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9" r:id="rId4"/>
    <p:sldId id="260" r:id="rId5"/>
    <p:sldId id="281" r:id="rId6"/>
    <p:sldId id="273" r:id="rId7"/>
    <p:sldId id="264" r:id="rId8"/>
    <p:sldId id="282" r:id="rId9"/>
    <p:sldId id="262" r:id="rId10"/>
    <p:sldId id="263" r:id="rId11"/>
    <p:sldId id="271" r:id="rId12"/>
    <p:sldId id="310" r:id="rId13"/>
    <p:sldId id="265" r:id="rId14"/>
    <p:sldId id="280" r:id="rId15"/>
    <p:sldId id="311" r:id="rId16"/>
    <p:sldId id="283" r:id="rId17"/>
    <p:sldId id="279" r:id="rId18"/>
    <p:sldId id="277" r:id="rId19"/>
    <p:sldId id="312" r:id="rId20"/>
    <p:sldId id="276" r:id="rId21"/>
    <p:sldId id="278" r:id="rId22"/>
    <p:sldId id="284" r:id="rId23"/>
    <p:sldId id="286" r:id="rId24"/>
    <p:sldId id="285" r:id="rId25"/>
    <p:sldId id="308" r:id="rId26"/>
    <p:sldId id="309" r:id="rId27"/>
    <p:sldId id="287" r:id="rId28"/>
    <p:sldId id="288" r:id="rId29"/>
    <p:sldId id="313" r:id="rId30"/>
    <p:sldId id="314" r:id="rId31"/>
    <p:sldId id="289" r:id="rId32"/>
    <p:sldId id="300" r:id="rId33"/>
    <p:sldId id="292" r:id="rId34"/>
    <p:sldId id="293" r:id="rId35"/>
    <p:sldId id="294" r:id="rId36"/>
    <p:sldId id="295" r:id="rId37"/>
    <p:sldId id="296" r:id="rId38"/>
    <p:sldId id="315" r:id="rId39"/>
    <p:sldId id="298" r:id="rId40"/>
    <p:sldId id="316" r:id="rId41"/>
    <p:sldId id="297" r:id="rId42"/>
    <p:sldId id="299" r:id="rId43"/>
    <p:sldId id="302" r:id="rId44"/>
    <p:sldId id="303" r:id="rId45"/>
    <p:sldId id="301" r:id="rId46"/>
    <p:sldId id="304" r:id="rId47"/>
    <p:sldId id="305" r:id="rId48"/>
    <p:sldId id="307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4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F47F-B288-464C-B2B0-2A06D63A8C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6A4A-ECCF-7D4A-BFF4-DEB91BFDA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9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\theta</a:t>
            </a:r>
            <a:r>
              <a:rPr lang="en-US" baseline="0" dirty="0" smtClean="0"/>
              <a:t> are the parameters of the </a:t>
            </a:r>
            <a:r>
              <a:rPr lang="en-US" baseline="0" dirty="0" err="1" smtClean="0"/>
              <a:t>gaussians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4A-ECCF-7D4A-BFF4-DEB91BFDA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1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vanilla SGD looks like a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, so a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prior isn’t a bad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4A-ECCF-7D4A-BFF4-DEB91BFDAB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vanilla SGD looks like a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, so a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prior isn’t a </a:t>
            </a:r>
            <a:r>
              <a:rPr lang="en-US" baseline="0" smtClean="0"/>
              <a:t>bad idea.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4A-ECCF-7D4A-BFF4-DEB91BFDAB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4A-ECCF-7D4A-BFF4-DEB91BFDAB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4A-ECCF-7D4A-BFF4-DEB91BFDAB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and purple shading indicates quartiles… red is median… black crosses</a:t>
            </a:r>
            <a:r>
              <a:rPr lang="en-US" baseline="0" dirty="0" smtClean="0"/>
              <a:t> are training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4A-ECCF-7D4A-BFF4-DEB91BFDAB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output per class </a:t>
            </a:r>
            <a:r>
              <a:rPr lang="en-US" dirty="0" err="1" smtClean="0"/>
              <a:t>vs</a:t>
            </a:r>
            <a:r>
              <a:rPr lang="en-US" dirty="0" smtClean="0"/>
              <a:t> one input per class (w/ reward output)</a:t>
            </a:r>
          </a:p>
          <a:p>
            <a:r>
              <a:rPr lang="en-US" dirty="0" smtClean="0"/>
              <a:t>Cross Entropy naturally judges all predictions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4A-ECCF-7D4A-BFF4-DEB91BFDABD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Greedy</a:t>
            </a:r>
            <a:r>
              <a:rPr lang="en-US" baseline="0" dirty="0" smtClean="0"/>
              <a:t> does not explore for 1000 steps</a:t>
            </a:r>
          </a:p>
          <a:p>
            <a:r>
              <a:rPr lang="en-US" baseline="0" dirty="0" smtClean="0"/>
              <a:t>Bayes by </a:t>
            </a:r>
            <a:r>
              <a:rPr lang="en-US" baseline="0" dirty="0" err="1" smtClean="0"/>
              <a:t>Backprop</a:t>
            </a:r>
            <a:r>
              <a:rPr lang="en-US" baseline="0" dirty="0" smtClean="0"/>
              <a:t> explores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6A4A-ECCF-7D4A-BFF4-DEB91BFDABD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6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2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5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4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3850-75DE-894C-8462-0382AF31B7A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579B-A97B-5449-BBB1-75496342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 Uncertainty in 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Charles Blundell, </a:t>
            </a: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Cornebise</a:t>
            </a:r>
            <a:r>
              <a:rPr lang="en-US" dirty="0" smtClean="0"/>
              <a:t>, </a:t>
            </a:r>
            <a:r>
              <a:rPr lang="en-US" dirty="0" err="1" smtClean="0"/>
              <a:t>Koray</a:t>
            </a:r>
            <a:r>
              <a:rPr lang="en-US" dirty="0" smtClean="0"/>
              <a:t> </a:t>
            </a:r>
            <a:r>
              <a:rPr lang="en-US" dirty="0" err="1" smtClean="0"/>
              <a:t>Kavukcuoglu</a:t>
            </a:r>
            <a:r>
              <a:rPr lang="en-US" dirty="0" smtClean="0"/>
              <a:t>, </a:t>
            </a:r>
            <a:r>
              <a:rPr lang="en-US" dirty="0" err="1" smtClean="0"/>
              <a:t>Daan</a:t>
            </a:r>
            <a:r>
              <a:rPr lang="en-US" dirty="0" smtClean="0"/>
              <a:t> </a:t>
            </a:r>
            <a:r>
              <a:rPr lang="en-US" dirty="0" err="1" smtClean="0"/>
              <a:t>Wierstra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Presented by Michael Cogswell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1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Variational</a:t>
            </a:r>
            <a:r>
              <a:rPr lang="en-US" dirty="0"/>
              <a:t> </a:t>
            </a:r>
            <a:r>
              <a:rPr lang="en-US" dirty="0" smtClean="0"/>
              <a:t>Approximation</a:t>
            </a:r>
            <a:endParaRPr lang="en-US" dirty="0"/>
          </a:p>
        </p:txBody>
      </p:sp>
      <p:pic>
        <p:nvPicPr>
          <p:cNvPr id="4" name="Content Placeholder 3" descr="Screen Shot 2015-11-29 at 8.33.1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 t="1702" r="1495" b="2098"/>
          <a:stretch/>
        </p:blipFill>
        <p:spPr>
          <a:xfrm>
            <a:off x="823802" y="1054411"/>
            <a:ext cx="3930043" cy="3394472"/>
          </a:xfrm>
        </p:spPr>
      </p:pic>
      <p:sp>
        <p:nvSpPr>
          <p:cNvPr id="3" name="TextBox 2"/>
          <p:cNvSpPr txBox="1"/>
          <p:nvPr/>
        </p:nvSpPr>
        <p:spPr>
          <a:xfrm>
            <a:off x="4522124" y="1218564"/>
            <a:ext cx="102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24475" y="1587896"/>
            <a:ext cx="497691" cy="394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691" y="1225409"/>
            <a:ext cx="102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5211" y="1594762"/>
            <a:ext cx="62252" cy="267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0005" y="3815268"/>
            <a:ext cx="102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337525" y="3235204"/>
            <a:ext cx="62252" cy="580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6568" y="3445936"/>
            <a:ext cx="102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561085" y="3140828"/>
            <a:ext cx="375503" cy="305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634" y="2384907"/>
            <a:ext cx="3692729" cy="3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4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Approximation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8935"/>
          <a:stretch/>
        </p:blipFill>
        <p:spPr>
          <a:xfrm>
            <a:off x="149937" y="1939218"/>
            <a:ext cx="8905864" cy="653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1065"/>
          <a:stretch/>
        </p:blipFill>
        <p:spPr>
          <a:xfrm>
            <a:off x="149937" y="2592694"/>
            <a:ext cx="8905864" cy="626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555"/>
          <a:stretch/>
        </p:blipFill>
        <p:spPr>
          <a:xfrm>
            <a:off x="149937" y="3298215"/>
            <a:ext cx="8905864" cy="6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7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b="48935"/>
          <a:stretch/>
        </p:blipFill>
        <p:spPr>
          <a:xfrm>
            <a:off x="149937" y="1939218"/>
            <a:ext cx="8905864" cy="12796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t="51065"/>
          <a:stretch/>
        </p:blipFill>
        <p:spPr>
          <a:xfrm>
            <a:off x="149937" y="1939218"/>
            <a:ext cx="8905864" cy="12796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555"/>
          <a:stretch/>
        </p:blipFill>
        <p:spPr>
          <a:xfrm>
            <a:off x="149937" y="3298215"/>
            <a:ext cx="8905864" cy="6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7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Minimum Description Length</a:t>
            </a:r>
          </a:p>
        </p:txBody>
      </p:sp>
    </p:spTree>
    <p:extLst>
      <p:ext uri="{BB962C8B-B14F-4D97-AF65-F5344CB8AC3E}">
        <p14:creationId xmlns:p14="http://schemas.microsoft.com/office/powerpoint/2010/main" val="54900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Expression for  </a:t>
            </a:r>
            <a:endParaRPr lang="en-US" dirty="0"/>
          </a:p>
        </p:txBody>
      </p:sp>
      <p:pic>
        <p:nvPicPr>
          <p:cNvPr id="3" name="Picture 2" descr="Screen Shot 2015-11-29 at 11.13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7"/>
          <a:stretch/>
        </p:blipFill>
        <p:spPr>
          <a:xfrm>
            <a:off x="0" y="1878908"/>
            <a:ext cx="9144000" cy="764145"/>
          </a:xfrm>
          <a:prstGeom prst="rect">
            <a:avLst/>
          </a:prstGeom>
        </p:spPr>
      </p:pic>
      <p:pic>
        <p:nvPicPr>
          <p:cNvPr id="4" name="Picture 3" descr="Screen Shot 2015-11-29 at 11.13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70037"/>
          <a:stretch/>
        </p:blipFill>
        <p:spPr>
          <a:xfrm>
            <a:off x="608572" y="1905365"/>
            <a:ext cx="8535429" cy="764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921" y="3038059"/>
            <a:ext cx="170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Complexity Cost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34560" y="2692089"/>
            <a:ext cx="0" cy="326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0241" y="3038059"/>
            <a:ext cx="161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Likelihood Cost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53304" y="2692089"/>
            <a:ext cx="0" cy="326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5-11-29 at 11.13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16" b="70037"/>
          <a:stretch/>
        </p:blipFill>
        <p:spPr>
          <a:xfrm>
            <a:off x="7244502" y="384191"/>
            <a:ext cx="620309" cy="7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Description Length</a:t>
            </a:r>
            <a:endParaRPr lang="en-US" dirty="0"/>
          </a:p>
        </p:txBody>
      </p:sp>
      <p:pic>
        <p:nvPicPr>
          <p:cNvPr id="3" name="Picture 2" descr="Screen Shot 2015-11-29 at 11.13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7"/>
          <a:stretch/>
        </p:blipFill>
        <p:spPr>
          <a:xfrm>
            <a:off x="0" y="1878908"/>
            <a:ext cx="9144000" cy="764145"/>
          </a:xfrm>
          <a:prstGeom prst="rect">
            <a:avLst/>
          </a:prstGeom>
        </p:spPr>
      </p:pic>
      <p:pic>
        <p:nvPicPr>
          <p:cNvPr id="4" name="Picture 3" descr="Screen Shot 2015-11-29 at 11.13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70037"/>
          <a:stretch/>
        </p:blipFill>
        <p:spPr>
          <a:xfrm>
            <a:off x="608572" y="1905365"/>
            <a:ext cx="8535429" cy="764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924" y="3038080"/>
            <a:ext cx="187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its to describe w given prior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34560" y="2692089"/>
            <a:ext cx="0" cy="326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0255" y="3038059"/>
            <a:ext cx="2548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its to transfer targets given inputs by encoding them with a network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53304" y="2692089"/>
            <a:ext cx="0" cy="326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6520" y="4312339"/>
            <a:ext cx="654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Honkela</a:t>
            </a:r>
            <a:r>
              <a:rPr lang="en-US" dirty="0" smtClean="0"/>
              <a:t> and </a:t>
            </a:r>
            <a:r>
              <a:rPr lang="en-US" dirty="0" err="1" smtClean="0"/>
              <a:t>Volpa</a:t>
            </a:r>
            <a:r>
              <a:rPr lang="en-US" dirty="0" smtClean="0"/>
              <a:t>, 2004; Hinton and Van Camp, 1993; Graves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0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alpha val="50000"/>
                  </a:schemeClr>
                </a:solidFill>
              </a:rPr>
              <a:t>Variational</a:t>
            </a: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Gradients for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The Posterior and the Prior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An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82604" y="1225427"/>
            <a:ext cx="1630646" cy="50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50000"/>
                  </a:schemeClr>
                </a:solidFill>
              </a:rPr>
              <a:t>(Setting)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2605" y="1876146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(Contribution)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>
                  <a:alpha val="49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2605" y="2734284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49000"/>
                  </a:schemeClr>
                </a:solidFill>
              </a:rPr>
              <a:t>(Details)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82605" y="3568209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49000"/>
                  </a:schemeClr>
                </a:solidFill>
              </a:rPr>
              <a:t>(Results)</a:t>
            </a:r>
          </a:p>
        </p:txBody>
      </p:sp>
    </p:spTree>
    <p:extLst>
      <p:ext uri="{BB962C8B-B14F-4D97-AF65-F5344CB8AC3E}">
        <p14:creationId xmlns:p14="http://schemas.microsoft.com/office/powerpoint/2010/main" val="400810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2273301"/>
            <a:ext cx="34798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9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5979"/>
            <a:ext cx="857434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Approach (Graves, NIPS 2011)</a:t>
            </a:r>
            <a:endParaRPr lang="en-US" dirty="0"/>
          </a:p>
        </p:txBody>
      </p:sp>
      <p:pic>
        <p:nvPicPr>
          <p:cNvPr id="5" name="Picture 4" descr="Screen Shot 2015-11-30 at 11.3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40" y="3121835"/>
            <a:ext cx="4571226" cy="12280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Directly approximate                                </a:t>
            </a:r>
          </a:p>
          <a:p>
            <a:pPr marL="457200" lvl="1" indent="0">
              <a:buNone/>
            </a:pPr>
            <a:r>
              <a:rPr lang="en-US" b="1" dirty="0" smtClean="0"/>
              <a:t>for each Prior/Posterior</a:t>
            </a:r>
          </a:p>
          <a:p>
            <a:r>
              <a:rPr lang="en-US" dirty="0" smtClean="0"/>
              <a:t>e.g., Gaussians: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63" y="1312080"/>
            <a:ext cx="2636219" cy="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5979"/>
            <a:ext cx="857434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Approach (Graves, NIPS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72"/>
            <a:ext cx="8229600" cy="2177407"/>
          </a:xfrm>
        </p:spPr>
        <p:txBody>
          <a:bodyPr/>
          <a:lstStyle/>
          <a:p>
            <a:r>
              <a:rPr lang="en-US" dirty="0" smtClean="0"/>
              <a:t>Directly approximate                                </a:t>
            </a:r>
          </a:p>
          <a:p>
            <a:pPr marL="457200" lvl="1" indent="0">
              <a:buNone/>
            </a:pPr>
            <a:r>
              <a:rPr lang="en-US" b="1" dirty="0" smtClean="0"/>
              <a:t>for each Prior/Posterior</a:t>
            </a:r>
          </a:p>
          <a:p>
            <a:r>
              <a:rPr lang="en-US" dirty="0" smtClean="0"/>
              <a:t>Potentially Biased!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263" y="1312080"/>
            <a:ext cx="2636219" cy="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1-29 at 8.33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900" r="49980" b="1900"/>
          <a:stretch/>
        </p:blipFill>
        <p:spPr>
          <a:xfrm>
            <a:off x="789469" y="1063231"/>
            <a:ext cx="3930043" cy="3394472"/>
          </a:xfrm>
        </p:spPr>
      </p:pic>
      <p:pic>
        <p:nvPicPr>
          <p:cNvPr id="5" name="Picture 4" descr="Screen Shot 2015-11-29 at 8.4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57" y="2240097"/>
            <a:ext cx="3484366" cy="634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Estimates of Network Weights</a:t>
            </a:r>
            <a:br>
              <a:rPr lang="en-US" dirty="0" smtClean="0"/>
            </a:br>
            <a:r>
              <a:rPr lang="en-US" dirty="0" smtClean="0"/>
              <a:t>MLE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8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Re-parameterization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606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476516"/>
            <a:ext cx="29845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3298028"/>
            <a:ext cx="2082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4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Unbiased Gradients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4" y="2025445"/>
            <a:ext cx="8958783" cy="7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9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alpha val="50000"/>
                  </a:schemeClr>
                </a:solidFill>
              </a:rPr>
              <a:t>Variational</a:t>
            </a: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Gradients for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The Posterior and the Prior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An Algorithm</a:t>
            </a:r>
            <a:endParaRPr lang="en-US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82604" y="1225427"/>
            <a:ext cx="1630646" cy="50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50000"/>
                  </a:schemeClr>
                </a:solidFill>
              </a:rPr>
              <a:t>(Setting)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2605" y="1876146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>
                    <a:alpha val="50000"/>
                  </a:srgbClr>
                </a:solidFill>
              </a:rPr>
              <a:t>(Contribution)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>
                  <a:alpha val="49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2605" y="2734284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rgbClr val="000000"/>
                </a:solidFill>
              </a:rPr>
              <a:t>(</a:t>
            </a:r>
            <a:r>
              <a:rPr lang="en-US" sz="2500" dirty="0">
                <a:solidFill>
                  <a:srgbClr val="000000"/>
                </a:solidFill>
              </a:rPr>
              <a:t>Details)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82605" y="3568209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49000"/>
                  </a:schemeClr>
                </a:solidFill>
              </a:rPr>
              <a:t>(Results)</a:t>
            </a:r>
          </a:p>
        </p:txBody>
      </p:sp>
    </p:spTree>
    <p:extLst>
      <p:ext uri="{BB962C8B-B14F-4D97-AF65-F5344CB8AC3E}">
        <p14:creationId xmlns:p14="http://schemas.microsoft.com/office/powerpoint/2010/main" val="66322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Prior – Scale Mixture of Gaussians</a:t>
            </a:r>
            <a:endParaRPr lang="en-US" dirty="0"/>
          </a:p>
        </p:txBody>
      </p:sp>
      <p:pic>
        <p:nvPicPr>
          <p:cNvPr id="6" name="Picture 5" descr="Screen Shot 2015-11-30 at 2.5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6" y="1982896"/>
            <a:ext cx="8605988" cy="12460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066" y="3471529"/>
            <a:ext cx="617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Don’t have to derive a specific approximation of 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27" y="3497966"/>
            <a:ext cx="2334138" cy="3918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68391" y="4236610"/>
            <a:ext cx="171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Just need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6898" r="1369"/>
          <a:stretch/>
        </p:blipFill>
        <p:spPr>
          <a:xfrm>
            <a:off x="5384783" y="4166061"/>
            <a:ext cx="3302029" cy="6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Screen Shot 2015-11-29 at 8.33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 t="1702" r="1495" b="2098"/>
          <a:stretch/>
        </p:blipFill>
        <p:spPr>
          <a:xfrm>
            <a:off x="823802" y="1054411"/>
            <a:ext cx="3930043" cy="33944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Posterior – Independent Gaussians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466" y="2324101"/>
            <a:ext cx="3695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Posterior – Re-Parameterization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26" y="2235790"/>
            <a:ext cx="2163722" cy="1562688"/>
          </a:xfrm>
          <a:prstGeom prst="rect">
            <a:avLst/>
          </a:prstGeom>
        </p:spPr>
      </p:pic>
      <p:pic>
        <p:nvPicPr>
          <p:cNvPr id="10" name="Picture 9" descr="Screen Shot 2015-11-30 at 2.44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28" y="1741692"/>
            <a:ext cx="3623539" cy="494119"/>
          </a:xfrm>
          <a:prstGeom prst="rect">
            <a:avLst/>
          </a:prstGeom>
        </p:spPr>
      </p:pic>
      <p:pic>
        <p:nvPicPr>
          <p:cNvPr id="11" name="Picture 10" descr="Screen Shot 2015-11-30 at 2.46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3" y="3935999"/>
            <a:ext cx="1560827" cy="4886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81885" y="3883746"/>
            <a:ext cx="931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learn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644" y="1303065"/>
            <a:ext cx="2162957" cy="3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Posterior – Sampling with Noise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61" y="1480005"/>
            <a:ext cx="4674531" cy="430103"/>
          </a:xfrm>
          <a:prstGeom prst="rect">
            <a:avLst/>
          </a:prstGeom>
        </p:spPr>
      </p:pic>
      <p:pic>
        <p:nvPicPr>
          <p:cNvPr id="13" name="Picture 12" descr="Screen Shot 2015-11-30 at 12.03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83" y="2284768"/>
            <a:ext cx="6021766" cy="10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alpha val="50000"/>
                  </a:schemeClr>
                </a:solidFill>
              </a:rPr>
              <a:t>Variational</a:t>
            </a: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Gradients for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>
                    <a:alpha val="50000"/>
                  </a:srgbClr>
                </a:solidFill>
              </a:rPr>
              <a:t>The Posterior and the Prior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An Algorithm</a:t>
            </a:r>
            <a:endParaRPr lang="en-US" sz="3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82604" y="1225427"/>
            <a:ext cx="1630646" cy="50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50000"/>
                  </a:schemeClr>
                </a:solidFill>
              </a:rPr>
              <a:t>(Setting)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2605" y="1876146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>
                    <a:alpha val="50000"/>
                  </a:srgbClr>
                </a:solidFill>
              </a:rPr>
              <a:t>(Contribution)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>
                  <a:alpha val="49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2605" y="2734284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rgbClr val="000000"/>
                </a:solidFill>
              </a:rPr>
              <a:t>(</a:t>
            </a:r>
            <a:r>
              <a:rPr lang="en-US" sz="2500" dirty="0">
                <a:solidFill>
                  <a:srgbClr val="000000"/>
                </a:solidFill>
              </a:rPr>
              <a:t>Details)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82605" y="3568209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49000"/>
                  </a:schemeClr>
                </a:solidFill>
              </a:rPr>
              <a:t>(Results)</a:t>
            </a:r>
          </a:p>
        </p:txBody>
      </p:sp>
    </p:spTree>
    <p:extLst>
      <p:ext uri="{BB962C8B-B14F-4D97-AF65-F5344CB8AC3E}">
        <p14:creationId xmlns:p14="http://schemas.microsoft.com/office/powerpoint/2010/main" val="116015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Sample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update with sampled w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4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30 at 12.05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37"/>
          <a:stretch/>
        </p:blipFill>
        <p:spPr>
          <a:xfrm>
            <a:off x="1936171" y="149919"/>
            <a:ext cx="5160921" cy="1208160"/>
          </a:xfrm>
          <a:prstGeom prst="rect">
            <a:avLst/>
          </a:prstGeom>
        </p:spPr>
      </p:pic>
      <p:pic>
        <p:nvPicPr>
          <p:cNvPr id="7" name="Picture 6" descr="Screen Shot 2015-11-30 at 12.05.16 PM.png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/>
          <a:stretch/>
        </p:blipFill>
        <p:spPr>
          <a:xfrm>
            <a:off x="1936171" y="1358078"/>
            <a:ext cx="5160921" cy="3670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8110" y="505616"/>
            <a:ext cx="147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(Sample)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40510" y="2977331"/>
            <a:ext cx="148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alpha val="32000"/>
                  </a:schemeClr>
                </a:solidFill>
              </a:rPr>
              <a:t>(Update)</a:t>
            </a:r>
            <a:endParaRPr lang="en-US" sz="2800" dirty="0">
              <a:solidFill>
                <a:schemeClr val="tx1">
                  <a:alpha val="3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8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1-29 at 8.33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900" r="49980" b="1900"/>
          <a:stretch/>
        </p:blipFill>
        <p:spPr>
          <a:xfrm>
            <a:off x="789469" y="1063231"/>
            <a:ext cx="3930043" cy="33944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10" y="2220035"/>
            <a:ext cx="3460000" cy="706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Estimates of Neural Networks</a:t>
            </a:r>
            <a:br>
              <a:rPr lang="en-US" dirty="0" smtClean="0"/>
            </a:br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2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30 at 12.05.16 PM.png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37"/>
          <a:stretch/>
        </p:blipFill>
        <p:spPr>
          <a:xfrm>
            <a:off x="1936171" y="149919"/>
            <a:ext cx="5160921" cy="1208160"/>
          </a:xfrm>
          <a:prstGeom prst="rect">
            <a:avLst/>
          </a:prstGeom>
        </p:spPr>
      </p:pic>
      <p:pic>
        <p:nvPicPr>
          <p:cNvPr id="7" name="Picture 6" descr="Screen Shot 2015-11-30 at 12.05.16 PM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/>
          <a:stretch/>
        </p:blipFill>
        <p:spPr>
          <a:xfrm>
            <a:off x="1936171" y="1358078"/>
            <a:ext cx="5160921" cy="3670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8110" y="505616"/>
            <a:ext cx="147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alpha val="32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1">
                    <a:alpha val="32000"/>
                  </a:schemeClr>
                </a:solidFill>
              </a:rPr>
              <a:t>Sample</a:t>
            </a:r>
            <a:r>
              <a:rPr lang="en-US" sz="2800" dirty="0" smtClean="0">
                <a:solidFill>
                  <a:schemeClr val="tx1">
                    <a:alpha val="32000"/>
                  </a:schemeClr>
                </a:solidFill>
              </a:rPr>
              <a:t>)</a:t>
            </a:r>
            <a:endParaRPr lang="en-US" sz="2800" dirty="0">
              <a:solidFill>
                <a:schemeClr val="tx1">
                  <a:alpha val="32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0510" y="2977331"/>
            <a:ext cx="148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(Update)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76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alpha val="50000"/>
                  </a:schemeClr>
                </a:solidFill>
              </a:rPr>
              <a:t>Variational</a:t>
            </a: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Gradients for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>
                    <a:alpha val="50000"/>
                  </a:srgbClr>
                </a:solidFill>
              </a:rPr>
              <a:t>The Posterior and the Prior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>
                    <a:alpha val="50000"/>
                  </a:srgbClr>
                </a:solidFill>
              </a:rPr>
              <a:t>An Algorithm</a:t>
            </a:r>
            <a:endParaRPr lang="en-US" sz="3000" dirty="0">
              <a:solidFill>
                <a:srgbClr val="000000">
                  <a:alpha val="50000"/>
                </a:srgb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82604" y="1225427"/>
            <a:ext cx="1630646" cy="50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50000"/>
                  </a:schemeClr>
                </a:solidFill>
              </a:rPr>
              <a:t>(Setting)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2605" y="1876146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>
                    <a:alpha val="50000"/>
                  </a:srgbClr>
                </a:solidFill>
              </a:rPr>
              <a:t>(Contribution)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>
                  <a:alpha val="49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2605" y="2734284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rgbClr val="000000">
                    <a:alpha val="50000"/>
                  </a:srgbClr>
                </a:solidFill>
              </a:rPr>
              <a:t>(</a:t>
            </a:r>
            <a:r>
              <a:rPr lang="en-US" sz="2500" dirty="0">
                <a:solidFill>
                  <a:srgbClr val="000000">
                    <a:alpha val="50000"/>
                  </a:srgbClr>
                </a:solidFill>
              </a:rPr>
              <a:t>Details)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82605" y="3568209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/>
              <a:t>(Results)</a:t>
            </a:r>
          </a:p>
        </p:txBody>
      </p:sp>
    </p:spTree>
    <p:extLst>
      <p:ext uri="{BB962C8B-B14F-4D97-AF65-F5344CB8AC3E}">
        <p14:creationId xmlns:p14="http://schemas.microsoft.com/office/powerpoint/2010/main" val="188913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MNIST Classification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MNIST Test Error</a:t>
            </a:r>
            <a:endParaRPr lang="en-US" dirty="0"/>
          </a:p>
        </p:txBody>
      </p:sp>
      <p:pic>
        <p:nvPicPr>
          <p:cNvPr id="6" name="Picture 5" descr="Screen Shot 2015-11-30 at 3.2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38" y="1063235"/>
            <a:ext cx="4222168" cy="38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Rate</a:t>
            </a:r>
            <a:endParaRPr lang="en-US" dirty="0"/>
          </a:p>
        </p:txBody>
      </p:sp>
      <p:pic>
        <p:nvPicPr>
          <p:cNvPr id="3" name="Picture 2" descr="Screen Shot 2015-11-30 at 3.2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" y="966225"/>
            <a:ext cx="7422698" cy="39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Histogram</a:t>
            </a:r>
            <a:endParaRPr lang="en-US" dirty="0"/>
          </a:p>
        </p:txBody>
      </p:sp>
      <p:pic>
        <p:nvPicPr>
          <p:cNvPr id="4" name="Picture 3" descr="Screen Shot 2015-11-30 at 3.23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8" y="1063229"/>
            <a:ext cx="7556423" cy="38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to Noise Ratio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weight is one data point</a:t>
            </a:r>
            <a:endParaRPr lang="en-US" dirty="0"/>
          </a:p>
        </p:txBody>
      </p:sp>
      <p:pic>
        <p:nvPicPr>
          <p:cNvPr id="3" name="Picture 2" descr="Screen Shot 2015-11-30 at 3.27.0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98"/>
          <a:stretch/>
        </p:blipFill>
        <p:spPr>
          <a:xfrm>
            <a:off x="0" y="2518469"/>
            <a:ext cx="4569046" cy="2187719"/>
          </a:xfrm>
          <a:prstGeom prst="rect">
            <a:avLst/>
          </a:prstGeom>
        </p:spPr>
      </p:pic>
      <p:pic>
        <p:nvPicPr>
          <p:cNvPr id="5" name="Picture 4" descr="Screen Shot 2015-11-30 at 3.27.0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5"/>
          <a:stretch/>
        </p:blipFill>
        <p:spPr>
          <a:xfrm>
            <a:off x="4569046" y="2500810"/>
            <a:ext cx="4574954" cy="2208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246" y="1911225"/>
            <a:ext cx="2387600" cy="3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Pruning</a:t>
            </a:r>
            <a:endParaRPr lang="en-US" dirty="0"/>
          </a:p>
        </p:txBody>
      </p:sp>
      <p:pic>
        <p:nvPicPr>
          <p:cNvPr id="6" name="Content Placeholder 3" descr="Screen Shot 2015-11-29 at 8.33.1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900" r="49980" b="1900"/>
          <a:stretch/>
        </p:blipFill>
        <p:spPr>
          <a:xfrm>
            <a:off x="457200" y="1339091"/>
            <a:ext cx="3516704" cy="3037461"/>
          </a:xfrm>
        </p:spPr>
      </p:pic>
      <p:pic>
        <p:nvPicPr>
          <p:cNvPr id="8" name="Content Placeholder 3" descr="Screen Shot 2015-11-29 at 8.33.1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900" r="49980" b="1900"/>
          <a:stretch/>
        </p:blipFill>
        <p:spPr>
          <a:xfrm>
            <a:off x="4965136" y="1339091"/>
            <a:ext cx="3516704" cy="303746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973904" y="2689704"/>
            <a:ext cx="991232" cy="881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5339" y="2037117"/>
            <a:ext cx="30166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6999" y="2903831"/>
            <a:ext cx="30166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05509" y="2077356"/>
            <a:ext cx="30166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45859" y="3088497"/>
            <a:ext cx="30166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44199" y="2917088"/>
            <a:ext cx="30166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0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Pruning</a:t>
            </a:r>
            <a:endParaRPr lang="en-US" dirty="0"/>
          </a:p>
        </p:txBody>
      </p:sp>
      <p:pic>
        <p:nvPicPr>
          <p:cNvPr id="4" name="Picture 3" descr="Screen Shot 2015-11-30 at 3.30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81" y="1252744"/>
            <a:ext cx="6526704" cy="28302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40496" y="3107095"/>
            <a:ext cx="5953412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99" y="2819028"/>
            <a:ext cx="1147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Peak 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299" y="3236420"/>
            <a:ext cx="1147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Peak 2</a:t>
            </a:r>
            <a:endParaRPr lang="en-US" sz="2800" dirty="0"/>
          </a:p>
        </p:txBody>
      </p:sp>
      <p:pic>
        <p:nvPicPr>
          <p:cNvPr id="12" name="Picture 11" descr="Screen Shot 2015-11-30 at 3.27.0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98"/>
          <a:stretch/>
        </p:blipFill>
        <p:spPr>
          <a:xfrm>
            <a:off x="3369202" y="3829793"/>
            <a:ext cx="2430403" cy="116370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640496" y="3479962"/>
            <a:ext cx="5953412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17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Distribution over Neural Networks</a:t>
            </a:r>
            <a:endParaRPr lang="en-US" dirty="0"/>
          </a:p>
        </p:txBody>
      </p:sp>
      <p:pic>
        <p:nvPicPr>
          <p:cNvPr id="4" name="Content Placeholder 3" descr="Screen Shot 2015-11-29 at 8.33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 t="1702" r="1495" b="2098"/>
          <a:stretch/>
        </p:blipFill>
        <p:spPr>
          <a:xfrm>
            <a:off x="823802" y="1054411"/>
            <a:ext cx="3930043" cy="33944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1"/>
          <a:stretch/>
        </p:blipFill>
        <p:spPr>
          <a:xfrm>
            <a:off x="7379563" y="2220035"/>
            <a:ext cx="1057353" cy="706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9435" y="3580101"/>
            <a:ext cx="397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Ideal Test Distribution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392" y="4224172"/>
            <a:ext cx="3280971" cy="2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4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uncertainty in weights lead to uncertainty in outputs?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10" y="253241"/>
            <a:ext cx="3326525" cy="6406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Bayes by </a:t>
            </a:r>
            <a:r>
              <a:rPr lang="en-US" sz="2800" dirty="0" err="1" smtClean="0"/>
              <a:t>Backprop</a:t>
            </a:r>
            <a:endParaRPr lang="en-US" sz="2800" dirty="0"/>
          </a:p>
        </p:txBody>
      </p:sp>
      <p:pic>
        <p:nvPicPr>
          <p:cNvPr id="3" name="Picture 2" descr="Screen Shot 2015-11-30 at 3.3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6" y="1164087"/>
            <a:ext cx="7402356" cy="36520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50934" y="253241"/>
            <a:ext cx="3326525" cy="64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Standard NN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325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Exploration in Bandit Problems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UCI Mushroom Dataset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 Attributes</a:t>
            </a:r>
          </a:p>
          <a:p>
            <a:r>
              <a:rPr lang="en-US" dirty="0" smtClean="0"/>
              <a:t>8124 Examples</a:t>
            </a:r>
          </a:p>
          <a:p>
            <a:r>
              <a:rPr lang="en-US" dirty="0" smtClean="0"/>
              <a:t>Actions:</a:t>
            </a:r>
          </a:p>
          <a:p>
            <a:pPr lvl="1"/>
            <a:r>
              <a:rPr lang="en-US" dirty="0" smtClean="0"/>
              <a:t>“edible”		e			E[reward] = 5</a:t>
            </a:r>
          </a:p>
          <a:p>
            <a:pPr lvl="1"/>
            <a:r>
              <a:rPr lang="en-US" dirty="0" smtClean="0"/>
              <a:t>“unknown”	u			E[r] = 0</a:t>
            </a:r>
          </a:p>
          <a:p>
            <a:pPr lvl="1"/>
            <a:r>
              <a:rPr lang="en-US" dirty="0" smtClean="0"/>
              <a:t>“poisonous”	p			E[r] = -15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7094" y="4700361"/>
            <a:ext cx="564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Image: https://</a:t>
            </a:r>
            <a:r>
              <a:rPr lang="en-US" dirty="0" err="1" smtClean="0"/>
              <a:t>archive.ics.uci.edu</a:t>
            </a:r>
            <a:r>
              <a:rPr lang="en-US" dirty="0" smtClean="0"/>
              <a:t>/ml/datasets/Mushroom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61" y="986772"/>
            <a:ext cx="1892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0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r>
              <a:rPr lang="en-US" dirty="0" err="1" smtClean="0"/>
              <a:t>vs</a:t>
            </a:r>
            <a:r>
              <a:rPr lang="en-US" dirty="0" smtClean="0"/>
              <a:t> Contextual Bandit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Contextual Bandit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1880546"/>
            <a:ext cx="3522368" cy="2506479"/>
            <a:chOff x="457200" y="1880526"/>
            <a:chExt cx="3522368" cy="2506478"/>
          </a:xfrm>
        </p:grpSpPr>
        <p:sp>
          <p:nvSpPr>
            <p:cNvPr id="4" name="Rectangle 3"/>
            <p:cNvSpPr/>
            <p:nvPr/>
          </p:nvSpPr>
          <p:spPr>
            <a:xfrm>
              <a:off x="973418" y="2805717"/>
              <a:ext cx="2416644" cy="7584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NN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92626" y="3802228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1880526"/>
              <a:ext cx="12398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P(y=e)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5827" y="1880526"/>
              <a:ext cx="12512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P(y=u)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28304" y="1899236"/>
              <a:ext cx="12512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P(y=p)</a:t>
              </a:r>
              <a:endParaRPr lang="en-US" sz="3200" dirty="0"/>
            </a:p>
          </p:txBody>
        </p:sp>
        <p:cxnSp>
          <p:nvCxnSpPr>
            <p:cNvPr id="15" name="Straight Arrow Connector 14"/>
            <p:cNvCxnSpPr>
              <a:endCxn id="11" idx="2"/>
            </p:cNvCxnSpPr>
            <p:nvPr/>
          </p:nvCxnSpPr>
          <p:spPr>
            <a:xfrm flipH="1" flipV="1">
              <a:off x="1077122" y="2465302"/>
              <a:ext cx="316418" cy="3404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91459" y="2465302"/>
              <a:ext cx="0" cy="3404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2"/>
            </p:cNvCxnSpPr>
            <p:nvPr/>
          </p:nvCxnSpPr>
          <p:spPr>
            <a:xfrm flipV="1">
              <a:off x="2972296" y="2484012"/>
              <a:ext cx="381640" cy="3217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91459" y="3562675"/>
              <a:ext cx="0" cy="3404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105216" y="1880546"/>
            <a:ext cx="2416644" cy="2506479"/>
            <a:chOff x="973418" y="1880526"/>
            <a:chExt cx="2416644" cy="2506478"/>
          </a:xfrm>
        </p:grpSpPr>
        <p:sp>
          <p:nvSpPr>
            <p:cNvPr id="22" name="Rectangle 21"/>
            <p:cNvSpPr/>
            <p:nvPr/>
          </p:nvSpPr>
          <p:spPr>
            <a:xfrm>
              <a:off x="973418" y="2805717"/>
              <a:ext cx="2416644" cy="7584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NN</a:t>
              </a:r>
              <a:endParaRPr lang="en-US" sz="3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7543" y="3802228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en-US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97160" y="1880526"/>
              <a:ext cx="7797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E[r]</a:t>
              </a:r>
              <a:endParaRPr lang="en-US" sz="32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191459" y="2465302"/>
              <a:ext cx="0" cy="3404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196376" y="3562675"/>
              <a:ext cx="0" cy="3404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221131" y="3798639"/>
            <a:ext cx="388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</a:t>
            </a:r>
            <a:endParaRPr lang="en-US" sz="3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419963" y="3559107"/>
            <a:ext cx="0" cy="34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94777" y="3798639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893609" y="3559107"/>
            <a:ext cx="0" cy="34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24196" y="3802229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</a:t>
            </a:r>
            <a:endParaRPr lang="en-US" sz="32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323028" y="3562696"/>
            <a:ext cx="0" cy="34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76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Thompson Sampling</a:t>
            </a:r>
            <a:endParaRPr lang="en-US" dirty="0"/>
          </a:p>
        </p:txBody>
      </p:sp>
      <p:pic>
        <p:nvPicPr>
          <p:cNvPr id="4" name="Picture 3" descr="Screen Shot 2015-11-30 at 1.0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7" y="1281834"/>
            <a:ext cx="8023877" cy="32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Bandit Results</a:t>
            </a:r>
            <a:endParaRPr lang="en-US" dirty="0"/>
          </a:p>
        </p:txBody>
      </p:sp>
      <p:pic>
        <p:nvPicPr>
          <p:cNvPr id="4" name="Picture 3" descr="Screen Shot 2015-11-30 at 3.44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0" y="1063229"/>
            <a:ext cx="7953318" cy="39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Somewhat general procedure for approximating NN posterior</a:t>
            </a:r>
          </a:p>
          <a:p>
            <a:r>
              <a:rPr lang="en-US" dirty="0" smtClean="0"/>
              <a:t>Unbiased gradients</a:t>
            </a:r>
          </a:p>
          <a:p>
            <a:r>
              <a:rPr lang="en-US" dirty="0" smtClean="0"/>
              <a:t>Could help with 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4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Next: Dropout as a GP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0186" y="1721931"/>
            <a:ext cx="7716614" cy="28726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898"/>
          <a:stretch/>
        </p:blipFill>
        <p:spPr>
          <a:xfrm>
            <a:off x="1525852" y="1829328"/>
            <a:ext cx="2994877" cy="386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841" y="2321547"/>
            <a:ext cx="4731675" cy="8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7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network uncertainty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Cheap Model Averaging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Exploration in Reinforcement Learning (Contextual Bandit)</a:t>
            </a:r>
          </a:p>
        </p:txBody>
      </p:sp>
    </p:spTree>
    <p:extLst>
      <p:ext uri="{BB962C8B-B14F-4D97-AF65-F5344CB8AC3E}">
        <p14:creationId xmlns:p14="http://schemas.microsoft.com/office/powerpoint/2010/main" val="306422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Variational</a:t>
            </a:r>
            <a:r>
              <a:rPr lang="en-US" dirty="0" smtClean="0"/>
              <a:t>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Gradients for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Prior and the Posterior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82604" y="1225427"/>
            <a:ext cx="1630646" cy="50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/>
              <a:t>(Setting)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2605" y="1876146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(Contribution)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2605" y="2734284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rgbClr val="000000"/>
                </a:solidFill>
              </a:rPr>
              <a:t>(Details)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82605" y="3594666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rgbClr val="000000"/>
                </a:solidFill>
              </a:rPr>
              <a:t>(Results)</a:t>
            </a:r>
          </a:p>
        </p:txBody>
      </p:sp>
    </p:spTree>
    <p:extLst>
      <p:ext uri="{BB962C8B-B14F-4D97-AF65-F5344CB8AC3E}">
        <p14:creationId xmlns:p14="http://schemas.microsoft.com/office/powerpoint/2010/main" val="2905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Variational</a:t>
            </a:r>
            <a:r>
              <a:rPr lang="en-US" dirty="0" smtClean="0"/>
              <a:t>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Gradients for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The Posterior and the Prior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An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alpha val="50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82604" y="1225427"/>
            <a:ext cx="1630646" cy="50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/>
              <a:t>(Setting)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2605" y="1876146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>
                    <a:alpha val="49000"/>
                  </a:schemeClr>
                </a:solidFill>
              </a:rPr>
              <a:t>(Contribution)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>
                  <a:alpha val="49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2605" y="2734284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49000"/>
                  </a:schemeClr>
                </a:solidFill>
              </a:rPr>
              <a:t>(Details)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82605" y="3568209"/>
            <a:ext cx="2099131" cy="4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solidFill>
                  <a:schemeClr val="tx1">
                    <a:alpha val="49000"/>
                  </a:schemeClr>
                </a:solidFill>
              </a:rPr>
              <a:t>(Results)</a:t>
            </a:r>
          </a:p>
        </p:txBody>
      </p:sp>
    </p:spTree>
    <p:extLst>
      <p:ext uri="{BB962C8B-B14F-4D97-AF65-F5344CB8AC3E}">
        <p14:creationId xmlns:p14="http://schemas.microsoft.com/office/powerpoint/2010/main" val="194439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the Distribution</a:t>
            </a:r>
            <a:endParaRPr lang="en-US" dirty="0"/>
          </a:p>
        </p:txBody>
      </p:sp>
      <p:pic>
        <p:nvPicPr>
          <p:cNvPr id="4" name="Content Placeholder 3" descr="Screen Shot 2015-11-29 at 8.33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 t="1702" r="1495" b="2098"/>
          <a:stretch/>
        </p:blipFill>
        <p:spPr>
          <a:xfrm>
            <a:off x="823802" y="1054411"/>
            <a:ext cx="3930043" cy="3394472"/>
          </a:xfr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4685183" y="1200151"/>
            <a:ext cx="2908919" cy="679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This is defined…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88" y="2376520"/>
            <a:ext cx="3830321" cy="621733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5893018" y="1884798"/>
            <a:ext cx="1701071" cy="526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(Bayes Rule)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989470" y="3295621"/>
            <a:ext cx="2697347" cy="679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…but intractable.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61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623</Words>
  <Application>Microsoft Macintosh PowerPoint</Application>
  <PresentationFormat>On-screen Show (16:9)</PresentationFormat>
  <Paragraphs>190</Paragraphs>
  <Slides>48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Weight Uncertainty in Neural Networks</vt:lpstr>
      <vt:lpstr>Point Estimates of Network Weights MLE</vt:lpstr>
      <vt:lpstr>Point Estimates of Neural Networks MAP</vt:lpstr>
      <vt:lpstr>A Distribution over Neural Networks</vt:lpstr>
      <vt:lpstr>Approximate</vt:lpstr>
      <vt:lpstr>Why?</vt:lpstr>
      <vt:lpstr>Outline</vt:lpstr>
      <vt:lpstr>Outline</vt:lpstr>
      <vt:lpstr>Computing the Distribution</vt:lpstr>
      <vt:lpstr>Variational Approximation</vt:lpstr>
      <vt:lpstr>Variational Approximation</vt:lpstr>
      <vt:lpstr>Objective</vt:lpstr>
      <vt:lpstr>Why?</vt:lpstr>
      <vt:lpstr>Another Expression for  </vt:lpstr>
      <vt:lpstr>Minimum Description Length</vt:lpstr>
      <vt:lpstr>Outline</vt:lpstr>
      <vt:lpstr>Goal</vt:lpstr>
      <vt:lpstr>Previous Approach (Graves, NIPS 2011)</vt:lpstr>
      <vt:lpstr>Previous Approach (Graves, NIPS 2011)</vt:lpstr>
      <vt:lpstr>Re-parameterization</vt:lpstr>
      <vt:lpstr>Unbiased Gradients</vt:lpstr>
      <vt:lpstr>Outline</vt:lpstr>
      <vt:lpstr>The Prior – Scale Mixture of Gaussians</vt:lpstr>
      <vt:lpstr>The Posterior – Independent Gaussians</vt:lpstr>
      <vt:lpstr>The Posterior – Re-Parameterization</vt:lpstr>
      <vt:lpstr>The Posterior – Sampling with Noise</vt:lpstr>
      <vt:lpstr>Outline</vt:lpstr>
      <vt:lpstr>Learning</vt:lpstr>
      <vt:lpstr>PowerPoint Presentation</vt:lpstr>
      <vt:lpstr>PowerPoint Presentation</vt:lpstr>
      <vt:lpstr>Outline</vt:lpstr>
      <vt:lpstr>MNIST Classification</vt:lpstr>
      <vt:lpstr>MNIST Test Error</vt:lpstr>
      <vt:lpstr>Convergence Rate</vt:lpstr>
      <vt:lpstr>Weight Histogram</vt:lpstr>
      <vt:lpstr>Signal to Noise Ratio</vt:lpstr>
      <vt:lpstr>Weight Pruning</vt:lpstr>
      <vt:lpstr>Weight Pruning</vt:lpstr>
      <vt:lpstr>Regression</vt:lpstr>
      <vt:lpstr>Does uncertainty in weights lead to uncertainty in outputs?</vt:lpstr>
      <vt:lpstr>Bayes by Backprop</vt:lpstr>
      <vt:lpstr>Exploration in Bandit Problems</vt:lpstr>
      <vt:lpstr>UCI Mushroom Dataset</vt:lpstr>
      <vt:lpstr>Classification vs Contextual Bandit</vt:lpstr>
      <vt:lpstr>Thompson Sampling</vt:lpstr>
      <vt:lpstr>Contextual Bandit Results</vt:lpstr>
      <vt:lpstr>Conclusion</vt:lpstr>
      <vt:lpstr>Next: Dropout as a GP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Uncertainty in Neural Networks</dc:title>
  <dc:creator>Michael Cogswell</dc:creator>
  <cp:lastModifiedBy>Michael Cogswell</cp:lastModifiedBy>
  <cp:revision>57</cp:revision>
  <dcterms:created xsi:type="dcterms:W3CDTF">2015-11-30T01:25:52Z</dcterms:created>
  <dcterms:modified xsi:type="dcterms:W3CDTF">2015-12-02T01:31:57Z</dcterms:modified>
</cp:coreProperties>
</file>