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8" r:id="rId5"/>
    <p:sldId id="259" r:id="rId6"/>
    <p:sldId id="279" r:id="rId7"/>
    <p:sldId id="260" r:id="rId8"/>
    <p:sldId id="261" r:id="rId9"/>
    <p:sldId id="280" r:id="rId10"/>
    <p:sldId id="262" r:id="rId11"/>
    <p:sldId id="263" r:id="rId12"/>
    <p:sldId id="264" r:id="rId13"/>
    <p:sldId id="281" r:id="rId14"/>
    <p:sldId id="265" r:id="rId15"/>
    <p:sldId id="266" r:id="rId16"/>
    <p:sldId id="267" r:id="rId17"/>
    <p:sldId id="268" r:id="rId18"/>
    <p:sldId id="272" r:id="rId19"/>
    <p:sldId id="269" r:id="rId20"/>
    <p:sldId id="271" r:id="rId21"/>
    <p:sldId id="273" r:id="rId22"/>
    <p:sldId id="274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FA2E7-ADA5-414D-B7DB-5116F7F2614D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E2158-7E45-4E00-A70C-82D1DA52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54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E2158-7E45-4E00-A70C-82D1DA5243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7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E2158-7E45-4E00-A70C-82D1DA5243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7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E2158-7E45-4E00-A70C-82D1DA5243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24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E2158-7E45-4E00-A70C-82D1DA5243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7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D0B1-4645-4018-AE57-85E5A295D0F8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38A8-BAF8-4AEB-A357-6D8A9B7172E1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9E2E-945D-4919-A46C-2C67D69B220F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44C5-9089-4B4F-84DE-EAAB730AA4E0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5D28-6BBA-4928-88F4-0C6D03884E46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021B-B7BB-47DA-ABB8-4BF6C4C0AD06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E2ED-4A57-46F0-ABE5-9A29C2AFEECA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1F2F-2A90-4CA9-9B14-68F5DB983069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3069-73ED-4DF4-AA0E-B99A3294ACFE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BC02-DAB5-4F1E-B95C-129242EB3B39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DCBA-53C6-4676-AECC-5FC0B9B6FA4B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A013-58E6-48F5-B563-13625ACD90F7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0B2D-77E2-49CB-B01D-20EABF179E2A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F6B0-3262-4EBA-B4EF-A22D0CF17E16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5AC1-7E18-44EF-B7CF-238FB80224FD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B2E9-A071-4789-A1BB-CAD360D0E19A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9F16-B288-4BD6-B65F-2C25BB27442F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359C71A-35FD-41DF-8BFB-D258543930BF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Feedforward semantic segmentation with zoom-out features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Mostajabi</a:t>
            </a:r>
            <a:r>
              <a:rPr lang="en-US" dirty="0"/>
              <a:t>, </a:t>
            </a:r>
            <a:r>
              <a:rPr lang="en-US" dirty="0" err="1" smtClean="0"/>
              <a:t>Yadollahpour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Shakhnarovich</a:t>
            </a:r>
            <a:endParaRPr lang="en-US" dirty="0"/>
          </a:p>
          <a:p>
            <a:r>
              <a:rPr lang="en-US" dirty="0" smtClean="0"/>
              <a:t>Toyota </a:t>
            </a:r>
            <a:r>
              <a:rPr lang="en-US" dirty="0"/>
              <a:t>Technological Institute at Chicago</a:t>
            </a:r>
          </a:p>
        </p:txBody>
      </p:sp>
    </p:spTree>
    <p:extLst>
      <p:ext uri="{BB962C8B-B14F-4D97-AF65-F5344CB8AC3E}">
        <p14:creationId xmlns:p14="http://schemas.microsoft.com/office/powerpoint/2010/main" val="40121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Results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1644" y="6461995"/>
            <a:ext cx="3859795" cy="304801"/>
          </a:xfrm>
        </p:spPr>
        <p:txBody>
          <a:bodyPr/>
          <a:lstStyle/>
          <a:p>
            <a:pPr algn="ctr"/>
            <a:r>
              <a:rPr lang="en-US" dirty="0" smtClean="0"/>
              <a:t>Photo credit: </a:t>
            </a:r>
            <a:r>
              <a:rPr lang="en-US" dirty="0" err="1" smtClean="0"/>
              <a:t>Mostajabi</a:t>
            </a:r>
            <a:r>
              <a:rPr lang="en-US" dirty="0" smtClean="0"/>
              <a:t> et al.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397" y="1175946"/>
            <a:ext cx="6147109" cy="528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Deconvolution Network for Semantic Segmentation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Noh, Hong and Han</a:t>
            </a:r>
          </a:p>
          <a:p>
            <a:r>
              <a:rPr lang="en-US" dirty="0" smtClean="0"/>
              <a:t>POSTECH</a:t>
            </a:r>
            <a:r>
              <a:rPr lang="en-US" dirty="0"/>
              <a:t>, Korea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361644" y="6543663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Photo credit: Noh et al.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954" y="1269525"/>
            <a:ext cx="5615610" cy="527413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267554"/>
              </p:ext>
            </p:extLst>
          </p:nvPr>
        </p:nvGraphicFramePr>
        <p:xfrm>
          <a:off x="3384954" y="898685"/>
          <a:ext cx="561561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1870"/>
                <a:gridCol w="1871870"/>
                <a:gridCol w="18718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Image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Ground Truth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FCN Prediction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9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361644" y="6543663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Photo credit: Noh et al.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268" y="1702313"/>
            <a:ext cx="6589061" cy="443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Deconvolution </a:t>
            </a:r>
            <a:r>
              <a:rPr lang="en-US" sz="4000" dirty="0" smtClean="0"/>
              <a:t>Network Architecture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361644" y="6461995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Photo credit: Noh et al.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01" y="2172864"/>
            <a:ext cx="11760121" cy="313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Unpooling</a:t>
            </a:r>
            <a:endParaRPr lang="en-US" sz="40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3311" y="2366681"/>
            <a:ext cx="7822576" cy="247425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361644" y="6461995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Photo credit: Noh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7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Deconvolution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361644" y="6461995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Photo credit: Noh et al.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619" y="2348754"/>
            <a:ext cx="7867542" cy="271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Unpooling</a:t>
            </a:r>
            <a:r>
              <a:rPr lang="en-US" sz="4000" dirty="0" smtClean="0"/>
              <a:t> and Deconvolution Effects</a:t>
            </a:r>
            <a:endParaRPr lang="en-US" sz="40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891" y="1649505"/>
            <a:ext cx="10597050" cy="450028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361644" y="6461995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Photo credit: Noh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Pipeline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Generating 2K object proposals using Edge-Box and selecting top 50 based on their </a:t>
            </a:r>
            <a:r>
              <a:rPr lang="en-US" dirty="0" err="1" smtClean="0"/>
              <a:t>objectness</a:t>
            </a:r>
            <a:r>
              <a:rPr lang="en-US" dirty="0" smtClean="0"/>
              <a:t> scores.</a:t>
            </a:r>
          </a:p>
          <a:p>
            <a:r>
              <a:rPr lang="en-US" dirty="0" smtClean="0"/>
              <a:t>Aggregating the segmentation maps which are generated for each proposals using pixel-wise maximum or average.</a:t>
            </a:r>
          </a:p>
          <a:p>
            <a:r>
              <a:rPr lang="en-US" dirty="0" smtClean="0"/>
              <a:t>Constructing the class conditional probability map using </a:t>
            </a:r>
            <a:r>
              <a:rPr lang="en-US" dirty="0" err="1" smtClean="0"/>
              <a:t>Softmax</a:t>
            </a:r>
            <a:endParaRPr lang="en-US" dirty="0" smtClean="0"/>
          </a:p>
          <a:p>
            <a:r>
              <a:rPr lang="en-US" dirty="0" smtClean="0"/>
              <a:t>Apply fully-</a:t>
            </a:r>
            <a:r>
              <a:rPr lang="en-US" dirty="0" err="1" smtClean="0"/>
              <a:t>conncected</a:t>
            </a:r>
            <a:r>
              <a:rPr lang="en-US" dirty="0" smtClean="0"/>
              <a:t> CRF to the probability map.</a:t>
            </a:r>
          </a:p>
          <a:p>
            <a:r>
              <a:rPr lang="en-US" dirty="0" smtClean="0"/>
              <a:t>Ensemble with FCN</a:t>
            </a:r>
          </a:p>
          <a:p>
            <a:pPr lvl="1"/>
            <a:r>
              <a:rPr lang="en-US" dirty="0" smtClean="0"/>
              <a:t>Computing mean of probability map generated with </a:t>
            </a:r>
            <a:r>
              <a:rPr lang="en-US" dirty="0" err="1" smtClean="0"/>
              <a:t>DeconvNet</a:t>
            </a:r>
            <a:r>
              <a:rPr lang="en-US" dirty="0" smtClean="0"/>
              <a:t> and FCN</a:t>
            </a:r>
          </a:p>
          <a:p>
            <a:pPr lvl="1"/>
            <a:r>
              <a:rPr lang="en-US" dirty="0" smtClean="0"/>
              <a:t>applying CRF.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361644" y="6461995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Photo credit: Noh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Training Deep Network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a batch normalization layer to the output of every convolutional and </a:t>
            </a:r>
            <a:r>
              <a:rPr lang="en-US" dirty="0" err="1" smtClean="0"/>
              <a:t>deconvolutional</a:t>
            </a:r>
            <a:r>
              <a:rPr lang="en-US" dirty="0" smtClean="0"/>
              <a:t> layer.</a:t>
            </a:r>
          </a:p>
          <a:p>
            <a:r>
              <a:rPr lang="en-US" dirty="0" smtClean="0"/>
              <a:t>Two-stage Training</a:t>
            </a:r>
          </a:p>
          <a:p>
            <a:pPr lvl="1"/>
            <a:r>
              <a:rPr lang="en-US" dirty="0" smtClean="0"/>
              <a:t>Train on easy examples first and then fine-tune with more challenging ones.</a:t>
            </a:r>
          </a:p>
          <a:p>
            <a:r>
              <a:rPr lang="en-US" dirty="0" smtClean="0"/>
              <a:t>Constructing easy examples:</a:t>
            </a:r>
          </a:p>
          <a:p>
            <a:pPr lvl="1"/>
            <a:r>
              <a:rPr lang="en-US" dirty="0" smtClean="0"/>
              <a:t>Crop object instances using ground-truth annotations</a:t>
            </a:r>
          </a:p>
          <a:p>
            <a:pPr lvl="1"/>
            <a:r>
              <a:rPr lang="en-US" dirty="0" smtClean="0"/>
              <a:t>Limiting the variations in object location and size reduces the search space for semantic </a:t>
            </a:r>
            <a:r>
              <a:rPr lang="en-US" dirty="0"/>
              <a:t>segmentation substantially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03313" y="2052918"/>
            <a:ext cx="5145088" cy="4195481"/>
          </a:xfrm>
        </p:spPr>
        <p:txBody>
          <a:bodyPr/>
          <a:lstStyle/>
          <a:p>
            <a:r>
              <a:rPr lang="en-US" dirty="0" smtClean="0"/>
              <a:t>Casting semantic segmentation as classifying a set of </a:t>
            </a:r>
            <a:r>
              <a:rPr lang="en-US" dirty="0" err="1" smtClean="0"/>
              <a:t>superpixels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Extracting CNN features from different levels of spatial context around the </a:t>
            </a:r>
            <a:r>
              <a:rPr lang="en-US" dirty="0" err="1" smtClean="0"/>
              <a:t>superpixel</a:t>
            </a:r>
            <a:r>
              <a:rPr lang="en-US" dirty="0" smtClean="0"/>
              <a:t> at hand.</a:t>
            </a:r>
          </a:p>
          <a:p>
            <a:endParaRPr lang="en-US" dirty="0" smtClean="0"/>
          </a:p>
          <a:p>
            <a:r>
              <a:rPr lang="en-US" dirty="0" smtClean="0"/>
              <a:t>Using MLP as the classifier</a:t>
            </a:r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635" y="2066844"/>
            <a:ext cx="4921624" cy="42380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1644" y="6461995"/>
            <a:ext cx="3859795" cy="304801"/>
          </a:xfrm>
        </p:spPr>
        <p:txBody>
          <a:bodyPr/>
          <a:lstStyle/>
          <a:p>
            <a:pPr algn="ctr"/>
            <a:r>
              <a:rPr lang="en-US" dirty="0" smtClean="0"/>
              <a:t>Photo credit: </a:t>
            </a:r>
            <a:r>
              <a:rPr lang="en-US" dirty="0" err="1" smtClean="0"/>
              <a:t>Mostajabi</a:t>
            </a:r>
            <a:r>
              <a:rPr lang="en-US" dirty="0" smtClean="0"/>
              <a:t>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0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Effect of Number of Proposals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361644" y="6461995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Photo credit: Noh et al.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32" y="1942895"/>
            <a:ext cx="11172185" cy="362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7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Quantitative Results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361644" y="6461995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Table credit: Noh et al.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69" y="2283394"/>
            <a:ext cx="11538881" cy="303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Qualitative Results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361644" y="6461995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Photo credit: Noh et al.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758" y="1553295"/>
            <a:ext cx="8088076" cy="470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Qualitative Results 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9548" y="1524000"/>
            <a:ext cx="8946541" cy="4195481"/>
          </a:xfrm>
        </p:spPr>
        <p:txBody>
          <a:bodyPr/>
          <a:lstStyle/>
          <a:p>
            <a:r>
              <a:rPr lang="en-US" dirty="0"/>
              <a:t>Examples that FCN produces better results than </a:t>
            </a:r>
            <a:r>
              <a:rPr lang="en-US" dirty="0" err="1" smtClean="0"/>
              <a:t>DeconvNet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361644" y="6461995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Photo credit: Noh et al.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227" y="2761617"/>
            <a:ext cx="9132134" cy="3244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227" y="2455068"/>
            <a:ext cx="9132134" cy="30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Qualitative Results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582" y="1528481"/>
            <a:ext cx="8946541" cy="4195481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Examples that inaccurate predictions from our method and FCN are improved by ensemble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361644" y="6461995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Photo credit: Noh et al.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184" y="3128682"/>
            <a:ext cx="10024713" cy="2859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183" y="2827101"/>
            <a:ext cx="10024713" cy="30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Zoom-out feature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08" y="1690503"/>
            <a:ext cx="11433898" cy="45578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1644" y="6461995"/>
            <a:ext cx="3859795" cy="304801"/>
          </a:xfrm>
        </p:spPr>
        <p:txBody>
          <a:bodyPr/>
          <a:lstStyle/>
          <a:p>
            <a:pPr algn="ctr"/>
            <a:r>
              <a:rPr lang="en-US" dirty="0" smtClean="0"/>
              <a:t>Photo credit: </a:t>
            </a:r>
            <a:r>
              <a:rPr lang="en-US" dirty="0" err="1" smtClean="0"/>
              <a:t>Mostajabi</a:t>
            </a:r>
            <a:r>
              <a:rPr lang="en-US" dirty="0" smtClean="0"/>
              <a:t>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Zoom-out feature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Subscene</a:t>
            </a:r>
            <a:r>
              <a:rPr lang="en-US" dirty="0" smtClean="0"/>
              <a:t> Level Features</a:t>
            </a:r>
          </a:p>
          <a:p>
            <a:pPr lvl="1"/>
            <a:r>
              <a:rPr lang="en-US" dirty="0" smtClean="0"/>
              <a:t>Bounding </a:t>
            </a:r>
            <a:r>
              <a:rPr lang="en-US" dirty="0"/>
              <a:t>box of </a:t>
            </a:r>
            <a:r>
              <a:rPr lang="en-US" dirty="0" err="1"/>
              <a:t>superpixels</a:t>
            </a:r>
            <a:r>
              <a:rPr lang="en-US" dirty="0"/>
              <a:t> within radius three from the </a:t>
            </a:r>
            <a:r>
              <a:rPr lang="en-US" dirty="0" err="1"/>
              <a:t>superpixel</a:t>
            </a:r>
            <a:r>
              <a:rPr lang="en-US" dirty="0"/>
              <a:t> at </a:t>
            </a:r>
            <a:r>
              <a:rPr lang="en-US" dirty="0" smtClean="0"/>
              <a:t>hand</a:t>
            </a:r>
          </a:p>
          <a:p>
            <a:pPr lvl="1"/>
            <a:r>
              <a:rPr lang="en-US" dirty="0"/>
              <a:t>Warp </a:t>
            </a:r>
            <a:r>
              <a:rPr lang="en-US" dirty="0" smtClean="0"/>
              <a:t>bounding </a:t>
            </a:r>
            <a:r>
              <a:rPr lang="en-US" dirty="0"/>
              <a:t>box to </a:t>
            </a:r>
            <a:r>
              <a:rPr lang="en-US" dirty="0" smtClean="0"/>
              <a:t>256 x 256 pixels</a:t>
            </a:r>
          </a:p>
          <a:p>
            <a:pPr lvl="1"/>
            <a:r>
              <a:rPr lang="en-US" dirty="0" smtClean="0"/>
              <a:t>Activations </a:t>
            </a:r>
            <a:r>
              <a:rPr lang="en-US" dirty="0"/>
              <a:t>of the last fully connected </a:t>
            </a:r>
            <a:r>
              <a:rPr lang="en-US" dirty="0" smtClean="0"/>
              <a:t>layer</a:t>
            </a:r>
          </a:p>
          <a:p>
            <a:r>
              <a:rPr lang="en-US" dirty="0" smtClean="0"/>
              <a:t>Scene </a:t>
            </a:r>
            <a:r>
              <a:rPr lang="en-US" dirty="0"/>
              <a:t>Level </a:t>
            </a:r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Warp image to 256 x 256 pixels</a:t>
            </a:r>
          </a:p>
          <a:p>
            <a:pPr lvl="1"/>
            <a:r>
              <a:rPr lang="en-US" dirty="0"/>
              <a:t>Activations of the last fully connected </a:t>
            </a:r>
            <a:r>
              <a:rPr lang="en-US" dirty="0" smtClean="0"/>
              <a:t>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Extracting the features from the mirror images and take element-wise max over the resulting two features vectors.</a:t>
            </a:r>
          </a:p>
          <a:p>
            <a:r>
              <a:rPr lang="en-US" dirty="0" smtClean="0"/>
              <a:t>12416-dimensional representation for each </a:t>
            </a:r>
            <a:r>
              <a:rPr lang="en-US" dirty="0" err="1" smtClean="0"/>
              <a:t>superpixel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Training 2 classifiers</a:t>
            </a:r>
          </a:p>
          <a:p>
            <a:pPr lvl="1"/>
            <a:r>
              <a:rPr lang="en-US" dirty="0" smtClean="0"/>
              <a:t>Linear classifier (</a:t>
            </a:r>
            <a:r>
              <a:rPr lang="en-US" dirty="0" err="1" smtClean="0"/>
              <a:t>Softmax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MLP: Hidden layer (1024 neurons) + </a:t>
            </a:r>
            <a:r>
              <a:rPr lang="en-US" dirty="0" err="1" smtClean="0"/>
              <a:t>ReLU</a:t>
            </a:r>
            <a:r>
              <a:rPr lang="en-US" dirty="0"/>
              <a:t> + Hidden layer (1024 neurons</a:t>
            </a:r>
            <a:r>
              <a:rPr lang="en-US" dirty="0" smtClean="0"/>
              <a:t>) with dropout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Imbalanced dataset</a:t>
                </a:r>
              </a:p>
              <a:p>
                <a:pPr lvl="1"/>
                <a:r>
                  <a:rPr lang="en-US" dirty="0" err="1" smtClean="0"/>
                  <a:t>Wheighted</a:t>
                </a:r>
                <a:r>
                  <a:rPr lang="en-US" dirty="0" smtClean="0"/>
                  <a:t> loss function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Loss function:</a:t>
                </a:r>
              </a:p>
              <a:p>
                <a:pPr lvl="1"/>
                <a:r>
                  <a:rPr lang="en-US" b="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be frequency of class c in the training data and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=1.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951" y="4691676"/>
            <a:ext cx="3531875" cy="9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Zoom-out Levels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1644" y="6461995"/>
            <a:ext cx="3859795" cy="304801"/>
          </a:xfrm>
        </p:spPr>
        <p:txBody>
          <a:bodyPr/>
          <a:lstStyle/>
          <a:p>
            <a:pPr algn="ctr"/>
            <a:r>
              <a:rPr lang="en-US" dirty="0" smtClean="0"/>
              <a:t>Photo and Table credit: </a:t>
            </a:r>
            <a:r>
              <a:rPr lang="en-US" dirty="0" err="1" smtClean="0"/>
              <a:t>Mostajabi</a:t>
            </a:r>
            <a:r>
              <a:rPr lang="en-US" dirty="0" smtClean="0"/>
              <a:t> et al.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367" y="1662410"/>
            <a:ext cx="9015076" cy="4077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1853248"/>
            <a:ext cx="1575900" cy="343583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58383"/>
              </p:ext>
            </p:extLst>
          </p:nvPr>
        </p:nvGraphicFramePr>
        <p:xfrm>
          <a:off x="2643635" y="1300791"/>
          <a:ext cx="899980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968"/>
                <a:gridCol w="1499968"/>
                <a:gridCol w="1499968"/>
                <a:gridCol w="1499968"/>
                <a:gridCol w="1499968"/>
                <a:gridCol w="14999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Image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Ground</a:t>
                      </a:r>
                      <a:r>
                        <a:rPr lang="en-US" sz="1600" baseline="0" dirty="0" smtClean="0"/>
                        <a:t> Truth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G1:3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G1:5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G1:5+S1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G1:5+S1+S2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11" y="5831995"/>
            <a:ext cx="10997332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5201" y="1604683"/>
            <a:ext cx="8946541" cy="4195481"/>
          </a:xfrm>
        </p:spPr>
        <p:txBody>
          <a:bodyPr/>
          <a:lstStyle/>
          <a:p>
            <a:r>
              <a:rPr lang="en-US" dirty="0" err="1" smtClean="0"/>
              <a:t>Softmax</a:t>
            </a:r>
            <a:r>
              <a:rPr lang="en-US" dirty="0" smtClean="0"/>
              <a:t> Results on VOC 2012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9926" y="6448069"/>
            <a:ext cx="3859795" cy="304801"/>
          </a:xfrm>
        </p:spPr>
        <p:txBody>
          <a:bodyPr/>
          <a:lstStyle/>
          <a:p>
            <a:pPr algn="ctr"/>
            <a:r>
              <a:rPr lang="en-US" dirty="0" smtClean="0"/>
              <a:t>Table credit: </a:t>
            </a:r>
            <a:r>
              <a:rPr lang="en-US" dirty="0" err="1" smtClean="0"/>
              <a:t>Mostajabi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057" y="2501153"/>
            <a:ext cx="5463531" cy="348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5201" y="1456765"/>
            <a:ext cx="8946541" cy="4195481"/>
          </a:xfrm>
        </p:spPr>
        <p:txBody>
          <a:bodyPr/>
          <a:lstStyle/>
          <a:p>
            <a:r>
              <a:rPr lang="en-US" dirty="0" smtClean="0"/>
              <a:t>MLP Results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0278" y="6351492"/>
            <a:ext cx="3859795" cy="304801"/>
          </a:xfrm>
        </p:spPr>
        <p:txBody>
          <a:bodyPr/>
          <a:lstStyle/>
          <a:p>
            <a:pPr algn="ctr"/>
            <a:r>
              <a:rPr lang="en-US" dirty="0" smtClean="0"/>
              <a:t>Table credit: </a:t>
            </a:r>
            <a:r>
              <a:rPr lang="en-US" dirty="0" err="1" smtClean="0"/>
              <a:t>Mostajabi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746" y="2086250"/>
            <a:ext cx="7007442" cy="415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261</TotalTime>
  <Words>534</Words>
  <Application>Microsoft Office PowerPoint</Application>
  <PresentationFormat>Widescreen</PresentationFormat>
  <Paragraphs>121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Century Gothic</vt:lpstr>
      <vt:lpstr>Wingdings 3</vt:lpstr>
      <vt:lpstr>Ion</vt:lpstr>
      <vt:lpstr>Feedforward semantic segmentation with zoom-out features</vt:lpstr>
      <vt:lpstr>Main Ideas</vt:lpstr>
      <vt:lpstr>Zoom-out feature extraction</vt:lpstr>
      <vt:lpstr>Zoom-out feature extraction</vt:lpstr>
      <vt:lpstr>Training</vt:lpstr>
      <vt:lpstr>Loss Function</vt:lpstr>
      <vt:lpstr>Effect of Zoom-out Levels</vt:lpstr>
      <vt:lpstr>Quantitative Results</vt:lpstr>
      <vt:lpstr>Quantitative Results</vt:lpstr>
      <vt:lpstr>Qualitative Results</vt:lpstr>
      <vt:lpstr>Learning Deconvolution Network for Semantic Segmentation</vt:lpstr>
      <vt:lpstr>Motivations</vt:lpstr>
      <vt:lpstr>Motivations</vt:lpstr>
      <vt:lpstr>Deconvolution Network Architecture</vt:lpstr>
      <vt:lpstr>Unpooling</vt:lpstr>
      <vt:lpstr>Deconvolution</vt:lpstr>
      <vt:lpstr>Unpooling and Deconvolution Effects</vt:lpstr>
      <vt:lpstr>Pipeline </vt:lpstr>
      <vt:lpstr>Training Deep Network</vt:lpstr>
      <vt:lpstr>Effect of Number of Proposals</vt:lpstr>
      <vt:lpstr>Quantitative Results</vt:lpstr>
      <vt:lpstr>Qualitative Results</vt:lpstr>
      <vt:lpstr>Qualitative Results </vt:lpstr>
      <vt:lpstr>Qualitative Results</vt:lpstr>
    </vt:vector>
  </TitlesOfParts>
  <Company>Brown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Feedforward semantic segmentation with zoom-out features</dc:title>
  <dc:creator>M A</dc:creator>
  <cp:lastModifiedBy>M A</cp:lastModifiedBy>
  <cp:revision>156</cp:revision>
  <dcterms:created xsi:type="dcterms:W3CDTF">2015-10-02T14:57:37Z</dcterms:created>
  <dcterms:modified xsi:type="dcterms:W3CDTF">2015-10-06T21:14:14Z</dcterms:modified>
</cp:coreProperties>
</file>