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1.jpeg" ContentType="image/jpe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media/image2.jpeg" ContentType="image/jpeg"/>
  <Override PartName="/ppt/media/image3.jpeg" ContentType="image/jpeg"/>
  <Override PartName="/ppt/notesSlides/notesSlide30.xml" ContentType="application/vnd.openxmlformats-officedocument.presentationml.notesSlide+xml"/>
  <Override PartName="/ppt/media/image4.jpeg" ContentType="image/jpeg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9144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13.xml.rels><?xml version="1.0" encoding="UTF-8" standalone="yes"?>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14.xml.rels><?xml version="1.0" encoding="UTF-8" standalone="yes"?>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15.xml.rels><?xml version="1.0" encoding="UTF-8" standalone="yes"?>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16.xml.rels><?xml version="1.0" encoding="UTF-8" standalone="yes"?>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17.xml.rels><?xml version="1.0" encoding="UTF-8" standalone="yes"?>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18.xml.rels><?xml version="1.0" encoding="UTF-8" standalone="yes"?>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
</file>

<file path=ppt/notesSlides/_rels/notesSlide19.xml.rels><?xml version="1.0" encoding="UTF-8" standalone="yes"?>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20.xml.rels><?xml version="1.0" encoding="UTF-8" standalone="yes"?>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21.xml.rels><?xml version="1.0" encoding="UTF-8" standalone="yes"?>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22.xml.rels><?xml version="1.0" encoding="UTF-8" standalone="yes"?>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23.xml.rels><?xml version="1.0" encoding="UTF-8" standalone="yes"?>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24.xml.rels><?xml version="1.0" encoding="UTF-8" standalone="yes"?>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_rels/notesSlide25.xml.rels><?xml version="1.0" encoding="UTF-8" standalone="yes"?>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_rels/notesSlide26.xml.rels><?xml version="1.0" encoding="UTF-8" standalone="yes"?>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
</file>

<file path=ppt/notesSlides/_rels/notesSlide27.xml.rels><?xml version="1.0" encoding="UTF-8" standalone="yes"?>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
</file>

<file path=ppt/notesSlides/_rels/notesSlide28.xml.rels><?xml version="1.0" encoding="UTF-8" standalone="yes"?>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
</file>

<file path=ppt/notesSlides/_rels/notesSlide29.xml.rels><?xml version="1.0" encoding="UTF-8" standalone="yes"?>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30.xml.rels><?xml version="1.0" encoding="UTF-8" standalone="yes"?>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</Relationships>

</file>

<file path=ppt/notesSlides/_rels/notesSlide31.xml.rels><?xml version="1.0" encoding="UTF-8" standalone="yes"?>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</Relationships>

</file>

<file path=ppt/notesSlides/_rels/notesSlide32.xml.rels><?xml version="1.0" encoding="UTF-8" standalone="yes"?>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6" name="Shape 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one or a small set of objective function</a:t>
            </a:r>
            <a:endParaRPr sz="2200"/>
          </a:p>
          <a:p>
            <a:pPr lvl="0">
              <a:defRPr sz="1800"/>
            </a:pPr>
            <a:r>
              <a:rPr sz="2200"/>
              <a:t>MAP Elite : simultaneously evolve a population that contains individuals that score well on many classes. MAP-Elites works by keeping the best individual found so far for each objective.  Random image -&gt; mutation/crossover -&gt; updates champions if has higher score</a:t>
            </a:r>
            <a:endParaRPr sz="2200"/>
          </a:p>
          <a:p>
            <a:pPr lvl="0">
              <a:defRPr sz="1800"/>
            </a:pPr>
            <a:r>
              <a:rPr sz="2200"/>
              <a:t>.</a:t>
            </a:r>
            <a:endParaRPr sz="2200"/>
          </a:p>
          <a:p>
            <a:pPr lvl="0">
              <a:defRPr sz="1800"/>
            </a:pPr>
            <a:endParaRPr sz="2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1" name="Shape 1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first by determining which numbers are mutated, via a rate that starts at 0.1 (each number has a 10% chance of being chosen to be mutated) and drops by half every 1000 generations. The numbers chosen to be mutated are then altered via the polynomial mutation operator [8] with a fixed mutation strength of 15 </a:t>
            </a:r>
            <a:endParaRPr sz="2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0" name="Shape 1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first by determining which numbers are mutated, via a rate that starts at 0.1 (each number has a 10% chance of being chosen to be mutated) and drops by half every 1000 generations. The numbers chosen to be mutated are then altered via the polynomial mutation operator [8] with a fixed mutation strength of 15 </a:t>
            </a:r>
            <a:endParaRPr sz="2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7" name="Shape 1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each image is a CPNN, pertubations are made by changing network topology, activation functions, weights</a:t>
            </a:r>
            <a:endParaRPr sz="2200"/>
          </a:p>
          <a:p>
            <a:pPr lvl="0">
              <a:defRPr sz="1800"/>
            </a:pPr>
            <a:r>
              <a:rPr sz="2200"/>
              <a:t>idea is that CPNN evolve images which are similarly recognized by humans and DNNs</a:t>
            </a:r>
            <a:endParaRPr sz="2200"/>
          </a:p>
          <a:p>
            <a:pPr lvl="0">
              <a:defRPr sz="1800"/>
            </a:pPr>
            <a:r>
              <a:rPr sz="2200"/>
              <a:t>sine, linear, gaussian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86" name="Shape 1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each image is a CPNN, pertubations are made by changing network topology, activation functions, weights</a:t>
            </a:r>
            <a:endParaRPr sz="2200"/>
          </a:p>
          <a:p>
            <a:pPr lvl="0">
              <a:defRPr sz="1800"/>
            </a:pPr>
            <a:r>
              <a:rPr sz="2200"/>
              <a:t>idea is that CPNN evolve images which are similarly recognized by humans and DNNs</a:t>
            </a:r>
            <a:endParaRPr sz="2200"/>
          </a:p>
          <a:p>
            <a:pPr lvl="0">
              <a:defRPr sz="1800"/>
            </a:pPr>
            <a:r>
              <a:rPr sz="2200"/>
              <a:t>sine, linear, gaussian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92" name="Shape 1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Calculating the gradient of the posterior probability for a specific class — here, a softmax output unit of the DNN — with respect to the input image using backprop, and then following the gradient to increase a chosen unit’s activation.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02" name="Shape 2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 By 200 generations, median confidence is 99.99%.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14" name="Shape 2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smaller dataset could lead to overfitting. in some cases if target class was told one might relate the features</a:t>
            </a:r>
            <a:endParaRPr sz="2200"/>
          </a:p>
          <a:p>
            <a:pPr lvl="0">
              <a:defRPr sz="1800"/>
            </a:pPr>
            <a:r>
              <a:rPr sz="2200"/>
              <a:t>Dogs and cats are overrepresented in Image net, more images, less overfitting, less fooling</a:t>
            </a:r>
            <a:endParaRPr sz="2200"/>
          </a:p>
          <a:p>
            <a:pPr lvl="0">
              <a:defRPr sz="1800"/>
            </a:pPr>
            <a:r>
              <a:rPr sz="2200"/>
              <a:t>Another explanation is DNN find it hard to get images that score high in say one specific dog category</a:t>
            </a:r>
            <a:endParaRPr sz="2200"/>
          </a:p>
          <a:p>
            <a:pPr lvl="0">
              <a:defRPr sz="1800"/>
            </a:pPr>
            <a:endParaRPr sz="2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23" name="Shape 2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Diversity is interesting coz it’s shown that class label can be changed by imperceptible changes to the image. second paper</a:t>
            </a:r>
            <a:endParaRPr sz="2200"/>
          </a:p>
          <a:p>
            <a:pPr lvl="0">
              <a:defRPr sz="1800"/>
            </a:pPr>
            <a:r>
              <a:rPr sz="2200"/>
              <a:t>evolution produced images high scoring for all the classes,</a:t>
            </a:r>
            <a:endParaRPr sz="2200"/>
          </a:p>
          <a:p>
            <a:pPr lvl="0">
              <a:defRPr sz="1800"/>
            </a:pPr>
            <a:r>
              <a:rPr sz="2200"/>
              <a:t>some classes are closely related so images produced are similar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31" name="Shape 2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More than one discriminative features. More ways to fool the net.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1" name="Shape 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Images that maximize activations in basis direction, image that maximize activations in random directions</a:t>
            </a:r>
            <a:endParaRPr sz="2200"/>
          </a:p>
          <a:p>
            <a:pPr lvl="0">
              <a:defRPr sz="1800"/>
            </a:pPr>
            <a:r>
              <a:rPr sz="2200"/>
              <a:t>Images in both cases are quite similar</a:t>
            </a:r>
            <a:br>
              <a:rPr sz="2200"/>
            </a:br>
            <a:r>
              <a:rPr sz="2200"/>
              <a:t>the space of these units rather than individual units contain the semantic information</a:t>
            </a:r>
            <a:endParaRPr sz="2200"/>
          </a:p>
          <a:p>
            <a:pPr lvl="0">
              <a:defRPr sz="1800"/>
            </a:pPr>
            <a:r>
              <a:rPr sz="2200"/>
              <a:t>This suggests that the natural basis is not better than a random basis for inspecting the properties</a:t>
            </a:r>
            <a:endParaRPr sz="2200"/>
          </a:p>
          <a:p>
            <a:pPr lvl="0">
              <a:defRPr sz="1800"/>
            </a:pPr>
            <a:r>
              <a:rPr sz="2200"/>
              <a:t>of φ(x). This puts into question the notion that neural networks disentangle variation factors across</a:t>
            </a:r>
            <a:endParaRPr sz="2200"/>
          </a:p>
          <a:p>
            <a:pPr lvl="0">
              <a:defRPr sz="1800"/>
            </a:pPr>
            <a:r>
              <a:rPr sz="2200"/>
              <a:t>coordinates.</a:t>
            </a:r>
            <a:endParaRPr sz="2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38" name="Shape 2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extra copies make DNNs more confident. Thus DNNs tend to focus on low-mid level features rather the global structure.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51" name="Shape 2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which means that mostly they do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62" name="Shape 2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an extra class to the DNN . the class of fooling images</a:t>
            </a:r>
            <a:endParaRPr sz="2200"/>
          </a:p>
          <a:p>
            <a:pPr lvl="0">
              <a:defRPr sz="1800"/>
            </a:pPr>
            <a:r>
              <a:rPr sz="2200"/>
              <a:t>also retrained model learns features specific of CPPN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67" name="Shape 2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How to fool a network? We were essentially looking at what a deep net ‘sees’ in a n class ?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72" name="Shape 2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78" name="Shape 2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Too non linear, low regularization, insufficient averaging</a:t>
            </a:r>
            <a:endParaRPr sz="2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84" name="Shape 2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The algorithm is iteratively applied on its own outputs and apply some zooming after each iteration, we can get an endless stream of new impressions.</a:t>
            </a:r>
            <a:endParaRPr sz="2200"/>
          </a:p>
          <a:p>
            <a:pPr lvl="0">
              <a:defRPr sz="1800"/>
            </a:pPr>
            <a:r>
              <a:rPr sz="2200"/>
              <a:t> We can even start this process from a random-noise image, so that the result becomes purely the result of the neural network.</a:t>
            </a:r>
            <a:endParaRPr sz="2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93" name="Shape 2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98" name="Shape 2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4" name="Shape 3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Deep Neural</a:t>
            </a:r>
            <a:endParaRPr sz="2200"/>
          </a:p>
          <a:p>
            <a:pPr lvl="0">
              <a:defRPr sz="1800"/>
            </a:pPr>
            <a:r>
              <a:rPr sz="2200"/>
              <a:t>Networks learn input-output mappings that are</a:t>
            </a:r>
            <a:endParaRPr sz="2200"/>
          </a:p>
          <a:p>
            <a:pPr lvl="0">
              <a:defRPr sz="1800"/>
            </a:pPr>
            <a:r>
              <a:rPr sz="2200"/>
              <a:t>discontinuous to a significant extent.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9" name="Shape 3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4" name="Shape 3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8" name="Shape 3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2" name="Shape 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Deep Neural</a:t>
            </a:r>
            <a:endParaRPr sz="2200"/>
          </a:p>
          <a:p>
            <a:pPr lvl="0">
              <a:defRPr sz="1800"/>
            </a:pPr>
            <a:r>
              <a:rPr sz="2200"/>
              <a:t>Networks learn input-output mappings that are</a:t>
            </a:r>
            <a:endParaRPr sz="2200"/>
          </a:p>
          <a:p>
            <a:pPr lvl="0">
              <a:defRPr sz="1800"/>
            </a:pPr>
            <a:r>
              <a:rPr sz="2200"/>
              <a:t>discontinuous to a significant extent. </a:t>
            </a:r>
            <a:endParaRPr sz="2200"/>
          </a:p>
          <a:p>
            <a:pPr lvl="0">
              <a:defRPr sz="1800"/>
            </a:pPr>
            <a:r>
              <a:rPr sz="2200"/>
              <a:t> L-BFGS an optmization algorithm like gradient descent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Deep Neural</a:t>
            </a:r>
            <a:endParaRPr sz="2200"/>
          </a:p>
          <a:p>
            <a:pPr lvl="0">
              <a:defRPr sz="1800"/>
            </a:pPr>
            <a:r>
              <a:rPr sz="2200"/>
              <a:t>Networks learn input-output mappings that are</a:t>
            </a:r>
            <a:endParaRPr sz="2200"/>
          </a:p>
          <a:p>
            <a:pPr lvl="0">
              <a:defRPr sz="1800"/>
            </a:pPr>
            <a:r>
              <a:rPr sz="2200"/>
              <a:t>discontinuous to a significant extent.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The general conclusion is that adversarial examples</a:t>
            </a:r>
            <a:endParaRPr sz="2200"/>
          </a:p>
          <a:p>
            <a:pPr lvl="0">
              <a:defRPr sz="1800"/>
            </a:pPr>
            <a:r>
              <a:rPr sz="2200"/>
              <a:t>tend to stay hard even for models trained with different hyperparameters. Although the autoencoder</a:t>
            </a:r>
            <a:endParaRPr sz="2200"/>
          </a:p>
          <a:p>
            <a:pPr lvl="0">
              <a:defRPr sz="1800"/>
            </a:pPr>
            <a:r>
              <a:rPr sz="2200"/>
              <a:t>based version seems most resilient to adversarial examples, it is not fully immune either.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5" name="Shape 10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The intriguing conclusion is</a:t>
            </a:r>
            <a:endParaRPr sz="2200"/>
          </a:p>
          <a:p>
            <a:pPr lvl="0">
              <a:defRPr sz="1800"/>
            </a:pPr>
            <a:r>
              <a:rPr sz="2200"/>
              <a:t>that the adversarial examples remain hard for models trained even on a disjoint training set, although</a:t>
            </a:r>
            <a:endParaRPr sz="2200"/>
          </a:p>
          <a:p>
            <a:pPr lvl="0">
              <a:defRPr sz="1800"/>
            </a:pPr>
            <a:r>
              <a:rPr sz="2200"/>
              <a:t>their effectiveness decreases considerably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1" name="Shape 11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The instability of φ(x) can be</a:t>
            </a:r>
            <a:endParaRPr sz="2200"/>
          </a:p>
          <a:p>
            <a:pPr lvl="0">
              <a:defRPr sz="1800"/>
            </a:pPr>
            <a:r>
              <a:rPr sz="2200"/>
              <a:t>explained by inspecting the upper Lipschitz constant of each layer</a:t>
            </a:r>
            <a:endParaRPr sz="2200"/>
          </a:p>
          <a:p>
            <a:pPr lvl="0">
              <a:defRPr sz="1800"/>
            </a:pPr>
            <a:r>
              <a:rPr sz="2200"/>
              <a:t> large bounds do not automatically as we see in the paper is function of their weights</a:t>
            </a:r>
            <a:endParaRPr sz="2200"/>
          </a:p>
          <a:p>
            <a:pPr lvl="0">
              <a:defRPr sz="1800"/>
            </a:pPr>
            <a:r>
              <a:rPr sz="2200"/>
              <a:t>translate into existence of adversarial examples; however, small bounds guarantee that no such examples</a:t>
            </a:r>
            <a:endParaRPr sz="2200"/>
          </a:p>
          <a:p>
            <a:pPr lvl="0">
              <a:defRPr sz="1800"/>
            </a:pPr>
            <a:r>
              <a:rPr sz="2200"/>
              <a:t>can appear.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Too non linear, low regularization, insufficient averaging</a:t>
            </a:r>
            <a:endParaRPr sz="2200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0"/>
            <a:ext cx="77724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143000" y="3602037"/>
            <a:ext cx="6858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543675" y="0"/>
            <a:ext cx="1971675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628650" y="365125"/>
            <a:ext cx="5800725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623887" y="0"/>
            <a:ext cx="78867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623887" y="4589464"/>
            <a:ext cx="7886701" cy="226853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628650" y="1825625"/>
            <a:ext cx="38862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 lvl="0">
              <a:defRPr b="0" sz="1800"/>
            </a:pPr>
            <a:r>
              <a:rPr b="1" sz="2400"/>
              <a:t>Body Level One</a:t>
            </a:r>
            <a:endParaRPr b="1" sz="2400"/>
          </a:p>
          <a:p>
            <a:pPr lvl="1">
              <a:defRPr b="0" sz="1800"/>
            </a:pPr>
            <a:r>
              <a:rPr b="1" sz="2400"/>
              <a:t>Body Level Two</a:t>
            </a:r>
            <a:endParaRPr b="1" sz="2400"/>
          </a:p>
          <a:p>
            <a:pPr lvl="2">
              <a:defRPr b="0" sz="1800"/>
            </a:pPr>
            <a:r>
              <a:rPr b="1" sz="2400"/>
              <a:t>Body Level Three</a:t>
            </a:r>
            <a:endParaRPr b="1" sz="2400"/>
          </a:p>
          <a:p>
            <a:pPr lvl="3">
              <a:defRPr b="0" sz="1800"/>
            </a:pPr>
            <a:r>
              <a:rPr b="1" sz="2400"/>
              <a:t>Body Level Four</a:t>
            </a:r>
            <a:endParaRPr b="1" sz="2400"/>
          </a:p>
          <a:p>
            <a:pPr lvl="4">
              <a:defRPr b="0" sz="1800"/>
            </a:pPr>
            <a:r>
              <a:rPr b="1" sz="2400"/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629841" y="0"/>
            <a:ext cx="294917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887391" y="987425"/>
            <a:ext cx="4629151" cy="58705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629841" y="0"/>
            <a:ext cx="294917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629841" y="2057400"/>
            <a:ext cx="2949178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  <a:endParaRPr sz="1600"/>
          </a:p>
          <a:p>
            <a:pPr lvl="1">
              <a:defRPr sz="1800"/>
            </a:pPr>
            <a:r>
              <a:rPr sz="1600"/>
              <a:t>Body Level Two</a:t>
            </a:r>
            <a:endParaRPr sz="1600"/>
          </a:p>
          <a:p>
            <a:pPr lvl="2">
              <a:defRPr sz="1800"/>
            </a:pPr>
            <a:r>
              <a:rPr sz="1600"/>
              <a:t>Body Level Three</a:t>
            </a:r>
            <a:endParaRPr sz="1600"/>
          </a:p>
          <a:p>
            <a:pPr lvl="3">
              <a:defRPr sz="1800"/>
            </a:pPr>
            <a:r>
              <a:rPr sz="1600"/>
              <a:t>Body Level Four</a:t>
            </a:r>
            <a:endParaRPr sz="1600"/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28650" y="230190"/>
            <a:ext cx="7886700" cy="1595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28650" y="1825625"/>
            <a:ext cx="78867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457950" y="6404294"/>
            <a:ext cx="20574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M2IebCN9Ht4" TargetMode="Externa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github.com/google/deepdream/" TargetMode="External"/><Relationship Id="rId4" Type="http://schemas.openxmlformats.org/officeDocument/2006/relationships/hyperlink" Target="http://deepdreamgenerator.com/" TargetMode="Externa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-484281" y="1607766"/>
            <a:ext cx="10112562" cy="207907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3600">
                <a:solidFill>
                  <a:srgbClr val="1F4E79"/>
                </a:solidFill>
              </a:rPr>
              <a:t>Fooling ConvNets </a:t>
            </a:r>
            <a:endParaRPr sz="3600">
              <a:solidFill>
                <a:srgbClr val="1F4E79"/>
              </a:solidFill>
            </a:endParaRPr>
          </a:p>
          <a:p>
            <a:pPr lvl="0">
              <a:defRPr sz="1800"/>
            </a:pPr>
            <a:r>
              <a:rPr sz="3600">
                <a:solidFill>
                  <a:srgbClr val="1F4E79"/>
                </a:solidFill>
              </a:rPr>
              <a:t>and</a:t>
            </a:r>
            <a:endParaRPr sz="3600">
              <a:solidFill>
                <a:srgbClr val="1F4E79"/>
              </a:solidFill>
            </a:endParaRPr>
          </a:p>
          <a:p>
            <a:pPr lvl="0">
              <a:defRPr sz="1800"/>
            </a:pPr>
            <a:r>
              <a:rPr sz="3600">
                <a:solidFill>
                  <a:srgbClr val="1F4E79"/>
                </a:solidFill>
              </a:rPr>
              <a:t> Adversarial Examples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1020462" y="5066403"/>
            <a:ext cx="7103076" cy="165576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333F5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33F50"/>
                </a:solidFill>
              </a:rPr>
              <a:t>Presented by: Aroma Mahendru</a:t>
            </a:r>
          </a:p>
        </p:txBody>
      </p:sp>
      <p:sp>
        <p:nvSpPr>
          <p:cNvPr id="51" name="Shape 51"/>
          <p:cNvSpPr/>
          <p:nvPr/>
        </p:nvSpPr>
        <p:spPr>
          <a:xfrm>
            <a:off x="1020462" y="4432903"/>
            <a:ext cx="7103076" cy="165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500">
                <a:solidFill>
                  <a:srgbClr val="333F5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333F50"/>
                </a:solidFill>
              </a:rPr>
              <a:t>ECE 6504 Deep Learning for Perception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xfrm>
            <a:off x="24788" y="208607"/>
            <a:ext cx="9094424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Cross Generalization over hyperparameters</a:t>
            </a:r>
          </a:p>
        </p:txBody>
      </p:sp>
      <p:pic>
        <p:nvPicPr>
          <p:cNvPr id="96" name="Screen Shot 2015-09-21 at 7.04.44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373960"/>
            <a:ext cx="9144001" cy="2486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Screen Shot 2015-09-21 at 7.08.30 A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7999" y="1615003"/>
            <a:ext cx="6957831" cy="1867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28650" y="208607"/>
            <a:ext cx="78867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Cross Generalization over datasets</a:t>
            </a:r>
          </a:p>
        </p:txBody>
      </p:sp>
      <p:pic>
        <p:nvPicPr>
          <p:cNvPr id="102" name="Screen Shot 2015-09-21 at 7.11.33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7281" y="1539343"/>
            <a:ext cx="6869438" cy="1172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Screen Shot 2015-09-21 at 7.11.41 A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2771136"/>
            <a:ext cx="9144001" cy="32327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xfrm>
            <a:off x="628650" y="208607"/>
            <a:ext cx="78867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Spectral Analysis of Instability</a:t>
            </a:r>
          </a:p>
        </p:txBody>
      </p:sp>
      <p:pic>
        <p:nvPicPr>
          <p:cNvPr id="108" name="Screen Shot 2015-09-24 at 12.54.56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7534" y="2486285"/>
            <a:ext cx="7188932" cy="3981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Screen Shot 2015-09-24 at 1.33.55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1000" y="1543872"/>
            <a:ext cx="5842000" cy="99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xfrm>
            <a:off x="354226" y="-41543"/>
            <a:ext cx="8666207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Why adversarial examples exist?</a:t>
            </a:r>
          </a:p>
        </p:txBody>
      </p:sp>
      <p:pic>
        <p:nvPicPr>
          <p:cNvPr id="114" name="image31.png"/>
          <p:cNvPicPr/>
          <p:nvPr/>
        </p:nvPicPr>
        <p:blipFill>
          <a:blip r:embed="rId2">
            <a:extLst/>
          </a:blip>
          <a:srcRect l="2714" t="0" r="31129" b="0"/>
          <a:stretch>
            <a:fillRect/>
          </a:stretch>
        </p:blipFill>
        <p:spPr>
          <a:xfrm>
            <a:off x="1502513" y="1582678"/>
            <a:ext cx="4522575" cy="355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31.png"/>
          <p:cNvPicPr/>
          <p:nvPr/>
        </p:nvPicPr>
        <p:blipFill>
          <a:blip r:embed="rId2">
            <a:extLst/>
          </a:blip>
          <a:srcRect l="0" t="0" r="97254" b="0"/>
          <a:stretch>
            <a:fillRect/>
          </a:stretch>
        </p:blipFill>
        <p:spPr>
          <a:xfrm>
            <a:off x="1260169" y="1582678"/>
            <a:ext cx="187699" cy="355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31.png"/>
          <p:cNvPicPr/>
          <p:nvPr/>
        </p:nvPicPr>
        <p:blipFill>
          <a:blip r:embed="rId2">
            <a:extLst/>
          </a:blip>
          <a:srcRect l="69567" t="0" r="0" b="73199"/>
          <a:stretch>
            <a:fillRect/>
          </a:stretch>
        </p:blipFill>
        <p:spPr>
          <a:xfrm>
            <a:off x="6079525" y="1610330"/>
            <a:ext cx="1975585" cy="905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31.png"/>
          <p:cNvPicPr/>
          <p:nvPr/>
        </p:nvPicPr>
        <p:blipFill>
          <a:blip r:embed="rId2">
            <a:extLst/>
          </a:blip>
          <a:srcRect l="69567" t="27897" r="0" b="54296"/>
          <a:stretch>
            <a:fillRect/>
          </a:stretch>
        </p:blipFill>
        <p:spPr>
          <a:xfrm>
            <a:off x="6079525" y="3245850"/>
            <a:ext cx="1975585" cy="601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31.png"/>
          <p:cNvPicPr/>
          <p:nvPr/>
        </p:nvPicPr>
        <p:blipFill>
          <a:blip r:embed="rId2">
            <a:extLst/>
          </a:blip>
          <a:srcRect l="69567" t="45947" r="0" b="33077"/>
          <a:stretch>
            <a:fillRect/>
          </a:stretch>
        </p:blipFill>
        <p:spPr>
          <a:xfrm>
            <a:off x="6079525" y="2515527"/>
            <a:ext cx="1975585" cy="708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31.png"/>
          <p:cNvPicPr/>
          <p:nvPr/>
        </p:nvPicPr>
        <p:blipFill>
          <a:blip r:embed="rId2">
            <a:extLst/>
          </a:blip>
          <a:srcRect l="69567" t="70093" r="0" b="0"/>
          <a:stretch>
            <a:fillRect/>
          </a:stretch>
        </p:blipFill>
        <p:spPr>
          <a:xfrm>
            <a:off x="6079525" y="3847212"/>
            <a:ext cx="1975585" cy="101009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266448" y="5242943"/>
            <a:ext cx="861110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400"/>
              <a:t>In discriminative models, decision boundary is loose. Data points occupy much less space than what is assigned to them.</a:t>
            </a:r>
            <a:endParaRPr sz="2400"/>
          </a:p>
          <a:p>
            <a:pPr lvl="0"/>
            <a:r>
              <a:rPr sz="2400"/>
              <a:t>Generative models would not be easily fooled.</a:t>
            </a:r>
          </a:p>
        </p:txBody>
      </p:sp>
      <p:sp>
        <p:nvSpPr>
          <p:cNvPr id="121" name="Shape 121"/>
          <p:cNvSpPr/>
          <p:nvPr/>
        </p:nvSpPr>
        <p:spPr>
          <a:xfrm>
            <a:off x="4723153" y="1838930"/>
            <a:ext cx="1270001" cy="644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F900"/>
            </a:solidFill>
            <a:miter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22" name="Shape 122"/>
          <p:cNvSpPr/>
          <p:nvPr/>
        </p:nvSpPr>
        <p:spPr>
          <a:xfrm>
            <a:off x="1573925" y="1762730"/>
            <a:ext cx="1270001" cy="644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433FF"/>
            </a:solidFill>
            <a:miter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23" name="Shape 123"/>
          <p:cNvSpPr/>
          <p:nvPr/>
        </p:nvSpPr>
        <p:spPr>
          <a:xfrm>
            <a:off x="3128708" y="1826159"/>
            <a:ext cx="1270001" cy="670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FF2600"/>
            </a:solidFill>
            <a:miter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" grpId="1"/>
      <p:bldP build="whole" bldLvl="1" animBg="1" rev="0" advAuto="0" spid="119" grpId="4"/>
      <p:bldP build="whole" bldLvl="1" animBg="1" rev="0" advAuto="0" spid="117" grpId="3"/>
      <p:bldP build="whole" bldLvl="1" animBg="1" rev="0" advAuto="0" spid="120" grpId="5"/>
      <p:bldP build="whole" bldLvl="1" animBg="1" rev="0" advAuto="0" spid="118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628650" y="208607"/>
            <a:ext cx="78867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Why adversarial examples exist?</a:t>
            </a:r>
          </a:p>
        </p:txBody>
      </p:sp>
      <p:sp>
        <p:nvSpPr>
          <p:cNvPr id="126" name="Shape 126"/>
          <p:cNvSpPr/>
          <p:nvPr/>
        </p:nvSpPr>
        <p:spPr>
          <a:xfrm>
            <a:off x="495362" y="1657247"/>
            <a:ext cx="8153276" cy="400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 sz="2400"/>
          </a:p>
          <a:p>
            <a:pPr lvl="0" marL="457200" indent="-457200">
              <a:buSzPct val="100000"/>
              <a:buFont typeface="Wingdings"/>
              <a:buChar char="▪"/>
            </a:pPr>
            <a:r>
              <a:rPr sz="2400"/>
              <a:t>Adversarial examples can be explained as a property of high-dimensional dot products.</a:t>
            </a:r>
            <a:endParaRPr sz="2400"/>
          </a:p>
          <a:p>
            <a:pPr lvl="0" marL="457200" indent="-457200">
              <a:buSzPct val="100000"/>
              <a:buFont typeface="Wingdings"/>
              <a:buChar char="▪"/>
            </a:pPr>
            <a:r>
              <a:rPr sz="2400"/>
              <a:t>They are a result of models being too linear, rather than too nonlinear.</a:t>
            </a:r>
            <a:endParaRPr sz="2400"/>
          </a:p>
          <a:p>
            <a:pPr lvl="0" marL="457200" indent="-457200">
              <a:buSzPct val="100000"/>
              <a:buFont typeface="Wingdings"/>
              <a:buChar char="▪"/>
            </a:pPr>
            <a:r>
              <a:rPr sz="2400"/>
              <a:t>The generalization of adversarial examples across different models can be explained as a result of adversarial perturbations being highly aligned with the weight vectors of a model and different models learning similar functions when trained to perform the same task.</a:t>
            </a:r>
          </a:p>
        </p:txBody>
      </p:sp>
      <p:sp>
        <p:nvSpPr>
          <p:cNvPr id="127" name="Shape 127"/>
          <p:cNvSpPr/>
          <p:nvPr/>
        </p:nvSpPr>
        <p:spPr>
          <a:xfrm>
            <a:off x="536382" y="6084930"/>
            <a:ext cx="304312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Goodfellow et al., ICLR 2015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61783" y="2329120"/>
            <a:ext cx="9020434" cy="1155223"/>
          </a:xfrm>
          <a:prstGeom prst="rect">
            <a:avLst/>
          </a:prstGeom>
        </p:spPr>
        <p:txBody>
          <a:bodyPr/>
          <a:lstStyle/>
          <a:p>
            <a:pPr lvl="0" defTabSz="832104">
              <a:defRPr sz="1800"/>
            </a:pPr>
            <a:r>
              <a:rPr sz="3276">
                <a:solidFill>
                  <a:srgbClr val="1F4E79"/>
                </a:solidFill>
              </a:rPr>
              <a:t>Deep Neural Networks Are Easily Fooled: </a:t>
            </a:r>
            <a:br>
              <a:rPr sz="3276">
                <a:solidFill>
                  <a:srgbClr val="1F4E79"/>
                </a:solidFill>
              </a:rPr>
            </a:br>
            <a:r>
              <a:rPr sz="2821">
                <a:solidFill>
                  <a:srgbClr val="1F4E79"/>
                </a:solidFill>
              </a:rPr>
              <a:t>High Confidence Predictions for Unrecognizable Images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xfrm>
            <a:off x="1020462" y="4458903"/>
            <a:ext cx="7103076" cy="16557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F5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33F50"/>
                </a:solidFill>
              </a:rPr>
              <a:t>Nguyen et al., CVPR15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484625" y="579309"/>
            <a:ext cx="7886701" cy="132556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Human vs. Computer Object Recognition</a:t>
            </a:r>
          </a:p>
        </p:txBody>
      </p:sp>
      <p:pic>
        <p:nvPicPr>
          <p:cNvPr id="135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0731" y="2512886"/>
            <a:ext cx="3167835" cy="4005433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822377" y="2204421"/>
            <a:ext cx="4235656" cy="2675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200"/>
            </a:lvl1pPr>
          </a:lstStyle>
          <a:p>
            <a:pPr lvl="0">
              <a:defRPr sz="1800"/>
            </a:pPr>
            <a:r>
              <a:rPr sz="3200"/>
              <a:t>Given the near-human ability of DNNs to classify objects, what differences remain between human and computer vision?</a:t>
            </a:r>
          </a:p>
        </p:txBody>
      </p:sp>
      <p:sp>
        <p:nvSpPr>
          <p:cNvPr id="137" name="Shape 137"/>
          <p:cNvSpPr/>
          <p:nvPr/>
        </p:nvSpPr>
        <p:spPr>
          <a:xfrm>
            <a:off x="43757" y="6540592"/>
            <a:ext cx="367136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200"/>
              <a:t>Slide credit : </a:t>
            </a:r>
            <a:r>
              <a:rPr sz="1200"/>
              <a:t>Bella Fadida Specktor 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uFillTx/>
              </a:defRPr>
            </a:pPr>
            <a:r>
              <a:rPr sz="28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https://youtu.be/M2IebCN9Ht4</a:t>
            </a:r>
          </a:p>
        </p:txBody>
      </p:sp>
      <p:sp>
        <p:nvSpPr>
          <p:cNvPr id="140" name="Shape 14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141" name="Shape 141"/>
          <p:cNvSpPr/>
          <p:nvPr>
            <p:ph type="title"/>
          </p:nvPr>
        </p:nvSpPr>
        <p:spPr>
          <a:xfrm>
            <a:off x="628650" y="528509"/>
            <a:ext cx="7886700" cy="1325564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Summary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628650" y="187024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Experimental setup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xfrm>
            <a:off x="436604" y="1233187"/>
            <a:ext cx="8196651" cy="4351339"/>
          </a:xfrm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/>
            </a:pPr>
            <a:r>
              <a:rPr sz="2600"/>
              <a:t>1. LeNet model trained on MNIST dataset– “MNIST DNN”</a:t>
            </a:r>
            <a:endParaRPr sz="2600"/>
          </a:p>
          <a:p>
            <a:pPr lvl="0" marL="514350" indent="-514350">
              <a:buFontTx/>
              <a:buAutoNum type="arabicPeriod" startAt="1"/>
              <a:defRPr sz="1800"/>
            </a:pPr>
            <a:endParaRPr sz="2800"/>
          </a:p>
          <a:p>
            <a:pPr lvl="0" marL="514350" indent="-514350">
              <a:buFontTx/>
              <a:buAutoNum type="arabicPeriod" startAt="1"/>
              <a:defRPr sz="1800"/>
            </a:pPr>
            <a:endParaRPr sz="2800"/>
          </a:p>
          <a:p>
            <a:pPr lvl="0" marL="514350" indent="-514350">
              <a:buFontTx/>
              <a:buAutoNum type="arabicPeriod" startAt="1"/>
              <a:defRPr sz="1800"/>
            </a:pPr>
            <a:endParaRPr sz="2800"/>
          </a:p>
          <a:p>
            <a:pPr lvl="0" marL="0" indent="0">
              <a:buSzTx/>
              <a:buNone/>
              <a:defRPr sz="1800"/>
            </a:pPr>
            <a:endParaRPr sz="2800"/>
          </a:p>
          <a:p>
            <a:pPr lvl="0" marL="0" indent="0">
              <a:buSzTx/>
              <a:buNone/>
              <a:defRPr sz="1800"/>
            </a:pPr>
            <a:r>
              <a:rPr sz="2600"/>
              <a:t>2. AlexNet DNN trained on ImageNet dataset- ”ImageNet DNN” (larger dataset, bigger network)</a:t>
            </a:r>
          </a:p>
        </p:txBody>
      </p:sp>
      <p:pic>
        <p:nvPicPr>
          <p:cNvPr id="145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5158" y="2277833"/>
            <a:ext cx="4937849" cy="1201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8294" y="4940925"/>
            <a:ext cx="5170418" cy="1663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43046" y="1997145"/>
            <a:ext cx="1518878" cy="734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10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20591" y="4924657"/>
            <a:ext cx="2507147" cy="119607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43757" y="6540592"/>
            <a:ext cx="367136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200"/>
              <a:t>Slide credit : </a:t>
            </a:r>
            <a:r>
              <a:rPr sz="1200"/>
              <a:t>Bella Fadida Specktor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5"/>
      <p:bldP build="p" bldLvl="1" animBg="1" rev="0" advAuto="0" spid="144" grpId="1"/>
      <p:bldP build="whole" bldLvl="1" animBg="1" rev="0" advAuto="0" spid="145" grpId="3"/>
      <p:bldP build="whole" bldLvl="1" animBg="1" rev="0" advAuto="0" spid="147" grpId="2"/>
      <p:bldP build="whole" bldLvl="1" animBg="1" rev="0" advAuto="0" spid="148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Evolution Algorithms (EA)</a:t>
            </a:r>
          </a:p>
        </p:txBody>
      </p:sp>
      <p:pic>
        <p:nvPicPr>
          <p:cNvPr id="152" name="Screen Shot 2015-09-24 at 1.42.36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855921"/>
            <a:ext cx="9144000" cy="31461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628650" y="208607"/>
            <a:ext cx="78867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Presentation Overview</a:t>
            </a:r>
          </a:p>
        </p:txBody>
      </p:sp>
      <p:sp>
        <p:nvSpPr>
          <p:cNvPr id="54" name="Shape 54"/>
          <p:cNvSpPr/>
          <p:nvPr/>
        </p:nvSpPr>
        <p:spPr>
          <a:xfrm>
            <a:off x="-20320" y="1427479"/>
            <a:ext cx="8680989" cy="364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 sz="2400"/>
          </a:p>
          <a:p>
            <a:pPr lvl="1" marL="914400" indent="-457200">
              <a:buSzPct val="100000"/>
              <a:buFont typeface="Wingdings"/>
              <a:buChar char="▪"/>
            </a:pPr>
            <a:endParaRPr sz="2400"/>
          </a:p>
          <a:p>
            <a:pPr lvl="1" marL="914400" indent="-457200">
              <a:buSzPct val="100000"/>
              <a:buFont typeface="Wingdings"/>
              <a:buChar char="▪"/>
            </a:pPr>
            <a:r>
              <a:rPr sz="2400"/>
              <a:t>I</a:t>
            </a:r>
            <a:r>
              <a:rPr b="1" sz="2400"/>
              <a:t>ntriguing properties of neural networks</a:t>
            </a:r>
            <a:br>
              <a:rPr b="1" sz="2400"/>
            </a:br>
            <a:r>
              <a:rPr sz="2400"/>
              <a:t>Christian Szegedy, Wojciech Zaremba, Ilya Sutskever, Joan Bruna, Dumitru Erhan, Ian Goodfellow, Rob Fergus</a:t>
            </a:r>
            <a:endParaRPr sz="2400"/>
          </a:p>
          <a:p>
            <a:pPr lvl="1" marL="914400" indent="-457200">
              <a:buSzPct val="100000"/>
              <a:buFont typeface="Wingdings"/>
              <a:buChar char="▪"/>
            </a:pPr>
            <a:r>
              <a:rPr b="1" sz="2400"/>
              <a:t>Deep Neural Networks are Easily Fooled: High Confidence Predictions for Unrecognizable Images</a:t>
            </a:r>
            <a:br>
              <a:rPr b="1" sz="2400"/>
            </a:br>
            <a:r>
              <a:rPr sz="2400"/>
              <a:t>Anh Nguyen, Jason Yosinski, Jeff Clune</a:t>
            </a:r>
            <a:endParaRPr sz="2400"/>
          </a:p>
          <a:p>
            <a:pPr lvl="1" marL="914400" indent="-457200">
              <a:buSzPct val="100000"/>
              <a:buFont typeface="Wingdings"/>
              <a:buChar char="▪"/>
            </a:pPr>
            <a:r>
              <a:rPr b="1" sz="2400"/>
              <a:t>Deep Dreams</a:t>
            </a:r>
            <a:br>
              <a:rPr b="1" sz="2400"/>
            </a:br>
            <a:r>
              <a:rPr sz="2400"/>
              <a:t>Alexander Mordvintsev, Christopher Olah, Mike Tyka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Direct Encoding</a:t>
            </a:r>
          </a:p>
        </p:txBody>
      </p:sp>
      <p:pic>
        <p:nvPicPr>
          <p:cNvPr id="157" name="image14.png" descr="Screen Clipping"/>
          <p:cNvPicPr/>
          <p:nvPr/>
        </p:nvPicPr>
        <p:blipFill>
          <a:blip r:embed="rId3">
            <a:extLst/>
          </a:blip>
          <a:srcRect l="0" t="0" r="0" b="49693"/>
          <a:stretch>
            <a:fillRect/>
          </a:stretch>
        </p:blipFill>
        <p:spPr>
          <a:xfrm>
            <a:off x="2252376" y="3703851"/>
            <a:ext cx="4639248" cy="271342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628650" y="1596975"/>
            <a:ext cx="8095220" cy="171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800"/>
              <a:t>Grayscale values for MNIST, HSV values for ImageNet. </a:t>
            </a:r>
            <a:r>
              <a:rPr sz="2800"/>
              <a:t>Each pixel value is initialized with uniform random noise within the [0, 255] range. Those numbers are independently mutated.</a:t>
            </a:r>
          </a:p>
        </p:txBody>
      </p:sp>
      <p:sp>
        <p:nvSpPr>
          <p:cNvPr id="159" name="Shape 159"/>
          <p:cNvSpPr/>
          <p:nvPr/>
        </p:nvSpPr>
        <p:spPr>
          <a:xfrm>
            <a:off x="43757" y="6540592"/>
            <a:ext cx="367136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200"/>
              <a:t>Slide credit : </a:t>
            </a:r>
            <a:r>
              <a:rPr sz="1200"/>
              <a:t>Bella Fadida Specktor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Direct Encoding</a:t>
            </a:r>
          </a:p>
        </p:txBody>
      </p:sp>
      <p:pic>
        <p:nvPicPr>
          <p:cNvPr id="164" name="e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0042" y="1851227"/>
            <a:ext cx="4969294" cy="399450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1618026" y="2695775"/>
            <a:ext cx="1270001" cy="488063"/>
          </a:xfrm>
          <a:prstGeom prst="rightArrow">
            <a:avLst>
              <a:gd name="adj1" fmla="val 21472"/>
              <a:gd name="adj2" fmla="val 103879"/>
            </a:avLst>
          </a:prstGeom>
          <a:gradFill>
            <a:gsLst>
              <a:gs pos="0">
                <a:srgbClr val="5F82CB"/>
              </a:gs>
              <a:gs pos="50000">
                <a:srgbClr val="3E70CA"/>
              </a:gs>
              <a:gs pos="100000">
                <a:srgbClr val="2F61BA"/>
              </a:gs>
            </a:gsLst>
            <a:path>
              <a:fillToRect l="46881" t="2453" r="53118" b="97546"/>
            </a:path>
          </a:gradFill>
          <a:ln w="6350">
            <a:solidFill>
              <a:srgbClr val="4472C4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6" name="Shape 166"/>
          <p:cNvSpPr/>
          <p:nvPr/>
        </p:nvSpPr>
        <p:spPr>
          <a:xfrm>
            <a:off x="1618026" y="4956375"/>
            <a:ext cx="1270001" cy="488063"/>
          </a:xfrm>
          <a:prstGeom prst="rightArrow">
            <a:avLst>
              <a:gd name="adj1" fmla="val 21472"/>
              <a:gd name="adj2" fmla="val 103879"/>
            </a:avLst>
          </a:prstGeom>
          <a:gradFill>
            <a:gsLst>
              <a:gs pos="0">
                <a:srgbClr val="5F82CB"/>
              </a:gs>
              <a:gs pos="50000">
                <a:srgbClr val="3E70CA"/>
              </a:gs>
              <a:gs pos="100000">
                <a:srgbClr val="2F61BA"/>
              </a:gs>
            </a:gsLst>
            <a:path>
              <a:fillToRect l="46881" t="2453" r="53118" b="97546"/>
            </a:path>
          </a:gradFill>
          <a:ln w="6350">
            <a:solidFill>
              <a:srgbClr val="4472C4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7" name="Shape 167"/>
          <p:cNvSpPr/>
          <p:nvPr/>
        </p:nvSpPr>
        <p:spPr>
          <a:xfrm>
            <a:off x="302382" y="2494036"/>
            <a:ext cx="1280497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Random Grayscale Images</a:t>
            </a:r>
          </a:p>
        </p:txBody>
      </p:sp>
      <p:sp>
        <p:nvSpPr>
          <p:cNvPr id="168" name="Shape 168"/>
          <p:cNvSpPr/>
          <p:nvPr/>
        </p:nvSpPr>
        <p:spPr>
          <a:xfrm>
            <a:off x="302382" y="4754636"/>
            <a:ext cx="1280497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/>
              <a:t>Mutate/Crossover</a:t>
            </a:r>
            <a:endParaRPr b="1"/>
          </a:p>
          <a:p>
            <a:pPr lvl="0"/>
            <a:r>
              <a:rPr b="1"/>
              <a:t>pixels directly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xfrm>
            <a:off x="628650" y="273068"/>
            <a:ext cx="6340562" cy="132556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CPNN (Compositional Pattern-Producing Network) Encoding</a:t>
            </a:r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xfrm>
            <a:off x="568410" y="1944651"/>
            <a:ext cx="8177601" cy="3377023"/>
          </a:xfrm>
          <a:prstGeom prst="rect">
            <a:avLst/>
          </a:prstGeom>
        </p:spPr>
        <p:txBody>
          <a:bodyPr/>
          <a:lstStyle/>
          <a:p>
            <a:pPr lvl="0" marL="195942" indent="-195942">
              <a:buFont typeface="Wingdings"/>
              <a:buChar char="▪"/>
              <a:defRPr sz="1800"/>
            </a:pPr>
            <a:r>
              <a:rPr sz="2400"/>
              <a:t>This encoding is more likely to produce “Regular” images – e.g. contains symmetry and repetition</a:t>
            </a:r>
            <a:endParaRPr sz="2400"/>
          </a:p>
          <a:p>
            <a:pPr lvl="0" marL="195942" indent="-195942">
              <a:buFont typeface="Wingdings"/>
              <a:buChar char="▪"/>
              <a:defRPr sz="1800"/>
            </a:pPr>
            <a:r>
              <a:rPr sz="2400"/>
              <a:t>Similar to ANNs, but with different nonlinear functions.</a:t>
            </a:r>
          </a:p>
        </p:txBody>
      </p:sp>
      <p:pic>
        <p:nvPicPr>
          <p:cNvPr id="174" name="image14.png" descr="Screen Clipping"/>
          <p:cNvPicPr/>
          <p:nvPr/>
        </p:nvPicPr>
        <p:blipFill>
          <a:blip r:embed="rId3">
            <a:extLst/>
          </a:blip>
          <a:srcRect l="0" t="50612" r="0" b="0"/>
          <a:stretch>
            <a:fillRect/>
          </a:stretch>
        </p:blipFill>
        <p:spPr>
          <a:xfrm>
            <a:off x="2241952" y="3470198"/>
            <a:ext cx="5099488" cy="2928096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43757" y="6540592"/>
            <a:ext cx="367136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200"/>
              <a:t>Slide credit : </a:t>
            </a:r>
            <a:r>
              <a:rPr sz="1200"/>
              <a:t>Bella Fadida Specktor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3" grpId="1"/>
      <p:bldP build="whole" bldLvl="1" animBg="1" rev="0" advAuto="0" spid="174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628650" y="273068"/>
            <a:ext cx="6340562" cy="1325564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CPNN (Compositional Pattern-Producing Network) Encoding</a:t>
            </a:r>
          </a:p>
        </p:txBody>
      </p:sp>
      <p:pic>
        <p:nvPicPr>
          <p:cNvPr id="180" name="e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0042" y="1851227"/>
            <a:ext cx="4969294" cy="3994508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1618026" y="2695775"/>
            <a:ext cx="1270001" cy="488063"/>
          </a:xfrm>
          <a:prstGeom prst="rightArrow">
            <a:avLst>
              <a:gd name="adj1" fmla="val 21472"/>
              <a:gd name="adj2" fmla="val 103879"/>
            </a:avLst>
          </a:prstGeom>
          <a:gradFill>
            <a:gsLst>
              <a:gs pos="0">
                <a:srgbClr val="5F82CB"/>
              </a:gs>
              <a:gs pos="50000">
                <a:srgbClr val="3E70CA"/>
              </a:gs>
              <a:gs pos="100000">
                <a:srgbClr val="2F61BA"/>
              </a:gs>
            </a:gsLst>
            <a:path>
              <a:fillToRect l="46881" t="2453" r="53118" b="97546"/>
            </a:path>
          </a:gradFill>
          <a:ln w="6350">
            <a:solidFill>
              <a:srgbClr val="4472C4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2" name="Shape 182"/>
          <p:cNvSpPr/>
          <p:nvPr/>
        </p:nvSpPr>
        <p:spPr>
          <a:xfrm>
            <a:off x="1618026" y="4956375"/>
            <a:ext cx="1270001" cy="488063"/>
          </a:xfrm>
          <a:prstGeom prst="rightArrow">
            <a:avLst>
              <a:gd name="adj1" fmla="val 21472"/>
              <a:gd name="adj2" fmla="val 103879"/>
            </a:avLst>
          </a:prstGeom>
          <a:gradFill>
            <a:gsLst>
              <a:gs pos="0">
                <a:srgbClr val="5F82CB"/>
              </a:gs>
              <a:gs pos="50000">
                <a:srgbClr val="3E70CA"/>
              </a:gs>
              <a:gs pos="100000">
                <a:srgbClr val="2F61BA"/>
              </a:gs>
            </a:gsLst>
            <a:path>
              <a:fillToRect l="46881" t="2453" r="53118" b="97546"/>
            </a:path>
          </a:gradFill>
          <a:ln w="6350">
            <a:solidFill>
              <a:srgbClr val="4472C4"/>
            </a:solidFill>
            <a:miter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3" name="Shape 183"/>
          <p:cNvSpPr/>
          <p:nvPr/>
        </p:nvSpPr>
        <p:spPr>
          <a:xfrm>
            <a:off x="302382" y="2494036"/>
            <a:ext cx="1280497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CPNN with no hidden layers</a:t>
            </a:r>
          </a:p>
        </p:txBody>
      </p:sp>
      <p:sp>
        <p:nvSpPr>
          <p:cNvPr id="184" name="Shape 184"/>
          <p:cNvSpPr/>
          <p:nvPr/>
        </p:nvSpPr>
        <p:spPr>
          <a:xfrm>
            <a:off x="302382" y="4754636"/>
            <a:ext cx="1412128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Changing CPNN parameters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Fooling images via Gradient Ascent</a:t>
            </a: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xfrm>
            <a:off x="538033" y="1529061"/>
            <a:ext cx="8194076" cy="21120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/>
            </a:pPr>
            <a:r>
              <a:rPr sz="2800"/>
              <a:t>Following the direction of gradient of the posterior probability for a specific class</a:t>
            </a:r>
          </a:p>
        </p:txBody>
      </p:sp>
      <p:pic>
        <p:nvPicPr>
          <p:cNvPr id="190" name="image18.png"/>
          <p:cNvPicPr/>
          <p:nvPr/>
        </p:nvPicPr>
        <p:blipFill>
          <a:blip r:embed="rId3">
            <a:extLst/>
          </a:blip>
          <a:srcRect l="0" t="3948" r="0" b="0"/>
          <a:stretch>
            <a:fillRect/>
          </a:stretch>
        </p:blipFill>
        <p:spPr>
          <a:xfrm>
            <a:off x="2738116" y="3361038"/>
            <a:ext cx="3942192" cy="2736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xfrm>
            <a:off x="535460" y="270299"/>
            <a:ext cx="7886701" cy="132556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Results – MNIST</a:t>
            </a:r>
          </a:p>
        </p:txBody>
      </p:sp>
      <p:pic>
        <p:nvPicPr>
          <p:cNvPr id="195" name="image19.png" descr="Screen Clippi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149" y="1364963"/>
            <a:ext cx="3551430" cy="1901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20.png" descr="Screen Clippi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42149" y="1360404"/>
            <a:ext cx="3560958" cy="1910126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259844" y="3324101"/>
            <a:ext cx="4044484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/>
            </a:lvl1pPr>
          </a:lstStyle>
          <a:p>
            <a:pPr lvl="0">
              <a:defRPr sz="1800"/>
            </a:pPr>
            <a:r>
              <a:rPr sz="2300"/>
              <a:t>In less than 50 generations, each run of evolution produces unrecognizable images classified by MNIST DNNs with ≥ 99.99% confidence.</a:t>
            </a:r>
          </a:p>
        </p:txBody>
      </p:sp>
      <p:sp>
        <p:nvSpPr>
          <p:cNvPr id="198" name="Shape 198"/>
          <p:cNvSpPr/>
          <p:nvPr/>
        </p:nvSpPr>
        <p:spPr>
          <a:xfrm>
            <a:off x="4393616" y="3667001"/>
            <a:ext cx="4658024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/>
            </a:lvl1pPr>
          </a:lstStyle>
          <a:p>
            <a:pPr lvl="0">
              <a:defRPr sz="1800"/>
            </a:pPr>
            <a:r>
              <a:rPr sz="2300"/>
              <a:t>MNIST DNNs labelled unrecognizable images as digits with 99.99% confidence after only a few generations. </a:t>
            </a:r>
          </a:p>
        </p:txBody>
      </p:sp>
      <p:sp>
        <p:nvSpPr>
          <p:cNvPr id="199" name="Shape 199"/>
          <p:cNvSpPr/>
          <p:nvPr/>
        </p:nvSpPr>
        <p:spPr>
          <a:xfrm>
            <a:off x="5383912" y="1317499"/>
            <a:ext cx="362467" cy="2221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C0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0" name="Shape 200"/>
          <p:cNvSpPr/>
          <p:nvPr/>
        </p:nvSpPr>
        <p:spPr>
          <a:xfrm>
            <a:off x="165257" y="6473092"/>
            <a:ext cx="367136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200"/>
              <a:t>Slide credit : </a:t>
            </a:r>
            <a:r>
              <a:rPr sz="1200"/>
              <a:t>Bella Fadida Specktor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1"/>
      <p:bldP build="whole" bldLvl="1" animBg="1" rev="0" advAuto="0" spid="196" grpId="4"/>
      <p:bldP build="whole" bldLvl="1" animBg="1" rev="0" advAuto="0" spid="195" grpId="2"/>
      <p:bldP build="whole" bldLvl="1" animBg="1" rev="0" advAuto="0" spid="199" grpId="5"/>
      <p:bldP build="whole" bldLvl="1" animBg="1" rev="0" advAuto="0" spid="198" grpId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Results – ImageNet Dataset</a:t>
            </a:r>
          </a:p>
        </p:txBody>
      </p:sp>
      <p:pic>
        <p:nvPicPr>
          <p:cNvPr id="205" name="image21.png" descr="Screen Clipping"/>
          <p:cNvPicPr/>
          <p:nvPr/>
        </p:nvPicPr>
        <p:blipFill>
          <a:blip r:embed="rId3">
            <a:extLst/>
          </a:blip>
          <a:srcRect l="0" t="1508" r="0" b="5404"/>
          <a:stretch>
            <a:fillRect/>
          </a:stretch>
        </p:blipFill>
        <p:spPr>
          <a:xfrm>
            <a:off x="270735" y="1977083"/>
            <a:ext cx="4210061" cy="1254082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136161" y="3690947"/>
            <a:ext cx="4479198" cy="258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400"/>
              <a:t>Even after 20,000 generations, evolution failed to produce high-confidence images for many categories, but produced images with ≥ 99% confidence for 45 categories. </a:t>
            </a:r>
            <a:r>
              <a:rPr b="1" i="1" sz="2400"/>
              <a:t>21.59% </a:t>
            </a:r>
            <a:r>
              <a:rPr i="1" sz="2400"/>
              <a:t>Median Confidence </a:t>
            </a:r>
          </a:p>
        </p:txBody>
      </p:sp>
      <p:pic>
        <p:nvPicPr>
          <p:cNvPr id="207" name="image22.png" descr="Screen Clippi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49932" y="1963639"/>
            <a:ext cx="4254025" cy="1267527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896705" y="1515803"/>
            <a:ext cx="3228788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600"/>
            </a:lvl1pPr>
          </a:lstStyle>
          <a:p>
            <a:pPr lvl="0">
              <a:defRPr b="0" sz="1800"/>
            </a:pPr>
            <a:r>
              <a:rPr b="1" sz="2600"/>
              <a:t>Directly encoded EA</a:t>
            </a:r>
          </a:p>
        </p:txBody>
      </p:sp>
      <p:sp>
        <p:nvSpPr>
          <p:cNvPr id="209" name="Shape 209"/>
          <p:cNvSpPr/>
          <p:nvPr/>
        </p:nvSpPr>
        <p:spPr>
          <a:xfrm>
            <a:off x="4708743" y="3690947"/>
            <a:ext cx="4336403" cy="258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400"/>
              <a:t>Many images with DNN confidence scores ≥99.99%, but that are unrecognizable. After 5000 generations, </a:t>
            </a:r>
            <a:r>
              <a:rPr i="1" sz="2400"/>
              <a:t>Median</a:t>
            </a:r>
            <a:r>
              <a:rPr sz="2400"/>
              <a:t> </a:t>
            </a:r>
            <a:r>
              <a:rPr i="1" sz="2400"/>
              <a:t>Confidence</a:t>
            </a:r>
            <a:r>
              <a:rPr sz="2400"/>
              <a:t> score is </a:t>
            </a:r>
            <a:r>
              <a:rPr b="1" i="1" sz="2400"/>
              <a:t>88.11%</a:t>
            </a:r>
            <a:r>
              <a:rPr sz="2400"/>
              <a:t>, similar to that for natural images</a:t>
            </a:r>
          </a:p>
        </p:txBody>
      </p:sp>
      <p:sp>
        <p:nvSpPr>
          <p:cNvPr id="210" name="Shape 210"/>
          <p:cNvSpPr/>
          <p:nvPr/>
        </p:nvSpPr>
        <p:spPr>
          <a:xfrm>
            <a:off x="5332000" y="1491132"/>
            <a:ext cx="2429729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600"/>
            </a:lvl1pPr>
          </a:lstStyle>
          <a:p>
            <a:pPr lvl="0">
              <a:defRPr b="0" sz="1800"/>
            </a:pPr>
            <a:r>
              <a:rPr b="1" sz="2600"/>
              <a:t>CPNN Encoding</a:t>
            </a:r>
          </a:p>
        </p:txBody>
      </p:sp>
      <p:sp>
        <p:nvSpPr>
          <p:cNvPr id="211" name="Shape 211"/>
          <p:cNvSpPr/>
          <p:nvPr/>
        </p:nvSpPr>
        <p:spPr>
          <a:xfrm>
            <a:off x="5665527" y="1940317"/>
            <a:ext cx="584889" cy="1351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C0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2" name="Shape 212"/>
          <p:cNvSpPr/>
          <p:nvPr/>
        </p:nvSpPr>
        <p:spPr>
          <a:xfrm>
            <a:off x="111257" y="6513592"/>
            <a:ext cx="367136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200"/>
              <a:t>Slide credit : </a:t>
            </a:r>
            <a:r>
              <a:rPr sz="1200"/>
              <a:t>Bella Fadida Specktor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3"/>
      <p:bldP build="whole" bldLvl="1" animBg="1" rev="0" advAuto="0" spid="209" grpId="4"/>
      <p:bldP build="whole" bldLvl="1" animBg="1" rev="0" advAuto="0" spid="211" grpId="5"/>
      <p:bldP build="whole" bldLvl="1" animBg="1" rev="0" advAuto="0" spid="205" grpId="1"/>
      <p:bldP build="whole" bldLvl="1" animBg="1" rev="0" advAuto="0" spid="206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xfrm>
            <a:off x="628648" y="200369"/>
            <a:ext cx="788670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CPNN Encoding on ImageNet</a:t>
            </a:r>
          </a:p>
        </p:txBody>
      </p:sp>
      <p:pic>
        <p:nvPicPr>
          <p:cNvPr id="217" name="image23.png" descr="Screen Clipping"/>
          <p:cNvPicPr/>
          <p:nvPr/>
        </p:nvPicPr>
        <p:blipFill>
          <a:blip r:embed="rId3">
            <a:extLst/>
          </a:blip>
          <a:srcRect l="0" t="1" r="0" b="58564"/>
          <a:stretch>
            <a:fillRect/>
          </a:stretch>
        </p:blipFill>
        <p:spPr>
          <a:xfrm>
            <a:off x="1775905" y="1373994"/>
            <a:ext cx="5410956" cy="134602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495362" y="5100134"/>
            <a:ext cx="8153276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600"/>
            </a:lvl1pPr>
          </a:lstStyle>
          <a:p>
            <a:pPr lvl="0">
              <a:defRPr sz="1800"/>
            </a:pPr>
            <a:r>
              <a:rPr sz="2600"/>
              <a:t>Evolution produces images which has most discriminative features of a class.</a:t>
            </a:r>
          </a:p>
        </p:txBody>
      </p:sp>
      <p:pic>
        <p:nvPicPr>
          <p:cNvPr id="219" name="image23.png" descr="Screen Clipping"/>
          <p:cNvPicPr/>
          <p:nvPr/>
        </p:nvPicPr>
        <p:blipFill>
          <a:blip r:embed="rId3">
            <a:extLst/>
          </a:blip>
          <a:srcRect l="0" t="48464" r="0" b="10996"/>
          <a:stretch>
            <a:fillRect/>
          </a:stretch>
        </p:blipFill>
        <p:spPr>
          <a:xfrm>
            <a:off x="1775902" y="3025719"/>
            <a:ext cx="5410956" cy="1316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23.png" descr="Screen Clipping"/>
          <p:cNvPicPr/>
          <p:nvPr/>
        </p:nvPicPr>
        <p:blipFill>
          <a:blip r:embed="rId3">
            <a:extLst/>
          </a:blip>
          <a:srcRect l="0" t="41346" r="0" b="51435"/>
          <a:stretch>
            <a:fillRect/>
          </a:stretch>
        </p:blipFill>
        <p:spPr>
          <a:xfrm>
            <a:off x="1775904" y="2720014"/>
            <a:ext cx="5410955" cy="234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23.png" descr="Screen Clipping"/>
          <p:cNvPicPr/>
          <p:nvPr/>
        </p:nvPicPr>
        <p:blipFill>
          <a:blip r:embed="rId3">
            <a:extLst/>
          </a:blip>
          <a:srcRect l="0" t="89202" r="0" b="3403"/>
          <a:stretch>
            <a:fillRect/>
          </a:stretch>
        </p:blipFill>
        <p:spPr>
          <a:xfrm>
            <a:off x="1775903" y="4430424"/>
            <a:ext cx="5410956" cy="240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1"/>
      <p:bldP build="whole" bldLvl="1" animBg="1" rev="0" advAuto="0" spid="219" grpId="2"/>
      <p:bldP build="whole" bldLvl="1" animBg="1" rev="0" advAuto="0" spid="221" grpId="4"/>
      <p:bldP build="whole" bldLvl="1" animBg="1" rev="0" advAuto="0" spid="220" grpId="3"/>
      <p:bldP build="whole" bldLvl="1" animBg="1" rev="0" advAuto="0" spid="218" grpId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xfrm>
            <a:off x="628648" y="67640"/>
            <a:ext cx="788670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CPNN Encoding on ImageNet</a:t>
            </a:r>
          </a:p>
        </p:txBody>
      </p:sp>
      <p:pic>
        <p:nvPicPr>
          <p:cNvPr id="226" name="image24.png"/>
          <p:cNvPicPr/>
          <p:nvPr/>
        </p:nvPicPr>
        <p:blipFill>
          <a:blip r:embed="rId3">
            <a:extLst/>
          </a:blip>
          <a:srcRect l="0" t="0" r="0" b="40188"/>
          <a:stretch>
            <a:fillRect/>
          </a:stretch>
        </p:blipFill>
        <p:spPr>
          <a:xfrm>
            <a:off x="1564217" y="1532236"/>
            <a:ext cx="5504817" cy="1614619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/>
          <p:nvPr/>
        </p:nvSpPr>
        <p:spPr>
          <a:xfrm>
            <a:off x="628648" y="4370747"/>
            <a:ext cx="8153277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609600" indent="-609600">
              <a:buSzPct val="100000"/>
              <a:buFont typeface="Wingdings"/>
              <a:buChar char="▪"/>
            </a:pPr>
            <a:r>
              <a:rPr sz="2400"/>
              <a:t>Many images are related to each other phylogenetically, which leads evolution to produce similar images for closely related categories.</a:t>
            </a:r>
            <a:endParaRPr sz="2400"/>
          </a:p>
          <a:p>
            <a:pPr lvl="0" marL="609600" indent="-609600">
              <a:buSzPct val="100000"/>
              <a:buFont typeface="Wingdings"/>
              <a:buChar char="▪"/>
            </a:pPr>
            <a:r>
              <a:rPr sz="2400"/>
              <a:t>Different runs of evolution produce different image types.</a:t>
            </a:r>
          </a:p>
        </p:txBody>
      </p:sp>
      <p:pic>
        <p:nvPicPr>
          <p:cNvPr id="228" name="image24.png"/>
          <p:cNvPicPr/>
          <p:nvPr/>
        </p:nvPicPr>
        <p:blipFill>
          <a:blip r:embed="rId3">
            <a:extLst/>
          </a:blip>
          <a:srcRect l="0" t="60249" r="0" b="0"/>
          <a:stretch>
            <a:fillRect/>
          </a:stretch>
        </p:blipFill>
        <p:spPr>
          <a:xfrm>
            <a:off x="1564217" y="3146854"/>
            <a:ext cx="5504817" cy="107308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43757" y="6540592"/>
            <a:ext cx="367136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200"/>
              <a:t>Slide credit : </a:t>
            </a:r>
            <a:r>
              <a:rPr sz="1200"/>
              <a:t>Bella Fadida Specktor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1"/>
      <p:bldP build="p" bldLvl="5" animBg="1" rev="0" advAuto="0" spid="227" grpId="2"/>
      <p:bldP build="whole" bldLvl="1" animBg="1" rev="0" advAuto="0" spid="228" grpId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xfrm>
            <a:off x="414466" y="183894"/>
            <a:ext cx="788670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Repetition Ablation Study</a:t>
            </a:r>
          </a:p>
        </p:txBody>
      </p:sp>
      <p:pic>
        <p:nvPicPr>
          <p:cNvPr id="234" name="image2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5228" y="1236267"/>
            <a:ext cx="4150471" cy="3246967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860518" y="1671029"/>
            <a:ext cx="3351696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600"/>
            </a:lvl1pPr>
          </a:lstStyle>
          <a:p>
            <a:pPr lvl="0">
              <a:defRPr sz="1800"/>
            </a:pPr>
            <a:r>
              <a:rPr sz="2600"/>
              <a:t>To test whether repetition improves the confidence scores, some of the repeated elements were ablated.</a:t>
            </a:r>
          </a:p>
        </p:txBody>
      </p:sp>
      <p:sp>
        <p:nvSpPr>
          <p:cNvPr id="236" name="Shape 236"/>
          <p:cNvSpPr/>
          <p:nvPr/>
        </p:nvSpPr>
        <p:spPr>
          <a:xfrm>
            <a:off x="710562" y="4979667"/>
            <a:ext cx="8114736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600"/>
              <a:t>In many images, ablation leaded to a small performance  drop</a:t>
            </a:r>
            <a:r>
              <a:rPr b="1" sz="2600"/>
              <a:t>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2"/>
      <p:bldP build="whole" bldLvl="1" animBg="1" rev="0" advAuto="0" spid="23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61783" y="2329120"/>
            <a:ext cx="9020434" cy="1155223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3600">
                <a:solidFill>
                  <a:srgbClr val="1F4E79"/>
                </a:solidFill>
              </a:rPr>
              <a:t>Intriguing Properties of Neural Networks</a:t>
            </a:r>
            <a:br>
              <a:rPr sz="3600">
                <a:solidFill>
                  <a:srgbClr val="1F4E79"/>
                </a:solidFill>
              </a:rPr>
            </a:b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1020462" y="4458903"/>
            <a:ext cx="7103076" cy="165576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Szegedy </a:t>
            </a:r>
            <a:r>
              <a:rPr sz="2400">
                <a:solidFill>
                  <a:srgbClr val="333F50"/>
                </a:solidFill>
              </a:rPr>
              <a:t>et al., ICLR 2014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title"/>
          </p:nvPr>
        </p:nvSpPr>
        <p:spPr>
          <a:xfrm>
            <a:off x="628650" y="125164"/>
            <a:ext cx="7886700" cy="132556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Do different DNNs learn the same discriminative features?</a:t>
            </a:r>
          </a:p>
        </p:txBody>
      </p:sp>
      <p:sp>
        <p:nvSpPr>
          <p:cNvPr id="241" name="Shape 241"/>
          <p:cNvSpPr/>
          <p:nvPr>
            <p:ph type="body" idx="1"/>
          </p:nvPr>
        </p:nvSpPr>
        <p:spPr>
          <a:xfrm>
            <a:off x="628650" y="1392209"/>
            <a:ext cx="8119934" cy="11855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/>
          <a:p>
            <a:pPr lvl="0">
              <a:defRPr sz="1800"/>
            </a:pPr>
            <a:r>
              <a:rPr sz="2800"/>
              <a:t> </a:t>
            </a:r>
          </a:p>
        </p:txBody>
      </p:sp>
      <p:pic>
        <p:nvPicPr>
          <p:cNvPr id="242" name="image26.png"/>
          <p:cNvPicPr/>
          <p:nvPr/>
        </p:nvPicPr>
        <p:blipFill>
          <a:blip r:embed="rId4">
            <a:extLst/>
          </a:blip>
          <a:srcRect l="0" t="0" r="0" b="1549"/>
          <a:stretch>
            <a:fillRect/>
          </a:stretch>
        </p:blipFill>
        <p:spPr>
          <a:xfrm>
            <a:off x="3980807" y="2565402"/>
            <a:ext cx="4981960" cy="29736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5" name="Group 245"/>
          <p:cNvGrpSpPr/>
          <p:nvPr/>
        </p:nvGrpSpPr>
        <p:grpSpPr>
          <a:xfrm>
            <a:off x="145446" y="2347784"/>
            <a:ext cx="3932284" cy="4209535"/>
            <a:chOff x="0" y="0"/>
            <a:chExt cx="3932282" cy="4209534"/>
          </a:xfrm>
        </p:grpSpPr>
        <p:sp>
          <p:nvSpPr>
            <p:cNvPr id="243" name="Shape 243"/>
            <p:cNvSpPr/>
            <p:nvPr/>
          </p:nvSpPr>
          <p:spPr>
            <a:xfrm>
              <a:off x="-1" y="0"/>
              <a:ext cx="3932284" cy="4209535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44" name="Shape 244"/>
            <p:cNvSpPr/>
            <p:nvPr/>
          </p:nvSpPr>
          <p:spPr>
            <a:xfrm>
              <a:off x="-1" y="0"/>
              <a:ext cx="3932284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/>
              <a:r>
                <a:t> </a:t>
              </a:r>
            </a:p>
          </p:txBody>
        </p:sp>
      </p:grpSp>
      <p:sp>
        <p:nvSpPr>
          <p:cNvPr id="246" name="Shape 246"/>
          <p:cNvSpPr/>
          <p:nvPr/>
        </p:nvSpPr>
        <p:spPr>
          <a:xfrm>
            <a:off x="4341340" y="3794552"/>
            <a:ext cx="4621427" cy="313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C0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7" name="Shape 247"/>
          <p:cNvSpPr/>
          <p:nvPr/>
        </p:nvSpPr>
        <p:spPr>
          <a:xfrm>
            <a:off x="4291912" y="4459992"/>
            <a:ext cx="4621427" cy="313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C0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8" name="Shape 248"/>
          <p:cNvSpPr/>
          <p:nvPr/>
        </p:nvSpPr>
        <p:spPr>
          <a:xfrm>
            <a:off x="4291912" y="5295655"/>
            <a:ext cx="4621427" cy="313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C0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9" name="Shape 249"/>
          <p:cNvSpPr/>
          <p:nvPr/>
        </p:nvSpPr>
        <p:spPr>
          <a:xfrm>
            <a:off x="43757" y="6540592"/>
            <a:ext cx="367136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200"/>
              <a:t>Slide credit : </a:t>
            </a:r>
            <a:r>
              <a:rPr sz="1200"/>
              <a:t>Bella Fadida Specktor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2"/>
      <p:bldP build="whole" bldLvl="1" animBg="1" rev="0" advAuto="0" spid="246" grpId="3"/>
      <p:bldP build="whole" bldLvl="1" animBg="1" rev="0" advAuto="0" spid="247" grpId="4"/>
      <p:bldP build="whole" bldLvl="1" animBg="1" rev="0" advAuto="0" spid="248" grpId="5"/>
      <p:bldP build="whole" bldLvl="1" animBg="1" rev="0" advAuto="0" spid="24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title"/>
          </p:nvPr>
        </p:nvSpPr>
        <p:spPr>
          <a:xfrm>
            <a:off x="565847" y="307908"/>
            <a:ext cx="820231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000">
                <a:solidFill>
                  <a:srgbClr val="1F4E79"/>
                </a:solidFill>
              </a:rPr>
              <a:t>Adding “Fooling Images” class</a:t>
            </a:r>
            <a:br>
              <a:rPr sz="4000">
                <a:solidFill>
                  <a:srgbClr val="1F4E79"/>
                </a:solidFill>
              </a:rPr>
            </a:br>
          </a:p>
        </p:txBody>
      </p:sp>
      <p:pic>
        <p:nvPicPr>
          <p:cNvPr id="254" name="image2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70255" y="3512413"/>
            <a:ext cx="3397904" cy="21202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7" name="Group 257"/>
          <p:cNvGrpSpPr/>
          <p:nvPr/>
        </p:nvGrpSpPr>
        <p:grpSpPr>
          <a:xfrm>
            <a:off x="140044" y="1250255"/>
            <a:ext cx="5296931" cy="4524316"/>
            <a:chOff x="0" y="0"/>
            <a:chExt cx="5296929" cy="4524314"/>
          </a:xfrm>
        </p:grpSpPr>
        <p:sp>
          <p:nvSpPr>
            <p:cNvPr id="255" name="Shape 255"/>
            <p:cNvSpPr/>
            <p:nvPr/>
          </p:nvSpPr>
          <p:spPr>
            <a:xfrm>
              <a:off x="-1" y="0"/>
              <a:ext cx="5296931" cy="4524315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56" name="Shape 256"/>
            <p:cNvSpPr/>
            <p:nvPr/>
          </p:nvSpPr>
          <p:spPr>
            <a:xfrm>
              <a:off x="-1" y="0"/>
              <a:ext cx="5296931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/>
              <a:r>
                <a:t> </a:t>
              </a:r>
            </a:p>
          </p:txBody>
        </p:sp>
      </p:grpSp>
      <p:pic>
        <p:nvPicPr>
          <p:cNvPr id="258" name="image30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36973" y="1519795"/>
            <a:ext cx="3608990" cy="1305381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/>
        </p:nvSpPr>
        <p:spPr>
          <a:xfrm>
            <a:off x="266448" y="5580443"/>
            <a:ext cx="8611104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It is easier to learn to tell CPPN images apart from natural images than it is to tell CPPN images from MNIST digits.</a:t>
            </a:r>
          </a:p>
        </p:txBody>
      </p:sp>
      <p:sp>
        <p:nvSpPr>
          <p:cNvPr id="260" name="Shape 260"/>
          <p:cNvSpPr/>
          <p:nvPr/>
        </p:nvSpPr>
        <p:spPr>
          <a:xfrm>
            <a:off x="43757" y="6540592"/>
            <a:ext cx="367136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200"/>
              <a:t>Slide credit : </a:t>
            </a:r>
            <a:r>
              <a:rPr sz="1200"/>
              <a:t>Bella Fadida Specktor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3"/>
      <p:bldP build="whole" bldLvl="1" animBg="1" rev="0" advAuto="0" spid="259" grpId="4"/>
      <p:bldP build="whole" bldLvl="1" animBg="1" rev="0" advAuto="0" spid="257" grpId="1"/>
      <p:bldP build="whole" bldLvl="1" animBg="1" rev="0" advAuto="0" spid="258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title"/>
          </p:nvPr>
        </p:nvSpPr>
        <p:spPr>
          <a:xfrm>
            <a:off x="61783" y="2329120"/>
            <a:ext cx="9020434" cy="1155223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3600">
                <a:solidFill>
                  <a:srgbClr val="1F4E79"/>
                </a:solidFill>
              </a:rPr>
              <a:t>DeepDream</a:t>
            </a:r>
            <a:br>
              <a:rPr sz="3600">
                <a:solidFill>
                  <a:srgbClr val="1F4E79"/>
                </a:solidFill>
              </a:rPr>
            </a:br>
          </a:p>
        </p:txBody>
      </p:sp>
      <p:sp>
        <p:nvSpPr>
          <p:cNvPr id="265" name="Shape 265"/>
          <p:cNvSpPr/>
          <p:nvPr>
            <p:ph type="body" idx="1"/>
          </p:nvPr>
        </p:nvSpPr>
        <p:spPr>
          <a:xfrm>
            <a:off x="1020462" y="4458903"/>
            <a:ext cx="7103076" cy="1655761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2400"/>
              <a:t>Google, Inc.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title"/>
          </p:nvPr>
        </p:nvSpPr>
        <p:spPr>
          <a:xfrm>
            <a:off x="628650" y="208607"/>
            <a:ext cx="78867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What is a deep dream?</a:t>
            </a:r>
          </a:p>
        </p:txBody>
      </p:sp>
      <p:sp>
        <p:nvSpPr>
          <p:cNvPr id="270" name="Shape 270"/>
          <p:cNvSpPr/>
          <p:nvPr/>
        </p:nvSpPr>
        <p:spPr>
          <a:xfrm>
            <a:off x="495362" y="1657247"/>
            <a:ext cx="8153276" cy="258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 sz="2400"/>
          </a:p>
          <a:p>
            <a:pPr lvl="0" marL="457200" indent="-457200">
              <a:buSzPct val="100000"/>
              <a:buFont typeface="Wingdings"/>
              <a:buChar char="▪"/>
            </a:pPr>
            <a:r>
              <a:rPr sz="2400"/>
              <a:t>Simply feed the network an arbitrary image or photo and let the network analyze the picture.  </a:t>
            </a:r>
            <a:endParaRPr sz="2400"/>
          </a:p>
          <a:p>
            <a:pPr lvl="0" marL="457200" indent="-457200">
              <a:buSzPct val="100000"/>
              <a:buFont typeface="Wingdings"/>
              <a:buChar char="▪"/>
            </a:pPr>
            <a:r>
              <a:rPr sz="2400"/>
              <a:t>Pick a layer and ask the network to enhance whatever it detects</a:t>
            </a:r>
            <a:endParaRPr sz="2400"/>
          </a:p>
          <a:p>
            <a:pPr lvl="0" marL="457200" indent="-457200">
              <a:buSzPct val="100000"/>
              <a:buFont typeface="Wingdings"/>
              <a:buChar char="▪"/>
            </a:pPr>
            <a:r>
              <a:rPr sz="2400"/>
              <a:t>DNN “hallucinates” various low/high level features depending upon which layers is picked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title"/>
          </p:nvPr>
        </p:nvSpPr>
        <p:spPr>
          <a:xfrm>
            <a:off x="628650" y="208607"/>
            <a:ext cx="78867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What is a deep dream?</a:t>
            </a:r>
          </a:p>
        </p:txBody>
      </p:sp>
      <p:pic>
        <p:nvPicPr>
          <p:cNvPr id="275" name="Screen Shot 2015-09-21 at 7.44.22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189" y="1157668"/>
            <a:ext cx="7899822" cy="2744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Screen Shot 2015-09-21 at 7.45.38 A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0935" y="3915521"/>
            <a:ext cx="9245870" cy="2744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title"/>
          </p:nvPr>
        </p:nvSpPr>
        <p:spPr>
          <a:xfrm>
            <a:off x="628650" y="208607"/>
            <a:ext cx="78867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What is a deep dream?</a:t>
            </a:r>
          </a:p>
        </p:txBody>
      </p:sp>
      <p:pic>
        <p:nvPicPr>
          <p:cNvPr id="281" name="Screen Shot 2015-09-21 at 7.49.10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1326" y="2453439"/>
            <a:ext cx="4175991" cy="2622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Screen Shot 2015-09-21 at 7.49.20 A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7724" y="2517097"/>
            <a:ext cx="4175991" cy="2559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type="title"/>
          </p:nvPr>
        </p:nvSpPr>
        <p:spPr>
          <a:xfrm>
            <a:off x="628650" y="187024"/>
            <a:ext cx="78867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Setup</a:t>
            </a:r>
          </a:p>
        </p:txBody>
      </p:sp>
      <p:sp>
        <p:nvSpPr>
          <p:cNvPr id="287" name="Shape 287"/>
          <p:cNvSpPr/>
          <p:nvPr>
            <p:ph type="body" idx="1"/>
          </p:nvPr>
        </p:nvSpPr>
        <p:spPr>
          <a:xfrm>
            <a:off x="436604" y="1512587"/>
            <a:ext cx="8196651" cy="4351339"/>
          </a:xfrm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/>
            </a:pPr>
            <a:r>
              <a:rPr sz="2800"/>
              <a:t>GoogLeNet </a:t>
            </a:r>
            <a:r>
              <a:rPr sz="2600"/>
              <a:t>trained on ImageNet dataset</a:t>
            </a:r>
          </a:p>
        </p:txBody>
      </p:sp>
      <p:pic>
        <p:nvPicPr>
          <p:cNvPr id="288" name="googlene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9929" y="2861649"/>
            <a:ext cx="6350001" cy="191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87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type="title"/>
          </p:nvPr>
        </p:nvSpPr>
        <p:spPr>
          <a:xfrm>
            <a:off x="628650" y="208607"/>
            <a:ext cx="78867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Producing Dreams</a:t>
            </a:r>
          </a:p>
        </p:txBody>
      </p:sp>
      <p:sp>
        <p:nvSpPr>
          <p:cNvPr id="291" name="Shape 291"/>
          <p:cNvSpPr/>
          <p:nvPr/>
        </p:nvSpPr>
        <p:spPr>
          <a:xfrm>
            <a:off x="171362" y="1562747"/>
            <a:ext cx="8153276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Font typeface="Wingdings"/>
            </a:pPr>
            <a:r>
              <a:rPr sz="2400"/>
              <a:t>It is just a gradient ascent process that tries to maximize the L2 norm of activations of a particular DNN layer. Here are a few simple tricks that were useful for getting good images:</a:t>
            </a:r>
            <a:br>
              <a:rPr sz="2400"/>
            </a:br>
            <a:endParaRPr sz="2400"/>
          </a:p>
          <a:p>
            <a:pPr lvl="1" marL="914400" indent="-457200">
              <a:buSzPct val="100000"/>
              <a:buFont typeface="Wingdings"/>
              <a:buChar char="▪"/>
            </a:pPr>
            <a:r>
              <a:rPr sz="2400"/>
              <a:t>offset image by a random jitter</a:t>
            </a:r>
            <a:endParaRPr sz="2400"/>
          </a:p>
          <a:p>
            <a:pPr lvl="1" marL="914400" indent="-457200">
              <a:buSzPct val="100000"/>
              <a:buFont typeface="Wingdings"/>
              <a:buChar char="▪"/>
            </a:pPr>
            <a:r>
              <a:rPr sz="2400"/>
              <a:t>normalize the magnitude of gradient ascent steps</a:t>
            </a:r>
            <a:endParaRPr sz="2400"/>
          </a:p>
          <a:p>
            <a:pPr lvl="1" marL="914400" indent="-457200">
              <a:buSzPct val="100000"/>
              <a:buFont typeface="Wingdings"/>
              <a:buChar char="▪"/>
            </a:pPr>
            <a:r>
              <a:rPr sz="2400"/>
              <a:t>apply ascent across multiple scales (octaves)</a:t>
            </a:r>
            <a:endParaRPr sz="240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1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type="title"/>
          </p:nvPr>
        </p:nvSpPr>
        <p:spPr>
          <a:xfrm>
            <a:off x="628650" y="208607"/>
            <a:ext cx="78867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Controlling Dreams</a:t>
            </a:r>
          </a:p>
        </p:txBody>
      </p:sp>
      <p:sp>
        <p:nvSpPr>
          <p:cNvPr id="296" name="Shape 296"/>
          <p:cNvSpPr/>
          <p:nvPr/>
        </p:nvSpPr>
        <p:spPr>
          <a:xfrm>
            <a:off x="171362" y="1562747"/>
            <a:ext cx="8153276" cy="293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 sz="2400"/>
          </a:p>
          <a:p>
            <a:pPr lvl="1" marL="914400" indent="-457200">
              <a:buSzPct val="100000"/>
              <a:buFont typeface="Wingdings"/>
              <a:buChar char="▪"/>
            </a:pPr>
            <a:r>
              <a:rPr sz="2400"/>
              <a:t>The optimization objective can be tweaked to improve the generated image diversity.</a:t>
            </a:r>
            <a:endParaRPr sz="2400"/>
          </a:p>
          <a:p>
            <a:pPr lvl="1" marL="914400" indent="-457200">
              <a:buSzPct val="100000"/>
              <a:buFont typeface="Wingdings"/>
              <a:buChar char="▪"/>
            </a:pPr>
            <a:r>
              <a:rPr sz="2400"/>
              <a:t>For example, instead of maximizing the L2-norm of current image activations,maximize the dot-products between activations of current image, and their matching correspondences from the guide image.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6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type="title"/>
          </p:nvPr>
        </p:nvSpPr>
        <p:spPr>
          <a:xfrm>
            <a:off x="628650" y="208607"/>
            <a:ext cx="78867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Controlling Dreams</a:t>
            </a:r>
          </a:p>
        </p:txBody>
      </p:sp>
      <p:pic>
        <p:nvPicPr>
          <p:cNvPr id="301" name="guid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5764" y="2524666"/>
            <a:ext cx="2745651" cy="2059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2499" y="2030285"/>
            <a:ext cx="5428092" cy="304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565847" y="307908"/>
            <a:ext cx="8202311" cy="1325564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4000">
                <a:solidFill>
                  <a:srgbClr val="1F4E79"/>
                </a:solidFill>
              </a:rPr>
              <a:t>Intriguing Findings</a:t>
            </a:r>
            <a:br>
              <a:rPr sz="4000">
                <a:solidFill>
                  <a:srgbClr val="1F4E79"/>
                </a:solidFill>
              </a:rPr>
            </a:br>
          </a:p>
        </p:txBody>
      </p:sp>
      <p:sp>
        <p:nvSpPr>
          <p:cNvPr id="62" name="Shape 62"/>
          <p:cNvSpPr/>
          <p:nvPr/>
        </p:nvSpPr>
        <p:spPr>
          <a:xfrm>
            <a:off x="495362" y="1657247"/>
            <a:ext cx="8153276" cy="258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57200" indent="-457200">
              <a:buSzPct val="100000"/>
              <a:buFont typeface="Wingdings"/>
              <a:buChar char="▪"/>
            </a:pPr>
            <a:r>
              <a:rPr sz="2400"/>
              <a:t>No distinction between individual high level units and their random linear combinations.</a:t>
            </a:r>
            <a:endParaRPr sz="2400"/>
          </a:p>
          <a:p>
            <a:pPr lvl="0" marL="457200" indent="-457200">
              <a:buSzPct val="100000"/>
              <a:buFont typeface="Wingdings"/>
              <a:buChar char="▪"/>
            </a:pPr>
            <a:r>
              <a:rPr sz="2400"/>
              <a:t>Network can misclassify an image if we apply certain specific hardly perceptible perturbations to the image. </a:t>
            </a:r>
            <a:endParaRPr sz="2400"/>
          </a:p>
          <a:p>
            <a:pPr lvl="0" marL="457200" indent="-457200">
              <a:buSzPct val="100000"/>
              <a:buFont typeface="Wingdings"/>
              <a:buChar char="▪"/>
            </a:pPr>
            <a:r>
              <a:rPr sz="2400"/>
              <a:t>These distorted images or </a:t>
            </a:r>
            <a:r>
              <a:rPr i="1" sz="2400"/>
              <a:t>adversarial examples </a:t>
            </a:r>
            <a:r>
              <a:rPr sz="2400"/>
              <a:t>generalize fairly well even with different hyper-parameters as well as datasets</a:t>
            </a:r>
            <a:r>
              <a:rPr i="1" sz="2400"/>
              <a:t>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type="title"/>
          </p:nvPr>
        </p:nvSpPr>
        <p:spPr>
          <a:xfrm>
            <a:off x="628650" y="208607"/>
            <a:ext cx="78867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Controlling Dreams</a:t>
            </a:r>
          </a:p>
        </p:txBody>
      </p:sp>
      <p:pic>
        <p:nvPicPr>
          <p:cNvPr id="307" name="guide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99" y="1854934"/>
            <a:ext cx="6726080" cy="37768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type="title"/>
          </p:nvPr>
        </p:nvSpPr>
        <p:spPr>
          <a:xfrm>
            <a:off x="628650" y="208607"/>
            <a:ext cx="78867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Links</a:t>
            </a:r>
          </a:p>
        </p:txBody>
      </p:sp>
      <p:sp>
        <p:nvSpPr>
          <p:cNvPr id="312" name="Shape 312"/>
          <p:cNvSpPr/>
          <p:nvPr/>
        </p:nvSpPr>
        <p:spPr>
          <a:xfrm>
            <a:off x="-20320" y="2138679"/>
            <a:ext cx="669499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endParaRPr sz="2400"/>
          </a:p>
          <a:p>
            <a:pPr lvl="1" marL="914400" indent="-457200">
              <a:buSzPct val="100000"/>
              <a:buFont typeface="Wingdings"/>
              <a:buChar char="▪"/>
            </a:pPr>
            <a:r>
              <a:rPr sz="24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https://github.com/google/deepdream/</a:t>
            </a:r>
            <a:endParaRPr sz="2400"/>
          </a:p>
          <a:p>
            <a:pPr lvl="1" marL="914400" indent="-457200">
              <a:buSzPct val="100000"/>
              <a:buFont typeface="Wingdings"/>
              <a:buChar char="▪"/>
            </a:pPr>
            <a:r>
              <a:rPr sz="24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http://deepdreamgenerator.com/</a:t>
            </a: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type="title"/>
          </p:nvPr>
        </p:nvSpPr>
        <p:spPr>
          <a:xfrm>
            <a:off x="628650" y="2766218"/>
            <a:ext cx="7886700" cy="13255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Thanks!</a:t>
            </a:r>
            <a:endParaRPr sz="3600">
              <a:solidFill>
                <a:srgbClr val="1F4E79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628650" y="187024"/>
            <a:ext cx="78867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Experimental setup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436604" y="1512587"/>
            <a:ext cx="8196651" cy="4351339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0" defTabSz="841247">
              <a:spcBef>
                <a:spcPts val="900"/>
              </a:spcBef>
              <a:buSzTx/>
              <a:buNone/>
              <a:defRPr sz="1800"/>
            </a:pPr>
            <a:r>
              <a:rPr sz="2392"/>
              <a:t>1. Fully connected layers with softmax model trained on MNIST dataset– “FC”</a:t>
            </a:r>
            <a:endParaRPr sz="2392"/>
          </a:p>
          <a:p>
            <a:pPr lvl="0" marL="0" indent="0" defTabSz="841247">
              <a:spcBef>
                <a:spcPts val="900"/>
              </a:spcBef>
              <a:buSzTx/>
              <a:buNone/>
              <a:defRPr sz="1800"/>
            </a:pPr>
            <a:endParaRPr sz="2392"/>
          </a:p>
          <a:p>
            <a:pPr lvl="0" marL="0" indent="0" defTabSz="841247">
              <a:spcBef>
                <a:spcPts val="900"/>
              </a:spcBef>
              <a:buSzTx/>
              <a:buNone/>
              <a:defRPr sz="1800"/>
            </a:pPr>
            <a:r>
              <a:rPr sz="2392"/>
              <a:t>2. Krizhevsky et al. architecture trained on ImageNet dataset- “AlexNet”</a:t>
            </a:r>
            <a:endParaRPr sz="2392"/>
          </a:p>
          <a:p>
            <a:pPr lvl="0" marL="0" indent="0" defTabSz="841247">
              <a:spcBef>
                <a:spcPts val="900"/>
              </a:spcBef>
              <a:buSzTx/>
              <a:buNone/>
              <a:defRPr sz="1800"/>
            </a:pPr>
            <a:endParaRPr sz="2392"/>
          </a:p>
          <a:p>
            <a:pPr lvl="0" marL="0" indent="0" defTabSz="841247">
              <a:spcBef>
                <a:spcPts val="900"/>
              </a:spcBef>
              <a:buSzTx/>
              <a:buNone/>
              <a:defRPr sz="1800"/>
            </a:pPr>
            <a:r>
              <a:rPr sz="2392"/>
              <a:t>3. UNsupervised trained network trained on 10M Image samples from Youtube- “QuocNet”</a:t>
            </a:r>
            <a:endParaRPr sz="2392"/>
          </a:p>
          <a:p>
            <a:pPr lvl="0" marL="0" indent="0" defTabSz="841247">
              <a:spcBef>
                <a:spcPts val="900"/>
              </a:spcBef>
              <a:buSzTx/>
              <a:buNone/>
              <a:defRPr sz="1800"/>
            </a:pPr>
            <a:endParaRPr sz="2392"/>
          </a:p>
          <a:p>
            <a:pPr lvl="0" marL="0" indent="0" defTabSz="841247">
              <a:spcBef>
                <a:spcPts val="900"/>
              </a:spcBef>
              <a:buSzTx/>
              <a:buNone/>
              <a:defRPr sz="1800"/>
            </a:pPr>
            <a:endParaRPr sz="2392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xfrm>
            <a:off x="628650" y="208607"/>
            <a:ext cx="78867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Interpretation of Higher Units</a:t>
            </a:r>
          </a:p>
        </p:txBody>
      </p:sp>
      <p:pic>
        <p:nvPicPr>
          <p:cNvPr id="68" name="Screen Shot 2015-09-21 at 6.35.26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16000" y="2260223"/>
            <a:ext cx="5158613" cy="3159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Screen Shot 2015-09-21 at 6.35.48 A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0000" y="1964023"/>
            <a:ext cx="4692024" cy="35055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xfrm>
            <a:off x="628650" y="208607"/>
            <a:ext cx="78867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Generating Adversarial Examples</a:t>
            </a:r>
          </a:p>
        </p:txBody>
      </p:sp>
      <p:sp>
        <p:nvSpPr>
          <p:cNvPr id="74" name="Shape 74"/>
          <p:cNvSpPr/>
          <p:nvPr/>
        </p:nvSpPr>
        <p:spPr>
          <a:xfrm>
            <a:off x="628650" y="1271029"/>
            <a:ext cx="8131393" cy="171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Changing an image, originally correctly classified in a way imperceptible to human eyes, can cause a net to label the image as something else entirely.</a:t>
            </a:r>
          </a:p>
        </p:txBody>
      </p:sp>
      <p:pic>
        <p:nvPicPr>
          <p:cNvPr id="75" name="Screen Shot 2015-09-21 at 6.56.28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6665" y="3667094"/>
            <a:ext cx="8530670" cy="1523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xfrm>
            <a:off x="628650" y="208607"/>
            <a:ext cx="78867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Generating Adversarial Examples</a:t>
            </a:r>
          </a:p>
        </p:txBody>
      </p:sp>
      <p:pic>
        <p:nvPicPr>
          <p:cNvPr id="80" name="Screen Shot 2015-09-21 at 6.54.06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190" y="1707648"/>
            <a:ext cx="7886701" cy="4416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xfrm>
            <a:off x="628650" y="208607"/>
            <a:ext cx="78867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1F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E79"/>
                </a:solidFill>
              </a:rPr>
              <a:t>Adversarial Examples</a:t>
            </a:r>
          </a:p>
        </p:txBody>
      </p:sp>
      <p:grpSp>
        <p:nvGrpSpPr>
          <p:cNvPr id="91" name="Group 91"/>
          <p:cNvGrpSpPr/>
          <p:nvPr/>
        </p:nvGrpSpPr>
        <p:grpSpPr>
          <a:xfrm>
            <a:off x="1044343" y="2134580"/>
            <a:ext cx="6783147" cy="3020640"/>
            <a:chOff x="0" y="0"/>
            <a:chExt cx="6783145" cy="3020638"/>
          </a:xfrm>
        </p:grpSpPr>
        <p:pic>
          <p:nvPicPr>
            <p:cNvPr id="85" name="image4.png"/>
            <p:cNvPicPr/>
            <p:nvPr/>
          </p:nvPicPr>
          <p:blipFill>
            <a:blip r:embed="rId3">
              <a:extLst/>
            </a:blip>
            <a:srcRect l="0" t="0" r="65214" b="0"/>
            <a:stretch>
              <a:fillRect/>
            </a:stretch>
          </p:blipFill>
          <p:spPr>
            <a:xfrm>
              <a:off x="3850250" y="0"/>
              <a:ext cx="1010680" cy="29876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" name="image5.png" descr="arxiv.org/pdf/1312.6199v4.pdf - Google Chrome"/>
            <p:cNvPicPr/>
            <p:nvPr/>
          </p:nvPicPr>
          <p:blipFill>
            <a:blip r:embed="rId4">
              <a:extLst/>
            </a:blip>
            <a:srcRect l="29168" t="21241" r="64915" b="45084"/>
            <a:stretch>
              <a:fillRect/>
            </a:stretch>
          </p:blipFill>
          <p:spPr>
            <a:xfrm>
              <a:off x="0" y="130371"/>
              <a:ext cx="931179" cy="28902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" name="image5.png" descr="arxiv.org/pdf/1312.6199v4.pdf - Google Chrome"/>
            <p:cNvPicPr/>
            <p:nvPr/>
          </p:nvPicPr>
          <p:blipFill>
            <a:blip r:embed="rId4">
              <a:extLst/>
            </a:blip>
            <a:srcRect l="41137" t="21274" r="52997" b="45085"/>
            <a:stretch>
              <a:fillRect/>
            </a:stretch>
          </p:blipFill>
          <p:spPr>
            <a:xfrm>
              <a:off x="980190" y="133201"/>
              <a:ext cx="922791" cy="28874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" name="image5.png" descr="arxiv.org/pdf/1312.6199v4.pdf - Google Chrome"/>
            <p:cNvPicPr/>
            <p:nvPr/>
          </p:nvPicPr>
          <p:blipFill>
            <a:blip r:embed="rId4">
              <a:extLst/>
            </a:blip>
            <a:srcRect l="35211" t="21593" r="58925" b="45930"/>
            <a:stretch>
              <a:fillRect/>
            </a:stretch>
          </p:blipFill>
          <p:spPr>
            <a:xfrm>
              <a:off x="1952045" y="156366"/>
              <a:ext cx="922789" cy="27875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image4.png"/>
            <p:cNvPicPr/>
            <p:nvPr/>
          </p:nvPicPr>
          <p:blipFill>
            <a:blip r:embed="rId3">
              <a:extLst/>
            </a:blip>
            <a:srcRect l="34394" t="0" r="33849" b="0"/>
            <a:stretch>
              <a:fillRect/>
            </a:stretch>
          </p:blipFill>
          <p:spPr>
            <a:xfrm>
              <a:off x="5860506" y="0"/>
              <a:ext cx="922640" cy="29876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" name="image4.png"/>
            <p:cNvPicPr/>
            <p:nvPr/>
          </p:nvPicPr>
          <p:blipFill>
            <a:blip r:embed="rId3">
              <a:extLst/>
            </a:blip>
            <a:srcRect l="66728" t="0" r="0" b="0"/>
            <a:stretch>
              <a:fillRect/>
            </a:stretch>
          </p:blipFill>
          <p:spPr>
            <a:xfrm>
              <a:off x="4877405" y="0"/>
              <a:ext cx="966660" cy="29876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