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77" r:id="rId4"/>
    <p:sldId id="307" r:id="rId5"/>
    <p:sldId id="278" r:id="rId6"/>
    <p:sldId id="279" r:id="rId7"/>
    <p:sldId id="280" r:id="rId8"/>
    <p:sldId id="306" r:id="rId9"/>
    <p:sldId id="282" r:id="rId10"/>
    <p:sldId id="283" r:id="rId11"/>
    <p:sldId id="284" r:id="rId12"/>
    <p:sldId id="285" r:id="rId13"/>
    <p:sldId id="287" r:id="rId14"/>
    <p:sldId id="288" r:id="rId15"/>
    <p:sldId id="289" r:id="rId16"/>
    <p:sldId id="291" r:id="rId17"/>
    <p:sldId id="293" r:id="rId18"/>
    <p:sldId id="303" r:id="rId19"/>
    <p:sldId id="260" r:id="rId20"/>
    <p:sldId id="263" r:id="rId21"/>
    <p:sldId id="265" r:id="rId22"/>
    <p:sldId id="264" r:id="rId23"/>
    <p:sldId id="267" r:id="rId24"/>
    <p:sldId id="308" r:id="rId25"/>
    <p:sldId id="309" r:id="rId26"/>
    <p:sldId id="266" r:id="rId27"/>
    <p:sldId id="269" r:id="rId28"/>
    <p:sldId id="268" r:id="rId29"/>
    <p:sldId id="270" r:id="rId30"/>
    <p:sldId id="272" r:id="rId31"/>
    <p:sldId id="271" r:id="rId32"/>
    <p:sldId id="273" r:id="rId33"/>
    <p:sldId id="274" r:id="rId34"/>
    <p:sldId id="275" r:id="rId35"/>
    <p:sldId id="276" r:id="rId36"/>
    <p:sldId id="304" r:id="rId37"/>
    <p:sldId id="261" r:id="rId38"/>
    <p:sldId id="310" r:id="rId39"/>
    <p:sldId id="258" r:id="rId40"/>
    <p:sldId id="311" r:id="rId41"/>
    <p:sldId id="294" r:id="rId42"/>
    <p:sldId id="295" r:id="rId43"/>
    <p:sldId id="296" r:id="rId44"/>
    <p:sldId id="297" r:id="rId45"/>
    <p:sldId id="312" r:id="rId46"/>
    <p:sldId id="298" r:id="rId47"/>
    <p:sldId id="299" r:id="rId48"/>
    <p:sldId id="300" r:id="rId49"/>
    <p:sldId id="313" r:id="rId50"/>
    <p:sldId id="302" r:id="rId51"/>
    <p:sldId id="301" r:id="rId52"/>
    <p:sldId id="30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C833C-D06E-491D-BA3B-0F58DD79EE4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08D561-047D-44FE-81F4-47979BD3833B}">
      <dgm:prSet phldrT="[Text]"/>
      <dgm:spPr/>
      <dgm:t>
        <a:bodyPr/>
        <a:lstStyle/>
        <a:p>
          <a:r>
            <a:rPr lang="en-US" altLang="zh-CN" dirty="0" smtClean="0"/>
            <a:t>Train classifier</a:t>
          </a:r>
          <a:endParaRPr lang="zh-CN" altLang="en-US" dirty="0"/>
        </a:p>
      </dgm:t>
    </dgm:pt>
    <dgm:pt modelId="{CD86C45A-2F5E-4768-98E5-34C4C967CD1F}" type="parTrans" cxnId="{65777B20-FAE3-4374-AFB9-60B4E85B4F30}">
      <dgm:prSet/>
      <dgm:spPr/>
      <dgm:t>
        <a:bodyPr/>
        <a:lstStyle/>
        <a:p>
          <a:endParaRPr lang="zh-CN" altLang="en-US"/>
        </a:p>
      </dgm:t>
    </dgm:pt>
    <dgm:pt modelId="{DF1CD309-8699-4400-BC3B-85FDFB1D0537}" type="sibTrans" cxnId="{65777B20-FAE3-4374-AFB9-60B4E85B4F30}">
      <dgm:prSet/>
      <dgm:spPr/>
      <dgm:t>
        <a:bodyPr/>
        <a:lstStyle/>
        <a:p>
          <a:endParaRPr lang="zh-CN" altLang="en-US"/>
        </a:p>
      </dgm:t>
    </dgm:pt>
    <dgm:pt modelId="{6837AE2D-3A6A-41CE-A71B-E4589A069C8F}">
      <dgm:prSet phldrT="[Text]"/>
      <dgm:spPr/>
      <dgm:t>
        <a:bodyPr/>
        <a:lstStyle/>
        <a:p>
          <a:r>
            <a:rPr lang="en-US" altLang="zh-CN" dirty="0" smtClean="0"/>
            <a:t>Collect images from </a:t>
          </a:r>
          <a:r>
            <a:rPr lang="en-US" altLang="zh-CN" dirty="0" err="1" smtClean="0"/>
            <a:t>Flickr</a:t>
          </a:r>
          <a:endParaRPr lang="zh-CN" altLang="en-US" dirty="0"/>
        </a:p>
      </dgm:t>
    </dgm:pt>
    <dgm:pt modelId="{07A96242-3875-4B32-8F1A-5DDFBA64E6F0}" type="parTrans" cxnId="{BBB5F133-6060-4EEB-ABFC-3C9C03D8CB6E}">
      <dgm:prSet/>
      <dgm:spPr/>
      <dgm:t>
        <a:bodyPr/>
        <a:lstStyle/>
        <a:p>
          <a:endParaRPr lang="zh-CN" altLang="en-US"/>
        </a:p>
      </dgm:t>
    </dgm:pt>
    <dgm:pt modelId="{688B59CC-BDD5-4C13-B391-53F0C50C5A22}" type="sibTrans" cxnId="{BBB5F133-6060-4EEB-ABFC-3C9C03D8CB6E}">
      <dgm:prSet/>
      <dgm:spPr/>
      <dgm:t>
        <a:bodyPr/>
        <a:lstStyle/>
        <a:p>
          <a:endParaRPr lang="zh-CN" altLang="en-US"/>
        </a:p>
      </dgm:t>
    </dgm:pt>
    <dgm:pt modelId="{5D068FDC-6AD8-4507-9D5C-28CA0DB1C24F}">
      <dgm:prSet phldrT="[Text]"/>
      <dgm:spPr/>
      <dgm:t>
        <a:bodyPr/>
        <a:lstStyle/>
        <a:p>
          <a:r>
            <a:rPr lang="en-US" altLang="zh-CN" dirty="0" smtClean="0"/>
            <a:t>Find uncertain windows</a:t>
          </a:r>
          <a:endParaRPr lang="zh-CN" altLang="en-US" dirty="0"/>
        </a:p>
      </dgm:t>
    </dgm:pt>
    <dgm:pt modelId="{B8763625-FA08-4331-ACB3-D5983C67719F}" type="parTrans" cxnId="{0C762580-B5EF-41C3-8D7D-7E7578801BCE}">
      <dgm:prSet/>
      <dgm:spPr/>
      <dgm:t>
        <a:bodyPr/>
        <a:lstStyle/>
        <a:p>
          <a:endParaRPr lang="zh-CN" altLang="en-US"/>
        </a:p>
      </dgm:t>
    </dgm:pt>
    <dgm:pt modelId="{BDEA708E-E5AE-4C99-969E-BCA942EC69E6}" type="sibTrans" cxnId="{0C762580-B5EF-41C3-8D7D-7E7578801BCE}">
      <dgm:prSet/>
      <dgm:spPr/>
      <dgm:t>
        <a:bodyPr/>
        <a:lstStyle/>
        <a:p>
          <a:endParaRPr lang="zh-CN" altLang="en-US"/>
        </a:p>
      </dgm:t>
    </dgm:pt>
    <dgm:pt modelId="{EA8741F3-EA0D-43D3-9CB9-86811F205F48}">
      <dgm:prSet phldrT="[Text]"/>
      <dgm:spPr/>
      <dgm:t>
        <a:bodyPr/>
        <a:lstStyle/>
        <a:p>
          <a:r>
            <a:rPr lang="en-US" altLang="zh-CN" dirty="0" smtClean="0"/>
            <a:t>Close to classification boundary</a:t>
          </a:r>
          <a:endParaRPr lang="zh-CN" altLang="en-US" dirty="0"/>
        </a:p>
      </dgm:t>
    </dgm:pt>
    <dgm:pt modelId="{8CFCCCCB-375D-4A16-BF9E-58C5A03D6C51}" type="parTrans" cxnId="{0B309093-DCE9-4DB6-BEE8-0FD6E4013DD3}">
      <dgm:prSet/>
      <dgm:spPr/>
      <dgm:t>
        <a:bodyPr/>
        <a:lstStyle/>
        <a:p>
          <a:endParaRPr lang="zh-CN" altLang="en-US"/>
        </a:p>
      </dgm:t>
    </dgm:pt>
    <dgm:pt modelId="{C83610AA-55E2-4418-B8E0-D64FC61AA10F}" type="sibTrans" cxnId="{0B309093-DCE9-4DB6-BEE8-0FD6E4013DD3}">
      <dgm:prSet/>
      <dgm:spPr/>
      <dgm:t>
        <a:bodyPr/>
        <a:lstStyle/>
        <a:p>
          <a:endParaRPr lang="zh-CN" altLang="en-US"/>
        </a:p>
      </dgm:t>
    </dgm:pt>
    <dgm:pt modelId="{2C625F4B-D426-49C1-AEF7-472CB17F13DC}">
      <dgm:prSet phldrT="[Text]"/>
      <dgm:spPr/>
      <dgm:t>
        <a:bodyPr/>
        <a:lstStyle/>
        <a:p>
          <a:r>
            <a:rPr lang="en-US" altLang="zh-CN" dirty="0" smtClean="0"/>
            <a:t>Ask a question</a:t>
          </a:r>
          <a:endParaRPr lang="zh-CN" altLang="en-US" dirty="0"/>
        </a:p>
      </dgm:t>
    </dgm:pt>
    <dgm:pt modelId="{C15A7A99-3821-4F6A-A62F-7899BEA03252}" type="parTrans" cxnId="{3D052A12-4AF2-4537-B143-F5E3FABC0DA0}">
      <dgm:prSet/>
      <dgm:spPr/>
      <dgm:t>
        <a:bodyPr/>
        <a:lstStyle/>
        <a:p>
          <a:endParaRPr lang="zh-CN" altLang="en-US"/>
        </a:p>
      </dgm:t>
    </dgm:pt>
    <dgm:pt modelId="{1038A575-C0D9-4317-A7D6-77216A4766D6}" type="sibTrans" cxnId="{3D052A12-4AF2-4537-B143-F5E3FABC0DA0}">
      <dgm:prSet/>
      <dgm:spPr/>
      <dgm:t>
        <a:bodyPr/>
        <a:lstStyle/>
        <a:p>
          <a:endParaRPr lang="zh-CN" altLang="en-US"/>
        </a:p>
      </dgm:t>
    </dgm:pt>
    <dgm:pt modelId="{935E6148-53B1-4027-9259-D4D09F7D2A1B}">
      <dgm:prSet phldrT="[Text]"/>
      <dgm:spPr/>
      <dgm:t>
        <a:bodyPr/>
        <a:lstStyle/>
        <a:p>
          <a:r>
            <a:rPr lang="en-US" altLang="zh-CN" dirty="0" smtClean="0"/>
            <a:t>Generate </a:t>
          </a:r>
          <a:r>
            <a:rPr lang="en-US" altLang="zh-CN" dirty="0" err="1" smtClean="0"/>
            <a:t>MTurk</a:t>
          </a:r>
          <a:r>
            <a:rPr lang="en-US" altLang="zh-CN" dirty="0" smtClean="0"/>
            <a:t> tasks</a:t>
          </a:r>
          <a:endParaRPr lang="zh-CN" altLang="en-US" dirty="0"/>
        </a:p>
      </dgm:t>
    </dgm:pt>
    <dgm:pt modelId="{4A5FD743-AFB3-4CB1-B981-50E23B0BB3D0}" type="parTrans" cxnId="{EC9AA395-44C8-42E5-A07D-E19312DF6A26}">
      <dgm:prSet/>
      <dgm:spPr/>
      <dgm:t>
        <a:bodyPr/>
        <a:lstStyle/>
        <a:p>
          <a:endParaRPr lang="zh-CN" altLang="en-US"/>
        </a:p>
      </dgm:t>
    </dgm:pt>
    <dgm:pt modelId="{3EDDFAC5-0650-404A-8576-BC40919630BD}" type="sibTrans" cxnId="{EC9AA395-44C8-42E5-A07D-E19312DF6A26}">
      <dgm:prSet/>
      <dgm:spPr/>
      <dgm:t>
        <a:bodyPr/>
        <a:lstStyle/>
        <a:p>
          <a:endParaRPr lang="zh-CN" altLang="en-US"/>
        </a:p>
      </dgm:t>
    </dgm:pt>
    <dgm:pt modelId="{2C347565-E014-4103-B61A-2C3FCFAA6BF0}">
      <dgm:prSet phldrT="[Text]"/>
      <dgm:spPr>
        <a:solidFill>
          <a:schemeClr val="tx2"/>
        </a:solidFill>
      </dgm:spPr>
      <dgm:t>
        <a:bodyPr/>
        <a:lstStyle/>
        <a:p>
          <a:r>
            <a:rPr lang="en-US" altLang="zh-CN" dirty="0" smtClean="0"/>
            <a:t>Human labeling</a:t>
          </a:r>
          <a:endParaRPr lang="zh-CN" altLang="en-US" dirty="0"/>
        </a:p>
      </dgm:t>
    </dgm:pt>
    <dgm:pt modelId="{DBCE25F7-9E5C-452E-99CE-5A4C59CAA355}" type="parTrans" cxnId="{445F2794-65C5-48CF-9C8D-AE901303763F}">
      <dgm:prSet/>
      <dgm:spPr/>
      <dgm:t>
        <a:bodyPr/>
        <a:lstStyle/>
        <a:p>
          <a:endParaRPr lang="zh-CN" altLang="en-US"/>
        </a:p>
      </dgm:t>
    </dgm:pt>
    <dgm:pt modelId="{9E73402E-A11D-4925-B155-789100CC6C17}" type="sibTrans" cxnId="{445F2794-65C5-48CF-9C8D-AE901303763F}">
      <dgm:prSet/>
      <dgm:spPr/>
      <dgm:t>
        <a:bodyPr/>
        <a:lstStyle/>
        <a:p>
          <a:endParaRPr lang="zh-CN" altLang="en-US"/>
        </a:p>
      </dgm:t>
    </dgm:pt>
    <dgm:pt modelId="{A91D5EB2-765D-45AD-8A67-1AFA541820A2}" type="pres">
      <dgm:prSet presAssocID="{E5DC833C-D06E-491D-BA3B-0F58DD79EE4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E23B07C-A248-4CDE-A2B7-B6B55E4DB38E}" type="pres">
      <dgm:prSet presAssocID="{E5DC833C-D06E-491D-BA3B-0F58DD79EE4A}" presName="children" presStyleCnt="0"/>
      <dgm:spPr/>
    </dgm:pt>
    <dgm:pt modelId="{018005D7-1DA4-4BA7-B12A-057A4D2E3F91}" type="pres">
      <dgm:prSet presAssocID="{E5DC833C-D06E-491D-BA3B-0F58DD79EE4A}" presName="child1group" presStyleCnt="0"/>
      <dgm:spPr/>
    </dgm:pt>
    <dgm:pt modelId="{D1B0002C-B02E-4CEF-B33B-20EBD35695BD}" type="pres">
      <dgm:prSet presAssocID="{E5DC833C-D06E-491D-BA3B-0F58DD79EE4A}" presName="child1" presStyleLbl="bgAcc1" presStyleIdx="0" presStyleCnt="3"/>
      <dgm:spPr/>
      <dgm:t>
        <a:bodyPr/>
        <a:lstStyle/>
        <a:p>
          <a:endParaRPr lang="zh-CN" altLang="en-US"/>
        </a:p>
      </dgm:t>
    </dgm:pt>
    <dgm:pt modelId="{BA87356D-6719-41CC-9DCB-3E47BD16F8A4}" type="pres">
      <dgm:prSet presAssocID="{E5DC833C-D06E-491D-BA3B-0F58DD79EE4A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14A2C1-9D3F-4E28-9E89-2DDD0C7A728D}" type="pres">
      <dgm:prSet presAssocID="{E5DC833C-D06E-491D-BA3B-0F58DD79EE4A}" presName="child2group" presStyleCnt="0"/>
      <dgm:spPr/>
    </dgm:pt>
    <dgm:pt modelId="{74922BC7-B099-41A6-8EA0-458BBBED4B61}" type="pres">
      <dgm:prSet presAssocID="{E5DC833C-D06E-491D-BA3B-0F58DD79EE4A}" presName="child2" presStyleLbl="bgAcc1" presStyleIdx="1" presStyleCnt="3"/>
      <dgm:spPr/>
      <dgm:t>
        <a:bodyPr/>
        <a:lstStyle/>
        <a:p>
          <a:endParaRPr lang="zh-CN" altLang="en-US"/>
        </a:p>
      </dgm:t>
    </dgm:pt>
    <dgm:pt modelId="{91267404-542C-4851-A050-AC78C7909870}" type="pres">
      <dgm:prSet presAssocID="{E5DC833C-D06E-491D-BA3B-0F58DD79EE4A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758664-AA34-494D-9D2A-F1760B9DBDDD}" type="pres">
      <dgm:prSet presAssocID="{E5DC833C-D06E-491D-BA3B-0F58DD79EE4A}" presName="child3group" presStyleCnt="0"/>
      <dgm:spPr/>
    </dgm:pt>
    <dgm:pt modelId="{2D3084F9-50B3-4C96-B395-BAD283111C6F}" type="pres">
      <dgm:prSet presAssocID="{E5DC833C-D06E-491D-BA3B-0F58DD79EE4A}" presName="child3" presStyleLbl="bgAcc1" presStyleIdx="2" presStyleCnt="3"/>
      <dgm:spPr/>
      <dgm:t>
        <a:bodyPr/>
        <a:lstStyle/>
        <a:p>
          <a:endParaRPr lang="zh-CN" altLang="en-US"/>
        </a:p>
      </dgm:t>
    </dgm:pt>
    <dgm:pt modelId="{D8A2C419-E0AE-4A83-B9A3-9C8D32401FCC}" type="pres">
      <dgm:prSet presAssocID="{E5DC833C-D06E-491D-BA3B-0F58DD79EE4A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7BDA70-C317-4ED2-8D5A-2AFF2061EA0D}" type="pres">
      <dgm:prSet presAssocID="{E5DC833C-D06E-491D-BA3B-0F58DD79EE4A}" presName="childPlaceholder" presStyleCnt="0"/>
      <dgm:spPr/>
    </dgm:pt>
    <dgm:pt modelId="{7887A8E5-F389-42BC-97C3-13D991C65F46}" type="pres">
      <dgm:prSet presAssocID="{E5DC833C-D06E-491D-BA3B-0F58DD79EE4A}" presName="circle" presStyleCnt="0"/>
      <dgm:spPr/>
    </dgm:pt>
    <dgm:pt modelId="{345E6760-6E95-4469-BEDB-6FD0B78DF067}" type="pres">
      <dgm:prSet presAssocID="{E5DC833C-D06E-491D-BA3B-0F58DD79EE4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01A9F0-C0C0-45B7-8C3D-70FAEF762E7D}" type="pres">
      <dgm:prSet presAssocID="{E5DC833C-D06E-491D-BA3B-0F58DD79EE4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8D8EDC-21A7-431D-817E-23CB2F1CA779}" type="pres">
      <dgm:prSet presAssocID="{E5DC833C-D06E-491D-BA3B-0F58DD79EE4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51AF65-8BA1-4A82-899B-1D70EEDD73CF}" type="pres">
      <dgm:prSet presAssocID="{E5DC833C-D06E-491D-BA3B-0F58DD79EE4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C80F08-D28C-42E0-8FCA-3110E4D71A09}" type="pres">
      <dgm:prSet presAssocID="{E5DC833C-D06E-491D-BA3B-0F58DD79EE4A}" presName="quadrantPlaceholder" presStyleCnt="0"/>
      <dgm:spPr/>
    </dgm:pt>
    <dgm:pt modelId="{129D5E65-6BC2-43C4-A830-A5032EC3A6CA}" type="pres">
      <dgm:prSet presAssocID="{E5DC833C-D06E-491D-BA3B-0F58DD79EE4A}" presName="center1" presStyleLbl="fgShp" presStyleIdx="0" presStyleCnt="2"/>
      <dgm:spPr/>
    </dgm:pt>
    <dgm:pt modelId="{A8A9063E-10D6-425B-B4F7-FF0E834EDFEE}" type="pres">
      <dgm:prSet presAssocID="{E5DC833C-D06E-491D-BA3B-0F58DD79EE4A}" presName="center2" presStyleLbl="fgShp" presStyleIdx="1" presStyleCnt="2"/>
      <dgm:spPr/>
    </dgm:pt>
  </dgm:ptLst>
  <dgm:cxnLst>
    <dgm:cxn modelId="{A6001037-98D8-4DAB-AF1A-1281F71545A0}" type="presOf" srcId="{935E6148-53B1-4027-9259-D4D09F7D2A1B}" destId="{D8A2C419-E0AE-4A83-B9A3-9C8D32401FCC}" srcOrd="1" destOrd="0" presId="urn:microsoft.com/office/officeart/2005/8/layout/cycle4"/>
    <dgm:cxn modelId="{0B309093-DCE9-4DB6-BEE8-0FD6E4013DD3}" srcId="{5D068FDC-6AD8-4507-9D5C-28CA0DB1C24F}" destId="{EA8741F3-EA0D-43D3-9CB9-86811F205F48}" srcOrd="0" destOrd="0" parTransId="{8CFCCCCB-375D-4A16-BF9E-58C5A03D6C51}" sibTransId="{C83610AA-55E2-4418-B8E0-D64FC61AA10F}"/>
    <dgm:cxn modelId="{EC9AA395-44C8-42E5-A07D-E19312DF6A26}" srcId="{2C625F4B-D426-49C1-AEF7-472CB17F13DC}" destId="{935E6148-53B1-4027-9259-D4D09F7D2A1B}" srcOrd="0" destOrd="0" parTransId="{4A5FD743-AFB3-4CB1-B981-50E23B0BB3D0}" sibTransId="{3EDDFAC5-0650-404A-8576-BC40919630BD}"/>
    <dgm:cxn modelId="{3DE14E14-AC9A-4607-8045-526A9D533F32}" type="presOf" srcId="{FB08D561-047D-44FE-81F4-47979BD3833B}" destId="{345E6760-6E95-4469-BEDB-6FD0B78DF067}" srcOrd="0" destOrd="0" presId="urn:microsoft.com/office/officeart/2005/8/layout/cycle4"/>
    <dgm:cxn modelId="{27648A37-42E5-43D8-8707-6BB3431F1903}" type="presOf" srcId="{935E6148-53B1-4027-9259-D4D09F7D2A1B}" destId="{2D3084F9-50B3-4C96-B395-BAD283111C6F}" srcOrd="0" destOrd="0" presId="urn:microsoft.com/office/officeart/2005/8/layout/cycle4"/>
    <dgm:cxn modelId="{D70424C2-C4D1-4486-AE9F-99656E596CF5}" type="presOf" srcId="{5D068FDC-6AD8-4507-9D5C-28CA0DB1C24F}" destId="{BF01A9F0-C0C0-45B7-8C3D-70FAEF762E7D}" srcOrd="0" destOrd="0" presId="urn:microsoft.com/office/officeart/2005/8/layout/cycle4"/>
    <dgm:cxn modelId="{CE898F22-1791-4E14-9348-8EEE47A0554F}" type="presOf" srcId="{6837AE2D-3A6A-41CE-A71B-E4589A069C8F}" destId="{D1B0002C-B02E-4CEF-B33B-20EBD35695BD}" srcOrd="0" destOrd="0" presId="urn:microsoft.com/office/officeart/2005/8/layout/cycle4"/>
    <dgm:cxn modelId="{6D44BCCE-EFFD-462D-BD7C-8D47556D16A6}" type="presOf" srcId="{E5DC833C-D06E-491D-BA3B-0F58DD79EE4A}" destId="{A91D5EB2-765D-45AD-8A67-1AFA541820A2}" srcOrd="0" destOrd="0" presId="urn:microsoft.com/office/officeart/2005/8/layout/cycle4"/>
    <dgm:cxn modelId="{5E338292-0E1C-4434-B0BF-80D6292FBFD4}" type="presOf" srcId="{EA8741F3-EA0D-43D3-9CB9-86811F205F48}" destId="{91267404-542C-4851-A050-AC78C7909870}" srcOrd="1" destOrd="0" presId="urn:microsoft.com/office/officeart/2005/8/layout/cycle4"/>
    <dgm:cxn modelId="{445F2794-65C5-48CF-9C8D-AE901303763F}" srcId="{E5DC833C-D06E-491D-BA3B-0F58DD79EE4A}" destId="{2C347565-E014-4103-B61A-2C3FCFAA6BF0}" srcOrd="3" destOrd="0" parTransId="{DBCE25F7-9E5C-452E-99CE-5A4C59CAA355}" sibTransId="{9E73402E-A11D-4925-B155-789100CC6C17}"/>
    <dgm:cxn modelId="{316159A5-B7FB-4FAC-A646-7E93622E6555}" type="presOf" srcId="{2C625F4B-D426-49C1-AEF7-472CB17F13DC}" destId="{628D8EDC-21A7-431D-817E-23CB2F1CA779}" srcOrd="0" destOrd="0" presId="urn:microsoft.com/office/officeart/2005/8/layout/cycle4"/>
    <dgm:cxn modelId="{65777B20-FAE3-4374-AFB9-60B4E85B4F30}" srcId="{E5DC833C-D06E-491D-BA3B-0F58DD79EE4A}" destId="{FB08D561-047D-44FE-81F4-47979BD3833B}" srcOrd="0" destOrd="0" parTransId="{CD86C45A-2F5E-4768-98E5-34C4C967CD1F}" sibTransId="{DF1CD309-8699-4400-BC3B-85FDFB1D0537}"/>
    <dgm:cxn modelId="{BBB5F133-6060-4EEB-ABFC-3C9C03D8CB6E}" srcId="{FB08D561-047D-44FE-81F4-47979BD3833B}" destId="{6837AE2D-3A6A-41CE-A71B-E4589A069C8F}" srcOrd="0" destOrd="0" parTransId="{07A96242-3875-4B32-8F1A-5DDFBA64E6F0}" sibTransId="{688B59CC-BDD5-4C13-B391-53F0C50C5A22}"/>
    <dgm:cxn modelId="{0C762580-B5EF-41C3-8D7D-7E7578801BCE}" srcId="{E5DC833C-D06E-491D-BA3B-0F58DD79EE4A}" destId="{5D068FDC-6AD8-4507-9D5C-28CA0DB1C24F}" srcOrd="1" destOrd="0" parTransId="{B8763625-FA08-4331-ACB3-D5983C67719F}" sibTransId="{BDEA708E-E5AE-4C99-969E-BCA942EC69E6}"/>
    <dgm:cxn modelId="{3D052A12-4AF2-4537-B143-F5E3FABC0DA0}" srcId="{E5DC833C-D06E-491D-BA3B-0F58DD79EE4A}" destId="{2C625F4B-D426-49C1-AEF7-472CB17F13DC}" srcOrd="2" destOrd="0" parTransId="{C15A7A99-3821-4F6A-A62F-7899BEA03252}" sibTransId="{1038A575-C0D9-4317-A7D6-77216A4766D6}"/>
    <dgm:cxn modelId="{BA5787D5-29A1-4D96-B733-83AFBB8634F7}" type="presOf" srcId="{6837AE2D-3A6A-41CE-A71B-E4589A069C8F}" destId="{BA87356D-6719-41CC-9DCB-3E47BD16F8A4}" srcOrd="1" destOrd="0" presId="urn:microsoft.com/office/officeart/2005/8/layout/cycle4"/>
    <dgm:cxn modelId="{C7051645-23E2-42B8-AAB3-A533D648C6CA}" type="presOf" srcId="{2C347565-E014-4103-B61A-2C3FCFAA6BF0}" destId="{F651AF65-8BA1-4A82-899B-1D70EEDD73CF}" srcOrd="0" destOrd="0" presId="urn:microsoft.com/office/officeart/2005/8/layout/cycle4"/>
    <dgm:cxn modelId="{FDB60223-DC24-4B3F-82C7-C8E8CBD9B561}" type="presOf" srcId="{EA8741F3-EA0D-43D3-9CB9-86811F205F48}" destId="{74922BC7-B099-41A6-8EA0-458BBBED4B61}" srcOrd="0" destOrd="0" presId="urn:microsoft.com/office/officeart/2005/8/layout/cycle4"/>
    <dgm:cxn modelId="{5565E85E-9861-44F4-BC03-4E2B8F19161D}" type="presParOf" srcId="{A91D5EB2-765D-45AD-8A67-1AFA541820A2}" destId="{5E23B07C-A248-4CDE-A2B7-B6B55E4DB38E}" srcOrd="0" destOrd="0" presId="urn:microsoft.com/office/officeart/2005/8/layout/cycle4"/>
    <dgm:cxn modelId="{EA7EAE72-5D04-4BB7-8433-7F3BE6A14532}" type="presParOf" srcId="{5E23B07C-A248-4CDE-A2B7-B6B55E4DB38E}" destId="{018005D7-1DA4-4BA7-B12A-057A4D2E3F91}" srcOrd="0" destOrd="0" presId="urn:microsoft.com/office/officeart/2005/8/layout/cycle4"/>
    <dgm:cxn modelId="{60B4E605-B29E-4EFE-8EDC-EDBA96F93BEA}" type="presParOf" srcId="{018005D7-1DA4-4BA7-B12A-057A4D2E3F91}" destId="{D1B0002C-B02E-4CEF-B33B-20EBD35695BD}" srcOrd="0" destOrd="0" presId="urn:microsoft.com/office/officeart/2005/8/layout/cycle4"/>
    <dgm:cxn modelId="{D4C1D357-4787-42A3-8D38-EEEF8F97348D}" type="presParOf" srcId="{018005D7-1DA4-4BA7-B12A-057A4D2E3F91}" destId="{BA87356D-6719-41CC-9DCB-3E47BD16F8A4}" srcOrd="1" destOrd="0" presId="urn:microsoft.com/office/officeart/2005/8/layout/cycle4"/>
    <dgm:cxn modelId="{35DEF031-0043-487F-BB81-81B11335730E}" type="presParOf" srcId="{5E23B07C-A248-4CDE-A2B7-B6B55E4DB38E}" destId="{B414A2C1-9D3F-4E28-9E89-2DDD0C7A728D}" srcOrd="1" destOrd="0" presId="urn:microsoft.com/office/officeart/2005/8/layout/cycle4"/>
    <dgm:cxn modelId="{536A3E61-CA6E-47DE-AC63-16259896DDE3}" type="presParOf" srcId="{B414A2C1-9D3F-4E28-9E89-2DDD0C7A728D}" destId="{74922BC7-B099-41A6-8EA0-458BBBED4B61}" srcOrd="0" destOrd="0" presId="urn:microsoft.com/office/officeart/2005/8/layout/cycle4"/>
    <dgm:cxn modelId="{7298CE31-201F-462E-9759-EB76CA390E57}" type="presParOf" srcId="{B414A2C1-9D3F-4E28-9E89-2DDD0C7A728D}" destId="{91267404-542C-4851-A050-AC78C7909870}" srcOrd="1" destOrd="0" presId="urn:microsoft.com/office/officeart/2005/8/layout/cycle4"/>
    <dgm:cxn modelId="{7E26AC9A-569D-41C2-9EFF-FDA8F505A4A7}" type="presParOf" srcId="{5E23B07C-A248-4CDE-A2B7-B6B55E4DB38E}" destId="{EE758664-AA34-494D-9D2A-F1760B9DBDDD}" srcOrd="2" destOrd="0" presId="urn:microsoft.com/office/officeart/2005/8/layout/cycle4"/>
    <dgm:cxn modelId="{CE937BF9-41B2-4671-9D16-98B6401FFDE9}" type="presParOf" srcId="{EE758664-AA34-494D-9D2A-F1760B9DBDDD}" destId="{2D3084F9-50B3-4C96-B395-BAD283111C6F}" srcOrd="0" destOrd="0" presId="urn:microsoft.com/office/officeart/2005/8/layout/cycle4"/>
    <dgm:cxn modelId="{05C020FE-FC01-4824-95CB-F4E49AFBD334}" type="presParOf" srcId="{EE758664-AA34-494D-9D2A-F1760B9DBDDD}" destId="{D8A2C419-E0AE-4A83-B9A3-9C8D32401FCC}" srcOrd="1" destOrd="0" presId="urn:microsoft.com/office/officeart/2005/8/layout/cycle4"/>
    <dgm:cxn modelId="{66F7B8C7-26D1-41A4-AB63-8F0DEDBAFF01}" type="presParOf" srcId="{5E23B07C-A248-4CDE-A2B7-B6B55E4DB38E}" destId="{AB7BDA70-C317-4ED2-8D5A-2AFF2061EA0D}" srcOrd="3" destOrd="0" presId="urn:microsoft.com/office/officeart/2005/8/layout/cycle4"/>
    <dgm:cxn modelId="{46D9AD14-DC49-4B92-8809-2A067D207E39}" type="presParOf" srcId="{A91D5EB2-765D-45AD-8A67-1AFA541820A2}" destId="{7887A8E5-F389-42BC-97C3-13D991C65F46}" srcOrd="1" destOrd="0" presId="urn:microsoft.com/office/officeart/2005/8/layout/cycle4"/>
    <dgm:cxn modelId="{ECD24A0F-0EAB-4672-B76E-6DF302E9B9E4}" type="presParOf" srcId="{7887A8E5-F389-42BC-97C3-13D991C65F46}" destId="{345E6760-6E95-4469-BEDB-6FD0B78DF067}" srcOrd="0" destOrd="0" presId="urn:microsoft.com/office/officeart/2005/8/layout/cycle4"/>
    <dgm:cxn modelId="{129943EE-7070-4628-8D66-20250BA014C8}" type="presParOf" srcId="{7887A8E5-F389-42BC-97C3-13D991C65F46}" destId="{BF01A9F0-C0C0-45B7-8C3D-70FAEF762E7D}" srcOrd="1" destOrd="0" presId="urn:microsoft.com/office/officeart/2005/8/layout/cycle4"/>
    <dgm:cxn modelId="{51E5358B-2CF2-424B-B5A2-EB1B35E644EA}" type="presParOf" srcId="{7887A8E5-F389-42BC-97C3-13D991C65F46}" destId="{628D8EDC-21A7-431D-817E-23CB2F1CA779}" srcOrd="2" destOrd="0" presId="urn:microsoft.com/office/officeart/2005/8/layout/cycle4"/>
    <dgm:cxn modelId="{797414A8-22ED-42B4-84F7-378CC8524756}" type="presParOf" srcId="{7887A8E5-F389-42BC-97C3-13D991C65F46}" destId="{F651AF65-8BA1-4A82-899B-1D70EEDD73CF}" srcOrd="3" destOrd="0" presId="urn:microsoft.com/office/officeart/2005/8/layout/cycle4"/>
    <dgm:cxn modelId="{7CE605DD-3971-4C25-A2A7-48E2459F9825}" type="presParOf" srcId="{7887A8E5-F389-42BC-97C3-13D991C65F46}" destId="{CEC80F08-D28C-42E0-8FCA-3110E4D71A09}" srcOrd="4" destOrd="0" presId="urn:microsoft.com/office/officeart/2005/8/layout/cycle4"/>
    <dgm:cxn modelId="{255218A4-C500-4E37-8A56-42AC875EA5E9}" type="presParOf" srcId="{A91D5EB2-765D-45AD-8A67-1AFA541820A2}" destId="{129D5E65-6BC2-43C4-A830-A5032EC3A6CA}" srcOrd="2" destOrd="0" presId="urn:microsoft.com/office/officeart/2005/8/layout/cycle4"/>
    <dgm:cxn modelId="{44A06F86-2ACA-48A8-B402-772C36C7603D}" type="presParOf" srcId="{A91D5EB2-765D-45AD-8A67-1AFA541820A2}" destId="{A8A9063E-10D6-425B-B4F7-FF0E834EDFE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D9CB0-84DF-4EFB-9D33-311F5FD357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1E5213-CDB1-401D-883D-E01C329C10DD}">
      <dgm:prSet phldrT="[Text]"/>
      <dgm:spPr/>
      <dgm:t>
        <a:bodyPr/>
        <a:lstStyle/>
        <a:p>
          <a:r>
            <a:rPr lang="en-US" altLang="zh-CN" dirty="0" smtClean="0"/>
            <a:t>SIFT features</a:t>
          </a:r>
          <a:endParaRPr lang="zh-CN" altLang="en-US" dirty="0"/>
        </a:p>
      </dgm:t>
    </dgm:pt>
    <dgm:pt modelId="{8E62D2B2-1546-460A-8C1F-6025D507FBAC}" type="parTrans" cxnId="{163F5A4B-F7F4-4793-878A-531817445C53}">
      <dgm:prSet/>
      <dgm:spPr/>
      <dgm:t>
        <a:bodyPr/>
        <a:lstStyle/>
        <a:p>
          <a:endParaRPr lang="zh-CN" altLang="en-US"/>
        </a:p>
      </dgm:t>
    </dgm:pt>
    <dgm:pt modelId="{FAA088B0-A798-45CF-9D7D-22A022DFD9E3}" type="sibTrans" cxnId="{163F5A4B-F7F4-4793-878A-531817445C53}">
      <dgm:prSet/>
      <dgm:spPr/>
      <dgm:t>
        <a:bodyPr/>
        <a:lstStyle/>
        <a:p>
          <a:endParaRPr lang="zh-CN" altLang="en-US"/>
        </a:p>
      </dgm:t>
    </dgm:pt>
    <dgm:pt modelId="{F7175CE5-0AAB-4DE4-AE32-DF58D9A73C31}">
      <dgm:prSet phldrT="[Text]"/>
      <dgm:spPr/>
      <dgm:t>
        <a:bodyPr/>
        <a:lstStyle/>
        <a:p>
          <a:r>
            <a:rPr lang="en-US" altLang="zh-CN" dirty="0" smtClean="0"/>
            <a:t>Sparse coding (ICA etc.)</a:t>
          </a:r>
          <a:endParaRPr lang="zh-CN" altLang="en-US" dirty="0"/>
        </a:p>
      </dgm:t>
    </dgm:pt>
    <dgm:pt modelId="{660371D7-BF4B-4AB3-915E-3B0CF9BB43E5}" type="parTrans" cxnId="{4C7DE039-B3B9-4891-842F-8CA9B3DDF4B1}">
      <dgm:prSet/>
      <dgm:spPr/>
      <dgm:t>
        <a:bodyPr/>
        <a:lstStyle/>
        <a:p>
          <a:endParaRPr lang="zh-CN" altLang="en-US"/>
        </a:p>
      </dgm:t>
    </dgm:pt>
    <dgm:pt modelId="{27C4AA23-8C5F-4A1F-B368-246FF2976488}" type="sibTrans" cxnId="{4C7DE039-B3B9-4891-842F-8CA9B3DDF4B1}">
      <dgm:prSet/>
      <dgm:spPr/>
      <dgm:t>
        <a:bodyPr/>
        <a:lstStyle/>
        <a:p>
          <a:endParaRPr lang="zh-CN" altLang="en-US"/>
        </a:p>
      </dgm:t>
    </dgm:pt>
    <dgm:pt modelId="{EDD6986C-B9B5-40BE-9CEC-F0DCCE11980E}">
      <dgm:prSet phldrT="[Text]"/>
      <dgm:spPr/>
      <dgm:t>
        <a:bodyPr/>
        <a:lstStyle/>
        <a:p>
          <a:r>
            <a:rPr lang="en-US" altLang="zh-CN" dirty="0" smtClean="0"/>
            <a:t>Max over all components</a:t>
          </a:r>
          <a:endParaRPr lang="zh-CN" altLang="en-US" dirty="0"/>
        </a:p>
      </dgm:t>
    </dgm:pt>
    <dgm:pt modelId="{1E5B2A35-B967-484D-B5DB-089854A2FFCF}" type="parTrans" cxnId="{457206F8-B1EF-47A5-8074-F2A2E07380E4}">
      <dgm:prSet/>
      <dgm:spPr/>
      <dgm:t>
        <a:bodyPr/>
        <a:lstStyle/>
        <a:p>
          <a:endParaRPr lang="zh-CN" altLang="en-US"/>
        </a:p>
      </dgm:t>
    </dgm:pt>
    <dgm:pt modelId="{6FA07B99-9E20-4B9B-8599-05D24037421A}" type="sibTrans" cxnId="{457206F8-B1EF-47A5-8074-F2A2E07380E4}">
      <dgm:prSet/>
      <dgm:spPr/>
      <dgm:t>
        <a:bodyPr/>
        <a:lstStyle/>
        <a:p>
          <a:endParaRPr lang="zh-CN" altLang="en-US"/>
        </a:p>
      </dgm:t>
    </dgm:pt>
    <dgm:pt modelId="{FB00A151-FA20-44AD-A006-58BB77C39E58}" type="pres">
      <dgm:prSet presAssocID="{29ED9CB0-84DF-4EFB-9D33-311F5FD357E1}" presName="Name0" presStyleCnt="0">
        <dgm:presLayoutVars>
          <dgm:dir/>
          <dgm:resizeHandles val="exact"/>
        </dgm:presLayoutVars>
      </dgm:prSet>
      <dgm:spPr/>
    </dgm:pt>
    <dgm:pt modelId="{4609496F-C716-4009-9957-F3D51BB16DF3}" type="pres">
      <dgm:prSet presAssocID="{3B1E5213-CDB1-401D-883D-E01C329C10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12731C-EB5C-412C-BEAF-1236D6D5732F}" type="pres">
      <dgm:prSet presAssocID="{FAA088B0-A798-45CF-9D7D-22A022DFD9E3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BA1E7214-D2B7-4005-98B0-0E05C0DF781D}" type="pres">
      <dgm:prSet presAssocID="{FAA088B0-A798-45CF-9D7D-22A022DFD9E3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619C08B0-5664-4C86-B95F-6816FEAB51E6}" type="pres">
      <dgm:prSet presAssocID="{F7175CE5-0AAB-4DE4-AE32-DF58D9A73C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40E811-F02E-4AB0-8D0F-3EA333C5CD72}" type="pres">
      <dgm:prSet presAssocID="{27C4AA23-8C5F-4A1F-B368-246FF2976488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75788A56-9DD6-482B-A27B-DCC53E56094B}" type="pres">
      <dgm:prSet presAssocID="{27C4AA23-8C5F-4A1F-B368-246FF2976488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1AB251BE-8DEF-4EB7-BF96-A0DF4DDBD4AC}" type="pres">
      <dgm:prSet presAssocID="{EDD6986C-B9B5-40BE-9CEC-F0DCCE1198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57206F8-B1EF-47A5-8074-F2A2E07380E4}" srcId="{29ED9CB0-84DF-4EFB-9D33-311F5FD357E1}" destId="{EDD6986C-B9B5-40BE-9CEC-F0DCCE11980E}" srcOrd="2" destOrd="0" parTransId="{1E5B2A35-B967-484D-B5DB-089854A2FFCF}" sibTransId="{6FA07B99-9E20-4B9B-8599-05D24037421A}"/>
    <dgm:cxn modelId="{60C8C49B-939E-4B6D-B6D7-BC5461EF668B}" type="presOf" srcId="{27C4AA23-8C5F-4A1F-B368-246FF2976488}" destId="{0E40E811-F02E-4AB0-8D0F-3EA333C5CD72}" srcOrd="0" destOrd="0" presId="urn:microsoft.com/office/officeart/2005/8/layout/process1"/>
    <dgm:cxn modelId="{A7689DBB-4425-4CFF-B768-38E344AE5EF9}" type="presOf" srcId="{27C4AA23-8C5F-4A1F-B368-246FF2976488}" destId="{75788A56-9DD6-482B-A27B-DCC53E56094B}" srcOrd="1" destOrd="0" presId="urn:microsoft.com/office/officeart/2005/8/layout/process1"/>
    <dgm:cxn modelId="{163F5A4B-F7F4-4793-878A-531817445C53}" srcId="{29ED9CB0-84DF-4EFB-9D33-311F5FD357E1}" destId="{3B1E5213-CDB1-401D-883D-E01C329C10DD}" srcOrd="0" destOrd="0" parTransId="{8E62D2B2-1546-460A-8C1F-6025D507FBAC}" sibTransId="{FAA088B0-A798-45CF-9D7D-22A022DFD9E3}"/>
    <dgm:cxn modelId="{870198CA-ABB0-4178-943A-5F0A97D2FDC6}" type="presOf" srcId="{EDD6986C-B9B5-40BE-9CEC-F0DCCE11980E}" destId="{1AB251BE-8DEF-4EB7-BF96-A0DF4DDBD4AC}" srcOrd="0" destOrd="0" presId="urn:microsoft.com/office/officeart/2005/8/layout/process1"/>
    <dgm:cxn modelId="{7D692543-1509-4330-8D21-0C949AF248D6}" type="presOf" srcId="{3B1E5213-CDB1-401D-883D-E01C329C10DD}" destId="{4609496F-C716-4009-9957-F3D51BB16DF3}" srcOrd="0" destOrd="0" presId="urn:microsoft.com/office/officeart/2005/8/layout/process1"/>
    <dgm:cxn modelId="{92AFC80E-EE83-4C02-B9AF-75E1BC524DEA}" type="presOf" srcId="{29ED9CB0-84DF-4EFB-9D33-311F5FD357E1}" destId="{FB00A151-FA20-44AD-A006-58BB77C39E58}" srcOrd="0" destOrd="0" presId="urn:microsoft.com/office/officeart/2005/8/layout/process1"/>
    <dgm:cxn modelId="{0A3E98E0-AC67-46D0-AB52-EEBEDE1DA24C}" type="presOf" srcId="{F7175CE5-0AAB-4DE4-AE32-DF58D9A73C31}" destId="{619C08B0-5664-4C86-B95F-6816FEAB51E6}" srcOrd="0" destOrd="0" presId="urn:microsoft.com/office/officeart/2005/8/layout/process1"/>
    <dgm:cxn modelId="{4C7DE039-B3B9-4891-842F-8CA9B3DDF4B1}" srcId="{29ED9CB0-84DF-4EFB-9D33-311F5FD357E1}" destId="{F7175CE5-0AAB-4DE4-AE32-DF58D9A73C31}" srcOrd="1" destOrd="0" parTransId="{660371D7-BF4B-4AB3-915E-3B0CF9BB43E5}" sibTransId="{27C4AA23-8C5F-4A1F-B368-246FF2976488}"/>
    <dgm:cxn modelId="{FA6550AA-B9C6-4352-B698-C63629AF4137}" type="presOf" srcId="{FAA088B0-A798-45CF-9D7D-22A022DFD9E3}" destId="{BA1E7214-D2B7-4005-98B0-0E05C0DF781D}" srcOrd="1" destOrd="0" presId="urn:microsoft.com/office/officeart/2005/8/layout/process1"/>
    <dgm:cxn modelId="{FB3EA4C7-852C-4BFA-A6E6-486BC1EE4CAE}" type="presOf" srcId="{FAA088B0-A798-45CF-9D7D-22A022DFD9E3}" destId="{B412731C-EB5C-412C-BEAF-1236D6D5732F}" srcOrd="0" destOrd="0" presId="urn:microsoft.com/office/officeart/2005/8/layout/process1"/>
    <dgm:cxn modelId="{D04BBFF3-0E6A-4D51-8D6B-8B8385A77562}" type="presParOf" srcId="{FB00A151-FA20-44AD-A006-58BB77C39E58}" destId="{4609496F-C716-4009-9957-F3D51BB16DF3}" srcOrd="0" destOrd="0" presId="urn:microsoft.com/office/officeart/2005/8/layout/process1"/>
    <dgm:cxn modelId="{6AED891D-BCC2-46A2-84FE-6D84452A6FCC}" type="presParOf" srcId="{FB00A151-FA20-44AD-A006-58BB77C39E58}" destId="{B412731C-EB5C-412C-BEAF-1236D6D5732F}" srcOrd="1" destOrd="0" presId="urn:microsoft.com/office/officeart/2005/8/layout/process1"/>
    <dgm:cxn modelId="{14010003-94D3-4612-9FBF-EACDF67F528B}" type="presParOf" srcId="{B412731C-EB5C-412C-BEAF-1236D6D5732F}" destId="{BA1E7214-D2B7-4005-98B0-0E05C0DF781D}" srcOrd="0" destOrd="0" presId="urn:microsoft.com/office/officeart/2005/8/layout/process1"/>
    <dgm:cxn modelId="{204673FD-5124-4EB9-80C6-617BF73B49C4}" type="presParOf" srcId="{FB00A151-FA20-44AD-A006-58BB77C39E58}" destId="{619C08B0-5664-4C86-B95F-6816FEAB51E6}" srcOrd="2" destOrd="0" presId="urn:microsoft.com/office/officeart/2005/8/layout/process1"/>
    <dgm:cxn modelId="{284BEC87-AE3C-4F06-B9C0-8DBEF229ACE0}" type="presParOf" srcId="{FB00A151-FA20-44AD-A006-58BB77C39E58}" destId="{0E40E811-F02E-4AB0-8D0F-3EA333C5CD72}" srcOrd="3" destOrd="0" presId="urn:microsoft.com/office/officeart/2005/8/layout/process1"/>
    <dgm:cxn modelId="{D5481D36-D51C-4EDA-B91A-C21EC9A1EFF9}" type="presParOf" srcId="{0E40E811-F02E-4AB0-8D0F-3EA333C5CD72}" destId="{75788A56-9DD6-482B-A27B-DCC53E56094B}" srcOrd="0" destOrd="0" presId="urn:microsoft.com/office/officeart/2005/8/layout/process1"/>
    <dgm:cxn modelId="{9DCA4115-222D-46A2-BB65-023A41A52745}" type="presParOf" srcId="{FB00A151-FA20-44AD-A006-58BB77C39E58}" destId="{1AB251BE-8DEF-4EB7-BF96-A0DF4DDBD4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C833C-D06E-491D-BA3B-0F58DD79EE4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08D561-047D-44FE-81F4-47979BD3833B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altLang="zh-CN" sz="1600" dirty="0" smtClean="0"/>
            <a:t>Obtain scribbles</a:t>
          </a:r>
          <a:endParaRPr lang="zh-CN" altLang="en-US" sz="1600" dirty="0"/>
        </a:p>
      </dgm:t>
    </dgm:pt>
    <dgm:pt modelId="{CD86C45A-2F5E-4768-98E5-34C4C967CD1F}" type="parTrans" cxnId="{65777B20-FAE3-4374-AFB9-60B4E85B4F30}">
      <dgm:prSet/>
      <dgm:spPr/>
      <dgm:t>
        <a:bodyPr/>
        <a:lstStyle/>
        <a:p>
          <a:endParaRPr lang="zh-CN" altLang="en-US" sz="1600"/>
        </a:p>
      </dgm:t>
    </dgm:pt>
    <dgm:pt modelId="{DF1CD309-8699-4400-BC3B-85FDFB1D0537}" type="sibTrans" cxnId="{65777B20-FAE3-4374-AFB9-60B4E85B4F30}">
      <dgm:prSet/>
      <dgm:spPr/>
      <dgm:t>
        <a:bodyPr/>
        <a:lstStyle/>
        <a:p>
          <a:endParaRPr lang="zh-CN" altLang="en-US" sz="1600"/>
        </a:p>
      </dgm:t>
    </dgm:pt>
    <dgm:pt modelId="{5D068FDC-6AD8-4507-9D5C-28CA0DB1C24F}">
      <dgm:prSet phldrT="[Text]" custT="1"/>
      <dgm:spPr/>
      <dgm:t>
        <a:bodyPr/>
        <a:lstStyle/>
        <a:p>
          <a:r>
            <a:rPr lang="en-US" altLang="zh-CN" sz="1600" dirty="0" smtClean="0"/>
            <a:t>Update energy model</a:t>
          </a:r>
          <a:endParaRPr lang="zh-CN" altLang="en-US" sz="1600" dirty="0"/>
        </a:p>
      </dgm:t>
    </dgm:pt>
    <dgm:pt modelId="{B8763625-FA08-4331-ACB3-D5983C67719F}" type="parTrans" cxnId="{0C762580-B5EF-41C3-8D7D-7E7578801BCE}">
      <dgm:prSet/>
      <dgm:spPr/>
      <dgm:t>
        <a:bodyPr/>
        <a:lstStyle/>
        <a:p>
          <a:endParaRPr lang="zh-CN" altLang="en-US" sz="1600"/>
        </a:p>
      </dgm:t>
    </dgm:pt>
    <dgm:pt modelId="{BDEA708E-E5AE-4C99-969E-BCA942EC69E6}" type="sibTrans" cxnId="{0C762580-B5EF-41C3-8D7D-7E7578801BCE}">
      <dgm:prSet/>
      <dgm:spPr/>
      <dgm:t>
        <a:bodyPr/>
        <a:lstStyle/>
        <a:p>
          <a:endParaRPr lang="zh-CN" altLang="en-US" sz="1600"/>
        </a:p>
      </dgm:t>
    </dgm:pt>
    <dgm:pt modelId="{2C625F4B-D426-49C1-AEF7-472CB17F13DC}">
      <dgm:prSet phldrT="[Text]" custT="1"/>
      <dgm:spPr/>
      <dgm:t>
        <a:bodyPr/>
        <a:lstStyle/>
        <a:p>
          <a:r>
            <a:rPr lang="en-US" altLang="zh-CN" sz="1600" dirty="0" smtClean="0"/>
            <a:t>Update segmentation</a:t>
          </a:r>
          <a:endParaRPr lang="zh-CN" altLang="en-US" sz="1600" dirty="0"/>
        </a:p>
      </dgm:t>
    </dgm:pt>
    <dgm:pt modelId="{C15A7A99-3821-4F6A-A62F-7899BEA03252}" type="parTrans" cxnId="{3D052A12-4AF2-4537-B143-F5E3FABC0DA0}">
      <dgm:prSet/>
      <dgm:spPr/>
      <dgm:t>
        <a:bodyPr/>
        <a:lstStyle/>
        <a:p>
          <a:endParaRPr lang="zh-CN" altLang="en-US" sz="1600"/>
        </a:p>
      </dgm:t>
    </dgm:pt>
    <dgm:pt modelId="{1038A575-C0D9-4317-A7D6-77216A4766D6}" type="sibTrans" cxnId="{3D052A12-4AF2-4537-B143-F5E3FABC0DA0}">
      <dgm:prSet/>
      <dgm:spPr/>
      <dgm:t>
        <a:bodyPr/>
        <a:lstStyle/>
        <a:p>
          <a:endParaRPr lang="zh-CN" altLang="en-US" sz="1600"/>
        </a:p>
      </dgm:t>
    </dgm:pt>
    <dgm:pt modelId="{821DA4AB-2778-40B5-90E1-D527319C36CB}">
      <dgm:prSet phldrT="[Text]" custT="1"/>
      <dgm:spPr/>
      <dgm:t>
        <a:bodyPr/>
        <a:lstStyle/>
        <a:p>
          <a:r>
            <a:rPr lang="en-US" altLang="zh-CN" sz="1600" dirty="0" smtClean="0"/>
            <a:t>Calculate recommendation map</a:t>
          </a:r>
          <a:endParaRPr lang="zh-CN" altLang="en-US" sz="1600" dirty="0"/>
        </a:p>
      </dgm:t>
    </dgm:pt>
    <dgm:pt modelId="{FE92F92B-70A1-49CE-86FD-A94D224FB996}" type="parTrans" cxnId="{664B432F-E5AC-4F12-80C7-8DD54B6D943C}">
      <dgm:prSet/>
      <dgm:spPr/>
      <dgm:t>
        <a:bodyPr/>
        <a:lstStyle/>
        <a:p>
          <a:endParaRPr lang="zh-CN" altLang="en-US" sz="1600"/>
        </a:p>
      </dgm:t>
    </dgm:pt>
    <dgm:pt modelId="{8E165AAE-7111-4747-9CF0-33B90D2CB05F}" type="sibTrans" cxnId="{664B432F-E5AC-4F12-80C7-8DD54B6D943C}">
      <dgm:prSet/>
      <dgm:spPr/>
      <dgm:t>
        <a:bodyPr/>
        <a:lstStyle/>
        <a:p>
          <a:endParaRPr lang="zh-CN" altLang="en-US" sz="1600"/>
        </a:p>
      </dgm:t>
    </dgm:pt>
    <dgm:pt modelId="{20E22674-00EA-44EA-B58F-34DC513FE7FE}">
      <dgm:prSet phldrT="[Text]" custT="1"/>
      <dgm:spPr/>
      <dgm:t>
        <a:bodyPr/>
        <a:lstStyle/>
        <a:p>
          <a:r>
            <a:rPr lang="en-US" altLang="zh-CN" sz="1400" dirty="0" smtClean="0"/>
            <a:t>Unary appearance model</a:t>
          </a:r>
          <a:endParaRPr lang="zh-CN" altLang="en-US" sz="1400" dirty="0"/>
        </a:p>
      </dgm:t>
    </dgm:pt>
    <dgm:pt modelId="{F5C22244-3F61-4C70-BF28-7404E25843F8}" type="parTrans" cxnId="{BA765E94-2E13-4AC6-BDD6-AA7B5057C90A}">
      <dgm:prSet/>
      <dgm:spPr/>
      <dgm:t>
        <a:bodyPr/>
        <a:lstStyle/>
        <a:p>
          <a:endParaRPr lang="zh-CN" altLang="en-US"/>
        </a:p>
      </dgm:t>
    </dgm:pt>
    <dgm:pt modelId="{9B58F784-EB94-4027-868E-9EEF589986D0}" type="sibTrans" cxnId="{BA765E94-2E13-4AC6-BDD6-AA7B5057C90A}">
      <dgm:prSet/>
      <dgm:spPr/>
      <dgm:t>
        <a:bodyPr/>
        <a:lstStyle/>
        <a:p>
          <a:endParaRPr lang="zh-CN" altLang="en-US"/>
        </a:p>
      </dgm:t>
    </dgm:pt>
    <dgm:pt modelId="{D79319BB-F741-426B-9517-66828E3BFE45}">
      <dgm:prSet phldrT="[Text]" custT="1"/>
      <dgm:spPr/>
      <dgm:t>
        <a:bodyPr/>
        <a:lstStyle/>
        <a:p>
          <a:r>
            <a:rPr lang="en-US" altLang="zh-CN" sz="1400" dirty="0" err="1" smtClean="0"/>
            <a:t>Superpixel</a:t>
          </a:r>
          <a:r>
            <a:rPr lang="en-US" altLang="zh-CN" sz="1400" dirty="0" smtClean="0"/>
            <a:t> distance model</a:t>
          </a:r>
          <a:endParaRPr lang="zh-CN" altLang="en-US" sz="1400" dirty="0"/>
        </a:p>
      </dgm:t>
    </dgm:pt>
    <dgm:pt modelId="{495342E7-4943-42F0-90E9-A9C1E6D8AD19}" type="parTrans" cxnId="{74CA90C6-AA0F-4E0F-A592-D76506FD1816}">
      <dgm:prSet/>
      <dgm:spPr/>
      <dgm:t>
        <a:bodyPr/>
        <a:lstStyle/>
        <a:p>
          <a:endParaRPr lang="zh-CN" altLang="en-US"/>
        </a:p>
      </dgm:t>
    </dgm:pt>
    <dgm:pt modelId="{85027589-14EF-47F7-9566-49D7AADFD5DE}" type="sibTrans" cxnId="{74CA90C6-AA0F-4E0F-A592-D76506FD1816}">
      <dgm:prSet/>
      <dgm:spPr/>
      <dgm:t>
        <a:bodyPr/>
        <a:lstStyle/>
        <a:p>
          <a:endParaRPr lang="zh-CN" altLang="en-US"/>
        </a:p>
      </dgm:t>
    </dgm:pt>
    <dgm:pt modelId="{398544B0-85DF-456A-A889-679A2FFEA488}">
      <dgm:prSet phldrT="[Text]" custT="1"/>
      <dgm:spPr/>
      <dgm:t>
        <a:bodyPr/>
        <a:lstStyle/>
        <a:p>
          <a:r>
            <a:rPr lang="en-US" altLang="zh-CN" sz="1600" dirty="0" smtClean="0"/>
            <a:t>Graph energy minimization</a:t>
          </a:r>
          <a:endParaRPr lang="zh-CN" altLang="en-US" sz="1600" dirty="0"/>
        </a:p>
      </dgm:t>
    </dgm:pt>
    <dgm:pt modelId="{DE88C42E-0196-4E60-AAF0-C1706BDE8D59}" type="parTrans" cxnId="{C09BC635-9E72-43C4-BBB3-6028B27EEE6B}">
      <dgm:prSet/>
      <dgm:spPr/>
    </dgm:pt>
    <dgm:pt modelId="{BD3B2FDB-95DF-4AA2-A3B9-79A5D1BD1E78}" type="sibTrans" cxnId="{C09BC635-9E72-43C4-BBB3-6028B27EEE6B}">
      <dgm:prSet/>
      <dgm:spPr/>
    </dgm:pt>
    <dgm:pt modelId="{B48AA567-6A6E-466F-8EFD-D6F172D73E6F}">
      <dgm:prSet phldrT="[Text]" custT="1"/>
      <dgm:spPr/>
      <dgm:t>
        <a:bodyPr/>
        <a:lstStyle/>
        <a:p>
          <a:r>
            <a:rPr lang="en-US" altLang="zh-CN" sz="1600" dirty="0" smtClean="0"/>
            <a:t>Logistic regression of cues</a:t>
          </a:r>
          <a:endParaRPr lang="zh-CN" altLang="en-US" sz="1600" dirty="0"/>
        </a:p>
      </dgm:t>
    </dgm:pt>
    <dgm:pt modelId="{8180F8F7-28CA-4DAF-9111-D0EE807FA7C1}" type="parTrans" cxnId="{70C91071-8916-482A-AF27-4BDAE6DA8720}">
      <dgm:prSet/>
      <dgm:spPr/>
    </dgm:pt>
    <dgm:pt modelId="{2166BA4D-5875-4BEF-B557-FBC508B67112}" type="sibTrans" cxnId="{70C91071-8916-482A-AF27-4BDAE6DA8720}">
      <dgm:prSet/>
      <dgm:spPr/>
    </dgm:pt>
    <dgm:pt modelId="{A91D5EB2-765D-45AD-8A67-1AFA541820A2}" type="pres">
      <dgm:prSet presAssocID="{E5DC833C-D06E-491D-BA3B-0F58DD79EE4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E23B07C-A248-4CDE-A2B7-B6B55E4DB38E}" type="pres">
      <dgm:prSet presAssocID="{E5DC833C-D06E-491D-BA3B-0F58DD79EE4A}" presName="children" presStyleCnt="0"/>
      <dgm:spPr/>
    </dgm:pt>
    <dgm:pt modelId="{B414A2C1-9D3F-4E28-9E89-2DDD0C7A728D}" type="pres">
      <dgm:prSet presAssocID="{E5DC833C-D06E-491D-BA3B-0F58DD79EE4A}" presName="child2group" presStyleCnt="0"/>
      <dgm:spPr/>
    </dgm:pt>
    <dgm:pt modelId="{74922BC7-B099-41A6-8EA0-458BBBED4B61}" type="pres">
      <dgm:prSet presAssocID="{E5DC833C-D06E-491D-BA3B-0F58DD79EE4A}" presName="child2" presStyleLbl="bgAcc1" presStyleIdx="0" presStyleCnt="3" custScaleX="97199"/>
      <dgm:spPr/>
      <dgm:t>
        <a:bodyPr/>
        <a:lstStyle/>
        <a:p>
          <a:endParaRPr lang="zh-CN" altLang="en-US"/>
        </a:p>
      </dgm:t>
    </dgm:pt>
    <dgm:pt modelId="{91267404-542C-4851-A050-AC78C7909870}" type="pres">
      <dgm:prSet presAssocID="{E5DC833C-D06E-491D-BA3B-0F58DD79EE4A}" presName="child2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758664-AA34-494D-9D2A-F1760B9DBDDD}" type="pres">
      <dgm:prSet presAssocID="{E5DC833C-D06E-491D-BA3B-0F58DD79EE4A}" presName="child3group" presStyleCnt="0"/>
      <dgm:spPr/>
    </dgm:pt>
    <dgm:pt modelId="{2D3084F9-50B3-4C96-B395-BAD283111C6F}" type="pres">
      <dgm:prSet presAssocID="{E5DC833C-D06E-491D-BA3B-0F58DD79EE4A}" presName="child3" presStyleLbl="bgAcc1" presStyleIdx="1" presStyleCnt="3"/>
      <dgm:spPr/>
      <dgm:t>
        <a:bodyPr/>
        <a:lstStyle/>
        <a:p>
          <a:endParaRPr lang="zh-CN" altLang="en-US"/>
        </a:p>
      </dgm:t>
    </dgm:pt>
    <dgm:pt modelId="{D8A2C419-E0AE-4A83-B9A3-9C8D32401FCC}" type="pres">
      <dgm:prSet presAssocID="{E5DC833C-D06E-491D-BA3B-0F58DD79EE4A}" presName="child3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EE9A69-AE49-4865-88AE-C16DF48C5523}" type="pres">
      <dgm:prSet presAssocID="{E5DC833C-D06E-491D-BA3B-0F58DD79EE4A}" presName="child4group" presStyleCnt="0"/>
      <dgm:spPr/>
    </dgm:pt>
    <dgm:pt modelId="{B51B2BA7-29A0-4D8A-93A9-C344F1977490}" type="pres">
      <dgm:prSet presAssocID="{E5DC833C-D06E-491D-BA3B-0F58DD79EE4A}" presName="child4" presStyleLbl="bgAcc1" presStyleIdx="2" presStyleCnt="3"/>
      <dgm:spPr/>
      <dgm:t>
        <a:bodyPr/>
        <a:lstStyle/>
        <a:p>
          <a:endParaRPr lang="zh-CN" altLang="en-US"/>
        </a:p>
      </dgm:t>
    </dgm:pt>
    <dgm:pt modelId="{A322C350-A2E3-4CE4-8032-1C8A635EB91F}" type="pres">
      <dgm:prSet presAssocID="{E5DC833C-D06E-491D-BA3B-0F58DD79EE4A}" presName="child4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7BDA70-C317-4ED2-8D5A-2AFF2061EA0D}" type="pres">
      <dgm:prSet presAssocID="{E5DC833C-D06E-491D-BA3B-0F58DD79EE4A}" presName="childPlaceholder" presStyleCnt="0"/>
      <dgm:spPr/>
    </dgm:pt>
    <dgm:pt modelId="{7887A8E5-F389-42BC-97C3-13D991C65F46}" type="pres">
      <dgm:prSet presAssocID="{E5DC833C-D06E-491D-BA3B-0F58DD79EE4A}" presName="circle" presStyleCnt="0"/>
      <dgm:spPr/>
    </dgm:pt>
    <dgm:pt modelId="{345E6760-6E95-4469-BEDB-6FD0B78DF067}" type="pres">
      <dgm:prSet presAssocID="{E5DC833C-D06E-491D-BA3B-0F58DD79EE4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01A9F0-C0C0-45B7-8C3D-70FAEF762E7D}" type="pres">
      <dgm:prSet presAssocID="{E5DC833C-D06E-491D-BA3B-0F58DD79EE4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8D8EDC-21A7-431D-817E-23CB2F1CA779}" type="pres">
      <dgm:prSet presAssocID="{E5DC833C-D06E-491D-BA3B-0F58DD79EE4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51AF65-8BA1-4A82-899B-1D70EEDD73CF}" type="pres">
      <dgm:prSet presAssocID="{E5DC833C-D06E-491D-BA3B-0F58DD79EE4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C80F08-D28C-42E0-8FCA-3110E4D71A09}" type="pres">
      <dgm:prSet presAssocID="{E5DC833C-D06E-491D-BA3B-0F58DD79EE4A}" presName="quadrantPlaceholder" presStyleCnt="0"/>
      <dgm:spPr/>
    </dgm:pt>
    <dgm:pt modelId="{129D5E65-6BC2-43C4-A830-A5032EC3A6CA}" type="pres">
      <dgm:prSet presAssocID="{E5DC833C-D06E-491D-BA3B-0F58DD79EE4A}" presName="center1" presStyleLbl="fgShp" presStyleIdx="0" presStyleCnt="2"/>
      <dgm:spPr/>
    </dgm:pt>
    <dgm:pt modelId="{A8A9063E-10D6-425B-B4F7-FF0E834EDFEE}" type="pres">
      <dgm:prSet presAssocID="{E5DC833C-D06E-491D-BA3B-0F58DD79EE4A}" presName="center2" presStyleLbl="fgShp" presStyleIdx="1" presStyleCnt="2"/>
      <dgm:spPr/>
    </dgm:pt>
  </dgm:ptLst>
  <dgm:cxnLst>
    <dgm:cxn modelId="{767621A8-A74F-4599-AB43-4927473957E3}" type="presOf" srcId="{2C625F4B-D426-49C1-AEF7-472CB17F13DC}" destId="{628D8EDC-21A7-431D-817E-23CB2F1CA779}" srcOrd="0" destOrd="0" presId="urn:microsoft.com/office/officeart/2005/8/layout/cycle4"/>
    <dgm:cxn modelId="{16EBFD1B-5408-41BA-B558-300B56FC0BC7}" type="presOf" srcId="{398544B0-85DF-456A-A889-679A2FFEA488}" destId="{D8A2C419-E0AE-4A83-B9A3-9C8D32401FCC}" srcOrd="1" destOrd="0" presId="urn:microsoft.com/office/officeart/2005/8/layout/cycle4"/>
    <dgm:cxn modelId="{664B432F-E5AC-4F12-80C7-8DD54B6D943C}" srcId="{E5DC833C-D06E-491D-BA3B-0F58DD79EE4A}" destId="{821DA4AB-2778-40B5-90E1-D527319C36CB}" srcOrd="3" destOrd="0" parTransId="{FE92F92B-70A1-49CE-86FD-A94D224FB996}" sibTransId="{8E165AAE-7111-4747-9CF0-33B90D2CB05F}"/>
    <dgm:cxn modelId="{D2AAD1E9-8849-485E-990F-8CDA5BF59D83}" type="presOf" srcId="{B48AA567-6A6E-466F-8EFD-D6F172D73E6F}" destId="{B51B2BA7-29A0-4D8A-93A9-C344F1977490}" srcOrd="0" destOrd="0" presId="urn:microsoft.com/office/officeart/2005/8/layout/cycle4"/>
    <dgm:cxn modelId="{6ACB93F5-595D-4E26-B515-D968A8D5B576}" type="presOf" srcId="{20E22674-00EA-44EA-B58F-34DC513FE7FE}" destId="{74922BC7-B099-41A6-8EA0-458BBBED4B61}" srcOrd="0" destOrd="0" presId="urn:microsoft.com/office/officeart/2005/8/layout/cycle4"/>
    <dgm:cxn modelId="{C81DBE85-0FC4-4C64-9FDA-9AAD7A310992}" type="presOf" srcId="{FB08D561-047D-44FE-81F4-47979BD3833B}" destId="{345E6760-6E95-4469-BEDB-6FD0B78DF067}" srcOrd="0" destOrd="0" presId="urn:microsoft.com/office/officeart/2005/8/layout/cycle4"/>
    <dgm:cxn modelId="{800431C2-92B0-4E20-80F7-DA9DD9EBEBF7}" type="presOf" srcId="{E5DC833C-D06E-491D-BA3B-0F58DD79EE4A}" destId="{A91D5EB2-765D-45AD-8A67-1AFA541820A2}" srcOrd="0" destOrd="0" presId="urn:microsoft.com/office/officeart/2005/8/layout/cycle4"/>
    <dgm:cxn modelId="{74D41CD8-DF00-44E4-A320-0197D486FDEA}" type="presOf" srcId="{D79319BB-F741-426B-9517-66828E3BFE45}" destId="{91267404-542C-4851-A050-AC78C7909870}" srcOrd="1" destOrd="1" presId="urn:microsoft.com/office/officeart/2005/8/layout/cycle4"/>
    <dgm:cxn modelId="{65777B20-FAE3-4374-AFB9-60B4E85B4F30}" srcId="{E5DC833C-D06E-491D-BA3B-0F58DD79EE4A}" destId="{FB08D561-047D-44FE-81F4-47979BD3833B}" srcOrd="0" destOrd="0" parTransId="{CD86C45A-2F5E-4768-98E5-34C4C967CD1F}" sibTransId="{DF1CD309-8699-4400-BC3B-85FDFB1D0537}"/>
    <dgm:cxn modelId="{35C20CC0-4D80-4BF4-954B-40BC2FC1084B}" type="presOf" srcId="{398544B0-85DF-456A-A889-679A2FFEA488}" destId="{2D3084F9-50B3-4C96-B395-BAD283111C6F}" srcOrd="0" destOrd="0" presId="urn:microsoft.com/office/officeart/2005/8/layout/cycle4"/>
    <dgm:cxn modelId="{F605802B-22E1-429F-BB07-B53CDCA6562C}" type="presOf" srcId="{5D068FDC-6AD8-4507-9D5C-28CA0DB1C24F}" destId="{BF01A9F0-C0C0-45B7-8C3D-70FAEF762E7D}" srcOrd="0" destOrd="0" presId="urn:microsoft.com/office/officeart/2005/8/layout/cycle4"/>
    <dgm:cxn modelId="{C09BC635-9E72-43C4-BBB3-6028B27EEE6B}" srcId="{2C625F4B-D426-49C1-AEF7-472CB17F13DC}" destId="{398544B0-85DF-456A-A889-679A2FFEA488}" srcOrd="0" destOrd="0" parTransId="{DE88C42E-0196-4E60-AAF0-C1706BDE8D59}" sibTransId="{BD3B2FDB-95DF-4AA2-A3B9-79A5D1BD1E78}"/>
    <dgm:cxn modelId="{70C91071-8916-482A-AF27-4BDAE6DA8720}" srcId="{821DA4AB-2778-40B5-90E1-D527319C36CB}" destId="{B48AA567-6A6E-466F-8EFD-D6F172D73E6F}" srcOrd="0" destOrd="0" parTransId="{8180F8F7-28CA-4DAF-9111-D0EE807FA7C1}" sibTransId="{2166BA4D-5875-4BEF-B557-FBC508B67112}"/>
    <dgm:cxn modelId="{4B488960-C13C-4A5C-B621-D1E4B49AEDC0}" type="presOf" srcId="{D79319BB-F741-426B-9517-66828E3BFE45}" destId="{74922BC7-B099-41A6-8EA0-458BBBED4B61}" srcOrd="0" destOrd="1" presId="urn:microsoft.com/office/officeart/2005/8/layout/cycle4"/>
    <dgm:cxn modelId="{0C762580-B5EF-41C3-8D7D-7E7578801BCE}" srcId="{E5DC833C-D06E-491D-BA3B-0F58DD79EE4A}" destId="{5D068FDC-6AD8-4507-9D5C-28CA0DB1C24F}" srcOrd="1" destOrd="0" parTransId="{B8763625-FA08-4331-ACB3-D5983C67719F}" sibTransId="{BDEA708E-E5AE-4C99-969E-BCA942EC69E6}"/>
    <dgm:cxn modelId="{3D052A12-4AF2-4537-B143-F5E3FABC0DA0}" srcId="{E5DC833C-D06E-491D-BA3B-0F58DD79EE4A}" destId="{2C625F4B-D426-49C1-AEF7-472CB17F13DC}" srcOrd="2" destOrd="0" parTransId="{C15A7A99-3821-4F6A-A62F-7899BEA03252}" sibTransId="{1038A575-C0D9-4317-A7D6-77216A4766D6}"/>
    <dgm:cxn modelId="{C65DDF09-009C-400F-B423-4B98AAE79538}" type="presOf" srcId="{821DA4AB-2778-40B5-90E1-D527319C36CB}" destId="{F651AF65-8BA1-4A82-899B-1D70EEDD73CF}" srcOrd="0" destOrd="0" presId="urn:microsoft.com/office/officeart/2005/8/layout/cycle4"/>
    <dgm:cxn modelId="{D7FBAD16-932D-47DE-8480-2C5CB7A5BD43}" type="presOf" srcId="{B48AA567-6A6E-466F-8EFD-D6F172D73E6F}" destId="{A322C350-A2E3-4CE4-8032-1C8A635EB91F}" srcOrd="1" destOrd="0" presId="urn:microsoft.com/office/officeart/2005/8/layout/cycle4"/>
    <dgm:cxn modelId="{D7D81836-18F3-4C08-AA01-B44E3BC00980}" type="presOf" srcId="{20E22674-00EA-44EA-B58F-34DC513FE7FE}" destId="{91267404-542C-4851-A050-AC78C7909870}" srcOrd="1" destOrd="0" presId="urn:microsoft.com/office/officeart/2005/8/layout/cycle4"/>
    <dgm:cxn modelId="{74CA90C6-AA0F-4E0F-A592-D76506FD1816}" srcId="{5D068FDC-6AD8-4507-9D5C-28CA0DB1C24F}" destId="{D79319BB-F741-426B-9517-66828E3BFE45}" srcOrd="1" destOrd="0" parTransId="{495342E7-4943-42F0-90E9-A9C1E6D8AD19}" sibTransId="{85027589-14EF-47F7-9566-49D7AADFD5DE}"/>
    <dgm:cxn modelId="{BA765E94-2E13-4AC6-BDD6-AA7B5057C90A}" srcId="{5D068FDC-6AD8-4507-9D5C-28CA0DB1C24F}" destId="{20E22674-00EA-44EA-B58F-34DC513FE7FE}" srcOrd="0" destOrd="0" parTransId="{F5C22244-3F61-4C70-BF28-7404E25843F8}" sibTransId="{9B58F784-EB94-4027-868E-9EEF589986D0}"/>
    <dgm:cxn modelId="{7BD19E5C-22C0-4565-8F01-13A4E96D028B}" type="presParOf" srcId="{A91D5EB2-765D-45AD-8A67-1AFA541820A2}" destId="{5E23B07C-A248-4CDE-A2B7-B6B55E4DB38E}" srcOrd="0" destOrd="0" presId="urn:microsoft.com/office/officeart/2005/8/layout/cycle4"/>
    <dgm:cxn modelId="{0C7C0F75-9354-47BB-9163-D33E6BE7F193}" type="presParOf" srcId="{5E23B07C-A248-4CDE-A2B7-B6B55E4DB38E}" destId="{B414A2C1-9D3F-4E28-9E89-2DDD0C7A728D}" srcOrd="0" destOrd="0" presId="urn:microsoft.com/office/officeart/2005/8/layout/cycle4"/>
    <dgm:cxn modelId="{F1017789-B036-450F-AA1B-887EF93CFEA4}" type="presParOf" srcId="{B414A2C1-9D3F-4E28-9E89-2DDD0C7A728D}" destId="{74922BC7-B099-41A6-8EA0-458BBBED4B61}" srcOrd="0" destOrd="0" presId="urn:microsoft.com/office/officeart/2005/8/layout/cycle4"/>
    <dgm:cxn modelId="{C9C41924-E40C-436C-8FBE-5056AEB27B0A}" type="presParOf" srcId="{B414A2C1-9D3F-4E28-9E89-2DDD0C7A728D}" destId="{91267404-542C-4851-A050-AC78C7909870}" srcOrd="1" destOrd="0" presId="urn:microsoft.com/office/officeart/2005/8/layout/cycle4"/>
    <dgm:cxn modelId="{08F1FB2F-24CF-49F4-BF43-5FD648E712A2}" type="presParOf" srcId="{5E23B07C-A248-4CDE-A2B7-B6B55E4DB38E}" destId="{EE758664-AA34-494D-9D2A-F1760B9DBDDD}" srcOrd="1" destOrd="0" presId="urn:microsoft.com/office/officeart/2005/8/layout/cycle4"/>
    <dgm:cxn modelId="{69F7B5CA-4113-4A51-BF54-E053412D59D4}" type="presParOf" srcId="{EE758664-AA34-494D-9D2A-F1760B9DBDDD}" destId="{2D3084F9-50B3-4C96-B395-BAD283111C6F}" srcOrd="0" destOrd="0" presId="urn:microsoft.com/office/officeart/2005/8/layout/cycle4"/>
    <dgm:cxn modelId="{96A64368-4897-474E-BCE0-F295D1E58B64}" type="presParOf" srcId="{EE758664-AA34-494D-9D2A-F1760B9DBDDD}" destId="{D8A2C419-E0AE-4A83-B9A3-9C8D32401FCC}" srcOrd="1" destOrd="0" presId="urn:microsoft.com/office/officeart/2005/8/layout/cycle4"/>
    <dgm:cxn modelId="{C291BD23-227A-44C1-84F5-EEB2FA03ED96}" type="presParOf" srcId="{5E23B07C-A248-4CDE-A2B7-B6B55E4DB38E}" destId="{90EE9A69-AE49-4865-88AE-C16DF48C5523}" srcOrd="2" destOrd="0" presId="urn:microsoft.com/office/officeart/2005/8/layout/cycle4"/>
    <dgm:cxn modelId="{0C8E6499-C0F0-44E9-B628-DC707B96ADF3}" type="presParOf" srcId="{90EE9A69-AE49-4865-88AE-C16DF48C5523}" destId="{B51B2BA7-29A0-4D8A-93A9-C344F1977490}" srcOrd="0" destOrd="0" presId="urn:microsoft.com/office/officeart/2005/8/layout/cycle4"/>
    <dgm:cxn modelId="{58F6737B-7E71-4A9D-BB86-1F78472EB762}" type="presParOf" srcId="{90EE9A69-AE49-4865-88AE-C16DF48C5523}" destId="{A322C350-A2E3-4CE4-8032-1C8A635EB91F}" srcOrd="1" destOrd="0" presId="urn:microsoft.com/office/officeart/2005/8/layout/cycle4"/>
    <dgm:cxn modelId="{3612519B-E23D-41C9-85AE-51D4DA465779}" type="presParOf" srcId="{5E23B07C-A248-4CDE-A2B7-B6B55E4DB38E}" destId="{AB7BDA70-C317-4ED2-8D5A-2AFF2061EA0D}" srcOrd="3" destOrd="0" presId="urn:microsoft.com/office/officeart/2005/8/layout/cycle4"/>
    <dgm:cxn modelId="{5540CFED-2CE8-446B-9F30-2B91F4573BD1}" type="presParOf" srcId="{A91D5EB2-765D-45AD-8A67-1AFA541820A2}" destId="{7887A8E5-F389-42BC-97C3-13D991C65F46}" srcOrd="1" destOrd="0" presId="urn:microsoft.com/office/officeart/2005/8/layout/cycle4"/>
    <dgm:cxn modelId="{9ED6F684-3C95-4B2B-BFF1-B9F362BCD311}" type="presParOf" srcId="{7887A8E5-F389-42BC-97C3-13D991C65F46}" destId="{345E6760-6E95-4469-BEDB-6FD0B78DF067}" srcOrd="0" destOrd="0" presId="urn:microsoft.com/office/officeart/2005/8/layout/cycle4"/>
    <dgm:cxn modelId="{D0EF16AC-7FBD-41B0-A372-68AA61033439}" type="presParOf" srcId="{7887A8E5-F389-42BC-97C3-13D991C65F46}" destId="{BF01A9F0-C0C0-45B7-8C3D-70FAEF762E7D}" srcOrd="1" destOrd="0" presId="urn:microsoft.com/office/officeart/2005/8/layout/cycle4"/>
    <dgm:cxn modelId="{EBBE4CDC-946A-4517-BC08-ED52E42E286A}" type="presParOf" srcId="{7887A8E5-F389-42BC-97C3-13D991C65F46}" destId="{628D8EDC-21A7-431D-817E-23CB2F1CA779}" srcOrd="2" destOrd="0" presId="urn:microsoft.com/office/officeart/2005/8/layout/cycle4"/>
    <dgm:cxn modelId="{DB5E1161-8EC1-42A9-BD1A-2E07BD6AB8BD}" type="presParOf" srcId="{7887A8E5-F389-42BC-97C3-13D991C65F46}" destId="{F651AF65-8BA1-4A82-899B-1D70EEDD73CF}" srcOrd="3" destOrd="0" presId="urn:microsoft.com/office/officeart/2005/8/layout/cycle4"/>
    <dgm:cxn modelId="{0EF69BD2-732B-49B9-AD64-B95CC6021CF5}" type="presParOf" srcId="{7887A8E5-F389-42BC-97C3-13D991C65F46}" destId="{CEC80F08-D28C-42E0-8FCA-3110E4D71A09}" srcOrd="4" destOrd="0" presId="urn:microsoft.com/office/officeart/2005/8/layout/cycle4"/>
    <dgm:cxn modelId="{B2560879-B9D4-4E15-8DDB-DB5CF8344890}" type="presParOf" srcId="{A91D5EB2-765D-45AD-8A67-1AFA541820A2}" destId="{129D5E65-6BC2-43C4-A830-A5032EC3A6CA}" srcOrd="2" destOrd="0" presId="urn:microsoft.com/office/officeart/2005/8/layout/cycle4"/>
    <dgm:cxn modelId="{790C1EF1-49C3-4269-9443-CAA7C1E74A89}" type="presParOf" srcId="{A91D5EB2-765D-45AD-8A67-1AFA541820A2}" destId="{A8A9063E-10D6-425B-B4F7-FF0E834EDFE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3084F9-50B3-4C96-B395-BAD283111C6F}">
      <dsp:nvSpPr>
        <dsp:cNvPr id="0" name=""/>
        <dsp:cNvSpPr/>
      </dsp:nvSpPr>
      <dsp:spPr>
        <a:xfrm>
          <a:off x="4820850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/>
            <a:t>Generate </a:t>
          </a:r>
          <a:r>
            <a:rPr lang="en-US" altLang="zh-CN" sz="1700" kern="1200" dirty="0" err="1" smtClean="0"/>
            <a:t>MTurk</a:t>
          </a:r>
          <a:r>
            <a:rPr lang="en-US" altLang="zh-CN" sz="1700" kern="1200" dirty="0" smtClean="0"/>
            <a:t> tasks</a:t>
          </a:r>
          <a:endParaRPr lang="zh-CN" altLang="en-US" sz="1700" kern="1200" dirty="0"/>
        </a:p>
      </dsp:txBody>
      <dsp:txXfrm>
        <a:off x="5491597" y="3439731"/>
        <a:ext cx="1565078" cy="1086231"/>
      </dsp:txXfrm>
    </dsp:sp>
    <dsp:sp modelId="{74922BC7-B099-41A6-8EA0-458BBBED4B61}">
      <dsp:nvSpPr>
        <dsp:cNvPr id="0" name=""/>
        <dsp:cNvSpPr/>
      </dsp:nvSpPr>
      <dsp:spPr>
        <a:xfrm>
          <a:off x="4820850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/>
            <a:t>Close to classification boundary</a:t>
          </a:r>
          <a:endParaRPr lang="zh-CN" altLang="en-US" sz="1700" kern="1200" dirty="0"/>
        </a:p>
      </dsp:txBody>
      <dsp:txXfrm>
        <a:off x="5491597" y="0"/>
        <a:ext cx="1565078" cy="1086231"/>
      </dsp:txXfrm>
    </dsp:sp>
    <dsp:sp modelId="{D1B0002C-B02E-4CEF-B33B-20EBD35695BD}">
      <dsp:nvSpPr>
        <dsp:cNvPr id="0" name=""/>
        <dsp:cNvSpPr/>
      </dsp:nvSpPr>
      <dsp:spPr>
        <a:xfrm>
          <a:off x="1172924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/>
            <a:t>Collect images from </a:t>
          </a:r>
          <a:r>
            <a:rPr lang="en-US" altLang="zh-CN" sz="1700" kern="1200" dirty="0" err="1" smtClean="0"/>
            <a:t>Flickr</a:t>
          </a:r>
          <a:endParaRPr lang="zh-CN" altLang="en-US" sz="1700" kern="1200" dirty="0"/>
        </a:p>
      </dsp:txBody>
      <dsp:txXfrm>
        <a:off x="1172924" y="0"/>
        <a:ext cx="1565078" cy="1086231"/>
      </dsp:txXfrm>
    </dsp:sp>
    <dsp:sp modelId="{345E6760-6E95-4469-BEDB-6FD0B78DF067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Train classifier</a:t>
          </a:r>
          <a:endParaRPr lang="zh-CN" altLang="en-US" sz="2100" kern="1200" dirty="0"/>
        </a:p>
      </dsp:txBody>
      <dsp:txXfrm>
        <a:off x="2109798" y="257979"/>
        <a:ext cx="1959741" cy="1959741"/>
      </dsp:txXfrm>
    </dsp:sp>
    <dsp:sp modelId="{BF01A9F0-C0C0-45B7-8C3D-70FAEF762E7D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Find uncertain windows</a:t>
          </a:r>
          <a:endParaRPr lang="zh-CN" altLang="en-US" sz="2100" kern="1200" dirty="0"/>
        </a:p>
      </dsp:txBody>
      <dsp:txXfrm rot="5400000">
        <a:off x="4160059" y="257979"/>
        <a:ext cx="1959741" cy="1959741"/>
      </dsp:txXfrm>
    </dsp:sp>
    <dsp:sp modelId="{628D8EDC-21A7-431D-817E-23CB2F1CA779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Ask a question</a:t>
          </a:r>
          <a:endParaRPr lang="zh-CN" altLang="en-US" sz="2100" kern="1200" dirty="0"/>
        </a:p>
      </dsp:txBody>
      <dsp:txXfrm rot="10800000">
        <a:off x="4160059" y="2308241"/>
        <a:ext cx="1959741" cy="1959741"/>
      </dsp:txXfrm>
    </dsp:sp>
    <dsp:sp modelId="{F651AF65-8BA1-4A82-899B-1D70EEDD73CF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Human labeling</a:t>
          </a:r>
          <a:endParaRPr lang="zh-CN" altLang="en-US" sz="2100" kern="1200" dirty="0"/>
        </a:p>
      </dsp:txBody>
      <dsp:txXfrm rot="16200000">
        <a:off x="2109798" y="2308241"/>
        <a:ext cx="1959741" cy="1959741"/>
      </dsp:txXfrm>
    </dsp:sp>
    <dsp:sp modelId="{129D5E65-6BC2-43C4-A830-A5032EC3A6CA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9063E-10D6-425B-B4F7-FF0E834EDFEE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09496F-C716-4009-9957-F3D51BB16DF3}">
      <dsp:nvSpPr>
        <dsp:cNvPr id="0" name=""/>
        <dsp:cNvSpPr/>
      </dsp:nvSpPr>
      <dsp:spPr>
        <a:xfrm>
          <a:off x="6362" y="1004"/>
          <a:ext cx="1901651" cy="1140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SIFT features</a:t>
          </a:r>
          <a:endParaRPr lang="zh-CN" altLang="en-US" sz="2300" kern="1200" dirty="0"/>
        </a:p>
      </dsp:txBody>
      <dsp:txXfrm>
        <a:off x="6362" y="1004"/>
        <a:ext cx="1901651" cy="1140990"/>
      </dsp:txXfrm>
    </dsp:sp>
    <dsp:sp modelId="{B412731C-EB5C-412C-BEAF-1236D6D5732F}">
      <dsp:nvSpPr>
        <dsp:cNvPr id="0" name=""/>
        <dsp:cNvSpPr/>
      </dsp:nvSpPr>
      <dsp:spPr>
        <a:xfrm>
          <a:off x="2098178" y="335695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2098178" y="335695"/>
        <a:ext cx="403150" cy="471609"/>
      </dsp:txXfrm>
    </dsp:sp>
    <dsp:sp modelId="{619C08B0-5664-4C86-B95F-6816FEAB51E6}">
      <dsp:nvSpPr>
        <dsp:cNvPr id="0" name=""/>
        <dsp:cNvSpPr/>
      </dsp:nvSpPr>
      <dsp:spPr>
        <a:xfrm>
          <a:off x="2668674" y="1004"/>
          <a:ext cx="1901651" cy="1140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Sparse coding (ICA etc.)</a:t>
          </a:r>
          <a:endParaRPr lang="zh-CN" altLang="en-US" sz="2300" kern="1200" dirty="0"/>
        </a:p>
      </dsp:txBody>
      <dsp:txXfrm>
        <a:off x="2668674" y="1004"/>
        <a:ext cx="1901651" cy="1140990"/>
      </dsp:txXfrm>
    </dsp:sp>
    <dsp:sp modelId="{0E40E811-F02E-4AB0-8D0F-3EA333C5CD72}">
      <dsp:nvSpPr>
        <dsp:cNvPr id="0" name=""/>
        <dsp:cNvSpPr/>
      </dsp:nvSpPr>
      <dsp:spPr>
        <a:xfrm>
          <a:off x="4760490" y="335695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4760490" y="335695"/>
        <a:ext cx="403150" cy="471609"/>
      </dsp:txXfrm>
    </dsp:sp>
    <dsp:sp modelId="{1AB251BE-8DEF-4EB7-BF96-A0DF4DDBD4AC}">
      <dsp:nvSpPr>
        <dsp:cNvPr id="0" name=""/>
        <dsp:cNvSpPr/>
      </dsp:nvSpPr>
      <dsp:spPr>
        <a:xfrm>
          <a:off x="5330986" y="1004"/>
          <a:ext cx="1901651" cy="1140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Max over all components</a:t>
          </a:r>
          <a:endParaRPr lang="zh-CN" altLang="en-US" sz="2300" kern="1200" dirty="0"/>
        </a:p>
      </dsp:txBody>
      <dsp:txXfrm>
        <a:off x="5330986" y="1004"/>
        <a:ext cx="1901651" cy="11409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1B2BA7-29A0-4D8A-93A9-C344F1977490}">
      <dsp:nvSpPr>
        <dsp:cNvPr id="0" name=""/>
        <dsp:cNvSpPr/>
      </dsp:nvSpPr>
      <dsp:spPr>
        <a:xfrm>
          <a:off x="1172924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Logistic regression of cues</a:t>
          </a:r>
          <a:endParaRPr lang="zh-CN" altLang="en-US" sz="1600" kern="1200" dirty="0"/>
        </a:p>
      </dsp:txBody>
      <dsp:txXfrm>
        <a:off x="1172924" y="3439731"/>
        <a:ext cx="1565078" cy="1086231"/>
      </dsp:txXfrm>
    </dsp:sp>
    <dsp:sp modelId="{2D3084F9-50B3-4C96-B395-BAD283111C6F}">
      <dsp:nvSpPr>
        <dsp:cNvPr id="0" name=""/>
        <dsp:cNvSpPr/>
      </dsp:nvSpPr>
      <dsp:spPr>
        <a:xfrm>
          <a:off x="4820850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Graph energy minimization</a:t>
          </a:r>
          <a:endParaRPr lang="zh-CN" altLang="en-US" sz="1600" kern="1200" dirty="0"/>
        </a:p>
      </dsp:txBody>
      <dsp:txXfrm>
        <a:off x="5491597" y="3439731"/>
        <a:ext cx="1565078" cy="1086231"/>
      </dsp:txXfrm>
    </dsp:sp>
    <dsp:sp modelId="{74922BC7-B099-41A6-8EA0-458BBBED4B61}">
      <dsp:nvSpPr>
        <dsp:cNvPr id="0" name=""/>
        <dsp:cNvSpPr/>
      </dsp:nvSpPr>
      <dsp:spPr>
        <a:xfrm>
          <a:off x="4852162" y="0"/>
          <a:ext cx="2173200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Unary appearance model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err="1" smtClean="0"/>
            <a:t>Superpixel</a:t>
          </a:r>
          <a:r>
            <a:rPr lang="en-US" altLang="zh-CN" sz="1400" kern="1200" dirty="0" smtClean="0"/>
            <a:t> distance model</a:t>
          </a:r>
          <a:endParaRPr lang="zh-CN" altLang="en-US" sz="1400" kern="1200" dirty="0"/>
        </a:p>
      </dsp:txBody>
      <dsp:txXfrm>
        <a:off x="5504123" y="0"/>
        <a:ext cx="1521240" cy="1086231"/>
      </dsp:txXfrm>
    </dsp:sp>
    <dsp:sp modelId="{345E6760-6E95-4469-BEDB-6FD0B78DF067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Obtain scribbles</a:t>
          </a:r>
          <a:endParaRPr lang="zh-CN" altLang="en-US" sz="1600" kern="1200" dirty="0"/>
        </a:p>
      </dsp:txBody>
      <dsp:txXfrm>
        <a:off x="2109798" y="257979"/>
        <a:ext cx="1959741" cy="1959741"/>
      </dsp:txXfrm>
    </dsp:sp>
    <dsp:sp modelId="{BF01A9F0-C0C0-45B7-8C3D-70FAEF762E7D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Update energy model</a:t>
          </a:r>
          <a:endParaRPr lang="zh-CN" altLang="en-US" sz="1600" kern="1200" dirty="0"/>
        </a:p>
      </dsp:txBody>
      <dsp:txXfrm rot="5400000">
        <a:off x="4160059" y="257979"/>
        <a:ext cx="1959741" cy="1959741"/>
      </dsp:txXfrm>
    </dsp:sp>
    <dsp:sp modelId="{628D8EDC-21A7-431D-817E-23CB2F1CA779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Update segmentation</a:t>
          </a:r>
          <a:endParaRPr lang="zh-CN" altLang="en-US" sz="1600" kern="1200" dirty="0"/>
        </a:p>
      </dsp:txBody>
      <dsp:txXfrm rot="10800000">
        <a:off x="4160059" y="2308241"/>
        <a:ext cx="1959741" cy="1959741"/>
      </dsp:txXfrm>
    </dsp:sp>
    <dsp:sp modelId="{F651AF65-8BA1-4A82-899B-1D70EEDD73CF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Calculate recommendation map</a:t>
          </a:r>
          <a:endParaRPr lang="zh-CN" altLang="en-US" sz="1600" kern="1200" dirty="0"/>
        </a:p>
      </dsp:txBody>
      <dsp:txXfrm rot="16200000">
        <a:off x="2109798" y="2308241"/>
        <a:ext cx="1959741" cy="1959741"/>
      </dsp:txXfrm>
    </dsp:sp>
    <dsp:sp modelId="{129D5E65-6BC2-43C4-A830-A5032EC3A6CA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9063E-10D6-425B-B4F7-FF0E834EDFEE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7D08B-97F8-46A4-97F3-4232C48112D7}" type="datetimeFigureOut">
              <a:rPr lang="zh-CN" altLang="en-US" smtClean="0"/>
              <a:pPr/>
              <a:t>2013/4/10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B47BC-FA8A-421D-A8CD-5DE383A017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5490F7F-EE06-4C76-967D-00031DF745F6}" type="slidenum">
              <a:rPr lang="en-US" altLang="zh-CN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FA6DC72-5C15-4316-BA18-C6F7966EAD0A}" type="slidenum">
              <a:rPr lang="en-US" altLang="zh-CN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Visual recognition approaches typically tackle (A): Fully autonomous recognition on relatively easy datsets.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(B) Is hard for non-expert humans. Also difficult for computers: State of the art 28-45% on fine-scale data.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(C) Human capacity to extract salient visual features is amazing and natural.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6712004-B5A6-4966-9E58-A764ABB1EA95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E6EEA74-DE0B-4E99-B8A7-D506E1A9BAA5}" type="slidenum">
              <a:rPr lang="en-US" altLang="zh-CN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CB246FF-F9B0-40C1-99E5-4F676FCB72E2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B73878E-6797-495C-8E4A-F03DAE6AB38F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BB1A3A3-6CFE-4607-AE9D-E0C43C1CF302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83903E5-69CB-42DB-8F02-CFC92DAF814C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E75A18D-7839-4C10-81D3-B16E4C54096C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26AF697-F9FE-4581-A1C6-FFAB4E4A04B7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bir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vision.cs.utexas.edu/projects/livelearn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.caltech.edu/visipedi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Human-in-the-loop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ECE6504</a:t>
            </a:r>
          </a:p>
          <a:p>
            <a:r>
              <a:rPr lang="en-US" altLang="zh-CN" dirty="0" smtClean="0"/>
              <a:t>Xiao Lin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Question selection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187575"/>
          </a:xfrm>
        </p:spPr>
        <p:txBody>
          <a:bodyPr/>
          <a:lstStyle/>
          <a:p>
            <a:pPr eaLnBrk="1" hangingPunct="1"/>
            <a:r>
              <a:rPr lang="en-US" altLang="zh-CN" smtClean="0"/>
              <a:t>Seek the question that gives the maximum information gain (entropy reduction) given the image and the set of previous user responses.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95600" y="3810000"/>
            <a:ext cx="1676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3810000"/>
            <a:ext cx="22098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2800" y="3810000"/>
            <a:ext cx="1600200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4800600"/>
            <a:ext cx="2832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en-US" altLang="zh-CN">
                <a:latin typeface="Calibri" pitchFamily="34" charset="0"/>
              </a:rPr>
              <a:t>Probability of obtaining</a:t>
            </a:r>
          </a:p>
          <a:p>
            <a:r>
              <a:rPr lang="en-US" altLang="zh-CN">
                <a:latin typeface="Calibri" pitchFamily="34" charset="0"/>
              </a:rPr>
              <a:t>Response </a:t>
            </a:r>
            <a:r>
              <a:rPr lang="en-US" altLang="zh-CN" i="1">
                <a:latin typeface="Calibri" pitchFamily="34" charset="0"/>
              </a:rPr>
              <a:t>u</a:t>
            </a:r>
            <a:r>
              <a:rPr lang="en-US" altLang="zh-CN" i="1" baseline="-25000">
                <a:latin typeface="Calibri" pitchFamily="34" charset="0"/>
              </a:rPr>
              <a:t>i</a:t>
            </a:r>
            <a:r>
              <a:rPr lang="en-US" altLang="zh-CN">
                <a:latin typeface="Calibri" pitchFamily="34" charset="0"/>
              </a:rPr>
              <a:t> given the image</a:t>
            </a:r>
          </a:p>
          <a:p>
            <a:r>
              <a:rPr lang="en-US" altLang="zh-CN">
                <a:latin typeface="Calibri" pitchFamily="34" charset="0"/>
              </a:rPr>
              <a:t>And response history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4724400"/>
            <a:ext cx="220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altLang="zh-CN">
                <a:latin typeface="Calibri" pitchFamily="34" charset="0"/>
              </a:rPr>
              <a:t>Entropy when response is </a:t>
            </a:r>
          </a:p>
          <a:p>
            <a:r>
              <a:rPr lang="en-US" altLang="zh-CN">
                <a:latin typeface="Calibri" pitchFamily="34" charset="0"/>
              </a:rPr>
              <a:t>Added to history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80175" y="4800600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altLang="zh-CN">
                <a:latin typeface="Calibri" pitchFamily="34" charset="0"/>
              </a:rPr>
              <a:t>Entropy before response</a:t>
            </a:r>
            <a:br>
              <a:rPr lang="en-US" altLang="zh-CN">
                <a:latin typeface="Calibri" pitchFamily="34" charset="0"/>
              </a:rPr>
            </a:br>
            <a:r>
              <a:rPr lang="en-US" altLang="zh-CN">
                <a:latin typeface="Calibri" pitchFamily="34" charset="0"/>
              </a:rPr>
              <a:t> is added.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752600" y="5715000"/>
          <a:ext cx="6086475" cy="860425"/>
        </p:xfrm>
        <a:graphic>
          <a:graphicData uri="http://schemas.openxmlformats.org/presentationml/2006/ole">
            <p:oleObj spid="_x0000_s36866" name="Equation" r:id="rId3" imgW="3047760" imgH="431640" progId="">
              <p:embed/>
            </p:oleObj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6019800"/>
            <a:ext cx="779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en-US" altLang="zh-CN">
                <a:latin typeface="Calibri" pitchFamily="34" charset="0"/>
              </a:rPr>
              <a:t>where</a:t>
            </a:r>
          </a:p>
        </p:txBody>
      </p:sp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76200" y="3810000"/>
          <a:ext cx="8850313" cy="785813"/>
        </p:xfrm>
        <a:graphic>
          <a:graphicData uri="http://schemas.openxmlformats.org/presentationml/2006/ole">
            <p:oleObj spid="_x0000_s36867" name="Equation" r:id="rId4" imgW="443196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Incorporating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3330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000" dirty="0" err="1" smtClean="0"/>
              <a:t>Bayes</a:t>
            </a:r>
            <a:r>
              <a:rPr lang="en-US" altLang="zh-CN" sz="3000" dirty="0" smtClean="0"/>
              <a:t> Rule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000" dirty="0" smtClean="0"/>
              <a:t>A visual recognition algorithm outputs a probability distribution across all classes that is used </a:t>
            </a:r>
            <a:r>
              <a:rPr lang="en-US" altLang="zh-CN" sz="3000" dirty="0" smtClean="0">
                <a:solidFill>
                  <a:srgbClr val="FF0000"/>
                </a:solidFill>
              </a:rPr>
              <a:t>as the prior</a:t>
            </a:r>
            <a:r>
              <a:rPr lang="en-US" altLang="zh-CN" sz="3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000" dirty="0" smtClean="0"/>
              <a:t>A posterior probability is then computed based on the probability of obtaining a particular response history given each class.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zh-CN" sz="3000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290688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105400"/>
            <a:ext cx="6800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Modeling user responses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Assume that the questions are answered independently.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00063" y="3505200"/>
          <a:ext cx="4906962" cy="1752600"/>
        </p:xfrm>
        <a:graphic>
          <a:graphicData uri="http://schemas.openxmlformats.org/presentationml/2006/ole">
            <p:oleObj spid="_x0000_s38914" name="Equation" r:id="rId4" imgW="2489040" imgH="888840" progId="">
              <p:embed/>
            </p:oleObj>
          </a:graphicData>
        </a:graphic>
      </p:graphicFrame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267200" y="3744913"/>
            <a:ext cx="351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en-US" altLang="zh-CN">
                <a:latin typeface="Calibri" pitchFamily="34" charset="0"/>
              </a:rPr>
              <a:t>Required for posterior computation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516563" y="4583113"/>
            <a:ext cx="295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en-US" altLang="zh-CN">
                <a:latin typeface="Calibri" pitchFamily="34" charset="0"/>
              </a:rPr>
              <a:t>Required for information gain</a:t>
            </a:r>
          </a:p>
          <a:p>
            <a:r>
              <a:rPr lang="en-US" altLang="zh-CN">
                <a:latin typeface="Calibri" pitchFamily="34" charset="0"/>
              </a:rPr>
              <a:t>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Implementation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3305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Assembled 25 visual questions encompassing 288 visual attributes extracted from </a:t>
            </a:r>
            <a:r>
              <a:rPr lang="en-US" altLang="zh-CN" dirty="0" smtClean="0">
                <a:hlinkClick r:id="rId3"/>
              </a:rPr>
              <a:t>www.whatbird.com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Mechanical Turk users asked to answer questions and provide confidence scores.</a:t>
            </a:r>
          </a:p>
          <a:p>
            <a:pPr lvl="1"/>
            <a:r>
              <a:rPr lang="en-US" altLang="zh-CN" dirty="0" smtClean="0"/>
              <a:t>Down weight “guessing”</a:t>
            </a:r>
          </a:p>
        </p:txBody>
      </p:sp>
      <p:pic>
        <p:nvPicPr>
          <p:cNvPr id="48132" name="Picture 2" descr="http://www.virtualassistantassistant.com/wp-content/uploads/2011/07/mechanical-turk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905000"/>
            <a:ext cx="4733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User Responses.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 cstate="print"/>
          <a:srcRect l="22917" t="17999" r="18750" b="29333"/>
          <a:stretch>
            <a:fillRect/>
          </a:stretch>
        </p:blipFill>
        <p:spPr bwMode="auto">
          <a:xfrm>
            <a:off x="0" y="1524000"/>
            <a:ext cx="91440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Visual recognition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42878" indent="-34287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Any vision system that can output a probability distribution across classes will work.</a:t>
            </a:r>
          </a:p>
          <a:p>
            <a:pPr marL="342878" indent="-34287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Authors used Andrea </a:t>
            </a:r>
            <a:r>
              <a:rPr lang="en-US" dirty="0" err="1" smtClean="0"/>
              <a:t>Vedaldis’s</a:t>
            </a:r>
            <a:r>
              <a:rPr lang="en-US" dirty="0" smtClean="0"/>
              <a:t> code.</a:t>
            </a:r>
          </a:p>
          <a:p>
            <a:pPr marL="742902" lvl="1" indent="-285732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Color/gray SIFT</a:t>
            </a:r>
          </a:p>
          <a:p>
            <a:pPr marL="742902" lvl="1" indent="-285732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VQ geometric blur</a:t>
            </a:r>
          </a:p>
          <a:p>
            <a:pPr marL="742902" lvl="1" indent="-285732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 v All SVM</a:t>
            </a:r>
          </a:p>
          <a:p>
            <a:pPr marL="342878" indent="-34287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Authors added full image color histograms and VQ color histograms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362200"/>
          </a:xfrm>
        </p:spPr>
        <p:txBody>
          <a:bodyPr rtlCol="0">
            <a:normAutofit fontScale="92500" lnSpcReduction="10000"/>
          </a:bodyPr>
          <a:lstStyle/>
          <a:p>
            <a:pPr marL="342878" indent="-34287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Average number of questions to make ID reduced from 11.11 to 6.43</a:t>
            </a:r>
          </a:p>
          <a:p>
            <a:pPr marL="342878" indent="-34287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Method allows CV to handle the easy cases, consulting with users only on the more difficult cases.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886200" y="2590800"/>
            <a:ext cx="4648200" cy="1066800"/>
          </a:xfrm>
          <a:custGeom>
            <a:avLst/>
            <a:gdLst>
              <a:gd name="connsiteX0" fmla="*/ 0 w 4147820"/>
              <a:gd name="connsiteY0" fmla="*/ 952500 h 952500"/>
              <a:gd name="connsiteX1" fmla="*/ 944880 w 4147820"/>
              <a:gd name="connsiteY1" fmla="*/ 693420 h 952500"/>
              <a:gd name="connsiteX2" fmla="*/ 1432560 w 4147820"/>
              <a:gd name="connsiteY2" fmla="*/ 114300 h 952500"/>
              <a:gd name="connsiteX3" fmla="*/ 1783080 w 4147820"/>
              <a:gd name="connsiteY3" fmla="*/ 7620 h 952500"/>
              <a:gd name="connsiteX4" fmla="*/ 2042160 w 4147820"/>
              <a:gd name="connsiteY4" fmla="*/ 160020 h 952500"/>
              <a:gd name="connsiteX5" fmla="*/ 2255520 w 4147820"/>
              <a:gd name="connsiteY5" fmla="*/ 358140 h 952500"/>
              <a:gd name="connsiteX6" fmla="*/ 2514600 w 4147820"/>
              <a:gd name="connsiteY6" fmla="*/ 403860 h 952500"/>
              <a:gd name="connsiteX7" fmla="*/ 2804160 w 4147820"/>
              <a:gd name="connsiteY7" fmla="*/ 449580 h 952500"/>
              <a:gd name="connsiteX8" fmla="*/ 3048000 w 4147820"/>
              <a:gd name="connsiteY8" fmla="*/ 419100 h 952500"/>
              <a:gd name="connsiteX9" fmla="*/ 3337560 w 4147820"/>
              <a:gd name="connsiteY9" fmla="*/ 510540 h 952500"/>
              <a:gd name="connsiteX10" fmla="*/ 3550920 w 4147820"/>
              <a:gd name="connsiteY10" fmla="*/ 632460 h 952500"/>
              <a:gd name="connsiteX11" fmla="*/ 3886200 w 4147820"/>
              <a:gd name="connsiteY11" fmla="*/ 693420 h 952500"/>
              <a:gd name="connsiteX12" fmla="*/ 4114800 w 4147820"/>
              <a:gd name="connsiteY12" fmla="*/ 647700 h 952500"/>
              <a:gd name="connsiteX13" fmla="*/ 4084320 w 4147820"/>
              <a:gd name="connsiteY13" fmla="*/ 6477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7820" h="952500">
                <a:moveTo>
                  <a:pt x="0" y="952500"/>
                </a:moveTo>
                <a:cubicBezTo>
                  <a:pt x="353060" y="892810"/>
                  <a:pt x="706120" y="833120"/>
                  <a:pt x="944880" y="693420"/>
                </a:cubicBezTo>
                <a:cubicBezTo>
                  <a:pt x="1183640" y="553720"/>
                  <a:pt x="1292860" y="228600"/>
                  <a:pt x="1432560" y="114300"/>
                </a:cubicBezTo>
                <a:cubicBezTo>
                  <a:pt x="1572260" y="0"/>
                  <a:pt x="1681480" y="0"/>
                  <a:pt x="1783080" y="7620"/>
                </a:cubicBezTo>
                <a:cubicBezTo>
                  <a:pt x="1884680" y="15240"/>
                  <a:pt x="1963420" y="101600"/>
                  <a:pt x="2042160" y="160020"/>
                </a:cubicBezTo>
                <a:cubicBezTo>
                  <a:pt x="2120900" y="218440"/>
                  <a:pt x="2176780" y="317500"/>
                  <a:pt x="2255520" y="358140"/>
                </a:cubicBezTo>
                <a:cubicBezTo>
                  <a:pt x="2334260" y="398780"/>
                  <a:pt x="2514600" y="403860"/>
                  <a:pt x="2514600" y="403860"/>
                </a:cubicBezTo>
                <a:cubicBezTo>
                  <a:pt x="2606040" y="419100"/>
                  <a:pt x="2715260" y="447040"/>
                  <a:pt x="2804160" y="449580"/>
                </a:cubicBezTo>
                <a:cubicBezTo>
                  <a:pt x="2893060" y="452120"/>
                  <a:pt x="2959100" y="408940"/>
                  <a:pt x="3048000" y="419100"/>
                </a:cubicBezTo>
                <a:cubicBezTo>
                  <a:pt x="3136900" y="429260"/>
                  <a:pt x="3253740" y="474980"/>
                  <a:pt x="3337560" y="510540"/>
                </a:cubicBezTo>
                <a:cubicBezTo>
                  <a:pt x="3421380" y="546100"/>
                  <a:pt x="3459480" y="601980"/>
                  <a:pt x="3550920" y="632460"/>
                </a:cubicBezTo>
                <a:cubicBezTo>
                  <a:pt x="3642360" y="662940"/>
                  <a:pt x="3792220" y="690880"/>
                  <a:pt x="3886200" y="693420"/>
                </a:cubicBezTo>
                <a:cubicBezTo>
                  <a:pt x="3980180" y="695960"/>
                  <a:pt x="4081780" y="655320"/>
                  <a:pt x="4114800" y="647700"/>
                </a:cubicBezTo>
                <a:cubicBezTo>
                  <a:pt x="4147820" y="640080"/>
                  <a:pt x="4116070" y="643890"/>
                  <a:pt x="4084320" y="647700"/>
                </a:cubicBezTo>
              </a:path>
            </a:pathLst>
          </a:cu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191000" y="1828800"/>
            <a:ext cx="4419600" cy="1676400"/>
          </a:xfrm>
          <a:custGeom>
            <a:avLst/>
            <a:gdLst>
              <a:gd name="connsiteX0" fmla="*/ 0 w 3992880"/>
              <a:gd name="connsiteY0" fmla="*/ 0 h 1463040"/>
              <a:gd name="connsiteX1" fmla="*/ 228600 w 3992880"/>
              <a:gd name="connsiteY1" fmla="*/ 746760 h 1463040"/>
              <a:gd name="connsiteX2" fmla="*/ 533400 w 3992880"/>
              <a:gd name="connsiteY2" fmla="*/ 883920 h 1463040"/>
              <a:gd name="connsiteX3" fmla="*/ 762000 w 3992880"/>
              <a:gd name="connsiteY3" fmla="*/ 1005840 h 1463040"/>
              <a:gd name="connsiteX4" fmla="*/ 1036320 w 3992880"/>
              <a:gd name="connsiteY4" fmla="*/ 944880 h 1463040"/>
              <a:gd name="connsiteX5" fmla="*/ 1295400 w 3992880"/>
              <a:gd name="connsiteY5" fmla="*/ 929640 h 1463040"/>
              <a:gd name="connsiteX6" fmla="*/ 1554480 w 3992880"/>
              <a:gd name="connsiteY6" fmla="*/ 990600 h 1463040"/>
              <a:gd name="connsiteX7" fmla="*/ 1798320 w 3992880"/>
              <a:gd name="connsiteY7" fmla="*/ 1143000 h 1463040"/>
              <a:gd name="connsiteX8" fmla="*/ 2042160 w 3992880"/>
              <a:gd name="connsiteY8" fmla="*/ 1280160 h 1463040"/>
              <a:gd name="connsiteX9" fmla="*/ 2346960 w 3992880"/>
              <a:gd name="connsiteY9" fmla="*/ 1249680 h 1463040"/>
              <a:gd name="connsiteX10" fmla="*/ 2575560 w 3992880"/>
              <a:gd name="connsiteY10" fmla="*/ 1356360 h 1463040"/>
              <a:gd name="connsiteX11" fmla="*/ 2834640 w 3992880"/>
              <a:gd name="connsiteY11" fmla="*/ 1341120 h 1463040"/>
              <a:gd name="connsiteX12" fmla="*/ 3139440 w 3992880"/>
              <a:gd name="connsiteY12" fmla="*/ 1356360 h 1463040"/>
              <a:gd name="connsiteX13" fmla="*/ 3368040 w 3992880"/>
              <a:gd name="connsiteY13" fmla="*/ 1386840 h 1463040"/>
              <a:gd name="connsiteX14" fmla="*/ 3627120 w 3992880"/>
              <a:gd name="connsiteY14" fmla="*/ 1447800 h 1463040"/>
              <a:gd name="connsiteX15" fmla="*/ 3947160 w 3992880"/>
              <a:gd name="connsiteY15" fmla="*/ 1463040 h 1463040"/>
              <a:gd name="connsiteX16" fmla="*/ 3901440 w 3992880"/>
              <a:gd name="connsiteY16" fmla="*/ 144780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2880" h="1463040">
                <a:moveTo>
                  <a:pt x="0" y="0"/>
                </a:moveTo>
                <a:cubicBezTo>
                  <a:pt x="69850" y="299720"/>
                  <a:pt x="139700" y="599440"/>
                  <a:pt x="228600" y="746760"/>
                </a:cubicBezTo>
                <a:cubicBezTo>
                  <a:pt x="317500" y="894080"/>
                  <a:pt x="444500" y="840740"/>
                  <a:pt x="533400" y="883920"/>
                </a:cubicBezTo>
                <a:cubicBezTo>
                  <a:pt x="622300" y="927100"/>
                  <a:pt x="678180" y="995680"/>
                  <a:pt x="762000" y="1005840"/>
                </a:cubicBezTo>
                <a:cubicBezTo>
                  <a:pt x="845820" y="1016000"/>
                  <a:pt x="947420" y="957580"/>
                  <a:pt x="1036320" y="944880"/>
                </a:cubicBezTo>
                <a:cubicBezTo>
                  <a:pt x="1125220" y="932180"/>
                  <a:pt x="1209040" y="922020"/>
                  <a:pt x="1295400" y="929640"/>
                </a:cubicBezTo>
                <a:cubicBezTo>
                  <a:pt x="1381760" y="937260"/>
                  <a:pt x="1470660" y="955040"/>
                  <a:pt x="1554480" y="990600"/>
                </a:cubicBezTo>
                <a:cubicBezTo>
                  <a:pt x="1638300" y="1026160"/>
                  <a:pt x="1717040" y="1094740"/>
                  <a:pt x="1798320" y="1143000"/>
                </a:cubicBezTo>
                <a:cubicBezTo>
                  <a:pt x="1879600" y="1191260"/>
                  <a:pt x="1950720" y="1262380"/>
                  <a:pt x="2042160" y="1280160"/>
                </a:cubicBezTo>
                <a:cubicBezTo>
                  <a:pt x="2133600" y="1297940"/>
                  <a:pt x="2258060" y="1236980"/>
                  <a:pt x="2346960" y="1249680"/>
                </a:cubicBezTo>
                <a:cubicBezTo>
                  <a:pt x="2435860" y="1262380"/>
                  <a:pt x="2494280" y="1341120"/>
                  <a:pt x="2575560" y="1356360"/>
                </a:cubicBezTo>
                <a:cubicBezTo>
                  <a:pt x="2656840" y="1371600"/>
                  <a:pt x="2740660" y="1341120"/>
                  <a:pt x="2834640" y="1341120"/>
                </a:cubicBezTo>
                <a:cubicBezTo>
                  <a:pt x="2928620" y="1341120"/>
                  <a:pt x="3050540" y="1348740"/>
                  <a:pt x="3139440" y="1356360"/>
                </a:cubicBezTo>
                <a:cubicBezTo>
                  <a:pt x="3228340" y="1363980"/>
                  <a:pt x="3286760" y="1371600"/>
                  <a:pt x="3368040" y="1386840"/>
                </a:cubicBezTo>
                <a:cubicBezTo>
                  <a:pt x="3449320" y="1402080"/>
                  <a:pt x="3530600" y="1435100"/>
                  <a:pt x="3627120" y="1447800"/>
                </a:cubicBezTo>
                <a:cubicBezTo>
                  <a:pt x="3723640" y="1460500"/>
                  <a:pt x="3901440" y="1463040"/>
                  <a:pt x="3947160" y="1463040"/>
                </a:cubicBezTo>
                <a:cubicBezTo>
                  <a:pt x="3992880" y="1463040"/>
                  <a:pt x="3947160" y="1455420"/>
                  <a:pt x="3901440" y="1447800"/>
                </a:cubicBezTo>
              </a:path>
            </a:pathLst>
          </a:cu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Key Observations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Visual recognition reduces labor over a pure “20 Q” approach.</a:t>
            </a:r>
          </a:p>
          <a:p>
            <a:pPr eaLnBrk="1" hangingPunct="1"/>
            <a:r>
              <a:rPr lang="en-US" altLang="zh-CN" smtClean="0"/>
              <a:t>Visual recognition improves performance over a pure “20 Q” approach. (69% vs 66%)</a:t>
            </a:r>
          </a:p>
          <a:p>
            <a:pPr eaLnBrk="1" hangingPunct="1"/>
            <a:r>
              <a:rPr lang="en-US" altLang="zh-CN" smtClean="0"/>
              <a:t>User input dramatically improves recognition results. (66% vs 19%)</a:t>
            </a:r>
          </a:p>
          <a:p>
            <a:pPr eaLnBrk="1" hangingPunct="1">
              <a:buFont typeface="Arial" charset="0"/>
              <a:buNone/>
            </a:pP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Paper 1: Bird Classification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Paper 2: Object Detection</a:t>
            </a:r>
          </a:p>
          <a:p>
            <a:r>
              <a:rPr lang="en-US" altLang="zh-CN" dirty="0" smtClean="0"/>
              <a:t>Paper 3: Co-segmentation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534400" cy="16764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Large-Scale Live Active Learning:</a:t>
            </a:r>
            <a:br>
              <a:rPr lang="en-US" altLang="zh-CN" dirty="0" smtClean="0"/>
            </a:br>
            <a:r>
              <a:rPr lang="en-US" altLang="zh-CN" dirty="0" smtClean="0"/>
              <a:t>Training Object Detectors with Crawled Data and Crowds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962400"/>
            <a:ext cx="7315200" cy="137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v-SE" altLang="zh-CN" sz="2400" dirty="0" smtClean="0"/>
              <a:t>Sudheendra Vijayanarasimhan, Kristen Grauman</a:t>
            </a:r>
          </a:p>
          <a:p>
            <a:pPr algn="ctr">
              <a:buNone/>
            </a:pPr>
            <a:r>
              <a:rPr lang="en-US" altLang="zh-CN" sz="2400" dirty="0" smtClean="0"/>
              <a:t>University of Texas at Austin</a:t>
            </a:r>
            <a:endParaRPr lang="en-US" altLang="zh-CN" sz="2400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562600"/>
            <a:ext cx="480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2"/>
              </a:rPr>
              <a:t>http://vision.cs.utexas.edu/projects/livelearning/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Paper 1: Bird Classification</a:t>
            </a:r>
          </a:p>
          <a:p>
            <a:r>
              <a:rPr lang="en-US" altLang="zh-CN" dirty="0" smtClean="0"/>
              <a:t>Paper 2: Object Detection</a:t>
            </a:r>
          </a:p>
          <a:p>
            <a:r>
              <a:rPr lang="en-US" altLang="zh-CN" dirty="0" smtClean="0"/>
              <a:t>Paper 3: Co-segmentation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Goal</a:t>
            </a:r>
          </a:p>
          <a:p>
            <a:pPr lvl="1"/>
            <a:r>
              <a:rPr lang="en-US" altLang="zh-CN" dirty="0" smtClean="0"/>
              <a:t>Object detection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Approach: Live learning</a:t>
            </a:r>
          </a:p>
          <a:p>
            <a:pPr lvl="1"/>
            <a:r>
              <a:rPr lang="en-US" altLang="zh-CN" dirty="0" smtClean="0"/>
              <a:t>Jump out of the sandbox datasets</a:t>
            </a:r>
          </a:p>
          <a:p>
            <a:pPr lvl="1"/>
            <a:r>
              <a:rPr lang="en-US" altLang="zh-CN" dirty="0" smtClean="0"/>
              <a:t>Tune classifiers “automatically”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System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829425" cy="444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Linear Classification: fast</a:t>
            </a:r>
          </a:p>
          <a:p>
            <a:r>
              <a:rPr lang="en-US" altLang="zh-CN" dirty="0" smtClean="0"/>
              <a:t>Jumping Window Prediction: less windows</a:t>
            </a:r>
          </a:p>
          <a:p>
            <a:r>
              <a:rPr lang="en-US" altLang="zh-CN" dirty="0" smtClean="0"/>
              <a:t>Hashing: accelerate candidate selection</a:t>
            </a:r>
          </a:p>
          <a:p>
            <a:r>
              <a:rPr lang="en-US" altLang="zh-CN" dirty="0" smtClean="0"/>
              <a:t>Annotation Collection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81400"/>
            <a:ext cx="3903070" cy="254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Fast!</a:t>
            </a:r>
          </a:p>
          <a:p>
            <a:pPr lvl="1"/>
            <a:r>
              <a:rPr lang="en-US" altLang="zh-CN" dirty="0" smtClean="0"/>
              <a:t>The system need to work with humans closely</a:t>
            </a:r>
          </a:p>
          <a:p>
            <a:pPr lvl="1"/>
            <a:r>
              <a:rPr lang="en-US" altLang="zh-CN" dirty="0" smtClean="0"/>
              <a:t>A naïve approach</a:t>
            </a:r>
          </a:p>
          <a:p>
            <a:pPr lvl="2"/>
            <a:r>
              <a:rPr lang="en-US" altLang="zh-CN" dirty="0" smtClean="0"/>
              <a:t>Kernel-based classification: Very slow for training/candidate selection</a:t>
            </a:r>
          </a:p>
          <a:p>
            <a:pPr lvl="2"/>
            <a:r>
              <a:rPr lang="en-US" altLang="zh-CN" dirty="0" smtClean="0"/>
              <a:t>Dense sampling of windows: 3M images x700k </a:t>
            </a:r>
            <a:r>
              <a:rPr lang="en-US" altLang="zh-CN" dirty="0" smtClean="0"/>
              <a:t>windows/</a:t>
            </a:r>
            <a:r>
              <a:rPr lang="en-US" altLang="zh-CN" dirty="0" err="1" smtClean="0"/>
              <a:t>imageComplete</a:t>
            </a:r>
            <a:r>
              <a:rPr lang="en-US" altLang="zh-CN" dirty="0" smtClean="0"/>
              <a:t> </a:t>
            </a:r>
            <a:r>
              <a:rPr lang="en-US" altLang="zh-CN" dirty="0" smtClean="0"/>
              <a:t>nearest neighbor: 3M images x700k windows/image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Linear Classification: fast</a:t>
            </a:r>
          </a:p>
          <a:p>
            <a:r>
              <a:rPr lang="en-US" altLang="zh-CN" dirty="0" smtClean="0"/>
              <a:t>Jumping Window Prediction: less windows</a:t>
            </a:r>
          </a:p>
          <a:p>
            <a:r>
              <a:rPr lang="en-US" altLang="zh-CN" dirty="0" smtClean="0"/>
              <a:t>Hashing: accelerate candidate selection</a:t>
            </a:r>
          </a:p>
          <a:p>
            <a:r>
              <a:rPr lang="en-US" altLang="zh-CN" dirty="0" smtClean="0"/>
              <a:t>Annotation Collection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81400"/>
            <a:ext cx="3903070" cy="254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Linear Classification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Part-based model</a:t>
            </a:r>
          </a:p>
          <a:p>
            <a:r>
              <a:rPr lang="en-US" altLang="zh-CN" dirty="0" smtClean="0"/>
              <a:t>Dense multi-scale SIFT</a:t>
            </a:r>
          </a:p>
          <a:p>
            <a:r>
              <a:rPr lang="en-US" altLang="zh-CN" dirty="0" smtClean="0"/>
              <a:t>Sparse max pooling</a:t>
            </a:r>
            <a:endParaRPr lang="zh-CN" altLang="en-US" dirty="0"/>
          </a:p>
        </p:txBody>
      </p:sp>
      <p:pic>
        <p:nvPicPr>
          <p:cNvPr id="23554" name="Picture 2" descr="Image smp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81400"/>
            <a:ext cx="3991708" cy="309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 Classification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each box</a:t>
            </a:r>
          </a:p>
          <a:p>
            <a:endParaRPr lang="zh-CN" alt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236220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smpmod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581400"/>
            <a:ext cx="3991708" cy="309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Jumping Window Prediction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(v, g, W)</a:t>
            </a:r>
          </a:p>
          <a:p>
            <a:r>
              <a:rPr lang="en-US" altLang="zh-CN" dirty="0" smtClean="0"/>
              <a:t>Higher priority for (v, g) pairs that often show up</a:t>
            </a:r>
            <a:endParaRPr lang="zh-CN" altLang="en-US" dirty="0"/>
          </a:p>
        </p:txBody>
      </p:sp>
      <p:sp>
        <p:nvSpPr>
          <p:cNvPr id="26626" name="AutoShape 2" descr="Image jw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28" name="AutoShape 4" descr="Image jw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8458200" cy="24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Hashing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3810000" cy="306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4514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43392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600200"/>
            <a:ext cx="3038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828800" y="2133600"/>
            <a:ext cx="5410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  <a:latin typeface="Calibri" pitchFamily="34" charset="0"/>
              </a:rPr>
              <a:t>Visual Recognition with Humans in the Loop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2057400" y="3733800"/>
            <a:ext cx="4953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en-US" altLang="zh-CN" b="1">
                <a:latin typeface="Calibri" pitchFamily="34" charset="0"/>
              </a:rPr>
              <a:t>Steve Branson, Catherine Wah, Florian Schroff, Boris Babenko, Peter Welinder, Pietro Perona, Serge Belongie</a:t>
            </a:r>
          </a:p>
          <a:p>
            <a:pPr algn="ctr"/>
            <a:endParaRPr lang="en-US" altLang="zh-CN" b="1">
              <a:latin typeface="Calibri" pitchFamily="34" charset="0"/>
            </a:endParaRPr>
          </a:p>
          <a:p>
            <a:pPr algn="ctr"/>
            <a:r>
              <a:rPr lang="en-US" altLang="zh-CN" b="1">
                <a:latin typeface="Calibri" pitchFamily="34" charset="0"/>
              </a:rPr>
              <a:t>Part of the </a:t>
            </a:r>
            <a:r>
              <a:rPr lang="en-US" altLang="zh-CN" b="1">
                <a:latin typeface="Calibri" pitchFamily="34" charset="0"/>
                <a:hlinkClick r:id="rId3"/>
              </a:rPr>
              <a:t>Visipedia project</a:t>
            </a:r>
            <a:endParaRPr lang="en-US" altLang="zh-CN">
              <a:latin typeface="Calibri" pitchFamily="34" charset="0"/>
            </a:endParaRP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3048000" y="5638800"/>
            <a:ext cx="6096000" cy="92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r"/>
            <a:r>
              <a:rPr lang="en-US" altLang="zh-CN" dirty="0" smtClean="0">
                <a:latin typeface="Calibri" pitchFamily="34" charset="0"/>
              </a:rPr>
              <a:t>In “</a:t>
            </a:r>
            <a:r>
              <a:rPr lang="en-US" altLang="zh-CN" dirty="0" smtClean="0"/>
              <a:t>Human Computation and Computer Vision” by James Hays, Brown University</a:t>
            </a:r>
          </a:p>
          <a:p>
            <a:pPr algn="r"/>
            <a:r>
              <a:rPr lang="en-US" altLang="zh-CN" dirty="0" smtClean="0">
                <a:latin typeface="Calibri" pitchFamily="34" charset="0"/>
              </a:rPr>
              <a:t>Slides </a:t>
            </a:r>
            <a:r>
              <a:rPr lang="en-US" altLang="zh-CN" dirty="0">
                <a:latin typeface="Calibri" pitchFamily="34" charset="0"/>
              </a:rPr>
              <a:t>from Brian </a:t>
            </a:r>
            <a:r>
              <a:rPr lang="en-US" altLang="zh-CN" dirty="0" smtClean="0">
                <a:latin typeface="Calibri" pitchFamily="34" charset="0"/>
              </a:rPr>
              <a:t>O’Neil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Hashing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Find the nearest window to the </a:t>
            </a:r>
            <a:r>
              <a:rPr lang="en-US" altLang="zh-CN" dirty="0" err="1" smtClean="0"/>
              <a:t>hyperplane</a:t>
            </a:r>
            <a:endParaRPr lang="en-US" altLang="zh-CN" dirty="0" smtClean="0"/>
          </a:p>
          <a:p>
            <a:r>
              <a:rPr lang="en-US" altLang="zh-CN" dirty="0" smtClean="0"/>
              <a:t>Issue request for top T images</a:t>
            </a:r>
          </a:p>
          <a:p>
            <a:r>
              <a:rPr lang="en-US" altLang="zh-CN" dirty="0" smtClean="0"/>
              <a:t>Less than 0.1% of the total examples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3810000" cy="306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Annotation Collection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Normal, truncated, unusual or not present</a:t>
            </a:r>
            <a:endParaRPr lang="zh-CN" altLang="en-US" dirty="0"/>
          </a:p>
        </p:txBody>
      </p:sp>
      <p:pic>
        <p:nvPicPr>
          <p:cNvPr id="30722" name="Picture 2" descr="Image mtu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8420100" cy="3844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Annotation Collection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10 requests per image</a:t>
            </a:r>
          </a:p>
          <a:p>
            <a:r>
              <a:rPr lang="en-US" altLang="zh-CN" dirty="0" smtClean="0"/>
              <a:t>Mean shift clustering</a:t>
            </a:r>
          </a:p>
          <a:p>
            <a:r>
              <a:rPr lang="en-US" altLang="zh-CN" dirty="0" smtClean="0"/>
              <a:t>Clusters with more than half of annotators</a:t>
            </a:r>
          </a:p>
          <a:p>
            <a:r>
              <a:rPr lang="en-US" altLang="zh-CN" dirty="0" smtClean="0"/>
              <a:t>Largest mean overlap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Detector</a:t>
            </a:r>
          </a:p>
          <a:p>
            <a:pPr lvl="1"/>
            <a:r>
              <a:rPr lang="en-US" altLang="zh-CN" dirty="0" smtClean="0"/>
              <a:t>PASCAL VOC 2007</a:t>
            </a:r>
            <a:endParaRPr lang="zh-CN" alt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8229600" cy="326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Active vs. Passive learning</a:t>
            </a:r>
          </a:p>
          <a:p>
            <a:pPr lvl="1"/>
            <a:r>
              <a:rPr lang="en-US" altLang="zh-CN" dirty="0" smtClean="0"/>
              <a:t>Active&gt;Passive</a:t>
            </a:r>
          </a:p>
          <a:p>
            <a:pPr lvl="1"/>
            <a:r>
              <a:rPr lang="en-US" altLang="zh-CN" dirty="0" smtClean="0"/>
              <a:t>Save on number of windows</a:t>
            </a:r>
            <a:endParaRPr lang="zh-CN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595550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Live learning</a:t>
            </a:r>
            <a:endParaRPr lang="zh-CN" alt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6248400" cy="343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Paper 1: Bird Classification</a:t>
            </a:r>
          </a:p>
          <a:p>
            <a:r>
              <a:rPr lang="en-US" altLang="zh-CN" dirty="0" smtClean="0"/>
              <a:t>Paper 2: Object Detection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Paper 3: Co-segmentation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534400" cy="1676400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iCoseg</a:t>
            </a:r>
            <a:r>
              <a:rPr lang="en-US" altLang="zh-CN" dirty="0" smtClean="0"/>
              <a:t>: Interactive Co-segmentation with Intelligent Scribble Guidance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962400"/>
            <a:ext cx="7315200" cy="137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CN" sz="2400" dirty="0" err="1" smtClean="0"/>
              <a:t>Dhruv</a:t>
            </a:r>
            <a:r>
              <a:rPr lang="en-US" altLang="zh-CN" sz="2400" dirty="0" smtClean="0"/>
              <a:t> Batra</a:t>
            </a:r>
            <a:r>
              <a:rPr lang="en-US" altLang="zh-CN" sz="2400" baseline="30000" dirty="0" smtClean="0"/>
              <a:t>1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Adarsh</a:t>
            </a:r>
            <a:r>
              <a:rPr lang="en-US" altLang="zh-CN" sz="2400" dirty="0" smtClean="0"/>
              <a:t> Kowdle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, Devi Parikh</a:t>
            </a:r>
            <a:r>
              <a:rPr lang="en-US" altLang="zh-CN" sz="2400" baseline="30000" dirty="0" smtClean="0"/>
              <a:t>3</a:t>
            </a:r>
            <a:r>
              <a:rPr lang="en-US" altLang="zh-CN" sz="2400" dirty="0" smtClean="0"/>
              <a:t>, </a:t>
            </a:r>
          </a:p>
          <a:p>
            <a:pPr algn="ctr">
              <a:buNone/>
            </a:pPr>
            <a:r>
              <a:rPr lang="en-US" altLang="zh-CN" sz="2400" dirty="0" err="1" smtClean="0"/>
              <a:t>Jiebo</a:t>
            </a:r>
            <a:r>
              <a:rPr lang="en-US" altLang="zh-CN" sz="2400" dirty="0" smtClean="0"/>
              <a:t> Luo</a:t>
            </a:r>
            <a:r>
              <a:rPr lang="en-US" altLang="zh-CN" sz="2400" baseline="30000" dirty="0" smtClean="0"/>
              <a:t>4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Tsuhan</a:t>
            </a:r>
            <a:r>
              <a:rPr lang="en-US" altLang="zh-CN" sz="2400" dirty="0" smtClean="0"/>
              <a:t> Chen</a:t>
            </a:r>
            <a:r>
              <a:rPr lang="en-US" altLang="zh-CN" sz="2400" baseline="30000" dirty="0" smtClean="0"/>
              <a:t>2</a:t>
            </a:r>
          </a:p>
          <a:p>
            <a:pPr algn="ctr">
              <a:buNone/>
            </a:pPr>
            <a:endParaRPr lang="en-US" altLang="zh-CN" sz="2400" baseline="30000" dirty="0" smtClean="0"/>
          </a:p>
          <a:p>
            <a:pPr algn="ctr">
              <a:buNone/>
            </a:pPr>
            <a:r>
              <a:rPr lang="en-US" altLang="zh-CN" sz="1600" dirty="0" smtClean="0"/>
              <a:t>Carnegie Mellon Univerity</a:t>
            </a:r>
            <a:r>
              <a:rPr lang="en-US" altLang="zh-CN" sz="1600" baseline="30000" dirty="0" smtClean="0"/>
              <a:t>1</a:t>
            </a:r>
            <a:r>
              <a:rPr lang="en-US" altLang="zh-CN" sz="1600" dirty="0" smtClean="0"/>
              <a:t>, Cornell University</a:t>
            </a:r>
            <a:r>
              <a:rPr lang="en-US" altLang="zh-CN" sz="1600" baseline="30000" dirty="0" smtClean="0"/>
              <a:t>2</a:t>
            </a:r>
            <a:r>
              <a:rPr lang="en-US" altLang="zh-CN" sz="1600" dirty="0" smtClean="0"/>
              <a:t> ,Toyota Technological Institute at Chicago (TTIC)</a:t>
            </a:r>
            <a:r>
              <a:rPr lang="en-US" altLang="zh-CN" sz="1600" baseline="30000" dirty="0" smtClean="0"/>
              <a:t>3</a:t>
            </a:r>
            <a:r>
              <a:rPr lang="en-US" altLang="zh-CN" sz="1600" dirty="0" smtClean="0"/>
              <a:t>, Eastman Kodak Company</a:t>
            </a:r>
            <a:r>
              <a:rPr lang="en-US" altLang="zh-CN" sz="1600" baseline="30000" dirty="0" smtClean="0"/>
              <a:t>4</a:t>
            </a:r>
          </a:p>
          <a:p>
            <a:pPr algn="ctr">
              <a:buNone/>
            </a:pPr>
            <a:endParaRPr lang="en-US" altLang="zh-CN" sz="2400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Background/Foreground Interactive segmentation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57150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Rother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Carsten</a:t>
            </a:r>
            <a:r>
              <a:rPr lang="en-US" altLang="zh-CN" dirty="0" smtClean="0"/>
              <a:t>, Vladimir </a:t>
            </a:r>
            <a:r>
              <a:rPr lang="en-US" altLang="zh-CN" dirty="0" err="1" smtClean="0"/>
              <a:t>Kolmogorov</a:t>
            </a:r>
            <a:r>
              <a:rPr lang="en-US" altLang="zh-CN" dirty="0" smtClean="0"/>
              <a:t>, and Andrew Blake. "</a:t>
            </a:r>
            <a:r>
              <a:rPr lang="en-US" altLang="zh-CN" dirty="0" err="1" smtClean="0"/>
              <a:t>Grabcut</a:t>
            </a:r>
            <a:r>
              <a:rPr lang="en-US" altLang="zh-CN" dirty="0" smtClean="0"/>
              <a:t>: Interactive foreground extraction using iterated graph cuts." </a:t>
            </a:r>
            <a:r>
              <a:rPr lang="en-US" altLang="zh-CN" i="1" dirty="0" smtClean="0"/>
              <a:t>ACM Transactions on Graphics (TOG)</a:t>
            </a:r>
            <a:r>
              <a:rPr lang="en-US" altLang="zh-CN" dirty="0" smtClean="0"/>
              <a:t>. Vol. 23. No. 3. ACM, 2004.</a:t>
            </a:r>
            <a:endParaRPr lang="zh-CN" alt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8181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Scribble-based co-segmentation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2590800"/>
            <a:ext cx="788954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C:\Documents and Settings\Brian\My Documents\School\Vision\images\019.Gray_Catbird\Gray_Catbird_0018_2539643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14779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" descr="C:\Documents and Settings\Brian\My Documents\School\Vision\images\001.Black_footed_Albatross\Black_footed_Albatross_0007_2675126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563" y="4876800"/>
            <a:ext cx="22304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The Dataset: Birds-200</a:t>
            </a:r>
          </a:p>
        </p:txBody>
      </p:sp>
      <p:sp>
        <p:nvSpPr>
          <p:cNvPr id="47109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739775"/>
          </a:xfrm>
        </p:spPr>
        <p:txBody>
          <a:bodyPr/>
          <a:lstStyle/>
          <a:p>
            <a:pPr eaLnBrk="1" hangingPunct="1"/>
            <a:r>
              <a:rPr lang="en-US" altLang="zh-CN" smtClean="0"/>
              <a:t>6033 images of 200 species</a:t>
            </a:r>
          </a:p>
        </p:txBody>
      </p:sp>
      <p:pic>
        <p:nvPicPr>
          <p:cNvPr id="47110" name="Picture 5" descr="C:\Documents and Settings\Brian\My Documents\School\Vision\images\001.Black_footed_Albatross\Black_footed_Albatross_0005_2755588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7763" y="26670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C:\Documents and Settings\Brian\My Documents\School\Vision\images\001.Black_footed_Albatross\Black_footed_Albatross_0008_1384283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667000"/>
            <a:ext cx="2005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C:\Documents and Settings\Brian\My Documents\School\Vision\images\019.Gray_Catbird\Gray_Catbird_0013_4286458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953000"/>
            <a:ext cx="21621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C:\Documents and Settings\Brian\My Documents\School\Vision\images\019.Gray_Catbird\Gray_Catbird_0015_4850949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9530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1" descr="C:\Documents and Settings\Brian\My Documents\School\Vision\images\083.White_breasted_Kingfisher\White_breasted_Kingfisher_0020_2124884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2667000"/>
            <a:ext cx="20732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2" descr="C:\Documents and Settings\Brian\My Documents\School\Vision\images\083.White_breasted_Kingfisher\White_breasted_Kingfisher_0021_7284136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2667000"/>
            <a:ext cx="143351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3" descr="C:\Documents and Settings\Brian\My Documents\School\Vision\images\083.White_breasted_Kingfisher\White_breasted_Kingfisher_0024_304719526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4876800"/>
            <a:ext cx="2190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Scribble guidance</a:t>
            </a:r>
          </a:p>
          <a:p>
            <a:pPr lvl="1"/>
            <a:r>
              <a:rPr lang="en-US" altLang="zh-CN" dirty="0" smtClean="0"/>
              <a:t>Too many images!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732538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 Model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Unary term</a:t>
            </a:r>
          </a:p>
          <a:p>
            <a:pPr lvl="1"/>
            <a:r>
              <a:rPr lang="en-US" altLang="zh-CN" dirty="0" smtClean="0"/>
              <a:t>Foreground/background likelihood</a:t>
            </a:r>
          </a:p>
          <a:p>
            <a:pPr lvl="1"/>
            <a:r>
              <a:rPr lang="en-US" altLang="zh-CN" dirty="0" smtClean="0"/>
              <a:t>Learn </a:t>
            </a:r>
            <a:r>
              <a:rPr lang="en-US" altLang="zh-CN" dirty="0" err="1" smtClean="0"/>
              <a:t>GMM</a:t>
            </a:r>
            <a:r>
              <a:rPr lang="en-US" altLang="zh-CN" sz="2400" dirty="0" err="1" smtClean="0"/>
              <a:t>f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GMM</a:t>
            </a:r>
            <a:r>
              <a:rPr lang="en-US" altLang="zh-CN" sz="2400" dirty="0" err="1" smtClean="0"/>
              <a:t>b</a:t>
            </a:r>
            <a:endParaRPr lang="en-US" altLang="zh-CN" sz="2400" dirty="0" smtClean="0"/>
          </a:p>
          <a:p>
            <a:r>
              <a:rPr lang="en-US" altLang="zh-CN" dirty="0" err="1" smtClean="0"/>
              <a:t>Pairwise</a:t>
            </a:r>
            <a:r>
              <a:rPr lang="en-US" altLang="zh-CN" dirty="0" smtClean="0"/>
              <a:t> Term</a:t>
            </a:r>
          </a:p>
          <a:p>
            <a:pPr lvl="1"/>
            <a:r>
              <a:rPr lang="en-US" altLang="zh-CN" dirty="0" smtClean="0"/>
              <a:t>Smoothness</a:t>
            </a:r>
          </a:p>
          <a:p>
            <a:pPr lvl="1"/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Learn </a:t>
            </a:r>
            <a:r>
              <a:rPr lang="en-US" altLang="zh-CN" dirty="0" err="1" smtClean="0"/>
              <a:t>D</a:t>
            </a:r>
            <a:r>
              <a:rPr lang="en-US" altLang="zh-CN" sz="2400" dirty="0" err="1" smtClean="0"/>
              <a:t>ij</a:t>
            </a:r>
            <a:r>
              <a:rPr lang="en-US" altLang="zh-CN" sz="2400" dirty="0" smtClean="0"/>
              <a:t> (</a:t>
            </a:r>
            <a:r>
              <a:rPr lang="en-US" altLang="zh-CN" dirty="0" err="1" smtClean="0"/>
              <a:t>Batra</a:t>
            </a:r>
            <a:r>
              <a:rPr lang="en-US" altLang="zh-CN" dirty="0" smtClean="0"/>
              <a:t> et. al. 2008)</a:t>
            </a:r>
            <a:endParaRPr lang="zh-CN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657600"/>
            <a:ext cx="25431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44778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211669"/>
            <a:ext cx="6130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D. </a:t>
            </a:r>
            <a:r>
              <a:rPr lang="en-US" altLang="zh-CN" dirty="0" err="1" smtClean="0"/>
              <a:t>Batra</a:t>
            </a:r>
            <a:r>
              <a:rPr lang="en-US" altLang="zh-CN" dirty="0" smtClean="0"/>
              <a:t>, R. </a:t>
            </a:r>
            <a:r>
              <a:rPr lang="en-US" altLang="zh-CN" dirty="0" err="1" smtClean="0"/>
              <a:t>Sukthankar</a:t>
            </a:r>
            <a:r>
              <a:rPr lang="en-US" altLang="zh-CN" dirty="0" smtClean="0"/>
              <a:t>, and T. Chen. Semi-supervised clustering</a:t>
            </a:r>
          </a:p>
          <a:p>
            <a:r>
              <a:rPr lang="en-US" altLang="zh-CN" dirty="0" smtClean="0"/>
              <a:t>via learnt codeword distances. In BMVC, 2008.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Recommendation Cues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Single Image</a:t>
            </a:r>
            <a:endParaRPr lang="zh-CN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78626"/>
            <a:ext cx="4629150" cy="457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Recommendation Cues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Image-level cues</a:t>
            </a:r>
          </a:p>
          <a:p>
            <a:pPr lvl="1"/>
            <a:r>
              <a:rPr lang="en-US" altLang="zh-CN" dirty="0" smtClean="0"/>
              <a:t>Segment size: </a:t>
            </a:r>
            <a:r>
              <a:rPr lang="en-US" altLang="zh-CN" dirty="0" err="1" smtClean="0"/>
              <a:t>P</a:t>
            </a:r>
            <a:r>
              <a:rPr lang="en-US" altLang="zh-CN" sz="2400" dirty="0" err="1" smtClean="0"/>
              <a:t>foreground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P</a:t>
            </a:r>
            <a:r>
              <a:rPr lang="en-US" altLang="zh-CN" sz="2400" dirty="0" err="1" smtClean="0"/>
              <a:t>background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Codeword distribution over images: Diversity of superpixels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iCoseg</a:t>
            </a:r>
            <a:r>
              <a:rPr lang="en-US" altLang="zh-CN" dirty="0" smtClean="0"/>
              <a:t> Dataset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8101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Simulated scribbles</a:t>
            </a:r>
            <a:endParaRPr lang="zh-CN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9" y="2514600"/>
            <a:ext cx="577682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User study</a:t>
            </a:r>
            <a:endParaRPr lang="zh-CN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8382000" cy="27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User study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48291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3000" y="3429000"/>
          <a:ext cx="3962400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45339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per iteration</a:t>
                      </a:r>
                      <a:endParaRPr lang="zh-CN" altLang="en-US" dirty="0"/>
                    </a:p>
                  </a:txBody>
                  <a:tcPr/>
                </a:tc>
              </a:tr>
              <a:tr h="45339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Random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NA</a:t>
                      </a:r>
                      <a:endParaRPr lang="zh-CN" altLang="en-US" dirty="0"/>
                    </a:p>
                  </a:txBody>
                  <a:tcPr/>
                </a:tc>
              </a:tr>
              <a:tr h="45339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iCoseg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14.2s</a:t>
                      </a:r>
                      <a:endParaRPr lang="zh-CN" altLang="en-US" dirty="0"/>
                    </a:p>
                  </a:txBody>
                  <a:tcPr/>
                </a:tc>
              </a:tr>
              <a:tr h="45339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Exhaustive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20.2s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User study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81951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" y="5934670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Dhruv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Batra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Adarsh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Kowdle</a:t>
            </a:r>
            <a:r>
              <a:rPr lang="en-US" altLang="zh-CN" dirty="0" smtClean="0"/>
              <a:t>, Devi Parikh, </a:t>
            </a:r>
            <a:r>
              <a:rPr lang="en-US" altLang="zh-CN" dirty="0" err="1" smtClean="0"/>
              <a:t>Jeibo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Luo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Tsuhan</a:t>
            </a:r>
            <a:r>
              <a:rPr lang="en-US" altLang="zh-CN" dirty="0" smtClean="0"/>
              <a:t> Chen. "Interactively Co-</a:t>
            </a:r>
            <a:r>
              <a:rPr lang="en-US" altLang="zh-CN" dirty="0" err="1" smtClean="0"/>
              <a:t>segmentating</a:t>
            </a:r>
            <a:r>
              <a:rPr lang="en-US" altLang="zh-CN" dirty="0" smtClean="0"/>
              <a:t> Topically Related Images with Intelligent Scribble Guidance", International Journal of Computer Vision (IJCV)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Motivation</a:t>
            </a:r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1447800" y="4038600"/>
            <a:ext cx="2286000" cy="6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en-US" altLang="zh-CN" dirty="0" smtClean="0">
                <a:latin typeface="Calibri" pitchFamily="34" charset="0"/>
              </a:rPr>
              <a:t>Require expertise and memorization</a:t>
            </a:r>
            <a:endParaRPr lang="en-US" altLang="zh-CN" dirty="0">
              <a:latin typeface="Calibri" pitchFamily="34" charset="0"/>
            </a:endParaRPr>
          </a:p>
        </p:txBody>
      </p:sp>
      <p:sp>
        <p:nvSpPr>
          <p:cNvPr id="44038" name="TextBox 7"/>
          <p:cNvSpPr txBox="1">
            <a:spLocks noChangeArrowheads="1"/>
          </p:cNvSpPr>
          <p:nvPr/>
        </p:nvSpPr>
        <p:spPr bwMode="auto">
          <a:xfrm>
            <a:off x="5181600" y="3886200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en-US" altLang="zh-CN" dirty="0">
                <a:latin typeface="Calibri" pitchFamily="34" charset="0"/>
              </a:rPr>
              <a:t>Semantic feature extraction difficult for computers.</a:t>
            </a:r>
          </a:p>
        </p:txBody>
      </p:sp>
      <p:sp>
        <p:nvSpPr>
          <p:cNvPr id="9" name="Bent Arrow 8"/>
          <p:cNvSpPr/>
          <p:nvPr/>
        </p:nvSpPr>
        <p:spPr>
          <a:xfrm rot="10800000">
            <a:off x="5715000" y="5029200"/>
            <a:ext cx="1371600" cy="1219200"/>
          </a:xfrm>
          <a:prstGeom prst="ben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 flipH="1">
            <a:off x="1524000" y="5029200"/>
            <a:ext cx="1371600" cy="1219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4200" y="5257800"/>
            <a:ext cx="2438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Combine strengths to solve this problem.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0398" y="6488668"/>
            <a:ext cx="2153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 smtClean="0">
                <a:latin typeface="Calibri" pitchFamily="34" charset="0"/>
              </a:rPr>
              <a:t>Modified by Xiao Lin </a:t>
            </a:r>
            <a:endParaRPr lang="en-US" altLang="zh-CN" dirty="0">
              <a:latin typeface="Calibri" pitchFamily="34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6943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Paper 1: Bird Classification</a:t>
            </a:r>
          </a:p>
          <a:p>
            <a:r>
              <a:rPr lang="en-US" altLang="zh-CN" dirty="0" smtClean="0"/>
              <a:t>Paper 2: Object Detection</a:t>
            </a:r>
          </a:p>
          <a:p>
            <a:r>
              <a:rPr lang="en-US" altLang="zh-CN" dirty="0" smtClean="0"/>
              <a:t>Paper 3: Co-segmentation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Summary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133600"/>
                <a:gridCol w="1981200"/>
                <a:gridCol w="2057400"/>
              </a:tblGrid>
              <a:tr h="6858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Bird Classification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Object Detection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Co-segmentation</a:t>
                      </a:r>
                      <a:endParaRPr lang="zh-CN" alt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Goal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Classification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Object Detection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Segmentation</a:t>
                      </a:r>
                      <a:endParaRPr lang="zh-CN" alt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Human input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At test time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At training time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At training time</a:t>
                      </a:r>
                      <a:endParaRPr lang="zh-CN" alt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Suggestion</a:t>
                      </a:r>
                      <a:r>
                        <a:rPr lang="en-US" altLang="zh-CN" baseline="0" dirty="0" smtClean="0"/>
                        <a:t> strategy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Greedy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Greedy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Greedy</a:t>
                      </a:r>
                      <a:endParaRPr lang="zh-CN" alt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Advantage</a:t>
                      </a:r>
                      <a:r>
                        <a:rPr lang="en-US" altLang="zh-CN" baseline="0" dirty="0" smtClean="0"/>
                        <a:t> of human in the loop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Much</a:t>
                      </a:r>
                      <a:r>
                        <a:rPr lang="en-US" altLang="zh-CN" baseline="0" dirty="0" smtClean="0"/>
                        <a:t> b</a:t>
                      </a:r>
                      <a:r>
                        <a:rPr lang="en-US" altLang="zh-CN" dirty="0" smtClean="0"/>
                        <a:t>etter attributes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Live learning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Shorter </a:t>
                      </a:r>
                      <a:r>
                        <a:rPr lang="en-US" altLang="zh-CN" baseline="0" dirty="0" smtClean="0"/>
                        <a:t>length/time </a:t>
                      </a:r>
                      <a:r>
                        <a:rPr lang="en-US" altLang="zh-CN" baseline="0" dirty="0" smtClean="0"/>
                        <a:t>of </a:t>
                      </a:r>
                      <a:r>
                        <a:rPr lang="en-US" altLang="zh-CN" baseline="0" dirty="0" smtClean="0"/>
                        <a:t>scribbling</a:t>
                      </a:r>
                      <a:endParaRPr lang="zh-CN" alt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Interface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Cell phone App</a:t>
                      </a:r>
                    </a:p>
                    <a:p>
                      <a:r>
                        <a:rPr lang="en-US" altLang="zh-CN" dirty="0" smtClean="0"/>
                        <a:t>Amazon </a:t>
                      </a:r>
                      <a:r>
                        <a:rPr lang="en-US" altLang="zh-CN" dirty="0" err="1" smtClean="0"/>
                        <a:t>MTurk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Amazon </a:t>
                      </a:r>
                      <a:r>
                        <a:rPr lang="en-US" altLang="zh-CN" dirty="0" err="1" smtClean="0"/>
                        <a:t>MTurk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Java GUI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Interactive segmentation</a:t>
            </a:r>
          </a:p>
          <a:p>
            <a:r>
              <a:rPr lang="en-US" altLang="zh-CN" dirty="0" smtClean="0"/>
              <a:t>20Q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Human</a:t>
            </a:r>
          </a:p>
          <a:p>
            <a:pPr lvl="1"/>
            <a:r>
              <a:rPr lang="en-US" altLang="zh-CN" dirty="0" smtClean="0"/>
              <a:t>Find features</a:t>
            </a:r>
          </a:p>
          <a:p>
            <a:pPr eaLnBrk="1" hangingPunct="1"/>
            <a:r>
              <a:rPr lang="en-US" altLang="zh-CN" dirty="0" smtClean="0"/>
              <a:t>Computer</a:t>
            </a:r>
          </a:p>
          <a:p>
            <a:pPr lvl="1"/>
            <a:r>
              <a:rPr lang="en-US" altLang="zh-CN" dirty="0" smtClean="0"/>
              <a:t>Ask for features and update class probability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990398" y="6488668"/>
            <a:ext cx="2153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 smtClean="0">
                <a:latin typeface="Calibri" pitchFamily="34" charset="0"/>
              </a:rPr>
              <a:t>Modified by Xiao Lin </a:t>
            </a:r>
            <a:endParaRPr lang="en-US" altLang="zh-CN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System Overview: 20 Questions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41617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Use computer vision to predict the probabilities of classes as the prior probabilities</a:t>
            </a:r>
          </a:p>
          <a:p>
            <a:pPr eaLnBrk="1" hangingPunct="1"/>
            <a:r>
              <a:rPr lang="en-US" altLang="zh-CN" dirty="0" smtClean="0"/>
              <a:t>Ask the user a series of discriminative visual questions to make the classification.</a:t>
            </a:r>
          </a:p>
          <a:p>
            <a:pPr eaLnBrk="1" hangingPunct="1"/>
            <a:r>
              <a:rPr lang="en-US" altLang="zh-CN" dirty="0" smtClean="0"/>
              <a:t>Steepest descend on entropy</a:t>
            </a:r>
          </a:p>
          <a:p>
            <a:pPr eaLnBrk="1" hangingPunct="1"/>
            <a:endParaRPr lang="en-US" altLang="zh-CN" dirty="0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66897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Overview: 20 Questions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Entropy</a:t>
            </a:r>
          </a:p>
          <a:p>
            <a:pPr lvl="1"/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Measures “uncertainty”</a:t>
            </a:r>
            <a:endParaRPr lang="zh-CN" alt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962400"/>
            <a:ext cx="7543800" cy="233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157212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Some definitions:</a:t>
            </a:r>
          </a:p>
        </p:txBody>
      </p:sp>
      <p:sp>
        <p:nvSpPr>
          <p:cNvPr id="2052" name="Content Placeholder 4"/>
          <p:cNvSpPr>
            <a:spLocks noGrp="1"/>
          </p:cNvSpPr>
          <p:nvPr>
            <p:ph sz="half" idx="1"/>
          </p:nvPr>
        </p:nvSpPr>
        <p:spPr>
          <a:xfrm>
            <a:off x="2362200" y="1865313"/>
            <a:ext cx="6553200" cy="4624387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Set of possible questions</a:t>
            </a:r>
          </a:p>
          <a:p>
            <a:pPr eaLnBrk="1" hangingPunct="1"/>
            <a:r>
              <a:rPr lang="en-US" altLang="zh-CN" sz="3200" smtClean="0"/>
              <a:t>Possible answers to question </a:t>
            </a:r>
            <a:r>
              <a:rPr lang="en-US" altLang="zh-CN" sz="3200" i="1" smtClean="0"/>
              <a:t>i</a:t>
            </a:r>
          </a:p>
          <a:p>
            <a:pPr eaLnBrk="1" hangingPunct="1"/>
            <a:r>
              <a:rPr lang="en-US" altLang="zh-CN" sz="3200" smtClean="0"/>
              <a:t>Possible confidence in answer </a:t>
            </a:r>
            <a:r>
              <a:rPr lang="en-US" altLang="zh-CN" sz="3200" i="1" smtClean="0"/>
              <a:t>i </a:t>
            </a:r>
            <a:r>
              <a:rPr lang="en-US" altLang="zh-CN" sz="3200" smtClean="0"/>
              <a:t>(Guessing, Probably, Definitely)</a:t>
            </a:r>
          </a:p>
          <a:p>
            <a:pPr eaLnBrk="1" hangingPunct="1"/>
            <a:endParaRPr lang="en-US" altLang="zh-CN" sz="3200" smtClean="0"/>
          </a:p>
          <a:p>
            <a:pPr eaLnBrk="1" hangingPunct="1"/>
            <a:r>
              <a:rPr lang="en-US" altLang="zh-CN" sz="3200" smtClean="0"/>
              <a:t>User response </a:t>
            </a:r>
          </a:p>
          <a:p>
            <a:pPr eaLnBrk="1" hangingPunct="1"/>
            <a:r>
              <a:rPr lang="en-US" altLang="zh-CN" sz="3200" smtClean="0"/>
              <a:t>History of user responses at time </a:t>
            </a:r>
            <a:r>
              <a:rPr lang="en-US" altLang="zh-CN" sz="3200" i="1" smtClean="0"/>
              <a:t>t</a:t>
            </a:r>
          </a:p>
        </p:txBody>
      </p:sp>
      <p:graphicFrame>
        <p:nvGraphicFramePr>
          <p:cNvPr id="2050" name="Content Placeholder 3"/>
          <p:cNvGraphicFramePr>
            <a:graphicFrameLocks noChangeAspect="1"/>
          </p:cNvGraphicFramePr>
          <p:nvPr/>
        </p:nvGraphicFramePr>
        <p:xfrm>
          <a:off x="457200" y="1808163"/>
          <a:ext cx="1979613" cy="4089400"/>
        </p:xfrm>
        <a:graphic>
          <a:graphicData uri="http://schemas.openxmlformats.org/presentationml/2006/ole">
            <p:oleObj spid="_x0000_s35842" name="Equation" r:id="rId4" imgW="774360" imgH="1600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1133</Words>
  <Application>Microsoft Office PowerPoint</Application>
  <PresentationFormat>On-screen Show (4:3)</PresentationFormat>
  <Paragraphs>267</Paragraphs>
  <Slides>52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Human-in-the-loop</vt:lpstr>
      <vt:lpstr>Outline</vt:lpstr>
      <vt:lpstr>Slide 3</vt:lpstr>
      <vt:lpstr>The Dataset: Birds-200</vt:lpstr>
      <vt:lpstr>Motivation</vt:lpstr>
      <vt:lpstr>Motivation</vt:lpstr>
      <vt:lpstr>System Overview: 20 Questions</vt:lpstr>
      <vt:lpstr>System Overview: 20 Questions</vt:lpstr>
      <vt:lpstr>Some definitions:</vt:lpstr>
      <vt:lpstr>Question selection</vt:lpstr>
      <vt:lpstr>Incorporating vision</vt:lpstr>
      <vt:lpstr>Modeling user responses</vt:lpstr>
      <vt:lpstr>Implementation</vt:lpstr>
      <vt:lpstr>User Responses.</vt:lpstr>
      <vt:lpstr>Visual recognition </vt:lpstr>
      <vt:lpstr>Results</vt:lpstr>
      <vt:lpstr>Key Observations</vt:lpstr>
      <vt:lpstr>Outline</vt:lpstr>
      <vt:lpstr>Large-Scale Live Active Learning: Training Object Detectors with Crawled Data and Crowds</vt:lpstr>
      <vt:lpstr>Motivation</vt:lpstr>
      <vt:lpstr>Motivation</vt:lpstr>
      <vt:lpstr>System Overview</vt:lpstr>
      <vt:lpstr>System Overview</vt:lpstr>
      <vt:lpstr>System Overview</vt:lpstr>
      <vt:lpstr>System Overview</vt:lpstr>
      <vt:lpstr>Linear Classification</vt:lpstr>
      <vt:lpstr>Linear Classification</vt:lpstr>
      <vt:lpstr>Jumping Window Prediction</vt:lpstr>
      <vt:lpstr>Hashing</vt:lpstr>
      <vt:lpstr>Hashing</vt:lpstr>
      <vt:lpstr>Annotation Collection</vt:lpstr>
      <vt:lpstr>Annotation Collection</vt:lpstr>
      <vt:lpstr>Results</vt:lpstr>
      <vt:lpstr>Results</vt:lpstr>
      <vt:lpstr>Results</vt:lpstr>
      <vt:lpstr>Outline</vt:lpstr>
      <vt:lpstr>iCoseg: Interactive Co-segmentation with Intelligent Scribble Guidance</vt:lpstr>
      <vt:lpstr>Motivation</vt:lpstr>
      <vt:lpstr>Motivation</vt:lpstr>
      <vt:lpstr>Motivation</vt:lpstr>
      <vt:lpstr>System Overview</vt:lpstr>
      <vt:lpstr>Energy Model</vt:lpstr>
      <vt:lpstr>Recommendation Cues</vt:lpstr>
      <vt:lpstr>Recommendation Cues</vt:lpstr>
      <vt:lpstr>iCoseg Dataset</vt:lpstr>
      <vt:lpstr>Experiments</vt:lpstr>
      <vt:lpstr>Experiments</vt:lpstr>
      <vt:lpstr>Experiments</vt:lpstr>
      <vt:lpstr>Experiments</vt:lpstr>
      <vt:lpstr>Outline</vt:lpstr>
      <vt:lpstr>Summary</vt:lpstr>
      <vt:lpstr>Experiments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in the Loop</dc:title>
  <dc:creator>grrr</dc:creator>
  <cp:lastModifiedBy>Owner</cp:lastModifiedBy>
  <cp:revision>186</cp:revision>
  <dcterms:created xsi:type="dcterms:W3CDTF">2006-08-16T00:00:00Z</dcterms:created>
  <dcterms:modified xsi:type="dcterms:W3CDTF">2013-04-10T01:28:02Z</dcterms:modified>
</cp:coreProperties>
</file>