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60"/>
  </p:notesMasterIdLst>
  <p:sldIdLst>
    <p:sldId id="397" r:id="rId2"/>
    <p:sldId id="347" r:id="rId3"/>
    <p:sldId id="430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9" r:id="rId14"/>
    <p:sldId id="410" r:id="rId15"/>
    <p:sldId id="411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4" r:id="rId24"/>
    <p:sldId id="421" r:id="rId25"/>
    <p:sldId id="431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9" r:id="rId37"/>
    <p:sldId id="443" r:id="rId38"/>
    <p:sldId id="444" r:id="rId39"/>
    <p:sldId id="445" r:id="rId40"/>
    <p:sldId id="446" r:id="rId41"/>
    <p:sldId id="447" r:id="rId42"/>
    <p:sldId id="448" r:id="rId43"/>
    <p:sldId id="432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3" r:id="rId58"/>
    <p:sldId id="464" r:id="rId59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맑은 고딕" pitchFamily="34" charset="-127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558FF"/>
    <a:srgbClr val="4EFB11"/>
    <a:srgbClr val="2FEC20"/>
    <a:srgbClr val="008000"/>
    <a:srgbClr val="FF0000"/>
    <a:srgbClr val="FF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9533" autoAdjust="0"/>
  </p:normalViewPr>
  <p:slideViewPr>
    <p:cSldViewPr>
      <p:cViewPr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맑은 고딕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맑은 고딕" pitchFamily="34" charset="-127"/>
              </a:defRPr>
            </a:lvl1pPr>
          </a:lstStyle>
          <a:p>
            <a:fld id="{BF9B40A0-74F9-4904-BE7A-6A0AC2405370}" type="datetimeFigureOut">
              <a:rPr lang="ko-KR" altLang="en-US"/>
              <a:pPr/>
              <a:t>2013-04-25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맑은 고딕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맑은 고딕" pitchFamily="34" charset="-127"/>
              </a:defRPr>
            </a:lvl1pPr>
          </a:lstStyle>
          <a:p>
            <a:fld id="{031C4E9B-1744-4544-A7DC-68A50525D91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200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4E9B-1744-4544-A7DC-68A50525D91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83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r" eaLnBrk="1" hangingPunct="1"/>
            <a:fld id="{7F67A18F-B074-4B7B-9519-CA0A48DA8162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Prepositions are carriers of Context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C6BFE065-79E7-4089-BB56-E2117FBAC9C1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DDDDDD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r" eaLnBrk="1" hangingPunct="1"/>
            <a:fld id="{7F67A18F-B074-4B7B-9519-CA0A48DA8162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4E9B-1744-4544-A7DC-68A50525D91D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22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r" eaLnBrk="1" hangingPunct="1"/>
            <a:fld id="{7F67A18F-B074-4B7B-9519-CA0A48DA8162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C4E9B-1744-4544-A7DC-68A50525D91D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16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2C4-9BBD-4991-8B27-6A94162E6418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82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3320B-E1D5-4353-9EB6-73C33E466E0B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19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C2C3-690F-4F29-A906-E19159563783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94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EF33-4369-463B-8A9B-C6AB73D6FFC7}" type="datetime1">
              <a:rPr lang="ko-KR" altLang="en-US" smtClean="0"/>
              <a:t>2013-04-25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1919F-5452-4D1A-88E6-68B9B7747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8F0A-5299-468C-8ED0-CB0E1FB3CA2E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94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58C7-2E0B-40EB-8CCC-3E0309C11286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81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85B5-01B0-43A1-B014-106ED4342FBC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87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826C-0848-431B-9BB6-A651B38C338C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0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A963-539A-4596-A8A4-1D3C12EA1878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83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0EA2-19CD-430F-BC2B-97C9B7C14DFD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44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88-0FDD-416F-BA0F-6BC9B33623E9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4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9C03-CDC4-494C-ADE1-073646665D73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77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2249-636C-425C-866C-092F91C39E0A}" type="datetime1">
              <a:rPr lang="ko-KR" altLang="en-US" smtClean="0"/>
              <a:t>2013-04-25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C351-E9C2-47F3-BFF5-BC39FE500F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70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788" y="1371600"/>
            <a:ext cx="7851648" cy="1828800"/>
          </a:xfrm>
        </p:spPr>
        <p:txBody>
          <a:bodyPr/>
          <a:lstStyle/>
          <a:p>
            <a:r>
              <a:rPr lang="en-US" dirty="0" smtClean="0"/>
              <a:t>Languages and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728" y="3620616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marL="68263" algn="ctr"/>
            <a:r>
              <a:rPr lang="en-US" sz="2800" dirty="0">
                <a:latin typeface="Adobe Caslon Pro Bold" pitchFamily="18" charset="0"/>
              </a:rPr>
              <a:t>Virginia Tech</a:t>
            </a:r>
          </a:p>
          <a:p>
            <a:pPr marL="68263" algn="ctr"/>
            <a:r>
              <a:rPr lang="en-US" sz="2800" dirty="0">
                <a:latin typeface="Adobe Caslon Pro Bold" pitchFamily="18" charset="0"/>
              </a:rPr>
              <a:t>ECE 6504</a:t>
            </a:r>
          </a:p>
          <a:p>
            <a:pPr marL="68263" algn="ctr"/>
            <a:r>
              <a:rPr lang="en-US" sz="2800" dirty="0" smtClean="0">
                <a:latin typeface="Adobe Caslon Pro Bold" pitchFamily="18" charset="0"/>
              </a:rPr>
              <a:t>2013/04/25</a:t>
            </a:r>
            <a:endParaRPr lang="en-US" sz="2800" dirty="0">
              <a:latin typeface="Adobe Caslon Pro Bold" pitchFamily="18" charset="0"/>
            </a:endParaRPr>
          </a:p>
          <a:p>
            <a:pPr marL="68263" algn="ctr"/>
            <a:r>
              <a:rPr lang="en-US" sz="2800" dirty="0">
                <a:latin typeface="Adobe Caslon Pro Bold" pitchFamily="18" charset="0"/>
              </a:rPr>
              <a:t>Stanislaw </a:t>
            </a:r>
            <a:r>
              <a:rPr lang="en-US" sz="2800" dirty="0" err="1">
                <a:latin typeface="Adobe Caslon Pro Bold" pitchFamily="18" charset="0"/>
              </a:rPr>
              <a:t>Antol</a:t>
            </a:r>
            <a:endParaRPr lang="en-US" sz="2800" dirty="0">
              <a:latin typeface="Adobe Caslon Pro Bol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0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81088"/>
            <a:ext cx="1752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1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81088"/>
            <a:ext cx="1752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14"/>
          <p:cNvSpPr>
            <a:spLocks noChangeArrowheads="1"/>
          </p:cNvSpPr>
          <p:nvPr/>
        </p:nvSpPr>
        <p:spPr bwMode="auto">
          <a:xfrm>
            <a:off x="381000" y="928688"/>
            <a:ext cx="5943600" cy="1676400"/>
          </a:xfrm>
          <a:prstGeom prst="rect">
            <a:avLst/>
          </a:prstGeom>
          <a:solidFill>
            <a:srgbClr val="DDDDDD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22"/>
          <p:cNvSpPr>
            <a:spLocks noChangeArrowheads="1"/>
          </p:cNvSpPr>
          <p:nvPr/>
        </p:nvSpPr>
        <p:spPr bwMode="auto">
          <a:xfrm>
            <a:off x="381000" y="928688"/>
            <a:ext cx="5943600" cy="1676400"/>
          </a:xfrm>
          <a:prstGeom prst="rect">
            <a:avLst/>
          </a:prstGeom>
          <a:solidFill>
            <a:srgbClr val="DDDDDD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381000" y="928688"/>
            <a:ext cx="5943600" cy="1676400"/>
          </a:xfrm>
          <a:prstGeom prst="rect">
            <a:avLst/>
          </a:prstGeom>
          <a:solidFill>
            <a:srgbClr val="DDDDDD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Co-occurrence Relationship (Problems)</a:t>
            </a:r>
          </a:p>
        </p:txBody>
      </p:sp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1088"/>
            <a:ext cx="17970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81088"/>
            <a:ext cx="18335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1362075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36875" name="Text Box 9"/>
          <p:cNvSpPr txBox="1">
            <a:spLocks noChangeArrowheads="1"/>
          </p:cNvSpPr>
          <p:nvPr/>
        </p:nvSpPr>
        <p:spPr bwMode="auto">
          <a:xfrm>
            <a:off x="6096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3419475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36877" name="Text Box 11"/>
          <p:cNvSpPr txBox="1">
            <a:spLocks noChangeArrowheads="1"/>
          </p:cNvSpPr>
          <p:nvPr/>
        </p:nvSpPr>
        <p:spPr bwMode="auto">
          <a:xfrm>
            <a:off x="2667000" y="23114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5324475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36879" name="Text Box 13"/>
          <p:cNvSpPr txBox="1">
            <a:spLocks noChangeArrowheads="1"/>
          </p:cNvSpPr>
          <p:nvPr/>
        </p:nvSpPr>
        <p:spPr bwMode="auto">
          <a:xfrm>
            <a:off x="4572000" y="23114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pic>
        <p:nvPicPr>
          <p:cNvPr id="819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1088"/>
            <a:ext cx="17970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81088"/>
            <a:ext cx="18335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1088"/>
            <a:ext cx="17970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4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81088"/>
            <a:ext cx="18335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13716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619125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34290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2676525" y="23114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53340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45720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6096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13716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81954" name="Text Box 34"/>
          <p:cNvSpPr txBox="1">
            <a:spLocks noChangeArrowheads="1"/>
          </p:cNvSpPr>
          <p:nvPr/>
        </p:nvSpPr>
        <p:spPr bwMode="auto">
          <a:xfrm>
            <a:off x="34290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sp>
        <p:nvSpPr>
          <p:cNvPr id="81955" name="Text Box 35"/>
          <p:cNvSpPr txBox="1">
            <a:spLocks noChangeArrowheads="1"/>
          </p:cNvSpPr>
          <p:nvPr/>
        </p:nvSpPr>
        <p:spPr bwMode="auto">
          <a:xfrm>
            <a:off x="2676525" y="23114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81956" name="Text Box 36"/>
          <p:cNvSpPr txBox="1">
            <a:spLocks noChangeArrowheads="1"/>
          </p:cNvSpPr>
          <p:nvPr/>
        </p:nvSpPr>
        <p:spPr bwMode="auto">
          <a:xfrm>
            <a:off x="228600" y="3533775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/>
              <a:t>Hypothesis 1</a:t>
            </a:r>
          </a:p>
        </p:txBody>
      </p: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7334250" y="5195888"/>
            <a:ext cx="150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/>
              <a:t>Hypothesis 2</a:t>
            </a:r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45720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  <a:endParaRPr lang="en-US" sz="1200"/>
          </a:p>
        </p:txBody>
      </p:sp>
      <p:sp>
        <p:nvSpPr>
          <p:cNvPr id="81963" name="Text Box 43"/>
          <p:cNvSpPr txBox="1">
            <a:spLocks noChangeArrowheads="1"/>
          </p:cNvSpPr>
          <p:nvPr/>
        </p:nvSpPr>
        <p:spPr bwMode="auto">
          <a:xfrm>
            <a:off x="5334000" y="2300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endParaRPr lang="en-US" sz="1200"/>
          </a:p>
        </p:txBody>
      </p:sp>
      <p:pic>
        <p:nvPicPr>
          <p:cNvPr id="36898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81088"/>
            <a:ext cx="17526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6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.27759 " pathEditMode="relative" ptsTypes="AA">
                                      <p:cBhvr>
                                        <p:cTn id="6" dur="2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67 0.27759 " pathEditMode="relative" ptsTypes="AA">
                                      <p:cBhvr>
                                        <p:cTn id="8" dur="2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9965 " pathEditMode="relative" ptsTypes="AA">
                                      <p:cBhvr>
                                        <p:cTn id="10" dur="20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43326E-6 L -2.77778E-6 0.49966 " pathEditMode="relative" ptsTypes="AA">
                                      <p:cBhvr>
                                        <p:cTn id="12" dur="20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0842E-6 L 0.30001 0.15545 " pathEditMode="relative" ptsTypes="AA">
                                      <p:cBhvr>
                                        <p:cTn id="20" dur="2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9135E-6 L 0.13333 0.446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23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135E-6 L 0.28334 0.224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12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135E-6 L -0.025 0.390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95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4545E-6 L 0.09063 0.455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27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135E-6 L -0.04166 0.368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43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4545E-6 L 0.28229 0.167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1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835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135E-6 L 0.25 0.235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77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135E-6 L 0.30834 0.168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844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 0.14434 " pathEditMode="relative" ptsTypes="AA">
                                      <p:cBhvr>
                                        <p:cTn id="68" dur="2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9135E-6 L 0.15 0.3687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1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843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9135E-6 L -0.00834 0.390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954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4.904E-6 L 1.73472E-18 0.49965 " pathEditMode="relative" ptsTypes="AA">
                                      <p:cBhvr>
                                        <p:cTn id="80" dur="2000" fill="hold"/>
                                        <p:tgtEl>
                                          <p:spTgt spid="8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691E-7 L 0.2375 0.281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4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6" grpId="0"/>
      <p:bldP spid="81946" grpId="1"/>
      <p:bldP spid="81947" grpId="0"/>
      <p:bldP spid="81947" grpId="1"/>
      <p:bldP spid="81948" grpId="0"/>
      <p:bldP spid="81948" grpId="1"/>
      <p:bldP spid="81949" grpId="0"/>
      <p:bldP spid="81949" grpId="1"/>
      <p:bldP spid="81950" grpId="0"/>
      <p:bldP spid="81950" grpId="1"/>
      <p:bldP spid="81951" grpId="0"/>
      <p:bldP spid="81951" grpId="1"/>
      <p:bldP spid="81952" grpId="0"/>
      <p:bldP spid="81952" grpId="1"/>
      <p:bldP spid="81953" grpId="0"/>
      <p:bldP spid="81953" grpId="1"/>
      <p:bldP spid="81954" grpId="0"/>
      <p:bldP spid="81954" grpId="1"/>
      <p:bldP spid="81955" grpId="0"/>
      <p:bldP spid="81955" grpId="1"/>
      <p:bldP spid="81956" grpId="0"/>
      <p:bldP spid="81957" grpId="0"/>
      <p:bldP spid="81962" grpId="0"/>
      <p:bldP spid="81962" grpId="1"/>
      <p:bldP spid="81963" grpId="0"/>
      <p:bldP spid="819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Beyond Nouns – Exploit Relationships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82296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Use annotated text to extract nouns and relationships between nouns.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05800" y="12192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r>
              <a:rPr lang="en-US" sz="1200"/>
              <a:t>.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081463" y="1219200"/>
            <a:ext cx="649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officer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5175" y="1220788"/>
            <a:ext cx="1022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on the left of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486400" y="1219200"/>
            <a:ext cx="41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743575" y="1219200"/>
            <a:ext cx="2720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checks the speed of other cars on the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362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929063" y="1219200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A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4114800" y="1447800"/>
            <a:ext cx="2057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505200" y="1752600"/>
            <a:ext cx="129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dirty="0"/>
              <a:t>On (car, road)</a:t>
            </a:r>
          </a:p>
          <a:p>
            <a:pPr eaLnBrk="1" hangingPunct="1"/>
            <a:r>
              <a:rPr lang="en-US" sz="1200" dirty="0"/>
              <a:t>Left (officer, car)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6172200" y="1447800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772400" y="1828800"/>
            <a:ext cx="1198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car officer road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609600" y="2895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latin typeface="Adobe Garamond Pro" pitchFamily="18" charset="0"/>
              </a:rPr>
              <a:t>Constrain the correspondence problem using the relationships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Adobe Garamond Pro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28600" y="3276600"/>
            <a:ext cx="8655050" cy="2362200"/>
            <a:chOff x="144" y="2064"/>
            <a:chExt cx="5452" cy="1488"/>
          </a:xfrm>
        </p:grpSpPr>
        <p:pic>
          <p:nvPicPr>
            <p:cNvPr id="37905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112"/>
              <a:ext cx="960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6" name="Text Box 20"/>
            <p:cNvSpPr txBox="1">
              <a:spLocks noChangeArrowheads="1"/>
            </p:cNvSpPr>
            <p:nvPr/>
          </p:nvSpPr>
          <p:spPr bwMode="auto">
            <a:xfrm>
              <a:off x="1776" y="2736"/>
              <a:ext cx="9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200" b="1" dirty="0"/>
                <a:t>On </a:t>
              </a:r>
              <a:r>
                <a:rPr lang="en-US" sz="1200" b="1" dirty="0" smtClean="0"/>
                <a:t>(Car, Road)</a:t>
              </a:r>
              <a:endParaRPr lang="en-US" sz="1200" b="1" dirty="0"/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2880" y="244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08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64"/>
              <a:ext cx="1008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9" name="Line 23"/>
            <p:cNvSpPr>
              <a:spLocks noChangeShapeType="1"/>
            </p:cNvSpPr>
            <p:nvPr/>
          </p:nvSpPr>
          <p:spPr bwMode="auto">
            <a:xfrm>
              <a:off x="2880" y="2784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910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880"/>
              <a:ext cx="1008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1" name="Text Box 25"/>
            <p:cNvSpPr txBox="1">
              <a:spLocks noChangeArrowheads="1"/>
            </p:cNvSpPr>
            <p:nvPr/>
          </p:nvSpPr>
          <p:spPr bwMode="auto">
            <a:xfrm>
              <a:off x="4176" y="254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400" b="1"/>
                <a:t>Road</a:t>
              </a:r>
              <a:endParaRPr lang="en-US" sz="1400"/>
            </a:p>
          </p:txBody>
        </p:sp>
        <p:sp>
          <p:nvSpPr>
            <p:cNvPr id="37912" name="Text Box 26"/>
            <p:cNvSpPr txBox="1">
              <a:spLocks noChangeArrowheads="1"/>
            </p:cNvSpPr>
            <p:nvPr/>
          </p:nvSpPr>
          <p:spPr bwMode="auto">
            <a:xfrm>
              <a:off x="3936" y="2275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400" b="1"/>
                <a:t>Car</a:t>
              </a:r>
              <a:endParaRPr lang="en-US" sz="1400"/>
            </a:p>
          </p:txBody>
        </p:sp>
        <p:sp>
          <p:nvSpPr>
            <p:cNvPr id="37913" name="Text Box 27"/>
            <p:cNvSpPr txBox="1">
              <a:spLocks noChangeArrowheads="1"/>
            </p:cNvSpPr>
            <p:nvPr/>
          </p:nvSpPr>
          <p:spPr bwMode="auto">
            <a:xfrm>
              <a:off x="3888" y="3091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400" b="1"/>
                <a:t>Road</a:t>
              </a:r>
              <a:endParaRPr lang="en-US" sz="1400"/>
            </a:p>
          </p:txBody>
        </p:sp>
        <p:sp>
          <p:nvSpPr>
            <p:cNvPr id="37914" name="Text Box 28"/>
            <p:cNvSpPr txBox="1">
              <a:spLocks noChangeArrowheads="1"/>
            </p:cNvSpPr>
            <p:nvPr/>
          </p:nvSpPr>
          <p:spPr bwMode="auto">
            <a:xfrm>
              <a:off x="4224" y="3360"/>
              <a:ext cx="3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400" b="1"/>
                <a:t>Car</a:t>
              </a:r>
              <a:endParaRPr lang="en-US" sz="1400"/>
            </a:p>
          </p:txBody>
        </p:sp>
        <p:sp>
          <p:nvSpPr>
            <p:cNvPr id="37916" name="Line 30"/>
            <p:cNvSpPr>
              <a:spLocks noChangeShapeType="1"/>
            </p:cNvSpPr>
            <p:nvPr/>
          </p:nvSpPr>
          <p:spPr bwMode="auto">
            <a:xfrm>
              <a:off x="1104" y="244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4656" y="2256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8000"/>
                  </a:solidFill>
                </a:rPr>
                <a:t>More Likely</a:t>
              </a: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4704" y="3072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</a:rPr>
                <a:t>Less Likely</a:t>
              </a:r>
            </a:p>
          </p:txBody>
        </p:sp>
        <p:sp>
          <p:nvSpPr>
            <p:cNvPr id="37919" name="Rectangle 34"/>
            <p:cNvSpPr>
              <a:spLocks noChangeArrowheads="1"/>
            </p:cNvSpPr>
            <p:nvPr/>
          </p:nvSpPr>
          <p:spPr bwMode="auto">
            <a:xfrm>
              <a:off x="144" y="2352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D:\My_Documents\Dropbox\VirginiaTech\Semester4_Spring2013\ECE6504_Computer_Vision\16_language_and_images\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24250"/>
            <a:ext cx="15716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Beyond Nouns - Overview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5838"/>
            <a:ext cx="8458200" cy="2895600"/>
          </a:xfrm>
        </p:spPr>
        <p:txBody>
          <a:bodyPr/>
          <a:lstStyle/>
          <a:p>
            <a:pPr eaLnBrk="1" hangingPunct="1"/>
            <a:r>
              <a:rPr lang="en-US" sz="2000" smtClean="0"/>
              <a:t>Learn classifiers for both Nouns and Relationships simultaneously.</a:t>
            </a:r>
          </a:p>
          <a:p>
            <a:pPr lvl="1" eaLnBrk="1" hangingPunct="1"/>
            <a:r>
              <a:rPr lang="en-US" sz="1800" smtClean="0"/>
              <a:t>Classifiers for Relationships based on differential features.</a:t>
            </a:r>
          </a:p>
          <a:p>
            <a:pPr lvl="1" eaLnBrk="1" hangingPunct="1"/>
            <a:endParaRPr lang="en-US" sz="1000" smtClean="0">
              <a:solidFill>
                <a:srgbClr val="DDDDDD"/>
              </a:solidFill>
            </a:endParaRPr>
          </a:p>
          <a:p>
            <a:pPr eaLnBrk="1" hangingPunct="1"/>
            <a:r>
              <a:rPr lang="en-US" sz="2000" smtClean="0"/>
              <a:t>Learn priors on possible relationships between pairs of nouns </a:t>
            </a:r>
          </a:p>
          <a:p>
            <a:pPr lvl="1" eaLnBrk="1" hangingPunct="1"/>
            <a:r>
              <a:rPr lang="en-US" sz="1800" smtClean="0"/>
              <a:t>Leads to better Labeling Performance</a:t>
            </a:r>
          </a:p>
          <a:p>
            <a:pPr eaLnBrk="1" hangingPunct="1"/>
            <a:endParaRPr lang="en-US" sz="2000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3581400"/>
            <a:ext cx="8382000" cy="1630363"/>
            <a:chOff x="288" y="2397"/>
            <a:chExt cx="5280" cy="1027"/>
          </a:xfrm>
        </p:grpSpPr>
        <p:pic>
          <p:nvPicPr>
            <p:cNvPr id="3891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397"/>
              <a:ext cx="1488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5"/>
            <p:cNvSpPr>
              <a:spLocks noChangeArrowheads="1"/>
            </p:cNvSpPr>
            <p:nvPr/>
          </p:nvSpPr>
          <p:spPr bwMode="auto">
            <a:xfrm>
              <a:off x="288" y="2589"/>
              <a:ext cx="1344" cy="768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above (sky , water)</a:t>
              </a:r>
            </a:p>
            <a:p>
              <a:pPr algn="ctr"/>
              <a:endParaRPr lang="en-US"/>
            </a:p>
            <a:p>
              <a:pPr algn="ctr"/>
              <a:r>
                <a:rPr lang="en-US" sz="1000"/>
                <a:t>above (water , sky)</a:t>
              </a:r>
            </a:p>
          </p:txBody>
        </p:sp>
        <p:sp>
          <p:nvSpPr>
            <p:cNvPr id="38920" name="Line 6"/>
            <p:cNvSpPr>
              <a:spLocks noChangeShapeType="1"/>
            </p:cNvSpPr>
            <p:nvPr/>
          </p:nvSpPr>
          <p:spPr bwMode="auto">
            <a:xfrm>
              <a:off x="1680" y="2973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2736" y="2493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/>
                <a:t>sky</a:t>
              </a:r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2582" y="3140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/>
                <a:t>water</a:t>
              </a:r>
            </a:p>
          </p:txBody>
        </p:sp>
        <p:pic>
          <p:nvPicPr>
            <p:cNvPr id="3892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397"/>
              <a:ext cx="1488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4" name="Text Box 10"/>
            <p:cNvSpPr txBox="1">
              <a:spLocks noChangeArrowheads="1"/>
            </p:cNvSpPr>
            <p:nvPr/>
          </p:nvSpPr>
          <p:spPr bwMode="auto">
            <a:xfrm>
              <a:off x="4320" y="3165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/>
                <a:t>sky</a:t>
              </a:r>
            </a:p>
          </p:txBody>
        </p:sp>
        <p:sp>
          <p:nvSpPr>
            <p:cNvPr id="38925" name="Text Box 11"/>
            <p:cNvSpPr txBox="1">
              <a:spLocks noChangeArrowheads="1"/>
            </p:cNvSpPr>
            <p:nvPr/>
          </p:nvSpPr>
          <p:spPr bwMode="auto">
            <a:xfrm>
              <a:off x="4608" y="2493"/>
              <a:ext cx="4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/>
                <a:t>water</a:t>
              </a:r>
            </a:p>
          </p:txBody>
        </p:sp>
      </p:grpSp>
      <p:pic>
        <p:nvPicPr>
          <p:cNvPr id="839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210175"/>
            <a:ext cx="533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2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Representation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4102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Each image is first segmented into regions.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Regions are represented by feature vectors based 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Appearance (RGB, Intensity)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Shape (Convexity, Moments)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Models for nouns are based on features of the regions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Relationship models are based on differential features: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Difference of avg. intensity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Difference in location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Assumption: Each relationship model is based on one differential feature for convex objects. Learning models of relationships involves feature selection.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Each image is also annotated with nouns and a few relationships between those nouns.</a:t>
            </a:r>
          </a:p>
        </p:txBody>
      </p:sp>
      <p:pic>
        <p:nvPicPr>
          <p:cNvPr id="41988" name="Picture 4" descr="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4003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010400" y="3429000"/>
            <a:ext cx="1600200" cy="3124200"/>
            <a:chOff x="4416" y="2160"/>
            <a:chExt cx="1008" cy="1968"/>
          </a:xfrm>
        </p:grpSpPr>
        <p:sp>
          <p:nvSpPr>
            <p:cNvPr id="41990" name="Oval 15"/>
            <p:cNvSpPr>
              <a:spLocks noChangeArrowheads="1"/>
            </p:cNvSpPr>
            <p:nvPr/>
          </p:nvSpPr>
          <p:spPr bwMode="auto">
            <a:xfrm>
              <a:off x="4800" y="24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41991" name="Oval 12"/>
            <p:cNvSpPr>
              <a:spLocks noChangeArrowheads="1"/>
            </p:cNvSpPr>
            <p:nvPr/>
          </p:nvSpPr>
          <p:spPr bwMode="auto">
            <a:xfrm>
              <a:off x="4800" y="21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AutoShape 6"/>
            <p:cNvSpPr>
              <a:spLocks noChangeArrowheads="1"/>
            </p:cNvSpPr>
            <p:nvPr/>
          </p:nvSpPr>
          <p:spPr bwMode="auto">
            <a:xfrm>
              <a:off x="4416" y="3072"/>
              <a:ext cx="1008" cy="1056"/>
            </a:xfrm>
            <a:custGeom>
              <a:avLst/>
              <a:gdLst>
                <a:gd name="T0" fmla="*/ 100215904 w 21600"/>
                <a:gd name="T1" fmla="*/ 0 h 21600"/>
                <a:gd name="T2" fmla="*/ 51230913 w 21600"/>
                <a:gd name="T3" fmla="*/ 104988089 h 21600"/>
                <a:gd name="T4" fmla="*/ 100215904 w 21600"/>
                <a:gd name="T5" fmla="*/ 56944836 h 21600"/>
                <a:gd name="T6" fmla="*/ 100215904 w 21600"/>
                <a:gd name="T7" fmla="*/ 10498808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993" name="Oval 7"/>
            <p:cNvSpPr>
              <a:spLocks noChangeArrowheads="1"/>
            </p:cNvSpPr>
            <p:nvPr/>
          </p:nvSpPr>
          <p:spPr bwMode="auto">
            <a:xfrm>
              <a:off x="4800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41994" name="Text Box 9"/>
            <p:cNvSpPr txBox="1">
              <a:spLocks noChangeArrowheads="1"/>
            </p:cNvSpPr>
            <p:nvPr/>
          </p:nvSpPr>
          <p:spPr bwMode="auto">
            <a:xfrm>
              <a:off x="4800" y="308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/>
                <a:t>A</a:t>
              </a:r>
            </a:p>
          </p:txBody>
        </p:sp>
        <p:sp>
          <p:nvSpPr>
            <p:cNvPr id="41995" name="Text Box 11"/>
            <p:cNvSpPr txBox="1">
              <a:spLocks noChangeArrowheads="1"/>
            </p:cNvSpPr>
            <p:nvPr/>
          </p:nvSpPr>
          <p:spPr bwMode="auto">
            <a:xfrm>
              <a:off x="4800" y="216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/>
                <a:t>A</a:t>
              </a:r>
            </a:p>
          </p:txBody>
        </p:sp>
        <p:sp>
          <p:nvSpPr>
            <p:cNvPr id="41996" name="Text Box 16"/>
            <p:cNvSpPr txBox="1">
              <a:spLocks noChangeArrowheads="1"/>
            </p:cNvSpPr>
            <p:nvPr/>
          </p:nvSpPr>
          <p:spPr bwMode="auto">
            <a:xfrm>
              <a:off x="4560" y="2745"/>
              <a:ext cx="7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 i="1"/>
                <a:t>B</a:t>
              </a:r>
              <a:r>
                <a:rPr lang="en-US" sz="1800" i="1"/>
                <a:t> below </a:t>
              </a:r>
              <a:r>
                <a:rPr lang="en-US" sz="1800" b="1" i="1"/>
                <a:t>A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0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Learning the Model – Chicken Egg Problem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058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Learning models of nouns and relationships requires solving the correspondence problem.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To solve the correspondence problem we need some model of nouns and relationships.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Chicken-Egg Problem: We treat assignment as missing data and formulate an EM approach.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43012" name="Group 18"/>
          <p:cNvGrpSpPr>
            <a:grpSpLocks/>
          </p:cNvGrpSpPr>
          <p:nvPr/>
        </p:nvGrpSpPr>
        <p:grpSpPr bwMode="auto">
          <a:xfrm>
            <a:off x="5562600" y="4149725"/>
            <a:ext cx="2286000" cy="1295400"/>
            <a:chOff x="3408" y="2352"/>
            <a:chExt cx="2112" cy="1008"/>
          </a:xfrm>
        </p:grpSpPr>
        <p:pic>
          <p:nvPicPr>
            <p:cNvPr id="4302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52"/>
              <a:ext cx="720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832"/>
              <a:ext cx="86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4" name="Text Box 10"/>
            <p:cNvSpPr txBox="1">
              <a:spLocks noChangeArrowheads="1"/>
            </p:cNvSpPr>
            <p:nvPr/>
          </p:nvSpPr>
          <p:spPr bwMode="auto">
            <a:xfrm>
              <a:off x="4262" y="2421"/>
              <a:ext cx="46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000" b="1"/>
                <a:t>Road</a:t>
              </a:r>
            </a:p>
          </p:txBody>
        </p:sp>
        <p:sp>
          <p:nvSpPr>
            <p:cNvPr id="43025" name="Text Box 11"/>
            <p:cNvSpPr txBox="1">
              <a:spLocks noChangeArrowheads="1"/>
            </p:cNvSpPr>
            <p:nvPr/>
          </p:nvSpPr>
          <p:spPr bwMode="auto">
            <a:xfrm>
              <a:off x="4320" y="3024"/>
              <a:ext cx="36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000" b="1"/>
                <a:t>Car</a:t>
              </a:r>
            </a:p>
          </p:txBody>
        </p:sp>
        <p:pic>
          <p:nvPicPr>
            <p:cNvPr id="4302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6" y="2576"/>
              <a:ext cx="86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13" name="Group 17"/>
          <p:cNvGrpSpPr>
            <a:grpSpLocks/>
          </p:cNvGrpSpPr>
          <p:nvPr/>
        </p:nvGrpSpPr>
        <p:grpSpPr bwMode="auto">
          <a:xfrm>
            <a:off x="1295400" y="4225925"/>
            <a:ext cx="1930400" cy="1260475"/>
            <a:chOff x="480" y="2400"/>
            <a:chExt cx="1296" cy="843"/>
          </a:xfrm>
        </p:grpSpPr>
        <p:pic>
          <p:nvPicPr>
            <p:cNvPr id="4301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400"/>
              <a:ext cx="1296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0" name="Text Box 13"/>
            <p:cNvSpPr txBox="1">
              <a:spLocks noChangeArrowheads="1"/>
            </p:cNvSpPr>
            <p:nvPr/>
          </p:nvSpPr>
          <p:spPr bwMode="auto">
            <a:xfrm>
              <a:off x="940" y="2688"/>
              <a:ext cx="38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tx2"/>
                  </a:solidFill>
                </a:rPr>
                <a:t>Car</a:t>
              </a:r>
            </a:p>
          </p:txBody>
        </p:sp>
        <p:sp>
          <p:nvSpPr>
            <p:cNvPr id="43021" name="Text Box 14"/>
            <p:cNvSpPr txBox="1">
              <a:spLocks noChangeArrowheads="1"/>
            </p:cNvSpPr>
            <p:nvPr/>
          </p:nvSpPr>
          <p:spPr bwMode="auto">
            <a:xfrm>
              <a:off x="1199" y="2928"/>
              <a:ext cx="508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tx2"/>
                  </a:solidFill>
                </a:rPr>
                <a:t>Road</a:t>
              </a:r>
            </a:p>
          </p:txBody>
        </p:sp>
      </p:grpSp>
      <p:sp>
        <p:nvSpPr>
          <p:cNvPr id="87057" name="Line 17"/>
          <p:cNvSpPr>
            <a:spLocks noChangeShapeType="1"/>
          </p:cNvSpPr>
          <p:nvPr/>
        </p:nvSpPr>
        <p:spPr bwMode="auto">
          <a:xfrm flipH="1">
            <a:off x="3733800" y="51403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3733800" y="45307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Text Box 19"/>
          <p:cNvSpPr txBox="1">
            <a:spLocks noChangeArrowheads="1"/>
          </p:cNvSpPr>
          <p:nvPr/>
        </p:nvSpPr>
        <p:spPr bwMode="auto">
          <a:xfrm>
            <a:off x="1143000" y="3768725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 b="1" i="1"/>
              <a:t>Assignment Problem</a:t>
            </a:r>
          </a:p>
        </p:txBody>
      </p:sp>
      <p:sp>
        <p:nvSpPr>
          <p:cNvPr id="43017" name="Text Box 20"/>
          <p:cNvSpPr txBox="1">
            <a:spLocks noChangeArrowheads="1"/>
          </p:cNvSpPr>
          <p:nvPr/>
        </p:nvSpPr>
        <p:spPr bwMode="auto">
          <a:xfrm>
            <a:off x="5638800" y="3692525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 b="1" i="1"/>
              <a:t>Learning Problem</a:t>
            </a:r>
          </a:p>
        </p:txBody>
      </p: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1524000" y="5562600"/>
            <a:ext cx="1452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600" dirty="0"/>
              <a:t>On </a:t>
            </a:r>
            <a:r>
              <a:rPr lang="en-US" sz="1600" dirty="0" smtClean="0"/>
              <a:t>(car, road)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91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7" grpId="0" animBg="1"/>
      <p:bldP spid="870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EM Approach- Learning the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E-Step:</a:t>
            </a:r>
            <a:r>
              <a:rPr lang="en-US" sz="2000" dirty="0" smtClean="0"/>
              <a:t> Compute the noun assignment for a given set of object and relationship models from previous iteration (        ).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M-Step: </a:t>
            </a:r>
            <a:r>
              <a:rPr lang="en-US" sz="2000" dirty="0" smtClean="0"/>
              <a:t>For the noun assignment computed in the E-step, we find the new ML parameters by learning both relationship and object classifiers.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For initialization of the EM approach, we can use any image annotation approach with localization such as the translation based model described in [1].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8575" y="5562600"/>
            <a:ext cx="897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000"/>
              <a:t>[1] Duygulu, P., Barnard, K., Freitas, N., Forsyth, D.: Object recognition as machine translation: Learning a lexicon for a fixed image vocabulary. ECCV (2002)</a:t>
            </a:r>
          </a:p>
          <a:p>
            <a:pPr eaLnBrk="1" hangingPunct="1"/>
            <a:endParaRPr lang="en-US" sz="100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0225"/>
            <a:ext cx="4894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56" y="1412776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2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Inference Model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Image segmented into regions. 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Each region represented by a noun node.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Every pair of noun nodes is connected by a relationship edge whose likelihood is obtained from differential features.</a:t>
            </a:r>
          </a:p>
        </p:txBody>
      </p:sp>
      <p:pic>
        <p:nvPicPr>
          <p:cNvPr id="46084" name="Picture 5" descr="bea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541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354638" y="5791200"/>
            <a:ext cx="1600200" cy="76200"/>
          </a:xfrm>
          <a:prstGeom prst="rect">
            <a:avLst/>
          </a:prstGeom>
          <a:solidFill>
            <a:srgbClr val="FF99CC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 rot="3000000" flipH="1">
            <a:off x="6553200" y="4953000"/>
            <a:ext cx="381000" cy="76200"/>
          </a:xfrm>
          <a:prstGeom prst="rect">
            <a:avLst/>
          </a:prstGeom>
          <a:solidFill>
            <a:srgbClr val="FF99CC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 rot="19800000" flipH="1">
            <a:off x="5276850" y="4953000"/>
            <a:ext cx="819150" cy="74613"/>
          </a:xfrm>
          <a:prstGeom prst="rect">
            <a:avLst/>
          </a:prstGeom>
          <a:solidFill>
            <a:srgbClr val="FF99CC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4191000" y="3352800"/>
            <a:ext cx="4343400" cy="1524000"/>
          </a:xfrm>
          <a:prstGeom prst="parallelogram">
            <a:avLst>
              <a:gd name="adj" fmla="val 93298"/>
            </a:avLst>
          </a:prstGeom>
          <a:solidFill>
            <a:srgbClr val="CCFFFF">
              <a:alpha val="3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6151563" y="4572000"/>
            <a:ext cx="0" cy="1219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5715000" y="4114800"/>
            <a:ext cx="0" cy="762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H="1">
            <a:off x="6781800" y="4038600"/>
            <a:ext cx="0" cy="9144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5257800" y="47244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5065713" y="43275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</a:t>
            </a:r>
            <a:r>
              <a:rPr lang="en-US" baseline="-25000"/>
              <a:t>1</a:t>
            </a: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7002463" y="4752975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477000" y="38100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6324600" y="3429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</a:t>
            </a:r>
            <a:r>
              <a:rPr lang="en-US" baseline="-25000"/>
              <a:t>2</a:t>
            </a:r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6810375" y="43751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n</a:t>
            </a:r>
            <a:r>
              <a:rPr lang="en-US" baseline="-25000"/>
              <a:t>3</a:t>
            </a:r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>
            <a:off x="5410200" y="36576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434013" y="45640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6629400" y="3733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0" name="AutoShape 22"/>
          <p:cNvSpPr>
            <a:spLocks noChangeArrowheads="1"/>
          </p:cNvSpPr>
          <p:nvPr/>
        </p:nvSpPr>
        <p:spPr bwMode="auto">
          <a:xfrm>
            <a:off x="5562600" y="3886200"/>
            <a:ext cx="609600" cy="304800"/>
          </a:xfrm>
          <a:prstGeom prst="parallelogram">
            <a:avLst>
              <a:gd name="adj" fmla="val 8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</a:t>
            </a:r>
            <a:r>
              <a:rPr lang="en-US" sz="1400" baseline="30000"/>
              <a:t>12</a:t>
            </a:r>
          </a:p>
        </p:txBody>
      </p:sp>
      <p:sp>
        <p:nvSpPr>
          <p:cNvPr id="89111" name="AutoShape 23"/>
          <p:cNvSpPr>
            <a:spLocks noChangeArrowheads="1"/>
          </p:cNvSpPr>
          <p:nvPr/>
        </p:nvSpPr>
        <p:spPr bwMode="auto">
          <a:xfrm>
            <a:off x="5867400" y="4419600"/>
            <a:ext cx="609600" cy="304800"/>
          </a:xfrm>
          <a:prstGeom prst="parallelogram">
            <a:avLst>
              <a:gd name="adj" fmla="val 8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</a:t>
            </a:r>
            <a:r>
              <a:rPr lang="en-US" sz="1400" baseline="30000"/>
              <a:t>13</a:t>
            </a:r>
          </a:p>
        </p:txBody>
      </p:sp>
      <p:sp>
        <p:nvSpPr>
          <p:cNvPr id="89112" name="AutoShape 24"/>
          <p:cNvSpPr>
            <a:spLocks noChangeArrowheads="1"/>
          </p:cNvSpPr>
          <p:nvPr/>
        </p:nvSpPr>
        <p:spPr bwMode="auto">
          <a:xfrm>
            <a:off x="6521450" y="3894138"/>
            <a:ext cx="609600" cy="304800"/>
          </a:xfrm>
          <a:prstGeom prst="parallelogram">
            <a:avLst>
              <a:gd name="adj" fmla="val 8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</a:t>
            </a:r>
            <a:r>
              <a:rPr lang="en-US" sz="1400" baseline="30000"/>
              <a:t>23</a:t>
            </a:r>
          </a:p>
        </p:txBody>
      </p:sp>
      <p:pic>
        <p:nvPicPr>
          <p:cNvPr id="8911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514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9788"/>
            <a:ext cx="35067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0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 animBg="1"/>
      <p:bldP spid="89096" grpId="0" animBg="1"/>
      <p:bldP spid="89097" grpId="0" animBg="1"/>
      <p:bldP spid="89098" grpId="0" animBg="1"/>
      <p:bldP spid="89099" grpId="0" animBg="1"/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  <p:bldP spid="89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Evaluation – Corel 5k Dataset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Evaluation based on Corel5K dataset [1].</a:t>
            </a:r>
          </a:p>
          <a:p>
            <a:pPr eaLnBrk="1" hangingPunct="1">
              <a:lnSpc>
                <a:spcPct val="90000"/>
              </a:lnSpc>
            </a:pPr>
            <a:endParaRPr 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Used 850 training images with tags and manually labeled relationships.</a:t>
            </a:r>
          </a:p>
          <a:p>
            <a:pPr eaLnBrk="1" hangingPunct="1">
              <a:lnSpc>
                <a:spcPct val="90000"/>
              </a:lnSpc>
            </a:pPr>
            <a:endParaRPr 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Vocabulary of 173 nouns and 19 relationships.</a:t>
            </a:r>
          </a:p>
          <a:p>
            <a:pPr eaLnBrk="1" hangingPunct="1">
              <a:lnSpc>
                <a:spcPct val="90000"/>
              </a:lnSpc>
            </a:pPr>
            <a:endParaRPr 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We use the same segmentations and feature vector as [1].</a:t>
            </a:r>
          </a:p>
          <a:p>
            <a:pPr eaLnBrk="1" hangingPunct="1">
              <a:lnSpc>
                <a:spcPct val="90000"/>
              </a:lnSpc>
            </a:pPr>
            <a:endParaRPr 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Quantitative evaluation of training based on 150 randomly chosen images.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Quantitative evaluation of labeling algorithm (testing) was based on 100 test images.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4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6003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2590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Resolution of Correspondence Ambiguities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Evaluate the performance of our approach for resolution of correspondence ambiguities in training dataset.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Evaluate performance in terms of two measures [2]: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Range Semantics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Counts the “percentage”  of  each word correctly labeled by the algorithm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‘Sky’ treated the same as ‘Car’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Frequency Correct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Counts the number of regions correctly labeled by the algorithm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‘Sky’ occurs more frequently than ‘Car’</a:t>
            </a:r>
          </a:p>
          <a:p>
            <a:pPr lvl="2" eaLnBrk="1" hangingPunct="1">
              <a:lnSpc>
                <a:spcPct val="80000"/>
              </a:lnSpc>
            </a:pPr>
            <a:endParaRPr lang="en-US" sz="12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5638800"/>
            <a:ext cx="8931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000"/>
              <a:t>[2] Barnard, K., Fan, Q., Swaminathan, R., Hoogs, A., Collins, R., Rondot, P., Kaufold, J.: Evaluation of localized semantics: data, methodology and experiments. Univ. of Arizona, TR-2005 (2005)</a:t>
            </a:r>
          </a:p>
          <a:p>
            <a:pPr eaLnBrk="1" hangingPunct="1"/>
            <a:endParaRPr lang="en-US" sz="1000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286000" y="5257800"/>
            <a:ext cx="141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Duygulu et. al [1]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410200" y="5257800"/>
            <a:ext cx="1209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Our Approach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0" y="5622925"/>
            <a:ext cx="897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000" dirty="0"/>
              <a:t>[1] </a:t>
            </a:r>
            <a:r>
              <a:rPr lang="en-US" sz="1000" dirty="0" err="1"/>
              <a:t>Duygulu</a:t>
            </a:r>
            <a:r>
              <a:rPr lang="en-US" sz="1000" dirty="0"/>
              <a:t>, P., Barnard, K., </a:t>
            </a:r>
            <a:r>
              <a:rPr lang="en-US" sz="1000" dirty="0" err="1"/>
              <a:t>Freitas</a:t>
            </a:r>
            <a:r>
              <a:rPr lang="en-US" sz="1000" dirty="0"/>
              <a:t>, N., Forsyth, D.: Object recognition as machine translation: Learning a lexicon for a fixed image vocabulary. ECCV (2002)</a:t>
            </a:r>
          </a:p>
          <a:p>
            <a:pPr eaLnBrk="1" hangingPunct="1"/>
            <a:endParaRPr lang="en-US" sz="1000" dirty="0"/>
          </a:p>
        </p:txBody>
      </p:sp>
      <p:pic>
        <p:nvPicPr>
          <p:cNvPr id="9115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3276600"/>
            <a:ext cx="12430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12573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4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2800"/>
            <a:ext cx="1193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5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3352800"/>
            <a:ext cx="12049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319963" y="3733800"/>
            <a:ext cx="1752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i="1"/>
              <a:t>below(birds,sun) above(sun, sea) brighter(sun,sea) below(waves,sun)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010400" y="3886200"/>
            <a:ext cx="1920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i="1"/>
              <a:t>above(statue,rocks);</a:t>
            </a:r>
          </a:p>
          <a:p>
            <a:pPr eaLnBrk="1" hangingPunct="1"/>
            <a:r>
              <a:rPr lang="en-US" sz="1400" i="1"/>
              <a:t>ontopof(rocks, water); larger(water,statue)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842125" y="3917950"/>
            <a:ext cx="230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i="1"/>
              <a:t>below(flowers,horses); ontopof(horses,field); below(flowers,foals)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6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9" grpId="0"/>
      <p:bldP spid="33806" grpId="0"/>
      <p:bldP spid="33806" grpId="1"/>
      <p:bldP spid="33807" grpId="0"/>
      <p:bldP spid="33807" grpId="1"/>
      <p:bldP spid="338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Resolution of Correspondence Ambiguities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1905000"/>
          </a:xfrm>
        </p:spPr>
        <p:txBody>
          <a:bodyPr/>
          <a:lstStyle/>
          <a:p>
            <a:pPr eaLnBrk="1" hangingPunct="1"/>
            <a:r>
              <a:rPr lang="en-US" sz="1800" smtClean="0"/>
              <a:t>Compared the performance with IBM Model 1[3] and Duygulu et. al[1]</a:t>
            </a:r>
          </a:p>
          <a:p>
            <a:pPr eaLnBrk="1" hangingPunct="1"/>
            <a:r>
              <a:rPr lang="en-US" sz="1800" smtClean="0"/>
              <a:t>Show importance of prepositions and comparators by bootstrapping our EM-algorithm.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47950"/>
            <a:ext cx="39719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5867400" y="5257800"/>
            <a:ext cx="176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/>
              <a:t>(b) Semantic Range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1676400" y="5246688"/>
            <a:ext cx="1916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/>
              <a:t>(a) Frequency Correct</a:t>
            </a:r>
          </a:p>
        </p:txBody>
      </p:sp>
      <p:pic>
        <p:nvPicPr>
          <p:cNvPr id="4915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633663"/>
            <a:ext cx="404336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3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More Holistic Approach to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4236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Language is another rich source of information</a:t>
            </a:r>
          </a:p>
          <a:p>
            <a:r>
              <a:rPr lang="en-US" dirty="0" smtClean="0"/>
              <a:t>Linking to language can help computer vision</a:t>
            </a:r>
          </a:p>
          <a:p>
            <a:pPr lvl="1"/>
            <a:r>
              <a:rPr lang="en-US" dirty="0" smtClean="0"/>
              <a:t>Learning priors about images (e.g., captions)</a:t>
            </a:r>
          </a:p>
          <a:p>
            <a:pPr lvl="1"/>
            <a:r>
              <a:rPr lang="en-US" dirty="0" smtClean="0"/>
              <a:t>Learning priors about objects (e.g., object descriptions)</a:t>
            </a:r>
          </a:p>
          <a:p>
            <a:pPr lvl="1"/>
            <a:r>
              <a:rPr lang="en-US" dirty="0" smtClean="0"/>
              <a:t>Learning priors about scenes (e.g., properties, objects)</a:t>
            </a:r>
          </a:p>
          <a:p>
            <a:pPr lvl="1"/>
            <a:r>
              <a:rPr lang="en-US" dirty="0" smtClean="0"/>
              <a:t>Search: text-&gt;image or image-&gt;text</a:t>
            </a:r>
            <a:endParaRPr lang="en-US" dirty="0"/>
          </a:p>
          <a:p>
            <a:pPr lvl="1"/>
            <a:r>
              <a:rPr lang="en-US" dirty="0" smtClean="0"/>
              <a:t>More natural interface between humans and ML algorithms</a:t>
            </a:r>
          </a:p>
        </p:txBody>
      </p:sp>
    </p:spTree>
    <p:extLst>
      <p:ext uri="{BB962C8B-B14F-4D97-AF65-F5344CB8AC3E}">
        <p14:creationId xmlns:p14="http://schemas.microsoft.com/office/powerpoint/2010/main" val="38662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Examples of labeling test images</a:t>
            </a:r>
          </a:p>
        </p:txBody>
      </p: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152400" y="1066800"/>
            <a:ext cx="8610600" cy="2057400"/>
          </a:xfrm>
          <a:prstGeom prst="rect">
            <a:avLst/>
          </a:prstGeom>
          <a:solidFill>
            <a:srgbClr val="CCECF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152400" y="1981200"/>
            <a:ext cx="1395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/>
              <a:t>Duygulu (2002)</a:t>
            </a: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152400" y="3429000"/>
            <a:ext cx="8610600" cy="2057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152400" y="4267200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/>
              <a:t>Our Approach</a:t>
            </a:r>
          </a:p>
        </p:txBody>
      </p:sp>
      <p:pic>
        <p:nvPicPr>
          <p:cNvPr id="5018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457575"/>
            <a:ext cx="1236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095375"/>
            <a:ext cx="124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8250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2743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2743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581400"/>
            <a:ext cx="2743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9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Evaluation of labeling test images</a:t>
            </a: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9248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84645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>
                <a:latin typeface="Adobe Garamond Pro" pitchFamily="18" charset="0"/>
              </a:rPr>
              <a:t> Evaluate the performance of labeling based on annotation from Corel5K dataset</a:t>
            </a:r>
          </a:p>
          <a:p>
            <a:pPr eaLnBrk="1" hangingPunct="1"/>
            <a:r>
              <a:rPr lang="en-US" sz="1800">
                <a:latin typeface="Adobe Garamond Pro" pitchFamily="18" charset="0"/>
              </a:rPr>
              <a:t>    	Set of Annotations from Ground Truth from Corel </a:t>
            </a:r>
          </a:p>
          <a:p>
            <a:pPr eaLnBrk="1" hangingPunct="1"/>
            <a:r>
              <a:rPr lang="en-US" sz="1800">
                <a:latin typeface="Adobe Garamond Pro" pitchFamily="18" charset="0"/>
              </a:rPr>
              <a:t>	Set of Annotations provided by the algorithm</a:t>
            </a:r>
          </a:p>
          <a:p>
            <a:pPr eaLnBrk="1" hangingPunct="1"/>
            <a:r>
              <a:rPr lang="en-US" sz="1800">
                <a:latin typeface="Adobe Garamond Pro" pitchFamily="18" charset="0"/>
              </a:rPr>
              <a:t>	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dobe Garamond Pro" pitchFamily="18" charset="0"/>
              </a:rPr>
              <a:t>  Choose detection thresholds to make the number of missed labels approximately equal for two approaches, then compare labeling accuracy</a:t>
            </a:r>
          </a:p>
          <a:p>
            <a:pPr eaLnBrk="1" hangingPunct="1">
              <a:buFontTx/>
              <a:buChar char="•"/>
            </a:pPr>
            <a:endParaRPr lang="en-US" sz="1800">
              <a:latin typeface="Adobe Garamond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5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5032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Precision-Recall</a:t>
            </a:r>
          </a:p>
        </p:txBody>
      </p:sp>
      <p:graphicFrame>
        <p:nvGraphicFramePr>
          <p:cNvPr id="37970" name="Group 82"/>
          <p:cNvGraphicFramePr>
            <a:graphicFrameLocks noGrp="1"/>
          </p:cNvGraphicFramePr>
          <p:nvPr>
            <p:ph type="tbl" idx="1"/>
          </p:nvPr>
        </p:nvGraphicFramePr>
        <p:xfrm>
          <a:off x="457200" y="1066800"/>
          <a:ext cx="8153400" cy="4305302"/>
        </p:xfrm>
        <a:graphic>
          <a:graphicData uri="http://schemas.openxmlformats.org/drawingml/2006/table">
            <a:tbl>
              <a:tblPr/>
              <a:tblGrid>
                <a:gridCol w="1631950"/>
                <a:gridCol w="1628775"/>
                <a:gridCol w="1631950"/>
                <a:gridCol w="1628775"/>
                <a:gridCol w="163195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Recall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Precision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[1]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Grass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Clouds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Buildings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4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200" smtClean="0">
                <a:effectLst/>
              </a:rPr>
              <a:t>Limitations and Future Work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r>
              <a:rPr lang="en-US" sz="2400" smtClean="0"/>
              <a:t>Assumes One-One relationship between nouns and image segments.</a:t>
            </a:r>
          </a:p>
          <a:p>
            <a:pPr lvl="1"/>
            <a:r>
              <a:rPr lang="en-US" sz="2000" smtClean="0"/>
              <a:t>Too much reliance on image segmentation</a:t>
            </a:r>
          </a:p>
          <a:p>
            <a:r>
              <a:rPr lang="en-US" sz="2400" smtClean="0"/>
              <a:t>Can these relationships help in improving segmentation ?</a:t>
            </a:r>
          </a:p>
          <a:p>
            <a:r>
              <a:rPr lang="en-US" sz="2400" smtClean="0"/>
              <a:t>Use Multiple Segmentations and choose the best segment.</a:t>
            </a: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1905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1905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1905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905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381000" y="4922838"/>
            <a:ext cx="1997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sz="1200" b="1"/>
              <a:t>On (car, road) </a:t>
            </a:r>
          </a:p>
          <a:p>
            <a:pPr algn="ctr" eaLnBrk="1" hangingPunct="1"/>
            <a:r>
              <a:rPr lang="en-US" sz="1200" b="1"/>
              <a:t>Left (tree, road)</a:t>
            </a:r>
          </a:p>
          <a:p>
            <a:pPr algn="ctr" eaLnBrk="1" hangingPunct="1"/>
            <a:r>
              <a:rPr lang="en-US" sz="1200" b="1"/>
              <a:t>Above (sky, tree)</a:t>
            </a:r>
          </a:p>
          <a:p>
            <a:pPr algn="ctr" eaLnBrk="1" hangingPunct="1"/>
            <a:r>
              <a:rPr lang="en-US" sz="1200" b="1"/>
              <a:t>Larger (Road, Car)</a:t>
            </a:r>
          </a:p>
        </p:txBody>
      </p:sp>
      <p:sp>
        <p:nvSpPr>
          <p:cNvPr id="57353" name="Line 12"/>
          <p:cNvSpPr>
            <a:spLocks noChangeShapeType="1"/>
          </p:cNvSpPr>
          <p:nvPr/>
        </p:nvSpPr>
        <p:spPr bwMode="auto">
          <a:xfrm flipH="1" flipV="1">
            <a:off x="7391400" y="43434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Text Box 13"/>
          <p:cNvSpPr txBox="1">
            <a:spLocks noChangeArrowheads="1"/>
          </p:cNvSpPr>
          <p:nvPr/>
        </p:nvSpPr>
        <p:spPr bwMode="auto">
          <a:xfrm>
            <a:off x="7223125" y="5497513"/>
            <a:ext cx="481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Car</a:t>
            </a:r>
          </a:p>
        </p:txBody>
      </p:sp>
      <p:sp>
        <p:nvSpPr>
          <p:cNvPr id="57355" name="Line 15"/>
          <p:cNvSpPr>
            <a:spLocks noChangeShapeType="1"/>
          </p:cNvSpPr>
          <p:nvPr/>
        </p:nvSpPr>
        <p:spPr bwMode="auto">
          <a:xfrm flipV="1">
            <a:off x="6477000" y="40386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Text Box 16"/>
          <p:cNvSpPr txBox="1">
            <a:spLocks noChangeArrowheads="1"/>
          </p:cNvSpPr>
          <p:nvPr/>
        </p:nvSpPr>
        <p:spPr bwMode="auto">
          <a:xfrm>
            <a:off x="6208713" y="5438775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Tree</a:t>
            </a:r>
          </a:p>
        </p:txBody>
      </p:sp>
      <p:sp>
        <p:nvSpPr>
          <p:cNvPr id="57357" name="Line 17"/>
          <p:cNvSpPr>
            <a:spLocks noChangeShapeType="1"/>
          </p:cNvSpPr>
          <p:nvPr/>
        </p:nvSpPr>
        <p:spPr bwMode="auto">
          <a:xfrm flipV="1">
            <a:off x="5486400" y="45720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Text Box 18"/>
          <p:cNvSpPr txBox="1">
            <a:spLocks noChangeArrowheads="1"/>
          </p:cNvSpPr>
          <p:nvPr/>
        </p:nvSpPr>
        <p:spPr bwMode="auto">
          <a:xfrm>
            <a:off x="5181600" y="5486400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road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6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63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3200" dirty="0" smtClean="0">
                <a:effectLst/>
              </a:rPr>
              <a:t>Conclusions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458200" cy="27666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Richer natural language descriptions of images make it easier to build appearance models for nouns.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Models for prepositions and adjectives can then provide us contextual models for labeling new images.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Effective man/machine communication requires perceptually grounded models of language.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Only accounts for objects, if only we can extend…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7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Every Picture Tells a Story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572" y="3969060"/>
            <a:ext cx="7704856" cy="13649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Ali Farhadi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Mohsen Hejrati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Mohammad Amin Sadeghi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Peter Young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Cyrus Rashtchian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Julia Hockenmaier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David Forsyth</a:t>
            </a:r>
            <a:r>
              <a:rPr lang="en-US" sz="2000" baseline="30000" dirty="0" smtClean="0"/>
              <a:t>1</a:t>
            </a: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r>
              <a:rPr lang="en-US" sz="1600" baseline="30000" dirty="0" smtClean="0"/>
              <a:t>1</a:t>
            </a:r>
            <a:r>
              <a:rPr lang="en-US" sz="1600" dirty="0" smtClean="0"/>
              <a:t> University of Illinois, Urbana-Champaign</a:t>
            </a:r>
          </a:p>
          <a:p>
            <a:pPr marL="0" indent="0" algn="ctr" eaLnBrk="1" hangingPunct="1">
              <a:buFontTx/>
              <a:buNone/>
            </a:pPr>
            <a:r>
              <a:rPr lang="en-US" sz="1600" baseline="30000" dirty="0" smtClean="0"/>
              <a:t>2</a:t>
            </a:r>
            <a:r>
              <a:rPr lang="en-US" sz="1600" dirty="0"/>
              <a:t> </a:t>
            </a:r>
            <a:r>
              <a:rPr lang="en-US" sz="1600" dirty="0" smtClean="0"/>
              <a:t>Institute for Studies in Theoretical Physics and Mathematics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447800" y="48768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>
              <a:latin typeface="Adobe Garamond Pro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734855" y="2743200"/>
            <a:ext cx="3826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 dirty="0" smtClean="0"/>
              <a:t>Generating Sentences from Images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6772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00201"/>
            <a:ext cx="8568952" cy="1288740"/>
          </a:xfrm>
        </p:spPr>
        <p:txBody>
          <a:bodyPr/>
          <a:lstStyle/>
          <a:p>
            <a:r>
              <a:rPr lang="en-US" dirty="0" smtClean="0"/>
              <a:t>Retrieve/generate sentences to describe images</a:t>
            </a:r>
          </a:p>
          <a:p>
            <a:r>
              <a:rPr lang="en-US" dirty="0" smtClean="0"/>
              <a:t>Retrieve images to represent sentences</a:t>
            </a:r>
          </a:p>
          <a:p>
            <a:endParaRPr lang="en-US" dirty="0"/>
          </a:p>
        </p:txBody>
      </p:sp>
      <p:pic>
        <p:nvPicPr>
          <p:cNvPr id="4098" name="Picture 2" descr="D:\My_Documents\Dropbox\VirginiaTech\Semester4_Spring2013\ECE6504_Computer_Vision\16_language_and_images\Image_Sentence_Pai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" b="8775"/>
          <a:stretch/>
        </p:blipFill>
        <p:spPr bwMode="auto">
          <a:xfrm>
            <a:off x="208229" y="3248980"/>
            <a:ext cx="394026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8085" y="4077072"/>
            <a:ext cx="3744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“A tree in water and a boy with a beard.”</a:t>
            </a:r>
            <a:endParaRPr lang="en-US" sz="3000" dirty="0"/>
          </a:p>
        </p:txBody>
      </p:sp>
      <p:sp>
        <p:nvSpPr>
          <p:cNvPr id="6" name="Curved Up Arrow 5"/>
          <p:cNvSpPr/>
          <p:nvPr/>
        </p:nvSpPr>
        <p:spPr>
          <a:xfrm>
            <a:off x="4148493" y="5353307"/>
            <a:ext cx="1764196" cy="5685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>
            <a:off x="4148492" y="3501008"/>
            <a:ext cx="1683647" cy="5400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2956"/>
            <a:ext cx="8435280" cy="36364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Images and text are </a:t>
            </a:r>
            <a:r>
              <a:rPr lang="en-US" i="1" dirty="0" smtClean="0"/>
              <a:t>very</a:t>
            </a:r>
            <a:r>
              <a:rPr lang="en-US" dirty="0" smtClean="0"/>
              <a:t> different representations, but can have </a:t>
            </a:r>
            <a:r>
              <a:rPr lang="en-US" i="1" dirty="0" smtClean="0"/>
              <a:t>same meaning</a:t>
            </a:r>
          </a:p>
          <a:p>
            <a:r>
              <a:rPr lang="en-US" dirty="0" smtClean="0"/>
              <a:t>Convert each to a common ‘meaning space’</a:t>
            </a:r>
          </a:p>
          <a:p>
            <a:pPr lvl="1"/>
            <a:r>
              <a:rPr lang="en-US" dirty="0" smtClean="0"/>
              <a:t>Allows for easy comparisons</a:t>
            </a:r>
          </a:p>
          <a:p>
            <a:pPr lvl="1"/>
            <a:r>
              <a:rPr lang="en-US" dirty="0" smtClean="0"/>
              <a:t>Text-to-Image and Image-to-Text in same framework</a:t>
            </a:r>
          </a:p>
          <a:p>
            <a:r>
              <a:rPr lang="en-US" dirty="0" smtClean="0"/>
              <a:t>For simplicity, &lt;object, action, scene&gt; triplet</a:t>
            </a:r>
          </a:p>
        </p:txBody>
      </p:sp>
      <p:pic>
        <p:nvPicPr>
          <p:cNvPr id="3074" name="Picture 2" descr="D:\My_Documents\Dropbox\VirginiaTech\Semester4_Spring2013\ECE6504_Computer_Vision\16_language_and_images\Story_Meaning_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35" y="1016732"/>
            <a:ext cx="5777693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as Markov Random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1284" cy="13247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meaning model leads to small MRF</a:t>
            </a:r>
          </a:p>
          <a:p>
            <a:pPr lvl="1"/>
            <a:r>
              <a:rPr lang="en-US" dirty="0" smtClean="0"/>
              <a:t>In paper, ~10K different triplets possible (23 objects, 16 actions, 29 scenes)</a:t>
            </a:r>
            <a:endParaRPr lang="en-US" dirty="0"/>
          </a:p>
        </p:txBody>
      </p:sp>
      <p:pic>
        <p:nvPicPr>
          <p:cNvPr id="5123" name="Picture 3" descr="D:\My_Documents\Dropbox\VirginiaTech\Semester4_Spring2013\ECE6504_Computer_Vision\16_language_and_images\Story_M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248979"/>
            <a:ext cx="7372080" cy="338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Node Potentials: Image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Object: </a:t>
            </a:r>
            <a:r>
              <a:rPr lang="en-US" dirty="0" err="1" smtClean="0"/>
              <a:t>Felzenszwalb’s</a:t>
            </a:r>
            <a:r>
              <a:rPr lang="en-US" dirty="0" smtClean="0"/>
              <a:t> deformable parts</a:t>
            </a:r>
          </a:p>
          <a:p>
            <a:r>
              <a:rPr lang="en-US" dirty="0" smtClean="0"/>
              <a:t>Action: </a:t>
            </a:r>
            <a:r>
              <a:rPr lang="en-US" dirty="0" err="1" smtClean="0"/>
              <a:t>Hoiem’s</a:t>
            </a:r>
            <a:r>
              <a:rPr lang="en-US" dirty="0" smtClean="0"/>
              <a:t> classification responses</a:t>
            </a:r>
          </a:p>
          <a:p>
            <a:r>
              <a:rPr lang="en-US" dirty="0" smtClean="0"/>
              <a:t>Scene: Gist-based classification</a:t>
            </a:r>
          </a:p>
          <a:p>
            <a:r>
              <a:rPr lang="en-US" dirty="0" smtClean="0"/>
              <a:t>Train SVM to build likelihood for each word, which can represent image</a:t>
            </a:r>
          </a:p>
          <a:p>
            <a:r>
              <a:rPr lang="en-US" dirty="0" smtClean="0"/>
              <a:t>Used in combination with…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of Topic</a:t>
            </a:r>
          </a:p>
          <a:p>
            <a:r>
              <a:rPr lang="en-US" dirty="0" smtClean="0"/>
              <a:t>Paper 1: Beyond Nouns</a:t>
            </a:r>
          </a:p>
          <a:p>
            <a:r>
              <a:rPr lang="en-US" dirty="0" smtClean="0"/>
              <a:t>Paper 2: Every Picture Tells a Story</a:t>
            </a:r>
          </a:p>
          <a:p>
            <a:r>
              <a:rPr lang="en-US" dirty="0" smtClean="0"/>
              <a:t>Paper 3: Baby Talk</a:t>
            </a:r>
          </a:p>
          <a:p>
            <a:r>
              <a:rPr lang="en-US" dirty="0" smtClean="0"/>
              <a:t>Pass to </a:t>
            </a:r>
            <a:r>
              <a:rPr lang="en-US" dirty="0" err="1" smtClean="0"/>
              <a:t>Abhijit</a:t>
            </a:r>
            <a:r>
              <a:rPr lang="en-US" dirty="0" smtClean="0"/>
              <a:t> for experimental work</a:t>
            </a:r>
          </a:p>
        </p:txBody>
      </p:sp>
    </p:spTree>
    <p:extLst>
      <p:ext uri="{BB962C8B-B14F-4D97-AF65-F5344CB8AC3E}">
        <p14:creationId xmlns:p14="http://schemas.microsoft.com/office/powerpoint/2010/main" val="5338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Node Potentials: Node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Average of image node features when matched image features are nearest neighbor clustered</a:t>
            </a:r>
          </a:p>
          <a:p>
            <a:r>
              <a:rPr lang="en-US" dirty="0" smtClean="0"/>
              <a:t>Average of sentence node features when matched image features are nearest neighbor clustered</a:t>
            </a:r>
          </a:p>
          <a:p>
            <a:r>
              <a:rPr lang="en-US" dirty="0" smtClean="0"/>
              <a:t>Average of image node features when matched image node features are nearest neighbor clustered</a:t>
            </a:r>
          </a:p>
          <a:p>
            <a:r>
              <a:rPr lang="en-US" dirty="0" smtClean="0"/>
              <a:t>Average of sentence node features when matched image node features are nearest neighbor clustered</a:t>
            </a:r>
          </a:p>
        </p:txBody>
      </p:sp>
    </p:spTree>
    <p:extLst>
      <p:ext uri="{BB962C8B-B14F-4D97-AF65-F5344CB8AC3E}">
        <p14:creationId xmlns:p14="http://schemas.microsoft.com/office/powerpoint/2010/main" val="1153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Edge Potentials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Lots of edges means noisy data</a:t>
                </a:r>
              </a:p>
              <a:p>
                <a:r>
                  <a:rPr lang="en-US" dirty="0" smtClean="0"/>
                  <a:t>Try to smooth data via potential choice</a:t>
                </a:r>
              </a:p>
              <a:p>
                <a:r>
                  <a:rPr lang="en-US" dirty="0" smtClean="0"/>
                  <a:t>Final edge potential, combination of:</a:t>
                </a:r>
              </a:p>
              <a:p>
                <a:pPr lvl="1"/>
                <a:r>
                  <a:rPr lang="en-US" dirty="0" smtClean="0"/>
                  <a:t>Normalized frequency of word A in corpus, f(A)</a:t>
                </a:r>
              </a:p>
              <a:p>
                <a:pPr lvl="1"/>
                <a:r>
                  <a:rPr lang="en-US" dirty="0" smtClean="0"/>
                  <a:t>Normalized frequency of word B in corpus, f(B)</a:t>
                </a:r>
              </a:p>
              <a:p>
                <a:pPr lvl="1"/>
                <a:r>
                  <a:rPr lang="en-US" dirty="0" smtClean="0"/>
                  <a:t>Normalized frequency of A &amp; B in corpus, f(A,B)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Combination weights determined by overall learning process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 l="-1481"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7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 Similarity Measure (objects and scenes)</a:t>
            </a:r>
          </a:p>
          <a:p>
            <a:pPr lvl="1"/>
            <a:r>
              <a:rPr lang="en-US" dirty="0" smtClean="0"/>
              <a:t>“Semantic distance” between words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WordNet</a:t>
            </a:r>
            <a:r>
              <a:rPr lang="en-US" dirty="0" smtClean="0"/>
              <a:t> </a:t>
            </a:r>
            <a:r>
              <a:rPr lang="en-US" dirty="0" err="1" smtClean="0"/>
              <a:t>synsets</a:t>
            </a:r>
            <a:endParaRPr lang="en-US" dirty="0" smtClean="0"/>
          </a:p>
          <a:p>
            <a:r>
              <a:rPr lang="en-US" dirty="0" smtClean="0"/>
              <a:t>Action Co-occurrence Score</a:t>
            </a:r>
          </a:p>
          <a:p>
            <a:pPr lvl="1"/>
            <a:r>
              <a:rPr lang="en-US" dirty="0" smtClean="0"/>
              <a:t>Downloaded Flickr photos and captions</a:t>
            </a:r>
          </a:p>
          <a:p>
            <a:pPr lvl="1"/>
            <a:r>
              <a:rPr lang="en-US" dirty="0" smtClean="0"/>
              <a:t>Searched verb pairs appearing in different captions for a given image</a:t>
            </a:r>
          </a:p>
          <a:p>
            <a:pPr lvl="1"/>
            <a:r>
              <a:rPr lang="en-US" dirty="0" smtClean="0"/>
              <a:t>Finds verbs that are the same or occur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Node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Sentence node feature: similarity of each object, scene, and action from a sentence</a:t>
            </a:r>
          </a:p>
          <a:p>
            <a:r>
              <a:rPr lang="en-US" dirty="0" smtClean="0"/>
              <a:t>1. Average of sentence node feature for other 4 sentences for an image</a:t>
            </a:r>
          </a:p>
          <a:p>
            <a:r>
              <a:rPr lang="en-US" dirty="0" smtClean="0"/>
              <a:t>2. Average of k-nearest neighbors of sentence node features (1) for a given node</a:t>
            </a:r>
          </a:p>
          <a:p>
            <a:r>
              <a:rPr lang="en-US" dirty="0" smtClean="0"/>
              <a:t>3. Average of k-nearest neighbors of image node features of images from 2’s clustering</a:t>
            </a:r>
          </a:p>
          <a:p>
            <a:r>
              <a:rPr lang="en-US" dirty="0" smtClean="0"/>
              <a:t>4. Average of sentence node features of ref. sentences for the nearest neighbors in 2</a:t>
            </a:r>
            <a:endParaRPr lang="en-US" dirty="0"/>
          </a:p>
          <a:p>
            <a:r>
              <a:rPr lang="en-US" dirty="0" smtClean="0"/>
              <a:t>5. Sentence node feature for reference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Edge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Equivalent to Image Edge Potentials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72" y="944724"/>
            <a:ext cx="8229600" cy="568863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tochastic </a:t>
            </a:r>
            <a:r>
              <a:rPr lang="en-US" dirty="0" err="1" smtClean="0"/>
              <a:t>subgradient</a:t>
            </a:r>
            <a:r>
              <a:rPr lang="en-US" dirty="0" smtClean="0"/>
              <a:t> descent method to minimize: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ξ</a:t>
            </a:r>
            <a:r>
              <a:rPr lang="en-US" dirty="0" smtClean="0"/>
              <a:t>: slack variables</a:t>
            </a:r>
          </a:p>
          <a:p>
            <a:r>
              <a:rPr lang="el-GR" dirty="0" smtClean="0"/>
              <a:t>λ</a:t>
            </a:r>
            <a:r>
              <a:rPr lang="en-US" dirty="0" smtClean="0"/>
              <a:t>: “tradeoff” (between regularization and slack)</a:t>
            </a:r>
          </a:p>
          <a:p>
            <a:r>
              <a:rPr lang="el-GR" dirty="0" smtClean="0"/>
              <a:t>Φ</a:t>
            </a:r>
            <a:r>
              <a:rPr lang="en-US" dirty="0" smtClean="0"/>
              <a:t>: “feature functions” (i.e., MRF potentials)</a:t>
            </a:r>
          </a:p>
          <a:p>
            <a:r>
              <a:rPr lang="en-US" dirty="0" smtClean="0"/>
              <a:t>w: weights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: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image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: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“structure label” for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image</a:t>
            </a:r>
          </a:p>
          <a:p>
            <a:r>
              <a:rPr lang="en-US" dirty="0" smtClean="0"/>
              <a:t>Try to learn mapping parameters for </a:t>
            </a:r>
            <a:r>
              <a:rPr lang="en-US" i="1" dirty="0" smtClean="0"/>
              <a:t>all</a:t>
            </a:r>
            <a:r>
              <a:rPr lang="en-US" dirty="0" smtClean="0"/>
              <a:t> nodes and edges</a:t>
            </a:r>
            <a:endParaRPr lang="en-US" dirty="0"/>
          </a:p>
        </p:txBody>
      </p:sp>
      <p:pic>
        <p:nvPicPr>
          <p:cNvPr id="10243" name="Picture 3" descr="D:\My_Documents\Dropbox\VirginiaTech\Semester4_Spring2013\ECE6504_Computer_Vision\16_language_and_images\Story_Learning_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38" y="1376772"/>
            <a:ext cx="4969714" cy="13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meaning triplet (image or sentence), need a way to compare it to others</a:t>
            </a:r>
          </a:p>
          <a:p>
            <a:r>
              <a:rPr lang="en-US" dirty="0" smtClean="0"/>
              <a:t>Smallest Image rank + Sentence rank?</a:t>
            </a:r>
          </a:p>
          <a:p>
            <a:pPr lvl="1"/>
            <a:r>
              <a:rPr lang="en-US" dirty="0" smtClean="0"/>
              <a:t>Too simple and probably very noisy</a:t>
            </a:r>
          </a:p>
          <a:p>
            <a:r>
              <a:rPr lang="en-US" dirty="0" smtClean="0"/>
              <a:t>More complex score:</a:t>
            </a:r>
          </a:p>
          <a:p>
            <a:pPr lvl="1"/>
            <a:r>
              <a:rPr lang="en-US" dirty="0" smtClean="0"/>
              <a:t>1. Get top k ranking triplets from sentences and find each one’s rank as image triplet</a:t>
            </a:r>
          </a:p>
          <a:p>
            <a:pPr lvl="1"/>
            <a:r>
              <a:rPr lang="en-US" dirty="0" smtClean="0"/>
              <a:t>2. Get top k ranking triplets from images and find each one’s rank as sentence triplet</a:t>
            </a:r>
          </a:p>
          <a:p>
            <a:pPr lvl="1"/>
            <a:r>
              <a:rPr lang="en-US" dirty="0" smtClean="0"/>
              <a:t>3. sum(sum(</a:t>
            </a:r>
            <a:r>
              <a:rPr lang="en-US" dirty="0" err="1" smtClean="0"/>
              <a:t>inverserank</a:t>
            </a:r>
            <a:r>
              <a:rPr lang="en-US" dirty="0" smtClean="0"/>
              <a:t>(1.)) + sum(</a:t>
            </a:r>
            <a:r>
              <a:rPr lang="en-US" dirty="0" err="1" smtClean="0"/>
              <a:t>inverserank</a:t>
            </a:r>
            <a:r>
              <a:rPr lang="en-US" dirty="0" smtClean="0"/>
              <a:t>(2.)))</a:t>
            </a:r>
          </a:p>
        </p:txBody>
      </p:sp>
    </p:spTree>
    <p:extLst>
      <p:ext uri="{BB962C8B-B14F-4D97-AF65-F5344CB8AC3E}">
        <p14:creationId xmlns:p14="http://schemas.microsoft.com/office/powerpoint/2010/main" val="2352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Tree-F1 measure: accuracy and specificity of taxonomy tree</a:t>
            </a:r>
          </a:p>
          <a:p>
            <a:pPr lvl="1"/>
            <a:r>
              <a:rPr lang="en-US" dirty="0" smtClean="0"/>
              <a:t>Average of three precision to recall ratios</a:t>
            </a:r>
          </a:p>
          <a:p>
            <a:pPr lvl="2"/>
            <a:r>
              <a:rPr lang="en-US" dirty="0" smtClean="0"/>
              <a:t>Recall punishes extra detail</a:t>
            </a:r>
          </a:p>
          <a:p>
            <a:r>
              <a:rPr lang="en-US" dirty="0" smtClean="0"/>
              <a:t>BLUE measure: Is triplet </a:t>
            </a:r>
            <a:r>
              <a:rPr lang="en-US" dirty="0" smtClean="0"/>
              <a:t>logical?</a:t>
            </a:r>
            <a:endParaRPr lang="en-US" dirty="0" smtClean="0"/>
          </a:p>
          <a:p>
            <a:pPr lvl="1"/>
            <a:r>
              <a:rPr lang="en-US" dirty="0" smtClean="0"/>
              <a:t>Check if exists in their corpus</a:t>
            </a:r>
          </a:p>
          <a:p>
            <a:pPr lvl="2"/>
            <a:r>
              <a:rPr lang="en-US" dirty="0" smtClean="0"/>
              <a:t>Simplistic</a:t>
            </a:r>
          </a:p>
          <a:p>
            <a:pPr lvl="2"/>
            <a:r>
              <a:rPr lang="en-US" dirty="0" smtClean="0"/>
              <a:t>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15655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to Meaning Evaluation</a:t>
            </a:r>
            <a:endParaRPr lang="en-US" dirty="0"/>
          </a:p>
        </p:txBody>
      </p:sp>
      <p:pic>
        <p:nvPicPr>
          <p:cNvPr id="6146" name="Picture 2" descr="D:\My_Documents\Dropbox\VirginiaTech\Semester4_Spring2013\ECE6504_Computer_Vision\16_language_and_images\Story_Meaning_Map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600908"/>
            <a:ext cx="7277074" cy="29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en-US" dirty="0" smtClean="0"/>
              <a:t>Annotation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02" y="4725144"/>
            <a:ext cx="7913222" cy="22322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</a:t>
            </a:r>
            <a:r>
              <a:rPr lang="en-US" dirty="0" smtClean="0"/>
              <a:t>generated sentence </a:t>
            </a:r>
            <a:r>
              <a:rPr lang="en-US" dirty="0" smtClean="0"/>
              <a:t>judged by human (1,2,3)</a:t>
            </a:r>
          </a:p>
          <a:p>
            <a:r>
              <a:rPr lang="en-US" dirty="0" smtClean="0"/>
              <a:t>Average of </a:t>
            </a:r>
            <a:r>
              <a:rPr lang="en-US" dirty="0" smtClean="0"/>
              <a:t>(10*number images) sentences </a:t>
            </a:r>
            <a:r>
              <a:rPr lang="en-US" dirty="0" smtClean="0"/>
              <a:t>score is 2.33</a:t>
            </a:r>
          </a:p>
          <a:p>
            <a:r>
              <a:rPr lang="en-US" dirty="0" smtClean="0"/>
              <a:t>Average of 1.48 sentences (of the 10) got a 1</a:t>
            </a:r>
          </a:p>
          <a:p>
            <a:r>
              <a:rPr lang="en-US" dirty="0" smtClean="0"/>
              <a:t>Average of 3.80 sentences (of the 10) got a 2</a:t>
            </a:r>
          </a:p>
          <a:p>
            <a:r>
              <a:rPr lang="en-US" dirty="0" smtClean="0"/>
              <a:t>208/400 with at least one 1</a:t>
            </a:r>
          </a:p>
          <a:p>
            <a:r>
              <a:rPr lang="en-US" dirty="0" smtClean="0"/>
              <a:t>354/400 with at least one 2</a:t>
            </a:r>
            <a:endParaRPr lang="en-US" dirty="0"/>
          </a:p>
        </p:txBody>
      </p:sp>
      <p:pic>
        <p:nvPicPr>
          <p:cNvPr id="7170" name="Picture 2" descr="D:\My_Documents\Dropbox\VirginiaTech\Semester4_Spring2013\ECE6504_Computer_Vision\16_language_and_images\Story_Anno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872716"/>
            <a:ext cx="6732748" cy="37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Beyond Nouns</a:t>
            </a:r>
            <a: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000" dirty="0" err="1" smtClean="0"/>
              <a:t>Abhinav</a:t>
            </a:r>
            <a:r>
              <a:rPr lang="en-US" sz="2000" dirty="0" smtClean="0"/>
              <a:t> Gupta and Larry S. Davis</a:t>
            </a:r>
          </a:p>
          <a:p>
            <a:pPr marL="0" indent="0" algn="ctr" eaLnBrk="1" hangingPunct="1">
              <a:buFontTx/>
              <a:buNone/>
            </a:pPr>
            <a:r>
              <a:rPr lang="en-US" sz="1600" dirty="0" smtClean="0"/>
              <a:t>University of Maryland, College Park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447800" y="48768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>
              <a:latin typeface="Adobe Garamond Pro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81000" y="2743200"/>
            <a:ext cx="8558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/>
              <a:t>Exploiting Prepositions and Comparative Adjectives for Learning Visual Classifiers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2190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Evaluation</a:t>
            </a:r>
            <a:endParaRPr lang="en-US" dirty="0"/>
          </a:p>
        </p:txBody>
      </p:sp>
      <p:pic>
        <p:nvPicPr>
          <p:cNvPr id="8194" name="Picture 2" descr="D:\My_Documents\Dropbox\VirginiaTech\Semester4_Spring2013\ECE6504_Computer_Vision\16_language_and_images\Story_Retriev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6772"/>
            <a:ext cx="7253684" cy="51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Unknowns</a:t>
            </a:r>
            <a:endParaRPr lang="en-US" dirty="0"/>
          </a:p>
        </p:txBody>
      </p:sp>
      <p:pic>
        <p:nvPicPr>
          <p:cNvPr id="9218" name="Picture 2" descr="D:\My_Documents\Dropbox\VirginiaTech\Semester4_Spring2013\ECE6504_Computer_Vision\16_language_and_images\Story_Exten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5" y="1736812"/>
            <a:ext cx="7602537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think it’s a reasonable idea</a:t>
            </a:r>
          </a:p>
          <a:p>
            <a:r>
              <a:rPr lang="en-US" dirty="0" smtClean="0"/>
              <a:t>Meaning </a:t>
            </a:r>
            <a:r>
              <a:rPr lang="en-US" dirty="0" smtClean="0"/>
              <a:t>model too </a:t>
            </a:r>
            <a:r>
              <a:rPr lang="en-US" dirty="0" smtClean="0"/>
              <a:t>simple</a:t>
            </a:r>
            <a:endParaRPr lang="en-US" dirty="0" smtClean="0"/>
          </a:p>
          <a:p>
            <a:pPr lvl="1"/>
            <a:r>
              <a:rPr lang="en-US" dirty="0" smtClean="0"/>
              <a:t>Limits kinds of images</a:t>
            </a:r>
          </a:p>
          <a:p>
            <a:r>
              <a:rPr lang="en-US" dirty="0" smtClean="0"/>
              <a:t>Sentence database seems weak</a:t>
            </a:r>
          </a:p>
          <a:p>
            <a:pPr lvl="1"/>
            <a:r>
              <a:rPr lang="en-US" dirty="0" smtClean="0"/>
              <a:t>Downfall of using Mechanical Turk too loosely</a:t>
            </a:r>
          </a:p>
          <a:p>
            <a:r>
              <a:rPr lang="en-US" dirty="0" smtClean="0"/>
              <a:t>Results aren’t super convincing</a:t>
            </a:r>
          </a:p>
          <a:p>
            <a:r>
              <a:rPr lang="en-US" dirty="0" smtClean="0"/>
              <a:t>Not actually generating sentences….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Baby Talk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969060"/>
            <a:ext cx="7920880" cy="136494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2000" dirty="0" err="1" smtClean="0"/>
              <a:t>Girish</a:t>
            </a:r>
            <a:r>
              <a:rPr lang="en-US" sz="2000" dirty="0" smtClean="0"/>
              <a:t> </a:t>
            </a:r>
            <a:r>
              <a:rPr lang="en-US" sz="2000" dirty="0" err="1" smtClean="0"/>
              <a:t>Kulkarni</a:t>
            </a:r>
            <a:r>
              <a:rPr lang="en-US" sz="2000" dirty="0" smtClean="0"/>
              <a:t>, </a:t>
            </a:r>
            <a:r>
              <a:rPr lang="en-US" sz="2000" dirty="0" err="1" smtClean="0"/>
              <a:t>Visruth</a:t>
            </a:r>
            <a:r>
              <a:rPr lang="en-US" sz="2000" dirty="0" smtClean="0"/>
              <a:t> </a:t>
            </a:r>
            <a:r>
              <a:rPr lang="en-US" sz="2000" dirty="0" err="1" smtClean="0"/>
              <a:t>Premraj</a:t>
            </a:r>
            <a:r>
              <a:rPr lang="en-US" sz="2000" dirty="0" smtClean="0"/>
              <a:t>, </a:t>
            </a:r>
            <a:r>
              <a:rPr lang="en-US" sz="2000" dirty="0" err="1" smtClean="0"/>
              <a:t>Sagnik</a:t>
            </a:r>
            <a:r>
              <a:rPr lang="en-US" sz="2000" dirty="0" smtClean="0"/>
              <a:t> </a:t>
            </a:r>
            <a:r>
              <a:rPr lang="en-US" sz="2000" dirty="0" err="1" smtClean="0"/>
              <a:t>Dhar</a:t>
            </a:r>
            <a:r>
              <a:rPr lang="en-US" sz="2000" dirty="0" smtClean="0"/>
              <a:t>, </a:t>
            </a:r>
            <a:r>
              <a:rPr lang="en-US" sz="2000" dirty="0" err="1" smtClean="0"/>
              <a:t>Siming</a:t>
            </a:r>
            <a:r>
              <a:rPr lang="en-US" sz="2000" dirty="0" smtClean="0"/>
              <a:t> Li, </a:t>
            </a:r>
            <a:r>
              <a:rPr lang="en-US" sz="2000" dirty="0" err="1" smtClean="0"/>
              <a:t>Yejin</a:t>
            </a:r>
            <a:r>
              <a:rPr lang="en-US" sz="2000" dirty="0" smtClean="0"/>
              <a:t> Choi, Alexander C Berg, Tamara L Berg</a:t>
            </a:r>
          </a:p>
          <a:p>
            <a:pPr marL="0" indent="0" algn="ctr" eaLnBrk="1" hangingPunct="1">
              <a:buFontTx/>
              <a:buNone/>
            </a:pPr>
            <a:r>
              <a:rPr lang="en-US" sz="1600" dirty="0" smtClean="0"/>
              <a:t>Stony Brook University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447800" y="48768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>
              <a:latin typeface="Adobe Garamond Pro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947900" y="2728912"/>
            <a:ext cx="5400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 dirty="0" smtClean="0"/>
              <a:t>Understanding and Generating Image Descriptions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291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describe images</a:t>
            </a:r>
          </a:p>
          <a:p>
            <a:pPr lvl="1"/>
            <a:r>
              <a:rPr lang="en-US" dirty="0" smtClean="0"/>
              <a:t>Use for news sites, etc.</a:t>
            </a:r>
          </a:p>
          <a:p>
            <a:pPr lvl="1"/>
            <a:r>
              <a:rPr lang="en-US" dirty="0" smtClean="0"/>
              <a:t>Help blind people navigate the </a:t>
            </a:r>
            <a:r>
              <a:rPr lang="en-US" dirty="0" smtClean="0"/>
              <a:t>Internet</a:t>
            </a:r>
            <a:endParaRPr lang="en-US" dirty="0" smtClean="0"/>
          </a:p>
          <a:p>
            <a:r>
              <a:rPr lang="en-US" dirty="0" smtClean="0"/>
              <a:t>Previous work fails to generate sentences unique to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156"/>
          </a:xfrm>
        </p:spPr>
        <p:txBody>
          <a:bodyPr/>
          <a:lstStyle/>
          <a:p>
            <a:r>
              <a:rPr lang="en-US" dirty="0" smtClean="0"/>
              <a:t>Like “Beyond Nouns,” uses prepositions, not actions</a:t>
            </a:r>
          </a:p>
          <a:p>
            <a:r>
              <a:rPr lang="en-US" dirty="0" smtClean="0"/>
              <a:t>Utilize recent work in attributes</a:t>
            </a:r>
          </a:p>
          <a:p>
            <a:r>
              <a:rPr lang="en-US" dirty="0" smtClean="0"/>
              <a:t>Create CRF based on objects/stuff, attributes, and prepositions, then extract sentences</a:t>
            </a:r>
          </a:p>
        </p:txBody>
      </p:sp>
    </p:spTree>
    <p:extLst>
      <p:ext uri="{BB962C8B-B14F-4D97-AF65-F5344CB8AC3E}">
        <p14:creationId xmlns:p14="http://schemas.microsoft.com/office/powerpoint/2010/main" val="24850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en-US" dirty="0" smtClean="0"/>
              <a:t>System Flow of Approach</a:t>
            </a:r>
            <a:endParaRPr lang="en-US" dirty="0"/>
          </a:p>
        </p:txBody>
      </p:sp>
      <p:pic>
        <p:nvPicPr>
          <p:cNvPr id="11266" name="Picture 2" descr="D:\My_Documents\Dropbox\VirginiaTech\Semester4_Spring2013\ECE6504_Computer_Vision\16_language_and_images\Baby_Workflo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r="75721" b="27726"/>
          <a:stretch/>
        </p:blipFill>
        <p:spPr bwMode="auto">
          <a:xfrm>
            <a:off x="3347864" y="908720"/>
            <a:ext cx="2411723" cy="20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My_Documents\Dropbox\VirginiaTech\Semester4_Spring2013\ECE6504_Computer_Vision\16_language_and_images\Baby_Workflo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7" r="-298"/>
          <a:stretch/>
        </p:blipFill>
        <p:spPr bwMode="auto">
          <a:xfrm>
            <a:off x="595464" y="2935241"/>
            <a:ext cx="8153000" cy="37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26" y="5672620"/>
            <a:ext cx="7942076" cy="1020607"/>
          </a:xfrm>
        </p:spPr>
        <p:txBody>
          <a:bodyPr/>
          <a:lstStyle/>
          <a:p>
            <a:r>
              <a:rPr lang="en-US" dirty="0" smtClean="0"/>
              <a:t>How are energy and scoring related?</a:t>
            </a:r>
            <a:endParaRPr lang="en-US" dirty="0"/>
          </a:p>
        </p:txBody>
      </p:sp>
      <p:pic>
        <p:nvPicPr>
          <p:cNvPr id="12291" name="Picture 3" descr="D:\My_Documents\Dropbox\VirginiaTech\Semester4_Spring2013\ECE6504_Computer_Vision\16_language_and_images\Baby_Energy_Eq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8"/>
          <a:stretch/>
        </p:blipFill>
        <p:spPr bwMode="auto">
          <a:xfrm>
            <a:off x="1519474" y="1340528"/>
            <a:ext cx="5548076" cy="89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My_Documents\Dropbox\VirginiaTech\Semester4_Spring2013\ECE6504_Computer_Vision\16_language_and_images\Baby_Energy_Eq_Specif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34367"/>
            <a:ext cx="5727117" cy="17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My_Documents\Dropbox\VirginiaTech\Semester4_Spring2013\ECE6504_Computer_Vision\16_language_and_images\Baby_Label_Sco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2" y="4788731"/>
            <a:ext cx="6479982" cy="9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9692" y="4016762"/>
            <a:ext cx="5683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Learning Score Function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48"/>
            <a:ext cx="8229600" cy="1143000"/>
          </a:xfrm>
        </p:spPr>
        <p:txBody>
          <a:bodyPr/>
          <a:lstStyle/>
          <a:p>
            <a:r>
              <a:rPr lang="en-US" dirty="0" smtClean="0"/>
              <a:t>Removing </a:t>
            </a:r>
            <a:r>
              <a:rPr lang="en-US" dirty="0" err="1" smtClean="0"/>
              <a:t>Trinary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" y="1240161"/>
            <a:ext cx="4068452" cy="2260847"/>
          </a:xfrm>
        </p:spPr>
        <p:txBody>
          <a:bodyPr/>
          <a:lstStyle/>
          <a:p>
            <a:r>
              <a:rPr lang="en-US" dirty="0" smtClean="0"/>
              <a:t>Most CRF code accepts unary and binary, so they convert their model</a:t>
            </a:r>
            <a:endParaRPr lang="en-US" dirty="0"/>
          </a:p>
        </p:txBody>
      </p:sp>
      <p:pic>
        <p:nvPicPr>
          <p:cNvPr id="13314" name="Picture 2" descr="D:\My_Documents\Dropbox\VirginiaTech\Semester4_Spring2013\ECE6504_Computer_Vision\16_language_and_images\Baby_Tri_Redu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052736"/>
            <a:ext cx="5147885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My_Documents\Dropbox\VirginiaTech\Semester4_Spring2013\ECE6504_Computer_Vision\16_language_and_images\Baby_Tri_Potent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96962"/>
            <a:ext cx="4331081" cy="5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My_Documents\Dropbox\VirginiaTech\Semester4_Spring2013\ECE6504_Computer_Vision\16_language_and_images\Baby_Potential_Spi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77" y="4554411"/>
            <a:ext cx="4058443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My_Documents\Dropbox\VirginiaTech\Semester4_Spring2013\ECE6504_Computer_Vision\16_language_and_images\Baby_Reduced_Pri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7" y="5409220"/>
            <a:ext cx="2142957" cy="4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13315" idx="2"/>
          </p:cNvCxnSpPr>
          <p:nvPr/>
        </p:nvCxnSpPr>
        <p:spPr>
          <a:xfrm flipH="1">
            <a:off x="2267744" y="4324643"/>
            <a:ext cx="1517469" cy="108457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3315" idx="2"/>
          </p:cNvCxnSpPr>
          <p:nvPr/>
        </p:nvCxnSpPr>
        <p:spPr>
          <a:xfrm>
            <a:off x="3785213" y="4324643"/>
            <a:ext cx="1182831" cy="128868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647" y="1304764"/>
            <a:ext cx="6570353" cy="4525963"/>
          </a:xfrm>
        </p:spPr>
        <p:txBody>
          <a:bodyPr/>
          <a:lstStyle/>
          <a:p>
            <a:pPr lvl="1"/>
            <a:r>
              <a:rPr lang="en-US" dirty="0" err="1" smtClean="0"/>
              <a:t>Felzenszwalb</a:t>
            </a:r>
            <a:r>
              <a:rPr lang="en-US" dirty="0" smtClean="0"/>
              <a:t> deformable-parts for objects</a:t>
            </a:r>
          </a:p>
          <a:p>
            <a:pPr lvl="1"/>
            <a:r>
              <a:rPr lang="en-US" dirty="0" smtClean="0"/>
              <a:t>“Low-level feature” classifier for stuff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Train attribute classifiers with undisclosed features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Define prepositional functions that are evaluated on objects</a:t>
            </a:r>
            <a:endParaRPr lang="en-US" dirty="0"/>
          </a:p>
        </p:txBody>
      </p:sp>
      <p:pic>
        <p:nvPicPr>
          <p:cNvPr id="4" name="Picture 4" descr="D:\My_Documents\Dropbox\VirginiaTech\Semester4_Spring2013\ECE6504_Computer_Vision\16_language_and_images\Baby_Energy_Eq_Specifi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9" b="71510"/>
          <a:stretch/>
        </p:blipFill>
        <p:spPr bwMode="auto">
          <a:xfrm>
            <a:off x="935665" y="3212976"/>
            <a:ext cx="1840214" cy="4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y_Documents\Dropbox\VirginiaTech\Semester4_Spring2013\ECE6504_Computer_Vision\16_language_and_images\Baby_Energy_Eq_Specifi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r="46157" b="67936"/>
          <a:stretch/>
        </p:blipFill>
        <p:spPr bwMode="auto">
          <a:xfrm>
            <a:off x="1010093" y="1807372"/>
            <a:ext cx="1799796" cy="56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My_Documents\Dropbox\VirginiaTech\Semester4_Spring2013\ECE6504_Computer_Vision\16_language_and_images\Baby_Energy_Eq_Specifi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3" t="50000" r="33372" b="25000"/>
          <a:stretch/>
        </p:blipFill>
        <p:spPr bwMode="auto">
          <a:xfrm>
            <a:off x="503548" y="4756022"/>
            <a:ext cx="2383369" cy="4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91200" y="3760788"/>
            <a:ext cx="2819400" cy="1878012"/>
            <a:chOff x="3600" y="912"/>
            <a:chExt cx="1776" cy="1183"/>
          </a:xfrm>
        </p:grpSpPr>
        <p:pic>
          <p:nvPicPr>
            <p:cNvPr id="29738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912"/>
              <a:ext cx="1776" cy="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9" name="Freeform 49"/>
            <p:cNvSpPr>
              <a:spLocks/>
            </p:cNvSpPr>
            <p:nvPr/>
          </p:nvSpPr>
          <p:spPr bwMode="auto">
            <a:xfrm>
              <a:off x="3749" y="998"/>
              <a:ext cx="485" cy="796"/>
            </a:xfrm>
            <a:custGeom>
              <a:avLst/>
              <a:gdLst>
                <a:gd name="T0" fmla="*/ 116 w 485"/>
                <a:gd name="T1" fmla="*/ 321 h 796"/>
                <a:gd name="T2" fmla="*/ 60 w 485"/>
                <a:gd name="T3" fmla="*/ 433 h 796"/>
                <a:gd name="T4" fmla="*/ 32 w 485"/>
                <a:gd name="T5" fmla="*/ 581 h 796"/>
                <a:gd name="T6" fmla="*/ 134 w 485"/>
                <a:gd name="T7" fmla="*/ 749 h 796"/>
                <a:gd name="T8" fmla="*/ 422 w 485"/>
                <a:gd name="T9" fmla="*/ 739 h 796"/>
                <a:gd name="T10" fmla="*/ 450 w 485"/>
                <a:gd name="T11" fmla="*/ 656 h 796"/>
                <a:gd name="T12" fmla="*/ 469 w 485"/>
                <a:gd name="T13" fmla="*/ 200 h 796"/>
                <a:gd name="T14" fmla="*/ 422 w 485"/>
                <a:gd name="T15" fmla="*/ 24 h 796"/>
                <a:gd name="T16" fmla="*/ 311 w 485"/>
                <a:gd name="T17" fmla="*/ 33 h 796"/>
                <a:gd name="T18" fmla="*/ 292 w 485"/>
                <a:gd name="T19" fmla="*/ 61 h 796"/>
                <a:gd name="T20" fmla="*/ 227 w 485"/>
                <a:gd name="T21" fmla="*/ 52 h 796"/>
                <a:gd name="T22" fmla="*/ 144 w 485"/>
                <a:gd name="T23" fmla="*/ 15 h 796"/>
                <a:gd name="T24" fmla="*/ 125 w 485"/>
                <a:gd name="T25" fmla="*/ 284 h 796"/>
                <a:gd name="T26" fmla="*/ 116 w 485"/>
                <a:gd name="T27" fmla="*/ 321 h 7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5"/>
                <a:gd name="T43" fmla="*/ 0 h 796"/>
                <a:gd name="T44" fmla="*/ 485 w 485"/>
                <a:gd name="T45" fmla="*/ 796 h 7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5" h="796">
                  <a:moveTo>
                    <a:pt x="116" y="321"/>
                  </a:moveTo>
                  <a:cubicBezTo>
                    <a:pt x="86" y="367"/>
                    <a:pt x="76" y="384"/>
                    <a:pt x="60" y="433"/>
                  </a:cubicBezTo>
                  <a:cubicBezTo>
                    <a:pt x="53" y="500"/>
                    <a:pt x="50" y="525"/>
                    <a:pt x="32" y="581"/>
                  </a:cubicBezTo>
                  <a:cubicBezTo>
                    <a:pt x="45" y="796"/>
                    <a:pt x="0" y="701"/>
                    <a:pt x="134" y="749"/>
                  </a:cubicBezTo>
                  <a:cubicBezTo>
                    <a:pt x="230" y="746"/>
                    <a:pt x="328" y="759"/>
                    <a:pt x="422" y="739"/>
                  </a:cubicBezTo>
                  <a:cubicBezTo>
                    <a:pt x="451" y="733"/>
                    <a:pt x="450" y="656"/>
                    <a:pt x="450" y="656"/>
                  </a:cubicBezTo>
                  <a:cubicBezTo>
                    <a:pt x="442" y="496"/>
                    <a:pt x="419" y="354"/>
                    <a:pt x="469" y="200"/>
                  </a:cubicBezTo>
                  <a:cubicBezTo>
                    <a:pt x="463" y="115"/>
                    <a:pt x="485" y="67"/>
                    <a:pt x="422" y="24"/>
                  </a:cubicBezTo>
                  <a:cubicBezTo>
                    <a:pt x="385" y="27"/>
                    <a:pt x="347" y="23"/>
                    <a:pt x="311" y="33"/>
                  </a:cubicBezTo>
                  <a:cubicBezTo>
                    <a:pt x="300" y="36"/>
                    <a:pt x="303" y="59"/>
                    <a:pt x="292" y="61"/>
                  </a:cubicBezTo>
                  <a:cubicBezTo>
                    <a:pt x="271" y="66"/>
                    <a:pt x="249" y="55"/>
                    <a:pt x="227" y="52"/>
                  </a:cubicBezTo>
                  <a:cubicBezTo>
                    <a:pt x="198" y="6"/>
                    <a:pt x="198" y="0"/>
                    <a:pt x="144" y="15"/>
                  </a:cubicBezTo>
                  <a:cubicBezTo>
                    <a:pt x="106" y="122"/>
                    <a:pt x="143" y="10"/>
                    <a:pt x="125" y="284"/>
                  </a:cubicBezTo>
                  <a:cubicBezTo>
                    <a:pt x="124" y="297"/>
                    <a:pt x="116" y="321"/>
                    <a:pt x="116" y="32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50"/>
            <p:cNvSpPr>
              <a:spLocks/>
            </p:cNvSpPr>
            <p:nvPr/>
          </p:nvSpPr>
          <p:spPr bwMode="auto">
            <a:xfrm>
              <a:off x="4301" y="1282"/>
              <a:ext cx="1005" cy="799"/>
            </a:xfrm>
            <a:custGeom>
              <a:avLst/>
              <a:gdLst>
                <a:gd name="T0" fmla="*/ 186 w 1005"/>
                <a:gd name="T1" fmla="*/ 799 h 799"/>
                <a:gd name="T2" fmla="*/ 298 w 1005"/>
                <a:gd name="T3" fmla="*/ 567 h 799"/>
                <a:gd name="T4" fmla="*/ 288 w 1005"/>
                <a:gd name="T5" fmla="*/ 492 h 799"/>
                <a:gd name="T6" fmla="*/ 65 w 1005"/>
                <a:gd name="T7" fmla="*/ 446 h 799"/>
                <a:gd name="T8" fmla="*/ 0 w 1005"/>
                <a:gd name="T9" fmla="*/ 400 h 799"/>
                <a:gd name="T10" fmla="*/ 103 w 1005"/>
                <a:gd name="T11" fmla="*/ 223 h 799"/>
                <a:gd name="T12" fmla="*/ 298 w 1005"/>
                <a:gd name="T13" fmla="*/ 214 h 799"/>
                <a:gd name="T14" fmla="*/ 242 w 1005"/>
                <a:gd name="T15" fmla="*/ 102 h 799"/>
                <a:gd name="T16" fmla="*/ 270 w 1005"/>
                <a:gd name="T17" fmla="*/ 47 h 799"/>
                <a:gd name="T18" fmla="*/ 326 w 1005"/>
                <a:gd name="T19" fmla="*/ 9 h 799"/>
                <a:gd name="T20" fmla="*/ 391 w 1005"/>
                <a:gd name="T21" fmla="*/ 19 h 799"/>
                <a:gd name="T22" fmla="*/ 418 w 1005"/>
                <a:gd name="T23" fmla="*/ 28 h 799"/>
                <a:gd name="T24" fmla="*/ 474 w 1005"/>
                <a:gd name="T25" fmla="*/ 0 h 799"/>
                <a:gd name="T26" fmla="*/ 827 w 1005"/>
                <a:gd name="T27" fmla="*/ 9 h 799"/>
                <a:gd name="T28" fmla="*/ 855 w 1005"/>
                <a:gd name="T29" fmla="*/ 19 h 799"/>
                <a:gd name="T30" fmla="*/ 846 w 1005"/>
                <a:gd name="T31" fmla="*/ 279 h 799"/>
                <a:gd name="T32" fmla="*/ 827 w 1005"/>
                <a:gd name="T33" fmla="*/ 335 h 799"/>
                <a:gd name="T34" fmla="*/ 837 w 1005"/>
                <a:gd name="T35" fmla="*/ 455 h 799"/>
                <a:gd name="T36" fmla="*/ 902 w 1005"/>
                <a:gd name="T37" fmla="*/ 465 h 799"/>
                <a:gd name="T38" fmla="*/ 948 w 1005"/>
                <a:gd name="T39" fmla="*/ 539 h 799"/>
                <a:gd name="T40" fmla="*/ 957 w 1005"/>
                <a:gd name="T41" fmla="*/ 604 h 799"/>
                <a:gd name="T42" fmla="*/ 967 w 1005"/>
                <a:gd name="T43" fmla="*/ 688 h 799"/>
                <a:gd name="T44" fmla="*/ 902 w 1005"/>
                <a:gd name="T45" fmla="*/ 706 h 799"/>
                <a:gd name="T46" fmla="*/ 883 w 1005"/>
                <a:gd name="T47" fmla="*/ 734 h 799"/>
                <a:gd name="T48" fmla="*/ 874 w 1005"/>
                <a:gd name="T49" fmla="*/ 762 h 799"/>
                <a:gd name="T50" fmla="*/ 846 w 1005"/>
                <a:gd name="T51" fmla="*/ 771 h 799"/>
                <a:gd name="T52" fmla="*/ 827 w 1005"/>
                <a:gd name="T53" fmla="*/ 790 h 7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5"/>
                <a:gd name="T82" fmla="*/ 0 h 799"/>
                <a:gd name="T83" fmla="*/ 1005 w 1005"/>
                <a:gd name="T84" fmla="*/ 799 h 7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5" h="799">
                  <a:moveTo>
                    <a:pt x="186" y="799"/>
                  </a:moveTo>
                  <a:cubicBezTo>
                    <a:pt x="196" y="614"/>
                    <a:pt x="150" y="591"/>
                    <a:pt x="298" y="567"/>
                  </a:cubicBezTo>
                  <a:cubicBezTo>
                    <a:pt x="295" y="542"/>
                    <a:pt x="301" y="514"/>
                    <a:pt x="288" y="492"/>
                  </a:cubicBezTo>
                  <a:cubicBezTo>
                    <a:pt x="250" y="427"/>
                    <a:pt x="93" y="447"/>
                    <a:pt x="65" y="446"/>
                  </a:cubicBezTo>
                  <a:cubicBezTo>
                    <a:pt x="1" y="424"/>
                    <a:pt x="17" y="445"/>
                    <a:pt x="0" y="400"/>
                  </a:cubicBezTo>
                  <a:cubicBezTo>
                    <a:pt x="18" y="296"/>
                    <a:pt x="16" y="280"/>
                    <a:pt x="103" y="223"/>
                  </a:cubicBezTo>
                  <a:cubicBezTo>
                    <a:pt x="157" y="187"/>
                    <a:pt x="233" y="217"/>
                    <a:pt x="298" y="214"/>
                  </a:cubicBezTo>
                  <a:cubicBezTo>
                    <a:pt x="268" y="168"/>
                    <a:pt x="258" y="151"/>
                    <a:pt x="242" y="102"/>
                  </a:cubicBezTo>
                  <a:cubicBezTo>
                    <a:pt x="249" y="80"/>
                    <a:pt x="251" y="63"/>
                    <a:pt x="270" y="47"/>
                  </a:cubicBezTo>
                  <a:cubicBezTo>
                    <a:pt x="287" y="32"/>
                    <a:pt x="326" y="9"/>
                    <a:pt x="326" y="9"/>
                  </a:cubicBezTo>
                  <a:cubicBezTo>
                    <a:pt x="348" y="12"/>
                    <a:pt x="370" y="15"/>
                    <a:pt x="391" y="19"/>
                  </a:cubicBezTo>
                  <a:cubicBezTo>
                    <a:pt x="400" y="21"/>
                    <a:pt x="409" y="30"/>
                    <a:pt x="418" y="28"/>
                  </a:cubicBezTo>
                  <a:cubicBezTo>
                    <a:pt x="439" y="24"/>
                    <a:pt x="454" y="6"/>
                    <a:pt x="474" y="0"/>
                  </a:cubicBezTo>
                  <a:cubicBezTo>
                    <a:pt x="592" y="3"/>
                    <a:pt x="709" y="3"/>
                    <a:pt x="827" y="9"/>
                  </a:cubicBezTo>
                  <a:cubicBezTo>
                    <a:pt x="837" y="9"/>
                    <a:pt x="854" y="9"/>
                    <a:pt x="855" y="19"/>
                  </a:cubicBezTo>
                  <a:cubicBezTo>
                    <a:pt x="861" y="106"/>
                    <a:pt x="854" y="193"/>
                    <a:pt x="846" y="279"/>
                  </a:cubicBezTo>
                  <a:cubicBezTo>
                    <a:pt x="844" y="299"/>
                    <a:pt x="827" y="335"/>
                    <a:pt x="827" y="335"/>
                  </a:cubicBezTo>
                  <a:cubicBezTo>
                    <a:pt x="830" y="375"/>
                    <a:pt x="817" y="420"/>
                    <a:pt x="837" y="455"/>
                  </a:cubicBezTo>
                  <a:cubicBezTo>
                    <a:pt x="848" y="474"/>
                    <a:pt x="887" y="449"/>
                    <a:pt x="902" y="465"/>
                  </a:cubicBezTo>
                  <a:cubicBezTo>
                    <a:pt x="999" y="564"/>
                    <a:pt x="840" y="513"/>
                    <a:pt x="948" y="539"/>
                  </a:cubicBezTo>
                  <a:cubicBezTo>
                    <a:pt x="951" y="561"/>
                    <a:pt x="951" y="583"/>
                    <a:pt x="957" y="604"/>
                  </a:cubicBezTo>
                  <a:cubicBezTo>
                    <a:pt x="970" y="648"/>
                    <a:pt x="1005" y="621"/>
                    <a:pt x="967" y="688"/>
                  </a:cubicBezTo>
                  <a:cubicBezTo>
                    <a:pt x="965" y="691"/>
                    <a:pt x="913" y="703"/>
                    <a:pt x="902" y="706"/>
                  </a:cubicBezTo>
                  <a:cubicBezTo>
                    <a:pt x="896" y="715"/>
                    <a:pt x="888" y="724"/>
                    <a:pt x="883" y="734"/>
                  </a:cubicBezTo>
                  <a:cubicBezTo>
                    <a:pt x="879" y="743"/>
                    <a:pt x="881" y="755"/>
                    <a:pt x="874" y="762"/>
                  </a:cubicBezTo>
                  <a:cubicBezTo>
                    <a:pt x="867" y="769"/>
                    <a:pt x="854" y="766"/>
                    <a:pt x="846" y="771"/>
                  </a:cubicBezTo>
                  <a:cubicBezTo>
                    <a:pt x="838" y="776"/>
                    <a:pt x="833" y="784"/>
                    <a:pt x="827" y="79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51"/>
            <p:cNvSpPr>
              <a:spLocks/>
            </p:cNvSpPr>
            <p:nvPr/>
          </p:nvSpPr>
          <p:spPr bwMode="auto">
            <a:xfrm>
              <a:off x="3605" y="1737"/>
              <a:ext cx="213" cy="1"/>
            </a:xfrm>
            <a:custGeom>
              <a:avLst/>
              <a:gdLst>
                <a:gd name="T0" fmla="*/ 0 w 213"/>
                <a:gd name="T1" fmla="*/ 0 h 1"/>
                <a:gd name="T2" fmla="*/ 213 w 213"/>
                <a:gd name="T3" fmla="*/ 0 h 1"/>
                <a:gd name="T4" fmla="*/ 0 60000 65536"/>
                <a:gd name="T5" fmla="*/ 0 60000 65536"/>
                <a:gd name="T6" fmla="*/ 0 w 213"/>
                <a:gd name="T7" fmla="*/ 0 h 1"/>
                <a:gd name="T8" fmla="*/ 213 w 21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" h="1">
                  <a:moveTo>
                    <a:pt x="0" y="0"/>
                  </a:moveTo>
                  <a:cubicBezTo>
                    <a:pt x="71" y="0"/>
                    <a:pt x="142" y="0"/>
                    <a:pt x="213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52"/>
            <p:cNvSpPr>
              <a:spLocks/>
            </p:cNvSpPr>
            <p:nvPr/>
          </p:nvSpPr>
          <p:spPr bwMode="auto">
            <a:xfrm>
              <a:off x="4162" y="1707"/>
              <a:ext cx="139" cy="40"/>
            </a:xfrm>
            <a:custGeom>
              <a:avLst/>
              <a:gdLst>
                <a:gd name="T0" fmla="*/ 0 w 139"/>
                <a:gd name="T1" fmla="*/ 40 h 40"/>
                <a:gd name="T2" fmla="*/ 102 w 139"/>
                <a:gd name="T3" fmla="*/ 21 h 40"/>
                <a:gd name="T4" fmla="*/ 139 w 139"/>
                <a:gd name="T5" fmla="*/ 2 h 40"/>
                <a:gd name="T6" fmla="*/ 0 60000 65536"/>
                <a:gd name="T7" fmla="*/ 0 60000 65536"/>
                <a:gd name="T8" fmla="*/ 0 60000 65536"/>
                <a:gd name="T9" fmla="*/ 0 w 139"/>
                <a:gd name="T10" fmla="*/ 0 h 40"/>
                <a:gd name="T11" fmla="*/ 139 w 139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" h="40">
                  <a:moveTo>
                    <a:pt x="0" y="40"/>
                  </a:moveTo>
                  <a:cubicBezTo>
                    <a:pt x="34" y="34"/>
                    <a:pt x="73" y="40"/>
                    <a:pt x="102" y="21"/>
                  </a:cubicBezTo>
                  <a:cubicBezTo>
                    <a:pt x="132" y="0"/>
                    <a:pt x="119" y="2"/>
                    <a:pt x="139" y="2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53"/>
            <p:cNvSpPr>
              <a:spLocks/>
            </p:cNvSpPr>
            <p:nvPr/>
          </p:nvSpPr>
          <p:spPr bwMode="auto">
            <a:xfrm>
              <a:off x="4217" y="1051"/>
              <a:ext cx="468" cy="259"/>
            </a:xfrm>
            <a:custGeom>
              <a:avLst/>
              <a:gdLst>
                <a:gd name="T0" fmla="*/ 1 w 468"/>
                <a:gd name="T1" fmla="*/ 82 h 259"/>
                <a:gd name="T2" fmla="*/ 103 w 468"/>
                <a:gd name="T3" fmla="*/ 36 h 259"/>
                <a:gd name="T4" fmla="*/ 112 w 468"/>
                <a:gd name="T5" fmla="*/ 175 h 259"/>
                <a:gd name="T6" fmla="*/ 149 w 468"/>
                <a:gd name="T7" fmla="*/ 185 h 259"/>
                <a:gd name="T8" fmla="*/ 196 w 468"/>
                <a:gd name="T9" fmla="*/ 222 h 259"/>
                <a:gd name="T10" fmla="*/ 456 w 468"/>
                <a:gd name="T11" fmla="*/ 222 h 259"/>
                <a:gd name="T12" fmla="*/ 456 w 468"/>
                <a:gd name="T13" fmla="*/ 259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259"/>
                <a:gd name="T23" fmla="*/ 468 w 468"/>
                <a:gd name="T24" fmla="*/ 259 h 2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259">
                  <a:moveTo>
                    <a:pt x="1" y="82"/>
                  </a:moveTo>
                  <a:cubicBezTo>
                    <a:pt x="28" y="0"/>
                    <a:pt x="0" y="25"/>
                    <a:pt x="103" y="36"/>
                  </a:cubicBezTo>
                  <a:cubicBezTo>
                    <a:pt x="106" y="82"/>
                    <a:pt x="98" y="131"/>
                    <a:pt x="112" y="175"/>
                  </a:cubicBezTo>
                  <a:cubicBezTo>
                    <a:pt x="116" y="187"/>
                    <a:pt x="138" y="178"/>
                    <a:pt x="149" y="185"/>
                  </a:cubicBezTo>
                  <a:cubicBezTo>
                    <a:pt x="236" y="242"/>
                    <a:pt x="102" y="188"/>
                    <a:pt x="196" y="222"/>
                  </a:cubicBezTo>
                  <a:cubicBezTo>
                    <a:pt x="264" y="216"/>
                    <a:pt x="390" y="200"/>
                    <a:pt x="456" y="222"/>
                  </a:cubicBezTo>
                  <a:cubicBezTo>
                    <a:pt x="468" y="226"/>
                    <a:pt x="456" y="247"/>
                    <a:pt x="456" y="259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54"/>
            <p:cNvSpPr>
              <a:spLocks/>
            </p:cNvSpPr>
            <p:nvPr/>
          </p:nvSpPr>
          <p:spPr bwMode="auto">
            <a:xfrm>
              <a:off x="4747" y="920"/>
              <a:ext cx="502" cy="362"/>
            </a:xfrm>
            <a:custGeom>
              <a:avLst/>
              <a:gdLst>
                <a:gd name="T0" fmla="*/ 0 w 502"/>
                <a:gd name="T1" fmla="*/ 362 h 362"/>
                <a:gd name="T2" fmla="*/ 75 w 502"/>
                <a:gd name="T3" fmla="*/ 297 h 362"/>
                <a:gd name="T4" fmla="*/ 288 w 502"/>
                <a:gd name="T5" fmla="*/ 232 h 362"/>
                <a:gd name="T6" fmla="*/ 502 w 502"/>
                <a:gd name="T7" fmla="*/ 223 h 362"/>
                <a:gd name="T8" fmla="*/ 456 w 502"/>
                <a:gd name="T9" fmla="*/ 139 h 362"/>
                <a:gd name="T10" fmla="*/ 437 w 502"/>
                <a:gd name="T11" fmla="*/ 111 h 362"/>
                <a:gd name="T12" fmla="*/ 418 w 502"/>
                <a:gd name="T13" fmla="*/ 83 h 362"/>
                <a:gd name="T14" fmla="*/ 418 w 502"/>
                <a:gd name="T15" fmla="*/ 0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2"/>
                <a:gd name="T25" fmla="*/ 0 h 362"/>
                <a:gd name="T26" fmla="*/ 502 w 502"/>
                <a:gd name="T27" fmla="*/ 362 h 3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2" h="362">
                  <a:moveTo>
                    <a:pt x="0" y="362"/>
                  </a:moveTo>
                  <a:cubicBezTo>
                    <a:pt x="65" y="319"/>
                    <a:pt x="43" y="344"/>
                    <a:pt x="75" y="297"/>
                  </a:cubicBezTo>
                  <a:cubicBezTo>
                    <a:pt x="102" y="214"/>
                    <a:pt x="223" y="235"/>
                    <a:pt x="288" y="232"/>
                  </a:cubicBezTo>
                  <a:cubicBezTo>
                    <a:pt x="359" y="228"/>
                    <a:pt x="431" y="226"/>
                    <a:pt x="502" y="223"/>
                  </a:cubicBezTo>
                  <a:cubicBezTo>
                    <a:pt x="486" y="174"/>
                    <a:pt x="498" y="202"/>
                    <a:pt x="456" y="139"/>
                  </a:cubicBezTo>
                  <a:cubicBezTo>
                    <a:pt x="450" y="130"/>
                    <a:pt x="443" y="120"/>
                    <a:pt x="437" y="111"/>
                  </a:cubicBezTo>
                  <a:cubicBezTo>
                    <a:pt x="431" y="102"/>
                    <a:pt x="418" y="83"/>
                    <a:pt x="418" y="83"/>
                  </a:cubicBezTo>
                  <a:cubicBezTo>
                    <a:pt x="420" y="77"/>
                    <a:pt x="460" y="0"/>
                    <a:pt x="418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What T</a:t>
            </a:r>
            <a:r>
              <a:rPr lang="en-US" sz="3200" dirty="0" smtClean="0"/>
              <a:t>his Paper is About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Richer linguistic descriptions of images makes learning of object appearance models from weakly labeled images more reliable.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Constructing visually-grounded models for parts of speech other than nouns provides contextual models that make labeling new images more reliable.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So, this talk is about simultaneous learning of object appearance models and context models for scene analysis.</a:t>
            </a: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28956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1371600" y="3886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endParaRPr lang="en-US" sz="1400" b="1"/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6096000" y="3733800"/>
            <a:ext cx="86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600" b="1"/>
              <a:t>car </a:t>
            </a:r>
          </a:p>
          <a:p>
            <a:pPr eaLnBrk="1" hangingPunct="1"/>
            <a:r>
              <a:rPr lang="en-US" sz="1600" b="1"/>
              <a:t>officer </a:t>
            </a:r>
          </a:p>
          <a:p>
            <a:pPr eaLnBrk="1" hangingPunct="1"/>
            <a:r>
              <a:rPr lang="en-US" sz="1600" b="1"/>
              <a:t>road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1447800" y="5105400"/>
            <a:ext cx="6651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600" dirty="0"/>
              <a:t>A </a:t>
            </a:r>
            <a:r>
              <a:rPr lang="en-US" sz="1600" b="1" dirty="0"/>
              <a:t>officer</a:t>
            </a:r>
            <a:r>
              <a:rPr lang="en-US" sz="1600" dirty="0"/>
              <a:t> on the </a:t>
            </a:r>
            <a:r>
              <a:rPr lang="en-US" sz="1600" b="1" dirty="0">
                <a:solidFill>
                  <a:srgbClr val="E60000"/>
                </a:solidFill>
              </a:rPr>
              <a:t>left</a:t>
            </a:r>
            <a:r>
              <a:rPr lang="en-US" sz="1600" dirty="0"/>
              <a:t> of </a:t>
            </a:r>
            <a:r>
              <a:rPr lang="en-US" sz="1600" b="1" dirty="0"/>
              <a:t>car</a:t>
            </a:r>
            <a:r>
              <a:rPr lang="en-US" sz="1600" dirty="0"/>
              <a:t> checks the speed of other cars </a:t>
            </a:r>
            <a:r>
              <a:rPr lang="en-US" sz="1600" b="1" dirty="0">
                <a:solidFill>
                  <a:srgbClr val="E60000"/>
                </a:solidFill>
              </a:rPr>
              <a:t>on</a:t>
            </a:r>
            <a:r>
              <a:rPr lang="en-US" sz="1600" dirty="0"/>
              <a:t> the </a:t>
            </a:r>
            <a:r>
              <a:rPr lang="en-US" sz="1600" b="1" dirty="0" smtClean="0"/>
              <a:t>road</a:t>
            </a:r>
            <a:r>
              <a:rPr lang="en-US" sz="1600" dirty="0" smtClean="0"/>
              <a:t>.</a:t>
            </a:r>
            <a:endParaRPr lang="en-US" sz="1600" dirty="0"/>
          </a:p>
          <a:p>
            <a:pPr eaLnBrk="1" hangingPunct="1"/>
            <a:endParaRPr lang="en-US" sz="1600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1000" y="3352800"/>
            <a:ext cx="4495800" cy="1600200"/>
            <a:chOff x="144" y="2448"/>
            <a:chExt cx="2832" cy="1008"/>
          </a:xfrm>
        </p:grpSpPr>
        <p:grpSp>
          <p:nvGrpSpPr>
            <p:cNvPr id="29730" name="Group 14"/>
            <p:cNvGrpSpPr>
              <a:grpSpLocks/>
            </p:cNvGrpSpPr>
            <p:nvPr/>
          </p:nvGrpSpPr>
          <p:grpSpPr bwMode="auto">
            <a:xfrm>
              <a:off x="1393" y="2574"/>
              <a:ext cx="1167" cy="818"/>
              <a:chOff x="576" y="1680"/>
              <a:chExt cx="1776" cy="1803"/>
            </a:xfrm>
          </p:grpSpPr>
          <p:grpSp>
            <p:nvGrpSpPr>
              <p:cNvPr id="29733" name="Group 15"/>
              <p:cNvGrpSpPr>
                <a:grpSpLocks/>
              </p:cNvGrpSpPr>
              <p:nvPr/>
            </p:nvGrpSpPr>
            <p:grpSpPr bwMode="auto">
              <a:xfrm>
                <a:off x="576" y="1680"/>
                <a:ext cx="1776" cy="1492"/>
                <a:chOff x="576" y="1680"/>
                <a:chExt cx="1776" cy="1492"/>
              </a:xfrm>
            </p:grpSpPr>
            <p:sp>
              <p:nvSpPr>
                <p:cNvPr id="29735" name="Oval 16"/>
                <p:cNvSpPr>
                  <a:spLocks noChangeArrowheads="1"/>
                </p:cNvSpPr>
                <p:nvPr/>
              </p:nvSpPr>
              <p:spPr bwMode="auto">
                <a:xfrm>
                  <a:off x="576" y="2112"/>
                  <a:ext cx="384" cy="52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680"/>
                  <a:ext cx="1200" cy="12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4" y="2663"/>
                  <a:ext cx="335" cy="5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-109" charset="-128"/>
                    </a:defRPr>
                  </a:lvl9pPr>
                </a:lstStyle>
                <a:p>
                  <a:pPr eaLnBrk="1" hangingPunct="1"/>
                  <a:r>
                    <a:rPr lang="en-US" sz="1800" b="1"/>
                    <a:t>A</a:t>
                  </a:r>
                </a:p>
              </p:txBody>
            </p:sp>
          </p:grpSp>
          <p:sp>
            <p:nvSpPr>
              <p:cNvPr id="29734" name="Text Box 19"/>
              <p:cNvSpPr txBox="1">
                <a:spLocks noChangeArrowheads="1"/>
              </p:cNvSpPr>
              <p:nvPr/>
            </p:nvSpPr>
            <p:spPr bwMode="auto">
              <a:xfrm>
                <a:off x="1629" y="2974"/>
                <a:ext cx="421" cy="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eaLnBrk="1" hangingPunct="1"/>
                <a:r>
                  <a:rPr lang="en-US" sz="1800" b="1"/>
                  <a:t>B</a:t>
                </a:r>
              </a:p>
            </p:txBody>
          </p:sp>
        </p:grpSp>
        <p:sp>
          <p:nvSpPr>
            <p:cNvPr id="29731" name="AutoShape 20"/>
            <p:cNvSpPr>
              <a:spLocks noChangeArrowheads="1"/>
            </p:cNvSpPr>
            <p:nvPr/>
          </p:nvSpPr>
          <p:spPr bwMode="auto">
            <a:xfrm>
              <a:off x="1144" y="2448"/>
              <a:ext cx="1832" cy="1008"/>
            </a:xfrm>
            <a:prstGeom prst="cloudCallout">
              <a:avLst>
                <a:gd name="adj1" fmla="val -48296"/>
                <a:gd name="adj2" fmla="val -1998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9732" name="Text Box 21"/>
            <p:cNvSpPr txBox="1">
              <a:spLocks noChangeArrowheads="1"/>
            </p:cNvSpPr>
            <p:nvPr/>
          </p:nvSpPr>
          <p:spPr bwMode="auto">
            <a:xfrm>
              <a:off x="144" y="2640"/>
              <a:ext cx="8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600" b="1"/>
                <a:t>Larger (B, A)</a:t>
              </a:r>
            </a:p>
          </p:txBody>
        </p:sp>
      </p:grp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81000" y="5410200"/>
            <a:ext cx="185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600" b="1"/>
              <a:t>Larger (tiger, cat)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914400" y="4724400"/>
            <a:ext cx="304800" cy="304800"/>
            <a:chOff x="480" y="2640"/>
            <a:chExt cx="192" cy="192"/>
          </a:xfrm>
        </p:grpSpPr>
        <p:sp>
          <p:nvSpPr>
            <p:cNvPr id="29728" name="Line 25"/>
            <p:cNvSpPr>
              <a:spLocks noChangeShapeType="1"/>
            </p:cNvSpPr>
            <p:nvPr/>
          </p:nvSpPr>
          <p:spPr bwMode="auto">
            <a:xfrm>
              <a:off x="576" y="264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26"/>
            <p:cNvSpPr>
              <a:spLocks noChangeShapeType="1"/>
            </p:cNvSpPr>
            <p:nvPr/>
          </p:nvSpPr>
          <p:spPr bwMode="auto">
            <a:xfrm>
              <a:off x="480" y="273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248400" y="4572000"/>
            <a:ext cx="42068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/>
              <a:t>cat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620000" y="51816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/>
              <a:t>tiger</a:t>
            </a:r>
          </a:p>
        </p:txBody>
      </p:sp>
      <p:pic>
        <p:nvPicPr>
          <p:cNvPr id="80922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8683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3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2684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4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13128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1447800" y="5334000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Bear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2667000" y="5334000"/>
            <a:ext cx="59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Water</a:t>
            </a: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4114800" y="5334000"/>
            <a:ext cx="512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Field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775325" y="4217988"/>
            <a:ext cx="1198563" cy="1393825"/>
            <a:chOff x="2294" y="2434"/>
            <a:chExt cx="1383" cy="1146"/>
          </a:xfrm>
        </p:grpSpPr>
        <p:sp>
          <p:nvSpPr>
            <p:cNvPr id="29723" name="Oval 36"/>
            <p:cNvSpPr>
              <a:spLocks noChangeArrowheads="1"/>
            </p:cNvSpPr>
            <p:nvPr/>
          </p:nvSpPr>
          <p:spPr bwMode="auto">
            <a:xfrm>
              <a:off x="2294" y="2630"/>
              <a:ext cx="25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Oval 37"/>
            <p:cNvSpPr>
              <a:spLocks noChangeArrowheads="1"/>
            </p:cNvSpPr>
            <p:nvPr/>
          </p:nvSpPr>
          <p:spPr bwMode="auto">
            <a:xfrm>
              <a:off x="2672" y="2434"/>
              <a:ext cx="789" cy="5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Text Box 38"/>
            <p:cNvSpPr txBox="1">
              <a:spLocks noChangeArrowheads="1"/>
            </p:cNvSpPr>
            <p:nvPr/>
          </p:nvSpPr>
          <p:spPr bwMode="auto">
            <a:xfrm>
              <a:off x="2353" y="2880"/>
              <a:ext cx="403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/>
                <a:t>A</a:t>
              </a:r>
            </a:p>
          </p:txBody>
        </p:sp>
        <p:sp>
          <p:nvSpPr>
            <p:cNvPr id="29726" name="Text Box 39"/>
            <p:cNvSpPr txBox="1">
              <a:spLocks noChangeArrowheads="1"/>
            </p:cNvSpPr>
            <p:nvPr/>
          </p:nvSpPr>
          <p:spPr bwMode="auto">
            <a:xfrm>
              <a:off x="2995" y="3036"/>
              <a:ext cx="27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/>
                <a:t>B</a:t>
              </a:r>
            </a:p>
          </p:txBody>
        </p:sp>
        <p:sp>
          <p:nvSpPr>
            <p:cNvPr id="29727" name="Text Box 40"/>
            <p:cNvSpPr txBox="1">
              <a:spLocks noChangeArrowheads="1"/>
            </p:cNvSpPr>
            <p:nvPr/>
          </p:nvSpPr>
          <p:spPr bwMode="auto">
            <a:xfrm>
              <a:off x="2400" y="3354"/>
              <a:ext cx="127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200" b="1"/>
                <a:t>Larger (A, B)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435850" y="4098925"/>
            <a:ext cx="1098550" cy="1492250"/>
            <a:chOff x="4128" y="2352"/>
            <a:chExt cx="1268" cy="1227"/>
          </a:xfrm>
        </p:grpSpPr>
        <p:sp>
          <p:nvSpPr>
            <p:cNvPr id="29718" name="Oval 42"/>
            <p:cNvSpPr>
              <a:spLocks noChangeArrowheads="1"/>
            </p:cNvSpPr>
            <p:nvPr/>
          </p:nvSpPr>
          <p:spPr bwMode="auto">
            <a:xfrm>
              <a:off x="4368" y="235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Text Box 43"/>
            <p:cNvSpPr txBox="1">
              <a:spLocks noChangeArrowheads="1"/>
            </p:cNvSpPr>
            <p:nvPr/>
          </p:nvSpPr>
          <p:spPr bwMode="auto">
            <a:xfrm>
              <a:off x="4753" y="2352"/>
              <a:ext cx="40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/>
                <a:t>A</a:t>
              </a:r>
            </a:p>
          </p:txBody>
        </p:sp>
        <p:sp>
          <p:nvSpPr>
            <p:cNvPr id="29720" name="Oval 44"/>
            <p:cNvSpPr>
              <a:spLocks noChangeArrowheads="1"/>
            </p:cNvSpPr>
            <p:nvPr/>
          </p:nvSpPr>
          <p:spPr bwMode="auto">
            <a:xfrm>
              <a:off x="4320" y="2736"/>
              <a:ext cx="432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Text Box 45"/>
            <p:cNvSpPr txBox="1">
              <a:spLocks noChangeArrowheads="1"/>
            </p:cNvSpPr>
            <p:nvPr/>
          </p:nvSpPr>
          <p:spPr bwMode="auto">
            <a:xfrm>
              <a:off x="4801" y="2784"/>
              <a:ext cx="27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800" b="1"/>
                <a:t>B</a:t>
              </a:r>
            </a:p>
          </p:txBody>
        </p:sp>
        <p:sp>
          <p:nvSpPr>
            <p:cNvPr id="29722" name="Text Box 46"/>
            <p:cNvSpPr txBox="1">
              <a:spLocks noChangeArrowheads="1"/>
            </p:cNvSpPr>
            <p:nvPr/>
          </p:nvSpPr>
          <p:spPr bwMode="auto">
            <a:xfrm>
              <a:off x="4128" y="3353"/>
              <a:ext cx="126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en-US" sz="1200" b="1"/>
                <a:t>Above (A, B)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2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  <p:bldP spid="17416" grpId="1"/>
      <p:bldP spid="17416" grpId="2"/>
      <p:bldP spid="17431" grpId="0"/>
      <p:bldP spid="17431" grpId="1"/>
      <p:bldP spid="17435" grpId="0" animBg="1"/>
      <p:bldP spid="17435" grpId="1" animBg="1"/>
      <p:bldP spid="17436" grpId="0" animBg="1"/>
      <p:bldP spid="17436" grpId="1" animBg="1"/>
      <p:bldP spid="80925" grpId="0"/>
      <p:bldP spid="80926" grpId="0"/>
      <p:bldP spid="809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potentials,                                     and                                    			</a:t>
            </a:r>
            <a:r>
              <a:rPr lang="en-US" dirty="0"/>
              <a:t> </a:t>
            </a:r>
            <a:r>
              <a:rPr lang="en-US" dirty="0" smtClean="0"/>
              <a:t> split into two parts, </a:t>
            </a:r>
          </a:p>
          <a:p>
            <a:r>
              <a:rPr lang="en-US" dirty="0"/>
              <a:t> </a:t>
            </a:r>
            <a:r>
              <a:rPr lang="en-US" dirty="0" smtClean="0"/>
              <a:t>    is a prior from Flickr description mining</a:t>
            </a:r>
          </a:p>
          <a:p>
            <a:r>
              <a:rPr lang="en-US" dirty="0"/>
              <a:t> </a:t>
            </a:r>
            <a:r>
              <a:rPr lang="en-US" dirty="0" smtClean="0"/>
              <a:t>    is a prior from Google queries (to provide more data for ones where Flickr mining was not successful  </a:t>
            </a:r>
            <a:endParaRPr lang="en-US" dirty="0"/>
          </a:p>
        </p:txBody>
      </p:sp>
      <p:pic>
        <p:nvPicPr>
          <p:cNvPr id="4" name="Picture 4" descr="D:\My_Documents\Dropbox\VirginiaTech\Semester4_Spring2013\ECE6504_Computer_Vision\16_language_and_images\Baby_Energy_Eq_Specifi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9" t="73496" r="17028"/>
          <a:stretch/>
        </p:blipFill>
        <p:spPr bwMode="auto">
          <a:xfrm>
            <a:off x="3455876" y="1727736"/>
            <a:ext cx="3312368" cy="4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y_Documents\Dropbox\VirginiaTech\Semester4_Spring2013\ECE6504_Computer_Vision\16_language_and_images\Baby_Energy_Eq_Specifi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t="25000" r="29797" b="50000"/>
          <a:stretch/>
        </p:blipFill>
        <p:spPr bwMode="auto">
          <a:xfrm>
            <a:off x="935596" y="2149811"/>
            <a:ext cx="2556284" cy="45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My_Documents\Dropbox\VirginiaTech\Semester4_Spring2013\ECE6504_Computer_Vision\16_language_and_images\Baby_Text_E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85" y="2231530"/>
            <a:ext cx="2171495" cy="36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My_Documents\Dropbox\VirginiaTech\Semester4_Spring2013\ECE6504_Computer_Vision\16_language_and_images\Baby_Text_Eq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5" t="-43729" b="-1"/>
          <a:stretch/>
        </p:blipFill>
        <p:spPr bwMode="auto">
          <a:xfrm>
            <a:off x="839720" y="3116805"/>
            <a:ext cx="425774" cy="6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y_Documents\Dropbox\VirginiaTech\Semester4_Spring2013\ECE6504_Computer_Vision\16_language_and_images\Baby_Text_Eq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1" r="70855" b="-1"/>
          <a:stretch/>
        </p:blipFill>
        <p:spPr bwMode="auto">
          <a:xfrm>
            <a:off x="845168" y="2780928"/>
            <a:ext cx="522476" cy="4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(set of) &lt;modified object, preposition, modified object&gt; triplets</a:t>
            </a:r>
          </a:p>
          <a:p>
            <a:r>
              <a:rPr lang="en-US" dirty="0" smtClean="0"/>
              <a:t>Decoding Method</a:t>
            </a:r>
          </a:p>
          <a:p>
            <a:pPr lvl="1"/>
            <a:r>
              <a:rPr lang="en-US" dirty="0" smtClean="0"/>
              <a:t>Use simple N-gram model to add gluing words</a:t>
            </a:r>
          </a:p>
          <a:p>
            <a:r>
              <a:rPr lang="en-US" dirty="0" smtClean="0"/>
              <a:t>Template Method</a:t>
            </a:r>
          </a:p>
          <a:p>
            <a:pPr lvl="1"/>
            <a:r>
              <a:rPr lang="en-US" dirty="0" smtClean="0"/>
              <a:t>Develop language model from text and utilize patterns with triplet substitution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Wikipedia for language model training</a:t>
            </a:r>
          </a:p>
          <a:p>
            <a:r>
              <a:rPr lang="en-US" dirty="0" smtClean="0"/>
              <a:t>Used UIUC PASCAL sentences to evaluate</a:t>
            </a:r>
          </a:p>
          <a:p>
            <a:pPr lvl="1"/>
            <a:r>
              <a:rPr lang="en-US" dirty="0" smtClean="0"/>
              <a:t>Trained on 153 images</a:t>
            </a:r>
          </a:p>
          <a:p>
            <a:pPr lvl="1"/>
            <a:r>
              <a:rPr lang="en-US" dirty="0" smtClean="0"/>
              <a:t>Tested on remaining 847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Two Generation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75" y="1420750"/>
            <a:ext cx="4147927" cy="46365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Decoding are bad sentences, even if identification correct</a:t>
            </a:r>
          </a:p>
          <a:p>
            <a:r>
              <a:rPr lang="en-US" dirty="0" err="1" smtClean="0"/>
              <a:t>Templated</a:t>
            </a:r>
            <a:r>
              <a:rPr lang="en-US" dirty="0" smtClean="0"/>
              <a:t> results looks pretty good</a:t>
            </a:r>
          </a:p>
          <a:p>
            <a:r>
              <a:rPr lang="en-US" dirty="0" smtClean="0"/>
              <a:t>More elaborate images, more elaborate descriptions</a:t>
            </a:r>
            <a:endParaRPr lang="en-US" dirty="0"/>
          </a:p>
        </p:txBody>
      </p:sp>
      <p:pic>
        <p:nvPicPr>
          <p:cNvPr id="14338" name="Picture 2" descr="D:\My_Documents\Dropbox\VirginiaTech\Semester4_Spring2013\ECE6504_Computer_Vision\16_language_and_images\Baby_Result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07438"/>
            <a:ext cx="5256077" cy="45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(</a:t>
            </a:r>
            <a:r>
              <a:rPr lang="en-US" dirty="0" err="1" smtClean="0"/>
              <a:t>Templated</a:t>
            </a:r>
            <a:r>
              <a:rPr lang="en-US" dirty="0" smtClean="0"/>
              <a:t>) Output Examples</a:t>
            </a:r>
            <a:endParaRPr lang="en-US" dirty="0"/>
          </a:p>
        </p:txBody>
      </p:sp>
      <p:pic>
        <p:nvPicPr>
          <p:cNvPr id="15362" name="Picture 2" descr="D:\My_Documents\Dropbox\VirginiaTech\Semester4_Spring2013\ECE6504_Computer_Vision\16_language_and_images\Baby_Result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6" y="1662105"/>
            <a:ext cx="8773046" cy="40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(</a:t>
            </a:r>
            <a:r>
              <a:rPr lang="en-US" dirty="0" err="1" smtClean="0"/>
              <a:t>Templated</a:t>
            </a:r>
            <a:r>
              <a:rPr lang="en-US" dirty="0" smtClean="0"/>
              <a:t>) Output Examples</a:t>
            </a:r>
            <a:endParaRPr lang="en-US" dirty="0"/>
          </a:p>
        </p:txBody>
      </p:sp>
      <p:pic>
        <p:nvPicPr>
          <p:cNvPr id="16386" name="Picture 2" descr="D:\My_Documents\Dropbox\VirginiaTech\Semester4_Spring2013\ECE6504_Computer_Vision\16_language_and_images\Baby_Results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" y="1736812"/>
            <a:ext cx="8904536" cy="40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40" y="1412776"/>
            <a:ext cx="4042284" cy="4857403"/>
          </a:xfrm>
        </p:spPr>
        <p:txBody>
          <a:bodyPr>
            <a:normAutofit/>
          </a:bodyPr>
          <a:lstStyle/>
          <a:p>
            <a:r>
              <a:rPr lang="en-US" dirty="0" smtClean="0"/>
              <a:t>BLEU results make template seem worse</a:t>
            </a:r>
          </a:p>
          <a:p>
            <a:r>
              <a:rPr lang="en-US" dirty="0" smtClean="0"/>
              <a:t>Human evaluation show much more reasonable results</a:t>
            </a:r>
          </a:p>
          <a:p>
            <a:r>
              <a:rPr lang="en-US" dirty="0" smtClean="0"/>
              <a:t>No trend with respect to number of objects</a:t>
            </a:r>
            <a:endParaRPr lang="en-US" dirty="0"/>
          </a:p>
        </p:txBody>
      </p:sp>
      <p:pic>
        <p:nvPicPr>
          <p:cNvPr id="17410" name="Picture 2" descr="D:\My_Documents\Dropbox\VirginiaTech\Semester4_Spring2013\ECE6504_Computer_Vision\16_language_and_images\Baby_Results_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4325025"/>
            <a:ext cx="4211960" cy="13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My_Documents\Dropbox\VirginiaTech\Semester4_Spring2013\ECE6504_Computer_Vision\16_language_and_images\Baby_Results_4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412776"/>
            <a:ext cx="427450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My_Documents\Dropbox\VirginiaTech\Semester4_Spring2013\ECE6504_Computer_Vision\16_language_and_images\Baby_Results_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31" y="2919251"/>
            <a:ext cx="4254029" cy="12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Template-based approach seems to work reasonable well (especially compared to previous work)</a:t>
            </a:r>
          </a:p>
          <a:p>
            <a:r>
              <a:rPr lang="en-US" dirty="0" smtClean="0"/>
              <a:t>Now very clear that there needs to be a better metric</a:t>
            </a:r>
          </a:p>
          <a:p>
            <a:r>
              <a:rPr lang="en-US" dirty="0" smtClean="0"/>
              <a:t>Would have been interesting if they removed potentials and tested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2384884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3681028"/>
            <a:ext cx="3898776" cy="8566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 now to </a:t>
            </a:r>
            <a:r>
              <a:rPr lang="en-US" dirty="0" err="1" smtClean="0"/>
              <a:t>Abhijit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62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What this talk is about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508" y="108874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Prepositions – A preposition usually indicates the temporal, spatial or logical relationship of its object to the rest of the sentence 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The </a:t>
            </a:r>
            <a:r>
              <a:rPr lang="en-US" sz="1800" b="1" u="sng" dirty="0" smtClean="0"/>
              <a:t>most common</a:t>
            </a:r>
            <a:r>
              <a:rPr lang="en-US" sz="1800" dirty="0" smtClean="0"/>
              <a:t> prepositions  in English are "about," "</a:t>
            </a:r>
            <a:r>
              <a:rPr lang="en-US" sz="1800" b="1" dirty="0" smtClean="0"/>
              <a:t>above</a:t>
            </a:r>
            <a:r>
              <a:rPr lang="en-US" sz="1800" dirty="0" smtClean="0"/>
              <a:t>," "</a:t>
            </a:r>
            <a:r>
              <a:rPr lang="en-US" sz="1800" b="1" dirty="0" smtClean="0"/>
              <a:t>across</a:t>
            </a:r>
            <a:r>
              <a:rPr lang="en-US" sz="1800" dirty="0" smtClean="0"/>
              <a:t>," "</a:t>
            </a:r>
            <a:r>
              <a:rPr lang="en-US" sz="1800" b="1" dirty="0" smtClean="0"/>
              <a:t>after</a:t>
            </a:r>
            <a:r>
              <a:rPr lang="en-US" sz="1800" dirty="0" smtClean="0"/>
              <a:t>," "</a:t>
            </a:r>
            <a:r>
              <a:rPr lang="en-US" sz="1800" b="1" dirty="0" smtClean="0"/>
              <a:t>against</a:t>
            </a:r>
            <a:r>
              <a:rPr lang="en-US" sz="1800" dirty="0" smtClean="0"/>
              <a:t>," "</a:t>
            </a:r>
            <a:r>
              <a:rPr lang="en-US" sz="1800" b="1" dirty="0" smtClean="0"/>
              <a:t>along</a:t>
            </a:r>
            <a:r>
              <a:rPr lang="en-US" sz="1800" dirty="0" smtClean="0"/>
              <a:t>," "</a:t>
            </a:r>
            <a:r>
              <a:rPr lang="en-US" sz="1800" b="1" dirty="0" smtClean="0"/>
              <a:t>among</a:t>
            </a:r>
            <a:r>
              <a:rPr lang="en-US" sz="1800" dirty="0" smtClean="0"/>
              <a:t>," "around," "</a:t>
            </a:r>
            <a:r>
              <a:rPr lang="en-US" sz="1800" b="1" dirty="0" smtClean="0"/>
              <a:t>at</a:t>
            </a:r>
            <a:r>
              <a:rPr lang="en-US" sz="1800" dirty="0" smtClean="0"/>
              <a:t>," "</a:t>
            </a:r>
            <a:r>
              <a:rPr lang="en-US" sz="1800" b="1" dirty="0" smtClean="0"/>
              <a:t>before</a:t>
            </a:r>
            <a:r>
              <a:rPr lang="en-US" sz="1800" dirty="0" smtClean="0"/>
              <a:t>," "</a:t>
            </a:r>
            <a:r>
              <a:rPr lang="en-US" sz="1800" b="1" dirty="0" smtClean="0"/>
              <a:t>behind</a:t>
            </a:r>
            <a:r>
              <a:rPr lang="en-US" sz="1800" dirty="0" smtClean="0"/>
              <a:t>," "</a:t>
            </a:r>
            <a:r>
              <a:rPr lang="en-US" sz="1800" b="1" dirty="0" smtClean="0"/>
              <a:t>below</a:t>
            </a:r>
            <a:r>
              <a:rPr lang="en-US" sz="1800" dirty="0" smtClean="0"/>
              <a:t>," "</a:t>
            </a:r>
            <a:r>
              <a:rPr lang="en-US" sz="1800" b="1" dirty="0" smtClean="0"/>
              <a:t>beneath</a:t>
            </a:r>
            <a:r>
              <a:rPr lang="en-US" sz="1800" dirty="0" smtClean="0"/>
              <a:t>," "</a:t>
            </a:r>
            <a:r>
              <a:rPr lang="en-US" sz="1800" b="1" dirty="0" smtClean="0"/>
              <a:t>beside</a:t>
            </a:r>
            <a:r>
              <a:rPr lang="en-US" sz="1800" dirty="0" smtClean="0"/>
              <a:t>," "</a:t>
            </a:r>
            <a:r>
              <a:rPr lang="en-US" sz="1800" b="1" dirty="0" smtClean="0"/>
              <a:t>between</a:t>
            </a:r>
            <a:r>
              <a:rPr lang="en-US" sz="1800" dirty="0" smtClean="0"/>
              <a:t>," "</a:t>
            </a:r>
            <a:r>
              <a:rPr lang="en-US" sz="1800" b="1" dirty="0" smtClean="0"/>
              <a:t>beyond</a:t>
            </a:r>
            <a:r>
              <a:rPr lang="en-US" sz="1800" dirty="0" smtClean="0"/>
              <a:t>," "but," "</a:t>
            </a:r>
            <a:r>
              <a:rPr lang="en-US" sz="1800" b="1" dirty="0" smtClean="0"/>
              <a:t>by</a:t>
            </a:r>
            <a:r>
              <a:rPr lang="en-US" sz="1800" dirty="0" smtClean="0"/>
              <a:t>," "despite," "</a:t>
            </a:r>
            <a:r>
              <a:rPr lang="en-US" sz="1800" b="1" dirty="0" smtClean="0"/>
              <a:t>down</a:t>
            </a:r>
            <a:r>
              <a:rPr lang="en-US" sz="1800" dirty="0" smtClean="0"/>
              <a:t>," "</a:t>
            </a:r>
            <a:r>
              <a:rPr lang="en-US" sz="1800" b="1" dirty="0" smtClean="0"/>
              <a:t>during</a:t>
            </a:r>
            <a:r>
              <a:rPr lang="en-US" sz="1800" dirty="0" smtClean="0"/>
              <a:t>," "except," "for," "from," "</a:t>
            </a:r>
            <a:r>
              <a:rPr lang="en-US" sz="1800" b="1" dirty="0" smtClean="0"/>
              <a:t>in</a:t>
            </a:r>
            <a:r>
              <a:rPr lang="en-US" sz="1800" dirty="0" smtClean="0"/>
              <a:t>," "</a:t>
            </a:r>
            <a:r>
              <a:rPr lang="en-US" sz="1800" b="1" dirty="0" smtClean="0"/>
              <a:t>inside</a:t>
            </a:r>
            <a:r>
              <a:rPr lang="en-US" sz="1800" dirty="0" smtClean="0"/>
              <a:t>," "</a:t>
            </a:r>
            <a:r>
              <a:rPr lang="en-US" sz="1800" b="1" dirty="0" smtClean="0"/>
              <a:t>into</a:t>
            </a:r>
            <a:r>
              <a:rPr lang="en-US" sz="1800" dirty="0" smtClean="0"/>
              <a:t>," "like," "</a:t>
            </a:r>
            <a:r>
              <a:rPr lang="en-US" sz="1800" b="1" dirty="0" smtClean="0"/>
              <a:t>near</a:t>
            </a:r>
            <a:r>
              <a:rPr lang="en-US" sz="1800" dirty="0" smtClean="0"/>
              <a:t>," "of," "</a:t>
            </a:r>
            <a:r>
              <a:rPr lang="en-US" sz="1800" b="1" dirty="0" smtClean="0"/>
              <a:t>off</a:t>
            </a:r>
            <a:r>
              <a:rPr lang="en-US" sz="1800" dirty="0" smtClean="0"/>
              <a:t>," "</a:t>
            </a:r>
            <a:r>
              <a:rPr lang="en-US" sz="1800" b="1" dirty="0" smtClean="0"/>
              <a:t>on</a:t>
            </a:r>
            <a:r>
              <a:rPr lang="en-US" sz="1800" dirty="0" smtClean="0"/>
              <a:t>," "</a:t>
            </a:r>
            <a:r>
              <a:rPr lang="en-US" sz="1800" b="1" dirty="0" smtClean="0"/>
              <a:t>onto</a:t>
            </a:r>
            <a:r>
              <a:rPr lang="en-US" sz="1800" dirty="0" smtClean="0"/>
              <a:t>," "</a:t>
            </a:r>
            <a:r>
              <a:rPr lang="en-US" sz="1800" b="1" dirty="0" smtClean="0"/>
              <a:t>out</a:t>
            </a:r>
            <a:r>
              <a:rPr lang="en-US" sz="1800" dirty="0" smtClean="0"/>
              <a:t>," "</a:t>
            </a:r>
            <a:r>
              <a:rPr lang="en-US" sz="1800" b="1" dirty="0" smtClean="0"/>
              <a:t>outside</a:t>
            </a:r>
            <a:r>
              <a:rPr lang="en-US" sz="1800" dirty="0" smtClean="0"/>
              <a:t>," "</a:t>
            </a:r>
            <a:r>
              <a:rPr lang="en-US" sz="1800" b="1" dirty="0" smtClean="0"/>
              <a:t>over</a:t>
            </a:r>
            <a:r>
              <a:rPr lang="en-US" sz="1800" dirty="0" smtClean="0"/>
              <a:t>," "past," "</a:t>
            </a:r>
            <a:r>
              <a:rPr lang="en-US" sz="1800" b="1" dirty="0" smtClean="0"/>
              <a:t>since</a:t>
            </a:r>
            <a:r>
              <a:rPr lang="en-US" sz="1800" dirty="0" smtClean="0"/>
              <a:t>," "</a:t>
            </a:r>
            <a:r>
              <a:rPr lang="en-US" sz="1800" b="1" dirty="0" smtClean="0"/>
              <a:t>through</a:t>
            </a:r>
            <a:r>
              <a:rPr lang="en-US" sz="1800" dirty="0" smtClean="0"/>
              <a:t>," "throughout," "</a:t>
            </a:r>
            <a:r>
              <a:rPr lang="en-US" sz="1800" b="1" dirty="0" smtClean="0"/>
              <a:t>till</a:t>
            </a:r>
            <a:r>
              <a:rPr lang="en-US" sz="1800" dirty="0" smtClean="0"/>
              <a:t>," "to," "</a:t>
            </a:r>
            <a:r>
              <a:rPr lang="en-US" sz="1800" b="1" dirty="0" smtClean="0"/>
              <a:t>toward</a:t>
            </a:r>
            <a:r>
              <a:rPr lang="en-US" sz="1800" dirty="0" smtClean="0"/>
              <a:t>," "</a:t>
            </a:r>
            <a:r>
              <a:rPr lang="en-US" sz="1800" b="1" dirty="0" smtClean="0"/>
              <a:t>under</a:t>
            </a:r>
            <a:r>
              <a:rPr lang="en-US" sz="1800" dirty="0" smtClean="0"/>
              <a:t>," "</a:t>
            </a:r>
            <a:r>
              <a:rPr lang="en-US" sz="1800" b="1" dirty="0" smtClean="0"/>
              <a:t>underneath</a:t>
            </a:r>
            <a:r>
              <a:rPr lang="en-US" sz="1800" dirty="0" smtClean="0"/>
              <a:t>," "</a:t>
            </a:r>
            <a:r>
              <a:rPr lang="en-US" sz="1800" b="1" dirty="0" smtClean="0"/>
              <a:t>until</a:t>
            </a:r>
            <a:r>
              <a:rPr lang="en-US" sz="1800" dirty="0" smtClean="0"/>
              <a:t>," "</a:t>
            </a:r>
            <a:r>
              <a:rPr lang="en-US" sz="1800" b="1" dirty="0" smtClean="0"/>
              <a:t>up</a:t>
            </a:r>
            <a:r>
              <a:rPr lang="en-US" sz="1800" dirty="0" smtClean="0"/>
              <a:t>," "</a:t>
            </a:r>
            <a:r>
              <a:rPr lang="en-US" sz="1800" b="1" dirty="0" smtClean="0"/>
              <a:t>upon</a:t>
            </a:r>
            <a:r>
              <a:rPr lang="en-US" sz="1800" dirty="0" smtClean="0"/>
              <a:t>," "</a:t>
            </a:r>
            <a:r>
              <a:rPr lang="en-US" sz="1800" b="1" dirty="0" smtClean="0"/>
              <a:t>with</a:t>
            </a:r>
            <a:r>
              <a:rPr lang="en-US" sz="1800" dirty="0" smtClean="0"/>
              <a:t>," "</a:t>
            </a:r>
            <a:r>
              <a:rPr lang="en-US" sz="1800" b="1" dirty="0" smtClean="0"/>
              <a:t>within</a:t>
            </a:r>
            <a:r>
              <a:rPr lang="en-US" sz="1800" dirty="0" smtClean="0"/>
              <a:t>," and "</a:t>
            </a:r>
            <a:r>
              <a:rPr lang="en-US" sz="1800" b="1" dirty="0" smtClean="0"/>
              <a:t>without</a:t>
            </a:r>
            <a:r>
              <a:rPr lang="en-US" sz="1800" dirty="0" smtClean="0"/>
              <a:t>” where indicated in bold are the ones (the vast majority) that have clear utility for the analysis of images and video.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Comparative adjectives and adverbs– relating to color, size, movement- “</a:t>
            </a:r>
            <a:r>
              <a:rPr lang="en-US" sz="1800" b="1" dirty="0" smtClean="0"/>
              <a:t>larger</a:t>
            </a:r>
            <a:r>
              <a:rPr lang="en-US" sz="1800" dirty="0" smtClean="0"/>
              <a:t>”, “</a:t>
            </a:r>
            <a:r>
              <a:rPr lang="en-US" sz="1800" b="1" dirty="0" smtClean="0"/>
              <a:t>smaller</a:t>
            </a:r>
            <a:r>
              <a:rPr lang="en-US" sz="1800" dirty="0" smtClean="0"/>
              <a:t>”, “</a:t>
            </a:r>
            <a:r>
              <a:rPr lang="en-US" sz="1800" b="1" dirty="0" smtClean="0"/>
              <a:t>taller</a:t>
            </a:r>
            <a:r>
              <a:rPr lang="en-US" sz="1800" dirty="0" smtClean="0"/>
              <a:t>”, “</a:t>
            </a:r>
            <a:r>
              <a:rPr lang="en-US" sz="1800" b="1" dirty="0" smtClean="0"/>
              <a:t>heavier</a:t>
            </a:r>
            <a:r>
              <a:rPr lang="en-US" sz="1800" dirty="0" smtClean="0"/>
              <a:t>”, “</a:t>
            </a:r>
            <a:r>
              <a:rPr lang="en-US" sz="1800" b="1" dirty="0" smtClean="0"/>
              <a:t>faster</a:t>
            </a:r>
            <a:r>
              <a:rPr lang="en-US" sz="1800" dirty="0" smtClean="0"/>
              <a:t>”………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This paper addresses how visually grounded (simple) models for prepositions and comparative adjectives can be acquired and utilized for scene analysis.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Learning Appearances – Weakly Labeled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953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Problem: Learning Visual Models for Objects/Nouns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Weakly Labeled Data </a:t>
            </a:r>
          </a:p>
          <a:p>
            <a:pPr lvl="1" eaLnBrk="1" hangingPunct="1"/>
            <a:r>
              <a:rPr lang="en-US" sz="1800" dirty="0" smtClean="0"/>
              <a:t>Dataset of images with associated text or captions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dirty="0" smtClean="0">
              <a:solidFill>
                <a:srgbClr val="DDDDDD"/>
              </a:solidFill>
            </a:endParaRPr>
          </a:p>
          <a:p>
            <a:pPr eaLnBrk="1" hangingPunct="1"/>
            <a:endParaRPr lang="en-US" sz="4400" dirty="0" smtClean="0">
              <a:solidFill>
                <a:srgbClr val="DDDDDD"/>
              </a:solidFill>
            </a:endParaRPr>
          </a:p>
          <a:p>
            <a:pPr eaLnBrk="1" hangingPunct="1"/>
            <a:endParaRPr lang="en-US" sz="4400" dirty="0" smtClean="0">
              <a:solidFill>
                <a:srgbClr val="DDDDDD"/>
              </a:solidFill>
            </a:endParaRPr>
          </a:p>
          <a:p>
            <a:pPr eaLnBrk="1" hangingPunct="1"/>
            <a:endParaRPr lang="en-US" sz="4400" dirty="0" smtClean="0">
              <a:solidFill>
                <a:srgbClr val="DDDDDD"/>
              </a:solidFill>
            </a:endParaRPr>
          </a:p>
          <a:p>
            <a:pPr eaLnBrk="1" hangingPunct="1"/>
            <a:endParaRPr lang="en-US" sz="4400" dirty="0" smtClean="0">
              <a:solidFill>
                <a:srgbClr val="DDDDDD"/>
              </a:solidFill>
            </a:endParaRP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1150"/>
            <a:ext cx="2362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733800" y="323215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000" dirty="0"/>
              <a:t>Before the start of the debate, </a:t>
            </a:r>
            <a:r>
              <a:rPr lang="en-US" sz="1000" b="1" dirty="0"/>
              <a:t>Mr. Obama</a:t>
            </a:r>
            <a:r>
              <a:rPr lang="en-US" sz="1000" dirty="0"/>
              <a:t> and </a:t>
            </a:r>
            <a:r>
              <a:rPr lang="en-US" sz="1000" b="1" dirty="0"/>
              <a:t>Mrs. Clinton</a:t>
            </a:r>
            <a:r>
              <a:rPr lang="en-US" sz="1000" dirty="0"/>
              <a:t> met with the moderators, </a:t>
            </a:r>
            <a:r>
              <a:rPr lang="en-US" sz="1000" b="1" dirty="0"/>
              <a:t>Charles Gibson</a:t>
            </a:r>
            <a:r>
              <a:rPr lang="en-US" sz="1000" dirty="0"/>
              <a:t>, left, and </a:t>
            </a:r>
            <a:r>
              <a:rPr lang="en-US" sz="1000" b="1" dirty="0"/>
              <a:t>George Stephanopoulos</a:t>
            </a:r>
            <a:r>
              <a:rPr lang="en-US" sz="1000" dirty="0"/>
              <a:t>, right, of ABC News.</a:t>
            </a:r>
            <a:r>
              <a:rPr lang="en-US" sz="1800" dirty="0"/>
              <a:t> </a:t>
            </a:r>
          </a:p>
        </p:txBody>
      </p:sp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03750"/>
            <a:ext cx="2362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810000" y="4999038"/>
            <a:ext cx="510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000"/>
              <a:t>A  </a:t>
            </a:r>
            <a:r>
              <a:rPr lang="en-US" sz="1000" b="1"/>
              <a:t>officer</a:t>
            </a:r>
            <a:r>
              <a:rPr lang="en-US" sz="1000"/>
              <a:t> on the left of </a:t>
            </a:r>
            <a:r>
              <a:rPr lang="en-US" sz="1000" b="1"/>
              <a:t>car</a:t>
            </a:r>
            <a:r>
              <a:rPr lang="en-US" sz="1000"/>
              <a:t> checks the speed of other </a:t>
            </a:r>
            <a:r>
              <a:rPr lang="en-US" sz="1000" b="1"/>
              <a:t>cars</a:t>
            </a:r>
            <a:r>
              <a:rPr lang="en-US" sz="1000"/>
              <a:t> on the </a:t>
            </a:r>
            <a:r>
              <a:rPr lang="en-US" sz="1000" b="1"/>
              <a:t>road</a:t>
            </a:r>
            <a:r>
              <a:rPr lang="en-US" sz="1000"/>
              <a:t>.</a:t>
            </a:r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272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0" name="Freeform 18"/>
          <p:cNvSpPr>
            <a:spLocks/>
          </p:cNvSpPr>
          <p:nvPr/>
        </p:nvSpPr>
        <p:spPr bwMode="auto">
          <a:xfrm>
            <a:off x="3467100" y="1447800"/>
            <a:ext cx="1562100" cy="1341438"/>
          </a:xfrm>
          <a:custGeom>
            <a:avLst/>
            <a:gdLst>
              <a:gd name="T0" fmla="*/ 2147483647 w 984"/>
              <a:gd name="T1" fmla="*/ 2147483647 h 845"/>
              <a:gd name="T2" fmla="*/ 2147483647 w 984"/>
              <a:gd name="T3" fmla="*/ 2147483647 h 845"/>
              <a:gd name="T4" fmla="*/ 2147483647 w 984"/>
              <a:gd name="T5" fmla="*/ 2147483647 h 845"/>
              <a:gd name="T6" fmla="*/ 2147483647 w 984"/>
              <a:gd name="T7" fmla="*/ 2147483647 h 845"/>
              <a:gd name="T8" fmla="*/ 2147483647 w 984"/>
              <a:gd name="T9" fmla="*/ 2147483647 h 845"/>
              <a:gd name="T10" fmla="*/ 0 w 984"/>
              <a:gd name="T11" fmla="*/ 2147483647 h 845"/>
              <a:gd name="T12" fmla="*/ 2147483647 w 984"/>
              <a:gd name="T13" fmla="*/ 2147483647 h 845"/>
              <a:gd name="T14" fmla="*/ 2147483647 w 984"/>
              <a:gd name="T15" fmla="*/ 2147483647 h 845"/>
              <a:gd name="T16" fmla="*/ 2147483647 w 984"/>
              <a:gd name="T17" fmla="*/ 2147483647 h 845"/>
              <a:gd name="T18" fmla="*/ 2147483647 w 984"/>
              <a:gd name="T19" fmla="*/ 2147483647 h 845"/>
              <a:gd name="T20" fmla="*/ 2147483647 w 984"/>
              <a:gd name="T21" fmla="*/ 2147483647 h 845"/>
              <a:gd name="T22" fmla="*/ 2147483647 w 984"/>
              <a:gd name="T23" fmla="*/ 2147483647 h 845"/>
              <a:gd name="T24" fmla="*/ 2147483647 w 984"/>
              <a:gd name="T25" fmla="*/ 2147483647 h 845"/>
              <a:gd name="T26" fmla="*/ 2147483647 w 984"/>
              <a:gd name="T27" fmla="*/ 2147483647 h 845"/>
              <a:gd name="T28" fmla="*/ 2147483647 w 984"/>
              <a:gd name="T29" fmla="*/ 2147483647 h 845"/>
              <a:gd name="T30" fmla="*/ 2147483647 w 984"/>
              <a:gd name="T31" fmla="*/ 2147483647 h 845"/>
              <a:gd name="T32" fmla="*/ 2147483647 w 984"/>
              <a:gd name="T33" fmla="*/ 2147483647 h 845"/>
              <a:gd name="T34" fmla="*/ 2147483647 w 984"/>
              <a:gd name="T35" fmla="*/ 2147483647 h 845"/>
              <a:gd name="T36" fmla="*/ 2147483647 w 984"/>
              <a:gd name="T37" fmla="*/ 2147483647 h 845"/>
              <a:gd name="T38" fmla="*/ 2147483647 w 984"/>
              <a:gd name="T39" fmla="*/ 2147483647 h 845"/>
              <a:gd name="T40" fmla="*/ 2147483647 w 984"/>
              <a:gd name="T41" fmla="*/ 2147483647 h 845"/>
              <a:gd name="T42" fmla="*/ 2147483647 w 984"/>
              <a:gd name="T43" fmla="*/ 2147483647 h 845"/>
              <a:gd name="T44" fmla="*/ 2147483647 w 984"/>
              <a:gd name="T45" fmla="*/ 2147483647 h 845"/>
              <a:gd name="T46" fmla="*/ 2147483647 w 984"/>
              <a:gd name="T47" fmla="*/ 2147483647 h 845"/>
              <a:gd name="T48" fmla="*/ 2147483647 w 984"/>
              <a:gd name="T49" fmla="*/ 2147483647 h 845"/>
              <a:gd name="T50" fmla="*/ 2147483647 w 984"/>
              <a:gd name="T51" fmla="*/ 2147483647 h 845"/>
              <a:gd name="T52" fmla="*/ 2147483647 w 984"/>
              <a:gd name="T53" fmla="*/ 0 h 845"/>
              <a:gd name="T54" fmla="*/ 2147483647 w 984"/>
              <a:gd name="T55" fmla="*/ 2147483647 h 845"/>
              <a:gd name="T56" fmla="*/ 2147483647 w 984"/>
              <a:gd name="T57" fmla="*/ 2147483647 h 845"/>
              <a:gd name="T58" fmla="*/ 2147483647 w 984"/>
              <a:gd name="T59" fmla="*/ 2147483647 h 8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84"/>
              <a:gd name="T91" fmla="*/ 0 h 845"/>
              <a:gd name="T92" fmla="*/ 984 w 984"/>
              <a:gd name="T93" fmla="*/ 845 h 8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84" h="845">
                <a:moveTo>
                  <a:pt x="285" y="56"/>
                </a:moveTo>
                <a:cubicBezTo>
                  <a:pt x="257" y="67"/>
                  <a:pt x="241" y="85"/>
                  <a:pt x="218" y="101"/>
                </a:cubicBezTo>
                <a:cubicBezTo>
                  <a:pt x="180" y="128"/>
                  <a:pt x="139" y="152"/>
                  <a:pt x="106" y="185"/>
                </a:cubicBezTo>
                <a:cubicBezTo>
                  <a:pt x="90" y="201"/>
                  <a:pt x="80" y="217"/>
                  <a:pt x="67" y="235"/>
                </a:cubicBezTo>
                <a:cubicBezTo>
                  <a:pt x="58" y="248"/>
                  <a:pt x="39" y="274"/>
                  <a:pt x="39" y="274"/>
                </a:cubicBezTo>
                <a:cubicBezTo>
                  <a:pt x="29" y="307"/>
                  <a:pt x="15" y="344"/>
                  <a:pt x="0" y="375"/>
                </a:cubicBezTo>
                <a:cubicBezTo>
                  <a:pt x="2" y="440"/>
                  <a:pt x="3" y="506"/>
                  <a:pt x="6" y="571"/>
                </a:cubicBezTo>
                <a:cubicBezTo>
                  <a:pt x="8" y="603"/>
                  <a:pt x="33" y="626"/>
                  <a:pt x="51" y="649"/>
                </a:cubicBezTo>
                <a:cubicBezTo>
                  <a:pt x="126" y="747"/>
                  <a:pt x="250" y="813"/>
                  <a:pt x="369" y="845"/>
                </a:cubicBezTo>
                <a:cubicBezTo>
                  <a:pt x="453" y="843"/>
                  <a:pt x="537" y="844"/>
                  <a:pt x="621" y="839"/>
                </a:cubicBezTo>
                <a:cubicBezTo>
                  <a:pt x="659" y="837"/>
                  <a:pt x="650" y="828"/>
                  <a:pt x="677" y="822"/>
                </a:cubicBezTo>
                <a:cubicBezTo>
                  <a:pt x="724" y="812"/>
                  <a:pt x="770" y="799"/>
                  <a:pt x="817" y="789"/>
                </a:cubicBezTo>
                <a:cubicBezTo>
                  <a:pt x="834" y="770"/>
                  <a:pt x="844" y="761"/>
                  <a:pt x="867" y="750"/>
                </a:cubicBezTo>
                <a:cubicBezTo>
                  <a:pt x="871" y="744"/>
                  <a:pt x="873" y="738"/>
                  <a:pt x="878" y="733"/>
                </a:cubicBezTo>
                <a:cubicBezTo>
                  <a:pt x="885" y="726"/>
                  <a:pt x="895" y="723"/>
                  <a:pt x="901" y="716"/>
                </a:cubicBezTo>
                <a:cubicBezTo>
                  <a:pt x="905" y="711"/>
                  <a:pt x="903" y="704"/>
                  <a:pt x="906" y="699"/>
                </a:cubicBezTo>
                <a:cubicBezTo>
                  <a:pt x="910" y="692"/>
                  <a:pt x="918" y="688"/>
                  <a:pt x="923" y="682"/>
                </a:cubicBezTo>
                <a:cubicBezTo>
                  <a:pt x="940" y="661"/>
                  <a:pt x="948" y="639"/>
                  <a:pt x="968" y="621"/>
                </a:cubicBezTo>
                <a:cubicBezTo>
                  <a:pt x="970" y="612"/>
                  <a:pt x="971" y="602"/>
                  <a:pt x="973" y="593"/>
                </a:cubicBezTo>
                <a:cubicBezTo>
                  <a:pt x="976" y="580"/>
                  <a:pt x="984" y="554"/>
                  <a:pt x="984" y="554"/>
                </a:cubicBezTo>
                <a:cubicBezTo>
                  <a:pt x="982" y="500"/>
                  <a:pt x="982" y="446"/>
                  <a:pt x="979" y="392"/>
                </a:cubicBezTo>
                <a:cubicBezTo>
                  <a:pt x="978" y="374"/>
                  <a:pt x="964" y="367"/>
                  <a:pt x="956" y="353"/>
                </a:cubicBezTo>
                <a:cubicBezTo>
                  <a:pt x="917" y="286"/>
                  <a:pt x="890" y="218"/>
                  <a:pt x="811" y="190"/>
                </a:cubicBezTo>
                <a:cubicBezTo>
                  <a:pt x="772" y="162"/>
                  <a:pt x="733" y="128"/>
                  <a:pt x="688" y="112"/>
                </a:cubicBezTo>
                <a:cubicBezTo>
                  <a:pt x="656" y="87"/>
                  <a:pt x="649" y="84"/>
                  <a:pt x="610" y="73"/>
                </a:cubicBezTo>
                <a:cubicBezTo>
                  <a:pt x="565" y="44"/>
                  <a:pt x="527" y="37"/>
                  <a:pt x="476" y="23"/>
                </a:cubicBezTo>
                <a:cubicBezTo>
                  <a:pt x="448" y="15"/>
                  <a:pt x="425" y="6"/>
                  <a:pt x="397" y="0"/>
                </a:cubicBezTo>
                <a:cubicBezTo>
                  <a:pt x="352" y="2"/>
                  <a:pt x="308" y="3"/>
                  <a:pt x="263" y="6"/>
                </a:cubicBezTo>
                <a:cubicBezTo>
                  <a:pt x="247" y="7"/>
                  <a:pt x="231" y="13"/>
                  <a:pt x="224" y="28"/>
                </a:cubicBezTo>
                <a:lnTo>
                  <a:pt x="285" y="56"/>
                </a:lnTo>
                <a:close/>
              </a:path>
            </a:pathLst>
          </a:custGeom>
          <a:solidFill>
            <a:schemeClr val="accent1">
              <a:alpha val="3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362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362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Captions - Bag of Nouns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0"/>
            <a:ext cx="82296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Learning Classifiers involves establishing correspondence.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815263" y="18288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road</a:t>
            </a:r>
            <a:r>
              <a:rPr lang="en-US" sz="1200"/>
              <a:t>.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352800" y="1828800"/>
            <a:ext cx="28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A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505200" y="1828800"/>
            <a:ext cx="649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officer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4006850" y="1830388"/>
            <a:ext cx="1022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on the left of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953000" y="1828800"/>
            <a:ext cx="41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car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5214938" y="1828800"/>
            <a:ext cx="2720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checks the speed of other cars on the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1066800" y="47244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officer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1951038" y="4572000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car</a:t>
            </a:r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2819400" y="4343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road</a:t>
            </a:r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5410200" y="46482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officer</a:t>
            </a: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7210425" y="4267200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car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324600" y="4572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400" b="1"/>
              <a:t>road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14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58917E-6 L -0.09167 1.5891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834 0.00092 L -0.36666 0.0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021E-6 L 3.33333E-6 0.3553 " pathEditMode="relative" ptsTypes="AA">
                                      <p:cBhvr>
                                        <p:cTn id="32" dur="2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813E-6 L 0.47917 0.349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1748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0" grpId="0" animBg="1"/>
      <p:bldP spid="79877" grpId="0"/>
      <p:bldP spid="79881" grpId="0"/>
      <p:bldP spid="79883" grpId="0"/>
      <p:bldP spid="79884" grpId="0"/>
      <p:bldP spid="79885" grpId="0"/>
      <p:bldP spid="79893" grpId="0"/>
      <p:bldP spid="79894" grpId="0"/>
      <p:bldP spid="79895" grpId="0"/>
      <p:bldP spid="79896" grpId="0"/>
      <p:bldP spid="79897" grpId="0"/>
      <p:bldP spid="798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2525"/>
            <a:ext cx="16002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228600" y="990600"/>
            <a:ext cx="8458200" cy="1447800"/>
          </a:xfrm>
          <a:prstGeom prst="rect">
            <a:avLst/>
          </a:prstGeom>
          <a:solidFill>
            <a:srgbClr val="DDDDDD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Correspondence - Co-occurrence Relationship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4478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16002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14478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16002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057400" y="16764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Bear</a:t>
            </a:r>
            <a:endParaRPr lang="en-US" sz="12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057400" y="14478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Water</a:t>
            </a:r>
            <a:endParaRPr lang="en-US" sz="120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876800" y="16764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Bear</a:t>
            </a:r>
            <a:endParaRPr lang="en-US" sz="1200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876800" y="14478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Field</a:t>
            </a:r>
            <a:endParaRPr lang="en-US" sz="1200"/>
          </a:p>
        </p:txBody>
      </p:sp>
      <p:cxnSp>
        <p:nvCxnSpPr>
          <p:cNvPr id="80917" name="AutoShape 21"/>
          <p:cNvCxnSpPr>
            <a:cxnSpLocks noChangeShapeType="1"/>
          </p:cNvCxnSpPr>
          <p:nvPr/>
        </p:nvCxnSpPr>
        <p:spPr bwMode="auto">
          <a:xfrm rot="16200000" flipH="1">
            <a:off x="2476500" y="4314825"/>
            <a:ext cx="1219200" cy="685800"/>
          </a:xfrm>
          <a:prstGeom prst="curvedConnector3">
            <a:avLst>
              <a:gd name="adj1" fmla="val 10598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4038600" y="4733925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800"/>
              <a:t>Learn Appearances</a:t>
            </a:r>
          </a:p>
        </p:txBody>
      </p:sp>
      <p:cxnSp>
        <p:nvCxnSpPr>
          <p:cNvPr id="80919" name="AutoShape 23"/>
          <p:cNvCxnSpPr>
            <a:cxnSpLocks noChangeShapeType="1"/>
          </p:cNvCxnSpPr>
          <p:nvPr/>
        </p:nvCxnSpPr>
        <p:spPr bwMode="auto">
          <a:xfrm rot="-5400000">
            <a:off x="6324600" y="4505325"/>
            <a:ext cx="1295400" cy="381000"/>
          </a:xfrm>
          <a:prstGeom prst="curvedConnector3">
            <a:avLst>
              <a:gd name="adj1" fmla="val -28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2057400" y="4505325"/>
            <a:ext cx="649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M-step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7239000" y="445928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E-step</a:t>
            </a:r>
          </a:p>
        </p:txBody>
      </p:sp>
      <p:pic>
        <p:nvPicPr>
          <p:cNvPr id="80922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91125"/>
            <a:ext cx="36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3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91125"/>
            <a:ext cx="5334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24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91125"/>
            <a:ext cx="55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4191000" y="5572125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Bear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4838700" y="5572125"/>
            <a:ext cx="590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Water</a:t>
            </a: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5562600" y="5572125"/>
            <a:ext cx="512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/>
              <a:t>Field</a:t>
            </a:r>
          </a:p>
        </p:txBody>
      </p:sp>
      <p:pic>
        <p:nvPicPr>
          <p:cNvPr id="80928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2525"/>
            <a:ext cx="16002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7743825" y="13049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Water</a:t>
            </a:r>
            <a:endParaRPr lang="en-US" sz="1200"/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772400" y="17922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Bear</a:t>
            </a:r>
            <a:endParaRPr lang="en-US" sz="1200"/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7772400" y="156368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/>
              <a:t>Field</a:t>
            </a:r>
            <a:endParaRPr lang="en-US" sz="1200"/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6896100" y="347662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33CC"/>
                </a:solidFill>
              </a:rPr>
              <a:t>Bear</a:t>
            </a:r>
            <a:endParaRPr lang="en-US" sz="1200">
              <a:solidFill>
                <a:srgbClr val="FF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6258" y="6516052"/>
            <a:ext cx="300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Slide Credit: </a:t>
            </a:r>
            <a:r>
              <a:rPr lang="en-US" dirty="0" err="1" smtClean="0">
                <a:latin typeface="+mn-lt"/>
              </a:rPr>
              <a:t>Abhinav</a:t>
            </a:r>
            <a:r>
              <a:rPr lang="en-US" dirty="0" smtClean="0">
                <a:latin typeface="+mn-lt"/>
              </a:rPr>
              <a:t> Gupta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0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9579E-6 L 0.21667 0.23317 " pathEditMode="relative" ptsTypes="AA">
                                      <p:cBhvr>
                                        <p:cTn id="6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3215 L 0.12917 0.243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5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93E-6 L 0.10834 0.222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1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20842E-6 L -6.66667E-6 0.22207 " pathEditMode="relative" ptsTypes="AA">
                                      <p:cBhvr>
                                        <p:cTn id="14" dur="20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20842E-6 L -0.05001 0.21096 " pathEditMode="relative" ptsTypes="AA">
                                      <p:cBhvr>
                                        <p:cTn id="18" dur="2000" fill="hold"/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0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0056E-6 L 0.03351 0.19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9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4566E-8 L 0.0375 0.242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121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63359E-8 L -0.1717 0.2907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0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145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1374E-6 L -0.07847 0.253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26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8758E-6 L -0.08333 0.17766 " pathEditMode="relative" ptsTypes="AA">
                                      <p:cBhvr>
                                        <p:cTn id="32" dur="2000" fill="hold"/>
                                        <p:tgtEl>
                                          <p:spTgt spid="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80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63174E-6 L -0.0118 -0.0467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2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1" grpId="1"/>
      <p:bldP spid="80902" grpId="0" build="allAtOnce"/>
      <p:bldP spid="80904" grpId="0" build="allAtOnce"/>
      <p:bldP spid="80905" grpId="0" build="allAtOnce"/>
      <p:bldP spid="80918" grpId="0"/>
      <p:bldP spid="80920" grpId="0"/>
      <p:bldP spid="80921" grpId="0"/>
      <p:bldP spid="80925" grpId="0"/>
      <p:bldP spid="80926" grpId="0"/>
      <p:bldP spid="80927" grpId="0"/>
      <p:bldP spid="80929" grpId="0" build="allAtOnce"/>
      <p:bldP spid="80930" grpId="0" build="allAtOnce"/>
      <p:bldP spid="80930" grpId="1" build="allAtOnce"/>
      <p:bldP spid="80931" grpId="0" build="allAtOnce"/>
      <p:bldP spid="80932" grpId="0" build="allAtOnce"/>
      <p:bldP spid="80932" grpI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18093</TotalTime>
  <Words>2779</Words>
  <Application>Microsoft Office PowerPoint</Application>
  <PresentationFormat>On-screen Show (4:3)</PresentationFormat>
  <Paragraphs>497</Paragraphs>
  <Slides>58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Languages and Images</vt:lpstr>
      <vt:lpstr>A More Holistic Approach to Computer Vision</vt:lpstr>
      <vt:lpstr>Outline</vt:lpstr>
      <vt:lpstr>Beyond Nouns </vt:lpstr>
      <vt:lpstr>What This Paper is About</vt:lpstr>
      <vt:lpstr>What this talk is about</vt:lpstr>
      <vt:lpstr>Learning Appearances – Weakly Labeled Data</vt:lpstr>
      <vt:lpstr>Captions - Bag of Nouns</vt:lpstr>
      <vt:lpstr>Correspondence - Co-occurrence Relationship</vt:lpstr>
      <vt:lpstr>Co-occurrence Relationship (Problems)</vt:lpstr>
      <vt:lpstr>Beyond Nouns – Exploit Relationships</vt:lpstr>
      <vt:lpstr>Beyond Nouns - Overview</vt:lpstr>
      <vt:lpstr>Representation</vt:lpstr>
      <vt:lpstr>Learning the Model – Chicken Egg Problem</vt:lpstr>
      <vt:lpstr>EM Approach- Learning the Model</vt:lpstr>
      <vt:lpstr>Inference Model</vt:lpstr>
      <vt:lpstr>Experimental Evaluation – Corel 5k Dataset</vt:lpstr>
      <vt:lpstr>Resolution of Correspondence Ambiguities</vt:lpstr>
      <vt:lpstr>Resolution of Correspondence Ambiguities</vt:lpstr>
      <vt:lpstr>Examples of labeling test images</vt:lpstr>
      <vt:lpstr>Evaluation of labeling test images</vt:lpstr>
      <vt:lpstr>Precision-Recall</vt:lpstr>
      <vt:lpstr>Limitations and Future Work</vt:lpstr>
      <vt:lpstr>Conclusions</vt:lpstr>
      <vt:lpstr>Every Picture Tells a Story </vt:lpstr>
      <vt:lpstr>Motivation</vt:lpstr>
      <vt:lpstr>Main Idea</vt:lpstr>
      <vt:lpstr>Meaning as Markov Random Field</vt:lpstr>
      <vt:lpstr>Image Node Potentials: Image Features</vt:lpstr>
      <vt:lpstr>Image Node Potentials: Node Features</vt:lpstr>
      <vt:lpstr>Image Edge Potentials</vt:lpstr>
      <vt:lpstr>Sentence Scores</vt:lpstr>
      <vt:lpstr>Sentence Node Potentials</vt:lpstr>
      <vt:lpstr>Sentence Edge Potentials</vt:lpstr>
      <vt:lpstr>Learning</vt:lpstr>
      <vt:lpstr>Matching</vt:lpstr>
      <vt:lpstr>Evaluation Metrics</vt:lpstr>
      <vt:lpstr>Image to Meaning Evaluation</vt:lpstr>
      <vt:lpstr>Annotation Evaluation</vt:lpstr>
      <vt:lpstr>Retrieval Evaluation</vt:lpstr>
      <vt:lpstr>Dealing with Unknowns</vt:lpstr>
      <vt:lpstr>Conclusions</vt:lpstr>
      <vt:lpstr>Baby Talk </vt:lpstr>
      <vt:lpstr>Motivation</vt:lpstr>
      <vt:lpstr>Approach</vt:lpstr>
      <vt:lpstr>System Flow of Approach</vt:lpstr>
      <vt:lpstr>CRF Model</vt:lpstr>
      <vt:lpstr>Removing Trinary Potential</vt:lpstr>
      <vt:lpstr>Image Potentials</vt:lpstr>
      <vt:lpstr>Text Potentials</vt:lpstr>
      <vt:lpstr>Sentence Generation</vt:lpstr>
      <vt:lpstr>Experiments</vt:lpstr>
      <vt:lpstr>Comparison of Two Generation Schemes</vt:lpstr>
      <vt:lpstr>Good (Templated) Output Examples</vt:lpstr>
      <vt:lpstr>Bad (Templated) Output Examples</vt:lpstr>
      <vt:lpstr>Quantitative Results</vt:lpstr>
      <vt:lpstr>Conclusions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Between the Lines: Object Localization Using Implicit Cues from Image Tags</dc:title>
  <dc:creator>sjhwang</dc:creator>
  <cp:lastModifiedBy>santol</cp:lastModifiedBy>
  <cp:revision>781</cp:revision>
  <dcterms:created xsi:type="dcterms:W3CDTF">2010-05-16T23:56:51Z</dcterms:created>
  <dcterms:modified xsi:type="dcterms:W3CDTF">2013-04-25T20:33:08Z</dcterms:modified>
</cp:coreProperties>
</file>