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256" r:id="rId2"/>
    <p:sldId id="257" r:id="rId3"/>
    <p:sldId id="261" r:id="rId4"/>
    <p:sldId id="266" r:id="rId5"/>
    <p:sldId id="270" r:id="rId6"/>
    <p:sldId id="258" r:id="rId7"/>
    <p:sldId id="311" r:id="rId8"/>
    <p:sldId id="312" r:id="rId9"/>
    <p:sldId id="263" r:id="rId10"/>
    <p:sldId id="274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4" r:id="rId19"/>
    <p:sldId id="285" r:id="rId20"/>
    <p:sldId id="286" r:id="rId21"/>
    <p:sldId id="287" r:id="rId22"/>
    <p:sldId id="288" r:id="rId23"/>
    <p:sldId id="289" r:id="rId24"/>
    <p:sldId id="290" r:id="rId25"/>
    <p:sldId id="291" r:id="rId26"/>
    <p:sldId id="310" r:id="rId27"/>
    <p:sldId id="292" r:id="rId28"/>
    <p:sldId id="293" r:id="rId29"/>
    <p:sldId id="294" r:id="rId30"/>
    <p:sldId id="295" r:id="rId31"/>
    <p:sldId id="296" r:id="rId32"/>
    <p:sldId id="262" r:id="rId33"/>
    <p:sldId id="300" r:id="rId34"/>
    <p:sldId id="301" r:id="rId35"/>
    <p:sldId id="302" r:id="rId36"/>
    <p:sldId id="303" r:id="rId37"/>
    <p:sldId id="304" r:id="rId38"/>
    <p:sldId id="305" r:id="rId39"/>
    <p:sldId id="306" r:id="rId40"/>
    <p:sldId id="307" r:id="rId41"/>
    <p:sldId id="308" r:id="rId42"/>
    <p:sldId id="309" r:id="rId43"/>
    <p:sldId id="315" r:id="rId44"/>
    <p:sldId id="316" r:id="rId45"/>
    <p:sldId id="317" r:id="rId46"/>
    <p:sldId id="313" r:id="rId47"/>
    <p:sldId id="314" r:id="rId48"/>
    <p:sldId id="318" r:id="rId49"/>
    <p:sldId id="320" r:id="rId50"/>
    <p:sldId id="321" r:id="rId51"/>
    <p:sldId id="319" r:id="rId52"/>
    <p:sldId id="271" r:id="rId53"/>
    <p:sldId id="322" r:id="rId54"/>
    <p:sldId id="323" r:id="rId55"/>
    <p:sldId id="324" r:id="rId5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51" autoAdjust="0"/>
    <p:restoredTop sz="89675" autoAdjust="0"/>
  </p:normalViewPr>
  <p:slideViewPr>
    <p:cSldViewPr>
      <p:cViewPr>
        <p:scale>
          <a:sx n="80" d="100"/>
          <a:sy n="80" d="100"/>
        </p:scale>
        <p:origin x="-119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51E38E-5DDB-45D3-B98E-BE257700D065}" type="datetimeFigureOut">
              <a:rPr lang="en-US" smtClean="0"/>
              <a:t>3/8/2013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A30640-76D3-4976-807D-B038A67AB7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210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A30640-76D3-4976-807D-B038A67AB74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7406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118C4F-625F-43A8-BB26-9DA12E619ED0}" type="slidenum">
              <a:rPr lang="en-GB"/>
              <a:pPr/>
              <a:t>15</a:t>
            </a:fld>
            <a:endParaRPr lang="en-GB"/>
          </a:p>
        </p:txBody>
      </p:sp>
      <p:sp>
        <p:nvSpPr>
          <p:cNvPr id="302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2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Why are they called shape filters?</a:t>
            </a:r>
          </a:p>
          <a:p>
            <a:r>
              <a:rPr lang="en-GB"/>
              <a:t>Textons capture local appearance.</a:t>
            </a:r>
          </a:p>
          <a:p>
            <a:r>
              <a:rPr lang="en-GB"/>
              <a:t>Local layout of textured regions (shape) – relative positions of textures – distinguish between two different texton maps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9DE257-A954-4DEF-9B19-319B67AAA0A5}" type="slidenum">
              <a:rPr lang="en-GB"/>
              <a:pPr/>
              <a:t>16</a:t>
            </a:fld>
            <a:endParaRPr lang="en-GB"/>
          </a:p>
        </p:txBody>
      </p:sp>
      <p:sp>
        <p:nvSpPr>
          <p:cNvPr id="303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3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For illustration in this toy example we’ve added responses.</a:t>
            </a:r>
          </a:p>
          <a:p>
            <a:r>
              <a:rPr lang="en-GB"/>
              <a:t>In fact they are combined in a boosted classifier…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843BAE-C409-412C-BC08-C576ED537593}" type="slidenum">
              <a:rPr lang="en-GB"/>
              <a:pPr/>
              <a:t>17</a:t>
            </a:fld>
            <a:endParaRPr lang="en-GB"/>
          </a:p>
        </p:txBody>
      </p:sp>
      <p:sp>
        <p:nvSpPr>
          <p:cNvPr id="30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0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2580DE-78EF-4620-ADA6-D856CAE00130}" type="slidenum">
              <a:rPr lang="en-GB"/>
              <a:pPr/>
              <a:t>18</a:t>
            </a:fld>
            <a:endParaRPr lang="en-GB"/>
          </a:p>
        </p:txBody>
      </p:sp>
      <p:sp>
        <p:nvSpPr>
          <p:cNvPr id="313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3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Intuition as to why crf improves things – incorporate other cues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A9F2D3-045E-467E-85BC-69DEAA2D58D7}" type="slidenum">
              <a:rPr lang="en-GB"/>
              <a:pPr/>
              <a:t>19</a:t>
            </a:fld>
            <a:endParaRPr lang="en-GB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AC4027-2C0E-4C3C-A00F-5FA533E1C7B4}" type="slidenum">
              <a:rPr lang="en-GB"/>
              <a:pPr/>
              <a:t>20</a:t>
            </a:fld>
            <a:endParaRPr lang="en-GB"/>
          </a:p>
        </p:txBody>
      </p:sp>
      <p:sp>
        <p:nvSpPr>
          <p:cNvPr id="315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Explain i, psi is strong classifier learned by boosting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26ED40-E110-46B5-9418-BBB640EF7234}" type="slidenum">
              <a:rPr lang="en-GB"/>
              <a:pPr/>
              <a:t>21</a:t>
            </a:fld>
            <a:endParaRPr lang="en-GB"/>
          </a:p>
        </p:txBody>
      </p:sp>
      <p:sp>
        <p:nvSpPr>
          <p:cNvPr id="317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Use cow examples…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321CD2-0054-43E4-BF0E-1B0D30AA2051}" type="slidenum">
              <a:rPr lang="en-GB"/>
              <a:pPr/>
              <a:t>22</a:t>
            </a:fld>
            <a:endParaRPr lang="en-GB"/>
          </a:p>
        </p:txBody>
      </p:sp>
      <p:sp>
        <p:nvSpPr>
          <p:cNvPr id="319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9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More influence if highly constrained dataset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57B09A-8C4C-41D3-BBE9-8E547672DDB2}" type="slidenum">
              <a:rPr lang="en-GB"/>
              <a:pPr/>
              <a:t>23</a:t>
            </a:fld>
            <a:endParaRPr lang="en-GB"/>
          </a:p>
        </p:txBody>
      </p:sp>
      <p:sp>
        <p:nvSpPr>
          <p:cNvPr id="321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1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9F336C-6C56-4E56-A48E-6FC9AE9790AF}" type="slidenum">
              <a:rPr lang="en-GB"/>
              <a:pPr/>
              <a:t>24</a:t>
            </a:fld>
            <a:endParaRPr lang="en-GB"/>
          </a:p>
        </p:txBody>
      </p:sp>
      <p:sp>
        <p:nvSpPr>
          <p:cNvPr id="329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9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Give</a:t>
            </a:r>
            <a:r>
              <a:rPr lang="en-US" baseline="0" dirty="0" smtClean="0"/>
              <a:t> examples of how certain components help others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A30640-76D3-4976-807D-B038A67AB74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0096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B0CF13-0AF1-49D8-A709-0D65AE0F556F}" type="slidenum">
              <a:rPr lang="en-GB"/>
              <a:pPr/>
              <a:t>25</a:t>
            </a:fld>
            <a:endParaRPr lang="en-GB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7966C3-FF56-4264-A46D-195FB138141B}" type="slidenum">
              <a:rPr lang="en-GB"/>
              <a:pPr/>
              <a:t>27</a:t>
            </a:fld>
            <a:endParaRPr lang="en-GB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6668B2-AE1F-4315-BE41-F62FB4D975AD}" type="slidenum">
              <a:rPr lang="en-GB"/>
              <a:pPr/>
              <a:t>28</a:t>
            </a:fld>
            <a:endParaRPr lang="en-GB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/>
              <a:t>not enough training data?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8F9533-F647-4B01-8309-873A9054055B}" type="slidenum">
              <a:rPr lang="en-GB"/>
              <a:pPr/>
              <a:t>29</a:t>
            </a:fld>
            <a:endParaRPr lang="en-GB"/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066CEB-D18F-440D-B2AB-BD4901F53BAC}" type="slidenum">
              <a:rPr lang="en-GB"/>
              <a:pPr/>
              <a:t>30</a:t>
            </a:fld>
            <a:endParaRPr lang="en-GB"/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/>
              <a:t>while low numerical increase since all on the border, large perceptual improvement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993A66-A223-4231-A78B-8EAFCE631377}" type="slidenum">
              <a:rPr lang="en-GB"/>
              <a:pPr/>
              <a:t>31</a:t>
            </a:fld>
            <a:endParaRPr lang="en-GB"/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Let’s try to understand how everything fits into this model.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A30640-76D3-4976-807D-B038A67AB74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2291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origMSRC</a:t>
            </a:r>
            <a:r>
              <a:rPr lang="en-US" baseline="0" dirty="0" smtClean="0"/>
              <a:t> show better results than competitors</a:t>
            </a:r>
          </a:p>
          <a:p>
            <a:r>
              <a:rPr lang="en-US" baseline="0" dirty="0" err="1" smtClean="0"/>
              <a:t>cleanMSRC</a:t>
            </a:r>
            <a:r>
              <a:rPr lang="en-US" baseline="0" dirty="0" smtClean="0"/>
              <a:t> results slightly worse (due to having to be more accurate), but not compared to other methods, so impossible to tell if doing well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A30640-76D3-4976-807D-B038A67AB74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9640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 many comparisons…</a:t>
            </a:r>
          </a:p>
          <a:p>
            <a:r>
              <a:rPr lang="en-US" dirty="0" smtClean="0"/>
              <a:t>Seems to do much better for recall, not as good for precision</a:t>
            </a:r>
          </a:p>
          <a:p>
            <a:r>
              <a:rPr lang="en-US" dirty="0" smtClean="0"/>
              <a:t>100% on </a:t>
            </a:r>
            <a:r>
              <a:rPr lang="en-US" dirty="0" err="1" smtClean="0"/>
              <a:t>aeroplane</a:t>
            </a:r>
            <a:r>
              <a:rPr lang="en-US" dirty="0" smtClean="0"/>
              <a:t>?</a:t>
            </a:r>
            <a:r>
              <a:rPr lang="en-US" baseline="0" dirty="0" smtClean="0"/>
              <a:t> Seems like very challenging task.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A30640-76D3-4976-807D-B038A67AB74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2845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I’m a</a:t>
            </a:r>
            <a:r>
              <a:rPr lang="en-US" baseline="0" dirty="0" smtClean="0"/>
              <a:t> little suspicious about scene classification, as it seems like “chair” and “boat” and other objects are also scenes…</a:t>
            </a:r>
          </a:p>
          <a:p>
            <a:r>
              <a:rPr lang="en-US" baseline="0" dirty="0" smtClean="0"/>
              <a:t>Otherwise, pretty good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A30640-76D3-4976-807D-B038A67AB74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2719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0BDFF9-3277-4D5B-9A65-B1D95346D941}" type="slidenum">
              <a:rPr lang="en-US" altLang="zh-TW"/>
              <a:pPr/>
              <a:t>4</a:t>
            </a:fld>
            <a:endParaRPr lang="en-US" altLang="zh-TW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A30640-76D3-4976-807D-B038A67AB74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2719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Still</a:t>
            </a:r>
            <a:r>
              <a:rPr lang="en-US" baseline="0" dirty="0" smtClean="0"/>
              <a:t> not getting close to their 70% range with 5000 rounds.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A30640-76D3-4976-807D-B038A67AB741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7426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Seems to not be improving towards the</a:t>
            </a:r>
            <a:r>
              <a:rPr lang="en-US" baseline="0" dirty="0" smtClean="0"/>
              <a:t> end, but we know it should be. (For individual curves, look after the end of presentation.)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A30640-76D3-4976-807D-B038A67AB741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674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we reached paper values, lines would go to 1.0,</a:t>
            </a:r>
            <a:r>
              <a:rPr lang="en-US" baseline="0" dirty="0" smtClean="0"/>
              <a:t> but we still seem to be a bit off (Note: I did not ignore classes that they didn’t do the processing for.)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A30640-76D3-4976-807D-B038A67AB741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663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B9C09E-FD82-403D-A4AC-5AF90B378AD9}" type="slidenum">
              <a:rPr lang="en-US" altLang="zh-TW"/>
              <a:pPr/>
              <a:t>5</a:t>
            </a:fld>
            <a:endParaRPr lang="en-US" altLang="zh-TW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9BCBF4-9D81-4FF2-B6FB-8CF068176F0E}" type="slidenum">
              <a:rPr lang="en-GB"/>
              <a:pPr/>
              <a:t>10</a:t>
            </a:fld>
            <a:endParaRPr lang="en-GB"/>
          </a:p>
        </p:txBody>
      </p:sp>
      <p:sp>
        <p:nvSpPr>
          <p:cNvPr id="309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9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Don’t agree</a:t>
            </a:r>
            <a:r>
              <a:rPr lang="en-US" baseline="0" dirty="0" smtClean="0"/>
              <a:t> with “efficiency and scalability”</a:t>
            </a:r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C343CB-1BD5-47DD-9CB7-C13B4F07BD20}" type="slidenum">
              <a:rPr lang="en-GB"/>
              <a:pPr/>
              <a:t>11</a:t>
            </a:fld>
            <a:endParaRPr lang="en-GB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/>
              <a:t>Point out colour coding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EDFFD9-8429-4F6D-B965-4D3B2E67B912}" type="slidenum">
              <a:rPr lang="en-GB"/>
              <a:pPr/>
              <a:t>12</a:t>
            </a:fld>
            <a:endParaRPr lang="en-GB"/>
          </a:p>
        </p:txBody>
      </p:sp>
      <p:sp>
        <p:nvSpPr>
          <p:cNvPr id="323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3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6E377C-A6D4-404F-854A-FF550D02BAA0}" type="slidenum">
              <a:rPr lang="en-GB"/>
              <a:pPr/>
              <a:t>13</a:t>
            </a:fld>
            <a:endParaRPr lang="en-GB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GB" b="1"/>
              <a:t>BUILD UPON TEXTONS (capturing appearance)</a:t>
            </a:r>
          </a:p>
          <a:p>
            <a:pPr lvl="1"/>
            <a:r>
              <a:rPr lang="en-GB" b="1"/>
              <a:t>convolve 17-D filter bank (composed of gaussians, dogs, logs) with all training images</a:t>
            </a:r>
          </a:p>
          <a:p>
            <a:pPr lvl="1"/>
            <a:r>
              <a:rPr lang="en-GB" b="1"/>
              <a:t>responses are clustered with K-means</a:t>
            </a:r>
          </a:p>
          <a:p>
            <a:pPr lvl="1"/>
            <a:r>
              <a:rPr lang="en-GB" b="1"/>
              <a:t>each pixel is assigned a texton number</a:t>
            </a:r>
          </a:p>
          <a:p>
            <a:pPr lvl="1"/>
            <a:r>
              <a:rPr lang="en-GB" b="1"/>
              <a:t>400 texton indexes</a:t>
            </a:r>
          </a:p>
          <a:p>
            <a:endParaRPr lang="en-GB" b="1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CCCFA0-73FE-4153-9A48-C349D5DC65D9}" type="slidenum">
              <a:rPr lang="en-GB"/>
              <a:pPr/>
              <a:t>14</a:t>
            </a:fld>
            <a:endParaRPr lang="en-GB"/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GB" b="1"/>
              <a:t>count of texton instances under offset rectangle at position </a:t>
            </a:r>
            <a:r>
              <a:rPr lang="en-GB" b="1" i="1"/>
              <a:t>i</a:t>
            </a:r>
            <a:endParaRPr lang="en-GB" b="1"/>
          </a:p>
          <a:p>
            <a:endParaRPr lang="en-GB" b="1"/>
          </a:p>
          <a:p>
            <a:r>
              <a:rPr lang="en-GB" b="1"/>
              <a:t>Bottom right example shows how we capture appearance context</a:t>
            </a:r>
          </a:p>
          <a:p>
            <a:endParaRPr lang="en-GB" b="1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s%20and%20Settings\Jamie%20Shotton.JDJS2PC2\My%20Documents\Work\Development\documents\presentations\ECCV%202006\Plane.avi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2.png"/><Relationship Id="rId5" Type="http://schemas.openxmlformats.org/officeDocument/2006/relationships/oleObject" Target="../embeddings/oleObject7.bin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3.w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6.wmf"/><Relationship Id="rId5" Type="http://schemas.openxmlformats.org/officeDocument/2006/relationships/image" Target="../media/image8.png"/><Relationship Id="rId10" Type="http://schemas.openxmlformats.org/officeDocument/2006/relationships/oleObject" Target="../embeddings/oleObject6.bin"/><Relationship Id="rId4" Type="http://schemas.openxmlformats.org/officeDocument/2006/relationships/image" Target="../media/image7.wmf"/><Relationship Id="rId9" Type="http://schemas.openxmlformats.org/officeDocument/2006/relationships/image" Target="../media/image5.w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Holistic Scene Understanding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Virginia Tech</a:t>
            </a:r>
          </a:p>
          <a:p>
            <a:r>
              <a:rPr lang="en-US" dirty="0" smtClean="0"/>
              <a:t>ECE6504</a:t>
            </a:r>
          </a:p>
          <a:p>
            <a:r>
              <a:rPr lang="en-US" dirty="0" smtClean="0"/>
              <a:t>2013/02/26</a:t>
            </a:r>
          </a:p>
          <a:p>
            <a:r>
              <a:rPr lang="en-US" dirty="0" smtClean="0"/>
              <a:t>Stanislaw Antol</a:t>
            </a:r>
          </a:p>
        </p:txBody>
      </p:sp>
    </p:spTree>
    <p:extLst>
      <p:ext uri="{BB962C8B-B14F-4D97-AF65-F5344CB8AC3E}">
        <p14:creationId xmlns:p14="http://schemas.microsoft.com/office/powerpoint/2010/main" val="31065887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r>
              <a:rPr lang="en-GB"/>
              <a:t>Introduction			</a:t>
            </a:r>
          </a:p>
        </p:txBody>
      </p:sp>
      <p:sp>
        <p:nvSpPr>
          <p:cNvPr id="308228" name="Rectangle 4"/>
          <p:cNvSpPr>
            <a:spLocks noChangeArrowheads="1"/>
          </p:cNvSpPr>
          <p:nvPr/>
        </p:nvSpPr>
        <p:spPr bwMode="auto">
          <a:xfrm>
            <a:off x="250825" y="1125538"/>
            <a:ext cx="6481763" cy="554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en-GB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ill Sans MT" pitchFamily="34" charset="0"/>
              </a:rPr>
              <a:t>Simultaneous recognition and segmentation</a:t>
            </a:r>
          </a:p>
          <a:p>
            <a:pPr marL="742950" lvl="1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</a:pPr>
            <a:r>
              <a:rPr lang="en-GB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Gill Sans MT" pitchFamily="34" charset="0"/>
              </a:rPr>
              <a:t>Explain every pixel (dense features)</a:t>
            </a:r>
          </a:p>
          <a:p>
            <a:pPr marL="742950" lvl="1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</a:pPr>
            <a:r>
              <a:rPr lang="en-GB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Gill Sans MT" pitchFamily="34" charset="0"/>
              </a:rPr>
              <a:t>Appearance + shape + context</a:t>
            </a:r>
          </a:p>
          <a:p>
            <a:pPr marL="742950" lvl="1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</a:pPr>
            <a:r>
              <a:rPr lang="en-GB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Gill Sans MT" pitchFamily="34" charset="0"/>
              </a:rPr>
              <a:t>Class generalities + image specifics</a:t>
            </a:r>
          </a:p>
          <a:p>
            <a:pPr marL="742950" lvl="1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</a:pPr>
            <a:endParaRPr lang="en-GB" sz="2400" dirty="0">
              <a:effectLst>
                <a:outerShdw blurRad="38100" dist="38100" dir="2700000" algn="tl">
                  <a:srgbClr val="000000"/>
                </a:outerShdw>
              </a:effectLst>
              <a:latin typeface="Gill Sans MT" pitchFamily="34" charset="0"/>
            </a:endParaRPr>
          </a:p>
          <a:p>
            <a:pPr marL="742950" lvl="1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</a:pPr>
            <a:endParaRPr lang="en-GB" sz="2000" dirty="0">
              <a:effectLst>
                <a:outerShdw blurRad="38100" dist="38100" dir="2700000" algn="tl">
                  <a:srgbClr val="000000"/>
                </a:outerShdw>
              </a:effectLst>
              <a:latin typeface="Gill Sans MT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en-GB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ill Sans MT" pitchFamily="34" charset="0"/>
              </a:rPr>
              <a:t>Contributions</a:t>
            </a:r>
          </a:p>
          <a:p>
            <a:pPr marL="742950" lvl="1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</a:pPr>
            <a:r>
              <a:rPr lang="en-GB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Gill Sans MT" pitchFamily="34" charset="0"/>
              </a:rPr>
              <a:t>New low-level features</a:t>
            </a:r>
          </a:p>
          <a:p>
            <a:pPr marL="742950" lvl="1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</a:pPr>
            <a:r>
              <a:rPr lang="en-GB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Gill Sans MT" pitchFamily="34" charset="0"/>
              </a:rPr>
              <a:t>New texture-based discriminative model</a:t>
            </a:r>
          </a:p>
          <a:p>
            <a:pPr marL="742950" lvl="1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</a:pPr>
            <a:r>
              <a:rPr lang="en-GB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Gill Sans MT" pitchFamily="34" charset="0"/>
              </a:rPr>
              <a:t>Efficiency and scalability</a:t>
            </a:r>
          </a:p>
        </p:txBody>
      </p:sp>
      <p:pic>
        <p:nvPicPr>
          <p:cNvPr id="3082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" t="2496" r="65523" b="706"/>
          <a:stretch>
            <a:fillRect/>
          </a:stretch>
        </p:blipFill>
        <p:spPr bwMode="auto">
          <a:xfrm>
            <a:off x="6678613" y="368300"/>
            <a:ext cx="2124075" cy="269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3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48" t="2664" r="32532" b="804"/>
          <a:stretch>
            <a:fillRect/>
          </a:stretch>
        </p:blipFill>
        <p:spPr bwMode="auto">
          <a:xfrm>
            <a:off x="6694488" y="3338513"/>
            <a:ext cx="2093912" cy="261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8237" name="Text Box 13"/>
          <p:cNvSpPr txBox="1">
            <a:spLocks noChangeArrowheads="1"/>
          </p:cNvSpPr>
          <p:nvPr/>
        </p:nvSpPr>
        <p:spPr bwMode="auto">
          <a:xfrm>
            <a:off x="6897688" y="5949950"/>
            <a:ext cx="16875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>
                <a:latin typeface="Gill Sans MT" pitchFamily="34" charset="0"/>
              </a:rPr>
              <a:t>Example Results</a:t>
            </a:r>
          </a:p>
        </p:txBody>
      </p:sp>
      <p:sp>
        <p:nvSpPr>
          <p:cNvPr id="308239" name="AutoShape 15"/>
          <p:cNvSpPr>
            <a:spLocks noChangeArrowheads="1"/>
          </p:cNvSpPr>
          <p:nvPr/>
        </p:nvSpPr>
        <p:spPr bwMode="auto">
          <a:xfrm>
            <a:off x="6588125" y="260350"/>
            <a:ext cx="2305050" cy="6121400"/>
          </a:xfrm>
          <a:prstGeom prst="roundRect">
            <a:avLst>
              <a:gd name="adj" fmla="val 4593"/>
            </a:avLst>
          </a:prstGeom>
          <a:noFill/>
          <a:ln w="28575">
            <a:solidFill>
              <a:srgbClr val="00005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907900" y="6488668"/>
            <a:ext cx="2312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Slide credit: J</a:t>
            </a:r>
            <a:r>
              <a:rPr lang="en-GB" b="1" dirty="0"/>
              <a:t>. </a:t>
            </a:r>
            <a:r>
              <a:rPr lang="en-GB" b="1" dirty="0" err="1"/>
              <a:t>Shotton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22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73025"/>
            <a:ext cx="8229600" cy="908050"/>
          </a:xfrm>
        </p:spPr>
        <p:txBody>
          <a:bodyPr/>
          <a:lstStyle/>
          <a:p>
            <a:r>
              <a:rPr lang="en-GB"/>
              <a:t>Image Databases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5300663"/>
            <a:ext cx="7705725" cy="11525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GB" sz="2000" b="1"/>
              <a:t>MSRC 21-Class Object Recognition Database</a:t>
            </a:r>
          </a:p>
          <a:p>
            <a:pPr lvl="1">
              <a:lnSpc>
                <a:spcPct val="80000"/>
              </a:lnSpc>
            </a:pPr>
            <a:r>
              <a:rPr lang="en-GB" sz="1800"/>
              <a:t>591 hand-labelled images ( 45% train, 10% validation, 45% test )</a:t>
            </a:r>
            <a:br>
              <a:rPr lang="en-GB" sz="1800"/>
            </a:br>
            <a:endParaRPr lang="en-GB" sz="1800"/>
          </a:p>
          <a:p>
            <a:pPr>
              <a:lnSpc>
                <a:spcPct val="80000"/>
              </a:lnSpc>
            </a:pPr>
            <a:r>
              <a:rPr lang="en-GB" sz="2000" b="1"/>
              <a:t>Corel</a:t>
            </a:r>
            <a:r>
              <a:rPr lang="en-GB" sz="2000"/>
              <a:t> ( 7-class ) and </a:t>
            </a:r>
            <a:r>
              <a:rPr lang="en-GB" sz="2000" b="1"/>
              <a:t>Sowerby</a:t>
            </a:r>
            <a:r>
              <a:rPr lang="en-GB" sz="2000"/>
              <a:t> ( 7-class )	[He </a:t>
            </a:r>
            <a:r>
              <a:rPr lang="en-GB" sz="2000" i="1"/>
              <a:t>et al.</a:t>
            </a:r>
            <a:r>
              <a:rPr lang="en-GB" sz="2000"/>
              <a:t> CVPR 04]</a:t>
            </a:r>
          </a:p>
        </p:txBody>
      </p:sp>
      <p:pic>
        <p:nvPicPr>
          <p:cNvPr id="26630" name="Picture 6" descr="Databa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894" r="302" b="6377"/>
          <a:stretch>
            <a:fillRect/>
          </a:stretch>
        </p:blipFill>
        <p:spPr bwMode="auto">
          <a:xfrm>
            <a:off x="1336675" y="981075"/>
            <a:ext cx="6470650" cy="344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635" name="Group 11"/>
          <p:cNvGrpSpPr>
            <a:grpSpLocks/>
          </p:cNvGrpSpPr>
          <p:nvPr/>
        </p:nvGrpSpPr>
        <p:grpSpPr bwMode="auto">
          <a:xfrm>
            <a:off x="1295400" y="4510088"/>
            <a:ext cx="6551613" cy="719137"/>
            <a:chOff x="1020" y="2976"/>
            <a:chExt cx="4238" cy="451"/>
          </a:xfrm>
        </p:grpSpPr>
        <p:sp>
          <p:nvSpPr>
            <p:cNvPr id="26633" name="Rectangle 9"/>
            <p:cNvSpPr>
              <a:spLocks noChangeArrowheads="1"/>
            </p:cNvSpPr>
            <p:nvPr/>
          </p:nvSpPr>
          <p:spPr bwMode="auto">
            <a:xfrm>
              <a:off x="1020" y="2979"/>
              <a:ext cx="545" cy="36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6632" name="Picture 8" descr="figur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3" t="73013" r="418" b="586"/>
            <a:stretch>
              <a:fillRect/>
            </a:stretch>
          </p:blipFill>
          <p:spPr bwMode="auto">
            <a:xfrm>
              <a:off x="1020" y="2976"/>
              <a:ext cx="4238" cy="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Box 7"/>
          <p:cNvSpPr txBox="1"/>
          <p:nvPr/>
        </p:nvSpPr>
        <p:spPr>
          <a:xfrm>
            <a:off x="6858000" y="6488668"/>
            <a:ext cx="2312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Slide credit: J</a:t>
            </a:r>
            <a:r>
              <a:rPr lang="en-GB" b="1" dirty="0"/>
              <a:t>. </a:t>
            </a:r>
            <a:r>
              <a:rPr lang="en-GB" b="1" dirty="0" err="1"/>
              <a:t>Shotton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59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-100013"/>
            <a:ext cx="8229600" cy="1143001"/>
          </a:xfrm>
        </p:spPr>
        <p:txBody>
          <a:bodyPr/>
          <a:lstStyle/>
          <a:p>
            <a:r>
              <a:rPr lang="en-GB"/>
              <a:t>Sparse vs Dense Features</a:t>
            </a:r>
          </a:p>
        </p:txBody>
      </p:sp>
      <p:sp>
        <p:nvSpPr>
          <p:cNvPr id="32256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125538"/>
            <a:ext cx="8507413" cy="5543550"/>
          </a:xfrm>
          <a:noFill/>
          <a:ln/>
        </p:spPr>
        <p:txBody>
          <a:bodyPr/>
          <a:lstStyle/>
          <a:p>
            <a:pPr>
              <a:tabLst>
                <a:tab pos="8255000" algn="r"/>
              </a:tabLst>
            </a:pPr>
            <a:r>
              <a:rPr lang="en-GB" sz="2400"/>
              <a:t>Successes using sparse features, e.g.</a:t>
            </a:r>
          </a:p>
          <a:p>
            <a:pPr lvl="1">
              <a:buFont typeface="Wingdings" pitchFamily="2" charset="2"/>
              <a:buNone/>
              <a:tabLst>
                <a:tab pos="8255000" algn="r"/>
              </a:tabLst>
            </a:pPr>
            <a:r>
              <a:rPr lang="en-GB" sz="1800"/>
              <a:t>[Sivic </a:t>
            </a:r>
            <a:r>
              <a:rPr lang="en-GB" sz="1800" i="1"/>
              <a:t>et al.</a:t>
            </a:r>
            <a:r>
              <a:rPr lang="en-GB" sz="1800"/>
              <a:t> ICCV 2005],   </a:t>
            </a:r>
            <a:r>
              <a:rPr lang="en-GB" sz="2000"/>
              <a:t>[Fergus </a:t>
            </a:r>
            <a:r>
              <a:rPr lang="en-GB" sz="2000" i="1"/>
              <a:t>et al.</a:t>
            </a:r>
            <a:r>
              <a:rPr lang="en-GB" sz="2000"/>
              <a:t> ICCV 2005],   [Leibe </a:t>
            </a:r>
            <a:r>
              <a:rPr lang="en-GB" sz="2000" i="1"/>
              <a:t>et al.</a:t>
            </a:r>
            <a:r>
              <a:rPr lang="en-GB" sz="2000"/>
              <a:t> CVPR 2005]</a:t>
            </a:r>
          </a:p>
          <a:p>
            <a:pPr lvl="1">
              <a:tabLst>
                <a:tab pos="8255000" algn="r"/>
              </a:tabLst>
            </a:pPr>
            <a:endParaRPr lang="en-GB" sz="2000" i="1"/>
          </a:p>
          <a:p>
            <a:pPr>
              <a:tabLst>
                <a:tab pos="8255000" algn="r"/>
              </a:tabLst>
            </a:pPr>
            <a:r>
              <a:rPr lang="en-GB" sz="2400"/>
              <a:t>But…</a:t>
            </a:r>
          </a:p>
          <a:p>
            <a:pPr lvl="1">
              <a:tabLst>
                <a:tab pos="8255000" algn="r"/>
              </a:tabLst>
            </a:pPr>
            <a:r>
              <a:rPr lang="en-GB" sz="2000"/>
              <a:t>do not explain whole image</a:t>
            </a:r>
          </a:p>
          <a:p>
            <a:pPr lvl="1">
              <a:tabLst>
                <a:tab pos="8255000" algn="r"/>
              </a:tabLst>
            </a:pPr>
            <a:r>
              <a:rPr lang="en-GB" sz="2000"/>
              <a:t>cannot cope well with all object classes</a:t>
            </a:r>
          </a:p>
          <a:p>
            <a:pPr lvl="1">
              <a:tabLst>
                <a:tab pos="8255000" algn="r"/>
              </a:tabLst>
            </a:pPr>
            <a:endParaRPr lang="en-GB" sz="2000"/>
          </a:p>
          <a:p>
            <a:pPr>
              <a:tabLst>
                <a:tab pos="8255000" algn="r"/>
              </a:tabLst>
            </a:pPr>
            <a:r>
              <a:rPr lang="en-GB" sz="2400" b="1"/>
              <a:t>We use </a:t>
            </a:r>
            <a:r>
              <a:rPr lang="en-GB" sz="2400" b="1" i="1"/>
              <a:t>dense</a:t>
            </a:r>
            <a:r>
              <a:rPr lang="en-GB" sz="2400" b="1"/>
              <a:t> features</a:t>
            </a:r>
          </a:p>
          <a:p>
            <a:pPr lvl="1">
              <a:tabLst>
                <a:tab pos="8255000" algn="r"/>
              </a:tabLst>
            </a:pPr>
            <a:r>
              <a:rPr lang="en-GB" sz="2000"/>
              <a:t>‘shape filters’</a:t>
            </a:r>
          </a:p>
          <a:p>
            <a:pPr lvl="1">
              <a:tabLst>
                <a:tab pos="8255000" algn="r"/>
              </a:tabLst>
            </a:pPr>
            <a:r>
              <a:rPr lang="en-GB" sz="2000"/>
              <a:t>local texture-based image descriptions</a:t>
            </a:r>
          </a:p>
          <a:p>
            <a:pPr lvl="1">
              <a:tabLst>
                <a:tab pos="8255000" algn="r"/>
              </a:tabLst>
            </a:pPr>
            <a:endParaRPr lang="en-GB" sz="2000"/>
          </a:p>
          <a:p>
            <a:pPr>
              <a:tabLst>
                <a:tab pos="8255000" algn="r"/>
              </a:tabLst>
            </a:pPr>
            <a:r>
              <a:rPr lang="en-GB" sz="2400"/>
              <a:t>Cope with</a:t>
            </a:r>
          </a:p>
          <a:p>
            <a:pPr lvl="1">
              <a:tabLst>
                <a:tab pos="8255000" algn="r"/>
              </a:tabLst>
            </a:pPr>
            <a:r>
              <a:rPr lang="en-GB" sz="2000"/>
              <a:t>textured and untextured objects, occlusions,</a:t>
            </a:r>
            <a:br>
              <a:rPr lang="en-GB" sz="2000"/>
            </a:br>
            <a:r>
              <a:rPr lang="en-GB" sz="2000"/>
              <a:t>whilst retaining high efficiency</a:t>
            </a:r>
          </a:p>
        </p:txBody>
      </p:sp>
      <p:pic>
        <p:nvPicPr>
          <p:cNvPr id="322565" name="Picture 5" descr="Vancouver 2005 0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5" b="5630"/>
          <a:stretch>
            <a:fillRect/>
          </a:stretch>
        </p:blipFill>
        <p:spPr bwMode="auto">
          <a:xfrm>
            <a:off x="6732588" y="2133600"/>
            <a:ext cx="1728787" cy="108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2566" name="Picture 6" descr="1_15_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3357563"/>
            <a:ext cx="1727200" cy="114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2567" name="Picture 7" descr="10_3_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4652963"/>
            <a:ext cx="1727200" cy="114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2568" name="Text Box 8"/>
          <p:cNvSpPr txBox="1">
            <a:spLocks noChangeArrowheads="1"/>
          </p:cNvSpPr>
          <p:nvPr/>
        </p:nvSpPr>
        <p:spPr bwMode="auto">
          <a:xfrm>
            <a:off x="6588125" y="5811838"/>
            <a:ext cx="1987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>
                <a:latin typeface="Gill Sans MT" pitchFamily="34" charset="0"/>
              </a:rPr>
              <a:t>problem images</a:t>
            </a:r>
          </a:p>
          <a:p>
            <a:pPr algn="ctr"/>
            <a:r>
              <a:rPr lang="en-GB">
                <a:latin typeface="Gill Sans MT" pitchFamily="34" charset="0"/>
              </a:rPr>
              <a:t>for sparse features?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58000" y="6488668"/>
            <a:ext cx="2312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Slide credit: J</a:t>
            </a:r>
            <a:r>
              <a:rPr lang="en-GB" b="1" dirty="0"/>
              <a:t>. </a:t>
            </a:r>
            <a:r>
              <a:rPr lang="en-GB" b="1" dirty="0" err="1"/>
              <a:t>Shotton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859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5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56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56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56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56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79388" y="274638"/>
            <a:ext cx="8785225" cy="1143000"/>
          </a:xfrm>
        </p:spPr>
        <p:txBody>
          <a:bodyPr/>
          <a:lstStyle/>
          <a:p>
            <a:r>
              <a:rPr lang="en-GB"/>
              <a:t>Textons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484313"/>
            <a:ext cx="8435975" cy="4897437"/>
          </a:xfrm>
        </p:spPr>
        <p:txBody>
          <a:bodyPr/>
          <a:lstStyle/>
          <a:p>
            <a:pPr>
              <a:tabLst>
                <a:tab pos="8255000" algn="r"/>
              </a:tabLst>
            </a:pPr>
            <a:r>
              <a:rPr lang="en-GB"/>
              <a:t>Shape filters use </a:t>
            </a:r>
            <a:r>
              <a:rPr lang="en-GB" i="1"/>
              <a:t>texton</a:t>
            </a:r>
            <a:r>
              <a:rPr lang="en-GB"/>
              <a:t> maps	</a:t>
            </a:r>
            <a:r>
              <a:rPr lang="en-GB" sz="2000"/>
              <a:t>[Varma &amp; Zisserman IJCV 05]</a:t>
            </a:r>
          </a:p>
          <a:p>
            <a:pPr lvl="1">
              <a:buFont typeface="Wingdings" pitchFamily="2" charset="2"/>
              <a:buNone/>
              <a:tabLst>
                <a:tab pos="8255000" algn="r"/>
              </a:tabLst>
            </a:pPr>
            <a:r>
              <a:rPr lang="en-GB" sz="2000"/>
              <a:t>		[Leung &amp; Malik IJCV 01]</a:t>
            </a:r>
          </a:p>
          <a:p>
            <a:pPr lvl="1">
              <a:tabLst>
                <a:tab pos="8255000" algn="r"/>
              </a:tabLst>
            </a:pPr>
            <a:endParaRPr lang="en-GB"/>
          </a:p>
          <a:p>
            <a:pPr>
              <a:tabLst>
                <a:tab pos="8255000" algn="r"/>
              </a:tabLst>
            </a:pPr>
            <a:r>
              <a:rPr lang="en-GB"/>
              <a:t>Compact and efficient characterisation of local texture	</a:t>
            </a:r>
            <a:endParaRPr lang="en-GB" sz="2000"/>
          </a:p>
        </p:txBody>
      </p:sp>
      <p:sp>
        <p:nvSpPr>
          <p:cNvPr id="40968" name="Text Box 8"/>
          <p:cNvSpPr txBox="1">
            <a:spLocks noChangeArrowheads="1"/>
          </p:cNvSpPr>
          <p:nvPr/>
        </p:nvSpPr>
        <p:spPr bwMode="auto">
          <a:xfrm>
            <a:off x="6376988" y="5461000"/>
            <a:ext cx="2413000" cy="61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>
                <a:latin typeface="Gill Sans MT" pitchFamily="34" charset="0"/>
              </a:rPr>
              <a:t>Texton map</a:t>
            </a:r>
          </a:p>
          <a:p>
            <a:pPr algn="ctr"/>
            <a:r>
              <a:rPr lang="en-GB" sz="1600">
                <a:latin typeface="Gill Sans MT" pitchFamily="34" charset="0"/>
              </a:rPr>
              <a:t>Colours </a:t>
            </a:r>
            <a:r>
              <a:rPr lang="en-GB" sz="1600">
                <a:latin typeface="Gill Sans MT" pitchFamily="34" charset="0"/>
                <a:sym typeface="Wingdings" pitchFamily="2" charset="2"/>
              </a:rPr>
              <a:t> Texton Indices</a:t>
            </a:r>
            <a:endParaRPr lang="en-GB" sz="1600">
              <a:latin typeface="Gill Sans MT" pitchFamily="34" charset="0"/>
            </a:endParaRPr>
          </a:p>
        </p:txBody>
      </p:sp>
      <p:pic>
        <p:nvPicPr>
          <p:cNvPr id="40970" name="Picture 10" descr="features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1" t="5075" r="50777" b="24374"/>
          <a:stretch>
            <a:fillRect/>
          </a:stretch>
        </p:blipFill>
        <p:spPr bwMode="auto">
          <a:xfrm>
            <a:off x="6575425" y="4098925"/>
            <a:ext cx="2016125" cy="1368425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979" name="Group 19"/>
          <p:cNvGrpSpPr>
            <a:grpSpLocks/>
          </p:cNvGrpSpPr>
          <p:nvPr/>
        </p:nvGrpSpPr>
        <p:grpSpPr bwMode="auto">
          <a:xfrm>
            <a:off x="684213" y="4049713"/>
            <a:ext cx="2087562" cy="1827212"/>
            <a:chOff x="295" y="2614"/>
            <a:chExt cx="1315" cy="1151"/>
          </a:xfrm>
        </p:grpSpPr>
        <p:sp>
          <p:nvSpPr>
            <p:cNvPr id="40967" name="Text Box 7"/>
            <p:cNvSpPr txBox="1">
              <a:spLocks noChangeArrowheads="1"/>
            </p:cNvSpPr>
            <p:nvPr/>
          </p:nvSpPr>
          <p:spPr bwMode="auto">
            <a:xfrm>
              <a:off x="557" y="3534"/>
              <a:ext cx="79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>
                  <a:latin typeface="Gill Sans MT" pitchFamily="34" charset="0"/>
                </a:rPr>
                <a:t>Input image</a:t>
              </a:r>
            </a:p>
          </p:txBody>
        </p:sp>
        <p:pic>
          <p:nvPicPr>
            <p:cNvPr id="40972" name="Picture 12" descr="features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74" r="75389" b="24374"/>
            <a:stretch>
              <a:fillRect/>
            </a:stretch>
          </p:blipFill>
          <p:spPr bwMode="auto">
            <a:xfrm>
              <a:off x="295" y="2614"/>
              <a:ext cx="1315" cy="9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973" name="Line 13"/>
          <p:cNvSpPr>
            <a:spLocks noChangeShapeType="1"/>
          </p:cNvSpPr>
          <p:nvPr/>
        </p:nvSpPr>
        <p:spPr bwMode="auto">
          <a:xfrm>
            <a:off x="3995738" y="4832350"/>
            <a:ext cx="320675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5" name="Text Box 15"/>
          <p:cNvSpPr txBox="1">
            <a:spLocks noChangeArrowheads="1"/>
          </p:cNvSpPr>
          <p:nvPr/>
        </p:nvSpPr>
        <p:spPr bwMode="auto">
          <a:xfrm>
            <a:off x="2752725" y="4649788"/>
            <a:ext cx="38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>
                <a:sym typeface="Wingdings 2" pitchFamily="18" charset="2"/>
              </a:rPr>
              <a:t></a:t>
            </a:r>
          </a:p>
        </p:txBody>
      </p:sp>
      <p:pic>
        <p:nvPicPr>
          <p:cNvPr id="40976" name="Picture 16" descr="Display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1" b="46939"/>
          <a:stretch>
            <a:fillRect/>
          </a:stretch>
        </p:blipFill>
        <p:spPr bwMode="auto">
          <a:xfrm>
            <a:off x="3167063" y="3429000"/>
            <a:ext cx="325437" cy="283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7" name="Picture 17" descr="Display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11"/>
          <a:stretch>
            <a:fillRect/>
          </a:stretch>
        </p:blipFill>
        <p:spPr bwMode="auto">
          <a:xfrm>
            <a:off x="3492500" y="3617913"/>
            <a:ext cx="328613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81" name="Line 21"/>
          <p:cNvSpPr>
            <a:spLocks noChangeShapeType="1"/>
          </p:cNvSpPr>
          <p:nvPr/>
        </p:nvSpPr>
        <p:spPr bwMode="auto">
          <a:xfrm>
            <a:off x="6083300" y="4832350"/>
            <a:ext cx="366713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82" name="Text Box 22"/>
          <p:cNvSpPr txBox="1">
            <a:spLocks noChangeArrowheads="1"/>
          </p:cNvSpPr>
          <p:nvPr/>
        </p:nvSpPr>
        <p:spPr bwMode="auto">
          <a:xfrm>
            <a:off x="4427538" y="4616450"/>
            <a:ext cx="1511300" cy="39687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76200">
                <a:solidFill>
                  <a:srgbClr val="00005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000" b="1">
                <a:solidFill>
                  <a:schemeClr val="bg1"/>
                </a:solidFill>
                <a:latin typeface="Gill Sans MT" pitchFamily="34" charset="0"/>
              </a:rPr>
              <a:t>Clustering</a:t>
            </a:r>
          </a:p>
        </p:txBody>
      </p:sp>
      <p:sp>
        <p:nvSpPr>
          <p:cNvPr id="40983" name="Text Box 23"/>
          <p:cNvSpPr txBox="1">
            <a:spLocks noChangeArrowheads="1"/>
          </p:cNvSpPr>
          <p:nvPr/>
        </p:nvSpPr>
        <p:spPr bwMode="auto">
          <a:xfrm>
            <a:off x="2884488" y="6246813"/>
            <a:ext cx="11826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>
                <a:latin typeface="Gill Sans MT" pitchFamily="34" charset="0"/>
              </a:rPr>
              <a:t>Filter Bank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58000" y="6488668"/>
            <a:ext cx="2312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Slide credit: J</a:t>
            </a:r>
            <a:r>
              <a:rPr lang="en-GB" b="1" dirty="0"/>
              <a:t>. </a:t>
            </a:r>
            <a:r>
              <a:rPr lang="en-GB" b="1" dirty="0" err="1"/>
              <a:t>Shotton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80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53" name="Picture 69" descr="features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1" t="5975" r="50777" b="24374"/>
          <a:stretch>
            <a:fillRect/>
          </a:stretch>
        </p:blipFill>
        <p:spPr bwMode="auto">
          <a:xfrm>
            <a:off x="6877050" y="304800"/>
            <a:ext cx="2016125" cy="1350963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056" name="Rectangle 72"/>
          <p:cNvSpPr>
            <a:spLocks noChangeArrowheads="1"/>
          </p:cNvSpPr>
          <p:nvPr/>
        </p:nvSpPr>
        <p:spPr bwMode="auto">
          <a:xfrm>
            <a:off x="7019925" y="404813"/>
            <a:ext cx="865188" cy="720725"/>
          </a:xfrm>
          <a:prstGeom prst="rect">
            <a:avLst/>
          </a:prstGeom>
          <a:noFill/>
          <a:ln w="28575">
            <a:solidFill>
              <a:srgbClr val="08080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2054" name="Picture 70" descr="features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4" r="75389" b="24374"/>
          <a:stretch>
            <a:fillRect/>
          </a:stretch>
        </p:blipFill>
        <p:spPr bwMode="auto">
          <a:xfrm>
            <a:off x="4572000" y="188913"/>
            <a:ext cx="2087563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055" name="Line 71"/>
          <p:cNvSpPr>
            <a:spLocks noChangeShapeType="1"/>
          </p:cNvSpPr>
          <p:nvPr/>
        </p:nvSpPr>
        <p:spPr bwMode="auto">
          <a:xfrm>
            <a:off x="6588125" y="981075"/>
            <a:ext cx="288925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333375"/>
            <a:ext cx="6588125" cy="1143000"/>
          </a:xfrm>
        </p:spPr>
        <p:txBody>
          <a:bodyPr/>
          <a:lstStyle/>
          <a:p>
            <a:r>
              <a:rPr lang="en-GB"/>
              <a:t>Shape Filters			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2133600"/>
            <a:ext cx="5194300" cy="4321175"/>
          </a:xfrm>
        </p:spPr>
        <p:txBody>
          <a:bodyPr/>
          <a:lstStyle/>
          <a:p>
            <a:r>
              <a:rPr lang="en-GB" sz="2400" dirty="0"/>
              <a:t>Pair:</a:t>
            </a:r>
          </a:p>
          <a:p>
            <a:pPr lvl="1"/>
            <a:endParaRPr lang="en-GB" sz="2000" dirty="0"/>
          </a:p>
          <a:p>
            <a:pPr lvl="1"/>
            <a:endParaRPr lang="en-GB" sz="2000" dirty="0"/>
          </a:p>
          <a:p>
            <a:pPr lvl="1"/>
            <a:endParaRPr lang="en-GB" sz="2000" dirty="0"/>
          </a:p>
          <a:p>
            <a:r>
              <a:rPr lang="en-GB" sz="2400" dirty="0"/>
              <a:t>Feature responses </a:t>
            </a:r>
            <a:r>
              <a:rPr lang="en-GB" sz="2400" i="1" dirty="0"/>
              <a:t>v</a:t>
            </a:r>
            <a:r>
              <a:rPr lang="en-GB" sz="2400" dirty="0"/>
              <a:t>(</a:t>
            </a:r>
            <a:r>
              <a:rPr lang="en-GB" sz="2400" i="1" dirty="0"/>
              <a:t>i</a:t>
            </a:r>
            <a:r>
              <a:rPr lang="en-GB" sz="2400" dirty="0"/>
              <a:t>, </a:t>
            </a:r>
            <a:r>
              <a:rPr lang="en-GB" sz="2400" i="1" dirty="0"/>
              <a:t>r</a:t>
            </a:r>
            <a:r>
              <a:rPr lang="en-GB" sz="2400" dirty="0"/>
              <a:t>, </a:t>
            </a:r>
            <a:r>
              <a:rPr lang="en-GB" sz="2400" i="1" dirty="0"/>
              <a:t>t</a:t>
            </a:r>
            <a:r>
              <a:rPr lang="en-GB" sz="2400" dirty="0"/>
              <a:t>)</a:t>
            </a:r>
          </a:p>
          <a:p>
            <a:endParaRPr lang="en-GB" sz="2400" dirty="0"/>
          </a:p>
          <a:p>
            <a:r>
              <a:rPr lang="en-GB" sz="2400" dirty="0"/>
              <a:t>Large bounding boxes enable</a:t>
            </a:r>
            <a:br>
              <a:rPr lang="en-GB" sz="2400" dirty="0"/>
            </a:br>
            <a:r>
              <a:rPr lang="en-GB" sz="2400" i="1" dirty="0"/>
              <a:t>long range interactions</a:t>
            </a:r>
            <a:endParaRPr lang="en-GB" sz="2400" dirty="0"/>
          </a:p>
          <a:p>
            <a:endParaRPr lang="en-GB" sz="2400" dirty="0"/>
          </a:p>
          <a:p>
            <a:r>
              <a:rPr lang="en-GB" sz="2400" dirty="0"/>
              <a:t>Integral images</a:t>
            </a:r>
          </a:p>
          <a:p>
            <a:endParaRPr lang="en-GB" sz="2400" dirty="0"/>
          </a:p>
          <a:p>
            <a:endParaRPr lang="en-GB" sz="2400" dirty="0"/>
          </a:p>
        </p:txBody>
      </p:sp>
      <p:sp>
        <p:nvSpPr>
          <p:cNvPr id="41996" name="Rectangle 12"/>
          <p:cNvSpPr>
            <a:spLocks noChangeArrowheads="1"/>
          </p:cNvSpPr>
          <p:nvPr/>
        </p:nvSpPr>
        <p:spPr bwMode="auto">
          <a:xfrm>
            <a:off x="2339975" y="1917700"/>
            <a:ext cx="1081088" cy="1079500"/>
          </a:xfrm>
          <a:prstGeom prst="rect">
            <a:avLst/>
          </a:prstGeom>
          <a:solidFill>
            <a:srgbClr val="000000"/>
          </a:solidFill>
          <a:ln w="19050">
            <a:solidFill>
              <a:srgbClr val="FFC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7" name="Rectangle 13"/>
          <p:cNvSpPr>
            <a:spLocks noChangeArrowheads="1"/>
          </p:cNvSpPr>
          <p:nvPr/>
        </p:nvSpPr>
        <p:spPr bwMode="auto">
          <a:xfrm>
            <a:off x="2441575" y="2025650"/>
            <a:ext cx="566738" cy="269875"/>
          </a:xfrm>
          <a:prstGeom prst="rect">
            <a:avLst/>
          </a:prstGeom>
          <a:solidFill>
            <a:schemeClr val="bg2"/>
          </a:solidFill>
          <a:ln w="38100">
            <a:solidFill>
              <a:schemeClr val="hlink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998" name="AutoShape 14"/>
          <p:cNvSpPr>
            <a:spLocks noChangeArrowheads="1"/>
          </p:cNvSpPr>
          <p:nvPr/>
        </p:nvSpPr>
        <p:spPr bwMode="auto">
          <a:xfrm>
            <a:off x="2803525" y="2403475"/>
            <a:ext cx="153988" cy="161925"/>
          </a:xfrm>
          <a:prstGeom prst="plus">
            <a:avLst>
              <a:gd name="adj" fmla="val 39380"/>
            </a:avLst>
          </a:prstGeom>
          <a:solidFill>
            <a:srgbClr val="FFC000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999" name="Rectangle 15"/>
          <p:cNvSpPr>
            <a:spLocks noChangeArrowheads="1"/>
          </p:cNvSpPr>
          <p:nvPr/>
        </p:nvSpPr>
        <p:spPr bwMode="auto">
          <a:xfrm>
            <a:off x="4500563" y="2205038"/>
            <a:ext cx="431800" cy="431800"/>
          </a:xfrm>
          <a:prstGeom prst="rect">
            <a:avLst/>
          </a:prstGeom>
          <a:solidFill>
            <a:srgbClr val="000076"/>
          </a:solidFill>
          <a:ln w="19050">
            <a:solidFill>
              <a:srgbClr val="FFC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1" name="Rectangle 17"/>
          <p:cNvSpPr>
            <a:spLocks noChangeArrowheads="1"/>
          </p:cNvSpPr>
          <p:nvPr/>
        </p:nvSpPr>
        <p:spPr bwMode="auto">
          <a:xfrm>
            <a:off x="2144713" y="2997200"/>
            <a:ext cx="14906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400">
                <a:solidFill>
                  <a:schemeClr val="hlink"/>
                </a:solidFill>
                <a:latin typeface="Gill Sans MT" pitchFamily="34" charset="0"/>
              </a:rPr>
              <a:t>rectangle </a:t>
            </a:r>
            <a:r>
              <a:rPr lang="en-GB" sz="2400" i="1">
                <a:solidFill>
                  <a:schemeClr val="hlink"/>
                </a:solidFill>
                <a:latin typeface="Gill Sans MT" pitchFamily="34" charset="0"/>
              </a:rPr>
              <a:t>r</a:t>
            </a:r>
          </a:p>
        </p:txBody>
      </p:sp>
      <p:sp>
        <p:nvSpPr>
          <p:cNvPr id="42003" name="Rectangle 19"/>
          <p:cNvSpPr>
            <a:spLocks noChangeArrowheads="1"/>
          </p:cNvSpPr>
          <p:nvPr/>
        </p:nvSpPr>
        <p:spPr bwMode="auto">
          <a:xfrm>
            <a:off x="4140200" y="2997200"/>
            <a:ext cx="11763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400">
                <a:solidFill>
                  <a:schemeClr val="hlink"/>
                </a:solidFill>
                <a:latin typeface="Gill Sans MT" pitchFamily="34" charset="0"/>
              </a:rPr>
              <a:t>texton </a:t>
            </a:r>
            <a:r>
              <a:rPr lang="en-GB" sz="2400" i="1">
                <a:solidFill>
                  <a:schemeClr val="hlink"/>
                </a:solidFill>
                <a:latin typeface="Gill Sans MT" pitchFamily="34" charset="0"/>
              </a:rPr>
              <a:t>t</a:t>
            </a:r>
          </a:p>
        </p:txBody>
      </p:sp>
      <p:sp>
        <p:nvSpPr>
          <p:cNvPr id="42004" name="Text Box 20"/>
          <p:cNvSpPr txBox="1">
            <a:spLocks noChangeArrowheads="1"/>
          </p:cNvSpPr>
          <p:nvPr/>
        </p:nvSpPr>
        <p:spPr bwMode="auto">
          <a:xfrm>
            <a:off x="1619250" y="1631950"/>
            <a:ext cx="546100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8800">
                <a:latin typeface="Gill Sans MT" pitchFamily="34" charset="0"/>
              </a:rPr>
              <a:t>(</a:t>
            </a:r>
          </a:p>
        </p:txBody>
      </p:sp>
      <p:sp>
        <p:nvSpPr>
          <p:cNvPr id="42005" name="Text Box 21"/>
          <p:cNvSpPr txBox="1">
            <a:spLocks noChangeArrowheads="1"/>
          </p:cNvSpPr>
          <p:nvPr/>
        </p:nvSpPr>
        <p:spPr bwMode="auto">
          <a:xfrm>
            <a:off x="3708400" y="1628775"/>
            <a:ext cx="428625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8800" dirty="0">
                <a:latin typeface="Gill Sans MT" pitchFamily="34" charset="0"/>
              </a:rPr>
              <a:t>,</a:t>
            </a:r>
          </a:p>
        </p:txBody>
      </p:sp>
      <p:sp>
        <p:nvSpPr>
          <p:cNvPr id="42006" name="Text Box 22"/>
          <p:cNvSpPr txBox="1">
            <a:spLocks noChangeArrowheads="1"/>
          </p:cNvSpPr>
          <p:nvPr/>
        </p:nvSpPr>
        <p:spPr bwMode="auto">
          <a:xfrm>
            <a:off x="5364163" y="1633538"/>
            <a:ext cx="546100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8800">
                <a:latin typeface="Gill Sans MT" pitchFamily="34" charset="0"/>
              </a:rPr>
              <a:t>)</a:t>
            </a:r>
          </a:p>
        </p:txBody>
      </p:sp>
      <p:pic>
        <p:nvPicPr>
          <p:cNvPr id="42008" name="Picture 24" descr="features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0" t="7327" r="63251" b="53166"/>
          <a:stretch>
            <a:fillRect/>
          </a:stretch>
        </p:blipFill>
        <p:spPr bwMode="auto">
          <a:xfrm>
            <a:off x="5054600" y="3717925"/>
            <a:ext cx="2305050" cy="19431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024" name="Group 40"/>
          <p:cNvGrpSpPr>
            <a:grpSpLocks/>
          </p:cNvGrpSpPr>
          <p:nvPr/>
        </p:nvGrpSpPr>
        <p:grpSpPr bwMode="auto">
          <a:xfrm>
            <a:off x="5784850" y="3752850"/>
            <a:ext cx="566738" cy="539750"/>
            <a:chOff x="3929" y="2500"/>
            <a:chExt cx="357" cy="340"/>
          </a:xfrm>
        </p:grpSpPr>
        <p:sp>
          <p:nvSpPr>
            <p:cNvPr id="42011" name="Rectangle 27"/>
            <p:cNvSpPr>
              <a:spLocks noChangeArrowheads="1"/>
            </p:cNvSpPr>
            <p:nvPr/>
          </p:nvSpPr>
          <p:spPr bwMode="auto">
            <a:xfrm>
              <a:off x="3929" y="2500"/>
              <a:ext cx="357" cy="170"/>
            </a:xfrm>
            <a:prstGeom prst="rect">
              <a:avLst/>
            </a:prstGeom>
            <a:solidFill>
              <a:schemeClr val="bg2">
                <a:alpha val="48000"/>
              </a:schemeClr>
            </a:solidFill>
            <a:ln w="38100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12" name="AutoShape 28"/>
            <p:cNvSpPr>
              <a:spLocks noChangeArrowheads="1"/>
            </p:cNvSpPr>
            <p:nvPr/>
          </p:nvSpPr>
          <p:spPr bwMode="auto">
            <a:xfrm>
              <a:off x="4157" y="2738"/>
              <a:ext cx="97" cy="102"/>
            </a:xfrm>
            <a:prstGeom prst="plus">
              <a:avLst>
                <a:gd name="adj" fmla="val 39380"/>
              </a:avLst>
            </a:prstGeom>
            <a:solidFill>
              <a:srgbClr val="FFC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2016" name="Freeform 32"/>
          <p:cNvSpPr>
            <a:spLocks/>
          </p:cNvSpPr>
          <p:nvPr/>
        </p:nvSpPr>
        <p:spPr bwMode="auto">
          <a:xfrm>
            <a:off x="6424613" y="3429000"/>
            <a:ext cx="850900" cy="923925"/>
          </a:xfrm>
          <a:custGeom>
            <a:avLst/>
            <a:gdLst>
              <a:gd name="T0" fmla="*/ 0 w 536"/>
              <a:gd name="T1" fmla="*/ 499 h 582"/>
              <a:gd name="T2" fmla="*/ 453 w 536"/>
              <a:gd name="T3" fmla="*/ 499 h 582"/>
              <a:gd name="T4" fmla="*/ 498 w 536"/>
              <a:gd name="T5" fmla="*/ 0 h 5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36" h="582">
                <a:moveTo>
                  <a:pt x="0" y="499"/>
                </a:moveTo>
                <a:cubicBezTo>
                  <a:pt x="185" y="540"/>
                  <a:pt x="370" y="582"/>
                  <a:pt x="453" y="499"/>
                </a:cubicBezTo>
                <a:cubicBezTo>
                  <a:pt x="536" y="416"/>
                  <a:pt x="517" y="208"/>
                  <a:pt x="498" y="0"/>
                </a:cubicBezTo>
              </a:path>
            </a:pathLst>
          </a:custGeom>
          <a:noFill/>
          <a:ln w="76200" cmpd="sng">
            <a:solidFill>
              <a:schemeClr val="tx1"/>
            </a:solidFill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17" name="Text Box 33"/>
          <p:cNvSpPr txBox="1">
            <a:spLocks noChangeArrowheads="1"/>
          </p:cNvSpPr>
          <p:nvPr/>
        </p:nvSpPr>
        <p:spPr bwMode="auto">
          <a:xfrm>
            <a:off x="6907213" y="288607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42023" name="Rectangle 39"/>
          <p:cNvSpPr>
            <a:spLocks noChangeArrowheads="1"/>
          </p:cNvSpPr>
          <p:nvPr/>
        </p:nvSpPr>
        <p:spPr bwMode="auto">
          <a:xfrm>
            <a:off x="6280150" y="2781300"/>
            <a:ext cx="18732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800" i="1">
                <a:effectLst>
                  <a:outerShdw blurRad="38100" dist="38100" dir="2700000" algn="tl">
                    <a:srgbClr val="000000"/>
                  </a:outerShdw>
                </a:effectLst>
                <a:latin typeface="Gill Sans MT" pitchFamily="34" charset="0"/>
              </a:rPr>
              <a:t>v</a:t>
            </a:r>
            <a:r>
              <a:rPr lang="en-GB" sz="2800">
                <a:effectLst>
                  <a:outerShdw blurRad="38100" dist="38100" dir="2700000" algn="tl">
                    <a:srgbClr val="000000"/>
                  </a:outerShdw>
                </a:effectLst>
                <a:latin typeface="Gill Sans MT" pitchFamily="34" charset="0"/>
              </a:rPr>
              <a:t>(</a:t>
            </a:r>
            <a:r>
              <a:rPr lang="en-GB" sz="2800" i="1">
                <a:effectLst>
                  <a:outerShdw blurRad="38100" dist="38100" dir="2700000" algn="tl">
                    <a:srgbClr val="000000"/>
                  </a:outerShdw>
                </a:effectLst>
                <a:latin typeface="Gill Sans MT" pitchFamily="34" charset="0"/>
              </a:rPr>
              <a:t>i</a:t>
            </a:r>
            <a:r>
              <a:rPr lang="en-GB" sz="2800" i="1" baseline="-25000">
                <a:effectLst>
                  <a:outerShdw blurRad="38100" dist="38100" dir="2700000" algn="tl">
                    <a:srgbClr val="000000"/>
                  </a:outerShdw>
                </a:effectLst>
                <a:latin typeface="Gill Sans MT" pitchFamily="34" charset="0"/>
              </a:rPr>
              <a:t>1</a:t>
            </a:r>
            <a:r>
              <a:rPr lang="en-GB" sz="2800">
                <a:effectLst>
                  <a:outerShdw blurRad="38100" dist="38100" dir="2700000" algn="tl">
                    <a:srgbClr val="000000"/>
                  </a:outerShdw>
                </a:effectLst>
                <a:latin typeface="Gill Sans MT" pitchFamily="34" charset="0"/>
              </a:rPr>
              <a:t>, </a:t>
            </a:r>
            <a:r>
              <a:rPr lang="en-GB" sz="2800" i="1">
                <a:effectLst>
                  <a:outerShdw blurRad="38100" dist="38100" dir="2700000" algn="tl">
                    <a:srgbClr val="000000"/>
                  </a:outerShdw>
                </a:effectLst>
                <a:latin typeface="Gill Sans MT" pitchFamily="34" charset="0"/>
              </a:rPr>
              <a:t>r</a:t>
            </a:r>
            <a:r>
              <a:rPr lang="en-GB" sz="2800">
                <a:effectLst>
                  <a:outerShdw blurRad="38100" dist="38100" dir="2700000" algn="tl">
                    <a:srgbClr val="000000"/>
                  </a:outerShdw>
                </a:effectLst>
                <a:latin typeface="Gill Sans MT" pitchFamily="34" charset="0"/>
              </a:rPr>
              <a:t>, </a:t>
            </a:r>
            <a:r>
              <a:rPr lang="en-GB" sz="2800" i="1">
                <a:effectLst>
                  <a:outerShdw blurRad="38100" dist="38100" dir="2700000" algn="tl">
                    <a:srgbClr val="000000"/>
                  </a:outerShdw>
                </a:effectLst>
                <a:latin typeface="Gill Sans MT" pitchFamily="34" charset="0"/>
              </a:rPr>
              <a:t>t</a:t>
            </a:r>
            <a:r>
              <a:rPr lang="en-GB" sz="2800">
                <a:effectLst>
                  <a:outerShdw blurRad="38100" dist="38100" dir="2700000" algn="tl">
                    <a:srgbClr val="000000"/>
                  </a:outerShdw>
                </a:effectLst>
                <a:latin typeface="Gill Sans MT" pitchFamily="34" charset="0"/>
              </a:rPr>
              <a:t>) = </a:t>
            </a:r>
            <a:r>
              <a:rPr lang="en-GB" sz="2800" i="1">
                <a:effectLst>
                  <a:outerShdw blurRad="38100" dist="38100" dir="2700000" algn="tl">
                    <a:srgbClr val="000000"/>
                  </a:outerShdw>
                </a:effectLst>
                <a:latin typeface="Gill Sans MT" pitchFamily="34" charset="0"/>
              </a:rPr>
              <a:t>a</a:t>
            </a:r>
          </a:p>
        </p:txBody>
      </p:sp>
      <p:sp>
        <p:nvSpPr>
          <p:cNvPr id="42028" name="Freeform 44"/>
          <p:cNvSpPr>
            <a:spLocks/>
          </p:cNvSpPr>
          <p:nvPr/>
        </p:nvSpPr>
        <p:spPr bwMode="auto">
          <a:xfrm>
            <a:off x="6856413" y="4221163"/>
            <a:ext cx="850900" cy="923925"/>
          </a:xfrm>
          <a:custGeom>
            <a:avLst/>
            <a:gdLst>
              <a:gd name="T0" fmla="*/ 0 w 536"/>
              <a:gd name="T1" fmla="*/ 499 h 582"/>
              <a:gd name="T2" fmla="*/ 453 w 536"/>
              <a:gd name="T3" fmla="*/ 499 h 582"/>
              <a:gd name="T4" fmla="*/ 498 w 536"/>
              <a:gd name="T5" fmla="*/ 0 h 5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36" h="582">
                <a:moveTo>
                  <a:pt x="0" y="499"/>
                </a:moveTo>
                <a:cubicBezTo>
                  <a:pt x="185" y="540"/>
                  <a:pt x="370" y="582"/>
                  <a:pt x="453" y="499"/>
                </a:cubicBezTo>
                <a:cubicBezTo>
                  <a:pt x="536" y="416"/>
                  <a:pt x="517" y="208"/>
                  <a:pt x="498" y="0"/>
                </a:cubicBezTo>
              </a:path>
            </a:pathLst>
          </a:custGeom>
          <a:noFill/>
          <a:ln w="76200" cmpd="sng">
            <a:solidFill>
              <a:schemeClr val="tx1"/>
            </a:solidFill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29" name="Rectangle 45"/>
          <p:cNvSpPr>
            <a:spLocks noChangeArrowheads="1"/>
          </p:cNvSpPr>
          <p:nvPr/>
        </p:nvSpPr>
        <p:spPr bwMode="auto">
          <a:xfrm>
            <a:off x="6711950" y="3573463"/>
            <a:ext cx="188436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800" i="1">
                <a:effectLst>
                  <a:outerShdw blurRad="38100" dist="38100" dir="2700000" algn="tl">
                    <a:srgbClr val="000000"/>
                  </a:outerShdw>
                </a:effectLst>
                <a:latin typeface="Gill Sans MT" pitchFamily="34" charset="0"/>
              </a:rPr>
              <a:t>v</a:t>
            </a:r>
            <a:r>
              <a:rPr lang="en-GB" sz="2800">
                <a:effectLst>
                  <a:outerShdw blurRad="38100" dist="38100" dir="2700000" algn="tl">
                    <a:srgbClr val="000000"/>
                  </a:outerShdw>
                </a:effectLst>
                <a:latin typeface="Gill Sans MT" pitchFamily="34" charset="0"/>
              </a:rPr>
              <a:t>(</a:t>
            </a:r>
            <a:r>
              <a:rPr lang="en-GB" sz="2800" i="1">
                <a:effectLst>
                  <a:outerShdw blurRad="38100" dist="38100" dir="2700000" algn="tl">
                    <a:srgbClr val="000000"/>
                  </a:outerShdw>
                </a:effectLst>
                <a:latin typeface="Gill Sans MT" pitchFamily="34" charset="0"/>
              </a:rPr>
              <a:t>i</a:t>
            </a:r>
            <a:r>
              <a:rPr lang="en-GB" sz="2800" i="1" baseline="-25000">
                <a:effectLst>
                  <a:outerShdw blurRad="38100" dist="38100" dir="2700000" algn="tl">
                    <a:srgbClr val="000000"/>
                  </a:outerShdw>
                </a:effectLst>
                <a:latin typeface="Gill Sans MT" pitchFamily="34" charset="0"/>
              </a:rPr>
              <a:t>2</a:t>
            </a:r>
            <a:r>
              <a:rPr lang="en-GB" sz="2800">
                <a:effectLst>
                  <a:outerShdw blurRad="38100" dist="38100" dir="2700000" algn="tl">
                    <a:srgbClr val="000000"/>
                  </a:outerShdw>
                </a:effectLst>
                <a:latin typeface="Gill Sans MT" pitchFamily="34" charset="0"/>
              </a:rPr>
              <a:t>, </a:t>
            </a:r>
            <a:r>
              <a:rPr lang="en-GB" sz="2800" i="1">
                <a:effectLst>
                  <a:outerShdw blurRad="38100" dist="38100" dir="2700000" algn="tl">
                    <a:srgbClr val="000000"/>
                  </a:outerShdw>
                </a:effectLst>
                <a:latin typeface="Gill Sans MT" pitchFamily="34" charset="0"/>
              </a:rPr>
              <a:t>r</a:t>
            </a:r>
            <a:r>
              <a:rPr lang="en-GB" sz="2800">
                <a:effectLst>
                  <a:outerShdw blurRad="38100" dist="38100" dir="2700000" algn="tl">
                    <a:srgbClr val="000000"/>
                  </a:outerShdw>
                </a:effectLst>
                <a:latin typeface="Gill Sans MT" pitchFamily="34" charset="0"/>
              </a:rPr>
              <a:t>, </a:t>
            </a:r>
            <a:r>
              <a:rPr lang="en-GB" sz="2800" i="1">
                <a:effectLst>
                  <a:outerShdw blurRad="38100" dist="38100" dir="2700000" algn="tl">
                    <a:srgbClr val="000000"/>
                  </a:outerShdw>
                </a:effectLst>
                <a:latin typeface="Gill Sans MT" pitchFamily="34" charset="0"/>
              </a:rPr>
              <a:t>t</a:t>
            </a:r>
            <a:r>
              <a:rPr lang="en-GB" sz="2800">
                <a:effectLst>
                  <a:outerShdw blurRad="38100" dist="38100" dir="2700000" algn="tl">
                    <a:srgbClr val="000000"/>
                  </a:outerShdw>
                </a:effectLst>
                <a:latin typeface="Gill Sans MT" pitchFamily="34" charset="0"/>
              </a:rPr>
              <a:t>) = 0</a:t>
            </a:r>
          </a:p>
        </p:txBody>
      </p:sp>
      <p:grpSp>
        <p:nvGrpSpPr>
          <p:cNvPr id="42030" name="Group 46"/>
          <p:cNvGrpSpPr>
            <a:grpSpLocks/>
          </p:cNvGrpSpPr>
          <p:nvPr/>
        </p:nvGrpSpPr>
        <p:grpSpPr bwMode="auto">
          <a:xfrm>
            <a:off x="6238875" y="4948238"/>
            <a:ext cx="566738" cy="539750"/>
            <a:chOff x="3929" y="2500"/>
            <a:chExt cx="357" cy="340"/>
          </a:xfrm>
        </p:grpSpPr>
        <p:sp>
          <p:nvSpPr>
            <p:cNvPr id="42031" name="Rectangle 47"/>
            <p:cNvSpPr>
              <a:spLocks noChangeArrowheads="1"/>
            </p:cNvSpPr>
            <p:nvPr/>
          </p:nvSpPr>
          <p:spPr bwMode="auto">
            <a:xfrm>
              <a:off x="3929" y="2500"/>
              <a:ext cx="357" cy="170"/>
            </a:xfrm>
            <a:prstGeom prst="rect">
              <a:avLst/>
            </a:prstGeom>
            <a:solidFill>
              <a:schemeClr val="bg2">
                <a:alpha val="48000"/>
              </a:schemeClr>
            </a:solidFill>
            <a:ln w="38100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32" name="AutoShape 48"/>
            <p:cNvSpPr>
              <a:spLocks noChangeArrowheads="1"/>
            </p:cNvSpPr>
            <p:nvPr/>
          </p:nvSpPr>
          <p:spPr bwMode="auto">
            <a:xfrm>
              <a:off x="4157" y="2738"/>
              <a:ext cx="97" cy="102"/>
            </a:xfrm>
            <a:prstGeom prst="plus">
              <a:avLst>
                <a:gd name="adj" fmla="val 39380"/>
              </a:avLst>
            </a:prstGeom>
            <a:solidFill>
              <a:srgbClr val="FFC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2033" name="Freeform 49"/>
          <p:cNvSpPr>
            <a:spLocks/>
          </p:cNvSpPr>
          <p:nvPr/>
        </p:nvSpPr>
        <p:spPr bwMode="auto">
          <a:xfrm>
            <a:off x="6878638" y="4624388"/>
            <a:ext cx="850900" cy="923925"/>
          </a:xfrm>
          <a:custGeom>
            <a:avLst/>
            <a:gdLst>
              <a:gd name="T0" fmla="*/ 0 w 536"/>
              <a:gd name="T1" fmla="*/ 499 h 582"/>
              <a:gd name="T2" fmla="*/ 453 w 536"/>
              <a:gd name="T3" fmla="*/ 499 h 582"/>
              <a:gd name="T4" fmla="*/ 498 w 536"/>
              <a:gd name="T5" fmla="*/ 0 h 5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36" h="582">
                <a:moveTo>
                  <a:pt x="0" y="499"/>
                </a:moveTo>
                <a:cubicBezTo>
                  <a:pt x="185" y="540"/>
                  <a:pt x="370" y="582"/>
                  <a:pt x="453" y="499"/>
                </a:cubicBezTo>
                <a:cubicBezTo>
                  <a:pt x="536" y="416"/>
                  <a:pt x="517" y="208"/>
                  <a:pt x="498" y="0"/>
                </a:cubicBezTo>
              </a:path>
            </a:pathLst>
          </a:custGeom>
          <a:noFill/>
          <a:ln w="76200" cmpd="sng">
            <a:solidFill>
              <a:schemeClr val="tx1"/>
            </a:solidFill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34" name="Rectangle 50"/>
          <p:cNvSpPr>
            <a:spLocks noChangeArrowheads="1"/>
          </p:cNvSpPr>
          <p:nvPr/>
        </p:nvSpPr>
        <p:spPr bwMode="auto">
          <a:xfrm>
            <a:off x="6734175" y="3976688"/>
            <a:ext cx="2159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800" i="1">
                <a:effectLst>
                  <a:outerShdw blurRad="38100" dist="38100" dir="2700000" algn="tl">
                    <a:srgbClr val="000000"/>
                  </a:outerShdw>
                </a:effectLst>
                <a:latin typeface="Gill Sans MT" pitchFamily="34" charset="0"/>
              </a:rPr>
              <a:t>v</a:t>
            </a:r>
            <a:r>
              <a:rPr lang="en-GB" sz="2800">
                <a:effectLst>
                  <a:outerShdw blurRad="38100" dist="38100" dir="2700000" algn="tl">
                    <a:srgbClr val="000000"/>
                  </a:outerShdw>
                </a:effectLst>
                <a:latin typeface="Gill Sans MT" pitchFamily="34" charset="0"/>
              </a:rPr>
              <a:t>(</a:t>
            </a:r>
            <a:r>
              <a:rPr lang="en-GB" sz="2800" i="1">
                <a:effectLst>
                  <a:outerShdw blurRad="38100" dist="38100" dir="2700000" algn="tl">
                    <a:srgbClr val="000000"/>
                  </a:outerShdw>
                </a:effectLst>
                <a:latin typeface="Gill Sans MT" pitchFamily="34" charset="0"/>
              </a:rPr>
              <a:t>i</a:t>
            </a:r>
            <a:r>
              <a:rPr lang="en-GB" sz="2800" i="1" baseline="-25000">
                <a:effectLst>
                  <a:outerShdw blurRad="38100" dist="38100" dir="2700000" algn="tl">
                    <a:srgbClr val="000000"/>
                  </a:outerShdw>
                </a:effectLst>
                <a:latin typeface="Gill Sans MT" pitchFamily="34" charset="0"/>
              </a:rPr>
              <a:t>3</a:t>
            </a:r>
            <a:r>
              <a:rPr lang="en-GB" sz="2800">
                <a:effectLst>
                  <a:outerShdw blurRad="38100" dist="38100" dir="2700000" algn="tl">
                    <a:srgbClr val="000000"/>
                  </a:outerShdw>
                </a:effectLst>
                <a:latin typeface="Gill Sans MT" pitchFamily="34" charset="0"/>
              </a:rPr>
              <a:t>, </a:t>
            </a:r>
            <a:r>
              <a:rPr lang="en-GB" sz="2800" i="1">
                <a:effectLst>
                  <a:outerShdw blurRad="38100" dist="38100" dir="2700000" algn="tl">
                    <a:srgbClr val="000000"/>
                  </a:outerShdw>
                </a:effectLst>
                <a:latin typeface="Gill Sans MT" pitchFamily="34" charset="0"/>
              </a:rPr>
              <a:t>r</a:t>
            </a:r>
            <a:r>
              <a:rPr lang="en-GB" sz="2800">
                <a:effectLst>
                  <a:outerShdw blurRad="38100" dist="38100" dir="2700000" algn="tl">
                    <a:srgbClr val="000000"/>
                  </a:outerShdw>
                </a:effectLst>
                <a:latin typeface="Gill Sans MT" pitchFamily="34" charset="0"/>
              </a:rPr>
              <a:t>, </a:t>
            </a:r>
            <a:r>
              <a:rPr lang="en-GB" sz="2800" i="1">
                <a:effectLst>
                  <a:outerShdw blurRad="38100" dist="38100" dir="2700000" algn="tl">
                    <a:srgbClr val="000000"/>
                  </a:outerShdw>
                </a:effectLst>
                <a:latin typeface="Gill Sans MT" pitchFamily="34" charset="0"/>
              </a:rPr>
              <a:t>t</a:t>
            </a:r>
            <a:r>
              <a:rPr lang="en-GB" sz="2800">
                <a:effectLst>
                  <a:outerShdw blurRad="38100" dist="38100" dir="2700000" algn="tl">
                    <a:srgbClr val="000000"/>
                  </a:outerShdw>
                </a:effectLst>
                <a:latin typeface="Gill Sans MT" pitchFamily="34" charset="0"/>
              </a:rPr>
              <a:t>) = </a:t>
            </a:r>
            <a:r>
              <a:rPr lang="en-GB" sz="2800" i="1">
                <a:effectLst>
                  <a:outerShdw blurRad="38100" dist="38100" dir="2700000" algn="tl">
                    <a:srgbClr val="000000"/>
                  </a:outerShdw>
                </a:effectLst>
                <a:latin typeface="Gill Sans MT" pitchFamily="34" charset="0"/>
              </a:rPr>
              <a:t>a/2</a:t>
            </a:r>
          </a:p>
        </p:txBody>
      </p:sp>
      <p:grpSp>
        <p:nvGrpSpPr>
          <p:cNvPr id="42025" name="Group 41"/>
          <p:cNvGrpSpPr>
            <a:grpSpLocks/>
          </p:cNvGrpSpPr>
          <p:nvPr/>
        </p:nvGrpSpPr>
        <p:grpSpPr bwMode="auto">
          <a:xfrm>
            <a:off x="6216650" y="4545013"/>
            <a:ext cx="566738" cy="539750"/>
            <a:chOff x="3929" y="2500"/>
            <a:chExt cx="357" cy="340"/>
          </a:xfrm>
        </p:grpSpPr>
        <p:sp>
          <p:nvSpPr>
            <p:cNvPr id="42026" name="Rectangle 42"/>
            <p:cNvSpPr>
              <a:spLocks noChangeArrowheads="1"/>
            </p:cNvSpPr>
            <p:nvPr/>
          </p:nvSpPr>
          <p:spPr bwMode="auto">
            <a:xfrm>
              <a:off x="3929" y="2500"/>
              <a:ext cx="357" cy="170"/>
            </a:xfrm>
            <a:prstGeom prst="rect">
              <a:avLst/>
            </a:prstGeom>
            <a:solidFill>
              <a:schemeClr val="bg2">
                <a:alpha val="48000"/>
              </a:schemeClr>
            </a:solidFill>
            <a:ln w="38100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27" name="AutoShape 43"/>
            <p:cNvSpPr>
              <a:spLocks noChangeArrowheads="1"/>
            </p:cNvSpPr>
            <p:nvPr/>
          </p:nvSpPr>
          <p:spPr bwMode="auto">
            <a:xfrm>
              <a:off x="4157" y="2738"/>
              <a:ext cx="97" cy="102"/>
            </a:xfrm>
            <a:prstGeom prst="plus">
              <a:avLst>
                <a:gd name="adj" fmla="val 39380"/>
              </a:avLst>
            </a:prstGeom>
            <a:solidFill>
              <a:srgbClr val="FFC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2042" name="Text Box 58"/>
          <p:cNvSpPr txBox="1">
            <a:spLocks noChangeArrowheads="1"/>
          </p:cNvSpPr>
          <p:nvPr/>
        </p:nvSpPr>
        <p:spPr bwMode="auto">
          <a:xfrm>
            <a:off x="4906963" y="5805488"/>
            <a:ext cx="26177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400">
                <a:solidFill>
                  <a:schemeClr val="hlink"/>
                </a:solidFill>
                <a:latin typeface="Gill Sans MT" pitchFamily="34" charset="0"/>
              </a:rPr>
              <a:t>appearance context</a:t>
            </a:r>
          </a:p>
        </p:txBody>
      </p:sp>
      <p:sp>
        <p:nvSpPr>
          <p:cNvPr id="42057" name="Line 73"/>
          <p:cNvSpPr>
            <a:spLocks noChangeShapeType="1"/>
          </p:cNvSpPr>
          <p:nvPr/>
        </p:nvSpPr>
        <p:spPr bwMode="auto">
          <a:xfrm>
            <a:off x="2339975" y="1700213"/>
            <a:ext cx="10795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58" name="Text Box 74"/>
          <p:cNvSpPr txBox="1">
            <a:spLocks noChangeArrowheads="1"/>
          </p:cNvSpPr>
          <p:nvPr/>
        </p:nvSpPr>
        <p:spPr bwMode="auto">
          <a:xfrm>
            <a:off x="2124075" y="1341438"/>
            <a:ext cx="15113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600">
                <a:latin typeface="Gill Sans MT" pitchFamily="34" charset="0"/>
              </a:rPr>
              <a:t>up to 200 pixels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858000" y="6488668"/>
            <a:ext cx="2312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Slide credit: J</a:t>
            </a:r>
            <a:r>
              <a:rPr lang="en-GB" b="1" dirty="0"/>
              <a:t>. </a:t>
            </a:r>
            <a:r>
              <a:rPr lang="en-GB" b="1" dirty="0" err="1"/>
              <a:t>Shotton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780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184 -0.56637 L 3.05556E-6 2.11841E-6 " pathEditMode="relative" ptsTypes="AA">
                                      <p:cBhvr>
                                        <p:cTn id="18" dur="1000" fill="hold"/>
                                        <p:tgtEl>
                                          <p:spTgt spid="420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56" grpId="0" animBg="1"/>
      <p:bldP spid="42055" grpId="0" animBg="1"/>
      <p:bldP spid="42016" grpId="0" animBg="1"/>
      <p:bldP spid="42016" grpId="1" animBg="1"/>
      <p:bldP spid="42016" grpId="2" animBg="1"/>
      <p:bldP spid="42023" grpId="0"/>
      <p:bldP spid="42023" grpId="1"/>
      <p:bldP spid="42023" grpId="2"/>
      <p:bldP spid="42028" grpId="0" animBg="1"/>
      <p:bldP spid="42028" grpId="1" animBg="1"/>
      <p:bldP spid="42029" grpId="0"/>
      <p:bldP spid="42029" grpId="1"/>
      <p:bldP spid="42033" grpId="0" animBg="1"/>
      <p:bldP spid="42033" grpId="1" animBg="1"/>
      <p:bldP spid="42034" grpId="0"/>
      <p:bldP spid="42034" grpId="1"/>
      <p:bldP spid="420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990" name="Text Box 110"/>
          <p:cNvSpPr txBox="1">
            <a:spLocks noChangeArrowheads="1"/>
          </p:cNvSpPr>
          <p:nvPr/>
        </p:nvSpPr>
        <p:spPr bwMode="auto">
          <a:xfrm>
            <a:off x="2209800" y="6126163"/>
            <a:ext cx="210026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1600">
                <a:solidFill>
                  <a:schemeClr val="hlink"/>
                </a:solidFill>
                <a:latin typeface="Gill Sans MT" pitchFamily="34" charset="0"/>
              </a:rPr>
              <a:t>feature response image</a:t>
            </a:r>
          </a:p>
          <a:p>
            <a:pPr algn="ctr"/>
            <a:r>
              <a:rPr lang="en-GB" sz="1600" b="1" i="1">
                <a:solidFill>
                  <a:schemeClr val="hlink"/>
                </a:solidFill>
                <a:latin typeface="Gill Sans MT" pitchFamily="34" charset="0"/>
              </a:rPr>
              <a:t>v</a:t>
            </a:r>
            <a:r>
              <a:rPr lang="en-GB" sz="1600" b="1">
                <a:solidFill>
                  <a:schemeClr val="hlink"/>
                </a:solidFill>
                <a:latin typeface="Gill Sans MT" pitchFamily="34" charset="0"/>
              </a:rPr>
              <a:t>(</a:t>
            </a:r>
            <a:r>
              <a:rPr lang="en-GB" sz="1600" b="1" i="1">
                <a:solidFill>
                  <a:schemeClr val="hlink"/>
                </a:solidFill>
                <a:latin typeface="Gill Sans MT" pitchFamily="34" charset="0"/>
              </a:rPr>
              <a:t>i, r</a:t>
            </a:r>
            <a:r>
              <a:rPr lang="en-GB" sz="1600" b="1" i="1" baseline="-25000">
                <a:solidFill>
                  <a:schemeClr val="hlink"/>
                </a:solidFill>
                <a:latin typeface="Gill Sans MT" pitchFamily="34" charset="0"/>
              </a:rPr>
              <a:t>1</a:t>
            </a:r>
            <a:r>
              <a:rPr lang="en-GB" sz="1600" b="1" i="1">
                <a:solidFill>
                  <a:schemeClr val="hlink"/>
                </a:solidFill>
                <a:latin typeface="Gill Sans MT" pitchFamily="34" charset="0"/>
              </a:rPr>
              <a:t>, t</a:t>
            </a:r>
            <a:r>
              <a:rPr lang="en-GB" sz="1600" b="1" i="1" baseline="-25000">
                <a:solidFill>
                  <a:schemeClr val="hlink"/>
                </a:solidFill>
                <a:latin typeface="Gill Sans MT" pitchFamily="34" charset="0"/>
              </a:rPr>
              <a:t>1</a:t>
            </a:r>
            <a:r>
              <a:rPr lang="en-GB" sz="1600" b="1">
                <a:solidFill>
                  <a:schemeClr val="hlink"/>
                </a:solidFill>
                <a:latin typeface="Gill Sans MT" pitchFamily="34" charset="0"/>
              </a:rPr>
              <a:t>)</a:t>
            </a:r>
          </a:p>
        </p:txBody>
      </p:sp>
      <p:sp>
        <p:nvSpPr>
          <p:cNvPr id="250991" name="Text Box 111"/>
          <p:cNvSpPr txBox="1">
            <a:spLocks noChangeArrowheads="1"/>
          </p:cNvSpPr>
          <p:nvPr/>
        </p:nvSpPr>
        <p:spPr bwMode="auto">
          <a:xfrm>
            <a:off x="2209800" y="6126163"/>
            <a:ext cx="210026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1600">
                <a:solidFill>
                  <a:schemeClr val="hlink"/>
                </a:solidFill>
                <a:latin typeface="Gill Sans MT" pitchFamily="34" charset="0"/>
              </a:rPr>
              <a:t>feature response image</a:t>
            </a:r>
          </a:p>
          <a:p>
            <a:pPr algn="ctr"/>
            <a:r>
              <a:rPr lang="en-GB" sz="1600" b="1" i="1">
                <a:solidFill>
                  <a:schemeClr val="hlink"/>
                </a:solidFill>
                <a:latin typeface="Gill Sans MT" pitchFamily="34" charset="0"/>
              </a:rPr>
              <a:t>v</a:t>
            </a:r>
            <a:r>
              <a:rPr lang="en-GB" sz="1600" b="1">
                <a:solidFill>
                  <a:schemeClr val="hlink"/>
                </a:solidFill>
                <a:latin typeface="Gill Sans MT" pitchFamily="34" charset="0"/>
              </a:rPr>
              <a:t>(</a:t>
            </a:r>
            <a:r>
              <a:rPr lang="en-GB" sz="1600" b="1" i="1">
                <a:solidFill>
                  <a:schemeClr val="hlink"/>
                </a:solidFill>
                <a:latin typeface="Gill Sans MT" pitchFamily="34" charset="0"/>
              </a:rPr>
              <a:t>i, </a:t>
            </a:r>
            <a:r>
              <a:rPr lang="en-GB" sz="1600" b="1" i="1">
                <a:solidFill>
                  <a:srgbClr val="CC0000"/>
                </a:solidFill>
                <a:latin typeface="Gill Sans MT" pitchFamily="34" charset="0"/>
              </a:rPr>
              <a:t>r</a:t>
            </a:r>
            <a:r>
              <a:rPr lang="en-GB" sz="1600" b="1" i="1" baseline="-25000">
                <a:solidFill>
                  <a:srgbClr val="CC0000"/>
                </a:solidFill>
                <a:latin typeface="Gill Sans MT" pitchFamily="34" charset="0"/>
              </a:rPr>
              <a:t>2</a:t>
            </a:r>
            <a:r>
              <a:rPr lang="en-GB" sz="1600" b="1" i="1">
                <a:solidFill>
                  <a:schemeClr val="hlink"/>
                </a:solidFill>
                <a:latin typeface="Gill Sans MT" pitchFamily="34" charset="0"/>
              </a:rPr>
              <a:t>, </a:t>
            </a:r>
            <a:r>
              <a:rPr lang="en-GB" sz="1600" b="1" i="1">
                <a:solidFill>
                  <a:srgbClr val="CC0000"/>
                </a:solidFill>
                <a:latin typeface="Gill Sans MT" pitchFamily="34" charset="0"/>
              </a:rPr>
              <a:t>t</a:t>
            </a:r>
            <a:r>
              <a:rPr lang="en-GB" sz="1600" b="1" i="1" baseline="-25000">
                <a:solidFill>
                  <a:srgbClr val="CC0000"/>
                </a:solidFill>
                <a:latin typeface="Gill Sans MT" pitchFamily="34" charset="0"/>
              </a:rPr>
              <a:t>2</a:t>
            </a:r>
            <a:r>
              <a:rPr lang="en-GB" sz="1600" b="1">
                <a:solidFill>
                  <a:schemeClr val="hlink"/>
                </a:solidFill>
                <a:latin typeface="Gill Sans MT" pitchFamily="34" charset="0"/>
              </a:rPr>
              <a:t>)</a:t>
            </a:r>
          </a:p>
        </p:txBody>
      </p:sp>
      <p:sp>
        <p:nvSpPr>
          <p:cNvPr id="2508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Shape as Texton Layout</a:t>
            </a:r>
          </a:p>
        </p:txBody>
      </p:sp>
      <p:grpSp>
        <p:nvGrpSpPr>
          <p:cNvPr id="250992" name="Group 112"/>
          <p:cNvGrpSpPr>
            <a:grpSpLocks/>
          </p:cNvGrpSpPr>
          <p:nvPr/>
        </p:nvGrpSpPr>
        <p:grpSpPr bwMode="auto">
          <a:xfrm>
            <a:off x="4860925" y="1196975"/>
            <a:ext cx="4103688" cy="1438275"/>
            <a:chOff x="3062" y="754"/>
            <a:chExt cx="2585" cy="906"/>
          </a:xfrm>
        </p:grpSpPr>
        <p:sp>
          <p:nvSpPr>
            <p:cNvPr id="250899" name="Rectangle 19"/>
            <p:cNvSpPr>
              <a:spLocks noChangeArrowheads="1"/>
            </p:cNvSpPr>
            <p:nvPr/>
          </p:nvSpPr>
          <p:spPr bwMode="auto">
            <a:xfrm>
              <a:off x="4123" y="903"/>
              <a:ext cx="681" cy="680"/>
            </a:xfrm>
            <a:prstGeom prst="rect">
              <a:avLst/>
            </a:prstGeom>
            <a:solidFill>
              <a:srgbClr val="00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u="sng"/>
            </a:p>
          </p:txBody>
        </p:sp>
        <p:sp>
          <p:nvSpPr>
            <p:cNvPr id="250901" name="AutoShape 21"/>
            <p:cNvSpPr>
              <a:spLocks noChangeArrowheads="1"/>
            </p:cNvSpPr>
            <p:nvPr/>
          </p:nvSpPr>
          <p:spPr bwMode="auto">
            <a:xfrm>
              <a:off x="4415" y="1209"/>
              <a:ext cx="97" cy="102"/>
            </a:xfrm>
            <a:prstGeom prst="plus">
              <a:avLst>
                <a:gd name="adj" fmla="val 39380"/>
              </a:avLst>
            </a:prstGeom>
            <a:solidFill>
              <a:srgbClr val="FFC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902" name="Rectangle 22"/>
            <p:cNvSpPr>
              <a:spLocks noChangeArrowheads="1"/>
            </p:cNvSpPr>
            <p:nvPr/>
          </p:nvSpPr>
          <p:spPr bwMode="auto">
            <a:xfrm>
              <a:off x="4198" y="999"/>
              <a:ext cx="264" cy="263"/>
            </a:xfrm>
            <a:prstGeom prst="rect">
              <a:avLst/>
            </a:prstGeom>
            <a:solidFill>
              <a:schemeClr val="bg2"/>
            </a:solidFill>
            <a:ln w="38100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909" name="Rectangle 29"/>
            <p:cNvSpPr>
              <a:spLocks noChangeArrowheads="1"/>
            </p:cNvSpPr>
            <p:nvPr/>
          </p:nvSpPr>
          <p:spPr bwMode="auto">
            <a:xfrm>
              <a:off x="5076" y="1117"/>
              <a:ext cx="272" cy="272"/>
            </a:xfrm>
            <a:prstGeom prst="rect">
              <a:avLst/>
            </a:prstGeom>
            <a:solidFill>
              <a:srgbClr val="7E0000"/>
            </a:solidFill>
            <a:ln w="19050">
              <a:solidFill>
                <a:srgbClr val="FFC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910" name="Text Box 30"/>
            <p:cNvSpPr txBox="1">
              <a:spLocks noChangeArrowheads="1"/>
            </p:cNvSpPr>
            <p:nvPr/>
          </p:nvSpPr>
          <p:spPr bwMode="auto">
            <a:xfrm>
              <a:off x="3779" y="756"/>
              <a:ext cx="344" cy="9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8800">
                  <a:latin typeface="Gill Sans MT" pitchFamily="34" charset="0"/>
                </a:rPr>
                <a:t>(</a:t>
              </a:r>
            </a:p>
          </p:txBody>
        </p:sp>
        <p:sp>
          <p:nvSpPr>
            <p:cNvPr id="250911" name="Text Box 31"/>
            <p:cNvSpPr txBox="1">
              <a:spLocks noChangeArrowheads="1"/>
            </p:cNvSpPr>
            <p:nvPr/>
          </p:nvSpPr>
          <p:spPr bwMode="auto">
            <a:xfrm>
              <a:off x="4804" y="754"/>
              <a:ext cx="270" cy="9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8800" dirty="0">
                  <a:latin typeface="Gill Sans MT" pitchFamily="34" charset="0"/>
                </a:rPr>
                <a:t>,</a:t>
              </a:r>
            </a:p>
          </p:txBody>
        </p:sp>
        <p:sp>
          <p:nvSpPr>
            <p:cNvPr id="250912" name="Text Box 32"/>
            <p:cNvSpPr txBox="1">
              <a:spLocks noChangeArrowheads="1"/>
            </p:cNvSpPr>
            <p:nvPr/>
          </p:nvSpPr>
          <p:spPr bwMode="auto">
            <a:xfrm>
              <a:off x="5303" y="757"/>
              <a:ext cx="344" cy="9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8800">
                  <a:latin typeface="Gill Sans MT" pitchFamily="34" charset="0"/>
                </a:rPr>
                <a:t>)</a:t>
              </a:r>
            </a:p>
          </p:txBody>
        </p:sp>
        <p:sp>
          <p:nvSpPr>
            <p:cNvPr id="250926" name="Rectangle 46"/>
            <p:cNvSpPr>
              <a:spLocks noChangeArrowheads="1"/>
            </p:cNvSpPr>
            <p:nvPr/>
          </p:nvSpPr>
          <p:spPr bwMode="auto">
            <a:xfrm>
              <a:off x="3062" y="1162"/>
              <a:ext cx="74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2400" i="1"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 MT" pitchFamily="34" charset="0"/>
                </a:rPr>
                <a:t>(r</a:t>
              </a:r>
              <a:r>
                <a:rPr lang="en-GB" sz="2400" i="1" baseline="-25000"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 MT" pitchFamily="34" charset="0"/>
                </a:rPr>
                <a:t>1</a:t>
              </a:r>
              <a:r>
                <a:rPr lang="en-GB" sz="2400"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 MT" pitchFamily="34" charset="0"/>
                </a:rPr>
                <a:t>, </a:t>
              </a:r>
              <a:r>
                <a:rPr lang="en-GB" sz="2400" i="1"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 MT" pitchFamily="34" charset="0"/>
                </a:rPr>
                <a:t>t</a:t>
              </a:r>
              <a:r>
                <a:rPr lang="en-GB" sz="2400" i="1" baseline="-25000"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 MT" pitchFamily="34" charset="0"/>
                </a:rPr>
                <a:t>1</a:t>
              </a:r>
              <a:r>
                <a:rPr lang="en-GB" sz="2400"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 MT" pitchFamily="34" charset="0"/>
                </a:rPr>
                <a:t>) =</a:t>
              </a:r>
              <a:endParaRPr lang="en-GB" sz="2400" baseline="-25000">
                <a:effectLst>
                  <a:outerShdw blurRad="38100" dist="38100" dir="2700000" algn="tl">
                    <a:srgbClr val="000000"/>
                  </a:outerShdw>
                </a:effectLst>
                <a:latin typeface="Gill Sans MT" pitchFamily="34" charset="0"/>
              </a:endParaRPr>
            </a:p>
          </p:txBody>
        </p:sp>
      </p:grpSp>
      <p:grpSp>
        <p:nvGrpSpPr>
          <p:cNvPr id="250942" name="Group 62"/>
          <p:cNvGrpSpPr>
            <a:grpSpLocks/>
          </p:cNvGrpSpPr>
          <p:nvPr/>
        </p:nvGrpSpPr>
        <p:grpSpPr bwMode="auto">
          <a:xfrm>
            <a:off x="2376488" y="1798638"/>
            <a:ext cx="1800225" cy="1728787"/>
            <a:chOff x="1337" y="1389"/>
            <a:chExt cx="1134" cy="1089"/>
          </a:xfrm>
        </p:grpSpPr>
        <p:sp>
          <p:nvSpPr>
            <p:cNvPr id="250892" name="Rectangle 12"/>
            <p:cNvSpPr>
              <a:spLocks noChangeArrowheads="1"/>
            </p:cNvSpPr>
            <p:nvPr/>
          </p:nvSpPr>
          <p:spPr bwMode="auto">
            <a:xfrm>
              <a:off x="1337" y="1389"/>
              <a:ext cx="1134" cy="1089"/>
            </a:xfrm>
            <a:prstGeom prst="rect">
              <a:avLst/>
            </a:prstGeom>
            <a:solidFill>
              <a:srgbClr val="0000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893" name="Rectangle 13"/>
            <p:cNvSpPr>
              <a:spLocks noChangeArrowheads="1"/>
            </p:cNvSpPr>
            <p:nvPr/>
          </p:nvSpPr>
          <p:spPr bwMode="auto">
            <a:xfrm>
              <a:off x="1640" y="1689"/>
              <a:ext cx="264" cy="2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894" name="Rectangle 14"/>
            <p:cNvSpPr>
              <a:spLocks noChangeArrowheads="1"/>
            </p:cNvSpPr>
            <p:nvPr/>
          </p:nvSpPr>
          <p:spPr bwMode="auto">
            <a:xfrm>
              <a:off x="1904" y="1689"/>
              <a:ext cx="265" cy="2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895" name="Rectangle 15"/>
            <p:cNvSpPr>
              <a:spLocks noChangeArrowheads="1"/>
            </p:cNvSpPr>
            <p:nvPr/>
          </p:nvSpPr>
          <p:spPr bwMode="auto">
            <a:xfrm>
              <a:off x="1640" y="1952"/>
              <a:ext cx="264" cy="2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896" name="Rectangle 16"/>
            <p:cNvSpPr>
              <a:spLocks noChangeArrowheads="1"/>
            </p:cNvSpPr>
            <p:nvPr/>
          </p:nvSpPr>
          <p:spPr bwMode="auto">
            <a:xfrm>
              <a:off x="1904" y="1952"/>
              <a:ext cx="265" cy="2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50993" name="Group 113"/>
          <p:cNvGrpSpPr>
            <a:grpSpLocks/>
          </p:cNvGrpSpPr>
          <p:nvPr/>
        </p:nvGrpSpPr>
        <p:grpSpPr bwMode="auto">
          <a:xfrm>
            <a:off x="4860925" y="2420938"/>
            <a:ext cx="4103688" cy="1438275"/>
            <a:chOff x="3062" y="1525"/>
            <a:chExt cx="2585" cy="906"/>
          </a:xfrm>
        </p:grpSpPr>
        <p:sp>
          <p:nvSpPr>
            <p:cNvPr id="250917" name="Rectangle 37"/>
            <p:cNvSpPr>
              <a:spLocks noChangeArrowheads="1"/>
            </p:cNvSpPr>
            <p:nvPr/>
          </p:nvSpPr>
          <p:spPr bwMode="auto">
            <a:xfrm>
              <a:off x="4123" y="1674"/>
              <a:ext cx="681" cy="680"/>
            </a:xfrm>
            <a:prstGeom prst="rect">
              <a:avLst/>
            </a:prstGeom>
            <a:solidFill>
              <a:srgbClr val="00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u="sng"/>
            </a:p>
          </p:txBody>
        </p:sp>
        <p:sp>
          <p:nvSpPr>
            <p:cNvPr id="250918" name="AutoShape 38"/>
            <p:cNvSpPr>
              <a:spLocks noChangeArrowheads="1"/>
            </p:cNvSpPr>
            <p:nvPr/>
          </p:nvSpPr>
          <p:spPr bwMode="auto">
            <a:xfrm>
              <a:off x="4415" y="1980"/>
              <a:ext cx="97" cy="102"/>
            </a:xfrm>
            <a:prstGeom prst="plus">
              <a:avLst>
                <a:gd name="adj" fmla="val 39380"/>
              </a:avLst>
            </a:prstGeom>
            <a:solidFill>
              <a:srgbClr val="FFC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919" name="Rectangle 39"/>
            <p:cNvSpPr>
              <a:spLocks noChangeArrowheads="1"/>
            </p:cNvSpPr>
            <p:nvPr/>
          </p:nvSpPr>
          <p:spPr bwMode="auto">
            <a:xfrm>
              <a:off x="4467" y="1770"/>
              <a:ext cx="264" cy="263"/>
            </a:xfrm>
            <a:prstGeom prst="rect">
              <a:avLst/>
            </a:prstGeom>
            <a:solidFill>
              <a:schemeClr val="bg2"/>
            </a:solidFill>
            <a:ln w="38100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920" name="Rectangle 40"/>
            <p:cNvSpPr>
              <a:spLocks noChangeArrowheads="1"/>
            </p:cNvSpPr>
            <p:nvPr/>
          </p:nvSpPr>
          <p:spPr bwMode="auto">
            <a:xfrm>
              <a:off x="5076" y="1888"/>
              <a:ext cx="272" cy="272"/>
            </a:xfrm>
            <a:prstGeom prst="rect">
              <a:avLst/>
            </a:prstGeom>
            <a:solidFill>
              <a:schemeClr val="hlink"/>
            </a:solidFill>
            <a:ln w="19050">
              <a:solidFill>
                <a:srgbClr val="FFC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921" name="Text Box 41"/>
            <p:cNvSpPr txBox="1">
              <a:spLocks noChangeArrowheads="1"/>
            </p:cNvSpPr>
            <p:nvPr/>
          </p:nvSpPr>
          <p:spPr bwMode="auto">
            <a:xfrm>
              <a:off x="3779" y="1527"/>
              <a:ext cx="344" cy="9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8800">
                  <a:latin typeface="Gill Sans MT" pitchFamily="34" charset="0"/>
                </a:rPr>
                <a:t>(</a:t>
              </a:r>
            </a:p>
          </p:txBody>
        </p:sp>
        <p:sp>
          <p:nvSpPr>
            <p:cNvPr id="250922" name="Text Box 42"/>
            <p:cNvSpPr txBox="1">
              <a:spLocks noChangeArrowheads="1"/>
            </p:cNvSpPr>
            <p:nvPr/>
          </p:nvSpPr>
          <p:spPr bwMode="auto">
            <a:xfrm>
              <a:off x="4804" y="1525"/>
              <a:ext cx="270" cy="9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8800" dirty="0">
                  <a:latin typeface="Gill Sans MT" pitchFamily="34" charset="0"/>
                </a:rPr>
                <a:t>,</a:t>
              </a:r>
            </a:p>
          </p:txBody>
        </p:sp>
        <p:sp>
          <p:nvSpPr>
            <p:cNvPr id="250923" name="Text Box 43"/>
            <p:cNvSpPr txBox="1">
              <a:spLocks noChangeArrowheads="1"/>
            </p:cNvSpPr>
            <p:nvPr/>
          </p:nvSpPr>
          <p:spPr bwMode="auto">
            <a:xfrm>
              <a:off x="5303" y="1528"/>
              <a:ext cx="344" cy="9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8800">
                  <a:latin typeface="Gill Sans MT" pitchFamily="34" charset="0"/>
                </a:rPr>
                <a:t>)</a:t>
              </a:r>
            </a:p>
          </p:txBody>
        </p:sp>
        <p:sp>
          <p:nvSpPr>
            <p:cNvPr id="250927" name="Rectangle 47"/>
            <p:cNvSpPr>
              <a:spLocks noChangeArrowheads="1"/>
            </p:cNvSpPr>
            <p:nvPr/>
          </p:nvSpPr>
          <p:spPr bwMode="auto">
            <a:xfrm>
              <a:off x="3062" y="1917"/>
              <a:ext cx="74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2400" i="1"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 MT" pitchFamily="34" charset="0"/>
                </a:rPr>
                <a:t>(r</a:t>
              </a:r>
              <a:r>
                <a:rPr lang="en-GB" sz="2400" i="1" baseline="-25000"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 MT" pitchFamily="34" charset="0"/>
                </a:rPr>
                <a:t>2</a:t>
              </a:r>
              <a:r>
                <a:rPr lang="en-GB" sz="2400"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 MT" pitchFamily="34" charset="0"/>
                </a:rPr>
                <a:t>, </a:t>
              </a:r>
              <a:r>
                <a:rPr lang="en-GB" sz="2400" i="1"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 MT" pitchFamily="34" charset="0"/>
                </a:rPr>
                <a:t>t</a:t>
              </a:r>
              <a:r>
                <a:rPr lang="en-GB" sz="2400" i="1" baseline="-25000"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 MT" pitchFamily="34" charset="0"/>
                </a:rPr>
                <a:t>2</a:t>
              </a:r>
              <a:r>
                <a:rPr lang="en-GB" sz="2400"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 MT" pitchFamily="34" charset="0"/>
                </a:rPr>
                <a:t>) =</a:t>
              </a:r>
              <a:endParaRPr lang="en-GB" sz="2400" baseline="-25000">
                <a:effectLst>
                  <a:outerShdw blurRad="38100" dist="38100" dir="2700000" algn="tl">
                    <a:srgbClr val="000000"/>
                  </a:outerShdw>
                </a:effectLst>
                <a:latin typeface="Gill Sans MT" pitchFamily="34" charset="0"/>
              </a:endParaRPr>
            </a:p>
          </p:txBody>
        </p:sp>
      </p:grpSp>
      <p:grpSp>
        <p:nvGrpSpPr>
          <p:cNvPr id="250943" name="Group 63"/>
          <p:cNvGrpSpPr>
            <a:grpSpLocks/>
          </p:cNvGrpSpPr>
          <p:nvPr/>
        </p:nvGrpSpPr>
        <p:grpSpPr bwMode="auto">
          <a:xfrm>
            <a:off x="325438" y="1773238"/>
            <a:ext cx="1800225" cy="1754187"/>
            <a:chOff x="113" y="1373"/>
            <a:chExt cx="1134" cy="1105"/>
          </a:xfrm>
        </p:grpSpPr>
        <p:sp>
          <p:nvSpPr>
            <p:cNvPr id="250884" name="Rectangle 4"/>
            <p:cNvSpPr>
              <a:spLocks noChangeArrowheads="1"/>
            </p:cNvSpPr>
            <p:nvPr/>
          </p:nvSpPr>
          <p:spPr bwMode="auto">
            <a:xfrm>
              <a:off x="113" y="1389"/>
              <a:ext cx="1134" cy="1089"/>
            </a:xfrm>
            <a:prstGeom prst="rect">
              <a:avLst/>
            </a:prstGeom>
            <a:solidFill>
              <a:srgbClr val="0000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u="sng"/>
            </a:p>
          </p:txBody>
        </p:sp>
        <p:sp>
          <p:nvSpPr>
            <p:cNvPr id="250885" name="Rectangle 5"/>
            <p:cNvSpPr>
              <a:spLocks noChangeArrowheads="1"/>
            </p:cNvSpPr>
            <p:nvPr/>
          </p:nvSpPr>
          <p:spPr bwMode="auto">
            <a:xfrm>
              <a:off x="416" y="1689"/>
              <a:ext cx="264" cy="263"/>
            </a:xfrm>
            <a:prstGeom prst="rect">
              <a:avLst/>
            </a:prstGeom>
            <a:solidFill>
              <a:srgbClr val="7E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886" name="Rectangle 6"/>
            <p:cNvSpPr>
              <a:spLocks noChangeArrowheads="1"/>
            </p:cNvSpPr>
            <p:nvPr/>
          </p:nvSpPr>
          <p:spPr bwMode="auto">
            <a:xfrm>
              <a:off x="680" y="1689"/>
              <a:ext cx="265" cy="263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887" name="Rectangle 7"/>
            <p:cNvSpPr>
              <a:spLocks noChangeArrowheads="1"/>
            </p:cNvSpPr>
            <p:nvPr/>
          </p:nvSpPr>
          <p:spPr bwMode="auto">
            <a:xfrm>
              <a:off x="416" y="1952"/>
              <a:ext cx="264" cy="263"/>
            </a:xfrm>
            <a:prstGeom prst="rect">
              <a:avLst/>
            </a:prstGeom>
            <a:solidFill>
              <a:srgbClr val="00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888" name="Rectangle 8"/>
            <p:cNvSpPr>
              <a:spLocks noChangeArrowheads="1"/>
            </p:cNvSpPr>
            <p:nvPr/>
          </p:nvSpPr>
          <p:spPr bwMode="auto">
            <a:xfrm>
              <a:off x="680" y="1952"/>
              <a:ext cx="265" cy="263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930" name="Rectangle 50"/>
            <p:cNvSpPr>
              <a:spLocks noChangeArrowheads="1"/>
            </p:cNvSpPr>
            <p:nvPr/>
          </p:nvSpPr>
          <p:spPr bwMode="auto">
            <a:xfrm>
              <a:off x="431" y="1637"/>
              <a:ext cx="23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2400" i="1"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 MT" pitchFamily="34" charset="0"/>
                </a:rPr>
                <a:t>t</a:t>
              </a:r>
              <a:r>
                <a:rPr lang="en-GB" sz="2400" i="1" baseline="-25000"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 MT" pitchFamily="34" charset="0"/>
                </a:rPr>
                <a:t>1</a:t>
              </a:r>
            </a:p>
          </p:txBody>
        </p:sp>
        <p:sp>
          <p:nvSpPr>
            <p:cNvPr id="250931" name="Rectangle 51"/>
            <p:cNvSpPr>
              <a:spLocks noChangeArrowheads="1"/>
            </p:cNvSpPr>
            <p:nvPr/>
          </p:nvSpPr>
          <p:spPr bwMode="auto">
            <a:xfrm>
              <a:off x="703" y="1637"/>
              <a:ext cx="23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2400" i="1"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 MT" pitchFamily="34" charset="0"/>
                </a:rPr>
                <a:t>t</a:t>
              </a:r>
              <a:r>
                <a:rPr lang="en-GB" sz="2400" i="1" baseline="-25000"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 MT" pitchFamily="34" charset="0"/>
                </a:rPr>
                <a:t>2</a:t>
              </a:r>
            </a:p>
          </p:txBody>
        </p:sp>
        <p:sp>
          <p:nvSpPr>
            <p:cNvPr id="250932" name="Rectangle 52"/>
            <p:cNvSpPr>
              <a:spLocks noChangeArrowheads="1"/>
            </p:cNvSpPr>
            <p:nvPr/>
          </p:nvSpPr>
          <p:spPr bwMode="auto">
            <a:xfrm>
              <a:off x="431" y="1915"/>
              <a:ext cx="23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2400" i="1"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 MT" pitchFamily="34" charset="0"/>
                </a:rPr>
                <a:t>t</a:t>
              </a:r>
              <a:r>
                <a:rPr lang="en-GB" sz="2400" i="1" baseline="-25000"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 MT" pitchFamily="34" charset="0"/>
                </a:rPr>
                <a:t>3</a:t>
              </a:r>
            </a:p>
          </p:txBody>
        </p:sp>
        <p:sp>
          <p:nvSpPr>
            <p:cNvPr id="250933" name="Rectangle 53"/>
            <p:cNvSpPr>
              <a:spLocks noChangeArrowheads="1"/>
            </p:cNvSpPr>
            <p:nvPr/>
          </p:nvSpPr>
          <p:spPr bwMode="auto">
            <a:xfrm>
              <a:off x="703" y="1915"/>
              <a:ext cx="23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2400" i="1"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 MT" pitchFamily="34" charset="0"/>
                </a:rPr>
                <a:t>t</a:t>
              </a:r>
              <a:r>
                <a:rPr lang="en-GB" sz="2400" i="1" baseline="-25000"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 MT" pitchFamily="34" charset="0"/>
                </a:rPr>
                <a:t>4</a:t>
              </a:r>
            </a:p>
          </p:txBody>
        </p:sp>
        <p:sp>
          <p:nvSpPr>
            <p:cNvPr id="250934" name="Rectangle 54"/>
            <p:cNvSpPr>
              <a:spLocks noChangeArrowheads="1"/>
            </p:cNvSpPr>
            <p:nvPr/>
          </p:nvSpPr>
          <p:spPr bwMode="auto">
            <a:xfrm>
              <a:off x="158" y="1373"/>
              <a:ext cx="23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2400" i="1"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 MT" pitchFamily="34" charset="0"/>
                </a:rPr>
                <a:t>t</a:t>
              </a:r>
              <a:r>
                <a:rPr lang="en-GB" sz="2400" i="1" baseline="-25000"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 MT" pitchFamily="34" charset="0"/>
                </a:rPr>
                <a:t>0</a:t>
              </a:r>
            </a:p>
          </p:txBody>
        </p:sp>
      </p:grpSp>
      <p:grpSp>
        <p:nvGrpSpPr>
          <p:cNvPr id="250946" name="Group 66"/>
          <p:cNvGrpSpPr>
            <a:grpSpLocks/>
          </p:cNvGrpSpPr>
          <p:nvPr/>
        </p:nvGrpSpPr>
        <p:grpSpPr bwMode="auto">
          <a:xfrm>
            <a:off x="2376488" y="4300538"/>
            <a:ext cx="1800225" cy="1728787"/>
            <a:chOff x="340" y="2840"/>
            <a:chExt cx="1134" cy="1089"/>
          </a:xfrm>
        </p:grpSpPr>
        <p:sp>
          <p:nvSpPr>
            <p:cNvPr id="250937" name="Rectangle 57"/>
            <p:cNvSpPr>
              <a:spLocks noChangeArrowheads="1"/>
            </p:cNvSpPr>
            <p:nvPr/>
          </p:nvSpPr>
          <p:spPr bwMode="auto">
            <a:xfrm>
              <a:off x="340" y="2840"/>
              <a:ext cx="1134" cy="1089"/>
            </a:xfrm>
            <a:prstGeom prst="rect">
              <a:avLst/>
            </a:prstGeom>
            <a:solidFill>
              <a:srgbClr val="0000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50935" name="Picture 5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097" t="5890" r="3960" b="63582"/>
            <a:stretch>
              <a:fillRect/>
            </a:stretch>
          </p:blipFill>
          <p:spPr bwMode="auto">
            <a:xfrm>
              <a:off x="476" y="2931"/>
              <a:ext cx="907" cy="9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50948" name="Rectangle 68"/>
          <p:cNvSpPr>
            <a:spLocks noChangeArrowheads="1"/>
          </p:cNvSpPr>
          <p:nvPr/>
        </p:nvSpPr>
        <p:spPr bwMode="auto">
          <a:xfrm>
            <a:off x="323850" y="4300538"/>
            <a:ext cx="1800225" cy="1728787"/>
          </a:xfrm>
          <a:prstGeom prst="rect">
            <a:avLst/>
          </a:prstGeom>
          <a:solidFill>
            <a:srgbClr val="0000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u="sng"/>
          </a:p>
        </p:txBody>
      </p:sp>
      <p:sp>
        <p:nvSpPr>
          <p:cNvPr id="250949" name="Rectangle 69"/>
          <p:cNvSpPr>
            <a:spLocks noChangeArrowheads="1"/>
          </p:cNvSpPr>
          <p:nvPr/>
        </p:nvSpPr>
        <p:spPr bwMode="auto">
          <a:xfrm>
            <a:off x="804863" y="4776788"/>
            <a:ext cx="419100" cy="417512"/>
          </a:xfrm>
          <a:prstGeom prst="rect">
            <a:avLst/>
          </a:prstGeom>
          <a:solidFill>
            <a:srgbClr val="7E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0950" name="Rectangle 70"/>
          <p:cNvSpPr>
            <a:spLocks noChangeArrowheads="1"/>
          </p:cNvSpPr>
          <p:nvPr/>
        </p:nvSpPr>
        <p:spPr bwMode="auto">
          <a:xfrm>
            <a:off x="1223963" y="4776788"/>
            <a:ext cx="420687" cy="417512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0951" name="Rectangle 71"/>
          <p:cNvSpPr>
            <a:spLocks noChangeArrowheads="1"/>
          </p:cNvSpPr>
          <p:nvPr/>
        </p:nvSpPr>
        <p:spPr bwMode="auto">
          <a:xfrm>
            <a:off x="804863" y="5194300"/>
            <a:ext cx="419100" cy="417513"/>
          </a:xfrm>
          <a:prstGeom prst="rect">
            <a:avLst/>
          </a:prstGeom>
          <a:solidFill>
            <a:srgbClr val="00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0952" name="Rectangle 72"/>
          <p:cNvSpPr>
            <a:spLocks noChangeArrowheads="1"/>
          </p:cNvSpPr>
          <p:nvPr/>
        </p:nvSpPr>
        <p:spPr bwMode="auto">
          <a:xfrm>
            <a:off x="1223963" y="5194300"/>
            <a:ext cx="420687" cy="417513"/>
          </a:xfrm>
          <a:prstGeom prst="rect">
            <a:avLst/>
          </a:pr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0981" name="Text Box 101"/>
          <p:cNvSpPr txBox="1">
            <a:spLocks noChangeArrowheads="1"/>
          </p:cNvSpPr>
          <p:nvPr/>
        </p:nvSpPr>
        <p:spPr bwMode="auto">
          <a:xfrm>
            <a:off x="611188" y="3567113"/>
            <a:ext cx="1250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hlink"/>
                </a:solidFill>
                <a:latin typeface="Gill Sans MT" pitchFamily="34" charset="0"/>
              </a:rPr>
              <a:t>texton map</a:t>
            </a:r>
          </a:p>
        </p:txBody>
      </p:sp>
      <p:sp>
        <p:nvSpPr>
          <p:cNvPr id="250982" name="Text Box 102"/>
          <p:cNvSpPr txBox="1">
            <a:spLocks noChangeArrowheads="1"/>
          </p:cNvSpPr>
          <p:nvPr/>
        </p:nvSpPr>
        <p:spPr bwMode="auto">
          <a:xfrm>
            <a:off x="2592388" y="3567113"/>
            <a:ext cx="13763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hlink"/>
                </a:solidFill>
                <a:latin typeface="Gill Sans MT" pitchFamily="34" charset="0"/>
              </a:rPr>
              <a:t>ground truth</a:t>
            </a:r>
          </a:p>
        </p:txBody>
      </p:sp>
      <p:sp>
        <p:nvSpPr>
          <p:cNvPr id="250989" name="Text Box 109"/>
          <p:cNvSpPr txBox="1">
            <a:spLocks noChangeArrowheads="1"/>
          </p:cNvSpPr>
          <p:nvPr/>
        </p:nvSpPr>
        <p:spPr bwMode="auto">
          <a:xfrm>
            <a:off x="584200" y="6100763"/>
            <a:ext cx="1250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hlink"/>
                </a:solidFill>
                <a:latin typeface="Gill Sans MT" pitchFamily="34" charset="0"/>
              </a:rPr>
              <a:t>texton map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858000" y="6477000"/>
            <a:ext cx="2312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Slide credit: J</a:t>
            </a:r>
            <a:r>
              <a:rPr lang="en-GB" b="1" dirty="0"/>
              <a:t>. </a:t>
            </a:r>
            <a:r>
              <a:rPr lang="en-GB" b="1" dirty="0" err="1"/>
              <a:t>Shotton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44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0990" grpId="0"/>
      <p:bldP spid="250990" grpId="1"/>
      <p:bldP spid="250991" grpId="0"/>
      <p:bldP spid="250991" grpId="1"/>
      <p:bldP spid="250948" grpId="0" animBg="1"/>
      <p:bldP spid="250949" grpId="0" animBg="1"/>
      <p:bldP spid="250950" grpId="0" animBg="1"/>
      <p:bldP spid="250951" grpId="0" animBg="1"/>
      <p:bldP spid="250952" grpId="0" animBg="1"/>
      <p:bldP spid="25098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92" name="Rectangle 64"/>
          <p:cNvSpPr>
            <a:spLocks noChangeArrowheads="1"/>
          </p:cNvSpPr>
          <p:nvPr/>
        </p:nvSpPr>
        <p:spPr bwMode="auto">
          <a:xfrm>
            <a:off x="4787900" y="3962400"/>
            <a:ext cx="1800225" cy="1728787"/>
          </a:xfrm>
          <a:prstGeom prst="rect">
            <a:avLst/>
          </a:prstGeom>
          <a:solidFill>
            <a:srgbClr val="0000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u="sng"/>
          </a:p>
        </p:txBody>
      </p:sp>
      <p:sp>
        <p:nvSpPr>
          <p:cNvPr id="252991" name="Rectangle 63"/>
          <p:cNvSpPr>
            <a:spLocks noChangeArrowheads="1"/>
          </p:cNvSpPr>
          <p:nvPr/>
        </p:nvSpPr>
        <p:spPr bwMode="auto">
          <a:xfrm>
            <a:off x="6759575" y="4014788"/>
            <a:ext cx="1800225" cy="1728787"/>
          </a:xfrm>
          <a:prstGeom prst="rect">
            <a:avLst/>
          </a:prstGeom>
          <a:solidFill>
            <a:srgbClr val="0000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2931" name="Text Box 3"/>
          <p:cNvSpPr txBox="1">
            <a:spLocks noChangeArrowheads="1"/>
          </p:cNvSpPr>
          <p:nvPr/>
        </p:nvSpPr>
        <p:spPr bwMode="auto">
          <a:xfrm>
            <a:off x="2120900" y="5867400"/>
            <a:ext cx="22891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1600" dirty="0">
                <a:solidFill>
                  <a:schemeClr val="hlink"/>
                </a:solidFill>
                <a:latin typeface="Gill Sans MT" pitchFamily="34" charset="0"/>
              </a:rPr>
              <a:t>summed response images</a:t>
            </a:r>
          </a:p>
          <a:p>
            <a:pPr algn="ctr"/>
            <a:r>
              <a:rPr lang="en-GB" sz="1600" b="1" i="1" dirty="0">
                <a:solidFill>
                  <a:schemeClr val="hlink"/>
                </a:solidFill>
                <a:latin typeface="Gill Sans MT" pitchFamily="34" charset="0"/>
              </a:rPr>
              <a:t>v</a:t>
            </a:r>
            <a:r>
              <a:rPr lang="en-GB" sz="1600" b="1" dirty="0">
                <a:solidFill>
                  <a:schemeClr val="hlink"/>
                </a:solidFill>
                <a:latin typeface="Gill Sans MT" pitchFamily="34" charset="0"/>
              </a:rPr>
              <a:t>(</a:t>
            </a:r>
            <a:r>
              <a:rPr lang="en-GB" sz="1600" b="1" i="1" dirty="0">
                <a:solidFill>
                  <a:schemeClr val="hlink"/>
                </a:solidFill>
                <a:latin typeface="Gill Sans MT" pitchFamily="34" charset="0"/>
              </a:rPr>
              <a:t>i, r</a:t>
            </a:r>
            <a:r>
              <a:rPr lang="en-GB" sz="1600" b="1" i="1" baseline="-25000" dirty="0">
                <a:solidFill>
                  <a:schemeClr val="hlink"/>
                </a:solidFill>
                <a:latin typeface="Gill Sans MT" pitchFamily="34" charset="0"/>
              </a:rPr>
              <a:t>1</a:t>
            </a:r>
            <a:r>
              <a:rPr lang="en-GB" sz="1600" b="1" i="1" dirty="0">
                <a:solidFill>
                  <a:schemeClr val="hlink"/>
                </a:solidFill>
                <a:latin typeface="Gill Sans MT" pitchFamily="34" charset="0"/>
              </a:rPr>
              <a:t>, t</a:t>
            </a:r>
            <a:r>
              <a:rPr lang="en-GB" sz="1600" b="1" i="1" baseline="-25000" dirty="0">
                <a:solidFill>
                  <a:schemeClr val="hlink"/>
                </a:solidFill>
                <a:latin typeface="Gill Sans MT" pitchFamily="34" charset="0"/>
              </a:rPr>
              <a:t>1</a:t>
            </a:r>
            <a:r>
              <a:rPr lang="en-GB" sz="1600" b="1" dirty="0">
                <a:solidFill>
                  <a:schemeClr val="hlink"/>
                </a:solidFill>
                <a:latin typeface="Gill Sans MT" pitchFamily="34" charset="0"/>
              </a:rPr>
              <a:t>)</a:t>
            </a:r>
            <a:r>
              <a:rPr lang="en-GB" sz="1600" b="1" i="1" dirty="0">
                <a:solidFill>
                  <a:schemeClr val="hlink"/>
                </a:solidFill>
                <a:latin typeface="Gill Sans MT" pitchFamily="34" charset="0"/>
              </a:rPr>
              <a:t> + v(i, r</a:t>
            </a:r>
            <a:r>
              <a:rPr lang="en-GB" sz="1600" b="1" i="1" baseline="-25000" dirty="0">
                <a:solidFill>
                  <a:schemeClr val="hlink"/>
                </a:solidFill>
                <a:latin typeface="Gill Sans MT" pitchFamily="34" charset="0"/>
              </a:rPr>
              <a:t>2</a:t>
            </a:r>
            <a:r>
              <a:rPr lang="en-GB" sz="1600" b="1" i="1" dirty="0">
                <a:solidFill>
                  <a:schemeClr val="hlink"/>
                </a:solidFill>
                <a:latin typeface="Gill Sans MT" pitchFamily="34" charset="0"/>
              </a:rPr>
              <a:t>, t</a:t>
            </a:r>
            <a:r>
              <a:rPr lang="en-GB" sz="1600" b="1" i="1" baseline="-25000" dirty="0">
                <a:solidFill>
                  <a:schemeClr val="hlink"/>
                </a:solidFill>
                <a:latin typeface="Gill Sans MT" pitchFamily="34" charset="0"/>
              </a:rPr>
              <a:t>2</a:t>
            </a:r>
            <a:r>
              <a:rPr lang="en-GB" sz="1600" b="1" dirty="0">
                <a:solidFill>
                  <a:schemeClr val="hlink"/>
                </a:solidFill>
                <a:latin typeface="Gill Sans MT" pitchFamily="34" charset="0"/>
              </a:rPr>
              <a:t>)</a:t>
            </a:r>
          </a:p>
        </p:txBody>
      </p:sp>
      <p:sp>
        <p:nvSpPr>
          <p:cNvPr id="252932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GB" dirty="0"/>
              <a:t>Shape as </a:t>
            </a:r>
            <a:r>
              <a:rPr lang="en-GB" dirty="0" err="1"/>
              <a:t>Texton</a:t>
            </a:r>
            <a:r>
              <a:rPr lang="en-GB" dirty="0"/>
              <a:t> Layout</a:t>
            </a:r>
          </a:p>
        </p:txBody>
      </p:sp>
      <p:grpSp>
        <p:nvGrpSpPr>
          <p:cNvPr id="252934" name="Group 6"/>
          <p:cNvGrpSpPr>
            <a:grpSpLocks/>
          </p:cNvGrpSpPr>
          <p:nvPr/>
        </p:nvGrpSpPr>
        <p:grpSpPr bwMode="auto">
          <a:xfrm>
            <a:off x="2379663" y="1512888"/>
            <a:ext cx="1800225" cy="1728787"/>
            <a:chOff x="1337" y="1389"/>
            <a:chExt cx="1134" cy="1089"/>
          </a:xfrm>
        </p:grpSpPr>
        <p:sp>
          <p:nvSpPr>
            <p:cNvPr id="252935" name="Rectangle 7"/>
            <p:cNvSpPr>
              <a:spLocks noChangeArrowheads="1"/>
            </p:cNvSpPr>
            <p:nvPr/>
          </p:nvSpPr>
          <p:spPr bwMode="auto">
            <a:xfrm>
              <a:off x="1337" y="1389"/>
              <a:ext cx="1134" cy="1089"/>
            </a:xfrm>
            <a:prstGeom prst="rect">
              <a:avLst/>
            </a:prstGeom>
            <a:solidFill>
              <a:srgbClr val="0000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2936" name="Rectangle 8"/>
            <p:cNvSpPr>
              <a:spLocks noChangeArrowheads="1"/>
            </p:cNvSpPr>
            <p:nvPr/>
          </p:nvSpPr>
          <p:spPr bwMode="auto">
            <a:xfrm>
              <a:off x="1640" y="1689"/>
              <a:ext cx="264" cy="2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2937" name="Rectangle 9"/>
            <p:cNvSpPr>
              <a:spLocks noChangeArrowheads="1"/>
            </p:cNvSpPr>
            <p:nvPr/>
          </p:nvSpPr>
          <p:spPr bwMode="auto">
            <a:xfrm>
              <a:off x="1904" y="1689"/>
              <a:ext cx="265" cy="2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2938" name="Rectangle 10"/>
            <p:cNvSpPr>
              <a:spLocks noChangeArrowheads="1"/>
            </p:cNvSpPr>
            <p:nvPr/>
          </p:nvSpPr>
          <p:spPr bwMode="auto">
            <a:xfrm>
              <a:off x="1640" y="1952"/>
              <a:ext cx="264" cy="2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2939" name="Rectangle 11"/>
            <p:cNvSpPr>
              <a:spLocks noChangeArrowheads="1"/>
            </p:cNvSpPr>
            <p:nvPr/>
          </p:nvSpPr>
          <p:spPr bwMode="auto">
            <a:xfrm>
              <a:off x="1904" y="1952"/>
              <a:ext cx="265" cy="2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52941" name="Rectangle 13"/>
          <p:cNvSpPr>
            <a:spLocks noChangeArrowheads="1"/>
          </p:cNvSpPr>
          <p:nvPr/>
        </p:nvSpPr>
        <p:spPr bwMode="auto">
          <a:xfrm>
            <a:off x="6545263" y="1303338"/>
            <a:ext cx="1081087" cy="1079500"/>
          </a:xfrm>
          <a:prstGeom prst="rect">
            <a:avLst/>
          </a:prstGeom>
          <a:solidFill>
            <a:srgbClr val="000000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u="sng"/>
          </a:p>
        </p:txBody>
      </p:sp>
      <p:sp>
        <p:nvSpPr>
          <p:cNvPr id="252942" name="AutoShape 14"/>
          <p:cNvSpPr>
            <a:spLocks noChangeArrowheads="1"/>
          </p:cNvSpPr>
          <p:nvPr/>
        </p:nvSpPr>
        <p:spPr bwMode="auto">
          <a:xfrm>
            <a:off x="7008813" y="1752600"/>
            <a:ext cx="153987" cy="161925"/>
          </a:xfrm>
          <a:prstGeom prst="plus">
            <a:avLst>
              <a:gd name="adj" fmla="val 39380"/>
            </a:avLst>
          </a:prstGeom>
          <a:solidFill>
            <a:schemeClr val="hlink"/>
          </a:solidFill>
          <a:ln w="9525">
            <a:solidFill>
              <a:srgbClr val="FFC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2943" name="Rectangle 15"/>
          <p:cNvSpPr>
            <a:spLocks noChangeArrowheads="1"/>
          </p:cNvSpPr>
          <p:nvPr/>
        </p:nvSpPr>
        <p:spPr bwMode="auto">
          <a:xfrm>
            <a:off x="6664325" y="1447800"/>
            <a:ext cx="419100" cy="417512"/>
          </a:xfrm>
          <a:prstGeom prst="rect">
            <a:avLst/>
          </a:prstGeom>
          <a:solidFill>
            <a:schemeClr val="bg2"/>
          </a:solidFill>
          <a:ln w="38100">
            <a:solidFill>
              <a:schemeClr val="hlink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2944" name="Rectangle 16"/>
          <p:cNvSpPr>
            <a:spLocks noChangeArrowheads="1"/>
          </p:cNvSpPr>
          <p:nvPr/>
        </p:nvSpPr>
        <p:spPr bwMode="auto">
          <a:xfrm>
            <a:off x="8058150" y="1487488"/>
            <a:ext cx="431800" cy="431800"/>
          </a:xfrm>
          <a:prstGeom prst="rect">
            <a:avLst/>
          </a:prstGeom>
          <a:solidFill>
            <a:srgbClr val="7E0000"/>
          </a:solidFill>
          <a:ln w="19050">
            <a:solidFill>
              <a:srgbClr val="FFC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2945" name="Text Box 17"/>
          <p:cNvSpPr txBox="1">
            <a:spLocks noChangeArrowheads="1"/>
          </p:cNvSpPr>
          <p:nvPr/>
        </p:nvSpPr>
        <p:spPr bwMode="auto">
          <a:xfrm>
            <a:off x="5999163" y="914400"/>
            <a:ext cx="546100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8800">
                <a:latin typeface="Gill Sans MT" pitchFamily="34" charset="0"/>
              </a:rPr>
              <a:t>(</a:t>
            </a:r>
          </a:p>
        </p:txBody>
      </p:sp>
      <p:sp>
        <p:nvSpPr>
          <p:cNvPr id="252946" name="Text Box 18"/>
          <p:cNvSpPr txBox="1">
            <a:spLocks noChangeArrowheads="1"/>
          </p:cNvSpPr>
          <p:nvPr/>
        </p:nvSpPr>
        <p:spPr bwMode="auto">
          <a:xfrm>
            <a:off x="7626350" y="1066800"/>
            <a:ext cx="428625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8800" dirty="0">
                <a:latin typeface="Gill Sans MT" pitchFamily="34" charset="0"/>
              </a:rPr>
              <a:t>,</a:t>
            </a:r>
          </a:p>
        </p:txBody>
      </p:sp>
      <p:sp>
        <p:nvSpPr>
          <p:cNvPr id="252947" name="Text Box 19"/>
          <p:cNvSpPr txBox="1">
            <a:spLocks noChangeArrowheads="1"/>
          </p:cNvSpPr>
          <p:nvPr/>
        </p:nvSpPr>
        <p:spPr bwMode="auto">
          <a:xfrm>
            <a:off x="8418513" y="915988"/>
            <a:ext cx="546100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8800">
                <a:latin typeface="Gill Sans MT" pitchFamily="34" charset="0"/>
              </a:rPr>
              <a:t>)</a:t>
            </a:r>
          </a:p>
        </p:txBody>
      </p:sp>
      <p:sp>
        <p:nvSpPr>
          <p:cNvPr id="252948" name="Rectangle 20"/>
          <p:cNvSpPr>
            <a:spLocks noChangeArrowheads="1"/>
          </p:cNvSpPr>
          <p:nvPr/>
        </p:nvSpPr>
        <p:spPr bwMode="auto">
          <a:xfrm>
            <a:off x="4860925" y="1558925"/>
            <a:ext cx="1177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400" i="1">
                <a:effectLst>
                  <a:outerShdw blurRad="38100" dist="38100" dir="2700000" algn="tl">
                    <a:srgbClr val="000000"/>
                  </a:outerShdw>
                </a:effectLst>
                <a:latin typeface="Gill Sans MT" pitchFamily="34" charset="0"/>
              </a:rPr>
              <a:t>(r</a:t>
            </a:r>
            <a:r>
              <a:rPr lang="en-GB" sz="2400" i="1" baseline="-25000">
                <a:effectLst>
                  <a:outerShdw blurRad="38100" dist="38100" dir="2700000" algn="tl">
                    <a:srgbClr val="000000"/>
                  </a:outerShdw>
                </a:effectLst>
                <a:latin typeface="Gill Sans MT" pitchFamily="34" charset="0"/>
              </a:rPr>
              <a:t>1</a:t>
            </a:r>
            <a:r>
              <a:rPr lang="en-GB" sz="2400">
                <a:effectLst>
                  <a:outerShdw blurRad="38100" dist="38100" dir="2700000" algn="tl">
                    <a:srgbClr val="000000"/>
                  </a:outerShdw>
                </a:effectLst>
                <a:latin typeface="Gill Sans MT" pitchFamily="34" charset="0"/>
              </a:rPr>
              <a:t>, </a:t>
            </a:r>
            <a:r>
              <a:rPr lang="en-GB" sz="2400" i="1">
                <a:effectLst>
                  <a:outerShdw blurRad="38100" dist="38100" dir="2700000" algn="tl">
                    <a:srgbClr val="000000"/>
                  </a:outerShdw>
                </a:effectLst>
                <a:latin typeface="Gill Sans MT" pitchFamily="34" charset="0"/>
              </a:rPr>
              <a:t>t</a:t>
            </a:r>
            <a:r>
              <a:rPr lang="en-GB" sz="2400" i="1" baseline="-25000">
                <a:effectLst>
                  <a:outerShdw blurRad="38100" dist="38100" dir="2700000" algn="tl">
                    <a:srgbClr val="000000"/>
                  </a:outerShdw>
                </a:effectLst>
                <a:latin typeface="Gill Sans MT" pitchFamily="34" charset="0"/>
              </a:rPr>
              <a:t>1</a:t>
            </a:r>
            <a:r>
              <a:rPr lang="en-GB" sz="2400">
                <a:effectLst>
                  <a:outerShdw blurRad="38100" dist="38100" dir="2700000" algn="tl">
                    <a:srgbClr val="000000"/>
                  </a:outerShdw>
                </a:effectLst>
                <a:latin typeface="Gill Sans MT" pitchFamily="34" charset="0"/>
              </a:rPr>
              <a:t>) =</a:t>
            </a:r>
            <a:endParaRPr lang="en-GB" sz="2400" baseline="-25000">
              <a:effectLst>
                <a:outerShdw blurRad="38100" dist="38100" dir="2700000" algn="tl">
                  <a:srgbClr val="000000"/>
                </a:outerShdw>
              </a:effectLst>
              <a:latin typeface="Gill Sans MT" pitchFamily="34" charset="0"/>
            </a:endParaRPr>
          </a:p>
        </p:txBody>
      </p:sp>
      <p:sp>
        <p:nvSpPr>
          <p:cNvPr id="252950" name="Rectangle 22"/>
          <p:cNvSpPr>
            <a:spLocks noChangeArrowheads="1"/>
          </p:cNvSpPr>
          <p:nvPr/>
        </p:nvSpPr>
        <p:spPr bwMode="auto">
          <a:xfrm>
            <a:off x="6545263" y="2371725"/>
            <a:ext cx="1081087" cy="1079500"/>
          </a:xfrm>
          <a:prstGeom prst="rect">
            <a:avLst/>
          </a:prstGeom>
          <a:solidFill>
            <a:srgbClr val="000000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u="sng"/>
          </a:p>
        </p:txBody>
      </p:sp>
      <p:sp>
        <p:nvSpPr>
          <p:cNvPr id="252951" name="AutoShape 23"/>
          <p:cNvSpPr>
            <a:spLocks noChangeArrowheads="1"/>
          </p:cNvSpPr>
          <p:nvPr/>
        </p:nvSpPr>
        <p:spPr bwMode="auto">
          <a:xfrm>
            <a:off x="7008813" y="2857500"/>
            <a:ext cx="153987" cy="161925"/>
          </a:xfrm>
          <a:prstGeom prst="plus">
            <a:avLst>
              <a:gd name="adj" fmla="val 39380"/>
            </a:avLst>
          </a:prstGeom>
          <a:solidFill>
            <a:srgbClr val="FFC000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2953" name="Rectangle 25"/>
          <p:cNvSpPr>
            <a:spLocks noChangeArrowheads="1"/>
          </p:cNvSpPr>
          <p:nvPr/>
        </p:nvSpPr>
        <p:spPr bwMode="auto">
          <a:xfrm>
            <a:off x="8058150" y="2711450"/>
            <a:ext cx="431800" cy="431800"/>
          </a:xfrm>
          <a:prstGeom prst="rect">
            <a:avLst/>
          </a:prstGeom>
          <a:solidFill>
            <a:schemeClr val="hlink"/>
          </a:solidFill>
          <a:ln w="19050">
            <a:solidFill>
              <a:srgbClr val="FFC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2954" name="Text Box 26"/>
          <p:cNvSpPr txBox="1">
            <a:spLocks noChangeArrowheads="1"/>
          </p:cNvSpPr>
          <p:nvPr/>
        </p:nvSpPr>
        <p:spPr bwMode="auto">
          <a:xfrm>
            <a:off x="5999163" y="2138363"/>
            <a:ext cx="546100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8800">
                <a:latin typeface="Gill Sans MT" pitchFamily="34" charset="0"/>
              </a:rPr>
              <a:t>(</a:t>
            </a:r>
          </a:p>
        </p:txBody>
      </p:sp>
      <p:sp>
        <p:nvSpPr>
          <p:cNvPr id="252955" name="Text Box 27"/>
          <p:cNvSpPr txBox="1">
            <a:spLocks noChangeArrowheads="1"/>
          </p:cNvSpPr>
          <p:nvPr/>
        </p:nvSpPr>
        <p:spPr bwMode="auto">
          <a:xfrm>
            <a:off x="7626350" y="2135188"/>
            <a:ext cx="428625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8800">
                <a:latin typeface="Gill Sans MT" pitchFamily="34" charset="0"/>
              </a:rPr>
              <a:t>,</a:t>
            </a:r>
          </a:p>
        </p:txBody>
      </p:sp>
      <p:sp>
        <p:nvSpPr>
          <p:cNvPr id="252956" name="Text Box 28"/>
          <p:cNvSpPr txBox="1">
            <a:spLocks noChangeArrowheads="1"/>
          </p:cNvSpPr>
          <p:nvPr/>
        </p:nvSpPr>
        <p:spPr bwMode="auto">
          <a:xfrm>
            <a:off x="8418513" y="2139950"/>
            <a:ext cx="546100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8800">
                <a:latin typeface="Gill Sans MT" pitchFamily="34" charset="0"/>
              </a:rPr>
              <a:t>)</a:t>
            </a:r>
          </a:p>
        </p:txBody>
      </p:sp>
      <p:sp>
        <p:nvSpPr>
          <p:cNvPr id="252957" name="Rectangle 29"/>
          <p:cNvSpPr>
            <a:spLocks noChangeArrowheads="1"/>
          </p:cNvSpPr>
          <p:nvPr/>
        </p:nvSpPr>
        <p:spPr bwMode="auto">
          <a:xfrm>
            <a:off x="4860925" y="2757488"/>
            <a:ext cx="1177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400" i="1">
                <a:effectLst>
                  <a:outerShdw blurRad="38100" dist="38100" dir="2700000" algn="tl">
                    <a:srgbClr val="000000"/>
                  </a:outerShdw>
                </a:effectLst>
                <a:latin typeface="Gill Sans MT" pitchFamily="34" charset="0"/>
              </a:rPr>
              <a:t>(r</a:t>
            </a:r>
            <a:r>
              <a:rPr lang="en-GB" sz="2400" i="1" baseline="-25000">
                <a:effectLst>
                  <a:outerShdw blurRad="38100" dist="38100" dir="2700000" algn="tl">
                    <a:srgbClr val="000000"/>
                  </a:outerShdw>
                </a:effectLst>
                <a:latin typeface="Gill Sans MT" pitchFamily="34" charset="0"/>
              </a:rPr>
              <a:t>2</a:t>
            </a:r>
            <a:r>
              <a:rPr lang="en-GB" sz="2400">
                <a:effectLst>
                  <a:outerShdw blurRad="38100" dist="38100" dir="2700000" algn="tl">
                    <a:srgbClr val="000000"/>
                  </a:outerShdw>
                </a:effectLst>
                <a:latin typeface="Gill Sans MT" pitchFamily="34" charset="0"/>
              </a:rPr>
              <a:t>, </a:t>
            </a:r>
            <a:r>
              <a:rPr lang="en-GB" sz="2400" i="1">
                <a:effectLst>
                  <a:outerShdw blurRad="38100" dist="38100" dir="2700000" algn="tl">
                    <a:srgbClr val="000000"/>
                  </a:outerShdw>
                </a:effectLst>
                <a:latin typeface="Gill Sans MT" pitchFamily="34" charset="0"/>
              </a:rPr>
              <a:t>t</a:t>
            </a:r>
            <a:r>
              <a:rPr lang="en-GB" sz="2400" i="1" baseline="-25000">
                <a:effectLst>
                  <a:outerShdw blurRad="38100" dist="38100" dir="2700000" algn="tl">
                    <a:srgbClr val="000000"/>
                  </a:outerShdw>
                </a:effectLst>
                <a:latin typeface="Gill Sans MT" pitchFamily="34" charset="0"/>
              </a:rPr>
              <a:t>2</a:t>
            </a:r>
            <a:r>
              <a:rPr lang="en-GB" sz="2400">
                <a:effectLst>
                  <a:outerShdw blurRad="38100" dist="38100" dir="2700000" algn="tl">
                    <a:srgbClr val="000000"/>
                  </a:outerShdw>
                </a:effectLst>
                <a:latin typeface="Gill Sans MT" pitchFamily="34" charset="0"/>
              </a:rPr>
              <a:t>) =</a:t>
            </a:r>
            <a:endParaRPr lang="en-GB" sz="2400" baseline="-25000">
              <a:effectLst>
                <a:outerShdw blurRad="38100" dist="38100" dir="2700000" algn="tl">
                  <a:srgbClr val="000000"/>
                </a:outerShdw>
              </a:effectLst>
              <a:latin typeface="Gill Sans MT" pitchFamily="34" charset="0"/>
            </a:endParaRPr>
          </a:p>
        </p:txBody>
      </p:sp>
      <p:grpSp>
        <p:nvGrpSpPr>
          <p:cNvPr id="252958" name="Group 30"/>
          <p:cNvGrpSpPr>
            <a:grpSpLocks/>
          </p:cNvGrpSpPr>
          <p:nvPr/>
        </p:nvGrpSpPr>
        <p:grpSpPr bwMode="auto">
          <a:xfrm>
            <a:off x="325438" y="1487488"/>
            <a:ext cx="1800225" cy="1754187"/>
            <a:chOff x="113" y="1373"/>
            <a:chExt cx="1134" cy="1105"/>
          </a:xfrm>
        </p:grpSpPr>
        <p:sp>
          <p:nvSpPr>
            <p:cNvPr id="252959" name="Rectangle 31"/>
            <p:cNvSpPr>
              <a:spLocks noChangeArrowheads="1"/>
            </p:cNvSpPr>
            <p:nvPr/>
          </p:nvSpPr>
          <p:spPr bwMode="auto">
            <a:xfrm>
              <a:off x="113" y="1389"/>
              <a:ext cx="1134" cy="1089"/>
            </a:xfrm>
            <a:prstGeom prst="rect">
              <a:avLst/>
            </a:prstGeom>
            <a:solidFill>
              <a:srgbClr val="0000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u="sng"/>
            </a:p>
          </p:txBody>
        </p:sp>
        <p:sp>
          <p:nvSpPr>
            <p:cNvPr id="252960" name="Rectangle 32"/>
            <p:cNvSpPr>
              <a:spLocks noChangeArrowheads="1"/>
            </p:cNvSpPr>
            <p:nvPr/>
          </p:nvSpPr>
          <p:spPr bwMode="auto">
            <a:xfrm>
              <a:off x="416" y="1689"/>
              <a:ext cx="264" cy="263"/>
            </a:xfrm>
            <a:prstGeom prst="rect">
              <a:avLst/>
            </a:prstGeom>
            <a:solidFill>
              <a:srgbClr val="7E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2961" name="Rectangle 33"/>
            <p:cNvSpPr>
              <a:spLocks noChangeArrowheads="1"/>
            </p:cNvSpPr>
            <p:nvPr/>
          </p:nvSpPr>
          <p:spPr bwMode="auto">
            <a:xfrm>
              <a:off x="680" y="1689"/>
              <a:ext cx="265" cy="263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2962" name="Rectangle 34"/>
            <p:cNvSpPr>
              <a:spLocks noChangeArrowheads="1"/>
            </p:cNvSpPr>
            <p:nvPr/>
          </p:nvSpPr>
          <p:spPr bwMode="auto">
            <a:xfrm>
              <a:off x="416" y="1952"/>
              <a:ext cx="264" cy="263"/>
            </a:xfrm>
            <a:prstGeom prst="rect">
              <a:avLst/>
            </a:prstGeom>
            <a:solidFill>
              <a:srgbClr val="00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2963" name="Rectangle 35"/>
            <p:cNvSpPr>
              <a:spLocks noChangeArrowheads="1"/>
            </p:cNvSpPr>
            <p:nvPr/>
          </p:nvSpPr>
          <p:spPr bwMode="auto">
            <a:xfrm>
              <a:off x="680" y="1952"/>
              <a:ext cx="265" cy="263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2964" name="Rectangle 36"/>
            <p:cNvSpPr>
              <a:spLocks noChangeArrowheads="1"/>
            </p:cNvSpPr>
            <p:nvPr/>
          </p:nvSpPr>
          <p:spPr bwMode="auto">
            <a:xfrm>
              <a:off x="431" y="1637"/>
              <a:ext cx="23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2400" i="1"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 MT" pitchFamily="34" charset="0"/>
                </a:rPr>
                <a:t>t</a:t>
              </a:r>
              <a:r>
                <a:rPr lang="en-GB" sz="2400" i="1" baseline="-25000"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 MT" pitchFamily="34" charset="0"/>
                </a:rPr>
                <a:t>1</a:t>
              </a:r>
            </a:p>
          </p:txBody>
        </p:sp>
        <p:sp>
          <p:nvSpPr>
            <p:cNvPr id="252965" name="Rectangle 37"/>
            <p:cNvSpPr>
              <a:spLocks noChangeArrowheads="1"/>
            </p:cNvSpPr>
            <p:nvPr/>
          </p:nvSpPr>
          <p:spPr bwMode="auto">
            <a:xfrm>
              <a:off x="703" y="1637"/>
              <a:ext cx="23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2400" i="1"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 MT" pitchFamily="34" charset="0"/>
                </a:rPr>
                <a:t>t</a:t>
              </a:r>
              <a:r>
                <a:rPr lang="en-GB" sz="2400" i="1" baseline="-25000"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 MT" pitchFamily="34" charset="0"/>
                </a:rPr>
                <a:t>2</a:t>
              </a:r>
            </a:p>
          </p:txBody>
        </p:sp>
        <p:sp>
          <p:nvSpPr>
            <p:cNvPr id="252966" name="Rectangle 38"/>
            <p:cNvSpPr>
              <a:spLocks noChangeArrowheads="1"/>
            </p:cNvSpPr>
            <p:nvPr/>
          </p:nvSpPr>
          <p:spPr bwMode="auto">
            <a:xfrm>
              <a:off x="431" y="1915"/>
              <a:ext cx="23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2400" i="1"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 MT" pitchFamily="34" charset="0"/>
                </a:rPr>
                <a:t>t</a:t>
              </a:r>
              <a:r>
                <a:rPr lang="en-GB" sz="2400" i="1" baseline="-25000"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 MT" pitchFamily="34" charset="0"/>
                </a:rPr>
                <a:t>3</a:t>
              </a:r>
            </a:p>
          </p:txBody>
        </p:sp>
        <p:sp>
          <p:nvSpPr>
            <p:cNvPr id="252967" name="Rectangle 39"/>
            <p:cNvSpPr>
              <a:spLocks noChangeArrowheads="1"/>
            </p:cNvSpPr>
            <p:nvPr/>
          </p:nvSpPr>
          <p:spPr bwMode="auto">
            <a:xfrm>
              <a:off x="703" y="1915"/>
              <a:ext cx="23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2400" i="1"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 MT" pitchFamily="34" charset="0"/>
                </a:rPr>
                <a:t>t</a:t>
              </a:r>
              <a:r>
                <a:rPr lang="en-GB" sz="2400" i="1" baseline="-25000"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 MT" pitchFamily="34" charset="0"/>
                </a:rPr>
                <a:t>4</a:t>
              </a:r>
            </a:p>
          </p:txBody>
        </p:sp>
        <p:sp>
          <p:nvSpPr>
            <p:cNvPr id="252968" name="Rectangle 40"/>
            <p:cNvSpPr>
              <a:spLocks noChangeArrowheads="1"/>
            </p:cNvSpPr>
            <p:nvPr/>
          </p:nvSpPr>
          <p:spPr bwMode="auto">
            <a:xfrm>
              <a:off x="158" y="1373"/>
              <a:ext cx="23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2400" i="1"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 MT" pitchFamily="34" charset="0"/>
                </a:rPr>
                <a:t>t</a:t>
              </a:r>
              <a:r>
                <a:rPr lang="en-GB" sz="2400" i="1" baseline="-25000"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 MT" pitchFamily="34" charset="0"/>
                </a:rPr>
                <a:t>0</a:t>
              </a:r>
            </a:p>
          </p:txBody>
        </p:sp>
      </p:grpSp>
      <p:sp>
        <p:nvSpPr>
          <p:cNvPr id="252970" name="Rectangle 42"/>
          <p:cNvSpPr>
            <a:spLocks noChangeArrowheads="1"/>
          </p:cNvSpPr>
          <p:nvPr/>
        </p:nvSpPr>
        <p:spPr bwMode="auto">
          <a:xfrm>
            <a:off x="2379663" y="4014788"/>
            <a:ext cx="1800225" cy="1728787"/>
          </a:xfrm>
          <a:prstGeom prst="rect">
            <a:avLst/>
          </a:prstGeom>
          <a:solidFill>
            <a:srgbClr val="0000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2972" name="Rectangle 44"/>
          <p:cNvSpPr>
            <a:spLocks noChangeArrowheads="1"/>
          </p:cNvSpPr>
          <p:nvPr/>
        </p:nvSpPr>
        <p:spPr bwMode="auto">
          <a:xfrm>
            <a:off x="323850" y="4014788"/>
            <a:ext cx="1800225" cy="1728787"/>
          </a:xfrm>
          <a:prstGeom prst="rect">
            <a:avLst/>
          </a:prstGeom>
          <a:solidFill>
            <a:srgbClr val="0000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u="sng"/>
          </a:p>
        </p:txBody>
      </p:sp>
      <p:sp>
        <p:nvSpPr>
          <p:cNvPr id="252973" name="Rectangle 45"/>
          <p:cNvSpPr>
            <a:spLocks noChangeArrowheads="1"/>
          </p:cNvSpPr>
          <p:nvPr/>
        </p:nvSpPr>
        <p:spPr bwMode="auto">
          <a:xfrm>
            <a:off x="804863" y="4491038"/>
            <a:ext cx="419100" cy="417512"/>
          </a:xfrm>
          <a:prstGeom prst="rect">
            <a:avLst/>
          </a:prstGeom>
          <a:solidFill>
            <a:srgbClr val="7E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2974" name="Rectangle 46"/>
          <p:cNvSpPr>
            <a:spLocks noChangeArrowheads="1"/>
          </p:cNvSpPr>
          <p:nvPr/>
        </p:nvSpPr>
        <p:spPr bwMode="auto">
          <a:xfrm>
            <a:off x="1223963" y="4491038"/>
            <a:ext cx="420687" cy="417512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2975" name="Rectangle 47"/>
          <p:cNvSpPr>
            <a:spLocks noChangeArrowheads="1"/>
          </p:cNvSpPr>
          <p:nvPr/>
        </p:nvSpPr>
        <p:spPr bwMode="auto">
          <a:xfrm>
            <a:off x="804863" y="4908550"/>
            <a:ext cx="419100" cy="417513"/>
          </a:xfrm>
          <a:prstGeom prst="rect">
            <a:avLst/>
          </a:prstGeom>
          <a:solidFill>
            <a:srgbClr val="00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2976" name="Rectangle 48"/>
          <p:cNvSpPr>
            <a:spLocks noChangeArrowheads="1"/>
          </p:cNvSpPr>
          <p:nvPr/>
        </p:nvSpPr>
        <p:spPr bwMode="auto">
          <a:xfrm>
            <a:off x="1223963" y="4908550"/>
            <a:ext cx="420687" cy="417513"/>
          </a:xfrm>
          <a:prstGeom prst="rect">
            <a:avLst/>
          </a:pr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2981" name="Text Box 53"/>
          <p:cNvSpPr txBox="1">
            <a:spLocks noChangeArrowheads="1"/>
          </p:cNvSpPr>
          <p:nvPr/>
        </p:nvSpPr>
        <p:spPr bwMode="auto">
          <a:xfrm>
            <a:off x="611188" y="3281363"/>
            <a:ext cx="1250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hlink"/>
                </a:solidFill>
                <a:latin typeface="Gill Sans MT" pitchFamily="34" charset="0"/>
              </a:rPr>
              <a:t>texton map</a:t>
            </a:r>
          </a:p>
        </p:txBody>
      </p:sp>
      <p:sp>
        <p:nvSpPr>
          <p:cNvPr id="252982" name="Text Box 54"/>
          <p:cNvSpPr txBox="1">
            <a:spLocks noChangeArrowheads="1"/>
          </p:cNvSpPr>
          <p:nvPr/>
        </p:nvSpPr>
        <p:spPr bwMode="auto">
          <a:xfrm>
            <a:off x="2595563" y="3281363"/>
            <a:ext cx="13763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hlink"/>
                </a:solidFill>
                <a:latin typeface="Gill Sans MT" pitchFamily="34" charset="0"/>
              </a:rPr>
              <a:t>ground truth</a:t>
            </a:r>
          </a:p>
        </p:txBody>
      </p:sp>
      <p:sp>
        <p:nvSpPr>
          <p:cNvPr id="252987" name="Text Box 59"/>
          <p:cNvSpPr txBox="1">
            <a:spLocks noChangeArrowheads="1"/>
          </p:cNvSpPr>
          <p:nvPr/>
        </p:nvSpPr>
        <p:spPr bwMode="auto">
          <a:xfrm>
            <a:off x="584200" y="5815013"/>
            <a:ext cx="1250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hlink"/>
                </a:solidFill>
                <a:latin typeface="Gill Sans MT" pitchFamily="34" charset="0"/>
              </a:rPr>
              <a:t>texton map</a:t>
            </a:r>
          </a:p>
        </p:txBody>
      </p:sp>
      <p:pic>
        <p:nvPicPr>
          <p:cNvPr id="252988" name="Picture 60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66" t="57826" r="54231" b="13161"/>
          <a:stretch>
            <a:fillRect/>
          </a:stretch>
        </p:blipFill>
        <p:spPr bwMode="auto">
          <a:xfrm>
            <a:off x="2595563" y="4222750"/>
            <a:ext cx="1368425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2989" name="Picture 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41" t="56311" r="3064" b="14676"/>
          <a:stretch>
            <a:fillRect/>
          </a:stretch>
        </p:blipFill>
        <p:spPr bwMode="auto">
          <a:xfrm>
            <a:off x="6831013" y="4151313"/>
            <a:ext cx="1665287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2990" name="Text Box 62"/>
          <p:cNvSpPr txBox="1">
            <a:spLocks noChangeArrowheads="1"/>
          </p:cNvSpPr>
          <p:nvPr/>
        </p:nvSpPr>
        <p:spPr bwMode="auto">
          <a:xfrm>
            <a:off x="6500813" y="5867400"/>
            <a:ext cx="22891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1600" dirty="0">
                <a:solidFill>
                  <a:schemeClr val="hlink"/>
                </a:solidFill>
                <a:latin typeface="Gill Sans MT" pitchFamily="34" charset="0"/>
              </a:rPr>
              <a:t>summed response images</a:t>
            </a:r>
          </a:p>
          <a:p>
            <a:pPr algn="ctr"/>
            <a:r>
              <a:rPr lang="en-GB" sz="1600" b="1" i="1" dirty="0">
                <a:solidFill>
                  <a:schemeClr val="hlink"/>
                </a:solidFill>
                <a:latin typeface="Gill Sans MT" pitchFamily="34" charset="0"/>
              </a:rPr>
              <a:t>v</a:t>
            </a:r>
            <a:r>
              <a:rPr lang="en-GB" sz="1600" b="1" dirty="0">
                <a:solidFill>
                  <a:schemeClr val="hlink"/>
                </a:solidFill>
                <a:latin typeface="Gill Sans MT" pitchFamily="34" charset="0"/>
              </a:rPr>
              <a:t>(</a:t>
            </a:r>
            <a:r>
              <a:rPr lang="en-GB" sz="1600" b="1" i="1" dirty="0">
                <a:solidFill>
                  <a:schemeClr val="hlink"/>
                </a:solidFill>
                <a:latin typeface="Gill Sans MT" pitchFamily="34" charset="0"/>
              </a:rPr>
              <a:t>i, r</a:t>
            </a:r>
            <a:r>
              <a:rPr lang="en-GB" sz="1600" b="1" i="1" baseline="-25000" dirty="0">
                <a:solidFill>
                  <a:schemeClr val="hlink"/>
                </a:solidFill>
                <a:latin typeface="Gill Sans MT" pitchFamily="34" charset="0"/>
              </a:rPr>
              <a:t>1</a:t>
            </a:r>
            <a:r>
              <a:rPr lang="en-GB" sz="1600" b="1" i="1" dirty="0">
                <a:solidFill>
                  <a:schemeClr val="hlink"/>
                </a:solidFill>
                <a:latin typeface="Gill Sans MT" pitchFamily="34" charset="0"/>
              </a:rPr>
              <a:t>, t</a:t>
            </a:r>
            <a:r>
              <a:rPr lang="en-GB" sz="1600" b="1" i="1" baseline="-25000" dirty="0">
                <a:solidFill>
                  <a:schemeClr val="hlink"/>
                </a:solidFill>
                <a:latin typeface="Gill Sans MT" pitchFamily="34" charset="0"/>
              </a:rPr>
              <a:t>1</a:t>
            </a:r>
            <a:r>
              <a:rPr lang="en-GB" sz="1600" b="1" dirty="0">
                <a:solidFill>
                  <a:schemeClr val="hlink"/>
                </a:solidFill>
                <a:latin typeface="Gill Sans MT" pitchFamily="34" charset="0"/>
              </a:rPr>
              <a:t>)</a:t>
            </a:r>
            <a:r>
              <a:rPr lang="en-GB" sz="1600" b="1" i="1" dirty="0">
                <a:solidFill>
                  <a:schemeClr val="hlink"/>
                </a:solidFill>
                <a:latin typeface="Gill Sans MT" pitchFamily="34" charset="0"/>
              </a:rPr>
              <a:t> + v(i, r</a:t>
            </a:r>
            <a:r>
              <a:rPr lang="en-GB" sz="1600" b="1" i="1" baseline="-25000" dirty="0">
                <a:solidFill>
                  <a:schemeClr val="hlink"/>
                </a:solidFill>
                <a:latin typeface="Gill Sans MT" pitchFamily="34" charset="0"/>
              </a:rPr>
              <a:t>2</a:t>
            </a:r>
            <a:r>
              <a:rPr lang="en-GB" sz="1600" b="1" i="1" dirty="0">
                <a:solidFill>
                  <a:schemeClr val="hlink"/>
                </a:solidFill>
                <a:latin typeface="Gill Sans MT" pitchFamily="34" charset="0"/>
              </a:rPr>
              <a:t>, t</a:t>
            </a:r>
            <a:r>
              <a:rPr lang="en-GB" sz="1600" b="1" i="1" baseline="-25000" dirty="0">
                <a:solidFill>
                  <a:schemeClr val="hlink"/>
                </a:solidFill>
                <a:latin typeface="Gill Sans MT" pitchFamily="34" charset="0"/>
              </a:rPr>
              <a:t>2</a:t>
            </a:r>
            <a:r>
              <a:rPr lang="en-GB" sz="1600" b="1" dirty="0">
                <a:solidFill>
                  <a:schemeClr val="hlink"/>
                </a:solidFill>
                <a:latin typeface="Gill Sans MT" pitchFamily="34" charset="0"/>
              </a:rPr>
              <a:t>)</a:t>
            </a:r>
          </a:p>
        </p:txBody>
      </p:sp>
      <p:sp>
        <p:nvSpPr>
          <p:cNvPr id="252994" name="Rectangle 66"/>
          <p:cNvSpPr>
            <a:spLocks noChangeArrowheads="1"/>
          </p:cNvSpPr>
          <p:nvPr/>
        </p:nvSpPr>
        <p:spPr bwMode="auto">
          <a:xfrm>
            <a:off x="5268913" y="4491038"/>
            <a:ext cx="420687" cy="417512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2995" name="Rectangle 67"/>
          <p:cNvSpPr>
            <a:spLocks noChangeArrowheads="1"/>
          </p:cNvSpPr>
          <p:nvPr/>
        </p:nvSpPr>
        <p:spPr bwMode="auto">
          <a:xfrm>
            <a:off x="5268913" y="4908550"/>
            <a:ext cx="419100" cy="417513"/>
          </a:xfrm>
          <a:prstGeom prst="rect">
            <a:avLst/>
          </a:prstGeom>
          <a:solidFill>
            <a:srgbClr val="00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2996" name="Rectangle 68"/>
          <p:cNvSpPr>
            <a:spLocks noChangeArrowheads="1"/>
          </p:cNvSpPr>
          <p:nvPr/>
        </p:nvSpPr>
        <p:spPr bwMode="auto">
          <a:xfrm>
            <a:off x="5688013" y="4908550"/>
            <a:ext cx="420687" cy="417513"/>
          </a:xfrm>
          <a:prstGeom prst="rect">
            <a:avLst/>
          </a:pr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2997" name="Text Box 69"/>
          <p:cNvSpPr txBox="1">
            <a:spLocks noChangeArrowheads="1"/>
          </p:cNvSpPr>
          <p:nvPr/>
        </p:nvSpPr>
        <p:spPr bwMode="auto">
          <a:xfrm>
            <a:off x="5048250" y="5815013"/>
            <a:ext cx="1250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hlink"/>
                </a:solidFill>
                <a:latin typeface="Gill Sans MT" pitchFamily="34" charset="0"/>
              </a:rPr>
              <a:t>texton map</a:t>
            </a:r>
          </a:p>
        </p:txBody>
      </p:sp>
      <p:sp>
        <p:nvSpPr>
          <p:cNvPr id="252993" name="Rectangle 65"/>
          <p:cNvSpPr>
            <a:spLocks noChangeArrowheads="1"/>
          </p:cNvSpPr>
          <p:nvPr/>
        </p:nvSpPr>
        <p:spPr bwMode="auto">
          <a:xfrm>
            <a:off x="5684838" y="4491038"/>
            <a:ext cx="428625" cy="417512"/>
          </a:xfrm>
          <a:prstGeom prst="rect">
            <a:avLst/>
          </a:prstGeom>
          <a:solidFill>
            <a:srgbClr val="7E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53003" name="Group 75"/>
          <p:cNvGrpSpPr>
            <a:grpSpLocks/>
          </p:cNvGrpSpPr>
          <p:nvPr/>
        </p:nvGrpSpPr>
        <p:grpSpPr bwMode="auto">
          <a:xfrm>
            <a:off x="5435600" y="4151313"/>
            <a:ext cx="433388" cy="360362"/>
            <a:chOff x="158" y="4020"/>
            <a:chExt cx="273" cy="227"/>
          </a:xfrm>
          <a:solidFill>
            <a:schemeClr val="bg2"/>
          </a:solidFill>
        </p:grpSpPr>
        <p:sp>
          <p:nvSpPr>
            <p:cNvPr id="253001" name="AutoShape 73"/>
            <p:cNvSpPr>
              <a:spLocks noChangeArrowheads="1"/>
            </p:cNvSpPr>
            <p:nvPr/>
          </p:nvSpPr>
          <p:spPr bwMode="auto">
            <a:xfrm>
              <a:off x="158" y="4020"/>
              <a:ext cx="273" cy="227"/>
            </a:xfrm>
            <a:custGeom>
              <a:avLst/>
              <a:gdLst>
                <a:gd name="G0" fmla="+- 310360 0 0"/>
                <a:gd name="G1" fmla="+- -11796480 0 0"/>
                <a:gd name="G2" fmla="+- 310360 0 -11796480"/>
                <a:gd name="G3" fmla="+- 10800 0 0"/>
                <a:gd name="G4" fmla="+- 0 0 310360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497 0 0"/>
                <a:gd name="G9" fmla="+- 0 0 -11796480"/>
                <a:gd name="G10" fmla="+- 7497 0 2700"/>
                <a:gd name="G11" fmla="cos G10 310360"/>
                <a:gd name="G12" fmla="sin G10 310360"/>
                <a:gd name="G13" fmla="cos 13500 310360"/>
                <a:gd name="G14" fmla="sin 13500 310360"/>
                <a:gd name="G15" fmla="+- G11 10800 0"/>
                <a:gd name="G16" fmla="+- G12 10800 0"/>
                <a:gd name="G17" fmla="+- G13 10800 0"/>
                <a:gd name="G18" fmla="+- G14 10800 0"/>
                <a:gd name="G19" fmla="*/ 7497 1 2"/>
                <a:gd name="G20" fmla="+- G19 5400 0"/>
                <a:gd name="G21" fmla="cos G20 310360"/>
                <a:gd name="G22" fmla="sin G20 310360"/>
                <a:gd name="G23" fmla="+- G21 10800 0"/>
                <a:gd name="G24" fmla="+- G12 G23 G22"/>
                <a:gd name="G25" fmla="+- G22 G23 G11"/>
                <a:gd name="G26" fmla="cos 10800 310360"/>
                <a:gd name="G27" fmla="sin 10800 310360"/>
                <a:gd name="G28" fmla="cos 7497 310360"/>
                <a:gd name="G29" fmla="sin 7497 310360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11796480"/>
                <a:gd name="G36" fmla="sin G34 -11796480"/>
                <a:gd name="G37" fmla="+/ -11796480 310360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497 G39"/>
                <a:gd name="G43" fmla="sin 7497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1246 w 21600"/>
                <a:gd name="T5" fmla="*/ 9 h 21600"/>
                <a:gd name="T6" fmla="*/ 1651 w 21600"/>
                <a:gd name="T7" fmla="*/ 10800 h 21600"/>
                <a:gd name="T8" fmla="*/ 11109 w 21600"/>
                <a:gd name="T9" fmla="*/ 3309 h 21600"/>
                <a:gd name="T10" fmla="*/ 24253 w 21600"/>
                <a:gd name="T11" fmla="*/ 11914 h 21600"/>
                <a:gd name="T12" fmla="*/ 19558 w 21600"/>
                <a:gd name="T13" fmla="*/ 15892 h 21600"/>
                <a:gd name="T14" fmla="*/ 15580 w 21600"/>
                <a:gd name="T15" fmla="*/ 11196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8271" y="11418"/>
                  </a:moveTo>
                  <a:cubicBezTo>
                    <a:pt x="18288" y="11213"/>
                    <a:pt x="18297" y="11006"/>
                    <a:pt x="18297" y="10800"/>
                  </a:cubicBezTo>
                  <a:cubicBezTo>
                    <a:pt x="18297" y="6659"/>
                    <a:pt x="14940" y="3303"/>
                    <a:pt x="10800" y="3303"/>
                  </a:cubicBezTo>
                  <a:cubicBezTo>
                    <a:pt x="6659" y="3303"/>
                    <a:pt x="3303" y="6659"/>
                    <a:pt x="3303" y="10800"/>
                  </a:cubicBezTo>
                  <a:lnTo>
                    <a:pt x="0" y="10800"/>
                  </a:lnTo>
                  <a:cubicBezTo>
                    <a:pt x="0" y="4835"/>
                    <a:pt x="4835" y="0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cubicBezTo>
                    <a:pt x="21600" y="11097"/>
                    <a:pt x="21587" y="11395"/>
                    <a:pt x="21563" y="11691"/>
                  </a:cubicBezTo>
                  <a:lnTo>
                    <a:pt x="24253" y="11914"/>
                  </a:lnTo>
                  <a:lnTo>
                    <a:pt x="19558" y="15892"/>
                  </a:lnTo>
                  <a:lnTo>
                    <a:pt x="15580" y="11196"/>
                  </a:lnTo>
                  <a:lnTo>
                    <a:pt x="18271" y="11418"/>
                  </a:ln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3002" name="AutoShape 74"/>
            <p:cNvSpPr>
              <a:spLocks noChangeArrowheads="1"/>
            </p:cNvSpPr>
            <p:nvPr/>
          </p:nvSpPr>
          <p:spPr bwMode="auto">
            <a:xfrm flipH="1">
              <a:off x="158" y="4020"/>
              <a:ext cx="273" cy="227"/>
            </a:xfrm>
            <a:custGeom>
              <a:avLst/>
              <a:gdLst>
                <a:gd name="G0" fmla="+- 310360 0 0"/>
                <a:gd name="G1" fmla="+- -11796480 0 0"/>
                <a:gd name="G2" fmla="+- 310360 0 -11796480"/>
                <a:gd name="G3" fmla="+- 10800 0 0"/>
                <a:gd name="G4" fmla="+- 0 0 310360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497 0 0"/>
                <a:gd name="G9" fmla="+- 0 0 -11796480"/>
                <a:gd name="G10" fmla="+- 7497 0 2700"/>
                <a:gd name="G11" fmla="cos G10 310360"/>
                <a:gd name="G12" fmla="sin G10 310360"/>
                <a:gd name="G13" fmla="cos 13500 310360"/>
                <a:gd name="G14" fmla="sin 13500 310360"/>
                <a:gd name="G15" fmla="+- G11 10800 0"/>
                <a:gd name="G16" fmla="+- G12 10800 0"/>
                <a:gd name="G17" fmla="+- G13 10800 0"/>
                <a:gd name="G18" fmla="+- G14 10800 0"/>
                <a:gd name="G19" fmla="*/ 7497 1 2"/>
                <a:gd name="G20" fmla="+- G19 5400 0"/>
                <a:gd name="G21" fmla="cos G20 310360"/>
                <a:gd name="G22" fmla="sin G20 310360"/>
                <a:gd name="G23" fmla="+- G21 10800 0"/>
                <a:gd name="G24" fmla="+- G12 G23 G22"/>
                <a:gd name="G25" fmla="+- G22 G23 G11"/>
                <a:gd name="G26" fmla="cos 10800 310360"/>
                <a:gd name="G27" fmla="sin 10800 310360"/>
                <a:gd name="G28" fmla="cos 7497 310360"/>
                <a:gd name="G29" fmla="sin 7497 310360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11796480"/>
                <a:gd name="G36" fmla="sin G34 -11796480"/>
                <a:gd name="G37" fmla="+/ -11796480 310360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497 G39"/>
                <a:gd name="G43" fmla="sin 7497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1246 w 21600"/>
                <a:gd name="T5" fmla="*/ 9 h 21600"/>
                <a:gd name="T6" fmla="*/ 1651 w 21600"/>
                <a:gd name="T7" fmla="*/ 10800 h 21600"/>
                <a:gd name="T8" fmla="*/ 11109 w 21600"/>
                <a:gd name="T9" fmla="*/ 3309 h 21600"/>
                <a:gd name="T10" fmla="*/ 24253 w 21600"/>
                <a:gd name="T11" fmla="*/ 11914 h 21600"/>
                <a:gd name="T12" fmla="*/ 19558 w 21600"/>
                <a:gd name="T13" fmla="*/ 15892 h 21600"/>
                <a:gd name="T14" fmla="*/ 15580 w 21600"/>
                <a:gd name="T15" fmla="*/ 11196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8271" y="11418"/>
                  </a:moveTo>
                  <a:cubicBezTo>
                    <a:pt x="18288" y="11213"/>
                    <a:pt x="18297" y="11006"/>
                    <a:pt x="18297" y="10800"/>
                  </a:cubicBezTo>
                  <a:cubicBezTo>
                    <a:pt x="18297" y="6659"/>
                    <a:pt x="14940" y="3303"/>
                    <a:pt x="10800" y="3303"/>
                  </a:cubicBezTo>
                  <a:cubicBezTo>
                    <a:pt x="6659" y="3303"/>
                    <a:pt x="3303" y="6659"/>
                    <a:pt x="3303" y="10800"/>
                  </a:cubicBezTo>
                  <a:lnTo>
                    <a:pt x="0" y="10800"/>
                  </a:lnTo>
                  <a:cubicBezTo>
                    <a:pt x="0" y="4835"/>
                    <a:pt x="4835" y="0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cubicBezTo>
                    <a:pt x="21600" y="11097"/>
                    <a:pt x="21587" y="11395"/>
                    <a:pt x="21563" y="11691"/>
                  </a:cubicBezTo>
                  <a:lnTo>
                    <a:pt x="24253" y="11914"/>
                  </a:lnTo>
                  <a:lnTo>
                    <a:pt x="19558" y="15892"/>
                  </a:lnTo>
                  <a:lnTo>
                    <a:pt x="15580" y="11196"/>
                  </a:lnTo>
                  <a:lnTo>
                    <a:pt x="18271" y="11418"/>
                  </a:ln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6858000" y="6477000"/>
            <a:ext cx="2312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Slide credit: J</a:t>
            </a:r>
            <a:r>
              <a:rPr lang="en-GB" b="1" dirty="0"/>
              <a:t>. </a:t>
            </a:r>
            <a:r>
              <a:rPr lang="en-GB" b="1" dirty="0" err="1"/>
              <a:t>Shotton</a:t>
            </a:r>
            <a:endParaRPr lang="en-US" dirty="0"/>
          </a:p>
        </p:txBody>
      </p:sp>
      <p:sp>
        <p:nvSpPr>
          <p:cNvPr id="61" name="Rectangle 15"/>
          <p:cNvSpPr>
            <a:spLocks noChangeArrowheads="1"/>
          </p:cNvSpPr>
          <p:nvPr/>
        </p:nvSpPr>
        <p:spPr bwMode="auto">
          <a:xfrm>
            <a:off x="7083425" y="2509838"/>
            <a:ext cx="419100" cy="417512"/>
          </a:xfrm>
          <a:prstGeom prst="rect">
            <a:avLst/>
          </a:prstGeom>
          <a:solidFill>
            <a:schemeClr val="bg2"/>
          </a:solidFill>
          <a:ln w="38100">
            <a:solidFill>
              <a:schemeClr val="hlink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03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992" grpId="0" animBg="1"/>
      <p:bldP spid="252991" grpId="0" animBg="1"/>
      <p:bldP spid="252990" grpId="0"/>
      <p:bldP spid="252994" grpId="0" animBg="1"/>
      <p:bldP spid="252995" grpId="0" animBg="1"/>
      <p:bldP spid="252996" grpId="0" animBg="1"/>
      <p:bldP spid="252997" grpId="0"/>
      <p:bldP spid="25299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115888"/>
            <a:ext cx="9144000" cy="792162"/>
          </a:xfrm>
        </p:spPr>
        <p:txBody>
          <a:bodyPr/>
          <a:lstStyle/>
          <a:p>
            <a:r>
              <a:rPr lang="en-GB"/>
              <a:t>Joint Boosting for Feature Selection</a:t>
            </a:r>
          </a:p>
        </p:txBody>
      </p:sp>
      <p:pic>
        <p:nvPicPr>
          <p:cNvPr id="299011" name="Plane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087563"/>
            <a:ext cx="7778750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012" name="Text Box 4"/>
          <p:cNvSpPr txBox="1">
            <a:spLocks noChangeArrowheads="1"/>
          </p:cNvSpPr>
          <p:nvPr/>
        </p:nvSpPr>
        <p:spPr bwMode="auto">
          <a:xfrm>
            <a:off x="1250950" y="4025900"/>
            <a:ext cx="13049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b="1">
                <a:latin typeface="Gill Sans MT" pitchFamily="34" charset="0"/>
              </a:rPr>
              <a:t>test image</a:t>
            </a:r>
          </a:p>
        </p:txBody>
      </p:sp>
      <p:grpSp>
        <p:nvGrpSpPr>
          <p:cNvPr id="299014" name="Group 6"/>
          <p:cNvGrpSpPr>
            <a:grpSpLocks/>
          </p:cNvGrpSpPr>
          <p:nvPr/>
        </p:nvGrpSpPr>
        <p:grpSpPr bwMode="auto">
          <a:xfrm>
            <a:off x="250825" y="5086350"/>
            <a:ext cx="8497888" cy="1008063"/>
            <a:chOff x="1020" y="2976"/>
            <a:chExt cx="4238" cy="451"/>
          </a:xfrm>
        </p:grpSpPr>
        <p:sp>
          <p:nvSpPr>
            <p:cNvPr id="299015" name="Rectangle 7"/>
            <p:cNvSpPr>
              <a:spLocks noChangeArrowheads="1"/>
            </p:cNvSpPr>
            <p:nvPr/>
          </p:nvSpPr>
          <p:spPr bwMode="auto">
            <a:xfrm>
              <a:off x="1020" y="2979"/>
              <a:ext cx="545" cy="36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99016" name="Picture 8" descr="figur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3" t="73013" r="418" b="586"/>
            <a:stretch>
              <a:fillRect/>
            </a:stretch>
          </p:blipFill>
          <p:spPr bwMode="auto">
            <a:xfrm>
              <a:off x="1020" y="2976"/>
              <a:ext cx="4238" cy="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9018" name="Rectangle 10"/>
          <p:cNvSpPr>
            <a:spLocks noChangeArrowheads="1"/>
          </p:cNvSpPr>
          <p:nvPr/>
        </p:nvSpPr>
        <p:spPr bwMode="auto">
          <a:xfrm>
            <a:off x="611188" y="1773238"/>
            <a:ext cx="431800" cy="14446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019" name="Text Box 11"/>
          <p:cNvSpPr txBox="1">
            <a:spLocks noChangeArrowheads="1"/>
          </p:cNvSpPr>
          <p:nvPr/>
        </p:nvSpPr>
        <p:spPr bwMode="auto">
          <a:xfrm>
            <a:off x="538163" y="1341438"/>
            <a:ext cx="1123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>
                <a:latin typeface="Gill Sans MT" pitchFamily="34" charset="0"/>
              </a:rPr>
              <a:t>30 rounds</a:t>
            </a:r>
          </a:p>
        </p:txBody>
      </p:sp>
      <p:sp>
        <p:nvSpPr>
          <p:cNvPr id="299020" name="Text Box 12"/>
          <p:cNvSpPr txBox="1">
            <a:spLocks noChangeArrowheads="1"/>
          </p:cNvSpPr>
          <p:nvPr/>
        </p:nvSpPr>
        <p:spPr bwMode="auto">
          <a:xfrm>
            <a:off x="7107238" y="1341438"/>
            <a:ext cx="1352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>
                <a:latin typeface="Gill Sans MT" pitchFamily="34" charset="0"/>
              </a:rPr>
              <a:t>2000 rounds</a:t>
            </a:r>
          </a:p>
        </p:txBody>
      </p:sp>
      <p:sp>
        <p:nvSpPr>
          <p:cNvPr id="299021" name="Text Box 13"/>
          <p:cNvSpPr txBox="1">
            <a:spLocks noChangeArrowheads="1"/>
          </p:cNvSpPr>
          <p:nvPr/>
        </p:nvSpPr>
        <p:spPr bwMode="auto">
          <a:xfrm>
            <a:off x="3779838" y="1341438"/>
            <a:ext cx="1352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>
                <a:latin typeface="Gill Sans MT" pitchFamily="34" charset="0"/>
              </a:rPr>
              <a:t>1000 rounds</a:t>
            </a:r>
          </a:p>
        </p:txBody>
      </p:sp>
      <p:sp>
        <p:nvSpPr>
          <p:cNvPr id="299022" name="Text Box 14"/>
          <p:cNvSpPr txBox="1">
            <a:spLocks noChangeArrowheads="1"/>
          </p:cNvSpPr>
          <p:nvPr/>
        </p:nvSpPr>
        <p:spPr bwMode="auto">
          <a:xfrm>
            <a:off x="3190875" y="4025900"/>
            <a:ext cx="25622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b="1">
                <a:latin typeface="Gill Sans MT" pitchFamily="34" charset="0"/>
              </a:rPr>
              <a:t>inferred segmentation</a:t>
            </a:r>
          </a:p>
          <a:p>
            <a:pPr algn="ctr"/>
            <a:r>
              <a:rPr lang="en-GB">
                <a:latin typeface="Gill Sans MT" pitchFamily="34" charset="0"/>
              </a:rPr>
              <a:t>colour = most likely label</a:t>
            </a:r>
          </a:p>
        </p:txBody>
      </p:sp>
      <p:grpSp>
        <p:nvGrpSpPr>
          <p:cNvPr id="299031" name="Group 23"/>
          <p:cNvGrpSpPr>
            <a:grpSpLocks/>
          </p:cNvGrpSpPr>
          <p:nvPr/>
        </p:nvGrpSpPr>
        <p:grpSpPr bwMode="auto">
          <a:xfrm>
            <a:off x="214313" y="5059363"/>
            <a:ext cx="8542337" cy="1106487"/>
            <a:chOff x="135" y="3413"/>
            <a:chExt cx="5381" cy="697"/>
          </a:xfrm>
        </p:grpSpPr>
        <p:sp>
          <p:nvSpPr>
            <p:cNvPr id="299024" name="Rectangle 16"/>
            <p:cNvSpPr>
              <a:spLocks noChangeArrowheads="1"/>
            </p:cNvSpPr>
            <p:nvPr/>
          </p:nvSpPr>
          <p:spPr bwMode="auto">
            <a:xfrm>
              <a:off x="2095" y="3413"/>
              <a:ext cx="984" cy="697"/>
            </a:xfrm>
            <a:prstGeom prst="rect">
              <a:avLst/>
            </a:prstGeom>
            <a:solidFill>
              <a:srgbClr val="000076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025" name="Rectangle 17"/>
            <p:cNvSpPr>
              <a:spLocks noChangeArrowheads="1"/>
            </p:cNvSpPr>
            <p:nvPr/>
          </p:nvSpPr>
          <p:spPr bwMode="auto">
            <a:xfrm>
              <a:off x="4032" y="3418"/>
              <a:ext cx="1484" cy="657"/>
            </a:xfrm>
            <a:prstGeom prst="rect">
              <a:avLst/>
            </a:prstGeom>
            <a:solidFill>
              <a:srgbClr val="000076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026" name="Rectangle 18"/>
            <p:cNvSpPr>
              <a:spLocks noChangeArrowheads="1"/>
            </p:cNvSpPr>
            <p:nvPr/>
          </p:nvSpPr>
          <p:spPr bwMode="auto">
            <a:xfrm>
              <a:off x="3066" y="3763"/>
              <a:ext cx="981" cy="305"/>
            </a:xfrm>
            <a:prstGeom prst="rect">
              <a:avLst/>
            </a:prstGeom>
            <a:solidFill>
              <a:srgbClr val="000076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027" name="Rectangle 19"/>
            <p:cNvSpPr>
              <a:spLocks noChangeArrowheads="1"/>
            </p:cNvSpPr>
            <p:nvPr/>
          </p:nvSpPr>
          <p:spPr bwMode="auto">
            <a:xfrm>
              <a:off x="135" y="3764"/>
              <a:ext cx="1964" cy="309"/>
            </a:xfrm>
            <a:prstGeom prst="rect">
              <a:avLst/>
            </a:prstGeom>
            <a:solidFill>
              <a:srgbClr val="000076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99029" name="Text Box 21"/>
          <p:cNvSpPr txBox="1">
            <a:spLocks noChangeArrowheads="1"/>
          </p:cNvSpPr>
          <p:nvPr/>
        </p:nvSpPr>
        <p:spPr bwMode="auto">
          <a:xfrm>
            <a:off x="5970588" y="4025900"/>
            <a:ext cx="23622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b="1">
                <a:latin typeface="Gill Sans MT" pitchFamily="34" charset="0"/>
              </a:rPr>
              <a:t>confidence</a:t>
            </a:r>
          </a:p>
          <a:p>
            <a:pPr algn="ctr"/>
            <a:r>
              <a:rPr lang="en-GB">
                <a:latin typeface="Gill Sans MT" pitchFamily="34" charset="0"/>
              </a:rPr>
              <a:t>white = low confidence</a:t>
            </a:r>
          </a:p>
          <a:p>
            <a:pPr algn="ctr"/>
            <a:r>
              <a:rPr lang="en-GB">
                <a:latin typeface="Gill Sans MT" pitchFamily="34" charset="0"/>
              </a:rPr>
              <a:t>black = high confidence</a:t>
            </a:r>
          </a:p>
        </p:txBody>
      </p:sp>
      <p:sp>
        <p:nvSpPr>
          <p:cNvPr id="299033" name="Rectangle 25"/>
          <p:cNvSpPr>
            <a:spLocks noChangeArrowheads="1"/>
          </p:cNvSpPr>
          <p:nvPr/>
        </p:nvSpPr>
        <p:spPr bwMode="auto">
          <a:xfrm>
            <a:off x="4430712" y="6186487"/>
            <a:ext cx="44846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dirty="0">
                <a:effectLst>
                  <a:outerShdw blurRad="38100" dist="38100" dir="2700000" algn="tl">
                    <a:srgbClr val="000000"/>
                  </a:outerShdw>
                </a:effectLst>
                <a:latin typeface="Gill Sans MT" pitchFamily="34" charset="0"/>
              </a:rPr>
              <a:t>Using Joint Boost: [</a:t>
            </a:r>
            <a:r>
              <a:rPr lang="en-GB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ill Sans MT" pitchFamily="34" charset="0"/>
              </a:rPr>
              <a:t>Torralba</a:t>
            </a:r>
            <a:r>
              <a:rPr lang="en-GB" dirty="0">
                <a:effectLst>
                  <a:outerShdw blurRad="38100" dist="38100" dir="2700000" algn="tl">
                    <a:srgbClr val="000000"/>
                  </a:outerShdw>
                </a:effectLst>
                <a:latin typeface="Gill Sans MT" pitchFamily="34" charset="0"/>
              </a:rPr>
              <a:t> </a:t>
            </a:r>
            <a:r>
              <a:rPr lang="en-GB" i="1" dirty="0">
                <a:effectLst>
                  <a:outerShdw blurRad="38100" dist="38100" dir="2700000" algn="tl">
                    <a:srgbClr val="000000"/>
                  </a:outerShdw>
                </a:effectLst>
                <a:latin typeface="Gill Sans MT" pitchFamily="34" charset="0"/>
              </a:rPr>
              <a:t>et al.</a:t>
            </a:r>
            <a:r>
              <a:rPr lang="en-GB" dirty="0">
                <a:effectLst>
                  <a:outerShdw blurRad="38100" dist="38100" dir="2700000" algn="tl">
                    <a:srgbClr val="000000"/>
                  </a:outerShdw>
                </a:effectLst>
                <a:latin typeface="Gill Sans MT" pitchFamily="34" charset="0"/>
              </a:rPr>
              <a:t> CVPR 2004]</a:t>
            </a:r>
          </a:p>
        </p:txBody>
      </p:sp>
      <p:sp>
        <p:nvSpPr>
          <p:cNvPr id="299034" name="Text Box 26"/>
          <p:cNvSpPr txBox="1">
            <a:spLocks noChangeArrowheads="1"/>
          </p:cNvSpPr>
          <p:nvPr/>
        </p:nvSpPr>
        <p:spPr bwMode="auto">
          <a:xfrm>
            <a:off x="465138" y="876300"/>
            <a:ext cx="8283575" cy="103346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GB" sz="2400">
                <a:latin typeface="Gill Sans MT" pitchFamily="34" charset="0"/>
              </a:rPr>
              <a:t>  Boosted classifier provides </a:t>
            </a:r>
            <a:r>
              <a:rPr lang="en-GB" sz="2400" i="1">
                <a:latin typeface="Gill Sans MT" pitchFamily="34" charset="0"/>
              </a:rPr>
              <a:t>bulk</a:t>
            </a:r>
            <a:r>
              <a:rPr lang="en-GB" sz="2400">
                <a:latin typeface="Gill Sans MT" pitchFamily="34" charset="0"/>
              </a:rPr>
              <a:t> segmentation/recognition only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sz="2400">
                <a:latin typeface="Gill Sans MT" pitchFamily="34" charset="0"/>
              </a:rPr>
              <a:t>  Edge accurate segmentation will be provided by CRF model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858000" y="6477000"/>
            <a:ext cx="2312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Slide credit: J</a:t>
            </a:r>
            <a:r>
              <a:rPr lang="en-GB" b="1" dirty="0"/>
              <a:t>. </a:t>
            </a:r>
            <a:r>
              <a:rPr lang="en-GB" b="1" dirty="0" err="1"/>
              <a:t>Shotton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193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90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990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99815E-6 L 0.8033 0.00023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2990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5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9011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99011"/>
                </p:tgtEl>
              </p:cMediaNode>
            </p:video>
          </p:childTnLst>
        </p:cTn>
      </p:par>
    </p:tnLst>
    <p:bldLst>
      <p:bldP spid="299018" grpId="0" animBg="1"/>
      <p:bldP spid="29903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88913"/>
            <a:ext cx="8229600" cy="1228725"/>
          </a:xfrm>
        </p:spPr>
        <p:txBody>
          <a:bodyPr/>
          <a:lstStyle/>
          <a:p>
            <a:r>
              <a:rPr lang="en-GB"/>
              <a:t>Accurate Segmentation?</a:t>
            </a:r>
          </a:p>
        </p:txBody>
      </p:sp>
      <p:sp>
        <p:nvSpPr>
          <p:cNvPr id="311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9138"/>
            <a:ext cx="5627688" cy="4464050"/>
          </a:xfrm>
        </p:spPr>
        <p:txBody>
          <a:bodyPr>
            <a:normAutofit lnSpcReduction="10000"/>
          </a:bodyPr>
          <a:lstStyle/>
          <a:p>
            <a:r>
              <a:rPr lang="en-GB"/>
              <a:t>Boosted classifier alone</a:t>
            </a:r>
          </a:p>
          <a:p>
            <a:pPr lvl="1"/>
            <a:r>
              <a:rPr lang="en-GB"/>
              <a:t>effectively recognises objects</a:t>
            </a:r>
          </a:p>
          <a:p>
            <a:pPr lvl="1"/>
            <a:r>
              <a:rPr lang="en-GB"/>
              <a:t>but not sufficient for pixel-perfect segmentation</a:t>
            </a:r>
          </a:p>
          <a:p>
            <a:endParaRPr lang="en-GB"/>
          </a:p>
          <a:p>
            <a:r>
              <a:rPr lang="en-GB"/>
              <a:t>Conditional Random Field (CRF)</a:t>
            </a:r>
          </a:p>
          <a:p>
            <a:pPr lvl="1"/>
            <a:r>
              <a:rPr lang="en-GB"/>
              <a:t>jointly classifies all pixels whilst</a:t>
            </a:r>
            <a:br>
              <a:rPr lang="en-GB"/>
            </a:br>
            <a:r>
              <a:rPr lang="en-GB"/>
              <a:t>respecting image edges</a:t>
            </a:r>
          </a:p>
        </p:txBody>
      </p:sp>
      <p:grpSp>
        <p:nvGrpSpPr>
          <p:cNvPr id="311309" name="Group 13"/>
          <p:cNvGrpSpPr>
            <a:grpSpLocks/>
          </p:cNvGrpSpPr>
          <p:nvPr/>
        </p:nvGrpSpPr>
        <p:grpSpPr bwMode="auto">
          <a:xfrm>
            <a:off x="6948488" y="3052763"/>
            <a:ext cx="1966912" cy="1374775"/>
            <a:chOff x="4393" y="1974"/>
            <a:chExt cx="1239" cy="866"/>
          </a:xfrm>
        </p:grpSpPr>
        <p:pic>
          <p:nvPicPr>
            <p:cNvPr id="311300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23" r="50169"/>
            <a:stretch>
              <a:fillRect/>
            </a:stretch>
          </p:blipFill>
          <p:spPr bwMode="auto">
            <a:xfrm>
              <a:off x="4393" y="1978"/>
              <a:ext cx="1239" cy="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1301" name="Rectangle 5"/>
            <p:cNvSpPr>
              <a:spLocks noChangeArrowheads="1"/>
            </p:cNvSpPr>
            <p:nvPr/>
          </p:nvSpPr>
          <p:spPr bwMode="auto">
            <a:xfrm>
              <a:off x="4422" y="1974"/>
              <a:ext cx="112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>
                  <a:latin typeface="Gill Sans MT" pitchFamily="34" charset="0"/>
                </a:rPr>
                <a:t>boosted classifier</a:t>
              </a:r>
            </a:p>
          </p:txBody>
        </p:sp>
      </p:grpSp>
      <p:pic>
        <p:nvPicPr>
          <p:cNvPr id="31130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" r="75293"/>
          <a:stretch>
            <a:fillRect/>
          </a:stretch>
        </p:blipFill>
        <p:spPr bwMode="auto">
          <a:xfrm>
            <a:off x="6969125" y="1219200"/>
            <a:ext cx="1965325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11308" name="Group 12"/>
          <p:cNvGrpSpPr>
            <a:grpSpLocks/>
          </p:cNvGrpSpPr>
          <p:nvPr/>
        </p:nvGrpSpPr>
        <p:grpSpPr bwMode="auto">
          <a:xfrm>
            <a:off x="6962775" y="4892675"/>
            <a:ext cx="1974850" cy="1368425"/>
            <a:chOff x="4383" y="3158"/>
            <a:chExt cx="1244" cy="862"/>
          </a:xfrm>
        </p:grpSpPr>
        <p:pic>
          <p:nvPicPr>
            <p:cNvPr id="311305" name="Picture 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33" r="-40"/>
            <a:stretch>
              <a:fillRect/>
            </a:stretch>
          </p:blipFill>
          <p:spPr bwMode="auto">
            <a:xfrm>
              <a:off x="4383" y="3158"/>
              <a:ext cx="1244" cy="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1303" name="Rectangle 7"/>
            <p:cNvSpPr>
              <a:spLocks noChangeArrowheads="1"/>
            </p:cNvSpPr>
            <p:nvPr/>
          </p:nvSpPr>
          <p:spPr bwMode="auto">
            <a:xfrm>
              <a:off x="4422" y="3158"/>
              <a:ext cx="49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>
                  <a:latin typeface="Gill Sans MT" pitchFamily="34" charset="0"/>
                </a:rPr>
                <a:t>+ CRF</a:t>
              </a:r>
            </a:p>
          </p:txBody>
        </p:sp>
      </p:grpSp>
      <p:sp>
        <p:nvSpPr>
          <p:cNvPr id="311306" name="Line 10"/>
          <p:cNvSpPr>
            <a:spLocks noChangeShapeType="1"/>
          </p:cNvSpPr>
          <p:nvPr/>
        </p:nvSpPr>
        <p:spPr bwMode="auto">
          <a:xfrm>
            <a:off x="7951788" y="2640013"/>
            <a:ext cx="0" cy="36036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1307" name="Line 11"/>
          <p:cNvSpPr>
            <a:spLocks noChangeShapeType="1"/>
          </p:cNvSpPr>
          <p:nvPr/>
        </p:nvSpPr>
        <p:spPr bwMode="auto">
          <a:xfrm>
            <a:off x="7951788" y="4479925"/>
            <a:ext cx="0" cy="360363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858000" y="6477000"/>
            <a:ext cx="2312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Slide credit: J</a:t>
            </a:r>
            <a:r>
              <a:rPr lang="en-GB" b="1" dirty="0"/>
              <a:t>. </a:t>
            </a:r>
            <a:r>
              <a:rPr lang="en-GB" b="1" dirty="0" err="1"/>
              <a:t>Shotton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462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30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My Documents\Dropbox\VirginiaTech\Semester4_Spring2013\ECE6504_Computer_Vision\9_holistic_scene_understanding\textonboost_crf_equati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828800"/>
            <a:ext cx="7086600" cy="1880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88913"/>
            <a:ext cx="8229600" cy="1143000"/>
          </a:xfrm>
        </p:spPr>
        <p:txBody>
          <a:bodyPr/>
          <a:lstStyle/>
          <a:p>
            <a:r>
              <a:rPr lang="en-GB" sz="4000"/>
              <a:t>Conditional Random Field Model	</a:t>
            </a:r>
          </a:p>
        </p:txBody>
      </p:sp>
      <p:sp>
        <p:nvSpPr>
          <p:cNvPr id="27734" name="Rectangle 86"/>
          <p:cNvSpPr>
            <a:spLocks noChangeArrowheads="1"/>
          </p:cNvSpPr>
          <p:nvPr/>
        </p:nvSpPr>
        <p:spPr bwMode="auto">
          <a:xfrm>
            <a:off x="2627313" y="1844675"/>
            <a:ext cx="5221287" cy="7207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735" name="Rectangle 87"/>
          <p:cNvSpPr>
            <a:spLocks noChangeArrowheads="1"/>
          </p:cNvSpPr>
          <p:nvPr/>
        </p:nvSpPr>
        <p:spPr bwMode="auto">
          <a:xfrm>
            <a:off x="2555875" y="2845604"/>
            <a:ext cx="4103688" cy="8636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736" name="Rectangle 88"/>
          <p:cNvSpPr>
            <a:spLocks noChangeArrowheads="1"/>
          </p:cNvSpPr>
          <p:nvPr/>
        </p:nvSpPr>
        <p:spPr bwMode="auto">
          <a:xfrm>
            <a:off x="2644678" y="2845604"/>
            <a:ext cx="5203922" cy="863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737" name="Rectangle 89"/>
          <p:cNvSpPr>
            <a:spLocks noChangeArrowheads="1"/>
          </p:cNvSpPr>
          <p:nvPr/>
        </p:nvSpPr>
        <p:spPr bwMode="auto">
          <a:xfrm>
            <a:off x="528638" y="4364038"/>
            <a:ext cx="5772150" cy="165576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en-GB" sz="2800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 MT" pitchFamily="34" charset="0"/>
              </a:rPr>
              <a:t>Log conditional probability of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GB" sz="2800" dirty="0">
                <a:solidFill>
                  <a:schemeClr val="hlink"/>
                </a:solidFill>
                <a:latin typeface="Gill Sans MT" pitchFamily="34" charset="0"/>
              </a:rPr>
              <a:t>	class labels </a:t>
            </a:r>
            <a:r>
              <a:rPr lang="en-GB" sz="2800" b="1" dirty="0">
                <a:solidFill>
                  <a:schemeClr val="hlink"/>
                </a:solidFill>
                <a:latin typeface="Gill Sans MT" pitchFamily="34" charset="0"/>
              </a:rPr>
              <a:t>c</a:t>
            </a:r>
            <a:r>
              <a:rPr lang="en-GB" sz="2800" dirty="0">
                <a:solidFill>
                  <a:schemeClr val="hlink"/>
                </a:solidFill>
                <a:latin typeface="Gill Sans MT" pitchFamily="34" charset="0"/>
              </a:rPr>
              <a:t> given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GB" sz="2800" dirty="0">
                <a:solidFill>
                  <a:schemeClr val="hlink"/>
                </a:solidFill>
                <a:latin typeface="Gill Sans MT" pitchFamily="34" charset="0"/>
              </a:rPr>
              <a:t>	image </a:t>
            </a:r>
            <a:r>
              <a:rPr lang="en-GB" sz="2800" b="1" dirty="0">
                <a:solidFill>
                  <a:schemeClr val="hlink"/>
                </a:solidFill>
                <a:latin typeface="Gill Sans MT" pitchFamily="34" charset="0"/>
              </a:rPr>
              <a:t>x </a:t>
            </a:r>
            <a:r>
              <a:rPr lang="en-GB" sz="2800" dirty="0">
                <a:solidFill>
                  <a:schemeClr val="hlink"/>
                </a:solidFill>
                <a:latin typeface="Gill Sans MT" pitchFamily="34" charset="0"/>
              </a:rPr>
              <a:t>and learned parameters </a:t>
            </a:r>
            <a:r>
              <a:rPr lang="en-GB" sz="2800" b="1" i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 MT" pitchFamily="34" charset="0"/>
                <a:sym typeface="Symbol" pitchFamily="18" charset="2"/>
              </a:rPr>
              <a:t>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0" y="6477000"/>
            <a:ext cx="2312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Slide credit: J</a:t>
            </a:r>
            <a:r>
              <a:rPr lang="en-GB" b="1" dirty="0"/>
              <a:t>. </a:t>
            </a:r>
            <a:r>
              <a:rPr lang="en-GB" b="1" dirty="0" err="1"/>
              <a:t>Shotton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84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It Mean?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Computer vision parts extensively developed; less work done on their integration</a:t>
            </a:r>
          </a:p>
          <a:p>
            <a:r>
              <a:rPr lang="en-US" dirty="0" smtClean="0"/>
              <a:t>Potential benefit of different components compensating/helping </a:t>
            </a:r>
            <a:r>
              <a:rPr lang="en-US" smtClean="0"/>
              <a:t>other components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7491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D:\My Documents\Dropbox\VirginiaTech\Semester4_Spring2013\ECE6504_Computer_Vision\9_holistic_scene_understanding\textonboost_crf_equati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27201"/>
            <a:ext cx="7086600" cy="1880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43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88913"/>
            <a:ext cx="8229600" cy="1143000"/>
          </a:xfrm>
        </p:spPr>
        <p:txBody>
          <a:bodyPr/>
          <a:lstStyle/>
          <a:p>
            <a:r>
              <a:rPr lang="en-GB" sz="4000"/>
              <a:t>Conditional Random Field Model	</a:t>
            </a:r>
          </a:p>
        </p:txBody>
      </p:sp>
      <p:sp>
        <p:nvSpPr>
          <p:cNvPr id="314382" name="AutoShape 14"/>
          <p:cNvSpPr>
            <a:spLocks/>
          </p:cNvSpPr>
          <p:nvPr/>
        </p:nvSpPr>
        <p:spPr bwMode="auto">
          <a:xfrm rot="16200000">
            <a:off x="3706021" y="1097757"/>
            <a:ext cx="287338" cy="1292226"/>
          </a:xfrm>
          <a:prstGeom prst="rightBrace">
            <a:avLst>
              <a:gd name="adj1" fmla="val 48020"/>
              <a:gd name="adj2" fmla="val 50000"/>
            </a:avLst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4383" name="Text Box 15"/>
          <p:cNvSpPr txBox="1">
            <a:spLocks noChangeArrowheads="1"/>
          </p:cNvSpPr>
          <p:nvPr/>
        </p:nvSpPr>
        <p:spPr bwMode="auto">
          <a:xfrm>
            <a:off x="2555875" y="1143000"/>
            <a:ext cx="2941638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200" dirty="0">
                <a:solidFill>
                  <a:schemeClr val="hlink"/>
                </a:solidFill>
                <a:latin typeface="Gill Sans MT" pitchFamily="34" charset="0"/>
              </a:rPr>
              <a:t>shape-texture potentials</a:t>
            </a:r>
          </a:p>
        </p:txBody>
      </p:sp>
      <p:sp>
        <p:nvSpPr>
          <p:cNvPr id="314386" name="Text Box 18"/>
          <p:cNvSpPr txBox="1">
            <a:spLocks noChangeArrowheads="1"/>
          </p:cNvSpPr>
          <p:nvPr/>
        </p:nvSpPr>
        <p:spPr bwMode="auto">
          <a:xfrm>
            <a:off x="6061075" y="5624513"/>
            <a:ext cx="26876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>
                <a:latin typeface="Gill Sans MT" pitchFamily="34" charset="0"/>
              </a:rPr>
              <a:t>shape-texture potentials</a:t>
            </a:r>
          </a:p>
        </p:txBody>
      </p:sp>
      <p:sp>
        <p:nvSpPr>
          <p:cNvPr id="314391" name="Text Box 23"/>
          <p:cNvSpPr txBox="1">
            <a:spLocks noChangeArrowheads="1"/>
          </p:cNvSpPr>
          <p:nvPr/>
        </p:nvSpPr>
        <p:spPr bwMode="auto">
          <a:xfrm>
            <a:off x="152400" y="2714626"/>
            <a:ext cx="2482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chemeClr val="hlink"/>
                </a:solidFill>
                <a:latin typeface="Gill Sans MT" pitchFamily="34" charset="0"/>
              </a:rPr>
              <a:t>jointly across all pixels</a:t>
            </a:r>
          </a:p>
        </p:txBody>
      </p:sp>
      <p:sp>
        <p:nvSpPr>
          <p:cNvPr id="314392" name="Line 24"/>
          <p:cNvSpPr>
            <a:spLocks noChangeShapeType="1"/>
          </p:cNvSpPr>
          <p:nvPr/>
        </p:nvSpPr>
        <p:spPr bwMode="auto">
          <a:xfrm flipV="1">
            <a:off x="1835150" y="2390776"/>
            <a:ext cx="865188" cy="360363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14394" name="Picture 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488" y="3848100"/>
            <a:ext cx="2665412" cy="178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4396" name="Rectangle 28"/>
          <p:cNvSpPr>
            <a:spLocks noChangeArrowheads="1"/>
          </p:cNvSpPr>
          <p:nvPr/>
        </p:nvSpPr>
        <p:spPr bwMode="auto">
          <a:xfrm>
            <a:off x="384175" y="3716338"/>
            <a:ext cx="5340350" cy="244951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en-GB" sz="28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 MT" pitchFamily="34" charset="0"/>
              </a:rPr>
              <a:t>Shape-texture potentials</a:t>
            </a:r>
          </a:p>
          <a:p>
            <a:pPr marL="742950" lvl="1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</a:pPr>
            <a:r>
              <a:rPr lang="en-GB" sz="2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 MT" pitchFamily="34" charset="0"/>
              </a:rPr>
              <a:t>broad intra-class appearance distribution</a:t>
            </a:r>
          </a:p>
          <a:p>
            <a:pPr marL="742950" lvl="1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</a:pPr>
            <a:r>
              <a:rPr lang="en-GB" sz="2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 MT" pitchFamily="34" charset="0"/>
              </a:rPr>
              <a:t>log boosted classifier</a:t>
            </a:r>
          </a:p>
          <a:p>
            <a:pPr marL="742950" lvl="1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</a:pPr>
            <a:r>
              <a:rPr lang="en-GB" sz="2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 MT" pitchFamily="34" charset="0"/>
              </a:rPr>
              <a:t>parameters </a:t>
            </a:r>
            <a:r>
              <a:rPr lang="en-GB" sz="2400" b="1" i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sym typeface="Symbol" pitchFamily="18" charset="2"/>
              </a:rPr>
              <a:t></a:t>
            </a:r>
            <a:r>
              <a:rPr lang="en-GB" sz="2400" i="1" baseline="-250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sym typeface="Symbol" pitchFamily="18" charset="2"/>
              </a:rPr>
              <a:t></a:t>
            </a:r>
            <a:r>
              <a:rPr lang="en-GB" sz="2400" baseline="-250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sym typeface="Symbol" pitchFamily="18" charset="2"/>
              </a:rPr>
              <a:t>  </a:t>
            </a:r>
            <a:r>
              <a:rPr lang="en-GB" sz="2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 MT" pitchFamily="34" charset="0"/>
              </a:rPr>
              <a:t>learned offline</a:t>
            </a:r>
          </a:p>
        </p:txBody>
      </p:sp>
      <p:sp>
        <p:nvSpPr>
          <p:cNvPr id="20" name="Rectangle 86"/>
          <p:cNvSpPr>
            <a:spLocks noChangeArrowheads="1"/>
          </p:cNvSpPr>
          <p:nvPr/>
        </p:nvSpPr>
        <p:spPr bwMode="auto">
          <a:xfrm>
            <a:off x="4572000" y="1743076"/>
            <a:ext cx="3240881" cy="7207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Rectangle 87"/>
          <p:cNvSpPr>
            <a:spLocks noChangeArrowheads="1"/>
          </p:cNvSpPr>
          <p:nvPr/>
        </p:nvSpPr>
        <p:spPr bwMode="auto">
          <a:xfrm>
            <a:off x="2555875" y="2744005"/>
            <a:ext cx="4103688" cy="8636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Rectangle 88"/>
          <p:cNvSpPr>
            <a:spLocks noChangeArrowheads="1"/>
          </p:cNvSpPr>
          <p:nvPr/>
        </p:nvSpPr>
        <p:spPr bwMode="auto">
          <a:xfrm>
            <a:off x="2644678" y="2744005"/>
            <a:ext cx="5203922" cy="863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858000" y="6477000"/>
            <a:ext cx="2312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Slide credit: J</a:t>
            </a:r>
            <a:r>
              <a:rPr lang="en-GB" b="1" dirty="0"/>
              <a:t>. </a:t>
            </a:r>
            <a:r>
              <a:rPr lang="en-GB" b="1" dirty="0" err="1"/>
              <a:t>Shotton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01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D:\My Documents\Dropbox\VirginiaTech\Semester4_Spring2013\ECE6504_Computer_Vision\9_holistic_scene_understanding\textonboost_crf_equati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828800"/>
            <a:ext cx="7086600" cy="1880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64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88913"/>
            <a:ext cx="8229600" cy="1143000"/>
          </a:xfrm>
        </p:spPr>
        <p:txBody>
          <a:bodyPr/>
          <a:lstStyle/>
          <a:p>
            <a:r>
              <a:rPr lang="en-GB" sz="4000"/>
              <a:t>Conditional Random Field Model	</a:t>
            </a:r>
          </a:p>
        </p:txBody>
      </p:sp>
      <p:sp>
        <p:nvSpPr>
          <p:cNvPr id="316424" name="Text Box 8"/>
          <p:cNvSpPr txBox="1">
            <a:spLocks noChangeArrowheads="1"/>
          </p:cNvSpPr>
          <p:nvPr/>
        </p:nvSpPr>
        <p:spPr bwMode="auto">
          <a:xfrm>
            <a:off x="6208713" y="5680075"/>
            <a:ext cx="240188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2000">
                <a:latin typeface="Gill Sans MT" pitchFamily="34" charset="0"/>
              </a:rPr>
              <a:t>intra-class</a:t>
            </a:r>
          </a:p>
          <a:p>
            <a:pPr algn="ctr"/>
            <a:r>
              <a:rPr lang="en-GB" sz="2000">
                <a:latin typeface="Gill Sans MT" pitchFamily="34" charset="0"/>
              </a:rPr>
              <a:t>appearance variations</a:t>
            </a:r>
          </a:p>
        </p:txBody>
      </p:sp>
      <p:sp>
        <p:nvSpPr>
          <p:cNvPr id="316426" name="Text Box 10"/>
          <p:cNvSpPr txBox="1">
            <a:spLocks noChangeArrowheads="1"/>
          </p:cNvSpPr>
          <p:nvPr/>
        </p:nvSpPr>
        <p:spPr bwMode="auto">
          <a:xfrm>
            <a:off x="5054600" y="1149350"/>
            <a:ext cx="2109788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200">
                <a:solidFill>
                  <a:schemeClr val="hlink"/>
                </a:solidFill>
                <a:latin typeface="Gill Sans MT" pitchFamily="34" charset="0"/>
              </a:rPr>
              <a:t>colour potentials</a:t>
            </a:r>
          </a:p>
        </p:txBody>
      </p:sp>
      <p:pic>
        <p:nvPicPr>
          <p:cNvPr id="316427" name="Picture 11" descr="5_10_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745038"/>
            <a:ext cx="1352550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6428" name="Picture 12" descr="5_21_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4745038"/>
            <a:ext cx="1371600" cy="91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6429" name="Picture 13" descr="5_27_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313" y="3763963"/>
            <a:ext cx="1366837" cy="90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6430" name="Picture 14" descr="5_6_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760788"/>
            <a:ext cx="1371600" cy="91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6425" name="AutoShape 9"/>
          <p:cNvSpPr>
            <a:spLocks/>
          </p:cNvSpPr>
          <p:nvPr/>
        </p:nvSpPr>
        <p:spPr bwMode="auto">
          <a:xfrm rot="16200000">
            <a:off x="5355035" y="1198166"/>
            <a:ext cx="287337" cy="1243806"/>
          </a:xfrm>
          <a:prstGeom prst="rightBrace">
            <a:avLst>
              <a:gd name="adj1" fmla="val 48020"/>
              <a:gd name="adj2" fmla="val 50000"/>
            </a:avLst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6422" name="Rectangle 6"/>
          <p:cNvSpPr>
            <a:spLocks noChangeArrowheads="1"/>
          </p:cNvSpPr>
          <p:nvPr/>
        </p:nvSpPr>
        <p:spPr bwMode="auto">
          <a:xfrm>
            <a:off x="384175" y="3849688"/>
            <a:ext cx="5340350" cy="201771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en-GB" sz="28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 MT" pitchFamily="34" charset="0"/>
              </a:rPr>
              <a:t>Colour potentials</a:t>
            </a:r>
          </a:p>
          <a:p>
            <a:pPr marL="742950" lvl="1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</a:pPr>
            <a:r>
              <a:rPr lang="en-GB" sz="2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 MT" pitchFamily="34" charset="0"/>
              </a:rPr>
              <a:t>compact appearance distribution </a:t>
            </a:r>
          </a:p>
          <a:p>
            <a:pPr marL="742950" lvl="1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</a:pPr>
            <a:r>
              <a:rPr lang="en-GB" sz="2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 MT" pitchFamily="34" charset="0"/>
              </a:rPr>
              <a:t>Gaussian mixture model</a:t>
            </a:r>
          </a:p>
          <a:p>
            <a:pPr marL="742950" lvl="1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</a:pPr>
            <a:r>
              <a:rPr lang="en-GB" sz="2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 MT" pitchFamily="34" charset="0"/>
              </a:rPr>
              <a:t>parameters </a:t>
            </a:r>
            <a:r>
              <a:rPr lang="en-GB" sz="2400" b="1" i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sym typeface="Symbol" pitchFamily="18" charset="2"/>
              </a:rPr>
              <a:t></a:t>
            </a:r>
            <a:r>
              <a:rPr lang="en-GB" sz="2400" i="1" baseline="-250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sym typeface="Symbol" pitchFamily="18" charset="2"/>
              </a:rPr>
              <a:t></a:t>
            </a:r>
            <a:r>
              <a:rPr lang="en-GB" sz="2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 MT" pitchFamily="34" charset="0"/>
              </a:rPr>
              <a:t> learned at test time</a:t>
            </a:r>
          </a:p>
        </p:txBody>
      </p:sp>
      <p:sp>
        <p:nvSpPr>
          <p:cNvPr id="17" name="Rectangle 86"/>
          <p:cNvSpPr>
            <a:spLocks noChangeArrowheads="1"/>
          </p:cNvSpPr>
          <p:nvPr/>
        </p:nvSpPr>
        <p:spPr bwMode="auto">
          <a:xfrm>
            <a:off x="6208713" y="1828800"/>
            <a:ext cx="1639887" cy="7207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Rectangle 87"/>
          <p:cNvSpPr>
            <a:spLocks noChangeArrowheads="1"/>
          </p:cNvSpPr>
          <p:nvPr/>
        </p:nvSpPr>
        <p:spPr bwMode="auto">
          <a:xfrm>
            <a:off x="2555875" y="2845604"/>
            <a:ext cx="4103688" cy="8636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Rectangle 88"/>
          <p:cNvSpPr>
            <a:spLocks noChangeArrowheads="1"/>
          </p:cNvSpPr>
          <p:nvPr/>
        </p:nvSpPr>
        <p:spPr bwMode="auto">
          <a:xfrm>
            <a:off x="2644678" y="2819400"/>
            <a:ext cx="5203922" cy="863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858000" y="6477000"/>
            <a:ext cx="2312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Slide credit: J</a:t>
            </a:r>
            <a:r>
              <a:rPr lang="en-GB" b="1" dirty="0"/>
              <a:t>. </a:t>
            </a:r>
            <a:r>
              <a:rPr lang="en-GB" b="1" dirty="0" err="1"/>
              <a:t>Shotton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53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88913"/>
            <a:ext cx="8229600" cy="1143000"/>
          </a:xfrm>
        </p:spPr>
        <p:txBody>
          <a:bodyPr/>
          <a:lstStyle/>
          <a:p>
            <a:r>
              <a:rPr lang="en-GB" sz="4000"/>
              <a:t>Conditional Random Field Model	</a:t>
            </a:r>
          </a:p>
        </p:txBody>
      </p:sp>
      <p:sp>
        <p:nvSpPr>
          <p:cNvPr id="318468" name="Rectangle 4"/>
          <p:cNvSpPr>
            <a:spLocks noChangeArrowheads="1"/>
          </p:cNvSpPr>
          <p:nvPr/>
        </p:nvSpPr>
        <p:spPr bwMode="auto">
          <a:xfrm>
            <a:off x="384175" y="3830638"/>
            <a:ext cx="8364538" cy="51276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en-GB" sz="2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 MT" pitchFamily="34" charset="0"/>
              </a:rPr>
              <a:t>Capture prior on absolute image location</a:t>
            </a:r>
          </a:p>
        </p:txBody>
      </p:sp>
      <p:sp>
        <p:nvSpPr>
          <p:cNvPr id="318476" name="AutoShape 12"/>
          <p:cNvSpPr>
            <a:spLocks/>
          </p:cNvSpPr>
          <p:nvPr/>
        </p:nvSpPr>
        <p:spPr bwMode="auto">
          <a:xfrm rot="16200000">
            <a:off x="6965977" y="1078248"/>
            <a:ext cx="287337" cy="1173109"/>
          </a:xfrm>
          <a:prstGeom prst="rightBrace">
            <a:avLst>
              <a:gd name="adj1" fmla="val 42265"/>
              <a:gd name="adj2" fmla="val 49766"/>
            </a:avLst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8477" name="Text Box 13"/>
          <p:cNvSpPr txBox="1">
            <a:spLocks noChangeArrowheads="1"/>
          </p:cNvSpPr>
          <p:nvPr/>
        </p:nvSpPr>
        <p:spPr bwMode="auto">
          <a:xfrm>
            <a:off x="6108700" y="1149350"/>
            <a:ext cx="22733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200" dirty="0">
                <a:solidFill>
                  <a:schemeClr val="hlink"/>
                </a:solidFill>
                <a:latin typeface="Gill Sans MT" pitchFamily="34" charset="0"/>
              </a:rPr>
              <a:t>location potentials</a:t>
            </a:r>
          </a:p>
        </p:txBody>
      </p:sp>
      <p:sp>
        <p:nvSpPr>
          <p:cNvPr id="318486" name="Text Box 22"/>
          <p:cNvSpPr txBox="1">
            <a:spLocks noChangeArrowheads="1"/>
          </p:cNvSpPr>
          <p:nvPr/>
        </p:nvSpPr>
        <p:spPr bwMode="auto">
          <a:xfrm>
            <a:off x="2484438" y="5868988"/>
            <a:ext cx="5699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>
                <a:latin typeface="Gill Sans MT" pitchFamily="34" charset="0"/>
              </a:rPr>
              <a:t>tree</a:t>
            </a:r>
          </a:p>
        </p:txBody>
      </p:sp>
      <p:sp>
        <p:nvSpPr>
          <p:cNvPr id="318487" name="Text Box 23"/>
          <p:cNvSpPr txBox="1">
            <a:spLocks noChangeArrowheads="1"/>
          </p:cNvSpPr>
          <p:nvPr/>
        </p:nvSpPr>
        <p:spPr bwMode="auto">
          <a:xfrm>
            <a:off x="4378325" y="5868988"/>
            <a:ext cx="4810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>
                <a:latin typeface="Gill Sans MT" pitchFamily="34" charset="0"/>
              </a:rPr>
              <a:t>sky</a:t>
            </a:r>
          </a:p>
        </p:txBody>
      </p:sp>
      <p:sp>
        <p:nvSpPr>
          <p:cNvPr id="318488" name="Text Box 24"/>
          <p:cNvSpPr txBox="1">
            <a:spLocks noChangeArrowheads="1"/>
          </p:cNvSpPr>
          <p:nvPr/>
        </p:nvSpPr>
        <p:spPr bwMode="auto">
          <a:xfrm>
            <a:off x="6078538" y="5868988"/>
            <a:ext cx="6127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>
                <a:latin typeface="Gill Sans MT" pitchFamily="34" charset="0"/>
              </a:rPr>
              <a:t>road</a:t>
            </a:r>
          </a:p>
        </p:txBody>
      </p:sp>
      <p:pic>
        <p:nvPicPr>
          <p:cNvPr id="318489" name="Picture 25" descr="sk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225" y="4583113"/>
            <a:ext cx="1290638" cy="129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8496" name="Picture 32" descr="Location Potentia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8" r="85641"/>
          <a:stretch>
            <a:fillRect/>
          </a:stretch>
        </p:blipFill>
        <p:spPr bwMode="auto">
          <a:xfrm>
            <a:off x="2124075" y="4579938"/>
            <a:ext cx="1290638" cy="129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8497" name="Picture 33" descr="Location Potentia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55" r="19072"/>
          <a:stretch>
            <a:fillRect/>
          </a:stretch>
        </p:blipFill>
        <p:spPr bwMode="auto">
          <a:xfrm>
            <a:off x="5749925" y="4583113"/>
            <a:ext cx="1270000" cy="129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D:\My Documents\Dropbox\VirginiaTech\Semester4_Spring2013\ECE6504_Computer_Vision\9_holistic_scene_understanding\textonboost_crf_equati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828800"/>
            <a:ext cx="7086600" cy="1880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87"/>
          <p:cNvSpPr>
            <a:spLocks noChangeArrowheads="1"/>
          </p:cNvSpPr>
          <p:nvPr/>
        </p:nvSpPr>
        <p:spPr bwMode="auto">
          <a:xfrm>
            <a:off x="2555875" y="2845604"/>
            <a:ext cx="4103688" cy="8636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Rectangle 88"/>
          <p:cNvSpPr>
            <a:spLocks noChangeArrowheads="1"/>
          </p:cNvSpPr>
          <p:nvPr/>
        </p:nvSpPr>
        <p:spPr bwMode="auto">
          <a:xfrm>
            <a:off x="2644678" y="2845604"/>
            <a:ext cx="5203922" cy="863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858000" y="6477000"/>
            <a:ext cx="2312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Slide credit: J</a:t>
            </a:r>
            <a:r>
              <a:rPr lang="en-GB" b="1" dirty="0"/>
              <a:t>. </a:t>
            </a:r>
            <a:r>
              <a:rPr lang="en-GB" b="1" dirty="0" err="1"/>
              <a:t>Shotton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20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D:\My Documents\Dropbox\VirginiaTech\Semester4_Spring2013\ECE6504_Computer_Vision\9_holistic_scene_understanding\textonboost_crf_equati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47800"/>
            <a:ext cx="7086600" cy="1880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05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11266" y="188913"/>
            <a:ext cx="8229600" cy="1143000"/>
          </a:xfrm>
        </p:spPr>
        <p:txBody>
          <a:bodyPr/>
          <a:lstStyle/>
          <a:p>
            <a:r>
              <a:rPr lang="en-GB" sz="4000"/>
              <a:t>Conditional Random Field Model	</a:t>
            </a:r>
          </a:p>
        </p:txBody>
      </p:sp>
      <p:sp>
        <p:nvSpPr>
          <p:cNvPr id="320516" name="Rectangle 4"/>
          <p:cNvSpPr>
            <a:spLocks noChangeArrowheads="1"/>
          </p:cNvSpPr>
          <p:nvPr/>
        </p:nvSpPr>
        <p:spPr bwMode="auto">
          <a:xfrm>
            <a:off x="238241" y="4005263"/>
            <a:ext cx="5195888" cy="24479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en-GB" sz="2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 MT" pitchFamily="34" charset="0"/>
              </a:rPr>
              <a:t>Potts model</a:t>
            </a:r>
          </a:p>
          <a:p>
            <a:pPr marL="742950" lvl="1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</a:pPr>
            <a:r>
              <a:rPr lang="en-GB" sz="20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 MT" pitchFamily="34" charset="0"/>
              </a:rPr>
              <a:t>encourages neighbouring pixels to have same label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en-GB" sz="2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 MT" pitchFamily="34" charset="0"/>
              </a:rPr>
              <a:t>Contrast sensitivity</a:t>
            </a:r>
          </a:p>
          <a:p>
            <a:pPr marL="742950" lvl="1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</a:pPr>
            <a:r>
              <a:rPr lang="en-GB" sz="20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 MT" pitchFamily="34" charset="0"/>
              </a:rPr>
              <a:t>encourages segmentation to</a:t>
            </a:r>
            <a:br>
              <a:rPr lang="en-GB" sz="20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 MT" pitchFamily="34" charset="0"/>
              </a:rPr>
            </a:br>
            <a:r>
              <a:rPr lang="en-GB" sz="20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 MT" pitchFamily="34" charset="0"/>
              </a:rPr>
              <a:t>follow image edges</a:t>
            </a:r>
          </a:p>
        </p:txBody>
      </p:sp>
      <p:sp>
        <p:nvSpPr>
          <p:cNvPr id="320517" name="Text Box 5"/>
          <p:cNvSpPr txBox="1">
            <a:spLocks noChangeArrowheads="1"/>
          </p:cNvSpPr>
          <p:nvPr/>
        </p:nvSpPr>
        <p:spPr bwMode="auto">
          <a:xfrm>
            <a:off x="6365991" y="5949950"/>
            <a:ext cx="16605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>
                <a:latin typeface="Gill Sans MT" pitchFamily="34" charset="0"/>
              </a:rPr>
              <a:t>image edge map</a:t>
            </a:r>
          </a:p>
        </p:txBody>
      </p:sp>
      <p:graphicFrame>
        <p:nvGraphicFramePr>
          <p:cNvPr id="320524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7956859"/>
              </p:ext>
            </p:extLst>
          </p:nvPr>
        </p:nvGraphicFramePr>
        <p:xfrm>
          <a:off x="5865929" y="4149725"/>
          <a:ext cx="2592387" cy="172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2" name="Image" r:id="rId5" imgW="4063492" imgH="2704762" progId="Photoshop.Image.9">
                  <p:embed/>
                </p:oleObj>
              </mc:Choice>
              <mc:Fallback>
                <p:oleObj name="Image" r:id="rId5" imgW="4063492" imgH="2704762" progId="Photoshop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5929" y="4149725"/>
                        <a:ext cx="2592387" cy="172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0526" name="Text Box 14"/>
          <p:cNvSpPr txBox="1">
            <a:spLocks noChangeArrowheads="1"/>
          </p:cNvSpPr>
          <p:nvPr/>
        </p:nvSpPr>
        <p:spPr bwMode="auto">
          <a:xfrm>
            <a:off x="3971925" y="3381375"/>
            <a:ext cx="189547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200" dirty="0">
                <a:solidFill>
                  <a:schemeClr val="hlink"/>
                </a:solidFill>
                <a:latin typeface="Gill Sans MT" pitchFamily="34" charset="0"/>
              </a:rPr>
              <a:t>edge potentials</a:t>
            </a:r>
          </a:p>
        </p:txBody>
      </p:sp>
      <p:sp>
        <p:nvSpPr>
          <p:cNvPr id="320528" name="Text Box 16"/>
          <p:cNvSpPr txBox="1">
            <a:spLocks noChangeArrowheads="1"/>
          </p:cNvSpPr>
          <p:nvPr/>
        </p:nvSpPr>
        <p:spPr bwMode="auto">
          <a:xfrm>
            <a:off x="465254" y="2924175"/>
            <a:ext cx="17272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GB">
                <a:solidFill>
                  <a:schemeClr val="hlink"/>
                </a:solidFill>
                <a:latin typeface="Gill Sans MT" pitchFamily="34" charset="0"/>
              </a:rPr>
              <a:t>sum over neighbouring pixels</a:t>
            </a:r>
          </a:p>
        </p:txBody>
      </p:sp>
      <p:sp>
        <p:nvSpPr>
          <p:cNvPr id="320529" name="Line 17"/>
          <p:cNvSpPr>
            <a:spLocks noChangeShapeType="1"/>
          </p:cNvSpPr>
          <p:nvPr/>
        </p:nvSpPr>
        <p:spPr bwMode="auto">
          <a:xfrm flipV="1">
            <a:off x="2194041" y="3213100"/>
            <a:ext cx="647700" cy="144463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Rectangle 88"/>
          <p:cNvSpPr>
            <a:spLocks noChangeArrowheads="1"/>
          </p:cNvSpPr>
          <p:nvPr/>
        </p:nvSpPr>
        <p:spPr bwMode="auto">
          <a:xfrm>
            <a:off x="5867400" y="2438400"/>
            <a:ext cx="1926838" cy="863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Rectangle 87"/>
          <p:cNvSpPr>
            <a:spLocks noChangeArrowheads="1"/>
          </p:cNvSpPr>
          <p:nvPr/>
        </p:nvSpPr>
        <p:spPr bwMode="auto">
          <a:xfrm>
            <a:off x="2555875" y="2845604"/>
            <a:ext cx="4103688" cy="8636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0525" name="AutoShape 13"/>
          <p:cNvSpPr>
            <a:spLocks/>
          </p:cNvSpPr>
          <p:nvPr/>
        </p:nvSpPr>
        <p:spPr bwMode="auto">
          <a:xfrm rot="5400000">
            <a:off x="4580731" y="2294733"/>
            <a:ext cx="287337" cy="1981200"/>
          </a:xfrm>
          <a:prstGeom prst="rightBrace">
            <a:avLst>
              <a:gd name="adj1" fmla="val 75184"/>
              <a:gd name="adj2" fmla="val 50000"/>
            </a:avLst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858000" y="6477000"/>
            <a:ext cx="2312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Slide credit: J</a:t>
            </a:r>
            <a:r>
              <a:rPr lang="en-GB" b="1" dirty="0"/>
              <a:t>. </a:t>
            </a:r>
            <a:r>
              <a:rPr lang="en-GB" b="1" dirty="0" err="1"/>
              <a:t>Shotton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00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88913"/>
            <a:ext cx="8229600" cy="1143000"/>
          </a:xfrm>
        </p:spPr>
        <p:txBody>
          <a:bodyPr/>
          <a:lstStyle/>
          <a:p>
            <a:r>
              <a:rPr lang="en-GB" sz="4000"/>
              <a:t>Conditional Random Field Model	</a:t>
            </a:r>
          </a:p>
        </p:txBody>
      </p:sp>
      <p:sp>
        <p:nvSpPr>
          <p:cNvPr id="328714" name="Text Box 10"/>
          <p:cNvSpPr txBox="1">
            <a:spLocks noChangeArrowheads="1"/>
          </p:cNvSpPr>
          <p:nvPr/>
        </p:nvSpPr>
        <p:spPr bwMode="auto">
          <a:xfrm>
            <a:off x="5334000" y="3387725"/>
            <a:ext cx="296386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2200" dirty="0">
                <a:solidFill>
                  <a:schemeClr val="hlink"/>
                </a:solidFill>
                <a:latin typeface="Gill Sans MT" pitchFamily="34" charset="0"/>
              </a:rPr>
              <a:t>partition function</a:t>
            </a:r>
          </a:p>
          <a:p>
            <a:pPr algn="ctr"/>
            <a:r>
              <a:rPr lang="en-GB" sz="2200" dirty="0">
                <a:solidFill>
                  <a:schemeClr val="hlink"/>
                </a:solidFill>
                <a:latin typeface="Gill Sans MT" pitchFamily="34" charset="0"/>
              </a:rPr>
              <a:t>(normalises distribution)</a:t>
            </a:r>
          </a:p>
        </p:txBody>
      </p:sp>
      <p:sp>
        <p:nvSpPr>
          <p:cNvPr id="328715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466725" y="4940300"/>
            <a:ext cx="8569325" cy="576263"/>
          </a:xfrm>
          <a:noFill/>
          <a:ln/>
        </p:spPr>
        <p:txBody>
          <a:bodyPr>
            <a:normAutofit lnSpcReduction="10000"/>
          </a:bodyPr>
          <a:lstStyle/>
          <a:p>
            <a:pPr>
              <a:tabLst>
                <a:tab pos="8343900" algn="r"/>
              </a:tabLst>
            </a:pPr>
            <a:r>
              <a:rPr lang="en-GB"/>
              <a:t>For details of potentials and learning, see paper</a:t>
            </a:r>
          </a:p>
        </p:txBody>
      </p:sp>
      <p:pic>
        <p:nvPicPr>
          <p:cNvPr id="8" name="Picture 2" descr="D:\My Documents\Dropbox\VirginiaTech\Semester4_Spring2013\ECE6504_Computer_Vision\9_holistic_scene_understanding\textonboost_crf_equati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0"/>
            <a:ext cx="7086600" cy="1880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87"/>
          <p:cNvSpPr>
            <a:spLocks noChangeArrowheads="1"/>
          </p:cNvSpPr>
          <p:nvPr/>
        </p:nvSpPr>
        <p:spPr bwMode="auto">
          <a:xfrm>
            <a:off x="2555875" y="2845604"/>
            <a:ext cx="4103688" cy="8636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8713" name="AutoShape 9"/>
          <p:cNvSpPr>
            <a:spLocks/>
          </p:cNvSpPr>
          <p:nvPr/>
        </p:nvSpPr>
        <p:spPr bwMode="auto">
          <a:xfrm rot="5400000">
            <a:off x="6691709" y="2698354"/>
            <a:ext cx="287337" cy="1173956"/>
          </a:xfrm>
          <a:prstGeom prst="rightBrace">
            <a:avLst>
              <a:gd name="adj1" fmla="val 41759"/>
              <a:gd name="adj2" fmla="val 51964"/>
            </a:avLst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858000" y="6477000"/>
            <a:ext cx="2312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Slide credit: J</a:t>
            </a:r>
            <a:r>
              <a:rPr lang="en-GB" b="1" dirty="0"/>
              <a:t>. </a:t>
            </a:r>
            <a:r>
              <a:rPr lang="en-GB" b="1" dirty="0" err="1"/>
              <a:t>Shotton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827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7" y="3741182"/>
            <a:ext cx="8569325" cy="2278618"/>
          </a:xfrm>
        </p:spPr>
        <p:txBody>
          <a:bodyPr/>
          <a:lstStyle/>
          <a:p>
            <a:pPr>
              <a:tabLst>
                <a:tab pos="8343900" algn="r"/>
              </a:tabLst>
            </a:pPr>
            <a:r>
              <a:rPr lang="en-GB" dirty="0"/>
              <a:t>Find most probable labelling</a:t>
            </a:r>
          </a:p>
          <a:p>
            <a:pPr lvl="1">
              <a:tabLst>
                <a:tab pos="8343900" algn="r"/>
              </a:tabLst>
            </a:pPr>
            <a:r>
              <a:rPr lang="en-GB" dirty="0" smtClean="0"/>
              <a:t>maximizing</a:t>
            </a:r>
            <a:endParaRPr lang="en-GB" dirty="0"/>
          </a:p>
        </p:txBody>
      </p:sp>
      <p:pic>
        <p:nvPicPr>
          <p:cNvPr id="15" name="Picture 2" descr="D:\My Documents\Dropbox\VirginiaTech\Semester4_Spring2013\ECE6504_Computer_Vision\9_holistic_scene_understanding\textonboost_crf_equati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396196"/>
            <a:ext cx="7086600" cy="1880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15888"/>
            <a:ext cx="8229600" cy="868362"/>
          </a:xfrm>
        </p:spPr>
        <p:txBody>
          <a:bodyPr/>
          <a:lstStyle/>
          <a:p>
            <a:r>
              <a:rPr lang="en-GB"/>
              <a:t>CRF Inference</a:t>
            </a:r>
          </a:p>
        </p:txBody>
      </p:sp>
      <p:sp>
        <p:nvSpPr>
          <p:cNvPr id="39952" name="AutoShape 16"/>
          <p:cNvSpPr>
            <a:spLocks/>
          </p:cNvSpPr>
          <p:nvPr/>
        </p:nvSpPr>
        <p:spPr bwMode="auto">
          <a:xfrm rot="16200000">
            <a:off x="3998119" y="781040"/>
            <a:ext cx="144461" cy="1435099"/>
          </a:xfrm>
          <a:prstGeom prst="rightBrace">
            <a:avLst>
              <a:gd name="adj1" fmla="val 87180"/>
              <a:gd name="adj2" fmla="val 50000"/>
            </a:avLst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3" name="Text Box 17"/>
          <p:cNvSpPr txBox="1">
            <a:spLocks noChangeArrowheads="1"/>
          </p:cNvSpPr>
          <p:nvPr/>
        </p:nvSpPr>
        <p:spPr bwMode="auto">
          <a:xfrm>
            <a:off x="3100388" y="969159"/>
            <a:ext cx="175895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200" dirty="0">
                <a:solidFill>
                  <a:schemeClr val="hlink"/>
                </a:solidFill>
                <a:latin typeface="Gill Sans MT" pitchFamily="34" charset="0"/>
              </a:rPr>
              <a:t>shape-texture</a:t>
            </a:r>
          </a:p>
        </p:txBody>
      </p:sp>
      <p:sp>
        <p:nvSpPr>
          <p:cNvPr id="39955" name="Text Box 19"/>
          <p:cNvSpPr txBox="1">
            <a:spLocks noChangeArrowheads="1"/>
          </p:cNvSpPr>
          <p:nvPr/>
        </p:nvSpPr>
        <p:spPr bwMode="auto">
          <a:xfrm>
            <a:off x="5334000" y="969159"/>
            <a:ext cx="92710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200" dirty="0">
                <a:solidFill>
                  <a:schemeClr val="hlink"/>
                </a:solidFill>
                <a:latin typeface="Gill Sans MT" pitchFamily="34" charset="0"/>
              </a:rPr>
              <a:t>colour</a:t>
            </a:r>
          </a:p>
        </p:txBody>
      </p:sp>
      <p:sp>
        <p:nvSpPr>
          <p:cNvPr id="39956" name="AutoShape 20"/>
          <p:cNvSpPr>
            <a:spLocks/>
          </p:cNvSpPr>
          <p:nvPr/>
        </p:nvSpPr>
        <p:spPr bwMode="auto">
          <a:xfrm rot="16200000">
            <a:off x="5702301" y="829458"/>
            <a:ext cx="144462" cy="1338263"/>
          </a:xfrm>
          <a:prstGeom prst="rightBrace">
            <a:avLst>
              <a:gd name="adj1" fmla="val 87271"/>
              <a:gd name="adj2" fmla="val 50000"/>
            </a:avLst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8" name="Rectangle 22"/>
          <p:cNvSpPr>
            <a:spLocks noChangeArrowheads="1"/>
          </p:cNvSpPr>
          <p:nvPr/>
        </p:nvSpPr>
        <p:spPr bwMode="auto">
          <a:xfrm>
            <a:off x="6858000" y="969159"/>
            <a:ext cx="1090613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200" dirty="0">
                <a:solidFill>
                  <a:schemeClr val="hlink"/>
                </a:solidFill>
                <a:latin typeface="Gill Sans MT" pitchFamily="34" charset="0"/>
              </a:rPr>
              <a:t>location</a:t>
            </a:r>
          </a:p>
        </p:txBody>
      </p:sp>
      <p:sp>
        <p:nvSpPr>
          <p:cNvPr id="39959" name="AutoShape 23"/>
          <p:cNvSpPr>
            <a:spLocks/>
          </p:cNvSpPr>
          <p:nvPr/>
        </p:nvSpPr>
        <p:spPr bwMode="auto">
          <a:xfrm rot="16200000">
            <a:off x="7281863" y="850096"/>
            <a:ext cx="144462" cy="1296988"/>
          </a:xfrm>
          <a:prstGeom prst="rightBrace">
            <a:avLst>
              <a:gd name="adj1" fmla="val 74817"/>
              <a:gd name="adj2" fmla="val 50000"/>
            </a:avLst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0" name="AutoShape 24"/>
          <p:cNvSpPr>
            <a:spLocks/>
          </p:cNvSpPr>
          <p:nvPr/>
        </p:nvSpPr>
        <p:spPr bwMode="auto">
          <a:xfrm rot="5400000">
            <a:off x="4909820" y="2136139"/>
            <a:ext cx="215899" cy="2004060"/>
          </a:xfrm>
          <a:prstGeom prst="rightBrace">
            <a:avLst>
              <a:gd name="adj1" fmla="val 86152"/>
              <a:gd name="adj2" fmla="val 50000"/>
            </a:avLst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1" name="Text Box 25"/>
          <p:cNvSpPr txBox="1">
            <a:spLocks noChangeArrowheads="1"/>
          </p:cNvSpPr>
          <p:nvPr/>
        </p:nvSpPr>
        <p:spPr bwMode="auto">
          <a:xfrm>
            <a:off x="4697413" y="3253422"/>
            <a:ext cx="712787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200" dirty="0">
                <a:solidFill>
                  <a:schemeClr val="hlink"/>
                </a:solidFill>
                <a:latin typeface="Gill Sans MT" pitchFamily="34" charset="0"/>
              </a:rPr>
              <a:t>edge</a:t>
            </a:r>
          </a:p>
        </p:txBody>
      </p:sp>
      <p:pic>
        <p:nvPicPr>
          <p:cNvPr id="19" name="Picture 2" descr="D:\My Documents\Dropbox\VirginiaTech\Semester4_Spring2013\ECE6504_Computer_Vision\9_holistic_scene_understanding\textonboost_crf_equatio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622" t="-145525" r="104557" b="217859"/>
          <a:stretch/>
        </p:blipFill>
        <p:spPr bwMode="auto">
          <a:xfrm>
            <a:off x="1143000" y="1548596"/>
            <a:ext cx="1634490" cy="520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D:\My Documents\Dropbox\VirginiaTech\Semester4_Spring2013\ECE6504_Computer_Vision\9_holistic_scene_understanding\textonboost_crf_equatio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721" b="73052"/>
          <a:stretch/>
        </p:blipFill>
        <p:spPr bwMode="auto">
          <a:xfrm>
            <a:off x="3124200" y="4343400"/>
            <a:ext cx="1649730" cy="50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858000" y="6477000"/>
            <a:ext cx="2312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Slide credit: J</a:t>
            </a:r>
            <a:r>
              <a:rPr lang="en-GB" b="1" dirty="0"/>
              <a:t>. </a:t>
            </a:r>
            <a:r>
              <a:rPr lang="en-GB" b="1" dirty="0" err="1"/>
              <a:t>Shotton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868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</a:t>
            </a:r>
            <a:endParaRPr lang="en-US" dirty="0"/>
          </a:p>
        </p:txBody>
      </p:sp>
      <p:pic>
        <p:nvPicPr>
          <p:cNvPr id="14338" name="Picture 2" descr="D:\My Documents\Dropbox\VirginiaTech\Semester4_Spring2013\ECE6504_Computer_Vision\9_holistic_scene_understanding\Parameter_learni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05000"/>
            <a:ext cx="8051654" cy="278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77000" y="6477000"/>
            <a:ext cx="2644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 credit: Daniel Munoz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5854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806"/>
          <a:stretch>
            <a:fillRect/>
          </a:stretch>
        </p:blipFill>
        <p:spPr bwMode="auto">
          <a:xfrm>
            <a:off x="781050" y="981075"/>
            <a:ext cx="7581900" cy="211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1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87325"/>
            <a:ext cx="8229600" cy="720725"/>
          </a:xfrm>
        </p:spPr>
        <p:txBody>
          <a:bodyPr/>
          <a:lstStyle/>
          <a:p>
            <a:r>
              <a:rPr lang="en-GB" sz="4000"/>
              <a:t>Results on 21-Class Database</a:t>
            </a:r>
          </a:p>
        </p:txBody>
      </p:sp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00" b="17734"/>
          <a:stretch>
            <a:fillRect/>
          </a:stretch>
        </p:blipFill>
        <p:spPr bwMode="auto">
          <a:xfrm>
            <a:off x="781050" y="3284538"/>
            <a:ext cx="7581900" cy="2132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" y="5562600"/>
            <a:ext cx="8350250" cy="991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4643438" y="2247900"/>
            <a:ext cx="7921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1000" b="1">
                <a:latin typeface="Arial" charset="0"/>
              </a:rPr>
              <a:t>building</a:t>
            </a:r>
          </a:p>
        </p:txBody>
      </p:sp>
      <p:sp>
        <p:nvSpPr>
          <p:cNvPr id="50183" name="Line 7"/>
          <p:cNvSpPr>
            <a:spLocks noChangeShapeType="1"/>
          </p:cNvSpPr>
          <p:nvPr/>
        </p:nvSpPr>
        <p:spPr bwMode="auto">
          <a:xfrm flipH="1">
            <a:off x="4427538" y="2376488"/>
            <a:ext cx="254000" cy="269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4" name="Rectangle 8"/>
          <p:cNvSpPr>
            <a:spLocks noChangeArrowheads="1"/>
          </p:cNvSpPr>
          <p:nvPr/>
        </p:nvSpPr>
        <p:spPr bwMode="auto">
          <a:xfrm>
            <a:off x="755650" y="963613"/>
            <a:ext cx="1655763" cy="2159000"/>
          </a:xfrm>
          <a:prstGeom prst="rect">
            <a:avLst/>
          </a:prstGeom>
          <a:noFill/>
          <a:ln w="101600">
            <a:solidFill>
              <a:srgbClr val="FA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85" name="Rectangle 9"/>
          <p:cNvSpPr>
            <a:spLocks noChangeArrowheads="1"/>
          </p:cNvSpPr>
          <p:nvPr/>
        </p:nvSpPr>
        <p:spPr bwMode="auto">
          <a:xfrm>
            <a:off x="755650" y="3213100"/>
            <a:ext cx="3168650" cy="2232025"/>
          </a:xfrm>
          <a:prstGeom prst="rect">
            <a:avLst/>
          </a:prstGeom>
          <a:noFill/>
          <a:ln w="101600">
            <a:solidFill>
              <a:srgbClr val="FA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87" name="Rectangle 11"/>
          <p:cNvSpPr>
            <a:spLocks noChangeArrowheads="1"/>
          </p:cNvSpPr>
          <p:nvPr/>
        </p:nvSpPr>
        <p:spPr bwMode="auto">
          <a:xfrm>
            <a:off x="2268538" y="963613"/>
            <a:ext cx="1655762" cy="2159000"/>
          </a:xfrm>
          <a:prstGeom prst="rect">
            <a:avLst/>
          </a:prstGeom>
          <a:noFill/>
          <a:ln w="101600">
            <a:solidFill>
              <a:srgbClr val="FA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858000" y="6477000"/>
            <a:ext cx="2312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Slide credit: J</a:t>
            </a:r>
            <a:r>
              <a:rPr lang="en-GB" b="1" dirty="0"/>
              <a:t>. </a:t>
            </a:r>
            <a:r>
              <a:rPr lang="en-GB" b="1" dirty="0" err="1"/>
              <a:t>Shotton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18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4" grpId="0" animBg="1"/>
      <p:bldP spid="50184" grpId="1" animBg="1"/>
      <p:bldP spid="50185" grpId="0" animBg="1"/>
      <p:bldP spid="50187" grpId="0" animBg="1"/>
      <p:bldP spid="50187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2286000"/>
            <a:ext cx="7056438" cy="395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10" name="Freeform 10"/>
          <p:cNvSpPr>
            <a:spLocks/>
          </p:cNvSpPr>
          <p:nvPr/>
        </p:nvSpPr>
        <p:spPr bwMode="auto">
          <a:xfrm>
            <a:off x="2339975" y="2976563"/>
            <a:ext cx="5832475" cy="3240087"/>
          </a:xfrm>
          <a:custGeom>
            <a:avLst/>
            <a:gdLst>
              <a:gd name="T0" fmla="*/ 0 w 3674"/>
              <a:gd name="T1" fmla="*/ 0 h 2041"/>
              <a:gd name="T2" fmla="*/ 181 w 3674"/>
              <a:gd name="T3" fmla="*/ 0 h 2041"/>
              <a:gd name="T4" fmla="*/ 3674 w 3674"/>
              <a:gd name="T5" fmla="*/ 1950 h 2041"/>
              <a:gd name="T6" fmla="*/ 3674 w 3674"/>
              <a:gd name="T7" fmla="*/ 2041 h 2041"/>
              <a:gd name="T8" fmla="*/ 3493 w 3674"/>
              <a:gd name="T9" fmla="*/ 2041 h 2041"/>
              <a:gd name="T10" fmla="*/ 0 w 3674"/>
              <a:gd name="T11" fmla="*/ 136 h 2041"/>
              <a:gd name="T12" fmla="*/ 0 w 3674"/>
              <a:gd name="T13" fmla="*/ 0 h 20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74" h="2041">
                <a:moveTo>
                  <a:pt x="0" y="0"/>
                </a:moveTo>
                <a:lnTo>
                  <a:pt x="181" y="0"/>
                </a:lnTo>
                <a:lnTo>
                  <a:pt x="3674" y="1950"/>
                </a:lnTo>
                <a:lnTo>
                  <a:pt x="3674" y="2041"/>
                </a:lnTo>
                <a:lnTo>
                  <a:pt x="3493" y="2041"/>
                </a:lnTo>
                <a:lnTo>
                  <a:pt x="0" y="136"/>
                </a:lnTo>
                <a:lnTo>
                  <a:pt x="0" y="0"/>
                </a:lnTo>
                <a:close/>
              </a:path>
            </a:pathLst>
          </a:custGeom>
          <a:solidFill>
            <a:srgbClr val="FFCC00">
              <a:alpha val="14999"/>
            </a:srgbClr>
          </a:solidFill>
          <a:ln w="15875">
            <a:solidFill>
              <a:srgbClr val="FFCC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0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r>
              <a:rPr lang="en-GB"/>
              <a:t>Segmentation Accuracy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7786688" cy="1295400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Overall pixel-wise accuracy is 72.2%</a:t>
            </a:r>
          </a:p>
          <a:p>
            <a:pPr lvl="1"/>
            <a:r>
              <a:rPr lang="en-GB" dirty="0"/>
              <a:t>~15 times better than chance</a:t>
            </a:r>
          </a:p>
          <a:p>
            <a:r>
              <a:rPr lang="en-GB" dirty="0"/>
              <a:t>Confusion matrix:</a:t>
            </a:r>
          </a:p>
          <a:p>
            <a:endParaRPr lang="en-GB" dirty="0"/>
          </a:p>
        </p:txBody>
      </p:sp>
      <p:sp>
        <p:nvSpPr>
          <p:cNvPr id="51205" name="Oval 5"/>
          <p:cNvSpPr>
            <a:spLocks noChangeArrowheads="1"/>
          </p:cNvSpPr>
          <p:nvPr/>
        </p:nvSpPr>
        <p:spPr bwMode="auto">
          <a:xfrm>
            <a:off x="2568575" y="3087688"/>
            <a:ext cx="360363" cy="288925"/>
          </a:xfrm>
          <a:prstGeom prst="ellipse">
            <a:avLst/>
          </a:prstGeom>
          <a:noFill/>
          <a:ln w="38100">
            <a:solidFill>
              <a:srgbClr val="02F8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6" name="Oval 6"/>
          <p:cNvSpPr>
            <a:spLocks noChangeArrowheads="1"/>
          </p:cNvSpPr>
          <p:nvPr/>
        </p:nvSpPr>
        <p:spPr bwMode="auto">
          <a:xfrm>
            <a:off x="6176963" y="5087938"/>
            <a:ext cx="360362" cy="288925"/>
          </a:xfrm>
          <a:prstGeom prst="ellipse">
            <a:avLst/>
          </a:prstGeom>
          <a:noFill/>
          <a:ln w="38100">
            <a:solidFill>
              <a:srgbClr val="02F8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7" name="Oval 7"/>
          <p:cNvSpPr>
            <a:spLocks noChangeArrowheads="1"/>
          </p:cNvSpPr>
          <p:nvPr/>
        </p:nvSpPr>
        <p:spPr bwMode="auto">
          <a:xfrm>
            <a:off x="2843213" y="3244850"/>
            <a:ext cx="360362" cy="288925"/>
          </a:xfrm>
          <a:prstGeom prst="ellipse">
            <a:avLst/>
          </a:prstGeom>
          <a:noFill/>
          <a:ln w="38100">
            <a:solidFill>
              <a:srgbClr val="02F8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8" name="Oval 8"/>
          <p:cNvSpPr>
            <a:spLocks noChangeArrowheads="1"/>
          </p:cNvSpPr>
          <p:nvPr/>
        </p:nvSpPr>
        <p:spPr bwMode="auto">
          <a:xfrm>
            <a:off x="7866063" y="6000750"/>
            <a:ext cx="360362" cy="288925"/>
          </a:xfrm>
          <a:prstGeom prst="ellipse">
            <a:avLst/>
          </a:prstGeom>
          <a:noFill/>
          <a:ln w="38100">
            <a:solidFill>
              <a:srgbClr val="FA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9" name="Oval 9"/>
          <p:cNvSpPr>
            <a:spLocks noChangeArrowheads="1"/>
          </p:cNvSpPr>
          <p:nvPr/>
        </p:nvSpPr>
        <p:spPr bwMode="auto">
          <a:xfrm>
            <a:off x="6477000" y="5248275"/>
            <a:ext cx="360363" cy="288925"/>
          </a:xfrm>
          <a:prstGeom prst="ellipse">
            <a:avLst/>
          </a:prstGeom>
          <a:noFill/>
          <a:ln w="38100">
            <a:solidFill>
              <a:srgbClr val="FA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14" name="Oval 14"/>
          <p:cNvSpPr>
            <a:spLocks noChangeArrowheads="1"/>
          </p:cNvSpPr>
          <p:nvPr/>
        </p:nvSpPr>
        <p:spPr bwMode="auto">
          <a:xfrm>
            <a:off x="4525963" y="4179888"/>
            <a:ext cx="360362" cy="288925"/>
          </a:xfrm>
          <a:prstGeom prst="ellipse">
            <a:avLst/>
          </a:prstGeom>
          <a:noFill/>
          <a:ln w="38100">
            <a:solidFill>
              <a:srgbClr val="02F8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858000" y="6477000"/>
            <a:ext cx="2312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Slide credit: J</a:t>
            </a:r>
            <a:r>
              <a:rPr lang="en-GB" b="1" dirty="0"/>
              <a:t>. </a:t>
            </a:r>
            <a:r>
              <a:rPr lang="en-GB" b="1" dirty="0" err="1"/>
              <a:t>Shotton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388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10" grpId="0" animBg="1"/>
      <p:bldP spid="51205" grpId="0" animBg="1"/>
      <p:bldP spid="51206" grpId="0" animBg="1"/>
      <p:bldP spid="51207" grpId="0" animBg="1"/>
      <p:bldP spid="51208" grpId="0" animBg="1"/>
      <p:bldP spid="51209" grpId="0" animBg="1"/>
      <p:bldP spid="512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Some Failures</a:t>
            </a:r>
          </a:p>
        </p:txBody>
      </p:sp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084763"/>
            <a:ext cx="8621713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08" y="1447800"/>
            <a:ext cx="7710746" cy="3173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58000" y="6477000"/>
            <a:ext cx="2312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Slide credit: J</a:t>
            </a:r>
            <a:r>
              <a:rPr lang="en-GB" b="1" dirty="0"/>
              <a:t>. </a:t>
            </a:r>
            <a:r>
              <a:rPr lang="en-GB" b="1" dirty="0" err="1"/>
              <a:t>Shotton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74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Gaussian Mixture Models</a:t>
            </a:r>
          </a:p>
          <a:p>
            <a:r>
              <a:rPr lang="en-US" dirty="0" smtClean="0"/>
              <a:t>Conditional Random Fields</a:t>
            </a:r>
          </a:p>
          <a:p>
            <a:r>
              <a:rPr lang="en-US" dirty="0" smtClean="0"/>
              <a:t>Paper 1 Overview</a:t>
            </a:r>
          </a:p>
          <a:p>
            <a:r>
              <a:rPr lang="en-US" dirty="0" smtClean="0"/>
              <a:t>Paper 2 Overview</a:t>
            </a:r>
          </a:p>
          <a:p>
            <a:r>
              <a:rPr lang="en-US" dirty="0" smtClean="0"/>
              <a:t>My Experiment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1256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Effect of Model Components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3787775"/>
            <a:ext cx="6048375" cy="2162175"/>
          </a:xfrm>
        </p:spPr>
        <p:txBody>
          <a:bodyPr>
            <a:normAutofit fontScale="85000" lnSpcReduction="10000"/>
          </a:bodyPr>
          <a:lstStyle/>
          <a:p>
            <a:pPr defTabSz="541338">
              <a:buFont typeface="Wingdings" pitchFamily="2" charset="2"/>
              <a:buNone/>
            </a:pPr>
            <a:r>
              <a:rPr lang="en-GB"/>
              <a:t>Shape-texture potentials only:		69.6%</a:t>
            </a:r>
          </a:p>
          <a:p>
            <a:pPr defTabSz="541338">
              <a:buFont typeface="Wingdings" pitchFamily="2" charset="2"/>
              <a:buNone/>
            </a:pPr>
            <a:r>
              <a:rPr lang="en-GB"/>
              <a:t>	+ edge potentials:				70.3%</a:t>
            </a:r>
          </a:p>
          <a:p>
            <a:pPr defTabSz="541338">
              <a:buFont typeface="Wingdings" pitchFamily="2" charset="2"/>
              <a:buNone/>
            </a:pPr>
            <a:r>
              <a:rPr lang="en-GB"/>
              <a:t>	+ colour potentials:				72.0%</a:t>
            </a:r>
          </a:p>
          <a:p>
            <a:pPr defTabSz="541338">
              <a:buFont typeface="Wingdings" pitchFamily="2" charset="2"/>
              <a:buNone/>
            </a:pPr>
            <a:r>
              <a:rPr lang="en-GB"/>
              <a:t>	+ location potentials:			72.2%</a:t>
            </a:r>
          </a:p>
        </p:txBody>
      </p:sp>
      <p:pic>
        <p:nvPicPr>
          <p:cNvPr id="5325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1628775"/>
            <a:ext cx="7993063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255" name="Rectangle 7"/>
          <p:cNvSpPr>
            <a:spLocks noChangeArrowheads="1"/>
          </p:cNvSpPr>
          <p:nvPr/>
        </p:nvSpPr>
        <p:spPr bwMode="auto">
          <a:xfrm>
            <a:off x="2771775" y="2973388"/>
            <a:ext cx="16160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>
                <a:effectLst>
                  <a:outerShdw blurRad="38100" dist="38100" dir="2700000" algn="tl">
                    <a:srgbClr val="000000"/>
                  </a:outerShdw>
                </a:effectLst>
                <a:latin typeface="Gill Sans MT" pitchFamily="34" charset="0"/>
              </a:rPr>
              <a:t>shape-texture</a:t>
            </a:r>
          </a:p>
        </p:txBody>
      </p:sp>
      <p:sp>
        <p:nvSpPr>
          <p:cNvPr id="53257" name="Rectangle 9"/>
          <p:cNvSpPr>
            <a:spLocks noChangeArrowheads="1"/>
          </p:cNvSpPr>
          <p:nvPr/>
        </p:nvSpPr>
        <p:spPr bwMode="auto">
          <a:xfrm>
            <a:off x="5127625" y="2973388"/>
            <a:ext cx="8842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>
                <a:effectLst>
                  <a:outerShdw blurRad="38100" dist="38100" dir="2700000" algn="tl">
                    <a:srgbClr val="000000"/>
                  </a:outerShdw>
                </a:effectLst>
                <a:latin typeface="Gill Sans MT" pitchFamily="34" charset="0"/>
              </a:rPr>
              <a:t>+ edge</a:t>
            </a:r>
          </a:p>
        </p:txBody>
      </p:sp>
      <p:sp>
        <p:nvSpPr>
          <p:cNvPr id="53258" name="Rectangle 10"/>
          <p:cNvSpPr>
            <a:spLocks noChangeArrowheads="1"/>
          </p:cNvSpPr>
          <p:nvPr/>
        </p:nvSpPr>
        <p:spPr bwMode="auto">
          <a:xfrm>
            <a:off x="6516688" y="2997200"/>
            <a:ext cx="21939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>
                <a:effectLst>
                  <a:outerShdw blurRad="38100" dist="38100" dir="2700000" algn="tl">
                    <a:srgbClr val="000000"/>
                  </a:outerShdw>
                </a:effectLst>
                <a:latin typeface="Gill Sans MT" pitchFamily="34" charset="0"/>
              </a:rPr>
              <a:t>+ colour &amp; location</a:t>
            </a:r>
          </a:p>
        </p:txBody>
      </p:sp>
      <p:sp>
        <p:nvSpPr>
          <p:cNvPr id="53259" name="Text Box 11"/>
          <p:cNvSpPr txBox="1">
            <a:spLocks noChangeArrowheads="1"/>
          </p:cNvSpPr>
          <p:nvPr/>
        </p:nvSpPr>
        <p:spPr bwMode="auto">
          <a:xfrm>
            <a:off x="7258050" y="4397375"/>
            <a:ext cx="1417638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>
                <a:latin typeface="Gill Sans MT" pitchFamily="34" charset="0"/>
              </a:rPr>
              <a:t>pixel-wise</a:t>
            </a:r>
          </a:p>
          <a:p>
            <a:pPr algn="ctr"/>
            <a:r>
              <a:rPr lang="en-GB">
                <a:latin typeface="Gill Sans MT" pitchFamily="34" charset="0"/>
              </a:rPr>
              <a:t>segmentation</a:t>
            </a:r>
          </a:p>
          <a:p>
            <a:pPr algn="ctr"/>
            <a:r>
              <a:rPr lang="en-GB">
                <a:latin typeface="Gill Sans MT" pitchFamily="34" charset="0"/>
              </a:rPr>
              <a:t>accuracies</a:t>
            </a:r>
          </a:p>
        </p:txBody>
      </p:sp>
      <p:sp>
        <p:nvSpPr>
          <p:cNvPr id="53260" name="AutoShape 12"/>
          <p:cNvSpPr>
            <a:spLocks/>
          </p:cNvSpPr>
          <p:nvPr/>
        </p:nvSpPr>
        <p:spPr bwMode="auto">
          <a:xfrm>
            <a:off x="7019925" y="3932238"/>
            <a:ext cx="215900" cy="1800225"/>
          </a:xfrm>
          <a:prstGeom prst="rightBrace">
            <a:avLst>
              <a:gd name="adj1" fmla="val 69485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858000" y="6477000"/>
            <a:ext cx="2312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Slide credit: J</a:t>
            </a:r>
            <a:r>
              <a:rPr lang="en-GB" b="1" dirty="0"/>
              <a:t>. </a:t>
            </a:r>
            <a:r>
              <a:rPr lang="en-GB" b="1" dirty="0" err="1"/>
              <a:t>Shotton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34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79388" y="44450"/>
            <a:ext cx="8856662" cy="1143000"/>
          </a:xfrm>
        </p:spPr>
        <p:txBody>
          <a:bodyPr/>
          <a:lstStyle/>
          <a:p>
            <a:r>
              <a:rPr lang="en-GB" sz="4000"/>
              <a:t>Comparison with [He </a:t>
            </a:r>
            <a:r>
              <a:rPr lang="en-GB" sz="4000" i="1"/>
              <a:t>et al.</a:t>
            </a:r>
            <a:r>
              <a:rPr lang="en-GB" sz="4000"/>
              <a:t> CVPR 04]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125538"/>
            <a:ext cx="8713788" cy="4852987"/>
          </a:xfrm>
        </p:spPr>
        <p:txBody>
          <a:bodyPr/>
          <a:lstStyle/>
          <a:p>
            <a:r>
              <a:rPr lang="en-GB"/>
              <a:t>Our example results:</a:t>
            </a:r>
          </a:p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  <a:p>
            <a:pPr>
              <a:buFont typeface="Wingdings" pitchFamily="2" charset="2"/>
              <a:buNone/>
            </a:pPr>
            <a:endParaRPr lang="en-GB"/>
          </a:p>
        </p:txBody>
      </p:sp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1844675"/>
            <a:ext cx="7127875" cy="224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5897" name="Group 60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6962173"/>
              </p:ext>
            </p:extLst>
          </p:nvPr>
        </p:nvGraphicFramePr>
        <p:xfrm>
          <a:off x="142875" y="4319588"/>
          <a:ext cx="8893175" cy="2228850"/>
        </p:xfrm>
        <a:graphic>
          <a:graphicData uri="http://schemas.openxmlformats.org/drawingml/2006/table">
            <a:tbl>
              <a:tblPr/>
              <a:tblGrid>
                <a:gridCol w="2989263"/>
                <a:gridCol w="1152525"/>
                <a:gridCol w="935037"/>
                <a:gridCol w="1908175"/>
                <a:gridCol w="1908175"/>
              </a:tblGrid>
              <a:tr h="261938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ill Sans MT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rgbClr val="000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57150" cap="flat" cmpd="sng" algn="ctr">
                      <a:solidFill>
                        <a:srgbClr val="000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Gill Sans MT" pitchFamily="34" charset="0"/>
                        </a:rPr>
                        <a:t>Accuracy</a:t>
                      </a:r>
                    </a:p>
                  </a:txBody>
                  <a:tcPr horzOverflow="overflow">
                    <a:lnL w="57150" cap="flat" cmpd="sng" algn="ctr">
                      <a:solidFill>
                        <a:srgbClr val="000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Gill Sans MT" pitchFamily="34" charset="0"/>
                        </a:rPr>
                        <a:t>Speed </a:t>
                      </a: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Gill Sans MT" pitchFamily="34" charset="0"/>
                        </a:rPr>
                        <a:t>( </a:t>
                      </a: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Gill Sans MT" pitchFamily="34" charset="0"/>
                        </a:rPr>
                        <a:t>Train</a:t>
                      </a: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Gill Sans MT" pitchFamily="34" charset="0"/>
                        </a:rPr>
                        <a:t> - </a:t>
                      </a: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ill Sans MT" pitchFamily="34" charset="0"/>
                        </a:rPr>
                        <a:t>Test</a:t>
                      </a: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7F505"/>
                          </a:solidFill>
                          <a:effectLst/>
                          <a:latin typeface="Gill Sans MT" pitchFamily="34" charset="0"/>
                        </a:rPr>
                        <a:t> </a:t>
                      </a: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Gill Sans MT" pitchFamily="34" charset="0"/>
                        </a:rPr>
                        <a:t>)</a:t>
                      </a:r>
                    </a:p>
                  </a:txBody>
                  <a:tcPr horzOverflow="overflow">
                    <a:lnL w="57150" cap="flat" cmpd="sng" algn="ctr">
                      <a:solidFill>
                        <a:srgbClr val="000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000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Gill Sans MT" pitchFamily="34" charset="0"/>
                        </a:rPr>
                        <a:t>Sowerby</a:t>
                      </a:r>
                    </a:p>
                  </a:txBody>
                  <a:tcPr horzOverflow="overflow">
                    <a:lnL w="57150" cap="flat" cmpd="sng" algn="ctr">
                      <a:solidFill>
                        <a:srgbClr val="000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57150" cap="flat" cmpd="sng" algn="ctr">
                      <a:solidFill>
                        <a:srgbClr val="000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Gill Sans MT" pitchFamily="34" charset="0"/>
                        </a:rPr>
                        <a:t>Corel</a:t>
                      </a:r>
                    </a:p>
                  </a:txBody>
                  <a:tcPr horzOverflow="overflow">
                    <a:lnL>
                      <a:noFill/>
                    </a:lnL>
                    <a:lnR w="57150" cap="flat" cmpd="sng" algn="ctr">
                      <a:solidFill>
                        <a:srgbClr val="000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57150" cap="flat" cmpd="sng" algn="ctr">
                      <a:solidFill>
                        <a:srgbClr val="000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Gill Sans MT" pitchFamily="34" charset="0"/>
                        </a:rPr>
                        <a:t>Sowerby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rgbClr val="000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57150" cap="flat" cmpd="sng" algn="ctr">
                      <a:solidFill>
                        <a:srgbClr val="000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Gill Sans MT" pitchFamily="34" charset="0"/>
                        </a:rPr>
                        <a:t>Corel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57150" cap="flat" cmpd="sng" algn="ctr">
                      <a:solidFill>
                        <a:srgbClr val="000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</a:tr>
              <a:tr h="29368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Gill Sans MT" pitchFamily="34" charset="0"/>
                        </a:rPr>
                        <a:t>Our CRF model</a:t>
                      </a:r>
                    </a:p>
                  </a:txBody>
                  <a:tcPr horzOverflow="overflow">
                    <a:lnL w="57150" cap="flat" cmpd="sng" algn="ctr">
                      <a:solidFill>
                        <a:srgbClr val="000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Gill Sans MT" pitchFamily="34" charset="0"/>
                        </a:rPr>
                        <a:t>88.6%</a:t>
                      </a:r>
                    </a:p>
                  </a:txBody>
                  <a:tcPr horzOverflow="overflow">
                    <a:lnL w="57150" cap="flat" cmpd="sng" algn="ctr">
                      <a:solidFill>
                        <a:srgbClr val="000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57150" cap="flat" cmpd="sng" algn="ctr">
                      <a:solidFill>
                        <a:srgbClr val="000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Gill Sans MT" pitchFamily="34" charset="0"/>
                        </a:rPr>
                        <a:t>74.6%</a:t>
                      </a:r>
                    </a:p>
                  </a:txBody>
                  <a:tcPr horzOverflow="overflow">
                    <a:lnL>
                      <a:noFill/>
                    </a:lnL>
                    <a:lnR w="57150" cap="flat" cmpd="sng" algn="ctr">
                      <a:solidFill>
                        <a:srgbClr val="000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Gill Sans MT" pitchFamily="34" charset="0"/>
                        </a:rPr>
                        <a:t> 20 </a:t>
                      </a:r>
                      <a:r>
                        <a:rPr kumimoji="0" lang="en-GB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Gill Sans MT" pitchFamily="34" charset="0"/>
                        </a:rPr>
                        <a:t>mins</a:t>
                      </a: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Gill Sans MT" pitchFamily="34" charset="0"/>
                        </a:rPr>
                        <a:t> - </a:t>
                      </a: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ill Sans MT" pitchFamily="34" charset="0"/>
                        </a:rPr>
                        <a:t>1.1 </a:t>
                      </a:r>
                      <a:r>
                        <a:rPr kumimoji="0" lang="en-GB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ill Sans MT" pitchFamily="34" charset="0"/>
                        </a:rPr>
                        <a:t>secs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rgbClr val="000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57150" cap="flat" cmpd="sng" algn="ctr">
                      <a:solidFill>
                        <a:srgbClr val="000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Gill Sans MT" pitchFamily="34" charset="0"/>
                        </a:rPr>
                        <a:t> 30 mins</a:t>
                      </a: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Gill Sans MT" pitchFamily="34" charset="0"/>
                        </a:rPr>
                        <a:t> - </a:t>
                      </a: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ill Sans MT" pitchFamily="34" charset="0"/>
                        </a:rPr>
                        <a:t>2.5 secs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57150" cap="flat" cmpd="sng" algn="ctr">
                      <a:solidFill>
                        <a:srgbClr val="000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</a:tr>
              <a:tr h="3556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Gill Sans MT" pitchFamily="34" charset="0"/>
                        </a:rPr>
                        <a:t>He </a:t>
                      </a:r>
                      <a:r>
                        <a:rPr kumimoji="0" lang="en-GB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Gill Sans MT" pitchFamily="34" charset="0"/>
                        </a:rPr>
                        <a:t>et al.</a:t>
                      </a: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Gill Sans MT" pitchFamily="34" charset="0"/>
                        </a:rPr>
                        <a:t> </a:t>
                      </a:r>
                      <a:r>
                        <a:rPr kumimoji="0" lang="en-GB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Gill Sans MT" pitchFamily="34" charset="0"/>
                        </a:rPr>
                        <a:t>mCRF</a:t>
                      </a:r>
                      <a:endParaRPr kumimoji="0" lang="en-GB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rgbClr val="000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57150" cap="flat" cmpd="sng" algn="ctr">
                      <a:solidFill>
                        <a:srgbClr val="000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Gill Sans MT" pitchFamily="34" charset="0"/>
                        </a:rPr>
                        <a:t>89.5%</a:t>
                      </a:r>
                    </a:p>
                  </a:txBody>
                  <a:tcPr horzOverflow="overflow">
                    <a:lnL w="57150" cap="flat" cmpd="sng" algn="ctr">
                      <a:solidFill>
                        <a:srgbClr val="000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57150" cap="flat" cmpd="sng" algn="ctr">
                      <a:solidFill>
                        <a:srgbClr val="000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Gill Sans MT" pitchFamily="34" charset="0"/>
                        </a:rPr>
                        <a:t>80.0%</a:t>
                      </a:r>
                    </a:p>
                  </a:txBody>
                  <a:tcPr horzOverflow="overflow">
                    <a:lnL>
                      <a:noFill/>
                    </a:lnL>
                    <a:lnR w="57150" cap="flat" cmpd="sng" algn="ctr">
                      <a:solidFill>
                        <a:srgbClr val="000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57150" cap="flat" cmpd="sng" algn="ctr">
                      <a:solidFill>
                        <a:srgbClr val="000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Gill Sans MT" pitchFamily="34" charset="0"/>
                        </a:rPr>
                        <a:t>    1 day</a:t>
                      </a: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Gill Sans MT" pitchFamily="34" charset="0"/>
                        </a:rPr>
                        <a:t> - </a:t>
                      </a: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ill Sans MT" pitchFamily="34" charset="0"/>
                        </a:rPr>
                        <a:t>30 secs</a:t>
                      </a:r>
                    </a:p>
                  </a:txBody>
                  <a:tcPr horzOverflow="overflow">
                    <a:lnL w="57150" cap="flat" cmpd="sng" algn="ctr">
                      <a:solidFill>
                        <a:srgbClr val="000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57150" cap="flat" cmpd="sng" algn="ctr">
                      <a:solidFill>
                        <a:srgbClr val="000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Gill Sans MT" pitchFamily="34" charset="0"/>
                        </a:rPr>
                        <a:t>    1 day</a:t>
                      </a: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Gill Sans MT" pitchFamily="34" charset="0"/>
                        </a:rPr>
                        <a:t> - </a:t>
                      </a: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ill Sans MT" pitchFamily="34" charset="0"/>
                        </a:rPr>
                        <a:t>30 secs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57150" cap="flat" cmpd="sng" algn="ctr">
                      <a:solidFill>
                        <a:srgbClr val="000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Gill Sans MT" pitchFamily="34" charset="0"/>
                        </a:rPr>
                        <a:t>Shape-texture potentials only</a:t>
                      </a:r>
                    </a:p>
                  </a:txBody>
                  <a:tcPr horzOverflow="overflow">
                    <a:lnL w="57150" cap="flat" cmpd="sng" algn="ctr">
                      <a:solidFill>
                        <a:srgbClr val="000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Gill Sans MT" pitchFamily="34" charset="0"/>
                        </a:rPr>
                        <a:t>85.6%</a:t>
                      </a:r>
                    </a:p>
                  </a:txBody>
                  <a:tcPr horzOverflow="overflow">
                    <a:lnL w="57150" cap="flat" cmpd="sng" algn="ctr">
                      <a:solidFill>
                        <a:srgbClr val="000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57150" cap="flat" cmpd="sng" algn="ctr">
                      <a:solidFill>
                        <a:srgbClr val="000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pitchFamily="34" charset="0"/>
                        </a:rPr>
                        <a:t>68.4%</a:t>
                      </a:r>
                    </a:p>
                  </a:txBody>
                  <a:tcPr horzOverflow="overflow">
                    <a:lnL>
                      <a:noFill/>
                    </a:lnL>
                    <a:lnR w="57150" cap="flat" cmpd="sng" algn="ctr">
                      <a:solidFill>
                        <a:srgbClr val="000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rgbClr val="000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57150" cap="flat" cmpd="sng" algn="ctr">
                      <a:solidFill>
                        <a:srgbClr val="000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57150" cap="flat" cmpd="sng" algn="ctr">
                      <a:solidFill>
                        <a:srgbClr val="000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Gill Sans MT" pitchFamily="34" charset="0"/>
                        </a:rPr>
                        <a:t>He </a:t>
                      </a:r>
                      <a:r>
                        <a:rPr kumimoji="0" lang="en-GB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Gill Sans MT" pitchFamily="34" charset="0"/>
                        </a:rPr>
                        <a:t>et al.</a:t>
                      </a: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Gill Sans MT" pitchFamily="34" charset="0"/>
                        </a:rPr>
                        <a:t> unary classifier only</a:t>
                      </a:r>
                    </a:p>
                  </a:txBody>
                  <a:tcPr horzOverflow="overflow">
                    <a:lnL w="57150" cap="flat" cmpd="sng" algn="ctr">
                      <a:solidFill>
                        <a:srgbClr val="000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Gill Sans MT" pitchFamily="34" charset="0"/>
                        </a:rPr>
                        <a:t>82.4%</a:t>
                      </a:r>
                    </a:p>
                  </a:txBody>
                  <a:tcPr horzOverflow="overflow">
                    <a:lnL w="57150" cap="flat" cmpd="sng" algn="ctr">
                      <a:solidFill>
                        <a:srgbClr val="000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Gill Sans MT" pitchFamily="34" charset="0"/>
                        </a:rPr>
                        <a:t>66.9%</a:t>
                      </a:r>
                    </a:p>
                  </a:txBody>
                  <a:tcPr horzOverflow="overflow">
                    <a:lnL>
                      <a:noFill/>
                    </a:lnL>
                    <a:lnR w="57150" cap="flat" cmpd="sng" algn="ctr">
                      <a:solidFill>
                        <a:srgbClr val="000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rgbClr val="000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858000" y="6477000"/>
            <a:ext cx="2312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Slide credit: J</a:t>
            </a:r>
            <a:r>
              <a:rPr lang="en-GB" b="1" dirty="0"/>
              <a:t>. </a:t>
            </a:r>
            <a:r>
              <a:rPr lang="en-GB" b="1" dirty="0" err="1"/>
              <a:t>Shotton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86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Paper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“Describing the Scene as a Whole: Joint Object Detection, Scene Classification, and Semantic Segmentation”</a:t>
            </a:r>
          </a:p>
          <a:p>
            <a:pPr lvl="1"/>
            <a:r>
              <a:rPr lang="en-US" dirty="0" err="1" smtClean="0"/>
              <a:t>Jian</a:t>
            </a:r>
            <a:r>
              <a:rPr lang="en-US" dirty="0" smtClean="0"/>
              <a:t> Yao, </a:t>
            </a:r>
            <a:r>
              <a:rPr lang="en-US" dirty="0" err="1" smtClean="0"/>
              <a:t>Sanja</a:t>
            </a:r>
            <a:r>
              <a:rPr lang="en-US" dirty="0" smtClean="0"/>
              <a:t> </a:t>
            </a:r>
            <a:r>
              <a:rPr lang="en-US" dirty="0" err="1" smtClean="0"/>
              <a:t>Fidler</a:t>
            </a:r>
            <a:r>
              <a:rPr lang="en-US" dirty="0" smtClean="0"/>
              <a:t>, and Raquel </a:t>
            </a:r>
            <a:r>
              <a:rPr lang="en-US" dirty="0" err="1" smtClean="0"/>
              <a:t>Urtasun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0375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Holistic scene understanding:</a:t>
            </a:r>
          </a:p>
          <a:p>
            <a:pPr lvl="1"/>
            <a:r>
              <a:rPr lang="en-US" dirty="0" smtClean="0"/>
              <a:t>Object detection</a:t>
            </a:r>
          </a:p>
          <a:p>
            <a:pPr lvl="1"/>
            <a:r>
              <a:rPr lang="en-US" dirty="0" smtClean="0"/>
              <a:t>Semantic segmentation</a:t>
            </a:r>
          </a:p>
          <a:p>
            <a:pPr lvl="1"/>
            <a:r>
              <a:rPr lang="en-US" dirty="0" smtClean="0"/>
              <a:t>Scene classification</a:t>
            </a:r>
          </a:p>
          <a:p>
            <a:r>
              <a:rPr lang="en-US" dirty="0" smtClean="0"/>
              <a:t>Extends idea behind </a:t>
            </a:r>
            <a:r>
              <a:rPr lang="en-US" dirty="0" err="1" smtClean="0"/>
              <a:t>TextonBoost</a:t>
            </a:r>
            <a:endParaRPr lang="en-US" dirty="0" smtClean="0"/>
          </a:p>
          <a:p>
            <a:pPr lvl="1"/>
            <a:r>
              <a:rPr lang="en-US" dirty="0" smtClean="0"/>
              <a:t>Adds scene classification, object-scene compatibility,  and more</a:t>
            </a:r>
          </a:p>
        </p:txBody>
      </p:sp>
    </p:spTree>
    <p:extLst>
      <p:ext uri="{BB962C8B-B14F-4D97-AF65-F5344CB8AC3E}">
        <p14:creationId xmlns:p14="http://schemas.microsoft.com/office/powerpoint/2010/main" val="33538849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idea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Create a holistic CRF</a:t>
            </a:r>
          </a:p>
          <a:p>
            <a:pPr lvl="1"/>
            <a:r>
              <a:rPr lang="en-US" dirty="0" smtClean="0"/>
              <a:t>General framework to easily allow additions</a:t>
            </a:r>
          </a:p>
          <a:p>
            <a:pPr lvl="1"/>
            <a:r>
              <a:rPr lang="en-US" dirty="0" smtClean="0"/>
              <a:t>Utilize other work as components of CRF</a:t>
            </a:r>
          </a:p>
          <a:p>
            <a:pPr lvl="1"/>
            <a:r>
              <a:rPr lang="en-US" dirty="0" smtClean="0"/>
              <a:t>Perform CRF, not on pixels, but segments and other higher-level values</a:t>
            </a:r>
          </a:p>
        </p:txBody>
      </p:sp>
    </p:spTree>
    <p:extLst>
      <p:ext uri="{BB962C8B-B14F-4D97-AF65-F5344CB8AC3E}">
        <p14:creationId xmlns:p14="http://schemas.microsoft.com/office/powerpoint/2010/main" val="33495729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Holistic CRF (HCRF) Model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371600"/>
            <a:ext cx="8770070" cy="4976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60124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HCRF Pre-cursors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6968118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Use own </a:t>
            </a:r>
            <a:r>
              <a:rPr lang="en-US" dirty="0"/>
              <a:t>scene classification, one-</a:t>
            </a:r>
            <a:r>
              <a:rPr lang="en-US" dirty="0" err="1"/>
              <a:t>vs</a:t>
            </a:r>
            <a:r>
              <a:rPr lang="en-US" dirty="0"/>
              <a:t>-all SVM classifier using SIFT, </a:t>
            </a:r>
            <a:r>
              <a:rPr lang="en-US" dirty="0" err="1"/>
              <a:t>colorSIFT</a:t>
            </a:r>
            <a:r>
              <a:rPr lang="en-US" dirty="0"/>
              <a:t>, RGB histograms, and color moment invariants, to produce </a:t>
            </a:r>
            <a:r>
              <a:rPr lang="en-US" dirty="0" smtClean="0"/>
              <a:t>scenes</a:t>
            </a:r>
          </a:p>
          <a:p>
            <a:r>
              <a:rPr lang="en-US" dirty="0"/>
              <a:t>Use [5] for object detection (over-detection), </a:t>
            </a:r>
            <a:r>
              <a:rPr lang="en-US" i="1" dirty="0" err="1" smtClean="0"/>
              <a:t>b</a:t>
            </a:r>
            <a:r>
              <a:rPr lang="en-US" i="1" baseline="-25000" dirty="0" err="1" smtClean="0"/>
              <a:t>l</a:t>
            </a:r>
            <a:endParaRPr lang="en-US" dirty="0" smtClean="0"/>
          </a:p>
          <a:p>
            <a:r>
              <a:rPr lang="en-US" dirty="0"/>
              <a:t>Use [5] to </a:t>
            </a:r>
            <a:r>
              <a:rPr lang="en-US" dirty="0" smtClean="0"/>
              <a:t>help create object </a:t>
            </a:r>
            <a:r>
              <a:rPr lang="en-US" dirty="0"/>
              <a:t>masks, </a:t>
            </a:r>
            <a:r>
              <a:rPr lang="el-GR" i="1" dirty="0"/>
              <a:t>μ</a:t>
            </a:r>
            <a:r>
              <a:rPr lang="en-US" i="1" baseline="30000" dirty="0" smtClean="0"/>
              <a:t>s</a:t>
            </a:r>
            <a:endParaRPr lang="en-US" i="1" dirty="0"/>
          </a:p>
          <a:p>
            <a:r>
              <a:rPr lang="en-US" dirty="0" smtClean="0"/>
              <a:t>Use [20] at two different </a:t>
            </a:r>
            <a:r>
              <a:rPr lang="en-US" i="1" dirty="0" smtClean="0"/>
              <a:t>K</a:t>
            </a:r>
            <a:r>
              <a:rPr lang="en-US" i="1" baseline="-25000" dirty="0" smtClean="0"/>
              <a:t>0</a:t>
            </a:r>
            <a:r>
              <a:rPr lang="en-US" baseline="-25000" dirty="0" smtClean="0"/>
              <a:t> </a:t>
            </a:r>
            <a:r>
              <a:rPr lang="en-US" dirty="0" smtClean="0"/>
              <a:t>watershed threshold values to generate segments and super-segments, </a:t>
            </a:r>
            <a:r>
              <a:rPr lang="en-US" i="1" dirty="0" smtClean="0"/>
              <a:t>x</a:t>
            </a:r>
            <a:r>
              <a:rPr lang="en-US" i="1" baseline="-25000" dirty="0" smtClean="0"/>
              <a:t>i</a:t>
            </a:r>
            <a:r>
              <a:rPr lang="en-US" dirty="0" smtClean="0"/>
              <a:t>, </a:t>
            </a:r>
            <a:r>
              <a:rPr lang="en-US" i="1" dirty="0" err="1" smtClean="0"/>
              <a:t>y</a:t>
            </a:r>
            <a:r>
              <a:rPr lang="en-US" i="1" baseline="-25000" dirty="0" err="1" smtClean="0"/>
              <a:t>j</a:t>
            </a:r>
            <a:r>
              <a:rPr lang="en-US" dirty="0" smtClean="0"/>
              <a:t>, respectively</a:t>
            </a:r>
          </a:p>
        </p:txBody>
      </p:sp>
      <p:pic>
        <p:nvPicPr>
          <p:cNvPr id="7170" name="Picture 2" descr="D:\My Documents\Dropbox\VirginiaTech\Semester4_Spring2013\ECE6504_Computer_Vision\9_holistic_scene_understanding\bounding_box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725" y="3352800"/>
            <a:ext cx="2581275" cy="5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My Documents\Dropbox\VirginiaTech\Semester4_Spring2013\ECE6504_Computer_Vision\9_holistic_scene_understanding\mask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809" y="4191000"/>
            <a:ext cx="2303191" cy="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My Documents\Dropbox\VirginiaTech\Semester4_Spring2013\ECE6504_Computer_Vision\9_holistic_scene_understanding\scene_ic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0033" y="1828800"/>
            <a:ext cx="2083967" cy="584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D:\My Documents\Dropbox\VirginiaTech\Semester4_Spring2013\ECE6504_Computer_Vision\9_holistic_scene_understanding\segment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759899"/>
            <a:ext cx="2362200" cy="56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D:\My Documents\Dropbox\VirginiaTech\Semester4_Spring2013\ECE6504_Computer_Vision\9_holistic_scene_understanding\supersegment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468" y="5007753"/>
            <a:ext cx="1966332" cy="478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42148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dirty="0" smtClean="0"/>
              <a:t>HCRF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Connection of potentials and their HCRF</a:t>
            </a:r>
            <a:endParaRPr lang="en-US" dirty="0"/>
          </a:p>
        </p:txBody>
      </p:sp>
      <p:pic>
        <p:nvPicPr>
          <p:cNvPr id="12290" name="Picture 2" descr="D:\My Documents\Dropbox\VirginiaTech\Semester4_Spring2013\ECE6504_Computer_Vision\9_holistic_scene_understanding\HCRF_equati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63251"/>
            <a:ext cx="9012237" cy="134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D:\My Documents\Dropbox\VirginiaTech\Semester4_Spring2013\ECE6504_Computer_Vision\9_holistic_scene_understanding\potential_function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887" y="3810000"/>
            <a:ext cx="6615113" cy="965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99463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Segmentation Potentials</a:t>
            </a:r>
            <a:endParaRPr lang="en-US" dirty="0"/>
          </a:p>
        </p:txBody>
      </p:sp>
      <p:pic>
        <p:nvPicPr>
          <p:cNvPr id="8194" name="Picture 2" descr="D:\My Documents\Dropbox\VirginiaTech\Semester4_Spring2013\ECE6504_Computer_Vision\9_holistic_scene_understanding\HCR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828800"/>
            <a:ext cx="3344146" cy="3304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My Documents\Dropbox\VirginiaTech\Semester4_Spring2013\ECE6504_Computer_Vision\9_holistic_scene_understanding\seg-superseg_potential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3"/>
          <a:stretch/>
        </p:blipFill>
        <p:spPr bwMode="auto">
          <a:xfrm>
            <a:off x="5220502" y="3664097"/>
            <a:ext cx="3840372" cy="1105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" y="4031942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TextonBoost</a:t>
            </a:r>
            <a:r>
              <a:rPr lang="en-US" dirty="0" smtClean="0"/>
              <a:t> averaging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447800" y="4401274"/>
            <a:ext cx="1066800" cy="39932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1447800" y="4031942"/>
            <a:ext cx="1295400" cy="1846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8195" idx="1"/>
          </p:cNvCxnSpPr>
          <p:nvPr/>
        </p:nvCxnSpPr>
        <p:spPr>
          <a:xfrm flipH="1">
            <a:off x="3445727" y="4216608"/>
            <a:ext cx="1774775" cy="1846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89729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D:\My Documents\Dropbox\VirginiaTech\Semester4_Spring2013\ECE6504_Computer_Vision\9_holistic_scene_understanding\HCR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4" y="2005136"/>
            <a:ext cx="3344146" cy="3304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 Reasoning Potentials</a:t>
            </a:r>
            <a:endParaRPr lang="en-US" dirty="0"/>
          </a:p>
        </p:txBody>
      </p:sp>
      <p:pic>
        <p:nvPicPr>
          <p:cNvPr id="9218" name="Picture 2" descr="D:\My Documents\Dropbox\VirginiaTech\Semester4_Spring2013\ECE6504_Computer_Vision\9_holistic_scene_understanding\obj-dect_potenti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886200"/>
            <a:ext cx="4537447" cy="70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My Documents\Dropbox\VirginiaTech\Semester4_Spring2013\ECE6504_Computer_Vision\9_holistic_scene_understanding\shape-prior_potentia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648200"/>
            <a:ext cx="526607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>
            <a:stCxn id="9218" idx="1"/>
          </p:cNvCxnSpPr>
          <p:nvPr/>
        </p:nvCxnSpPr>
        <p:spPr>
          <a:xfrm flipH="1">
            <a:off x="3209925" y="4236208"/>
            <a:ext cx="75247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2438400" y="4800600"/>
            <a:ext cx="154305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21" name="Picture 5" descr="D:\My Documents\Dropbox\VirginiaTech\Semester4_Spring2013\ECE6504_Computer_Vision\9_holistic_scene_understanding\class-detection-compatibility_potentia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431" y="2932682"/>
            <a:ext cx="4938769" cy="72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 flipH="1">
            <a:off x="2286000" y="3309502"/>
            <a:ext cx="1638300" cy="5004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79525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C657FC-88C6-4ED6-B9D8-D577A376EB61}" type="slidenum">
              <a:rPr lang="en-US" altLang="zh-TW"/>
              <a:pPr/>
              <a:t>4</a:t>
            </a:fld>
            <a:endParaRPr lang="en-US" altLang="zh-TW"/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altLang="zh-TW" dirty="0"/>
              <a:t>Gaussian Mixture</a:t>
            </a:r>
          </a:p>
        </p:txBody>
      </p:sp>
      <p:sp>
        <p:nvSpPr>
          <p:cNvPr id="23562" name="Rectangle 10"/>
          <p:cNvSpPr>
            <a:spLocks noChangeArrowheads="1"/>
          </p:cNvSpPr>
          <p:nvPr/>
        </p:nvSpPr>
        <p:spPr bwMode="auto">
          <a:xfrm>
            <a:off x="0" y="31670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23569" name="Group 17"/>
          <p:cNvGrpSpPr>
            <a:grpSpLocks/>
          </p:cNvGrpSpPr>
          <p:nvPr/>
        </p:nvGrpSpPr>
        <p:grpSpPr bwMode="auto">
          <a:xfrm>
            <a:off x="516577" y="1066800"/>
            <a:ext cx="7488237" cy="1649413"/>
            <a:chOff x="431" y="2614"/>
            <a:chExt cx="4717" cy="1039"/>
          </a:xfrm>
        </p:grpSpPr>
        <p:graphicFrame>
          <p:nvGraphicFramePr>
            <p:cNvPr id="23561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81203732"/>
                </p:ext>
              </p:extLst>
            </p:nvPr>
          </p:nvGraphicFramePr>
          <p:xfrm>
            <a:off x="1467" y="2614"/>
            <a:ext cx="2642" cy="6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68" name="Equation" r:id="rId4" imgW="1752480" imgH="419040" progId="Equation.3">
                    <p:embed/>
                  </p:oleObj>
                </mc:Choice>
                <mc:Fallback>
                  <p:oleObj name="Equation" r:id="rId4" imgW="1752480" imgH="419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67" y="2614"/>
                          <a:ext cx="2642" cy="639"/>
                        </a:xfrm>
                        <a:prstGeom prst="rect">
                          <a:avLst/>
                        </a:prstGeom>
                        <a:solidFill>
                          <a:schemeClr val="bg1">
                            <a:alpha val="90000"/>
                          </a:schemeClr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3565" name="Text Box 13"/>
            <p:cNvSpPr txBox="1">
              <a:spLocks noChangeArrowheads="1"/>
            </p:cNvSpPr>
            <p:nvPr/>
          </p:nvSpPr>
          <p:spPr bwMode="auto">
            <a:xfrm>
              <a:off x="431" y="3249"/>
              <a:ext cx="4717" cy="404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TW" dirty="0"/>
                <a:t>Where </a:t>
              </a:r>
              <a:r>
                <a:rPr lang="en-US" altLang="zh-TW" dirty="0">
                  <a:solidFill>
                    <a:srgbClr val="FF0000"/>
                  </a:solidFill>
                </a:rPr>
                <a:t>P(X | </a:t>
              </a:r>
              <a:r>
                <a:rPr lang="en-US" altLang="zh-TW" dirty="0" err="1">
                  <a:solidFill>
                    <a:srgbClr val="FF0000"/>
                  </a:solidFill>
                </a:rPr>
                <a:t>C</a:t>
              </a:r>
              <a:r>
                <a:rPr lang="en-US" altLang="zh-TW" baseline="-25000" dirty="0" err="1">
                  <a:solidFill>
                    <a:srgbClr val="FF0000"/>
                  </a:solidFill>
                </a:rPr>
                <a:t>i</a:t>
              </a:r>
              <a:r>
                <a:rPr lang="en-US" altLang="zh-TW" dirty="0">
                  <a:solidFill>
                    <a:srgbClr val="FF0000"/>
                  </a:solidFill>
                </a:rPr>
                <a:t>)</a:t>
              </a:r>
              <a:r>
                <a:rPr lang="en-US" altLang="zh-TW" dirty="0"/>
                <a:t> is the PDF of class j, evaluated at X, </a:t>
              </a:r>
              <a:r>
                <a:rPr lang="en-US" altLang="zh-TW" dirty="0">
                  <a:solidFill>
                    <a:srgbClr val="FF0000"/>
                  </a:solidFill>
                </a:rPr>
                <a:t>P( </a:t>
              </a:r>
              <a:r>
                <a:rPr lang="en-US" altLang="zh-TW" dirty="0" err="1">
                  <a:solidFill>
                    <a:srgbClr val="FF0000"/>
                  </a:solidFill>
                </a:rPr>
                <a:t>C</a:t>
              </a:r>
              <a:r>
                <a:rPr lang="en-US" altLang="zh-TW" baseline="-25000" dirty="0" err="1">
                  <a:solidFill>
                    <a:srgbClr val="FF0000"/>
                  </a:solidFill>
                </a:rPr>
                <a:t>j</a:t>
              </a:r>
              <a:r>
                <a:rPr lang="en-US" altLang="zh-TW" dirty="0">
                  <a:solidFill>
                    <a:srgbClr val="FF0000"/>
                  </a:solidFill>
                </a:rPr>
                <a:t> )</a:t>
              </a:r>
              <a:r>
                <a:rPr lang="en-US" altLang="zh-TW" dirty="0"/>
                <a:t> is the prior probability for class j, and </a:t>
              </a:r>
              <a:r>
                <a:rPr lang="en-US" altLang="zh-TW" dirty="0">
                  <a:solidFill>
                    <a:srgbClr val="FF0000"/>
                  </a:solidFill>
                </a:rPr>
                <a:t>P(X)</a:t>
              </a:r>
              <a:r>
                <a:rPr lang="en-US" altLang="zh-TW" dirty="0"/>
                <a:t> is the overall PDF, evaluated at X. 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629400" y="6312778"/>
            <a:ext cx="2345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 credit: </a:t>
            </a:r>
            <a:r>
              <a:rPr lang="en-US" altLang="zh-TW" dirty="0" err="1" smtClean="0"/>
              <a:t>Kuei-Hsien</a:t>
            </a:r>
            <a:endParaRPr lang="en-US" altLang="zh-TW" dirty="0"/>
          </a:p>
        </p:txBody>
      </p:sp>
      <p:graphicFrame>
        <p:nvGraphicFramePr>
          <p:cNvPr id="1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4301820"/>
              </p:ext>
            </p:extLst>
          </p:nvPr>
        </p:nvGraphicFramePr>
        <p:xfrm>
          <a:off x="2555875" y="2743200"/>
          <a:ext cx="3311525" cy="11388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9" name="方程式" r:id="rId6" imgW="1257300" imgH="431800" progId="Equation.3">
                  <p:embed/>
                </p:oleObj>
              </mc:Choice>
              <mc:Fallback>
                <p:oleObj name="方程式" r:id="rId6" imgW="12573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875" y="2743200"/>
                        <a:ext cx="3311525" cy="1138884"/>
                      </a:xfrm>
                      <a:prstGeom prst="rect">
                        <a:avLst/>
                      </a:prstGeom>
                      <a:solidFill>
                        <a:schemeClr val="bg1">
                          <a:alpha val="9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684213" y="3886200"/>
            <a:ext cx="7488237" cy="64135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dirty="0"/>
              <a:t>Where </a:t>
            </a:r>
            <a:r>
              <a:rPr lang="en-US" altLang="zh-TW" dirty="0" err="1">
                <a:solidFill>
                  <a:srgbClr val="FF0000"/>
                </a:solidFill>
              </a:rPr>
              <a:t>w</a:t>
            </a:r>
            <a:r>
              <a:rPr lang="en-US" altLang="zh-TW" baseline="-25000" dirty="0" err="1">
                <a:solidFill>
                  <a:srgbClr val="FF0000"/>
                </a:solidFill>
              </a:rPr>
              <a:t>k</a:t>
            </a:r>
            <a:r>
              <a:rPr lang="en-US" altLang="zh-TW" dirty="0"/>
              <a:t> is the weight of the k-</a:t>
            </a:r>
            <a:r>
              <a:rPr lang="en-US" altLang="zh-TW" dirty="0" err="1"/>
              <a:t>th</a:t>
            </a:r>
            <a:r>
              <a:rPr lang="en-US" altLang="zh-TW" dirty="0"/>
              <a:t> Gaussian </a:t>
            </a:r>
            <a:r>
              <a:rPr lang="en-US" altLang="zh-TW" dirty="0" err="1">
                <a:solidFill>
                  <a:srgbClr val="FF0000"/>
                </a:solidFill>
              </a:rPr>
              <a:t>G</a:t>
            </a:r>
            <a:r>
              <a:rPr lang="en-US" altLang="zh-TW" baseline="-25000" dirty="0" err="1">
                <a:solidFill>
                  <a:srgbClr val="FF0000"/>
                </a:solidFill>
              </a:rPr>
              <a:t>k</a:t>
            </a:r>
            <a:r>
              <a:rPr lang="en-US" altLang="zh-TW" dirty="0"/>
              <a:t> and the weights sum to one. One such PDF model is produced for each class. </a:t>
            </a:r>
          </a:p>
        </p:txBody>
      </p:sp>
      <p:graphicFrame>
        <p:nvGraphicFramePr>
          <p:cNvPr id="1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8439346"/>
              </p:ext>
            </p:extLst>
          </p:nvPr>
        </p:nvGraphicFramePr>
        <p:xfrm>
          <a:off x="1379539" y="4495800"/>
          <a:ext cx="6164261" cy="1049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0" name="Equation" r:id="rId8" imgW="2527200" imgH="431640" progId="Equation.3">
                  <p:embed/>
                </p:oleObj>
              </mc:Choice>
              <mc:Fallback>
                <p:oleObj name="Equation" r:id="rId8" imgW="25272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9539" y="4495800"/>
                        <a:ext cx="6164261" cy="1049537"/>
                      </a:xfrm>
                      <a:prstGeom prst="rect">
                        <a:avLst/>
                      </a:prstGeom>
                      <a:solidFill>
                        <a:schemeClr val="bg1">
                          <a:alpha val="9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827088" y="5562600"/>
            <a:ext cx="7488237" cy="64135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dirty="0"/>
              <a:t>Where </a:t>
            </a:r>
            <a:r>
              <a:rPr lang="en-US" altLang="zh-TW" dirty="0">
                <a:solidFill>
                  <a:srgbClr val="FF0000"/>
                </a:solidFill>
              </a:rPr>
              <a:t>M</a:t>
            </a:r>
            <a:r>
              <a:rPr lang="en-US" altLang="zh-TW" baseline="-25000" dirty="0">
                <a:solidFill>
                  <a:srgbClr val="FF0000"/>
                </a:solidFill>
              </a:rPr>
              <a:t>k</a:t>
            </a:r>
            <a:r>
              <a:rPr lang="en-US" altLang="zh-TW" dirty="0"/>
              <a:t> is the mean of the Gaussian and </a:t>
            </a:r>
            <a:r>
              <a:rPr lang="en-US" altLang="zh-TW" dirty="0" err="1">
                <a:solidFill>
                  <a:srgbClr val="FF0000"/>
                </a:solidFill>
              </a:rPr>
              <a:t>V</a:t>
            </a:r>
            <a:r>
              <a:rPr lang="en-US" altLang="zh-TW" baseline="-25000" dirty="0" err="1">
                <a:solidFill>
                  <a:srgbClr val="FF0000"/>
                </a:solidFill>
              </a:rPr>
              <a:t>k</a:t>
            </a:r>
            <a:r>
              <a:rPr lang="en-US" altLang="zh-TW" dirty="0"/>
              <a:t> is the covariance matrix of the Gaussian.. </a:t>
            </a:r>
          </a:p>
        </p:txBody>
      </p:sp>
    </p:spTree>
    <p:extLst>
      <p:ext uri="{BB962C8B-B14F-4D97-AF65-F5344CB8AC3E}">
        <p14:creationId xmlns:p14="http://schemas.microsoft.com/office/powerpoint/2010/main" val="405780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My Documents\Dropbox\VirginiaTech\Semester4_Spring2013\ECE6504_Computer_Vision\9_holistic_scene_understanding\HCR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854" y="1828800"/>
            <a:ext cx="3344146" cy="3304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 Presence Potentials</a:t>
            </a:r>
            <a:endParaRPr lang="en-US" dirty="0"/>
          </a:p>
        </p:txBody>
      </p:sp>
      <p:pic>
        <p:nvPicPr>
          <p:cNvPr id="10242" name="Picture 2" descr="D:\My Documents\Dropbox\VirginiaTech\Semester4_Spring2013\ECE6504_Computer_Vision\9_holistic_scene_understanding\class-segment-compatibility_potenti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38" y="3974480"/>
            <a:ext cx="4639062" cy="90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38400" y="1828800"/>
            <a:ext cx="242265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Chow-Liu algorithm</a:t>
            </a:r>
            <a:endParaRPr lang="en-US" sz="22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861051" y="2088178"/>
            <a:ext cx="2073149" cy="65502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5388052" y="3646450"/>
            <a:ext cx="1317548" cy="5445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031273" y="3302913"/>
            <a:ext cx="23789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Is class </a:t>
            </a:r>
            <a:r>
              <a:rPr lang="en-US" sz="2200" i="1" dirty="0" smtClean="0"/>
              <a:t>k</a:t>
            </a:r>
            <a:r>
              <a:rPr lang="en-US" sz="2200" dirty="0" smtClean="0"/>
              <a:t> in image?</a:t>
            </a:r>
            <a:endParaRPr lang="en-US" sz="2200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5388052" y="3124200"/>
            <a:ext cx="1012748" cy="357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69433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D:\My Documents\Dropbox\VirginiaTech\Semester4_Spring2013\ECE6504_Computer_Vision\9_holistic_scene_understanding\HCR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4" y="2819400"/>
            <a:ext cx="3344146" cy="3304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Scene Potentials</a:t>
            </a:r>
            <a:endParaRPr lang="en-US" dirty="0"/>
          </a:p>
        </p:txBody>
      </p:sp>
      <p:pic>
        <p:nvPicPr>
          <p:cNvPr id="11266" name="Picture 2" descr="D:\My Documents\Dropbox\VirginiaTech\Semester4_Spring2013\ECE6504_Computer_Vision\9_holistic_scene_understanding\scene-class-compatibility_potenti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199" y="3161228"/>
            <a:ext cx="4777503" cy="118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D:\My Documents\Dropbox\VirginiaTech\Semester4_Spring2013\ECE6504_Computer_Vision\9_holistic_scene_understanding\scene_potentia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2365121"/>
            <a:ext cx="3428999" cy="63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>
            <a:stCxn id="11267" idx="1"/>
          </p:cNvCxnSpPr>
          <p:nvPr/>
        </p:nvCxnSpPr>
        <p:spPr>
          <a:xfrm flipH="1">
            <a:off x="1680727" y="2684593"/>
            <a:ext cx="2586474" cy="33134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11266" idx="1"/>
          </p:cNvCxnSpPr>
          <p:nvPr/>
        </p:nvCxnSpPr>
        <p:spPr>
          <a:xfrm flipH="1" flipV="1">
            <a:off x="2073046" y="3617520"/>
            <a:ext cx="2194153" cy="134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775554" y="1752600"/>
            <a:ext cx="2911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Their classification technique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7231177" y="2057400"/>
            <a:ext cx="0" cy="48646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4502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Results</a:t>
            </a:r>
            <a:endParaRPr lang="en-US" dirty="0"/>
          </a:p>
        </p:txBody>
      </p:sp>
      <p:pic>
        <p:nvPicPr>
          <p:cNvPr id="6146" name="Picture 2" descr="D:\My Documents\Dropbox\VirginiaTech\Semester4_Spring2013\ECE6504_Computer_Vision\9_holistic_scene_understanding\presentation\Exp_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404936"/>
            <a:ext cx="8958265" cy="461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81055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Experimental Results</a:t>
            </a:r>
            <a:endParaRPr lang="en-US" dirty="0"/>
          </a:p>
        </p:txBody>
      </p:sp>
      <p:pic>
        <p:nvPicPr>
          <p:cNvPr id="7170" name="Picture 2" descr="D:\My Documents\Dropbox\VirginiaTech\Semester4_Spring2013\ECE6504_Computer_Vision\9_holistic_scene_understanding\presentation\Exp_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9188758" cy="2789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08890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Experimental Results</a:t>
            </a:r>
            <a:endParaRPr lang="en-US" dirty="0"/>
          </a:p>
        </p:txBody>
      </p:sp>
      <p:pic>
        <p:nvPicPr>
          <p:cNvPr id="8194" name="Picture 2" descr="D:\My Documents\Dropbox\VirginiaTech\Semester4_Spring2013\ECE6504_Computer_Vision\9_holistic_scene_understanding\presentation\Exp_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138" y="1219200"/>
            <a:ext cx="7481662" cy="4630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My Documents\Dropbox\VirginiaTech\Semester4_Spring2013\ECE6504_Computer_Vision\9_holistic_scene_understanding\presentation\Exp_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6080935"/>
            <a:ext cx="3538537" cy="777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09047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Results</a:t>
            </a:r>
            <a:endParaRPr lang="en-US" dirty="0"/>
          </a:p>
        </p:txBody>
      </p:sp>
      <p:pic>
        <p:nvPicPr>
          <p:cNvPr id="9218" name="Picture 2" descr="D:\My Documents\Dropbox\VirginiaTech\Semester4_Spring2013\ECE6504_Computer_Vision\9_holistic_scene_understanding\presentation\Exp_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4246"/>
            <a:ext cx="9058893" cy="4649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5915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(</a:t>
            </a:r>
            <a:r>
              <a:rPr lang="en-US" dirty="0" err="1" smtClean="0"/>
              <a:t>TextonBoost</a:t>
            </a:r>
            <a:r>
              <a:rPr lang="en-US" dirty="0" smtClean="0"/>
              <a:t>) Experiment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Despite statement, HCRF code not available</a:t>
            </a:r>
          </a:p>
          <a:p>
            <a:r>
              <a:rPr lang="en-US" dirty="0" err="1" smtClean="0"/>
              <a:t>TextonBoost</a:t>
            </a:r>
            <a:r>
              <a:rPr lang="en-US" dirty="0" smtClean="0"/>
              <a:t> only partially available</a:t>
            </a:r>
          </a:p>
          <a:p>
            <a:pPr lvl="1"/>
            <a:r>
              <a:rPr lang="en-US" dirty="0" smtClean="0"/>
              <a:t>Only code prior to CRF released</a:t>
            </a:r>
          </a:p>
          <a:p>
            <a:pPr lvl="1"/>
            <a:r>
              <a:rPr lang="en-US" dirty="0" smtClean="0"/>
              <a:t>Expects a very rigid format/structure for images</a:t>
            </a:r>
          </a:p>
          <a:p>
            <a:pPr lvl="2"/>
            <a:r>
              <a:rPr lang="en-US" dirty="0" smtClean="0"/>
              <a:t>PASCAL VOC2007 wouldn’t run,  even with changes</a:t>
            </a:r>
          </a:p>
          <a:p>
            <a:pPr lvl="2"/>
            <a:r>
              <a:rPr lang="en-US" dirty="0" smtClean="0"/>
              <a:t>MSRCv2 was able to run (actually what they used)</a:t>
            </a:r>
          </a:p>
          <a:p>
            <a:pPr lvl="1"/>
            <a:r>
              <a:rPr lang="en-US" dirty="0" smtClean="0"/>
              <a:t>No results processing, just segmented images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5749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Experiment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Run code on the (same) MSRCv2 dataset</a:t>
            </a:r>
          </a:p>
          <a:p>
            <a:pPr lvl="1"/>
            <a:r>
              <a:rPr lang="en-US" dirty="0" smtClean="0"/>
              <a:t>Default parameters, except boosting rounds</a:t>
            </a:r>
          </a:p>
          <a:p>
            <a:pPr lvl="2"/>
            <a:r>
              <a:rPr lang="en-US" dirty="0" smtClean="0"/>
              <a:t>Wanted to look at effects up until 1000 rounds; compute up to 900</a:t>
            </a:r>
          </a:p>
          <a:p>
            <a:pPr lvl="2"/>
            <a:r>
              <a:rPr lang="en-US" dirty="0" smtClean="0"/>
              <a:t>Limited time; only got output for values up to 300</a:t>
            </a:r>
          </a:p>
          <a:p>
            <a:r>
              <a:rPr lang="en-US" dirty="0" smtClean="0"/>
              <a:t>Evaluate relationship between boosting rounds and segmentation accuracy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4877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Advice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Remember to compile in Release mode</a:t>
            </a:r>
          </a:p>
          <a:p>
            <a:pPr lvl="1"/>
            <a:r>
              <a:rPr lang="en-US" dirty="0" smtClean="0"/>
              <a:t>Classification seems to be ~3 times faster</a:t>
            </a:r>
          </a:p>
          <a:p>
            <a:pPr lvl="1"/>
            <a:r>
              <a:rPr lang="en-US" dirty="0" smtClean="0"/>
              <a:t>Training took 26 hours, maybe less if in Release</a:t>
            </a:r>
          </a:p>
          <a:p>
            <a:r>
              <a:rPr lang="en-US" dirty="0" smtClean="0"/>
              <a:t>Take advantage of multi-core CPU, if possible</a:t>
            </a:r>
          </a:p>
          <a:p>
            <a:pPr lvl="1"/>
            <a:r>
              <a:rPr lang="en-US" dirty="0" smtClean="0"/>
              <a:t>Single-threaded program not utilizing much RAM, so started running two classifications together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520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Results</a:t>
            </a:r>
            <a:endParaRPr lang="en-US" dirty="0"/>
          </a:p>
        </p:txBody>
      </p:sp>
      <p:pic>
        <p:nvPicPr>
          <p:cNvPr id="6146" name="Picture 2" descr="D:\My Documents\Dropbox\VirginiaTech\Semester4_Spring2013\ECE6504_Computer_Vision\9_holistic_scene_understanding\presentation\accuracy_average_0_avg_all_class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428750"/>
            <a:ext cx="6324600" cy="47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2452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38" name="Picture 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39875"/>
            <a:ext cx="4572000" cy="402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639" name="Line 31"/>
          <p:cNvSpPr>
            <a:spLocks noChangeShapeType="1"/>
          </p:cNvSpPr>
          <p:nvPr/>
        </p:nvSpPr>
        <p:spPr bwMode="auto">
          <a:xfrm flipH="1">
            <a:off x="6731000" y="1768475"/>
            <a:ext cx="1590675" cy="1687513"/>
          </a:xfrm>
          <a:prstGeom prst="line">
            <a:avLst/>
          </a:prstGeom>
          <a:noFill/>
          <a:ln w="25400">
            <a:solidFill>
              <a:srgbClr val="3399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40" name="Line 32"/>
          <p:cNvSpPr>
            <a:spLocks noChangeShapeType="1"/>
          </p:cNvSpPr>
          <p:nvPr/>
        </p:nvSpPr>
        <p:spPr bwMode="auto">
          <a:xfrm flipH="1" flipV="1">
            <a:off x="5083175" y="2636838"/>
            <a:ext cx="1633538" cy="822325"/>
          </a:xfrm>
          <a:prstGeom prst="line">
            <a:avLst/>
          </a:prstGeom>
          <a:noFill/>
          <a:ln w="25400">
            <a:solidFill>
              <a:srgbClr val="3399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41" name="Line 33"/>
          <p:cNvSpPr>
            <a:spLocks noChangeShapeType="1"/>
          </p:cNvSpPr>
          <p:nvPr/>
        </p:nvSpPr>
        <p:spPr bwMode="auto">
          <a:xfrm flipH="1">
            <a:off x="5935663" y="3455988"/>
            <a:ext cx="795337" cy="1739900"/>
          </a:xfrm>
          <a:prstGeom prst="line">
            <a:avLst/>
          </a:prstGeom>
          <a:noFill/>
          <a:ln w="25400">
            <a:solidFill>
              <a:srgbClr val="3399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42" name="Line 34"/>
          <p:cNvSpPr>
            <a:spLocks noChangeShapeType="1"/>
          </p:cNvSpPr>
          <p:nvPr/>
        </p:nvSpPr>
        <p:spPr bwMode="auto">
          <a:xfrm>
            <a:off x="7164388" y="2987675"/>
            <a:ext cx="1890712" cy="674688"/>
          </a:xfrm>
          <a:prstGeom prst="line">
            <a:avLst/>
          </a:prstGeom>
          <a:noFill/>
          <a:ln w="25400">
            <a:solidFill>
              <a:srgbClr val="3399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43" name="Line 35"/>
          <p:cNvSpPr>
            <a:spLocks noChangeShapeType="1"/>
          </p:cNvSpPr>
          <p:nvPr/>
        </p:nvSpPr>
        <p:spPr bwMode="auto">
          <a:xfrm>
            <a:off x="6731000" y="3455988"/>
            <a:ext cx="1476375" cy="1689100"/>
          </a:xfrm>
          <a:prstGeom prst="line">
            <a:avLst/>
          </a:prstGeom>
          <a:noFill/>
          <a:ln w="25400">
            <a:solidFill>
              <a:srgbClr val="3399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8725" name="Group 117"/>
          <p:cNvGrpSpPr>
            <a:grpSpLocks/>
          </p:cNvGrpSpPr>
          <p:nvPr/>
        </p:nvGrpSpPr>
        <p:grpSpPr bwMode="auto">
          <a:xfrm>
            <a:off x="5253038" y="1890713"/>
            <a:ext cx="3695700" cy="3219450"/>
            <a:chOff x="3309" y="1277"/>
            <a:chExt cx="2328" cy="2028"/>
          </a:xfrm>
        </p:grpSpPr>
        <p:pic>
          <p:nvPicPr>
            <p:cNvPr id="68644" name="Picture 36" descr="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0" y="1438"/>
              <a:ext cx="363" cy="1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alpha val="20000"/>
                    </a:schemeClr>
                  </a:solidFill>
                </a14:hiddenFill>
              </a:ext>
            </a:extLst>
          </p:spPr>
        </p:pic>
        <p:pic>
          <p:nvPicPr>
            <p:cNvPr id="68645" name="Picture 37" descr="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" y="1905"/>
              <a:ext cx="174" cy="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alpha val="20000"/>
                    </a:schemeClr>
                  </a:solidFill>
                </a14:hiddenFill>
              </a:ext>
            </a:extLst>
          </p:spPr>
        </p:pic>
        <p:pic>
          <p:nvPicPr>
            <p:cNvPr id="68646" name="Picture 38" descr="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1" y="3005"/>
              <a:ext cx="226" cy="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alpha val="20000"/>
                    </a:schemeClr>
                  </a:solidFill>
                </a14:hiddenFill>
              </a:ext>
            </a:extLst>
          </p:spPr>
        </p:pic>
        <p:pic>
          <p:nvPicPr>
            <p:cNvPr id="68647" name="Picture 39" descr="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2" y="2438"/>
              <a:ext cx="353" cy="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alpha val="20000"/>
                    </a:schemeClr>
                  </a:solidFill>
                </a14:hiddenFill>
              </a:ext>
            </a:extLst>
          </p:spPr>
        </p:pic>
        <p:pic>
          <p:nvPicPr>
            <p:cNvPr id="68648" name="Picture 40" descr="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0" y="1277"/>
              <a:ext cx="467" cy="2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alpha val="20000"/>
                    </a:schemeClr>
                  </a:solidFill>
                </a14:hiddenFill>
              </a:ext>
            </a:extLst>
          </p:spPr>
        </p:pic>
      </p:grpSp>
      <p:grpSp>
        <p:nvGrpSpPr>
          <p:cNvPr id="68726" name="Group 118"/>
          <p:cNvGrpSpPr>
            <a:grpSpLocks/>
          </p:cNvGrpSpPr>
          <p:nvPr/>
        </p:nvGrpSpPr>
        <p:grpSpPr bwMode="auto">
          <a:xfrm>
            <a:off x="5003800" y="2355850"/>
            <a:ext cx="4140200" cy="3103563"/>
            <a:chOff x="3152" y="1570"/>
            <a:chExt cx="2608" cy="1955"/>
          </a:xfrm>
        </p:grpSpPr>
        <p:sp>
          <p:nvSpPr>
            <p:cNvPr id="68649" name="Text Box 41"/>
            <p:cNvSpPr txBox="1">
              <a:spLocks noChangeArrowheads="1"/>
            </p:cNvSpPr>
            <p:nvPr/>
          </p:nvSpPr>
          <p:spPr bwMode="auto">
            <a:xfrm>
              <a:off x="3424" y="1616"/>
              <a:ext cx="64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TW" b="1">
                  <a:solidFill>
                    <a:srgbClr val="FF0000"/>
                  </a:solidFill>
                </a:rPr>
                <a:t>G1,w1</a:t>
              </a:r>
            </a:p>
          </p:txBody>
        </p:sp>
        <p:sp>
          <p:nvSpPr>
            <p:cNvPr id="68650" name="Text Box 42"/>
            <p:cNvSpPr txBox="1">
              <a:spLocks noChangeArrowheads="1"/>
            </p:cNvSpPr>
            <p:nvPr/>
          </p:nvSpPr>
          <p:spPr bwMode="auto">
            <a:xfrm>
              <a:off x="5170" y="1570"/>
              <a:ext cx="59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TW" b="1">
                  <a:solidFill>
                    <a:srgbClr val="FF0000"/>
                  </a:solidFill>
                </a:rPr>
                <a:t>G2,w2</a:t>
              </a:r>
            </a:p>
          </p:txBody>
        </p:sp>
        <p:sp>
          <p:nvSpPr>
            <p:cNvPr id="68651" name="Text Box 43"/>
            <p:cNvSpPr txBox="1">
              <a:spLocks noChangeArrowheads="1"/>
            </p:cNvSpPr>
            <p:nvPr/>
          </p:nvSpPr>
          <p:spPr bwMode="auto">
            <a:xfrm>
              <a:off x="3152" y="2341"/>
              <a:ext cx="61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TW" b="1">
                  <a:solidFill>
                    <a:srgbClr val="FF0000"/>
                  </a:solidFill>
                </a:rPr>
                <a:t>G3,w3</a:t>
              </a:r>
            </a:p>
          </p:txBody>
        </p:sp>
        <p:sp>
          <p:nvSpPr>
            <p:cNvPr id="68652" name="Text Box 44"/>
            <p:cNvSpPr txBox="1">
              <a:spLocks noChangeArrowheads="1"/>
            </p:cNvSpPr>
            <p:nvPr/>
          </p:nvSpPr>
          <p:spPr bwMode="auto">
            <a:xfrm>
              <a:off x="4105" y="3294"/>
              <a:ext cx="55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TW" b="1">
                  <a:solidFill>
                    <a:srgbClr val="FF0000"/>
                  </a:solidFill>
                </a:rPr>
                <a:t>G4,w4</a:t>
              </a:r>
            </a:p>
          </p:txBody>
        </p:sp>
        <p:sp>
          <p:nvSpPr>
            <p:cNvPr id="68653" name="Text Box 45"/>
            <p:cNvSpPr txBox="1">
              <a:spLocks noChangeArrowheads="1"/>
            </p:cNvSpPr>
            <p:nvPr/>
          </p:nvSpPr>
          <p:spPr bwMode="auto">
            <a:xfrm>
              <a:off x="5064" y="2649"/>
              <a:ext cx="6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TW" b="1">
                  <a:solidFill>
                    <a:srgbClr val="FF0000"/>
                  </a:solidFill>
                </a:rPr>
                <a:t>G5.w5</a:t>
              </a:r>
            </a:p>
          </p:txBody>
        </p:sp>
      </p:grpSp>
      <p:sp>
        <p:nvSpPr>
          <p:cNvPr id="68664" name="Text Box 56"/>
          <p:cNvSpPr txBox="1">
            <a:spLocks noChangeArrowheads="1"/>
          </p:cNvSpPr>
          <p:nvPr/>
        </p:nvSpPr>
        <p:spPr bwMode="auto">
          <a:xfrm>
            <a:off x="6227763" y="1056597"/>
            <a:ext cx="12969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b="1" dirty="0"/>
              <a:t>Class 1</a:t>
            </a:r>
          </a:p>
        </p:txBody>
      </p:sp>
      <p:grpSp>
        <p:nvGrpSpPr>
          <p:cNvPr id="68724" name="Group 116"/>
          <p:cNvGrpSpPr>
            <a:grpSpLocks/>
          </p:cNvGrpSpPr>
          <p:nvPr/>
        </p:nvGrpSpPr>
        <p:grpSpPr bwMode="auto">
          <a:xfrm>
            <a:off x="76200" y="1304925"/>
            <a:ext cx="4464050" cy="3190875"/>
            <a:chOff x="-34" y="799"/>
            <a:chExt cx="2812" cy="2010"/>
          </a:xfrm>
        </p:grpSpPr>
        <p:graphicFrame>
          <p:nvGraphicFramePr>
            <p:cNvPr id="68667" name="Object 5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52576082"/>
                </p:ext>
              </p:extLst>
            </p:nvPr>
          </p:nvGraphicFramePr>
          <p:xfrm>
            <a:off x="45" y="799"/>
            <a:ext cx="2293" cy="5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11" name="方程式" r:id="rId6" imgW="1841400" imgH="444240" progId="Equation.3">
                    <p:embed/>
                  </p:oleObj>
                </mc:Choice>
                <mc:Fallback>
                  <p:oleObj name="方程式" r:id="rId6" imgW="1841400" imgH="4442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" y="799"/>
                          <a:ext cx="2293" cy="56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25400">
                          <a:solidFill>
                            <a:schemeClr val="tx1"/>
                          </a:solidFill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8673" name="AutoShape 65"/>
            <p:cNvSpPr>
              <a:spLocks noChangeArrowheads="1"/>
            </p:cNvSpPr>
            <p:nvPr/>
          </p:nvSpPr>
          <p:spPr bwMode="auto">
            <a:xfrm>
              <a:off x="381" y="1450"/>
              <a:ext cx="1724" cy="590"/>
            </a:xfrm>
            <a:prstGeom prst="wedgeRectCallout">
              <a:avLst>
                <a:gd name="adj1" fmla="val 8528"/>
                <a:gd name="adj2" fmla="val -92880"/>
              </a:avLst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US"/>
            </a:p>
          </p:txBody>
        </p:sp>
        <p:graphicFrame>
          <p:nvGraphicFramePr>
            <p:cNvPr id="68674" name="Object 6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66068684"/>
                </p:ext>
              </p:extLst>
            </p:nvPr>
          </p:nvGraphicFramePr>
          <p:xfrm>
            <a:off x="384" y="1470"/>
            <a:ext cx="1710" cy="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12" name="Equation" r:id="rId8" imgW="1244520" imgH="431640" progId="Equation.3">
                    <p:embed/>
                  </p:oleObj>
                </mc:Choice>
                <mc:Fallback>
                  <p:oleObj name="Equation" r:id="rId8" imgW="1244520" imgH="431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4" y="1470"/>
                          <a:ext cx="1710" cy="513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8680" name="AutoShape 72"/>
            <p:cNvSpPr>
              <a:spLocks noChangeArrowheads="1"/>
            </p:cNvSpPr>
            <p:nvPr/>
          </p:nvSpPr>
          <p:spPr bwMode="auto">
            <a:xfrm>
              <a:off x="-34" y="2219"/>
              <a:ext cx="2812" cy="590"/>
            </a:xfrm>
            <a:prstGeom prst="wedgeRectCallout">
              <a:avLst>
                <a:gd name="adj1" fmla="val 21042"/>
                <a:gd name="adj2" fmla="val -117796"/>
              </a:avLst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US"/>
            </a:p>
          </p:txBody>
        </p:sp>
        <p:graphicFrame>
          <p:nvGraphicFramePr>
            <p:cNvPr id="68657" name="Object 4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11614143"/>
                </p:ext>
              </p:extLst>
            </p:nvPr>
          </p:nvGraphicFramePr>
          <p:xfrm>
            <a:off x="-34" y="2281"/>
            <a:ext cx="2742" cy="4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13" name="方程式" r:id="rId10" imgW="3149280" imgH="431640" progId="Equation.3">
                    <p:embed/>
                  </p:oleObj>
                </mc:Choice>
                <mc:Fallback>
                  <p:oleObj name="方程式" r:id="rId10" imgW="3149280" imgH="431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34" y="2281"/>
                          <a:ext cx="2742" cy="49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8717" name="Text Box 109"/>
          <p:cNvSpPr txBox="1">
            <a:spLocks noChangeArrowheads="1"/>
          </p:cNvSpPr>
          <p:nvPr/>
        </p:nvSpPr>
        <p:spPr bwMode="auto">
          <a:xfrm>
            <a:off x="179388" y="4724400"/>
            <a:ext cx="4249737" cy="16158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dirty="0"/>
              <a:t>Variables: </a:t>
            </a:r>
            <a:r>
              <a:rPr lang="en-US" altLang="zh-TW" b="1" dirty="0" err="1"/>
              <a:t>μ</a:t>
            </a:r>
            <a:r>
              <a:rPr lang="en-US" altLang="zh-TW" b="1" baseline="-25000" dirty="0" err="1"/>
              <a:t>i</a:t>
            </a:r>
            <a:r>
              <a:rPr lang="en-US" altLang="zh-TW" b="1" dirty="0"/>
              <a:t>, V</a:t>
            </a:r>
            <a:r>
              <a:rPr lang="en-US" altLang="zh-TW" b="1" baseline="-25000" dirty="0"/>
              <a:t>i</a:t>
            </a:r>
            <a:r>
              <a:rPr lang="en-US" altLang="zh-TW" b="1" dirty="0"/>
              <a:t>, </a:t>
            </a:r>
            <a:r>
              <a:rPr lang="en-US" altLang="zh-TW" b="1" dirty="0" err="1"/>
              <a:t>w</a:t>
            </a:r>
            <a:r>
              <a:rPr lang="en-US" altLang="zh-TW" b="1" baseline="-25000" dirty="0" err="1"/>
              <a:t>k</a:t>
            </a:r>
            <a:endParaRPr lang="en-US" altLang="zh-TW" b="1" baseline="-25000" dirty="0"/>
          </a:p>
          <a:p>
            <a:pPr algn="ctr">
              <a:spcBef>
                <a:spcPct val="50000"/>
              </a:spcBef>
            </a:pPr>
            <a:endParaRPr lang="en-US" altLang="zh-TW" b="1" baseline="-25000" dirty="0"/>
          </a:p>
          <a:p>
            <a:pPr>
              <a:spcBef>
                <a:spcPct val="50000"/>
              </a:spcBef>
            </a:pPr>
            <a:r>
              <a:rPr lang="en-US" altLang="zh-TW" dirty="0"/>
              <a:t>We use EM (estimate-maximize) algorithm to approximate this variables</a:t>
            </a:r>
            <a:r>
              <a:rPr lang="en-US" altLang="zh-TW" dirty="0" smtClean="0"/>
              <a:t>. One can use k-means to initialize.</a:t>
            </a:r>
            <a:endParaRPr lang="en-US" altLang="zh-TW" dirty="0"/>
          </a:p>
        </p:txBody>
      </p:sp>
      <p:sp>
        <p:nvSpPr>
          <p:cNvPr id="68723" name="Rectangle 11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  <a:noFill/>
          <a:ln/>
        </p:spPr>
        <p:txBody>
          <a:bodyPr/>
          <a:lstStyle/>
          <a:p>
            <a:r>
              <a:rPr lang="en-US" altLang="zh-TW" sz="3600"/>
              <a:t>Composition of Gaussian Mixture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629400" y="6260068"/>
            <a:ext cx="2345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Slide credit: </a:t>
            </a:r>
            <a:r>
              <a:rPr lang="en-US" altLang="zh-TW" dirty="0" err="1" smtClean="0"/>
              <a:t>Kuei-Hsien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4689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8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8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Results</a:t>
            </a:r>
            <a:endParaRPr lang="en-US" dirty="0"/>
          </a:p>
        </p:txBody>
      </p:sp>
      <p:pic>
        <p:nvPicPr>
          <p:cNvPr id="7170" name="Picture 2" descr="D:\My Documents\Dropbox\VirginiaTech\Semester4_Spring2013\ECE6504_Computer_Vision\9_holistic_scene_understanding\presentation\accuracy_average_1_overlay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28800"/>
            <a:ext cx="8070506" cy="432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4116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Results</a:t>
            </a:r>
            <a:endParaRPr lang="en-US" dirty="0"/>
          </a:p>
        </p:txBody>
      </p:sp>
      <p:pic>
        <p:nvPicPr>
          <p:cNvPr id="8194" name="Picture 2" descr="D:\My Documents\Dropbox\VirginiaTech\Semester4_Spring2013\ECE6504_Computer_Vision\9_holistic_scene_understanding\presentation\accuracy_average_2_scaled_overlay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447800"/>
            <a:ext cx="8923338" cy="478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75784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971800"/>
            <a:ext cx="8229600" cy="1143000"/>
          </a:xfrm>
        </p:spPr>
        <p:txBody>
          <a:bodyPr/>
          <a:lstStyle/>
          <a:p>
            <a:r>
              <a:rPr lang="en-US" dirty="0" smtClean="0"/>
              <a:t>Thank you for your time.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1905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Any more 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89003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0" name="Picture 14" descr="D:\My Documents\Dropbox\VirginiaTech\Semester4_Spring2013\ECE6504_Computer_Vision\9_holistic_scene_understanding\presentation\accuracy_average_do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564982"/>
            <a:ext cx="2752557" cy="2064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1" name="Picture 15" descr="D:\My Documents\Dropbox\VirginiaTech\Semester4_Spring2013\ECE6504_Computer_Vision\9_holistic_scene_understanding\presentation\accuracy_average_fac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600" y="4572000"/>
            <a:ext cx="28448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2" name="Picture 16" descr="D:\My Documents\Dropbox\VirginiaTech\Semester4_Spring2013\ECE6504_Computer_Vision\9_holistic_scene_understanding\presentation\accuracy_average_flowe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683" y="2348162"/>
            <a:ext cx="2660317" cy="199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3" name="Picture 17" descr="D:\My Documents\Dropbox\VirginiaTech\Semester4_Spring2013\ECE6504_Computer_Vision\9_holistic_scene_understanding\presentation\accuracy_average_gras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91050"/>
            <a:ext cx="292100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6" name="Picture 20" descr="D:\My Documents\Dropbox\VirginiaTech\Semester4_Spring2013\ECE6504_Computer_Vision\9_holistic_scene_understanding\presentation\accuracy_average_roa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316" y="2362199"/>
            <a:ext cx="2622884" cy="196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7" name="Picture 21" descr="D:\My Documents\Dropbox\VirginiaTech\Semester4_Spring2013\ECE6504_Computer_Vision\9_holistic_scene_understanding\presentation\accuracy_average_sheep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2362200"/>
            <a:ext cx="28448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8" name="Picture 22" descr="D:\My Documents\Dropbox\VirginiaTech\Semester4_Spring2013\ECE6504_Computer_Vision\9_holistic_scene_understanding\presentation\accuracy_average_sign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600" y="228600"/>
            <a:ext cx="269240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9" name="Picture 23" descr="D:\My Documents\Dropbox\VirginiaTech\Semester4_Spring2013\ECE6504_Computer_Vision\9_holistic_scene_understanding\presentation\accuracy_average_sky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00" y="152400"/>
            <a:ext cx="26416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40" name="Picture 24" descr="D:\My Documents\Dropbox\VirginiaTech\Semester4_Spring2013\ECE6504_Computer_Vision\9_holistic_scene_understanding\presentation\accuracy_average_tre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27432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467548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D:\My Documents\Dropbox\VirginiaTech\Semester4_Spring2013\ECE6504_Computer_Vision\9_holistic_scene_understanding\presentation\accuracy_average_bir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419600"/>
            <a:ext cx="28956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D:\My Documents\Dropbox\VirginiaTech\Semester4_Spring2013\ECE6504_Computer_Vision\9_holistic_scene_understanding\presentation\accuracy_average_boa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414586"/>
            <a:ext cx="28956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D:\My Documents\Dropbox\VirginiaTech\Semester4_Spring2013\ECE6504_Computer_Vision\9_holistic_scene_understanding\presentation\accuracy_average_body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4471736"/>
            <a:ext cx="2819400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D:\My Documents\Dropbox\VirginiaTech\Semester4_Spring2013\ECE6504_Computer_Vision\9_holistic_scene_understanding\presentation\accuracy_average_book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133600"/>
            <a:ext cx="28956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D:\My Documents\Dropbox\VirginiaTech\Semester4_Spring2013\ECE6504_Computer_Vision\9_holistic_scene_understanding\presentation\accuracy_average_buildin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421" y="2209801"/>
            <a:ext cx="2836779" cy="2127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D:\My Documents\Dropbox\VirginiaTech\Semester4_Spring2013\ECE6504_Computer_Vision\9_holistic_scene_understanding\presentation\accuracy_average_car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1" y="2209800"/>
            <a:ext cx="2868863" cy="2151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1" descr="D:\My Documents\Dropbox\VirginiaTech\Semester4_Spring2013\ECE6504_Computer_Vision\9_holistic_scene_understanding\presentation\accuracy_average_cat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0"/>
            <a:ext cx="2819400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D:\My Documents\Dropbox\VirginiaTech\Semester4_Spring2013\ECE6504_Computer_Vision\9_holistic_scene_understanding\presentation\accuracy_average_chair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0"/>
            <a:ext cx="28448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3" descr="D:\My Documents\Dropbox\VirginiaTech\Semester4_Spring2013\ECE6504_Computer_Vision\9_holistic_scene_understanding\presentation\accuracy_average_cow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448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23143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My Documents\Dropbox\VirginiaTech\Semester4_Spring2013\ECE6504_Computer_Vision\9_holistic_scene_understanding\presentation\accuracy_average_wate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09800"/>
            <a:ext cx="2743200" cy="20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My Documents\Dropbox\VirginiaTech\Semester4_Spring2013\ECE6504_Computer_Vision\9_holistic_scene_understanding\presentation\accuracy_average_aeropla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209799"/>
            <a:ext cx="2971800" cy="2228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:\My Documents\Dropbox\VirginiaTech\Semester4_Spring2013\ECE6504_Computer_Vision\9_holistic_scene_understanding\presentation\accuracy_average_bicycl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401" y="2209800"/>
            <a:ext cx="2946399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60723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 on CRFs</a:t>
            </a:r>
            <a:endParaRPr lang="en-US" dirty="0"/>
          </a:p>
        </p:txBody>
      </p:sp>
      <p:pic>
        <p:nvPicPr>
          <p:cNvPr id="15363" name="Picture 3" descr="D:\My Documents\Dropbox\VirginiaTech\Semester4_Spring2013\ECE6504_Computer_Vision\9_holistic_scene_understanding\Markov_graph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80" y="1752600"/>
            <a:ext cx="8434720" cy="300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05000" y="6211669"/>
            <a:ext cx="601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Figure from: “An Introduction to Conditional Random Fields” by C. Sutton and A. McCallum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6586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 on CRFs</a:t>
            </a:r>
            <a:endParaRPr lang="en-US" dirty="0"/>
          </a:p>
        </p:txBody>
      </p:sp>
      <p:pic>
        <p:nvPicPr>
          <p:cNvPr id="15362" name="Picture 2" descr="D:\My Documents\Dropbox\VirginiaTech\Semester4_Spring2013\ECE6504_Computer_Vision\9_holistic_scene_understanding\Relationship_of_Graphs_and_CRF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" y="1295400"/>
            <a:ext cx="8910638" cy="475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38324" y="6211669"/>
            <a:ext cx="5857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Figure from: “An Introduction to Conditional Random Fields” by C. Sutton and A. McCallum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175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 on CRFs</a:t>
            </a:r>
            <a:endParaRPr lang="en-US" dirty="0"/>
          </a:p>
        </p:txBody>
      </p:sp>
      <p:pic>
        <p:nvPicPr>
          <p:cNvPr id="16386" name="Picture 2" descr="D:\My Documents\Dropbox\VirginiaTech\Semester4_Spring2013\ECE6504_Computer_Vision\9_holistic_scene_understanding\CRF_equati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4" y="1752600"/>
            <a:ext cx="7412037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D:\My Documents\Dropbox\VirginiaTech\Semester4_Spring2013\ECE6504_Computer_Vision\9_holistic_scene_understanding\CRF_Z_equati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200400"/>
            <a:ext cx="6821487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0" y="6211669"/>
            <a:ext cx="6315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Equations from: “An Introduction to Conditional Random Fields” by C. Sutton and A. McCallum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505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Paper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209800"/>
          </a:xfrm>
        </p:spPr>
        <p:txBody>
          <a:bodyPr/>
          <a:lstStyle/>
          <a:p>
            <a:r>
              <a:rPr lang="en-US" dirty="0" smtClean="0"/>
              <a:t>“</a:t>
            </a:r>
            <a:r>
              <a:rPr lang="en-US" dirty="0" err="1" smtClean="0"/>
              <a:t>TextonBoost</a:t>
            </a:r>
            <a:r>
              <a:rPr lang="en-US" dirty="0" smtClean="0"/>
              <a:t>: Joint Appearance, Shape, and Context Modeling for Multi-class Object Recognition and Segmentation”</a:t>
            </a:r>
          </a:p>
          <a:p>
            <a:pPr lvl="1"/>
            <a:r>
              <a:rPr lang="en-US" dirty="0" smtClean="0"/>
              <a:t>J. </a:t>
            </a:r>
            <a:r>
              <a:rPr lang="en-US" dirty="0" err="1" smtClean="0"/>
              <a:t>Shotton</a:t>
            </a:r>
            <a:r>
              <a:rPr lang="en-US" dirty="0" smtClean="0"/>
              <a:t>, J. Winn, C. </a:t>
            </a:r>
            <a:r>
              <a:rPr lang="en-US" dirty="0" err="1" smtClean="0"/>
              <a:t>Rother</a:t>
            </a:r>
            <a:r>
              <a:rPr lang="en-US" dirty="0" smtClean="0"/>
              <a:t>, and A. </a:t>
            </a:r>
            <a:r>
              <a:rPr lang="en-US" dirty="0" err="1" smtClean="0"/>
              <a:t>Criminisi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2354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2239</TotalTime>
  <Words>1841</Words>
  <Application>Microsoft Office PowerPoint</Application>
  <PresentationFormat>On-screen Show (4:3)</PresentationFormat>
  <Paragraphs>407</Paragraphs>
  <Slides>55</Slides>
  <Notes>33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55</vt:i4>
      </vt:variant>
    </vt:vector>
  </HeadingPairs>
  <TitlesOfParts>
    <vt:vector size="59" baseType="lpstr">
      <vt:lpstr>Office Theme</vt:lpstr>
      <vt:lpstr>Equation</vt:lpstr>
      <vt:lpstr>方程式</vt:lpstr>
      <vt:lpstr>Image</vt:lpstr>
      <vt:lpstr>Holistic Scene Understanding</vt:lpstr>
      <vt:lpstr>What Does It Mean?</vt:lpstr>
      <vt:lpstr>Outline</vt:lpstr>
      <vt:lpstr>Gaussian Mixture</vt:lpstr>
      <vt:lpstr>Composition of Gaussian Mixture</vt:lpstr>
      <vt:lpstr>Background on CRFs</vt:lpstr>
      <vt:lpstr>Background on CRFs</vt:lpstr>
      <vt:lpstr>Background on CRFs</vt:lpstr>
      <vt:lpstr>Paper 1</vt:lpstr>
      <vt:lpstr>Introduction   </vt:lpstr>
      <vt:lpstr>Image Databases</vt:lpstr>
      <vt:lpstr>Sparse vs Dense Features</vt:lpstr>
      <vt:lpstr>Textons</vt:lpstr>
      <vt:lpstr>Shape Filters   </vt:lpstr>
      <vt:lpstr>Shape as Texton Layout</vt:lpstr>
      <vt:lpstr>Shape as Texton Layout</vt:lpstr>
      <vt:lpstr>Joint Boosting for Feature Selection</vt:lpstr>
      <vt:lpstr>Accurate Segmentation?</vt:lpstr>
      <vt:lpstr>Conditional Random Field Model </vt:lpstr>
      <vt:lpstr>Conditional Random Field Model </vt:lpstr>
      <vt:lpstr>Conditional Random Field Model </vt:lpstr>
      <vt:lpstr>Conditional Random Field Model </vt:lpstr>
      <vt:lpstr>Conditional Random Field Model </vt:lpstr>
      <vt:lpstr>Conditional Random Field Model </vt:lpstr>
      <vt:lpstr>CRF Inference</vt:lpstr>
      <vt:lpstr>Learning</vt:lpstr>
      <vt:lpstr>Results on 21-Class Database</vt:lpstr>
      <vt:lpstr>Segmentation Accuracy</vt:lpstr>
      <vt:lpstr>Some Failures</vt:lpstr>
      <vt:lpstr>Effect of Model Components</vt:lpstr>
      <vt:lpstr>Comparison with [He et al. CVPR 04]</vt:lpstr>
      <vt:lpstr>Paper 2</vt:lpstr>
      <vt:lpstr>Motivation</vt:lpstr>
      <vt:lpstr>Main idea</vt:lpstr>
      <vt:lpstr>Holistic CRF (HCRF) Model</vt:lpstr>
      <vt:lpstr>HCRF Pre-cursors</vt:lpstr>
      <vt:lpstr>HCRF</vt:lpstr>
      <vt:lpstr>Segmentation Potentials</vt:lpstr>
      <vt:lpstr>Object Reasoning Potentials</vt:lpstr>
      <vt:lpstr>Class Presence Potentials</vt:lpstr>
      <vt:lpstr>Scene Potentials</vt:lpstr>
      <vt:lpstr>Experimental Results</vt:lpstr>
      <vt:lpstr>Experimental Results</vt:lpstr>
      <vt:lpstr>Experimental Results</vt:lpstr>
      <vt:lpstr>Experimental Results</vt:lpstr>
      <vt:lpstr>My (TextonBoost) Experiment</vt:lpstr>
      <vt:lpstr>My Experiment</vt:lpstr>
      <vt:lpstr>Experimental Advice</vt:lpstr>
      <vt:lpstr>Experimental Results</vt:lpstr>
      <vt:lpstr>Experimental Results</vt:lpstr>
      <vt:lpstr>Experimental Results</vt:lpstr>
      <vt:lpstr>Thank you for your time.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Holistic Scene Understanding</dc:title>
  <dc:creator/>
  <cp:lastModifiedBy>Stanislaw Antol</cp:lastModifiedBy>
  <cp:revision>90</cp:revision>
  <dcterms:created xsi:type="dcterms:W3CDTF">2006-08-16T00:00:00Z</dcterms:created>
  <dcterms:modified xsi:type="dcterms:W3CDTF">2013-03-08T16:36:49Z</dcterms:modified>
</cp:coreProperties>
</file>