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366" r:id="rId2"/>
    <p:sldId id="294" r:id="rId3"/>
    <p:sldId id="297" r:id="rId4"/>
    <p:sldId id="256" r:id="rId5"/>
    <p:sldId id="351" r:id="rId6"/>
    <p:sldId id="352" r:id="rId7"/>
    <p:sldId id="353" r:id="rId8"/>
    <p:sldId id="355" r:id="rId9"/>
    <p:sldId id="274" r:id="rId10"/>
    <p:sldId id="334" r:id="rId11"/>
    <p:sldId id="356" r:id="rId12"/>
    <p:sldId id="276" r:id="rId13"/>
    <p:sldId id="277" r:id="rId14"/>
    <p:sldId id="278" r:id="rId15"/>
    <p:sldId id="325" r:id="rId16"/>
    <p:sldId id="261" r:id="rId17"/>
    <p:sldId id="306" r:id="rId18"/>
    <p:sldId id="281" r:id="rId19"/>
    <p:sldId id="309" r:id="rId20"/>
    <p:sldId id="308" r:id="rId21"/>
    <p:sldId id="282" r:id="rId22"/>
    <p:sldId id="283" r:id="rId23"/>
    <p:sldId id="310" r:id="rId24"/>
    <p:sldId id="312" r:id="rId25"/>
    <p:sldId id="326" r:id="rId26"/>
    <p:sldId id="327" r:id="rId27"/>
    <p:sldId id="285" r:id="rId28"/>
    <p:sldId id="287" r:id="rId29"/>
    <p:sldId id="289" r:id="rId30"/>
    <p:sldId id="269" r:id="rId31"/>
    <p:sldId id="270" r:id="rId32"/>
    <p:sldId id="315" r:id="rId33"/>
    <p:sldId id="318" r:id="rId34"/>
    <p:sldId id="272" r:id="rId35"/>
    <p:sldId id="321" r:id="rId36"/>
    <p:sldId id="322" r:id="rId37"/>
    <p:sldId id="273" r:id="rId38"/>
    <p:sldId id="324" r:id="rId39"/>
    <p:sldId id="323" r:id="rId40"/>
    <p:sldId id="293" r:id="rId41"/>
    <p:sldId id="350" r:id="rId42"/>
    <p:sldId id="337" r:id="rId43"/>
    <p:sldId id="328" r:id="rId44"/>
    <p:sldId id="329" r:id="rId45"/>
    <p:sldId id="330" r:id="rId46"/>
    <p:sldId id="331" r:id="rId47"/>
    <p:sldId id="332" r:id="rId48"/>
    <p:sldId id="367" r:id="rId49"/>
    <p:sldId id="338" r:id="rId50"/>
    <p:sldId id="368" r:id="rId51"/>
    <p:sldId id="340" r:id="rId52"/>
    <p:sldId id="341" r:id="rId53"/>
    <p:sldId id="369" r:id="rId54"/>
    <p:sldId id="342" r:id="rId55"/>
    <p:sldId id="343" r:id="rId56"/>
    <p:sldId id="344" r:id="rId57"/>
    <p:sldId id="370" r:id="rId58"/>
    <p:sldId id="345" r:id="rId59"/>
    <p:sldId id="346" r:id="rId60"/>
    <p:sldId id="371" r:id="rId61"/>
    <p:sldId id="372" r:id="rId62"/>
    <p:sldId id="373" r:id="rId63"/>
    <p:sldId id="347" r:id="rId64"/>
    <p:sldId id="348" r:id="rId65"/>
    <p:sldId id="364" r:id="rId66"/>
    <p:sldId id="363" r:id="rId67"/>
    <p:sldId id="358" r:id="rId68"/>
    <p:sldId id="362" r:id="rId69"/>
    <p:sldId id="360" r:id="rId70"/>
    <p:sldId id="359" r:id="rId71"/>
    <p:sldId id="361" r:id="rId72"/>
    <p:sldId id="357" r:id="rId73"/>
    <p:sldId id="349" r:id="rId74"/>
    <p:sldId id="375" r:id="rId7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C57"/>
    <a:srgbClr val="FF9A49"/>
    <a:srgbClr val="CCCCCC"/>
    <a:srgbClr val="0007B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0968" autoAdjust="0"/>
  </p:normalViewPr>
  <p:slideViewPr>
    <p:cSldViewPr snapToGrid="0" snapToObjects="1">
      <p:cViewPr>
        <p:scale>
          <a:sx n="50" d="100"/>
          <a:sy n="50" d="100"/>
        </p:scale>
        <p:origin x="-195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34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33899715660542401"/>
          <c:y val="3.6256547907175612E-2"/>
          <c:w val="0.6245847550306205"/>
          <c:h val="0.89319766257873889"/>
        </c:manualLayout>
      </c:layout>
      <c:bar3DChart>
        <c:barDir val="bar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Phrase Detector</c:v>
                </c:pt>
              </c:strCache>
            </c:strRef>
          </c:tx>
          <c:cat>
            <c:strRef>
              <c:f>Sheet1!$A$2:$A$18</c:f>
              <c:strCache>
                <c:ptCount val="17"/>
                <c:pt idx="0">
                  <c:v>Dog jumping</c:v>
                </c:pt>
                <c:pt idx="1">
                  <c:v>Bicycle next to car</c:v>
                </c:pt>
                <c:pt idx="2">
                  <c:v>Person lying on beach</c:v>
                </c:pt>
                <c:pt idx="3">
                  <c:v>Person sitting on chair</c:v>
                </c:pt>
                <c:pt idx="4">
                  <c:v>Person next to horse</c:v>
                </c:pt>
                <c:pt idx="5">
                  <c:v>Person next to car</c:v>
                </c:pt>
                <c:pt idx="6">
                  <c:v>Dog lying on sofa</c:v>
                </c:pt>
                <c:pt idx="7">
                  <c:v>Person next to bicycle</c:v>
                </c:pt>
                <c:pt idx="8">
                  <c:v>Person lying on sofa</c:v>
                </c:pt>
                <c:pt idx="9">
                  <c:v>Person sitting on sofa</c:v>
                </c:pt>
                <c:pt idx="10">
                  <c:v>Person running</c:v>
                </c:pt>
                <c:pt idx="11">
                  <c:v>Person drinking from bottle</c:v>
                </c:pt>
                <c:pt idx="12">
                  <c:v>Person jumping</c:v>
                </c:pt>
                <c:pt idx="13">
                  <c:v>Dog running</c:v>
                </c:pt>
                <c:pt idx="14">
                  <c:v>Person riding bicycle</c:v>
                </c:pt>
                <c:pt idx="15">
                  <c:v>Person riding horse</c:v>
                </c:pt>
                <c:pt idx="16">
                  <c:v>Horse and rider jumping</c:v>
                </c:pt>
              </c:strCache>
            </c:str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7.2000000000000022E-2</c:v>
                </c:pt>
                <c:pt idx="1">
                  <c:v>0.44800000000000001</c:v>
                </c:pt>
                <c:pt idx="2">
                  <c:v>0.17900000000000019</c:v>
                </c:pt>
                <c:pt idx="3">
                  <c:v>0.20100000000000001</c:v>
                </c:pt>
                <c:pt idx="4">
                  <c:v>0.35100000000000031</c:v>
                </c:pt>
                <c:pt idx="5">
                  <c:v>0.443</c:v>
                </c:pt>
                <c:pt idx="6">
                  <c:v>0.23500000000000001</c:v>
                </c:pt>
                <c:pt idx="7">
                  <c:v>0.46600000000000008</c:v>
                </c:pt>
                <c:pt idx="8">
                  <c:v>0.24900000000000022</c:v>
                </c:pt>
                <c:pt idx="9">
                  <c:v>0.26200000000000001</c:v>
                </c:pt>
                <c:pt idx="10">
                  <c:v>0.71800000000000064</c:v>
                </c:pt>
                <c:pt idx="11">
                  <c:v>0.27900000000000008</c:v>
                </c:pt>
                <c:pt idx="12">
                  <c:v>0.31700000000000045</c:v>
                </c:pt>
                <c:pt idx="13">
                  <c:v>0.504</c:v>
                </c:pt>
                <c:pt idx="14">
                  <c:v>0.66900000000000104</c:v>
                </c:pt>
                <c:pt idx="15">
                  <c:v>0.78700000000000003</c:v>
                </c:pt>
                <c:pt idx="16">
                  <c:v>0.87000000000000077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Baseline</c:v>
                </c:pt>
              </c:strCache>
            </c:strRef>
          </c:tx>
          <c:cat>
            <c:strRef>
              <c:f>Sheet1!$A$2:$A$18</c:f>
              <c:strCache>
                <c:ptCount val="17"/>
                <c:pt idx="0">
                  <c:v>Dog jumping</c:v>
                </c:pt>
                <c:pt idx="1">
                  <c:v>Bicycle next to car</c:v>
                </c:pt>
                <c:pt idx="2">
                  <c:v>Person lying on beach</c:v>
                </c:pt>
                <c:pt idx="3">
                  <c:v>Person sitting on chair</c:v>
                </c:pt>
                <c:pt idx="4">
                  <c:v>Person next to horse</c:v>
                </c:pt>
                <c:pt idx="5">
                  <c:v>Person next to car</c:v>
                </c:pt>
                <c:pt idx="6">
                  <c:v>Dog lying on sofa</c:v>
                </c:pt>
                <c:pt idx="7">
                  <c:v>Person next to bicycle</c:v>
                </c:pt>
                <c:pt idx="8">
                  <c:v>Person lying on sofa</c:v>
                </c:pt>
                <c:pt idx="9">
                  <c:v>Person sitting on sofa</c:v>
                </c:pt>
                <c:pt idx="10">
                  <c:v>Person running</c:v>
                </c:pt>
                <c:pt idx="11">
                  <c:v>Person drinking from bottle</c:v>
                </c:pt>
                <c:pt idx="12">
                  <c:v>Person jumping</c:v>
                </c:pt>
                <c:pt idx="13">
                  <c:v>Dog running</c:v>
                </c:pt>
                <c:pt idx="14">
                  <c:v>Person riding bicycle</c:v>
                </c:pt>
                <c:pt idx="15">
                  <c:v>Person riding horse</c:v>
                </c:pt>
                <c:pt idx="16">
                  <c:v>Horse and rider jumping</c:v>
                </c:pt>
              </c:strCache>
            </c:strRef>
          </c:cat>
          <c:val>
            <c:numRef>
              <c:f>Sheet1!$C$2:$C$18</c:f>
              <c:numCache>
                <c:formatCode>General</c:formatCode>
                <c:ptCount val="17"/>
                <c:pt idx="0">
                  <c:v>0.13400000000000001</c:v>
                </c:pt>
                <c:pt idx="1">
                  <c:v>0.46100000000000002</c:v>
                </c:pt>
                <c:pt idx="2">
                  <c:v>0.14000000000000001</c:v>
                </c:pt>
                <c:pt idx="3">
                  <c:v>0.14100000000000001</c:v>
                </c:pt>
                <c:pt idx="4">
                  <c:v>0.28700000000000031</c:v>
                </c:pt>
                <c:pt idx="5">
                  <c:v>0.34</c:v>
                </c:pt>
                <c:pt idx="6">
                  <c:v>6.9000000000000034E-2</c:v>
                </c:pt>
                <c:pt idx="7">
                  <c:v>0.252</c:v>
                </c:pt>
                <c:pt idx="8">
                  <c:v>2.2000000000000016E-2</c:v>
                </c:pt>
                <c:pt idx="9">
                  <c:v>3.3000000000000002E-2</c:v>
                </c:pt>
                <c:pt idx="10">
                  <c:v>0.48400000000000032</c:v>
                </c:pt>
                <c:pt idx="11">
                  <c:v>1.0000000000000005E-2</c:v>
                </c:pt>
                <c:pt idx="12">
                  <c:v>3.6000000000000011E-2</c:v>
                </c:pt>
                <c:pt idx="13">
                  <c:v>0.16</c:v>
                </c:pt>
                <c:pt idx="14">
                  <c:v>0.18800000000000022</c:v>
                </c:pt>
                <c:pt idx="15">
                  <c:v>0.26200000000000001</c:v>
                </c:pt>
                <c:pt idx="16">
                  <c:v>3.500000000000001E-2</c:v>
                </c:pt>
              </c:numCache>
            </c:numRef>
          </c:val>
        </c:ser>
        <c:shape val="box"/>
        <c:axId val="128615936"/>
        <c:axId val="128617472"/>
        <c:axId val="0"/>
      </c:bar3DChart>
      <c:catAx>
        <c:axId val="128615936"/>
        <c:scaling>
          <c:orientation val="minMax"/>
        </c:scaling>
        <c:axPos val="l"/>
        <c:tickLblPos val="nextTo"/>
        <c:crossAx val="128617472"/>
        <c:crosses val="autoZero"/>
        <c:auto val="1"/>
        <c:lblAlgn val="ctr"/>
        <c:lblOffset val="100"/>
      </c:catAx>
      <c:valAx>
        <c:axId val="128617472"/>
        <c:scaling>
          <c:orientation val="minMax"/>
        </c:scaling>
        <c:axPos val="b"/>
        <c:majorGridlines/>
        <c:numFmt formatCode="General" sourceLinked="1"/>
        <c:tickLblPos val="nextTo"/>
        <c:crossAx val="1286159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443153980752351"/>
          <c:y val="0.44547640088893631"/>
          <c:w val="0.24087510936133019"/>
          <c:h val="0.31916643634723052"/>
        </c:manualLayout>
      </c:layout>
    </c:legend>
    <c:plotVisOnly val="1"/>
    <c:dispBlanksAs val="gap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69592-D5CB-5641-B443-BA4FC0906E41}" type="datetimeFigureOut">
              <a:rPr lang="en-US" smtClean="0"/>
              <a:pPr/>
              <a:t>3/1/2013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AB0D1-8550-B24E-AB5A-EF6D2741DE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83028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0DD71-5883-5146-AC5E-6D7EFDF66C06}" type="datetimeFigureOut">
              <a:rPr lang="en-US" smtClean="0"/>
              <a:pPr/>
              <a:t>3/1/2013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FB9C0-2F7F-CE45-BC80-82F8FAF3D1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80199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FB9C0-2F7F-CE45-BC80-82F8FAF3D13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8F8D2AC-D437-8B43-9555-A916C3F6B2F6}" type="slidenum">
              <a:rPr lang="en-US"/>
              <a:pPr eaLnBrk="1" hangingPunct="1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8CF5C94-12DF-E74E-B65E-5CE12147D27A}" type="slidenum">
              <a:rPr lang="en-US"/>
              <a:pPr eaLnBrk="1" hangingPunct="1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FB9C0-2F7F-CE45-BC80-82F8FAF3D13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9606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FB9C0-2F7F-CE45-BC80-82F8FAF3D13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46508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FB9C0-2F7F-CE45-BC80-82F8FAF3D13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6014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FB9C0-2F7F-CE45-BC80-82F8FAF3D13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1858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FB9C0-2F7F-CE45-BC80-82F8FAF3D13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7063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FB9C0-2F7F-CE45-BC80-82F8FAF3D13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39435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FB9C0-2F7F-CE45-BC80-82F8FAF3D13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9298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FB9C0-2F7F-CE45-BC80-82F8FAF3D13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3317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FB9C0-2F7F-CE45-BC80-82F8FAF3D13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05395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FB9C0-2F7F-CE45-BC80-82F8FAF3D13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1858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FB9C0-2F7F-CE45-BC80-82F8FAF3D13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02445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FB9C0-2F7F-CE45-BC80-82F8FAF3D13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1022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FB9C0-2F7F-CE45-BC80-82F8FAF3D13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38315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FB9C0-2F7F-CE45-BC80-82F8FAF3D13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46872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FB9C0-2F7F-CE45-BC80-82F8FAF3D13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25688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FB9C0-2F7F-CE45-BC80-82F8FAF3D13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643293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FB9C0-2F7F-CE45-BC80-82F8FAF3D13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82520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FB9C0-2F7F-CE45-BC80-82F8FAF3D13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75941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FB9C0-2F7F-CE45-BC80-82F8FAF3D13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2040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FB9C0-2F7F-CE45-BC80-82F8FAF3D13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00628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F44A7-DC88-ED4C-A0F9-FFD6ABC6565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807323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FB9C0-2F7F-CE45-BC80-82F8FAF3D13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96678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FB9C0-2F7F-CE45-BC80-82F8FAF3D13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08737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FB9C0-2F7F-CE45-BC80-82F8FAF3D13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78953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FB9C0-2F7F-CE45-BC80-82F8FAF3D13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38715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FB9C0-2F7F-CE45-BC80-82F8FAF3D13E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38715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FB9C0-2F7F-CE45-BC80-82F8FAF3D13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38715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FB9C0-2F7F-CE45-BC80-82F8FAF3D13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53165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FB9C0-2F7F-CE45-BC80-82F8FAF3D13E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53165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FB9C0-2F7F-CE45-BC80-82F8FAF3D13E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5316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FB9C0-2F7F-CE45-BC80-82F8FAF3D13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34875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FB9C0-2F7F-CE45-BC80-82F8FAF3D13E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54132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FDC4D-C9AE-42D6-AB3B-5E69C3AEAC8A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FDC4D-C9AE-42D6-AB3B-5E69C3AEAC8A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FDC4D-C9AE-42D6-AB3B-5E69C3AEAC8A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FDC4D-C9AE-42D6-AB3B-5E69C3AEAC8A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FDC4D-C9AE-42D6-AB3B-5E69C3AEAC8A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FB9C0-2F7F-CE45-BC80-82F8FAF3D13E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FB9C0-2F7F-CE45-BC80-82F8FAF3D13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FB9C0-2F7F-CE45-BC80-82F8FAF3D13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FB9C0-2F7F-CE45-BC80-82F8FAF3D13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FB9C0-2F7F-CE45-BC80-82F8FAF3D13E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BFB9C0-2F7F-CE45-BC80-82F8FAF3D13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1339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55301-9EED-DD41-87A6-A0D967F863A3}" type="datetime1">
              <a:rPr lang="en-US" smtClean="0"/>
              <a:pPr/>
              <a:t>3/1/2013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A1B2-0F5B-3944-995A-0AEFDA3D9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8089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CA02B-6E51-6542-BFEF-9923C8023CEE}" type="datetime1">
              <a:rPr lang="en-US" smtClean="0"/>
              <a:pPr/>
              <a:t>3/1/2013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A1B2-0F5B-3944-995A-0AEFDA3D9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4041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B1141-3D82-9F4D-9152-E09641F39331}" type="datetime1">
              <a:rPr lang="en-US" smtClean="0"/>
              <a:pPr/>
              <a:t>3/1/2013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A1B2-0F5B-3944-995A-0AEFDA3D9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582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14F58-62FF-B448-AA56-C1B8ECE659AB}" type="datetime1">
              <a:rPr lang="en-US" smtClean="0"/>
              <a:pPr/>
              <a:t>3/1/2013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A1B2-0F5B-3944-995A-0AEFDA3D9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2720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B081F-9B38-7843-A7FC-57036B6776F8}" type="datetime1">
              <a:rPr lang="en-US" smtClean="0"/>
              <a:pPr/>
              <a:t>3/1/2013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A1B2-0F5B-3944-995A-0AEFDA3D9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34768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59597-444D-934B-9CD0-DE93CC86F58F}" type="datetime1">
              <a:rPr lang="en-US" smtClean="0"/>
              <a:pPr/>
              <a:t>3/1/2013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A1B2-0F5B-3944-995A-0AEFDA3D9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7663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C380-FBA5-AD4D-8DCC-3FD7F53FFCDB}" type="datetime1">
              <a:rPr lang="en-US" smtClean="0"/>
              <a:pPr/>
              <a:t>3/1/2013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A1B2-0F5B-3944-995A-0AEFDA3D9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5442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5EF9B-D50D-5F43-B319-B2AA847C1DED}" type="datetime1">
              <a:rPr lang="en-US" smtClean="0"/>
              <a:pPr/>
              <a:t>3/1/2013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A1B2-0F5B-3944-995A-0AEFDA3D9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4200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3625C-ABEE-D94E-98D6-52A5AA90D84A}" type="datetime1">
              <a:rPr lang="en-US" smtClean="0"/>
              <a:pPr/>
              <a:t>3/1/2013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A1B2-0F5B-3944-995A-0AEFDA3D9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2435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856D5-0A12-CA47-921B-23823AE77DAF}" type="datetime1">
              <a:rPr lang="en-US" smtClean="0"/>
              <a:pPr/>
              <a:t>3/1/2013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A1B2-0F5B-3944-995A-0AEFDA3D9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3860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79B44-B92C-0E4B-AF97-9F4E40F702CE}" type="datetime1">
              <a:rPr lang="en-US" smtClean="0"/>
              <a:pPr/>
              <a:t>3/1/2013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A1B2-0F5B-3944-995A-0AEFDA3D9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5138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6D033-9B9E-D147-94FB-0B39B52F5DB5}" type="datetime1">
              <a:rPr lang="en-US" smtClean="0"/>
              <a:pPr/>
              <a:t>3/1/2013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4A1B2-0F5B-3944-995A-0AEFDA3D95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257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9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openxmlformats.org/officeDocument/2006/relationships/image" Target="../media/image24.jpeg"/><Relationship Id="rId3" Type="http://schemas.openxmlformats.org/officeDocument/2006/relationships/image" Target="../media/image1.jpeg"/><Relationship Id="rId21" Type="http://schemas.openxmlformats.org/officeDocument/2006/relationships/image" Target="../media/image19.jpeg"/><Relationship Id="rId34" Type="http://schemas.openxmlformats.org/officeDocument/2006/relationships/image" Target="../media/image32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3.jpeg"/><Relationship Id="rId3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29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24" Type="http://schemas.openxmlformats.org/officeDocument/2006/relationships/image" Target="../media/image22.jpeg"/><Relationship Id="rId32" Type="http://schemas.openxmlformats.org/officeDocument/2006/relationships/image" Target="../media/image30.jpe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23" Type="http://schemas.openxmlformats.org/officeDocument/2006/relationships/image" Target="../media/image21.jpeg"/><Relationship Id="rId28" Type="http://schemas.openxmlformats.org/officeDocument/2006/relationships/image" Target="../media/image26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31" Type="http://schemas.openxmlformats.org/officeDocument/2006/relationships/image" Target="../media/image29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20.jpeg"/><Relationship Id="rId27" Type="http://schemas.openxmlformats.org/officeDocument/2006/relationships/image" Target="../media/image25.jpeg"/><Relationship Id="rId30" Type="http://schemas.openxmlformats.org/officeDocument/2006/relationships/image" Target="../media/image2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18" Type="http://schemas.openxmlformats.org/officeDocument/2006/relationships/image" Target="../media/image48.jpeg"/><Relationship Id="rId26" Type="http://schemas.openxmlformats.org/officeDocument/2006/relationships/image" Target="../media/image56.jpeg"/><Relationship Id="rId3" Type="http://schemas.openxmlformats.org/officeDocument/2006/relationships/image" Target="../media/image33.jpeg"/><Relationship Id="rId21" Type="http://schemas.openxmlformats.org/officeDocument/2006/relationships/image" Target="../media/image51.jpeg"/><Relationship Id="rId34" Type="http://schemas.openxmlformats.org/officeDocument/2006/relationships/image" Target="../media/image64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17" Type="http://schemas.openxmlformats.org/officeDocument/2006/relationships/image" Target="../media/image47.jpeg"/><Relationship Id="rId25" Type="http://schemas.openxmlformats.org/officeDocument/2006/relationships/image" Target="../media/image55.jpeg"/><Relationship Id="rId33" Type="http://schemas.openxmlformats.org/officeDocument/2006/relationships/image" Target="../media/image63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6.jpeg"/><Relationship Id="rId20" Type="http://schemas.openxmlformats.org/officeDocument/2006/relationships/image" Target="../media/image50.jpeg"/><Relationship Id="rId29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24" Type="http://schemas.openxmlformats.org/officeDocument/2006/relationships/image" Target="../media/image54.jpeg"/><Relationship Id="rId32" Type="http://schemas.openxmlformats.org/officeDocument/2006/relationships/image" Target="../media/image62.jpeg"/><Relationship Id="rId37" Type="http://schemas.openxmlformats.org/officeDocument/2006/relationships/image" Target="../media/image67.jpeg"/><Relationship Id="rId5" Type="http://schemas.openxmlformats.org/officeDocument/2006/relationships/image" Target="../media/image35.jpeg"/><Relationship Id="rId15" Type="http://schemas.openxmlformats.org/officeDocument/2006/relationships/image" Target="../media/image45.jpeg"/><Relationship Id="rId23" Type="http://schemas.openxmlformats.org/officeDocument/2006/relationships/image" Target="../media/image53.jpeg"/><Relationship Id="rId28" Type="http://schemas.openxmlformats.org/officeDocument/2006/relationships/image" Target="../media/image58.jpeg"/><Relationship Id="rId36" Type="http://schemas.openxmlformats.org/officeDocument/2006/relationships/image" Target="../media/image66.jpeg"/><Relationship Id="rId10" Type="http://schemas.openxmlformats.org/officeDocument/2006/relationships/image" Target="../media/image40.jpeg"/><Relationship Id="rId19" Type="http://schemas.openxmlformats.org/officeDocument/2006/relationships/image" Target="../media/image49.jpeg"/><Relationship Id="rId31" Type="http://schemas.openxmlformats.org/officeDocument/2006/relationships/image" Target="../media/image61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Relationship Id="rId22" Type="http://schemas.openxmlformats.org/officeDocument/2006/relationships/image" Target="../media/image52.jpeg"/><Relationship Id="rId27" Type="http://schemas.openxmlformats.org/officeDocument/2006/relationships/image" Target="../media/image57.jpeg"/><Relationship Id="rId30" Type="http://schemas.openxmlformats.org/officeDocument/2006/relationships/image" Target="../media/image60.jpeg"/><Relationship Id="rId35" Type="http://schemas.openxmlformats.org/officeDocument/2006/relationships/image" Target="../media/image6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Groups of objects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Presented By</a:t>
            </a:r>
          </a:p>
          <a:p>
            <a:r>
              <a:rPr lang="en-US" dirty="0" err="1" smtClean="0"/>
              <a:t>Sherin</a:t>
            </a:r>
            <a:r>
              <a:rPr lang="en-US" dirty="0" smtClean="0"/>
              <a:t> </a:t>
            </a:r>
            <a:r>
              <a:rPr lang="en-US" dirty="0" err="1" smtClean="0"/>
              <a:t>Aly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A1B2-0F5B-3944-995A-0AEFDA3D954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403225" y="328613"/>
            <a:ext cx="8472488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atin typeface="+mj-lt"/>
                <a:ea typeface="ＭＳ Ｐゴシック" pitchFamily="34" charset="-128"/>
                <a:cs typeface="+mn-cs"/>
              </a:rPr>
              <a:t>Participating in Phrases Profoundly affects the appearance of objects</a:t>
            </a:r>
          </a:p>
        </p:txBody>
      </p:sp>
      <p:pic>
        <p:nvPicPr>
          <p:cNvPr id="15366" name="Picture 14" descr="Glenn_Standing_Left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2635816"/>
            <a:ext cx="866775" cy="224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5" descr="1585326-a-jockey-with-her-brown-horse-leaping-in-the-air-to-make-it-over-the-jump-isolated-on-a-white-backgr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2850" y="2921910"/>
            <a:ext cx="2317750" cy="195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2" descr="1878293-horse-in-front-of-a-white-background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708513"/>
            <a:ext cx="2170113" cy="21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lus 3"/>
          <p:cNvSpPr/>
          <p:nvPr/>
        </p:nvSpPr>
        <p:spPr>
          <a:xfrm>
            <a:off x="2002000" y="3505200"/>
            <a:ext cx="914400" cy="914400"/>
          </a:xfrm>
          <a:prstGeom prst="mathPl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Not Equal 4"/>
          <p:cNvSpPr/>
          <p:nvPr/>
        </p:nvSpPr>
        <p:spPr>
          <a:xfrm>
            <a:off x="5029200" y="3581400"/>
            <a:ext cx="1055077" cy="739458"/>
          </a:xfrm>
          <a:prstGeom prst="mathNotEqual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28F44-CFB4-BF41-844F-7FAF0638E8E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65335" y="6497513"/>
            <a:ext cx="2148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cs typeface="Arial Rounded MT Bold"/>
              </a:rPr>
              <a:t>Courtesy: Ali </a:t>
            </a:r>
            <a:r>
              <a:rPr lang="en-US" dirty="0" err="1" smtClean="0">
                <a:cs typeface="Arial Rounded MT Bold"/>
              </a:rPr>
              <a:t>Farhadi</a:t>
            </a:r>
            <a:endParaRPr lang="en-US" dirty="0">
              <a:cs typeface="Arial Rounded MT Bol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3786" y="4946471"/>
            <a:ext cx="82768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we ignored a very </a:t>
            </a:r>
            <a:r>
              <a:rPr lang="en-US" b="1" dirty="0" smtClean="0"/>
              <a:t>important phenomena </a:t>
            </a:r>
            <a:r>
              <a:rPr lang="en-US" dirty="0" smtClean="0"/>
              <a:t>which is the appearance of objects may profoundly changes when participate in a relationship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18785" y="5657671"/>
            <a:ext cx="88252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Calibri" charset="0"/>
                <a:ea typeface="ＭＳ Ｐゴシック" charset="0"/>
              </a:rPr>
              <a:t>- Participating</a:t>
            </a:r>
            <a:r>
              <a:rPr lang="en-US" dirty="0" smtClean="0">
                <a:latin typeface="Calibri" charset="0"/>
                <a:ea typeface="ＭＳ Ｐゴシック" charset="0"/>
              </a:rPr>
              <a:t> in make detecting them as one entity make it much easier</a:t>
            </a:r>
          </a:p>
          <a:p>
            <a:r>
              <a:rPr lang="en-US" dirty="0" smtClean="0">
                <a:latin typeface="Calibri" charset="0"/>
                <a:ea typeface="ＭＳ Ｐゴシック" charset="0"/>
              </a:rPr>
              <a:t>- So it is really a good idea to build a detector for person riding a horse directly like a single object detector.</a:t>
            </a:r>
          </a:p>
          <a:p>
            <a:endParaRPr lang="en-US" dirty="0" smtClean="0">
              <a:latin typeface="Calibri" charset="0"/>
              <a:ea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0790" y="1989485"/>
            <a:ext cx="27166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Easier to detect </a:t>
            </a:r>
          </a:p>
          <a:p>
            <a:r>
              <a:rPr lang="en-US" dirty="0" smtClean="0"/>
              <a:t>- Give more information in </a:t>
            </a:r>
          </a:p>
          <a:p>
            <a:r>
              <a:rPr lang="en-US" dirty="0" smtClean="0"/>
              <a:t>a single detection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2404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</a:rPr>
              <a:t>Visual Phrases</a:t>
            </a:r>
          </a:p>
        </p:txBody>
      </p:sp>
      <p:pic>
        <p:nvPicPr>
          <p:cNvPr id="4" name="Picture 3" descr="horse_and_rider_jumping_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930" y="2166862"/>
            <a:ext cx="1784896" cy="1338672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person_drinking_bottle_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930" y="3847823"/>
            <a:ext cx="1821725" cy="1366294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 descr="horse_and_rider_jumping_6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9314" y="2166862"/>
            <a:ext cx="1828994" cy="1371746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DigJump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1796" y="2166862"/>
            <a:ext cx="1856492" cy="1319807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 descr="download (1).jpe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1775" y="2166862"/>
            <a:ext cx="1504479" cy="1376438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 descr="man-drinking-water1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7818" y="3847823"/>
            <a:ext cx="1366294" cy="1366294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 descr="man-drinking-a-sports-drink-lg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9276" y="3847823"/>
            <a:ext cx="1371374" cy="1371374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 descr="P9200218-Man_drinking_water-SPL.jpg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955814" y="3847823"/>
            <a:ext cx="1143341" cy="1366297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 descr="girl_drinking_in_kitchen_02.jp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64318" y="3847823"/>
            <a:ext cx="911936" cy="1366294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28F44-CFB4-BF41-844F-7FAF0638E8E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71185" y="6383213"/>
            <a:ext cx="2148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cs typeface="Arial Rounded MT Bold"/>
              </a:rPr>
              <a:t>Courtesy: Ali </a:t>
            </a:r>
            <a:r>
              <a:rPr lang="en-US" dirty="0" err="1" smtClean="0">
                <a:cs typeface="Arial Rounded MT Bold"/>
              </a:rPr>
              <a:t>Farhadi</a:t>
            </a:r>
            <a:endParaRPr lang="en-US" dirty="0">
              <a:cs typeface="Arial Rounded MT Bold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32141" y="5543550"/>
            <a:ext cx="3099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charset="0"/>
                <a:ea typeface="ＭＳ Ｐゴシック" charset="0"/>
              </a:rPr>
              <a:t>very characteristic appearance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1809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89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Adding Visual Phrases to </a:t>
            </a:r>
            <a:br>
              <a:rPr lang="en-US" dirty="0" smtClean="0"/>
            </a:br>
            <a:r>
              <a:rPr lang="en-US" dirty="0" smtClean="0"/>
              <a:t>The Vocabulary of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146" y="1835400"/>
            <a:ext cx="8956408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Learn to detect visual phrases </a:t>
            </a:r>
          </a:p>
          <a:p>
            <a:pPr lvl="2"/>
            <a:r>
              <a:rPr lang="en-US" dirty="0" smtClean="0"/>
              <a:t>Person riding horse, dog lying on sofa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Potential Concerns:</a:t>
            </a:r>
          </a:p>
          <a:p>
            <a:pPr lvl="1"/>
            <a:r>
              <a:rPr lang="en-US" dirty="0" smtClean="0"/>
              <a:t>Combinatorial number of visual </a:t>
            </a:r>
            <a:r>
              <a:rPr lang="en-US" dirty="0"/>
              <a:t>p</a:t>
            </a:r>
            <a:r>
              <a:rPr lang="en-US" dirty="0" smtClean="0"/>
              <a:t>hrases</a:t>
            </a:r>
          </a:p>
          <a:p>
            <a:pPr lvl="2"/>
            <a:r>
              <a:rPr lang="en-US" dirty="0" smtClean="0"/>
              <a:t>Not all possible combinations of words make a visual phrase</a:t>
            </a:r>
          </a:p>
          <a:p>
            <a:pPr lvl="3"/>
            <a:r>
              <a:rPr lang="en-US" dirty="0" smtClean="0"/>
              <a:t>Few</a:t>
            </a:r>
          </a:p>
          <a:p>
            <a:pPr lvl="3"/>
            <a:r>
              <a:rPr lang="en-US" dirty="0" smtClean="0"/>
              <a:t>Very frequent</a:t>
            </a:r>
          </a:p>
          <a:p>
            <a:pPr lvl="1"/>
            <a:r>
              <a:rPr lang="en-US" dirty="0" smtClean="0"/>
              <a:t>Lack of training </a:t>
            </a:r>
            <a:r>
              <a:rPr lang="en-US" dirty="0"/>
              <a:t>d</a:t>
            </a:r>
            <a:r>
              <a:rPr lang="en-US" dirty="0" smtClean="0"/>
              <a:t>ata</a:t>
            </a:r>
          </a:p>
          <a:p>
            <a:pPr lvl="2"/>
            <a:r>
              <a:rPr lang="en-US" dirty="0" smtClean="0"/>
              <a:t>No need for several training examples (characteristic appearance)</a:t>
            </a:r>
          </a:p>
          <a:p>
            <a:pPr lvl="2"/>
            <a:r>
              <a:rPr lang="en-US" dirty="0" smtClean="0"/>
              <a:t>Visual phrases are less complex, easy to detect</a:t>
            </a:r>
          </a:p>
          <a:p>
            <a:pPr marL="0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50008" y="6567880"/>
            <a:ext cx="3793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Recognition using Visual Phrases , CVPR 2011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471185" y="6383213"/>
            <a:ext cx="2148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cs typeface="Arial Rounded MT Bold"/>
              </a:rPr>
              <a:t>Courtesy: Ali </a:t>
            </a:r>
            <a:r>
              <a:rPr lang="en-US" dirty="0" err="1" smtClean="0">
                <a:cs typeface="Arial Rounded MT Bold"/>
              </a:rPr>
              <a:t>Farhadi</a:t>
            </a:r>
            <a:endParaRPr lang="en-US" dirty="0"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089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Phrasal Recognition Dataset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Individual Objects that are well studied</a:t>
            </a:r>
          </a:p>
          <a:p>
            <a:pPr marL="1543050" lvl="3"/>
            <a:r>
              <a:rPr lang="en-US" dirty="0" smtClean="0"/>
              <a:t>Pascal Objects</a:t>
            </a:r>
          </a:p>
          <a:p>
            <a:pPr marL="1543050" lvl="3"/>
            <a:r>
              <a:rPr lang="en-US" dirty="0" smtClean="0"/>
              <a:t>person, bike, car, dog, horse, bottle, sofa, and chair</a:t>
            </a:r>
          </a:p>
          <a:p>
            <a:r>
              <a:rPr lang="en-US" dirty="0" smtClean="0"/>
              <a:t>Visual Phrases</a:t>
            </a:r>
          </a:p>
          <a:p>
            <a:pPr lvl="3"/>
            <a:r>
              <a:rPr lang="en-US" dirty="0" smtClean="0"/>
              <a:t>person riding horse;			- person sitting on sofa;</a:t>
            </a:r>
          </a:p>
          <a:p>
            <a:pPr lvl="3"/>
            <a:r>
              <a:rPr lang="en-US" dirty="0" smtClean="0"/>
              <a:t> person sitting on chair; 		 -person lying on sofa; </a:t>
            </a:r>
          </a:p>
          <a:p>
            <a:pPr lvl="3"/>
            <a:r>
              <a:rPr lang="en-US" dirty="0" smtClean="0"/>
              <a:t>person lying on beach;  		 -person riding bicycle; </a:t>
            </a:r>
          </a:p>
          <a:p>
            <a:pPr lvl="3"/>
            <a:r>
              <a:rPr lang="en-US" dirty="0" smtClean="0"/>
              <a:t>horse and rider jumping;		 -person next to horse; </a:t>
            </a:r>
          </a:p>
          <a:p>
            <a:pPr lvl="3"/>
            <a:r>
              <a:rPr lang="en-US" dirty="0" smtClean="0"/>
              <a:t>person next to bicycle; 			 -bicycle next to car; </a:t>
            </a:r>
          </a:p>
          <a:p>
            <a:pPr lvl="3"/>
            <a:r>
              <a:rPr lang="en-US" dirty="0" smtClean="0"/>
              <a:t>person jumping; 				 -person next to car; </a:t>
            </a:r>
          </a:p>
          <a:p>
            <a:pPr lvl="3"/>
            <a:r>
              <a:rPr lang="en-US" dirty="0" smtClean="0"/>
              <a:t>dog lying on sofa; 				 -dog running; 			</a:t>
            </a:r>
          </a:p>
          <a:p>
            <a:pPr lvl="3"/>
            <a:r>
              <a:rPr lang="en-US" dirty="0" smtClean="0"/>
              <a:t>dog jumping; 				  -person running; 		</a:t>
            </a:r>
          </a:p>
          <a:p>
            <a:pPr lvl="3"/>
            <a:r>
              <a:rPr lang="en-US" dirty="0" smtClean="0"/>
              <a:t>person drinking from a bottle</a:t>
            </a:r>
          </a:p>
          <a:p>
            <a:pPr lvl="3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50008" y="6567880"/>
            <a:ext cx="3793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Recognition using Visual Phrases , CVPR 2011</a:t>
            </a:r>
            <a:endParaRPr lang="en-US" sz="1400" dirty="0"/>
          </a:p>
        </p:txBody>
      </p:sp>
      <p:sp>
        <p:nvSpPr>
          <p:cNvPr id="5" name="Rectangle 4"/>
          <p:cNvSpPr/>
          <p:nvPr/>
        </p:nvSpPr>
        <p:spPr>
          <a:xfrm>
            <a:off x="471185" y="6383213"/>
            <a:ext cx="2148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cs typeface="Arial Rounded MT Bold"/>
              </a:rPr>
              <a:t>Courtesy: Ali </a:t>
            </a:r>
            <a:r>
              <a:rPr lang="en-US" dirty="0" err="1" smtClean="0">
                <a:cs typeface="Arial Rounded MT Bold"/>
              </a:rPr>
              <a:t>Farhadi</a:t>
            </a:r>
            <a:endParaRPr lang="en-US" dirty="0"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861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dataset.pdf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489" b="-1220"/>
          <a:stretch/>
        </p:blipFill>
        <p:spPr>
          <a:xfrm>
            <a:off x="147455" y="129144"/>
            <a:ext cx="6851404" cy="6567880"/>
          </a:xfrm>
        </p:spPr>
      </p:pic>
      <p:sp>
        <p:nvSpPr>
          <p:cNvPr id="9" name="TextBox 8"/>
          <p:cNvSpPr txBox="1"/>
          <p:nvPr/>
        </p:nvSpPr>
        <p:spPr>
          <a:xfrm>
            <a:off x="6955803" y="1278365"/>
            <a:ext cx="83431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8 Objects</a:t>
            </a:r>
          </a:p>
          <a:p>
            <a:r>
              <a:rPr lang="en-US" dirty="0"/>
              <a:t> </a:t>
            </a:r>
            <a:r>
              <a:rPr lang="en-US" dirty="0" smtClean="0"/>
              <a:t>     from Pascal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17 visual phrases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2769 images</a:t>
            </a:r>
          </a:p>
          <a:p>
            <a:pPr marL="285750" indent="-285750"/>
            <a:r>
              <a:rPr lang="en-US" dirty="0" smtClean="0"/>
              <a:t>(822 negative images)</a:t>
            </a:r>
          </a:p>
          <a:p>
            <a:r>
              <a:rPr lang="en-US" dirty="0" smtClean="0"/>
              <a:t>     ~120 example per</a:t>
            </a:r>
          </a:p>
          <a:p>
            <a:r>
              <a:rPr lang="en-US" dirty="0" smtClean="0"/>
              <a:t>	 category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5067 Bounding Box</a:t>
            </a:r>
          </a:p>
          <a:p>
            <a:pPr marL="285750" indent="-285750"/>
            <a:r>
              <a:rPr lang="en-US" dirty="0" smtClean="0"/>
              <a:t>examples: </a:t>
            </a:r>
          </a:p>
          <a:p>
            <a:r>
              <a:rPr lang="en-US" dirty="0" smtClean="0"/>
              <a:t>     1796 visual phrases</a:t>
            </a:r>
          </a:p>
          <a:p>
            <a:r>
              <a:rPr lang="en-US" dirty="0" smtClean="0"/>
              <a:t>               + </a:t>
            </a:r>
            <a:endParaRPr lang="en-US" dirty="0"/>
          </a:p>
          <a:p>
            <a:r>
              <a:rPr lang="en-US" dirty="0" smtClean="0"/>
              <a:t>     3271 objects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50008" y="6567880"/>
            <a:ext cx="3793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Recognition using Visual Phrases , CVPR 2011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259906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the 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Visual Phrases:</a:t>
            </a:r>
          </a:p>
          <a:p>
            <a:pPr lvl="1"/>
            <a:r>
              <a:rPr lang="en-US" dirty="0" smtClean="0"/>
              <a:t>Deformable part models </a:t>
            </a:r>
            <a:r>
              <a:rPr lang="en-US" sz="1400" dirty="0" smtClean="0"/>
              <a:t>[</a:t>
            </a:r>
            <a:r>
              <a:rPr lang="en-US" sz="1400" dirty="0" err="1"/>
              <a:t>Felzenszwalb</a:t>
            </a:r>
            <a:r>
              <a:rPr lang="en-US" sz="1400" dirty="0" smtClean="0"/>
              <a:t> et al. 2010 v.4]</a:t>
            </a:r>
          </a:p>
          <a:p>
            <a:pPr lvl="1"/>
            <a:r>
              <a:rPr lang="en-US" dirty="0" smtClean="0"/>
              <a:t>On Phrasal Recognition Dataset</a:t>
            </a:r>
          </a:p>
          <a:p>
            <a:pPr lvl="1"/>
            <a:r>
              <a:rPr lang="en-US" dirty="0" smtClean="0"/>
              <a:t>50 examples per visual phrase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Objects: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State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of the art detectors </a:t>
            </a:r>
          </a:p>
          <a:p>
            <a:pPr lvl="2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v 4.0 of deformable part models</a:t>
            </a:r>
          </a:p>
          <a:p>
            <a:pPr lvl="2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Trained on thousands of examples </a:t>
            </a:r>
          </a:p>
          <a:p>
            <a:pPr lvl="2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heavily fine tuned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Train deformable part models on Phrasal Recognition dataset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sz="1800" dirty="0"/>
          </a:p>
        </p:txBody>
      </p:sp>
      <p:sp>
        <p:nvSpPr>
          <p:cNvPr id="4" name="Rectangle 3"/>
          <p:cNvSpPr/>
          <p:nvPr/>
        </p:nvSpPr>
        <p:spPr>
          <a:xfrm>
            <a:off x="471185" y="6383213"/>
            <a:ext cx="2148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cs typeface="Arial Rounded MT Bold"/>
              </a:rPr>
              <a:t>Courtesy: Ali </a:t>
            </a:r>
            <a:r>
              <a:rPr lang="en-US" dirty="0" err="1" smtClean="0">
                <a:cs typeface="Arial Rounded MT Bold"/>
              </a:rPr>
              <a:t>Farhadi</a:t>
            </a:r>
            <a:endParaRPr lang="en-US" dirty="0"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634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Appearance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875" y="6279544"/>
            <a:ext cx="8229600" cy="1034025"/>
          </a:xfrm>
        </p:spPr>
        <p:txBody>
          <a:bodyPr>
            <a:normAutofit/>
          </a:bodyPr>
          <a:lstStyle/>
          <a:p>
            <a:r>
              <a:rPr lang="en-US" sz="2000" dirty="0" err="1"/>
              <a:t>Felzenszwalb</a:t>
            </a:r>
            <a:r>
              <a:rPr lang="en-US" sz="2000" dirty="0" smtClean="0"/>
              <a:t> </a:t>
            </a:r>
            <a:r>
              <a:rPr lang="en-US" sz="2000" dirty="0" err="1" smtClean="0"/>
              <a:t>et.al</a:t>
            </a:r>
            <a:r>
              <a:rPr lang="en-US" sz="2000" dirty="0" smtClean="0"/>
              <a:t>  detectors [2010]</a:t>
            </a:r>
            <a:endParaRPr lang="en-US" sz="2000" dirty="0"/>
          </a:p>
        </p:txBody>
      </p:sp>
      <p:pic>
        <p:nvPicPr>
          <p:cNvPr id="4" name="Picture 3" descr="process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035" t="73288" r="66870" b="8525"/>
          <a:stretch/>
        </p:blipFill>
        <p:spPr>
          <a:xfrm>
            <a:off x="136491" y="2176572"/>
            <a:ext cx="1628161" cy="1680685"/>
          </a:xfrm>
          <a:prstGeom prst="rect">
            <a:avLst/>
          </a:prstGeom>
        </p:spPr>
      </p:pic>
      <p:pic>
        <p:nvPicPr>
          <p:cNvPr id="8" name="Picture 7" descr="person_riding_bicycle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757953" y="2176572"/>
            <a:ext cx="1761750" cy="1726405"/>
          </a:xfrm>
          <a:prstGeom prst="rect">
            <a:avLst/>
          </a:prstGeom>
        </p:spPr>
      </p:pic>
      <p:pic>
        <p:nvPicPr>
          <p:cNvPr id="9" name="Picture 8" descr="person_drinking_bottle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513004" y="2139816"/>
            <a:ext cx="2176651" cy="1763161"/>
          </a:xfrm>
          <a:prstGeom prst="rect">
            <a:avLst/>
          </a:prstGeom>
        </p:spPr>
      </p:pic>
      <p:pic>
        <p:nvPicPr>
          <p:cNvPr id="14" name="Picture 13" descr="person_nextto_car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682956" y="2163410"/>
            <a:ext cx="2194351" cy="1739567"/>
          </a:xfrm>
          <a:prstGeom prst="rect">
            <a:avLst/>
          </a:prstGeom>
        </p:spPr>
      </p:pic>
      <p:pic>
        <p:nvPicPr>
          <p:cNvPr id="17" name="Picture 16" descr="person_sitting_on_chair.jp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870608" y="2139816"/>
            <a:ext cx="1163158" cy="176316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6491" y="3998376"/>
            <a:ext cx="1628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Person riding horse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824748" y="3998376"/>
            <a:ext cx="1628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Person riding bicycle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870609" y="3998376"/>
            <a:ext cx="1163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Person sitting on chair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650611" y="3998376"/>
            <a:ext cx="2039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Person drinking from bottle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689655" y="3998376"/>
            <a:ext cx="2180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Person next to car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50008" y="6567880"/>
            <a:ext cx="3793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Recognition using Visual Phrases , CVPR 2011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23899" y="4921706"/>
            <a:ext cx="7978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Many of visual phrase detectors have accurately learned the phrase. </a:t>
            </a:r>
          </a:p>
          <a:p>
            <a:endParaRPr lang="en-US" dirty="0" smtClean="0"/>
          </a:p>
          <a:p>
            <a:r>
              <a:rPr lang="en-US" dirty="0" smtClean="0"/>
              <a:t>- This is mainly due to the fact that often the appearance of visual phrases has</a:t>
            </a:r>
          </a:p>
          <a:p>
            <a:r>
              <a:rPr lang="en-US" b="1" dirty="0" smtClean="0"/>
              <a:t>limited variance </a:t>
            </a:r>
            <a:r>
              <a:rPr lang="en-US" dirty="0" smtClean="0"/>
              <a:t>comparing to the objects in the phrase.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0954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Visual Phrase </a:t>
            </a:r>
            <a:r>
              <a:rPr lang="en-US" dirty="0"/>
              <a:t>D</a:t>
            </a:r>
            <a:r>
              <a:rPr lang="en-US" dirty="0" smtClean="0"/>
              <a:t>etectors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775995" y="1568822"/>
            <a:ext cx="7172709" cy="4587359"/>
            <a:chOff x="775995" y="1568822"/>
            <a:chExt cx="7172709" cy="4587359"/>
          </a:xfrm>
        </p:grpSpPr>
        <p:pic>
          <p:nvPicPr>
            <p:cNvPr id="5" name="Picture 4" descr="splash.pdf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0533" r="51034" b="2985"/>
            <a:stretch/>
          </p:blipFill>
          <p:spPr>
            <a:xfrm>
              <a:off x="775995" y="1568822"/>
              <a:ext cx="7172709" cy="4587359"/>
            </a:xfrm>
            <a:prstGeom prst="rect">
              <a:avLst/>
            </a:prstGeom>
          </p:spPr>
        </p:pic>
        <p:pic>
          <p:nvPicPr>
            <p:cNvPr id="7" name="Picture 6" descr="3000_002869-phrases.jpg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6981734" y="1603929"/>
              <a:ext cx="899054" cy="902238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5350008" y="6567880"/>
            <a:ext cx="3793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Recognition using Visual Phrases , CVPR 2011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301543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50008" y="6567880"/>
            <a:ext cx="3793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Recognition using Visual Phrases , CVPR 2011</a:t>
            </a:r>
            <a:endParaRPr lang="en-US" sz="14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Visual Phrase </a:t>
            </a:r>
            <a:r>
              <a:rPr lang="en-US" dirty="0"/>
              <a:t>D</a:t>
            </a:r>
            <a:r>
              <a:rPr lang="en-US" dirty="0" smtClean="0"/>
              <a:t>etectors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273028" y="1510578"/>
            <a:ext cx="6636391" cy="4587484"/>
            <a:chOff x="1273028" y="1510578"/>
            <a:chExt cx="6636391" cy="4587484"/>
          </a:xfrm>
        </p:grpSpPr>
        <p:pic>
          <p:nvPicPr>
            <p:cNvPr id="6" name="Picture 5" descr="splash.pdf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0715" t="-1939" r="347" b="51713"/>
            <a:stretch/>
          </p:blipFill>
          <p:spPr>
            <a:xfrm>
              <a:off x="1273028" y="1510578"/>
              <a:ext cx="6634381" cy="4587484"/>
            </a:xfrm>
            <a:prstGeom prst="rect">
              <a:avLst/>
            </a:prstGeom>
          </p:spPr>
        </p:pic>
        <p:pic>
          <p:nvPicPr>
            <p:cNvPr id="8" name="Picture 7" descr="3000_003015-phrases.jpg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7168218" y="1798043"/>
              <a:ext cx="741201" cy="8470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48530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Baseline:</a:t>
            </a:r>
          </a:p>
          <a:p>
            <a:pPr lvl="1"/>
            <a:r>
              <a:rPr lang="en-US" dirty="0"/>
              <a:t>Upper bound on how well one can detect a visual phrase by detecting participating objects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Fine tune the </a:t>
            </a:r>
            <a:r>
              <a:rPr lang="en-US" b="1" dirty="0" smtClean="0"/>
              <a:t>baseline </a:t>
            </a:r>
            <a:r>
              <a:rPr lang="en-US" dirty="0" smtClean="0"/>
              <a:t>to perform as best as it could potentially do</a:t>
            </a:r>
          </a:p>
          <a:p>
            <a:endParaRPr lang="en-US" dirty="0" smtClean="0"/>
          </a:p>
          <a:p>
            <a:r>
              <a:rPr lang="en-US" dirty="0" smtClean="0"/>
              <a:t>Unfair Advantages to the baseline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50008" y="6567880"/>
            <a:ext cx="3793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Recognition using Visual Phrases , CVPR 2011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351225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656" y="284120"/>
            <a:ext cx="8229600" cy="1143000"/>
          </a:xfrm>
        </p:spPr>
        <p:txBody>
          <a:bodyPr/>
          <a:lstStyle/>
          <a:p>
            <a:r>
              <a:rPr lang="en-US" dirty="0" smtClean="0"/>
              <a:t>Object Recognition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690984" y="1542648"/>
            <a:ext cx="3343904" cy="3210016"/>
            <a:chOff x="2690984" y="1974448"/>
            <a:chExt cx="3343904" cy="3210016"/>
          </a:xfrm>
        </p:grpSpPr>
        <p:pic>
          <p:nvPicPr>
            <p:cNvPr id="16" name="Picture 15" descr="109166258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85715" y="3153053"/>
              <a:ext cx="1157832" cy="899022"/>
            </a:xfrm>
            <a:prstGeom prst="rect">
              <a:avLst/>
            </a:prstGeom>
          </p:spPr>
        </p:pic>
        <p:pic>
          <p:nvPicPr>
            <p:cNvPr id="7" name="Picture 6" descr="2009_Yamaha_V_Star_Custom_Motorbike-1.jpg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4852469" y="4078358"/>
              <a:ext cx="1137596" cy="664580"/>
            </a:xfrm>
            <a:prstGeom prst="rect">
              <a:avLst/>
            </a:prstGeom>
          </p:spPr>
        </p:pic>
        <p:pic>
          <p:nvPicPr>
            <p:cNvPr id="4" name="Picture 3" descr="car%20rental.jpg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4623523" y="2130332"/>
              <a:ext cx="1087054" cy="651311"/>
            </a:xfrm>
            <a:prstGeom prst="rect">
              <a:avLst/>
            </a:prstGeom>
          </p:spPr>
        </p:pic>
        <p:pic>
          <p:nvPicPr>
            <p:cNvPr id="6" name="Picture 5" descr="Glenn_Standing_Left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104123" y="1974448"/>
              <a:ext cx="381837" cy="988706"/>
            </a:xfrm>
            <a:prstGeom prst="rect">
              <a:avLst/>
            </a:prstGeom>
          </p:spPr>
        </p:pic>
        <p:pic>
          <p:nvPicPr>
            <p:cNvPr id="10" name="Picture 9" descr="1878289-friesian-horse-in-front-of-a-white-background.jpg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4189675" y="3113228"/>
              <a:ext cx="812178" cy="1029892"/>
            </a:xfrm>
            <a:prstGeom prst="rect">
              <a:avLst/>
            </a:prstGeom>
          </p:spPr>
        </p:pic>
        <p:pic>
          <p:nvPicPr>
            <p:cNvPr id="11" name="Picture 10" descr="dog_sit_white_background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465691" y="4143119"/>
              <a:ext cx="594763" cy="698847"/>
            </a:xfrm>
            <a:prstGeom prst="rect">
              <a:avLst/>
            </a:prstGeom>
          </p:spPr>
        </p:pic>
        <p:pic>
          <p:nvPicPr>
            <p:cNvPr id="12" name="Picture 11" descr="1234705234yOA072.jpg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5518019" y="3573794"/>
              <a:ext cx="516869" cy="569325"/>
            </a:xfrm>
            <a:prstGeom prst="rect">
              <a:avLst/>
            </a:prstGeom>
          </p:spPr>
        </p:pic>
        <p:pic>
          <p:nvPicPr>
            <p:cNvPr id="5" name="Picture 4" descr="KHS_Manhattan_Green_cruiser_bicycle.jpg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47681" y="2916114"/>
              <a:ext cx="985859" cy="613880"/>
            </a:xfrm>
            <a:prstGeom prst="rect">
              <a:avLst/>
            </a:prstGeom>
          </p:spPr>
        </p:pic>
        <p:pic>
          <p:nvPicPr>
            <p:cNvPr id="13" name="Picture 12" descr="ED_02SideChair_F.jpg"/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4189674" y="4301412"/>
              <a:ext cx="592572" cy="883052"/>
            </a:xfrm>
            <a:prstGeom prst="rect">
              <a:avLst/>
            </a:prstGeom>
          </p:spPr>
        </p:pic>
        <p:pic>
          <p:nvPicPr>
            <p:cNvPr id="14" name="Picture 13" descr="cutcaster-photo-100892816-Potted-plant-towards-white-background.jpg"/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3490471" y="2309627"/>
              <a:ext cx="699203" cy="795530"/>
            </a:xfrm>
            <a:prstGeom prst="rect">
              <a:avLst/>
            </a:prstGeom>
          </p:spPr>
        </p:pic>
        <p:pic>
          <p:nvPicPr>
            <p:cNvPr id="29" name="Picture 28" descr="White_Background_216.jpg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690984" y="3778799"/>
              <a:ext cx="940607" cy="798252"/>
            </a:xfrm>
            <a:prstGeom prst="rect">
              <a:avLst/>
            </a:prstGeom>
          </p:spPr>
        </p:pic>
        <p:pic>
          <p:nvPicPr>
            <p:cNvPr id="31" name="Picture 30" descr="6826712-black-lcd-tv-monitor-on-white-background.jpg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800255" y="2614381"/>
              <a:ext cx="760776" cy="701906"/>
            </a:xfrm>
            <a:prstGeom prst="rect">
              <a:avLst/>
            </a:prstGeom>
          </p:spPr>
        </p:pic>
      </p:grpSp>
      <p:cxnSp>
        <p:nvCxnSpPr>
          <p:cNvPr id="30" name="Straight Arrow Connector 29"/>
          <p:cNvCxnSpPr/>
          <p:nvPr/>
        </p:nvCxnSpPr>
        <p:spPr>
          <a:xfrm flipH="1">
            <a:off x="1784986" y="4789983"/>
            <a:ext cx="4644790" cy="0"/>
          </a:xfrm>
          <a:prstGeom prst="straightConnector1">
            <a:avLst/>
          </a:prstGeom>
          <a:ln w="76200" cmpd="sng">
            <a:solidFill>
              <a:schemeClr val="tx2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6003380" y="1861267"/>
            <a:ext cx="3046060" cy="3134028"/>
            <a:chOff x="5850980" y="2140667"/>
            <a:chExt cx="3046060" cy="3134028"/>
          </a:xfrm>
        </p:grpSpPr>
        <p:pic>
          <p:nvPicPr>
            <p:cNvPr id="33" name="Picture 32" descr="5.1265828648.park-scene.jpg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021174" y="2191757"/>
              <a:ext cx="1060581" cy="796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4" name="Picture 33" descr="8-240_BEACH_lg.jpg"/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393162" y="2866772"/>
              <a:ext cx="1098392" cy="82654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5" name="Picture 34" descr="5607756066_4d28944032.jpg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850980" y="3380699"/>
              <a:ext cx="1041371" cy="7810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6" name="Picture 35" descr="AshridgeForrest.jpg"/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566768" y="3045608"/>
              <a:ext cx="1072100" cy="8635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7" name="Picture 36" descr="urban (1).jpg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388802" y="2140667"/>
              <a:ext cx="978447" cy="73383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8" name="Picture 37" descr="highway.jpeg"/>
            <p:cNvPicPr>
              <a:picLocks noChangeAspect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371666" y="3840816"/>
              <a:ext cx="1119888" cy="74659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9" name="Picture 38" descr="Affordable-New-Contemporary-Kitchen-beautiful-Design.jpg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910513" y="4372654"/>
              <a:ext cx="1146017" cy="90204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0" name="Picture 39" descr="bedroom-design16.jpg"/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796402" y="4124828"/>
              <a:ext cx="1100638" cy="73192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cxnSp>
        <p:nvCxnSpPr>
          <p:cNvPr id="41" name="Straight Arrow Connector 40"/>
          <p:cNvCxnSpPr/>
          <p:nvPr/>
        </p:nvCxnSpPr>
        <p:spPr>
          <a:xfrm>
            <a:off x="1937386" y="4942383"/>
            <a:ext cx="4644790" cy="0"/>
          </a:xfrm>
          <a:prstGeom prst="straightConnector1">
            <a:avLst/>
          </a:prstGeom>
          <a:ln w="76200" cmpd="sng">
            <a:solidFill>
              <a:schemeClr val="tx2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350008" y="6567880"/>
            <a:ext cx="3793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Recognition using Visual Phrases , CVPR 2011</a:t>
            </a:r>
            <a:endParaRPr lang="en-US" sz="1400" dirty="0"/>
          </a:p>
        </p:txBody>
      </p:sp>
      <p:grpSp>
        <p:nvGrpSpPr>
          <p:cNvPr id="3" name="Group 2"/>
          <p:cNvGrpSpPr/>
          <p:nvPr/>
        </p:nvGrpSpPr>
        <p:grpSpPr>
          <a:xfrm>
            <a:off x="426797" y="2183628"/>
            <a:ext cx="1844516" cy="2071259"/>
            <a:chOff x="426797" y="2615428"/>
            <a:chExt cx="1844516" cy="2071259"/>
          </a:xfrm>
        </p:grpSpPr>
        <p:pic>
          <p:nvPicPr>
            <p:cNvPr id="19" name="Picture 18" descr="537048-wheel_large.jpg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85828" y="2814466"/>
              <a:ext cx="485403" cy="495042"/>
            </a:xfrm>
            <a:prstGeom prst="rect">
              <a:avLst/>
            </a:prstGeom>
          </p:spPr>
        </p:pic>
        <p:pic>
          <p:nvPicPr>
            <p:cNvPr id="20" name="Picture 19" descr="dog_sit_white_background.jpg"/>
            <p:cNvPicPr>
              <a:picLocks noChangeAspect="1"/>
            </p:cNvPicPr>
            <p:nvPr/>
          </p:nvPicPr>
          <p:blipFill rotWithShape="1">
            <a:blip r:embed="rId2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250879" y="3413596"/>
              <a:ext cx="525671" cy="373730"/>
            </a:xfrm>
            <a:prstGeom prst="rect">
              <a:avLst/>
            </a:prstGeom>
          </p:spPr>
        </p:pic>
        <p:pic>
          <p:nvPicPr>
            <p:cNvPr id="21" name="Picture 20" descr="400-02A21.jpg"/>
            <p:cNvPicPr>
              <a:picLocks noChangeAspect="1"/>
            </p:cNvPicPr>
            <p:nvPr/>
          </p:nvPicPr>
          <p:blipFill rotWithShape="1">
            <a:blip r:embed="rId2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047550" y="3155896"/>
              <a:ext cx="167543" cy="571684"/>
            </a:xfrm>
            <a:prstGeom prst="rect">
              <a:avLst/>
            </a:prstGeom>
          </p:spPr>
        </p:pic>
        <p:pic>
          <p:nvPicPr>
            <p:cNvPr id="22" name="Picture 21" descr="ED_02SideChair_F.jpg"/>
            <p:cNvPicPr>
              <a:picLocks noChangeAspect="1"/>
            </p:cNvPicPr>
            <p:nvPr/>
          </p:nvPicPr>
          <p:blipFill rotWithShape="1">
            <a:blip r:embed="rId2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776550" y="3416074"/>
              <a:ext cx="117859" cy="371252"/>
            </a:xfrm>
            <a:prstGeom prst="rect">
              <a:avLst/>
            </a:prstGeom>
          </p:spPr>
        </p:pic>
        <p:pic>
          <p:nvPicPr>
            <p:cNvPr id="23" name="Picture 22" descr="Glenn_Standing_Left.jpg"/>
            <p:cNvPicPr>
              <a:picLocks noChangeAspect="1"/>
            </p:cNvPicPr>
            <p:nvPr/>
          </p:nvPicPr>
          <p:blipFill rotWithShape="1">
            <a:blip r:embed="rId27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071734" y="2615428"/>
              <a:ext cx="261130" cy="436997"/>
            </a:xfrm>
            <a:prstGeom prst="rect">
              <a:avLst/>
            </a:prstGeom>
          </p:spPr>
        </p:pic>
        <p:pic>
          <p:nvPicPr>
            <p:cNvPr id="24" name="Picture 23" descr="road_handlebar_7148S.jpg"/>
            <p:cNvPicPr>
              <a:picLocks noChangeAspect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02299" y="3920564"/>
              <a:ext cx="580191" cy="401750"/>
            </a:xfrm>
            <a:prstGeom prst="rect">
              <a:avLst/>
            </a:prstGeom>
          </p:spPr>
        </p:pic>
        <p:pic>
          <p:nvPicPr>
            <p:cNvPr id="25" name="Picture 24" descr="images.jpeg"/>
            <p:cNvPicPr>
              <a:picLocks noChangeAspect="1"/>
            </p:cNvPicPr>
            <p:nvPr/>
          </p:nvPicPr>
          <p:blipFill rotWithShape="1">
            <a:blip r:embed="rId29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628624" y="4096051"/>
              <a:ext cx="571219" cy="279389"/>
            </a:xfrm>
            <a:prstGeom prst="rect">
              <a:avLst/>
            </a:prstGeom>
          </p:spPr>
        </p:pic>
        <p:pic>
          <p:nvPicPr>
            <p:cNvPr id="26" name="Picture 25" descr="109166258.jpg"/>
            <p:cNvPicPr>
              <a:picLocks noChangeAspect="1"/>
            </p:cNvPicPr>
            <p:nvPr/>
          </p:nvPicPr>
          <p:blipFill rotWithShape="1">
            <a:blip r:embed="rId30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756429" y="3832865"/>
              <a:ext cx="514884" cy="252943"/>
            </a:xfrm>
            <a:prstGeom prst="rect">
              <a:avLst/>
            </a:prstGeom>
          </p:spPr>
        </p:pic>
        <p:pic>
          <p:nvPicPr>
            <p:cNvPr id="27" name="Picture 26" descr="windshield.jpg"/>
            <p:cNvPicPr>
              <a:picLocks noChangeAspect="1"/>
            </p:cNvPicPr>
            <p:nvPr/>
          </p:nvPicPr>
          <p:blipFill rotWithShape="1">
            <a:blip r:embed="rId31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 flipV="1">
              <a:off x="999501" y="4417232"/>
              <a:ext cx="629123" cy="269455"/>
            </a:xfrm>
            <a:prstGeom prst="rect">
              <a:avLst/>
            </a:prstGeom>
          </p:spPr>
        </p:pic>
        <p:pic>
          <p:nvPicPr>
            <p:cNvPr id="43" name="Picture 42" descr="Glenn_Standing_Left.jpg"/>
            <p:cNvPicPr>
              <a:picLocks noChangeAspect="1"/>
            </p:cNvPicPr>
            <p:nvPr/>
          </p:nvPicPr>
          <p:blipFill rotWithShape="1">
            <a:blip r:embed="rId32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591299" y="3052425"/>
              <a:ext cx="410335" cy="578949"/>
            </a:xfrm>
            <a:prstGeom prst="rect">
              <a:avLst/>
            </a:prstGeom>
          </p:spPr>
        </p:pic>
        <p:pic>
          <p:nvPicPr>
            <p:cNvPr id="9" name="Picture 8" descr="600-01123540n (1).jpg"/>
            <p:cNvPicPr>
              <a:picLocks noChangeAspect="1"/>
            </p:cNvPicPr>
            <p:nvPr/>
          </p:nvPicPr>
          <p:blipFill rotWithShape="1">
            <a:blip r:embed="rId3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746028" y="3793697"/>
              <a:ext cx="301522" cy="349423"/>
            </a:xfrm>
            <a:prstGeom prst="rect">
              <a:avLst/>
            </a:prstGeom>
          </p:spPr>
        </p:pic>
        <p:pic>
          <p:nvPicPr>
            <p:cNvPr id="15" name="Picture 14" descr="600-01123540n (1).jpg"/>
            <p:cNvPicPr>
              <a:picLocks noChangeAspect="1"/>
            </p:cNvPicPr>
            <p:nvPr/>
          </p:nvPicPr>
          <p:blipFill rotWithShape="1">
            <a:blip r:embed="rId3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426797" y="3747702"/>
              <a:ext cx="273462" cy="313849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2834431" y="4834709"/>
            <a:ext cx="2602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Parts, </a:t>
            </a:r>
            <a:r>
              <a:rPr lang="en-US" dirty="0" err="1" smtClean="0"/>
              <a:t>Poselets</a:t>
            </a:r>
            <a:r>
              <a:rPr lang="en-US" dirty="0" smtClean="0"/>
              <a:t>, Attributes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391020" y="5385445"/>
            <a:ext cx="25946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Huge literature, For example: </a:t>
            </a:r>
          </a:p>
          <a:p>
            <a:r>
              <a:rPr lang="en-US" sz="1400" dirty="0" smtClean="0"/>
              <a:t>[Fergus, </a:t>
            </a:r>
            <a:r>
              <a:rPr lang="en-US" sz="1400" dirty="0" err="1" smtClean="0"/>
              <a:t>Perona</a:t>
            </a:r>
            <a:r>
              <a:rPr lang="en-US" sz="1400" dirty="0" smtClean="0"/>
              <a:t>, Zisserman2003],</a:t>
            </a:r>
          </a:p>
          <a:p>
            <a:r>
              <a:rPr lang="en-US" sz="1400" dirty="0" smtClean="0"/>
              <a:t>[</a:t>
            </a:r>
            <a:r>
              <a:rPr lang="en-US" sz="1400" dirty="0" err="1" smtClean="0"/>
              <a:t>Bourdev</a:t>
            </a:r>
            <a:r>
              <a:rPr lang="en-US" sz="1400" dirty="0" smtClean="0"/>
              <a:t>, Malik2009], …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270730" y="5222957"/>
            <a:ext cx="25946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Huge literature, For example: </a:t>
            </a:r>
          </a:p>
          <a:p>
            <a:r>
              <a:rPr lang="en-US" sz="1400" dirty="0" smtClean="0"/>
              <a:t>[</a:t>
            </a:r>
            <a:r>
              <a:rPr lang="en-US" sz="1400" dirty="0" err="1" smtClean="0"/>
              <a:t>Oliva</a:t>
            </a:r>
            <a:r>
              <a:rPr lang="en-US" sz="1400" dirty="0" smtClean="0"/>
              <a:t>, </a:t>
            </a:r>
            <a:r>
              <a:rPr lang="en-US" sz="1400" dirty="0" err="1" smtClean="0"/>
              <a:t>Torralba</a:t>
            </a:r>
            <a:r>
              <a:rPr lang="en-US" sz="1400" dirty="0" smtClean="0"/>
              <a:t> 2001],</a:t>
            </a:r>
          </a:p>
          <a:p>
            <a:r>
              <a:rPr lang="en-US" sz="1400" dirty="0" smtClean="0"/>
              <a:t>[SUN 2010], …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450465" y="4946797"/>
            <a:ext cx="82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Scenes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471185" y="6383213"/>
            <a:ext cx="2148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cs typeface="Arial Rounded MT Bold"/>
              </a:rPr>
              <a:t>Courtesy: Ali </a:t>
            </a:r>
            <a:r>
              <a:rPr lang="en-US" dirty="0" err="1" smtClean="0">
                <a:cs typeface="Arial Rounded MT Bold"/>
              </a:rPr>
              <a:t>Farhadi</a:t>
            </a:r>
            <a:endParaRPr lang="en-US" dirty="0"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708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1622E-6 -1.47359E-6 L 0.29073 -1.473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073 3.79055E-6 L -0.27006 0.0018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48" y="9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45" grpId="0"/>
      <p:bldP spid="45" grpId="1"/>
      <p:bldP spid="46" grpId="0"/>
      <p:bldP spid="47" grpId="0"/>
      <p:bldP spid="47" grpId="1"/>
      <p:bldP spid="47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the 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BFBFBF"/>
                </a:solidFill>
              </a:rPr>
              <a:t>Visual Phrases: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Deformable part models </a:t>
            </a:r>
            <a:r>
              <a:rPr lang="en-US" sz="1400" dirty="0" smtClean="0">
                <a:solidFill>
                  <a:srgbClr val="BFBFBF"/>
                </a:solidFill>
              </a:rPr>
              <a:t>[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</a:rPr>
              <a:t>Felzenszwalb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400" dirty="0" smtClean="0">
                <a:solidFill>
                  <a:srgbClr val="BFBFBF"/>
                </a:solidFill>
              </a:rPr>
              <a:t>et al. 2010 v.4]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On Phrasal Recognition Dataset</a:t>
            </a:r>
          </a:p>
          <a:p>
            <a:pPr lvl="1"/>
            <a:r>
              <a:rPr lang="en-US" dirty="0" smtClean="0">
                <a:solidFill>
                  <a:srgbClr val="BFBFBF"/>
                </a:solidFill>
              </a:rPr>
              <a:t>50 examples per visual phrase</a:t>
            </a:r>
          </a:p>
          <a:p>
            <a:r>
              <a:rPr lang="en-US" dirty="0" smtClean="0"/>
              <a:t>Objects:</a:t>
            </a:r>
          </a:p>
          <a:p>
            <a:pPr lvl="1"/>
            <a:r>
              <a:rPr lang="en-US" dirty="0" smtClean="0"/>
              <a:t>State </a:t>
            </a:r>
            <a:r>
              <a:rPr lang="en-US" dirty="0"/>
              <a:t>of the art detectors </a:t>
            </a:r>
          </a:p>
          <a:p>
            <a:pPr lvl="2"/>
            <a:r>
              <a:rPr lang="en-US" dirty="0"/>
              <a:t>V</a:t>
            </a:r>
            <a:r>
              <a:rPr lang="en-US" dirty="0" smtClean="0"/>
              <a:t> </a:t>
            </a:r>
            <a:r>
              <a:rPr lang="en-US" dirty="0"/>
              <a:t>4.0 of deformable part models</a:t>
            </a:r>
          </a:p>
          <a:p>
            <a:pPr lvl="2"/>
            <a:r>
              <a:rPr lang="en-US" dirty="0"/>
              <a:t>Trained on thousands of examples </a:t>
            </a:r>
          </a:p>
          <a:p>
            <a:pPr lvl="2"/>
            <a:r>
              <a:rPr lang="en-US" dirty="0"/>
              <a:t>H</a:t>
            </a:r>
            <a:r>
              <a:rPr lang="en-US" dirty="0" smtClean="0"/>
              <a:t>eavily </a:t>
            </a:r>
            <a:r>
              <a:rPr lang="en-US" dirty="0"/>
              <a:t>fine tuned</a:t>
            </a:r>
          </a:p>
          <a:p>
            <a:pPr lvl="1"/>
            <a:r>
              <a:rPr lang="en-US" dirty="0"/>
              <a:t>Train deformable part models on Phrasal Recognition </a:t>
            </a:r>
            <a:r>
              <a:rPr lang="en-US" dirty="0" smtClean="0"/>
              <a:t>dataset</a:t>
            </a:r>
          </a:p>
          <a:p>
            <a:pPr lvl="1"/>
            <a:r>
              <a:rPr lang="en-US" dirty="0" smtClean="0"/>
              <a:t>Run baseline with 2 sets of detectors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5350008" y="6567880"/>
            <a:ext cx="3793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Recognition using Visual Phrases , CVPR 2011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86338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2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Baseline: From </a:t>
            </a:r>
            <a:r>
              <a:rPr lang="en-US" dirty="0"/>
              <a:t>D</a:t>
            </a:r>
            <a:r>
              <a:rPr lang="en-US" dirty="0" smtClean="0"/>
              <a:t>etected Objects</a:t>
            </a:r>
            <a:br>
              <a:rPr lang="en-US" dirty="0" smtClean="0"/>
            </a:br>
            <a:r>
              <a:rPr lang="en-US" dirty="0" smtClean="0"/>
              <a:t> to Visual </a:t>
            </a:r>
            <a:r>
              <a:rPr lang="en-US" dirty="0"/>
              <a:t>P</a:t>
            </a:r>
            <a:r>
              <a:rPr lang="en-US" dirty="0" smtClean="0"/>
              <a:t>hrase </a:t>
            </a:r>
            <a:r>
              <a:rPr lang="en-US" dirty="0"/>
              <a:t>D</a:t>
            </a:r>
            <a:r>
              <a:rPr lang="en-US" dirty="0" smtClean="0"/>
              <a:t>etections</a:t>
            </a:r>
            <a:endParaRPr lang="en-US" dirty="0"/>
          </a:p>
        </p:txBody>
      </p:sp>
      <p:pic>
        <p:nvPicPr>
          <p:cNvPr id="4" name="Picture 3" descr="horse_and_rider_jumping_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6489" y="3094753"/>
            <a:ext cx="4299169" cy="32243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84252" y="3424032"/>
            <a:ext cx="3081406" cy="1662070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48081" y="3106034"/>
            <a:ext cx="1242913" cy="1619430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84252" y="3094753"/>
            <a:ext cx="3081406" cy="1991349"/>
          </a:xfrm>
          <a:prstGeom prst="rect">
            <a:avLst/>
          </a:prstGeom>
          <a:noFill/>
          <a:ln w="76200" cmpd="sng">
            <a:solidFill>
              <a:srgbClr val="F79646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51365" y="1541357"/>
            <a:ext cx="217543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Min(C1,C2)</a:t>
            </a:r>
          </a:p>
          <a:p>
            <a:r>
              <a:rPr lang="en-US" sz="2400" dirty="0" smtClean="0"/>
              <a:t>Max(C1,C2)</a:t>
            </a:r>
          </a:p>
          <a:p>
            <a:r>
              <a:rPr lang="en-US" sz="2400" dirty="0" smtClean="0"/>
              <a:t>Mean(C1,C2)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407765" y="3025410"/>
            <a:ext cx="524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88795" y="3394742"/>
            <a:ext cx="524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10578" y="3251110"/>
            <a:ext cx="2734684" cy="2237291"/>
          </a:xfrm>
          <a:prstGeom prst="rect">
            <a:avLst/>
          </a:prstGeom>
          <a:noFill/>
          <a:ln w="762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Curved Connector 14"/>
          <p:cNvCxnSpPr>
            <a:stCxn id="13" idx="0"/>
          </p:cNvCxnSpPr>
          <p:nvPr/>
        </p:nvCxnSpPr>
        <p:spPr>
          <a:xfrm rot="5400000" flipH="1" flipV="1">
            <a:off x="5329092" y="1934940"/>
            <a:ext cx="1264998" cy="1367342"/>
          </a:xfrm>
          <a:prstGeom prst="curved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645262" y="1697643"/>
            <a:ext cx="2498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Regress(C1,C2)</a:t>
            </a:r>
            <a:endParaRPr lang="en-US" sz="2400" dirty="0"/>
          </a:p>
        </p:txBody>
      </p:sp>
      <p:cxnSp>
        <p:nvCxnSpPr>
          <p:cNvPr id="19" name="Curved Connector 18"/>
          <p:cNvCxnSpPr>
            <a:stCxn id="7" idx="0"/>
          </p:cNvCxnSpPr>
          <p:nvPr/>
        </p:nvCxnSpPr>
        <p:spPr>
          <a:xfrm rot="16200000" flipV="1">
            <a:off x="3616263" y="1486060"/>
            <a:ext cx="935444" cy="2281941"/>
          </a:xfrm>
          <a:prstGeom prst="curvedConnector2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350008" y="6597762"/>
            <a:ext cx="3793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Recognition using Visual Phrases , CVPR 2011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-9619" y="3106034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1. Extend the bounding</a:t>
            </a:r>
          </a:p>
          <a:p>
            <a:r>
              <a:rPr lang="en-US" dirty="0" smtClean="0"/>
              <a:t> boxes of the overlapping</a:t>
            </a:r>
          </a:p>
          <a:p>
            <a:r>
              <a:rPr lang="en-US" dirty="0" smtClean="0"/>
              <a:t> responses</a:t>
            </a:r>
          </a:p>
          <a:p>
            <a:endParaRPr lang="en-US" dirty="0" smtClean="0"/>
          </a:p>
          <a:p>
            <a:r>
              <a:rPr lang="en-US" dirty="0" smtClean="0"/>
              <a:t>2. compute </a:t>
            </a:r>
            <a:r>
              <a:rPr lang="en-US" b="1" dirty="0" smtClean="0"/>
              <a:t>average</a:t>
            </a:r>
          </a:p>
          <a:p>
            <a:r>
              <a:rPr lang="en-US" dirty="0" smtClean="0"/>
              <a:t> of the confidences</a:t>
            </a:r>
          </a:p>
          <a:p>
            <a:endParaRPr lang="en-US" dirty="0" smtClean="0"/>
          </a:p>
          <a:p>
            <a:r>
              <a:rPr lang="en-US" dirty="0" smtClean="0"/>
              <a:t>3. PR curves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6479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3" grpId="0" animBg="1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inary_detectors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958" y="1909006"/>
            <a:ext cx="8794989" cy="429692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Quantitative Results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50008" y="6567880"/>
            <a:ext cx="3793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Recognition using Visual Phrases , CVPR 2011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347486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xmlns="" val="3878068952"/>
              </p:ext>
            </p:extLst>
          </p:nvPr>
        </p:nvGraphicFramePr>
        <p:xfrm>
          <a:off x="1" y="644985"/>
          <a:ext cx="9144000" cy="6305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0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Average Precision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75692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Independent Detectors</a:t>
            </a:r>
            <a:endParaRPr lang="en-US" dirty="0"/>
          </a:p>
        </p:txBody>
      </p:sp>
      <p:pic>
        <p:nvPicPr>
          <p:cNvPr id="6" name="Picture 5" descr="binary_res_col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759" r="74554" b="49674"/>
          <a:stretch/>
        </p:blipFill>
        <p:spPr>
          <a:xfrm>
            <a:off x="2712148" y="1417638"/>
            <a:ext cx="3513523" cy="49813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50008" y="6567880"/>
            <a:ext cx="3793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Recognition using Visual Phrases , CVPR 2011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189021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Detectors are Misleading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842072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Non-Maximum Suppression</a:t>
            </a:r>
            <a:endParaRPr lang="en-US" dirty="0" smtClean="0"/>
          </a:p>
          <a:p>
            <a:r>
              <a:rPr lang="en-US" dirty="0" smtClean="0"/>
              <a:t>Context Rescoring </a:t>
            </a:r>
            <a:r>
              <a:rPr lang="en-US" sz="2000" dirty="0" smtClean="0"/>
              <a:t>[</a:t>
            </a:r>
            <a:r>
              <a:rPr lang="en-US" sz="2000" dirty="0" err="1"/>
              <a:t>Felzenszwalb</a:t>
            </a:r>
            <a:r>
              <a:rPr lang="en-US" sz="2000" dirty="0" smtClean="0"/>
              <a:t> et al. 2010]</a:t>
            </a:r>
          </a:p>
          <a:p>
            <a:r>
              <a:rPr lang="en-US" dirty="0" smtClean="0"/>
              <a:t>Pairwise Relations </a:t>
            </a:r>
            <a:r>
              <a:rPr lang="en-US" sz="2000" dirty="0" smtClean="0"/>
              <a:t>[Desai, </a:t>
            </a:r>
            <a:r>
              <a:rPr lang="en-US" sz="2000" dirty="0" err="1" smtClean="0"/>
              <a:t>Ramanan</a:t>
            </a:r>
            <a:r>
              <a:rPr lang="en-US" sz="2000" dirty="0" smtClean="0"/>
              <a:t>, </a:t>
            </a:r>
            <a:r>
              <a:rPr lang="pl-PL" sz="2000" dirty="0" err="1" smtClean="0"/>
              <a:t>Fowlkes</a:t>
            </a:r>
            <a:r>
              <a:rPr lang="pl-PL" sz="2000" dirty="0" smtClean="0"/>
              <a:t> ICCV09]</a:t>
            </a:r>
          </a:p>
          <a:p>
            <a:r>
              <a:rPr lang="pl-PL" dirty="0" err="1" smtClean="0"/>
              <a:t>Poselets</a:t>
            </a:r>
            <a:r>
              <a:rPr lang="pl-PL" dirty="0"/>
              <a:t> </a:t>
            </a:r>
            <a:r>
              <a:rPr lang="pl-PL" dirty="0" smtClean="0"/>
              <a:t>and </a:t>
            </a:r>
            <a:r>
              <a:rPr lang="pl-PL" dirty="0" err="1" smtClean="0"/>
              <a:t>Actions</a:t>
            </a:r>
            <a:r>
              <a:rPr lang="pl-PL" dirty="0" smtClean="0"/>
              <a:t> </a:t>
            </a:r>
            <a:r>
              <a:rPr lang="pl-PL" sz="2000" dirty="0" smtClean="0"/>
              <a:t>[</a:t>
            </a:r>
            <a:r>
              <a:rPr lang="pl-PL" sz="2000" dirty="0" err="1" smtClean="0"/>
              <a:t>Maji</a:t>
            </a:r>
            <a:r>
              <a:rPr lang="pl-PL" sz="2000" dirty="0" smtClean="0"/>
              <a:t>, et al. CVPR2011]</a:t>
            </a:r>
            <a:endParaRPr lang="pl-PL" dirty="0" smtClean="0"/>
          </a:p>
          <a:p>
            <a:r>
              <a:rPr lang="pl-PL" dirty="0" err="1" smtClean="0"/>
              <a:t>Sentences</a:t>
            </a:r>
            <a:r>
              <a:rPr lang="pl-PL" dirty="0" smtClean="0"/>
              <a:t> </a:t>
            </a:r>
            <a:r>
              <a:rPr lang="pl-PL" sz="2000" dirty="0" smtClean="0"/>
              <a:t>[Farhadi et al. ECCV2010]</a:t>
            </a:r>
            <a:endParaRPr lang="pl-PL" dirty="0" smtClean="0"/>
          </a:p>
          <a:p>
            <a:r>
              <a:rPr lang="pl-PL" dirty="0" smtClean="0"/>
              <a:t>Baby Talk </a:t>
            </a:r>
            <a:r>
              <a:rPr lang="pl-PL" sz="2000" dirty="0" smtClean="0"/>
              <a:t>[</a:t>
            </a:r>
            <a:r>
              <a:rPr lang="pl-PL" sz="2000" dirty="0" err="1" smtClean="0"/>
              <a:t>Kulkarni</a:t>
            </a:r>
            <a:r>
              <a:rPr lang="pl-PL" sz="2000" dirty="0" smtClean="0"/>
              <a:t> et al. CVPR2011]</a:t>
            </a:r>
            <a:endParaRPr lang="pl-PL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350008" y="6567880"/>
            <a:ext cx="3793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Recognition using Visual Phrases , CVPR 2011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385495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78888" y="6356350"/>
            <a:ext cx="2133600" cy="365125"/>
          </a:xfrm>
        </p:spPr>
        <p:txBody>
          <a:bodyPr/>
          <a:lstStyle/>
          <a:p>
            <a:fld id="{84C4A1B2-0F5B-3944-995A-0AEFDA3D9549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 descr="binary_res_col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759" r="74554" b="49674"/>
          <a:stretch/>
        </p:blipFill>
        <p:spPr>
          <a:xfrm>
            <a:off x="3155624" y="1417638"/>
            <a:ext cx="3513523" cy="498130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5623973" y="4218333"/>
            <a:ext cx="924226" cy="0"/>
          </a:xfrm>
          <a:prstGeom prst="straightConnector1">
            <a:avLst/>
          </a:prstGeom>
          <a:ln w="3810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507883" y="3948694"/>
            <a:ext cx="27387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800000"/>
                </a:solidFill>
              </a:rPr>
              <a:t>Encourage Predictions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991601" y="1693086"/>
            <a:ext cx="798040" cy="233023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991601" y="1926109"/>
            <a:ext cx="798040" cy="386305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49379" y="1667697"/>
            <a:ext cx="28013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Discourage Predictions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50008" y="6567880"/>
            <a:ext cx="3793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Recognition using Visual Phrases , CVPR 2011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394335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Decoding Multiple Detectors</a:t>
            </a:r>
            <a:endParaRPr lang="en-US" dirty="0"/>
          </a:p>
        </p:txBody>
      </p:sp>
      <p:pic>
        <p:nvPicPr>
          <p:cNvPr id="4" name="Picture 3" descr="process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095" y="2035848"/>
            <a:ext cx="8874267" cy="25660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50008" y="6567880"/>
            <a:ext cx="3793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Recognition using Visual Phrases , CVPR 2011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237554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settings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567767" y="1745064"/>
            <a:ext cx="5894802" cy="4166175"/>
            <a:chOff x="2466489" y="1959988"/>
            <a:chExt cx="4427309" cy="3249182"/>
          </a:xfrm>
        </p:grpSpPr>
        <p:pic>
          <p:nvPicPr>
            <p:cNvPr id="5" name="Picture 4" descr="horse_and_rider_jumping_6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66489" y="1959988"/>
              <a:ext cx="4299169" cy="32243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" name="Rectangle 5"/>
            <p:cNvSpPr/>
            <p:nvPr/>
          </p:nvSpPr>
          <p:spPr>
            <a:xfrm>
              <a:off x="3637219" y="2289267"/>
              <a:ext cx="2978757" cy="1709110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346085" y="3872936"/>
              <a:ext cx="1547713" cy="1132395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477790" y="4280615"/>
              <a:ext cx="798843" cy="563518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530846" y="1959988"/>
              <a:ext cx="1081759" cy="1709110"/>
            </a:xfrm>
            <a:prstGeom prst="rect">
              <a:avLst/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02819" y="2966943"/>
              <a:ext cx="662839" cy="1709110"/>
            </a:xfrm>
            <a:prstGeom prst="rect">
              <a:avLst/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762640" y="3233501"/>
              <a:ext cx="783713" cy="1950864"/>
            </a:xfrm>
            <a:prstGeom prst="rect">
              <a:avLst/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276632" y="2759663"/>
              <a:ext cx="313553" cy="1238713"/>
            </a:xfrm>
            <a:prstGeom prst="rect">
              <a:avLst/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83514" y="3527021"/>
              <a:ext cx="156776" cy="345916"/>
            </a:xfrm>
            <a:prstGeom prst="rect">
              <a:avLst/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029611" y="3669097"/>
              <a:ext cx="2582994" cy="1336233"/>
            </a:xfrm>
            <a:prstGeom prst="rect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73630" y="4280615"/>
              <a:ext cx="1592027" cy="928555"/>
            </a:xfrm>
            <a:prstGeom prst="rect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4304861" y="1448998"/>
            <a:ext cx="320052" cy="264706"/>
          </a:xfrm>
          <a:prstGeom prst="roundRect">
            <a:avLst/>
          </a:prstGeom>
          <a:solidFill>
            <a:srgbClr val="008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3126552" y="1902567"/>
            <a:ext cx="320052" cy="264706"/>
          </a:xfrm>
          <a:prstGeom prst="roundRect">
            <a:avLst/>
          </a:prstGeom>
          <a:solidFill>
            <a:srgbClr val="008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2630765" y="2490039"/>
            <a:ext cx="320052" cy="264706"/>
          </a:xfrm>
          <a:prstGeom prst="roundRect">
            <a:avLst/>
          </a:prstGeom>
          <a:solidFill>
            <a:srgbClr val="8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571182" y="4417094"/>
            <a:ext cx="320052" cy="264706"/>
          </a:xfrm>
          <a:prstGeom prst="roundRect">
            <a:avLst/>
          </a:prstGeom>
          <a:solidFill>
            <a:srgbClr val="8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2320627" y="3631419"/>
            <a:ext cx="320052" cy="264706"/>
          </a:xfrm>
          <a:prstGeom prst="roundRect">
            <a:avLst/>
          </a:prstGeom>
          <a:solidFill>
            <a:srgbClr val="8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4" name="Rounded Rectangle 23"/>
          <p:cNvSpPr/>
          <p:nvPr/>
        </p:nvSpPr>
        <p:spPr>
          <a:xfrm>
            <a:off x="3274786" y="3086886"/>
            <a:ext cx="320052" cy="264706"/>
          </a:xfrm>
          <a:prstGeom prst="roundRect">
            <a:avLst/>
          </a:prstGeom>
          <a:solidFill>
            <a:srgbClr val="8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3427186" y="3513217"/>
            <a:ext cx="320052" cy="264706"/>
          </a:xfrm>
          <a:prstGeom prst="roundRect">
            <a:avLst/>
          </a:prstGeom>
          <a:solidFill>
            <a:srgbClr val="8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5141147" y="4417094"/>
            <a:ext cx="320052" cy="264706"/>
          </a:xfrm>
          <a:prstGeom prst="roundRect">
            <a:avLst/>
          </a:prstGeom>
          <a:solidFill>
            <a:srgbClr val="8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5363637" y="3933183"/>
            <a:ext cx="320052" cy="264706"/>
          </a:xfrm>
          <a:prstGeom prst="roundRect">
            <a:avLst/>
          </a:prstGeom>
          <a:solidFill>
            <a:srgbClr val="8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6409409" y="2751494"/>
            <a:ext cx="320052" cy="264706"/>
          </a:xfrm>
          <a:prstGeom prst="roundRect">
            <a:avLst/>
          </a:prstGeom>
          <a:solidFill>
            <a:srgbClr val="8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350008" y="6567880"/>
            <a:ext cx="3793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Recognition using Visual Phrases , CVPR 2011</a:t>
            </a:r>
            <a:endParaRPr lang="en-US" sz="1400" dirty="0"/>
          </a:p>
        </p:txBody>
      </p:sp>
      <p:sp>
        <p:nvSpPr>
          <p:cNvPr id="30" name="Rectangle 29"/>
          <p:cNvSpPr/>
          <p:nvPr/>
        </p:nvSpPr>
        <p:spPr>
          <a:xfrm>
            <a:off x="569147" y="592154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The problem with this approach is that one needs to greedily search the space of labels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3797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well designed feature </a:t>
            </a:r>
            <a:r>
              <a:rPr lang="en-US" dirty="0" smtClean="0"/>
              <a:t>representations </a:t>
            </a:r>
            <a:r>
              <a:rPr lang="en-US" dirty="0"/>
              <a:t>should make it unnecessary to account for </a:t>
            </a:r>
            <a:r>
              <a:rPr lang="en-US" dirty="0" smtClean="0"/>
              <a:t>pairwise interactions</a:t>
            </a:r>
          </a:p>
          <a:p>
            <a:endParaRPr lang="en-US" dirty="0"/>
          </a:p>
          <a:p>
            <a:r>
              <a:rPr lang="en-US" dirty="0" smtClean="0"/>
              <a:t>All detectors should be aware of responses of other detectors in a vicinity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50008" y="6567880"/>
            <a:ext cx="3793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Recognition using Visual Phrases , CVPR 2011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337231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are the right quanta of Recognition?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56144" y="2553810"/>
            <a:ext cx="1109206" cy="1605746"/>
            <a:chOff x="513174" y="2476999"/>
            <a:chExt cx="1271812" cy="1872221"/>
          </a:xfrm>
        </p:grpSpPr>
        <p:pic>
          <p:nvPicPr>
            <p:cNvPr id="5" name="Picture 4" descr="537048-wheel_large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99501" y="2476999"/>
              <a:ext cx="485403" cy="495042"/>
            </a:xfrm>
            <a:prstGeom prst="rect">
              <a:avLst/>
            </a:prstGeom>
          </p:spPr>
        </p:pic>
        <p:pic>
          <p:nvPicPr>
            <p:cNvPr id="6" name="Picture 5" descr="dog_sit_white_background.jpg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764552" y="3076129"/>
              <a:ext cx="525671" cy="373730"/>
            </a:xfrm>
            <a:prstGeom prst="rect">
              <a:avLst/>
            </a:prstGeom>
          </p:spPr>
        </p:pic>
        <p:pic>
          <p:nvPicPr>
            <p:cNvPr id="7" name="Picture 6" descr="400-02A21.jpg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561223" y="2818429"/>
              <a:ext cx="167543" cy="571684"/>
            </a:xfrm>
            <a:prstGeom prst="rect">
              <a:avLst/>
            </a:prstGeom>
          </p:spPr>
        </p:pic>
        <p:pic>
          <p:nvPicPr>
            <p:cNvPr id="8" name="Picture 7" descr="ED_02SideChair_F.jpg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290223" y="3078607"/>
              <a:ext cx="117859" cy="371252"/>
            </a:xfrm>
            <a:prstGeom prst="rect">
              <a:avLst/>
            </a:prstGeom>
          </p:spPr>
        </p:pic>
        <p:pic>
          <p:nvPicPr>
            <p:cNvPr id="9" name="Picture 8" descr="Glenn_Standing_Left.jpg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484905" y="2817528"/>
              <a:ext cx="261130" cy="436997"/>
            </a:xfrm>
            <a:prstGeom prst="rect">
              <a:avLst/>
            </a:prstGeom>
          </p:spPr>
        </p:pic>
        <p:pic>
          <p:nvPicPr>
            <p:cNvPr id="10" name="Picture 9" descr="road_handlebar_7148S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15972" y="3583097"/>
              <a:ext cx="580191" cy="401750"/>
            </a:xfrm>
            <a:prstGeom prst="rect">
              <a:avLst/>
            </a:prstGeom>
          </p:spPr>
        </p:pic>
        <p:pic>
          <p:nvPicPr>
            <p:cNvPr id="11" name="Picture 10" descr="images.jpeg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2297" y="3758584"/>
              <a:ext cx="571219" cy="279389"/>
            </a:xfrm>
            <a:prstGeom prst="rect">
              <a:avLst/>
            </a:prstGeom>
          </p:spPr>
        </p:pic>
        <p:pic>
          <p:nvPicPr>
            <p:cNvPr id="12" name="Picture 11" descr="109166258.jpg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270102" y="3495398"/>
              <a:ext cx="514884" cy="252943"/>
            </a:xfrm>
            <a:prstGeom prst="rect">
              <a:avLst/>
            </a:prstGeom>
          </p:spPr>
        </p:pic>
        <p:pic>
          <p:nvPicPr>
            <p:cNvPr id="13" name="Picture 12" descr="windshield.jpg"/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 flipV="1">
              <a:off x="513174" y="4079765"/>
              <a:ext cx="629123" cy="269455"/>
            </a:xfrm>
            <a:prstGeom prst="rect">
              <a:avLst/>
            </a:prstGeom>
          </p:spPr>
        </p:pic>
      </p:grpSp>
      <p:cxnSp>
        <p:nvCxnSpPr>
          <p:cNvPr id="14" name="Straight Arrow Connector 13"/>
          <p:cNvCxnSpPr/>
          <p:nvPr/>
        </p:nvCxnSpPr>
        <p:spPr>
          <a:xfrm flipH="1" flipV="1">
            <a:off x="349067" y="5339434"/>
            <a:ext cx="2812580" cy="9046"/>
          </a:xfrm>
          <a:prstGeom prst="straightConnector1">
            <a:avLst/>
          </a:prstGeom>
          <a:ln w="76200" cmpd="sng">
            <a:solidFill>
              <a:schemeClr val="tx2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2157696" y="2256671"/>
            <a:ext cx="2221453" cy="2552032"/>
            <a:chOff x="2690984" y="1974448"/>
            <a:chExt cx="3343904" cy="3210016"/>
          </a:xfrm>
        </p:grpSpPr>
        <p:pic>
          <p:nvPicPr>
            <p:cNvPr id="16" name="Picture 15" descr="109166258.jpg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85715" y="3153053"/>
              <a:ext cx="1157832" cy="899022"/>
            </a:xfrm>
            <a:prstGeom prst="rect">
              <a:avLst/>
            </a:prstGeom>
          </p:spPr>
        </p:pic>
        <p:pic>
          <p:nvPicPr>
            <p:cNvPr id="17" name="Picture 16" descr="2009_Yamaha_V_Star_Custom_Motorbike-1.jpg"/>
            <p:cNvPicPr>
              <a:picLocks noChangeAspect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4852469" y="4078358"/>
              <a:ext cx="1137596" cy="664580"/>
            </a:xfrm>
            <a:prstGeom prst="rect">
              <a:avLst/>
            </a:prstGeom>
          </p:spPr>
        </p:pic>
        <p:pic>
          <p:nvPicPr>
            <p:cNvPr id="18" name="Picture 17" descr="car%20rental.jpg"/>
            <p:cNvPicPr>
              <a:picLocks noChangeAspect="1"/>
            </p:cNvPicPr>
            <p:nvPr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4623523" y="2130332"/>
              <a:ext cx="1087054" cy="651311"/>
            </a:xfrm>
            <a:prstGeom prst="rect">
              <a:avLst/>
            </a:prstGeom>
          </p:spPr>
        </p:pic>
        <p:pic>
          <p:nvPicPr>
            <p:cNvPr id="19" name="Picture 18" descr="Glenn_Standing_Left.jpg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104123" y="1974448"/>
              <a:ext cx="381837" cy="988706"/>
            </a:xfrm>
            <a:prstGeom prst="rect">
              <a:avLst/>
            </a:prstGeom>
          </p:spPr>
        </p:pic>
        <p:pic>
          <p:nvPicPr>
            <p:cNvPr id="20" name="Picture 19" descr="1878289-friesian-horse-in-front-of-a-white-background.jpg"/>
            <p:cNvPicPr>
              <a:picLocks noChangeAspect="1"/>
            </p:cNvPicPr>
            <p:nvPr/>
          </p:nvPicPr>
          <p:blipFill rotWithShape="1">
            <a:blip r:embed="rId1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4189675" y="3113228"/>
              <a:ext cx="812178" cy="1029892"/>
            </a:xfrm>
            <a:prstGeom prst="rect">
              <a:avLst/>
            </a:prstGeom>
          </p:spPr>
        </p:pic>
        <p:pic>
          <p:nvPicPr>
            <p:cNvPr id="21" name="Picture 20" descr="dog_sit_white_background.jpg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465691" y="4143119"/>
              <a:ext cx="594763" cy="698847"/>
            </a:xfrm>
            <a:prstGeom prst="rect">
              <a:avLst/>
            </a:prstGeom>
          </p:spPr>
        </p:pic>
        <p:pic>
          <p:nvPicPr>
            <p:cNvPr id="22" name="Picture 21" descr="1234705234yOA072.jpg"/>
            <p:cNvPicPr>
              <a:picLocks noChangeAspect="1"/>
            </p:cNvPicPr>
            <p:nvPr/>
          </p:nvPicPr>
          <p:blipFill rotWithShape="1">
            <a:blip r:embed="rId1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5518019" y="3573794"/>
              <a:ext cx="516869" cy="569325"/>
            </a:xfrm>
            <a:prstGeom prst="rect">
              <a:avLst/>
            </a:prstGeom>
          </p:spPr>
        </p:pic>
        <p:pic>
          <p:nvPicPr>
            <p:cNvPr id="23" name="Picture 22" descr="KHS_Manhattan_Green_cruiser_bicycle.jpg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47681" y="2916114"/>
              <a:ext cx="985859" cy="613880"/>
            </a:xfrm>
            <a:prstGeom prst="rect">
              <a:avLst/>
            </a:prstGeom>
          </p:spPr>
        </p:pic>
        <p:pic>
          <p:nvPicPr>
            <p:cNvPr id="24" name="Picture 23" descr="ED_02SideChair_F.jpg"/>
            <p:cNvPicPr>
              <a:picLocks noChangeAspect="1"/>
            </p:cNvPicPr>
            <p:nvPr/>
          </p:nvPicPr>
          <p:blipFill rotWithShape="1">
            <a:blip r:embed="rId20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4189674" y="4301412"/>
              <a:ext cx="592572" cy="883052"/>
            </a:xfrm>
            <a:prstGeom prst="rect">
              <a:avLst/>
            </a:prstGeom>
          </p:spPr>
        </p:pic>
        <p:pic>
          <p:nvPicPr>
            <p:cNvPr id="25" name="Picture 24" descr="cutcaster-photo-100892816-Potted-plant-towards-white-background.jpg"/>
            <p:cNvPicPr>
              <a:picLocks noChangeAspect="1"/>
            </p:cNvPicPr>
            <p:nvPr/>
          </p:nvPicPr>
          <p:blipFill rotWithShape="1">
            <a:blip r:embed="rId21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3490471" y="2309627"/>
              <a:ext cx="699203" cy="795530"/>
            </a:xfrm>
            <a:prstGeom prst="rect">
              <a:avLst/>
            </a:prstGeom>
          </p:spPr>
        </p:pic>
        <p:pic>
          <p:nvPicPr>
            <p:cNvPr id="26" name="Picture 25" descr="White_Background_216.jpg"/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690984" y="3778799"/>
              <a:ext cx="940607" cy="798252"/>
            </a:xfrm>
            <a:prstGeom prst="rect">
              <a:avLst/>
            </a:prstGeom>
          </p:spPr>
        </p:pic>
        <p:pic>
          <p:nvPicPr>
            <p:cNvPr id="27" name="Picture 26" descr="6826712-black-lcd-tv-monitor-on-white-background.jpg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800255" y="2614381"/>
              <a:ext cx="760776" cy="701906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6828184" y="2324971"/>
            <a:ext cx="2073450" cy="2285892"/>
            <a:chOff x="5850980" y="2140667"/>
            <a:chExt cx="3046060" cy="3134028"/>
          </a:xfrm>
        </p:grpSpPr>
        <p:pic>
          <p:nvPicPr>
            <p:cNvPr id="30" name="Picture 29" descr="5.1265828648.park-scene.jpg"/>
            <p:cNvPicPr>
              <a:picLocks noChangeAspect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021174" y="2191757"/>
              <a:ext cx="1060581" cy="796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1" name="Picture 30" descr="8-240_BEACH_lg.jpg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393162" y="2866772"/>
              <a:ext cx="1098392" cy="82654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" name="Picture 31" descr="5607756066_4d28944032.jpg"/>
            <p:cNvPicPr>
              <a:picLocks noChangeAspect="1"/>
            </p:cNvPicPr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850980" y="3380699"/>
              <a:ext cx="1041371" cy="7810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3" name="Picture 32" descr="AshridgeForrest.jpg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566768" y="3045608"/>
              <a:ext cx="1072100" cy="8635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4" name="Picture 33" descr="urban (1).jpg"/>
            <p:cNvPicPr>
              <a:picLocks noChangeAspect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388802" y="2140667"/>
              <a:ext cx="978447" cy="73383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5" name="Picture 34" descr="highway.jpeg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371666" y="3840816"/>
              <a:ext cx="1119888" cy="74659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6" name="Picture 35" descr="Affordable-New-Contemporary-Kitchen-beautiful-Design.jpg"/>
            <p:cNvPicPr>
              <a:picLocks noChangeAspect="1"/>
            </p:cNvPicPr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910513" y="4372654"/>
              <a:ext cx="1146017" cy="90204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7" name="Picture 36" descr="bedroom-design16.jpg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796402" y="4124828"/>
              <a:ext cx="1100638" cy="73192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cxnSp>
        <p:nvCxnSpPr>
          <p:cNvPr id="39" name="Straight Arrow Connector 38"/>
          <p:cNvCxnSpPr/>
          <p:nvPr/>
        </p:nvCxnSpPr>
        <p:spPr>
          <a:xfrm flipV="1">
            <a:off x="3166920" y="5333839"/>
            <a:ext cx="5336587" cy="9046"/>
          </a:xfrm>
          <a:prstGeom prst="straightConnector1">
            <a:avLst/>
          </a:prstGeom>
          <a:ln w="76200" cmpd="sng">
            <a:solidFill>
              <a:schemeClr val="tx2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2789070" y="2380602"/>
            <a:ext cx="2902780" cy="2572006"/>
            <a:chOff x="5136511" y="1512451"/>
            <a:chExt cx="2902780" cy="2572006"/>
          </a:xfrm>
        </p:grpSpPr>
        <p:pic>
          <p:nvPicPr>
            <p:cNvPr id="64" name="Picture 63" descr="1585326-a-jockey-with-her-brown-horse-leaping-in-the-air-to-make-it-over-the-jump-isolated-on-a-white-backgr.jpg"/>
            <p:cNvPicPr>
              <a:picLocks noChangeAspect="1"/>
            </p:cNvPicPr>
            <p:nvPr/>
          </p:nvPicPr>
          <p:blipFill rotWithShape="1">
            <a:blip r:embed="rId32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5136511" y="1512451"/>
              <a:ext cx="1120173" cy="951340"/>
            </a:xfrm>
            <a:prstGeom prst="rect">
              <a:avLst/>
            </a:prstGeom>
          </p:spPr>
        </p:pic>
        <p:pic>
          <p:nvPicPr>
            <p:cNvPr id="65" name="Picture 64" descr="7812733-happy-young-woman-riding-bicycle-isolated-on-white-background.jpg"/>
            <p:cNvPicPr>
              <a:picLocks noChangeAspect="1"/>
            </p:cNvPicPr>
            <p:nvPr/>
          </p:nvPicPr>
          <p:blipFill rotWithShape="1">
            <a:blip r:embed="rId3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6039437" y="2750718"/>
              <a:ext cx="1139296" cy="1333739"/>
            </a:xfrm>
            <a:prstGeom prst="rect">
              <a:avLst/>
            </a:prstGeom>
          </p:spPr>
        </p:pic>
        <p:pic>
          <p:nvPicPr>
            <p:cNvPr id="66" name="Picture 65" descr="5843816-person-with-a-mountain-bike-isolated-against-white-background.jpg"/>
            <p:cNvPicPr>
              <a:picLocks noChangeAspect="1"/>
            </p:cNvPicPr>
            <p:nvPr/>
          </p:nvPicPr>
          <p:blipFill rotWithShape="1">
            <a:blip r:embed="rId3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6947223" y="1512451"/>
              <a:ext cx="1092068" cy="1124700"/>
            </a:xfrm>
            <a:prstGeom prst="rect">
              <a:avLst/>
            </a:prstGeom>
          </p:spPr>
        </p:pic>
        <p:pic>
          <p:nvPicPr>
            <p:cNvPr id="67" name="Picture 66" descr="7147286-young-beautiful-woman-lying-on-sofa-isolated-on-white-background.jpg"/>
            <p:cNvPicPr>
              <a:picLocks noChangeAspect="1"/>
            </p:cNvPicPr>
            <p:nvPr/>
          </p:nvPicPr>
          <p:blipFill rotWithShape="1">
            <a:blip r:embed="rId3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5902549" y="2208371"/>
              <a:ext cx="1085208" cy="510839"/>
            </a:xfrm>
            <a:prstGeom prst="rect">
              <a:avLst/>
            </a:prstGeom>
          </p:spPr>
        </p:pic>
        <p:pic>
          <p:nvPicPr>
            <p:cNvPr id="68" name="Picture 67" descr="6943109-casual-young-man-drinking-bottle-of-beer-isolated-on-white.jpg"/>
            <p:cNvPicPr>
              <a:picLocks noChangeAspect="1"/>
            </p:cNvPicPr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449435" y="2510172"/>
              <a:ext cx="556428" cy="827256"/>
            </a:xfrm>
            <a:prstGeom prst="rect">
              <a:avLst/>
            </a:prstGeom>
          </p:spPr>
        </p:pic>
        <p:pic>
          <p:nvPicPr>
            <p:cNvPr id="69" name="Picture 68" descr="stock-photo-young-woman-sitting-on-chair-against-isolated-white-background-40649539.jpg"/>
            <p:cNvPicPr>
              <a:picLocks noChangeAspect="1"/>
            </p:cNvPicPr>
            <p:nvPr/>
          </p:nvPicPr>
          <p:blipFill rotWithShape="1">
            <a:blip r:embed="rId37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7178733" y="2750718"/>
              <a:ext cx="661523" cy="920111"/>
            </a:xfrm>
            <a:prstGeom prst="rect">
              <a:avLst/>
            </a:prstGeom>
          </p:spPr>
        </p:pic>
      </p:grpSp>
      <p:sp>
        <p:nvSpPr>
          <p:cNvPr id="70" name="TextBox 69"/>
          <p:cNvSpPr txBox="1"/>
          <p:nvPr/>
        </p:nvSpPr>
        <p:spPr>
          <a:xfrm>
            <a:off x="5350008" y="6567880"/>
            <a:ext cx="3793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Recognition using Visual Phrases , CVPR 2011</a:t>
            </a:r>
            <a:endParaRPr lang="en-US" sz="1400" dirty="0"/>
          </a:p>
        </p:txBody>
      </p:sp>
      <p:cxnSp>
        <p:nvCxnSpPr>
          <p:cNvPr id="51" name="Straight Arrow Connector 50"/>
          <p:cNvCxnSpPr/>
          <p:nvPr/>
        </p:nvCxnSpPr>
        <p:spPr>
          <a:xfrm flipH="1" flipV="1">
            <a:off x="344687" y="5335034"/>
            <a:ext cx="2812580" cy="9046"/>
          </a:xfrm>
          <a:prstGeom prst="straightConnector1">
            <a:avLst/>
          </a:prstGeom>
          <a:ln w="76200" cmpd="sng">
            <a:solidFill>
              <a:srgbClr val="80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475382" y="5331018"/>
            <a:ext cx="8025304" cy="9046"/>
          </a:xfrm>
          <a:prstGeom prst="straightConnector1">
            <a:avLst/>
          </a:prstGeom>
          <a:ln w="76200" cmpd="sng">
            <a:solidFill>
              <a:schemeClr val="tx2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471185" y="6383213"/>
            <a:ext cx="2148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cs typeface="Arial Rounded MT Bold"/>
              </a:rPr>
              <a:t>Courtesy: Ali </a:t>
            </a:r>
            <a:r>
              <a:rPr lang="en-US" dirty="0" err="1" smtClean="0">
                <a:cs typeface="Arial Rounded MT Bold"/>
              </a:rPr>
              <a:t>Farhadi</a:t>
            </a:r>
            <a:endParaRPr lang="en-US" dirty="0"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870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9222E-7 7.32159E-7 L -0.22126 0.00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63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>
          <a:xfrm>
            <a:off x="6494935" y="1088729"/>
            <a:ext cx="1225431" cy="50711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838"/>
            <a:ext cx="8229600" cy="1143000"/>
          </a:xfrm>
        </p:spPr>
        <p:txBody>
          <a:bodyPr/>
          <a:lstStyle/>
          <a:p>
            <a:r>
              <a:rPr lang="en-US" dirty="0" smtClean="0"/>
              <a:t>Feature Design</a:t>
            </a:r>
            <a:endParaRPr lang="en-US" dirty="0"/>
          </a:p>
        </p:txBody>
      </p:sp>
      <p:pic>
        <p:nvPicPr>
          <p:cNvPr id="4" name="Picture 3" descr="horse_and_rider_jumping_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5296" y="1986004"/>
            <a:ext cx="4299169" cy="32243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56026" y="2315283"/>
            <a:ext cx="2978757" cy="1709110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064892" y="3898952"/>
            <a:ext cx="1269891" cy="1132395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96597" y="4306631"/>
            <a:ext cx="798843" cy="563518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81009" y="1986004"/>
            <a:ext cx="1081759" cy="1709110"/>
          </a:xfrm>
          <a:prstGeom prst="rect">
            <a:avLst/>
          </a:prstGeom>
          <a:noFill/>
          <a:ln w="38100" cmpd="sng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821626" y="2992959"/>
            <a:ext cx="662839" cy="1709110"/>
          </a:xfrm>
          <a:prstGeom prst="rect">
            <a:avLst/>
          </a:prstGeom>
          <a:noFill/>
          <a:ln w="38100" cmpd="sng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81447" y="3259517"/>
            <a:ext cx="783713" cy="1950864"/>
          </a:xfrm>
          <a:prstGeom prst="rect">
            <a:avLst/>
          </a:prstGeom>
          <a:noFill/>
          <a:ln w="38100" cmpd="sng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995439" y="2785679"/>
            <a:ext cx="313553" cy="1238713"/>
          </a:xfrm>
          <a:prstGeom prst="rect">
            <a:avLst/>
          </a:prstGeom>
          <a:noFill/>
          <a:ln w="38100" cmpd="sng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602321" y="3553037"/>
            <a:ext cx="156776" cy="345916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748418" y="3695113"/>
            <a:ext cx="2582994" cy="1336233"/>
          </a:xfrm>
          <a:prstGeom prst="rect">
            <a:avLst/>
          </a:prstGeom>
          <a:noFill/>
          <a:ln w="38100" cmpd="sng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892437" y="4306631"/>
            <a:ext cx="1592027" cy="928555"/>
          </a:xfrm>
          <a:prstGeom prst="rect">
            <a:avLst/>
          </a:prstGeom>
          <a:noFill/>
          <a:ln w="38100" cmpd="sng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Curved Connector 15"/>
          <p:cNvCxnSpPr>
            <a:stCxn id="5" idx="0"/>
            <a:endCxn id="20" idx="1"/>
          </p:cNvCxnSpPr>
          <p:nvPr/>
        </p:nvCxnSpPr>
        <p:spPr>
          <a:xfrm rot="5400000" flipH="1" flipV="1">
            <a:off x="4638019" y="458365"/>
            <a:ext cx="1064304" cy="2649532"/>
          </a:xfrm>
          <a:prstGeom prst="curved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494937" y="1088729"/>
            <a:ext cx="1225431" cy="32449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496553" y="1542488"/>
            <a:ext cx="1225433" cy="1387685"/>
          </a:xfrm>
          <a:prstGeom prst="rect">
            <a:avLst/>
          </a:prstGeom>
          <a:solidFill>
            <a:schemeClr val="accent3">
              <a:lumMod val="60000"/>
              <a:lumOff val="40000"/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993289" y="2037142"/>
            <a:ext cx="779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Above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993289" y="3695114"/>
            <a:ext cx="954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eside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993289" y="5210381"/>
            <a:ext cx="800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elow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536411" y="2006160"/>
            <a:ext cx="3948053" cy="799675"/>
          </a:xfrm>
          <a:prstGeom prst="rect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496553" y="1554197"/>
            <a:ext cx="1225431" cy="324499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Best Blue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536238" y="2848399"/>
            <a:ext cx="3948053" cy="1238713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496553" y="3200419"/>
            <a:ext cx="1225433" cy="1387685"/>
          </a:xfrm>
          <a:prstGeom prst="rect">
            <a:avLst/>
          </a:prstGeom>
          <a:solidFill>
            <a:srgbClr val="95B3D7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496553" y="3189151"/>
            <a:ext cx="1225431" cy="324499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Best Blue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1536238" y="4149832"/>
            <a:ext cx="3948053" cy="1154629"/>
          </a:xfrm>
          <a:prstGeom prst="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496553" y="4802117"/>
            <a:ext cx="1225433" cy="1387685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496553" y="4787695"/>
            <a:ext cx="1225431" cy="324499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Best Blue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6496553" y="5227551"/>
            <a:ext cx="1223680" cy="32449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Best Yellow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5484465" y="1578324"/>
            <a:ext cx="1010473" cy="40768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468787" y="2785679"/>
            <a:ext cx="1041830" cy="175918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468787" y="2848399"/>
            <a:ext cx="1041830" cy="340752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468787" y="4087112"/>
            <a:ext cx="1026148" cy="500992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468787" y="4143528"/>
            <a:ext cx="1026148" cy="681154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468787" y="5271450"/>
            <a:ext cx="1026148" cy="917379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Left Bracket 22"/>
          <p:cNvSpPr/>
          <p:nvPr/>
        </p:nvSpPr>
        <p:spPr>
          <a:xfrm flipH="1">
            <a:off x="7803039" y="3189151"/>
            <a:ext cx="126793" cy="139895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ket 23"/>
          <p:cNvSpPr/>
          <p:nvPr/>
        </p:nvSpPr>
        <p:spPr>
          <a:xfrm flipH="1">
            <a:off x="7809968" y="4749135"/>
            <a:ext cx="126793" cy="139895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Bracket 21"/>
          <p:cNvSpPr/>
          <p:nvPr/>
        </p:nvSpPr>
        <p:spPr>
          <a:xfrm flipH="1">
            <a:off x="7803039" y="1562644"/>
            <a:ext cx="126793" cy="1398953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5350008" y="6567880"/>
            <a:ext cx="3793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Recognition using Visual Phrases , CVPR 2011</a:t>
            </a:r>
            <a:endParaRPr lang="en-US" sz="1400" dirty="0"/>
          </a:p>
        </p:txBody>
      </p:sp>
      <p:sp>
        <p:nvSpPr>
          <p:cNvPr id="48" name="Rectangle 47"/>
          <p:cNvSpPr/>
          <p:nvPr/>
        </p:nvSpPr>
        <p:spPr>
          <a:xfrm>
            <a:off x="6496553" y="5693922"/>
            <a:ext cx="1218160" cy="324499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Best Red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496553" y="3671075"/>
            <a:ext cx="1223680" cy="32449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Best Yellow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496553" y="4137446"/>
            <a:ext cx="1218160" cy="324499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Best Red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496553" y="2025884"/>
            <a:ext cx="1223680" cy="32449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Best Yellow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496553" y="2481336"/>
            <a:ext cx="1218160" cy="324499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Best Red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29429" y="5501757"/>
            <a:ext cx="12986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Position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Scale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confidence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7809968" y="766897"/>
            <a:ext cx="1387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Spatial</a:t>
            </a:r>
          </a:p>
          <a:p>
            <a:r>
              <a:rPr lang="en-US" dirty="0" smtClean="0"/>
              <a:t>relationships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6534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0" grpId="0" animBg="1"/>
      <p:bldP spid="17" grpId="0" animBg="1"/>
      <p:bldP spid="3" grpId="0"/>
      <p:bldP spid="29" grpId="0"/>
      <p:bldP spid="30" grpId="0"/>
      <p:bldP spid="15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23" grpId="0" animBg="1"/>
      <p:bldP spid="24" grpId="0" animBg="1"/>
      <p:bldP spid="22" grpId="0" animBg="1"/>
      <p:bldP spid="48" grpId="0" animBg="1"/>
      <p:bldP spid="50" grpId="0" animBg="1"/>
      <p:bldP spid="51" grpId="0" animBg="1"/>
      <p:bldP spid="53" grpId="0" animBg="1"/>
      <p:bldP spid="5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463818" y="1081509"/>
            <a:ext cx="3866116" cy="2778057"/>
            <a:chOff x="2466489" y="1959988"/>
            <a:chExt cx="4427309" cy="3249182"/>
          </a:xfrm>
        </p:grpSpPr>
        <p:pic>
          <p:nvPicPr>
            <p:cNvPr id="21" name="Picture 20" descr="horse_and_rider_jumping_6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466489" y="1959988"/>
              <a:ext cx="4299169" cy="3224377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3637219" y="2289267"/>
              <a:ext cx="2978757" cy="1709110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346085" y="3872936"/>
              <a:ext cx="1547713" cy="1132395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477790" y="4280615"/>
              <a:ext cx="798843" cy="563518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530846" y="1959988"/>
              <a:ext cx="1081759" cy="1567033"/>
            </a:xfrm>
            <a:prstGeom prst="rect">
              <a:avLst/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102819" y="2966943"/>
              <a:ext cx="662839" cy="1709110"/>
            </a:xfrm>
            <a:prstGeom prst="rect">
              <a:avLst/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762640" y="3233501"/>
              <a:ext cx="783713" cy="1950864"/>
            </a:xfrm>
            <a:prstGeom prst="rect">
              <a:avLst/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276632" y="2759663"/>
              <a:ext cx="313553" cy="1238713"/>
            </a:xfrm>
            <a:prstGeom prst="rect">
              <a:avLst/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883514" y="3527021"/>
              <a:ext cx="156776" cy="345916"/>
            </a:xfrm>
            <a:prstGeom prst="rect">
              <a:avLst/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029611" y="3669097"/>
              <a:ext cx="2582994" cy="1336233"/>
            </a:xfrm>
            <a:prstGeom prst="rect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173630" y="4280615"/>
              <a:ext cx="1592027" cy="928555"/>
            </a:xfrm>
            <a:prstGeom prst="rect">
              <a:avLst/>
            </a:prstGeom>
            <a:noFill/>
            <a:ln w="38100" cmpd="sng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089" y="-191025"/>
            <a:ext cx="8229600" cy="1143000"/>
          </a:xfrm>
        </p:spPr>
        <p:txBody>
          <a:bodyPr/>
          <a:lstStyle/>
          <a:p>
            <a:r>
              <a:rPr lang="en-US" dirty="0" smtClean="0"/>
              <a:t>Decoding</a:t>
            </a:r>
            <a:endParaRPr lang="en-US" dirty="0"/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078832065"/>
              </p:ext>
            </p:extLst>
          </p:nvPr>
        </p:nvGraphicFramePr>
        <p:xfrm>
          <a:off x="954698" y="4675935"/>
          <a:ext cx="7690720" cy="1851469"/>
        </p:xfrm>
        <a:graphic>
          <a:graphicData uri="http://schemas.openxmlformats.org/presentationml/2006/ole">
            <p:oleObj spid="_x0000_s2470" name="Equation" r:id="rId5" imgW="4004280" imgH="950760" progId="Equation.3">
              <p:embed/>
            </p:oleObj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5350008" y="6567880"/>
            <a:ext cx="3793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Recognition using Visual Phrases , CVPR 2011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3945337"/>
            <a:ext cx="436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 Max margin structure Learning</a:t>
            </a:r>
            <a:endParaRPr lang="en-US" sz="2400" b="1" dirty="0"/>
          </a:p>
        </p:txBody>
      </p:sp>
      <p:pic>
        <p:nvPicPr>
          <p:cNvPr id="2471" name="Picture 423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43089" y="2094100"/>
            <a:ext cx="380047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3" name="Straight Arrow Connector 32"/>
          <p:cNvCxnSpPr/>
          <p:nvPr/>
        </p:nvCxnSpPr>
        <p:spPr>
          <a:xfrm flipV="1">
            <a:off x="6658959" y="4675935"/>
            <a:ext cx="638891" cy="2689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676033" y="4222336"/>
            <a:ext cx="1969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Generates 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0316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50008" y="6567880"/>
            <a:ext cx="3793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Recognition using Visual Phrases , CVPR 2011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827020" y="1854331"/>
            <a:ext cx="32632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Before Decoding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4921562" y="1854331"/>
            <a:ext cx="32632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After Decoding</a:t>
            </a:r>
            <a:endParaRPr lang="en-US" sz="3200" dirty="0"/>
          </a:p>
        </p:txBody>
      </p:sp>
      <p:pic>
        <p:nvPicPr>
          <p:cNvPr id="11" name="Picture 10" descr="decoding_res2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988" t="51109" r="46378"/>
          <a:stretch/>
        </p:blipFill>
        <p:spPr>
          <a:xfrm>
            <a:off x="4739580" y="2962897"/>
            <a:ext cx="3791903" cy="2337223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93234"/>
            <a:ext cx="8229600" cy="1143000"/>
          </a:xfrm>
        </p:spPr>
        <p:txBody>
          <a:bodyPr/>
          <a:lstStyle/>
          <a:p>
            <a:r>
              <a:rPr lang="en-US" dirty="0" smtClean="0"/>
              <a:t>Before and After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45039" y="2962898"/>
            <a:ext cx="3627238" cy="2337223"/>
            <a:chOff x="645039" y="2962898"/>
            <a:chExt cx="3627238" cy="2337223"/>
          </a:xfrm>
        </p:grpSpPr>
        <p:pic>
          <p:nvPicPr>
            <p:cNvPr id="10" name="Picture 9" descr="decoding_res2.pdf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988" r="46378" b="48890"/>
            <a:stretch/>
          </p:blipFill>
          <p:spPr>
            <a:xfrm>
              <a:off x="645039" y="2962898"/>
              <a:ext cx="3627238" cy="2337223"/>
            </a:xfrm>
            <a:prstGeom prst="rect">
              <a:avLst/>
            </a:prstGeom>
          </p:spPr>
        </p:pic>
        <p:pic>
          <p:nvPicPr>
            <p:cNvPr id="13" name="Picture 12" descr="decoding_res2.pdf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0070" t="51109" r="47371" b="43185"/>
            <a:stretch/>
          </p:blipFill>
          <p:spPr>
            <a:xfrm>
              <a:off x="3762509" y="3002569"/>
              <a:ext cx="369472" cy="4086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27276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50008" y="6567880"/>
            <a:ext cx="3793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Recognition using Visual Phrases , CVPR 2011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45039" y="1672927"/>
            <a:ext cx="32632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Before Decoding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4748333" y="1672927"/>
            <a:ext cx="32632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After Decoding</a:t>
            </a:r>
            <a:endParaRPr lang="en-US" sz="3200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95009"/>
            <a:ext cx="8229600" cy="1143000"/>
          </a:xfrm>
        </p:spPr>
        <p:txBody>
          <a:bodyPr/>
          <a:lstStyle/>
          <a:p>
            <a:r>
              <a:rPr lang="en-US" dirty="0" smtClean="0"/>
              <a:t>Before and After</a:t>
            </a:r>
            <a:endParaRPr lang="en-US" dirty="0"/>
          </a:p>
        </p:txBody>
      </p:sp>
      <p:pic>
        <p:nvPicPr>
          <p:cNvPr id="14" name="Picture 13" descr="decoding_res1.pd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92" t="50559" r="84141"/>
          <a:stretch/>
        </p:blipFill>
        <p:spPr>
          <a:xfrm>
            <a:off x="4846065" y="2528633"/>
            <a:ext cx="3237138" cy="352665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62363" y="2439107"/>
            <a:ext cx="3245953" cy="3616181"/>
            <a:chOff x="662363" y="2439107"/>
            <a:chExt cx="3245953" cy="3616181"/>
          </a:xfrm>
        </p:grpSpPr>
        <p:pic>
          <p:nvPicPr>
            <p:cNvPr id="13" name="Picture 12" descr="decoding_res1.pdf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92" r="84141" b="49441"/>
            <a:stretch/>
          </p:blipFill>
          <p:spPr>
            <a:xfrm>
              <a:off x="662363" y="2439107"/>
              <a:ext cx="3245953" cy="3616181"/>
            </a:xfrm>
            <a:prstGeom prst="rect">
              <a:avLst/>
            </a:prstGeom>
          </p:spPr>
        </p:pic>
        <p:pic>
          <p:nvPicPr>
            <p:cNvPr id="10" name="Picture 9" descr="decoding_res1.pdf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832" t="50559" r="85073" b="39542"/>
            <a:stretch/>
          </p:blipFill>
          <p:spPr>
            <a:xfrm>
              <a:off x="2940010" y="2446419"/>
              <a:ext cx="744037" cy="7060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08216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74019772"/>
              </p:ext>
            </p:extLst>
          </p:nvPr>
        </p:nvGraphicFramePr>
        <p:xfrm>
          <a:off x="197313" y="2867436"/>
          <a:ext cx="8685429" cy="579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96487"/>
                <a:gridCol w="876941"/>
                <a:gridCol w="777664"/>
                <a:gridCol w="761118"/>
                <a:gridCol w="694933"/>
                <a:gridCol w="694933"/>
                <a:gridCol w="728026"/>
                <a:gridCol w="843848"/>
                <a:gridCol w="91147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Our Decoding without Phrases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0.437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0.434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0.330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0.216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0.329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0.297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0.218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55183393"/>
              </p:ext>
            </p:extLst>
          </p:nvPr>
        </p:nvGraphicFramePr>
        <p:xfrm>
          <a:off x="197313" y="1845404"/>
          <a:ext cx="8685429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6487"/>
                <a:gridCol w="876941"/>
                <a:gridCol w="777664"/>
                <a:gridCol w="761118"/>
                <a:gridCol w="694933"/>
                <a:gridCol w="694933"/>
                <a:gridCol w="728026"/>
                <a:gridCol w="843848"/>
                <a:gridCol w="91147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Decoding</a:t>
                      </a:r>
                      <a:r>
                        <a:rPr lang="en-US" sz="1600" baseline="0" dirty="0" smtClean="0"/>
                        <a:t> Methods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Bicycle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Bottle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Car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Chair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Dog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Horse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Person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Sofa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Felzenszwalb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dirty="0" smtClean="0"/>
                        <a:t>detectors with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CR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0.434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0.429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0.329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0.213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0.316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0.438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0.295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0.204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05557823"/>
              </p:ext>
            </p:extLst>
          </p:nvPr>
        </p:nvGraphicFramePr>
        <p:xfrm>
          <a:off x="197313" y="2866116"/>
          <a:ext cx="8685429" cy="579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96487"/>
                <a:gridCol w="876941"/>
                <a:gridCol w="777664"/>
                <a:gridCol w="761118"/>
                <a:gridCol w="694933"/>
                <a:gridCol w="694933"/>
                <a:gridCol w="728026"/>
                <a:gridCol w="843848"/>
                <a:gridCol w="91147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Our Decoding With Phrases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0.457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0.435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0.344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0.227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0.335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0.485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0.302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0.260</a:t>
                      </a:r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30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Phrasal Recognition Helps Object Recognition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50008" y="6567880"/>
            <a:ext cx="3793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Recognition using Visual Phrases , CVPR 2011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6375400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Numbers are 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45934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3495E-6 -1.68597E-6 L 2.23495E-6 0.0845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241099177"/>
              </p:ext>
            </p:extLst>
          </p:nvPr>
        </p:nvGraphicFramePr>
        <p:xfrm>
          <a:off x="197313" y="2867436"/>
          <a:ext cx="8685429" cy="579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96487"/>
                <a:gridCol w="876941"/>
                <a:gridCol w="777664"/>
                <a:gridCol w="761118"/>
                <a:gridCol w="694933"/>
                <a:gridCol w="694933"/>
                <a:gridCol w="728026"/>
                <a:gridCol w="843848"/>
                <a:gridCol w="91147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Our Decoding without Phrases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0.437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0.434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0.330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0.216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0.329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0.440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0.297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0.218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74912289"/>
              </p:ext>
            </p:extLst>
          </p:nvPr>
        </p:nvGraphicFramePr>
        <p:xfrm>
          <a:off x="197313" y="1845404"/>
          <a:ext cx="8685429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6487"/>
                <a:gridCol w="876941"/>
                <a:gridCol w="777664"/>
                <a:gridCol w="761118"/>
                <a:gridCol w="694933"/>
                <a:gridCol w="694933"/>
                <a:gridCol w="728026"/>
                <a:gridCol w="843848"/>
                <a:gridCol w="91147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Decoding</a:t>
                      </a:r>
                      <a:r>
                        <a:rPr lang="en-US" sz="1600" baseline="0" dirty="0" smtClean="0"/>
                        <a:t> Methods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Bicycle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Bottle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Car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Chair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Dog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Horse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Person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Sofa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Felzenszwalb</a:t>
                      </a:r>
                      <a:r>
                        <a:rPr lang="en-US" dirty="0" smtClean="0"/>
                        <a:t> detectors with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CR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0.434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0.429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0.329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0.213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0.316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0.438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0.295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0.204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53719364"/>
              </p:ext>
            </p:extLst>
          </p:nvPr>
        </p:nvGraphicFramePr>
        <p:xfrm>
          <a:off x="197313" y="3490952"/>
          <a:ext cx="8685429" cy="579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96487"/>
                <a:gridCol w="876941"/>
                <a:gridCol w="777664"/>
                <a:gridCol w="761118"/>
                <a:gridCol w="694933"/>
                <a:gridCol w="694933"/>
                <a:gridCol w="728026"/>
                <a:gridCol w="843848"/>
                <a:gridCol w="91147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Our Decoding With Phrases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0.457</a:t>
                      </a:r>
                      <a:endParaRPr lang="en-US" sz="1600" b="1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0.435</a:t>
                      </a:r>
                      <a:endParaRPr lang="en-US" sz="1600" b="1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0.344</a:t>
                      </a:r>
                      <a:endParaRPr lang="en-US" sz="1600" b="1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0.227</a:t>
                      </a:r>
                      <a:endParaRPr lang="en-US" sz="1600" b="1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0.335</a:t>
                      </a:r>
                      <a:endParaRPr lang="en-US" sz="1600" b="1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0.485</a:t>
                      </a:r>
                      <a:endParaRPr lang="en-US" sz="1600" b="1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0.302</a:t>
                      </a:r>
                      <a:endParaRPr lang="en-US" sz="1600" b="1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0.260</a:t>
                      </a:r>
                      <a:endParaRPr lang="en-US" sz="1600" b="1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</a:tr>
            </a:tbl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30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Including Visual Phrases to the vocabulary of Recognition helps Recognizing Objects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5350008" y="6567880"/>
            <a:ext cx="3793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Recognition using Visual Phrases , CVPR 2011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6375400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Numbers are 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61299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6222578"/>
              </p:ext>
            </p:extLst>
          </p:nvPr>
        </p:nvGraphicFramePr>
        <p:xfrm>
          <a:off x="197313" y="2867436"/>
          <a:ext cx="8685429" cy="579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96487"/>
                <a:gridCol w="876941"/>
                <a:gridCol w="777664"/>
                <a:gridCol w="761118"/>
                <a:gridCol w="694933"/>
                <a:gridCol w="694933"/>
                <a:gridCol w="728026"/>
                <a:gridCol w="843848"/>
                <a:gridCol w="91147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Our Decoding without Phrases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0.437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0.434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0.330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0.216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0.329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0.440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0.297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0.218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71622651"/>
              </p:ext>
            </p:extLst>
          </p:nvPr>
        </p:nvGraphicFramePr>
        <p:xfrm>
          <a:off x="197313" y="1845404"/>
          <a:ext cx="8685429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6487"/>
                <a:gridCol w="876941"/>
                <a:gridCol w="777664"/>
                <a:gridCol w="761118"/>
                <a:gridCol w="694933"/>
                <a:gridCol w="694933"/>
                <a:gridCol w="728026"/>
                <a:gridCol w="843848"/>
                <a:gridCol w="91147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Decoding</a:t>
                      </a:r>
                      <a:r>
                        <a:rPr lang="en-US" sz="1600" baseline="0" dirty="0" smtClean="0"/>
                        <a:t> Methods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Bicycle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Bottle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Car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Chair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Dog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Horse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Person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Sofa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Felzenszwalb</a:t>
                      </a:r>
                      <a:r>
                        <a:rPr lang="en-US" dirty="0" smtClean="0"/>
                        <a:t> detectors with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CR</a:t>
                      </a:r>
                      <a:endParaRPr lang="en-US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0.434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0.429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0.329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0.213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0.316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0.438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0.295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0.204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08279394"/>
              </p:ext>
            </p:extLst>
          </p:nvPr>
        </p:nvGraphicFramePr>
        <p:xfrm>
          <a:off x="197313" y="3490952"/>
          <a:ext cx="8685429" cy="579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96487"/>
                <a:gridCol w="876941"/>
                <a:gridCol w="777664"/>
                <a:gridCol w="761118"/>
                <a:gridCol w="694933"/>
                <a:gridCol w="694933"/>
                <a:gridCol w="728026"/>
                <a:gridCol w="843848"/>
                <a:gridCol w="91147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Our Decoding With Phrases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0.457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0.435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0.344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0.227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0.335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0.485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0.302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0.260</a:t>
                      </a:r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3038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Our Decoding Method Outperforms Context Rescaling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5350008" y="6567880"/>
            <a:ext cx="3793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Recognition using Visual Phrases , CVPR 2011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6375400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Numbers are 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41823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3530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Pairwise Decoding</a:t>
            </a:r>
            <a:endParaRPr lang="en-US" dirty="0"/>
          </a:p>
        </p:txBody>
      </p:sp>
      <p:graphicFrame>
        <p:nvGraphicFramePr>
          <p:cNvPr id="1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34414387"/>
              </p:ext>
            </p:extLst>
          </p:nvPr>
        </p:nvGraphicFramePr>
        <p:xfrm>
          <a:off x="197313" y="2867436"/>
          <a:ext cx="8685429" cy="579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96487"/>
                <a:gridCol w="876941"/>
                <a:gridCol w="777664"/>
                <a:gridCol w="761118"/>
                <a:gridCol w="694933"/>
                <a:gridCol w="694933"/>
                <a:gridCol w="728026"/>
                <a:gridCol w="843848"/>
                <a:gridCol w="91147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Our Decoding without Phrases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0.437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0.434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0.330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0.216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0.329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0.297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0.218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076258574"/>
              </p:ext>
            </p:extLst>
          </p:nvPr>
        </p:nvGraphicFramePr>
        <p:xfrm>
          <a:off x="197313" y="1845404"/>
          <a:ext cx="8685429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6487"/>
                <a:gridCol w="876941"/>
                <a:gridCol w="777664"/>
                <a:gridCol w="761118"/>
                <a:gridCol w="694933"/>
                <a:gridCol w="694933"/>
                <a:gridCol w="728026"/>
                <a:gridCol w="843848"/>
                <a:gridCol w="91147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Decoding</a:t>
                      </a:r>
                      <a:r>
                        <a:rPr lang="en-US" sz="1600" baseline="0" dirty="0" smtClean="0"/>
                        <a:t> Methods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Bicycle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Bottle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Car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Chair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Dog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Horse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Person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Sofa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Felzenszwalb</a:t>
                      </a:r>
                      <a:r>
                        <a:rPr lang="en-US" dirty="0" smtClean="0"/>
                        <a:t> detectors with</a:t>
                      </a:r>
                      <a:r>
                        <a:rPr lang="en-US" baseline="0" dirty="0" smtClean="0"/>
                        <a:t> CR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0.434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0.429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0.329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0.213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0.316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0.438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0.295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0.204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2361513"/>
              </p:ext>
            </p:extLst>
          </p:nvPr>
        </p:nvGraphicFramePr>
        <p:xfrm>
          <a:off x="197313" y="3461876"/>
          <a:ext cx="8685429" cy="579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96487"/>
                <a:gridCol w="876941"/>
                <a:gridCol w="777664"/>
                <a:gridCol w="761118"/>
                <a:gridCol w="694933"/>
                <a:gridCol w="694933"/>
                <a:gridCol w="728026"/>
                <a:gridCol w="843848"/>
                <a:gridCol w="91147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Our Decoding With Phrases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0.457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0.435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0.344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0.227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0.335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0.485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0.302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0.260</a:t>
                      </a:r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624532292"/>
              </p:ext>
            </p:extLst>
          </p:nvPr>
        </p:nvGraphicFramePr>
        <p:xfrm>
          <a:off x="201997" y="2868176"/>
          <a:ext cx="8685429" cy="579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96487"/>
                <a:gridCol w="876941"/>
                <a:gridCol w="777664"/>
                <a:gridCol w="761118"/>
                <a:gridCol w="694933"/>
                <a:gridCol w="694933"/>
                <a:gridCol w="728026"/>
                <a:gridCol w="843848"/>
                <a:gridCol w="91147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Desai, </a:t>
                      </a:r>
                      <a:r>
                        <a:rPr lang="en-US" sz="1600" dirty="0" err="1" smtClean="0"/>
                        <a:t>Ramanan</a:t>
                      </a:r>
                      <a:r>
                        <a:rPr lang="en-US" sz="1600" dirty="0" smtClean="0"/>
                        <a:t>,</a:t>
                      </a: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Fowlkes</a:t>
                      </a:r>
                      <a:endParaRPr lang="pl-PL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ICCV09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0.431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0.425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0.191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0.225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0.297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0.475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0.204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0.167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70541544"/>
              </p:ext>
            </p:extLst>
          </p:nvPr>
        </p:nvGraphicFramePr>
        <p:xfrm>
          <a:off x="201997" y="3461876"/>
          <a:ext cx="8685429" cy="579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96487"/>
                <a:gridCol w="876941"/>
                <a:gridCol w="777664"/>
                <a:gridCol w="761118"/>
                <a:gridCol w="694933"/>
                <a:gridCol w="694933"/>
                <a:gridCol w="728026"/>
                <a:gridCol w="843848"/>
                <a:gridCol w="91147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Desai, </a:t>
                      </a:r>
                      <a:r>
                        <a:rPr lang="en-US" sz="1600" dirty="0" err="1" smtClean="0"/>
                        <a:t>Ramanan</a:t>
                      </a:r>
                      <a:r>
                        <a:rPr lang="en-US" sz="1600" dirty="0" smtClean="0"/>
                        <a:t>,</a:t>
                      </a: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Fowlkes</a:t>
                      </a:r>
                      <a:endParaRPr lang="pl-PL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ICCV09 With </a:t>
                      </a:r>
                      <a:r>
                        <a:rPr lang="pl-PL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Phrases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0.449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0.435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0.228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0.316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0.462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0.286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0.204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350008" y="6567880"/>
            <a:ext cx="3793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Recognition using Visual Phrases , CVPR 2011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6375400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Numbers are 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666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8129E-6 -4.90169E-6 L 0.00018 0.165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2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8129E-6 1.1034E-6 L -1.88129E-6 0.15822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9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3530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Visual Phrases Help in Pairwise Decoding</a:t>
            </a:r>
            <a:endParaRPr lang="en-US" dirty="0"/>
          </a:p>
        </p:txBody>
      </p:sp>
      <p:graphicFrame>
        <p:nvGraphicFramePr>
          <p:cNvPr id="1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215095854"/>
              </p:ext>
            </p:extLst>
          </p:nvPr>
        </p:nvGraphicFramePr>
        <p:xfrm>
          <a:off x="177155" y="4036484"/>
          <a:ext cx="8685429" cy="579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96487"/>
                <a:gridCol w="876941"/>
                <a:gridCol w="777664"/>
                <a:gridCol w="761118"/>
                <a:gridCol w="694933"/>
                <a:gridCol w="694933"/>
                <a:gridCol w="728026"/>
                <a:gridCol w="843848"/>
                <a:gridCol w="91147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Our Decoding without Phrases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0.437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0.434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0.330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0.216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0.329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0.297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0.218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41596391"/>
              </p:ext>
            </p:extLst>
          </p:nvPr>
        </p:nvGraphicFramePr>
        <p:xfrm>
          <a:off x="197313" y="1845404"/>
          <a:ext cx="8685429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6487"/>
                <a:gridCol w="876941"/>
                <a:gridCol w="777664"/>
                <a:gridCol w="761118"/>
                <a:gridCol w="694933"/>
                <a:gridCol w="694933"/>
                <a:gridCol w="728026"/>
                <a:gridCol w="843848"/>
                <a:gridCol w="91147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Decoding</a:t>
                      </a:r>
                      <a:r>
                        <a:rPr lang="en-US" sz="1600" baseline="0" dirty="0" smtClean="0"/>
                        <a:t> Methods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Bicycle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Bottle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Car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Chair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Dog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Horse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Person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Sofa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Felzenszwalb</a:t>
                      </a:r>
                      <a:r>
                        <a:rPr lang="en-US" dirty="0" smtClean="0"/>
                        <a:t> detectors with</a:t>
                      </a:r>
                      <a:r>
                        <a:rPr lang="en-US" baseline="0" dirty="0" smtClean="0"/>
                        <a:t> CR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0.434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0.429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0.329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0.213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0.316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0.438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0.295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0.204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4357056"/>
              </p:ext>
            </p:extLst>
          </p:nvPr>
        </p:nvGraphicFramePr>
        <p:xfrm>
          <a:off x="177155" y="4610768"/>
          <a:ext cx="8685429" cy="579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96487"/>
                <a:gridCol w="876941"/>
                <a:gridCol w="777664"/>
                <a:gridCol w="761118"/>
                <a:gridCol w="694933"/>
                <a:gridCol w="694933"/>
                <a:gridCol w="728026"/>
                <a:gridCol w="843848"/>
                <a:gridCol w="91147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Our Decoding With Phrases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0.457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0.435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0.344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0.227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0.335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0.485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0.302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0.260</a:t>
                      </a:r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787206851"/>
              </p:ext>
            </p:extLst>
          </p:nvPr>
        </p:nvGraphicFramePr>
        <p:xfrm>
          <a:off x="181839" y="2868176"/>
          <a:ext cx="8685429" cy="579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96487"/>
                <a:gridCol w="876941"/>
                <a:gridCol w="777664"/>
                <a:gridCol w="761118"/>
                <a:gridCol w="694933"/>
                <a:gridCol w="694933"/>
                <a:gridCol w="728026"/>
                <a:gridCol w="843848"/>
                <a:gridCol w="91147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Desai, </a:t>
                      </a:r>
                      <a:r>
                        <a:rPr lang="en-US" sz="1600" dirty="0" err="1" smtClean="0"/>
                        <a:t>Ramanan</a:t>
                      </a:r>
                      <a:r>
                        <a:rPr lang="en-US" sz="1600" dirty="0" smtClean="0"/>
                        <a:t>,</a:t>
                      </a: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Fowlkes</a:t>
                      </a:r>
                      <a:endParaRPr lang="pl-PL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ICCV09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0.431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0.425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0.191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0.225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0.297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0.475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0.204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0.167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69870626"/>
              </p:ext>
            </p:extLst>
          </p:nvPr>
        </p:nvGraphicFramePr>
        <p:xfrm>
          <a:off x="181839" y="3461876"/>
          <a:ext cx="8685429" cy="579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96487"/>
                <a:gridCol w="876941"/>
                <a:gridCol w="777664"/>
                <a:gridCol w="761118"/>
                <a:gridCol w="694933"/>
                <a:gridCol w="694933"/>
                <a:gridCol w="728026"/>
                <a:gridCol w="843848"/>
                <a:gridCol w="91147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Desai, </a:t>
                      </a:r>
                      <a:r>
                        <a:rPr lang="en-US" sz="1600" dirty="0" err="1" smtClean="0"/>
                        <a:t>Ramanan</a:t>
                      </a:r>
                      <a:r>
                        <a:rPr lang="en-US" sz="1600" dirty="0" smtClean="0"/>
                        <a:t>,</a:t>
                      </a: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Fowlkes</a:t>
                      </a:r>
                      <a:endParaRPr lang="pl-PL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ICCV09 With </a:t>
                      </a:r>
                      <a:r>
                        <a:rPr lang="pl-PL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Phrases</a:t>
                      </a:r>
                      <a:endParaRPr lang="en-US" sz="1600" dirty="0" smtClean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0.449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0.435</a:t>
                      </a:r>
                      <a:endParaRPr lang="en-US" sz="1600" b="1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0.228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0.217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0.316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0.462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0.286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0.204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350008" y="6567880"/>
            <a:ext cx="3793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Recognition using Visual Phrases , CVPR 2011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6375400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Numbers are 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3802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3530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Our Decoding Outperforms Pairwise Decoding</a:t>
            </a:r>
            <a:endParaRPr lang="en-US" dirty="0"/>
          </a:p>
        </p:txBody>
      </p:sp>
      <p:graphicFrame>
        <p:nvGraphicFramePr>
          <p:cNvPr id="1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79818875"/>
              </p:ext>
            </p:extLst>
          </p:nvPr>
        </p:nvGraphicFramePr>
        <p:xfrm>
          <a:off x="177155" y="4036484"/>
          <a:ext cx="8685429" cy="579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96487"/>
                <a:gridCol w="876941"/>
                <a:gridCol w="777664"/>
                <a:gridCol w="761118"/>
                <a:gridCol w="694933"/>
                <a:gridCol w="694933"/>
                <a:gridCol w="728026"/>
                <a:gridCol w="843848"/>
                <a:gridCol w="91147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Our Decoding without Phrases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0.437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0.434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0.330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0.216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0.329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0.297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0.218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06327519"/>
              </p:ext>
            </p:extLst>
          </p:nvPr>
        </p:nvGraphicFramePr>
        <p:xfrm>
          <a:off x="197313" y="1845404"/>
          <a:ext cx="8685429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6487"/>
                <a:gridCol w="876941"/>
                <a:gridCol w="777664"/>
                <a:gridCol w="761118"/>
                <a:gridCol w="694933"/>
                <a:gridCol w="694933"/>
                <a:gridCol w="728026"/>
                <a:gridCol w="843848"/>
                <a:gridCol w="91147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Decoding</a:t>
                      </a:r>
                      <a:r>
                        <a:rPr lang="en-US" sz="1600" baseline="0" dirty="0" smtClean="0"/>
                        <a:t> Methods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Bicycle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Bottle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Car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Chair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Dog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Horse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Person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Sofa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Felzenszwalb</a:t>
                      </a:r>
                      <a:r>
                        <a:rPr lang="en-US" dirty="0" smtClean="0"/>
                        <a:t> detectors with</a:t>
                      </a:r>
                      <a:r>
                        <a:rPr lang="en-US" baseline="0" dirty="0" smtClean="0"/>
                        <a:t> CR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0.434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0.429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0.329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0.213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0.316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0.438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0.295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0.204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06553570"/>
              </p:ext>
            </p:extLst>
          </p:nvPr>
        </p:nvGraphicFramePr>
        <p:xfrm>
          <a:off x="177155" y="4610768"/>
          <a:ext cx="8685429" cy="579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96487"/>
                <a:gridCol w="876941"/>
                <a:gridCol w="777664"/>
                <a:gridCol w="761118"/>
                <a:gridCol w="694933"/>
                <a:gridCol w="694933"/>
                <a:gridCol w="728026"/>
                <a:gridCol w="843848"/>
                <a:gridCol w="91147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Our Decoding With Phrases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0.457</a:t>
                      </a:r>
                      <a:endParaRPr lang="en-US" sz="1600" b="1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0.435</a:t>
                      </a:r>
                      <a:endParaRPr lang="en-US" sz="1600" b="1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0.344</a:t>
                      </a:r>
                      <a:endParaRPr lang="en-US" sz="1600" b="1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0.227</a:t>
                      </a:r>
                      <a:endParaRPr lang="en-US" sz="1600" b="1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0.335</a:t>
                      </a:r>
                      <a:endParaRPr lang="en-US" sz="1600" b="1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0.485</a:t>
                      </a:r>
                      <a:endParaRPr lang="en-US" sz="1600" b="1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0.302</a:t>
                      </a:r>
                      <a:endParaRPr lang="en-US" sz="1600" b="1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0.260</a:t>
                      </a:r>
                      <a:endParaRPr lang="en-US" sz="1600" b="1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396773720"/>
              </p:ext>
            </p:extLst>
          </p:nvPr>
        </p:nvGraphicFramePr>
        <p:xfrm>
          <a:off x="181839" y="2868176"/>
          <a:ext cx="8685429" cy="579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96487"/>
                <a:gridCol w="876941"/>
                <a:gridCol w="777664"/>
                <a:gridCol w="761118"/>
                <a:gridCol w="694933"/>
                <a:gridCol w="694933"/>
                <a:gridCol w="728026"/>
                <a:gridCol w="843848"/>
                <a:gridCol w="91147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Desai, </a:t>
                      </a:r>
                      <a:r>
                        <a:rPr lang="en-US" sz="1600" dirty="0" err="1" smtClean="0"/>
                        <a:t>Ramanan</a:t>
                      </a:r>
                      <a:r>
                        <a:rPr lang="en-US" sz="1600" dirty="0" smtClean="0"/>
                        <a:t>,</a:t>
                      </a: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Fowlkes</a:t>
                      </a:r>
                      <a:endParaRPr lang="pl-PL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ICCV09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0.431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0.425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0.191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0.225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0.297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0.475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0.204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0.167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00698712"/>
              </p:ext>
            </p:extLst>
          </p:nvPr>
        </p:nvGraphicFramePr>
        <p:xfrm>
          <a:off x="181839" y="3461876"/>
          <a:ext cx="8685429" cy="579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96487"/>
                <a:gridCol w="876941"/>
                <a:gridCol w="777664"/>
                <a:gridCol w="761118"/>
                <a:gridCol w="694933"/>
                <a:gridCol w="694933"/>
                <a:gridCol w="728026"/>
                <a:gridCol w="843848"/>
                <a:gridCol w="91147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Desai, </a:t>
                      </a:r>
                      <a:r>
                        <a:rPr lang="en-US" sz="1600" dirty="0" err="1" smtClean="0"/>
                        <a:t>Ramanan</a:t>
                      </a:r>
                      <a:r>
                        <a:rPr lang="en-US" sz="1600" dirty="0" smtClean="0"/>
                        <a:t>,</a:t>
                      </a:r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Fowlkes</a:t>
                      </a:r>
                      <a:endParaRPr lang="pl-PL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pl-PL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ICCV09 With </a:t>
                      </a:r>
                      <a:r>
                        <a:rPr lang="pl-PL" sz="16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Phrases</a:t>
                      </a:r>
                      <a:endParaRPr lang="en-US" sz="1600" dirty="0" smtClean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0.449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0.435</a:t>
                      </a:r>
                      <a:endParaRPr lang="en-US" sz="1600" b="1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0.228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0.217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0.316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0.462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0.286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0.204</a:t>
                      </a:r>
                      <a:endParaRPr lang="en-US" sz="1600" dirty="0"/>
                    </a:p>
                  </a:txBody>
                  <a:tcPr>
                    <a:solidFill>
                      <a:srgbClr val="FFAC57"/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350008" y="6567880"/>
            <a:ext cx="3793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Recognition using Visual Phrases , CVPR 2011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6375400"/>
            <a:ext cx="414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Numbers are 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3095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2903"/>
            <a:ext cx="7772400" cy="1470025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cs typeface="Verdana"/>
              </a:rPr>
              <a:t>Recognition </a:t>
            </a:r>
            <a:br>
              <a:rPr lang="en-US" sz="4800" b="1" dirty="0" smtClean="0">
                <a:cs typeface="Verdana"/>
              </a:rPr>
            </a:br>
            <a:r>
              <a:rPr lang="en-US" sz="4800" b="1" dirty="0" smtClean="0">
                <a:cs typeface="Verdana"/>
              </a:rPr>
              <a:t>using </a:t>
            </a:r>
            <a:br>
              <a:rPr lang="en-US" sz="4800" b="1" dirty="0" smtClean="0">
                <a:cs typeface="Verdana"/>
              </a:rPr>
            </a:br>
            <a:r>
              <a:rPr lang="en-US" sz="4800" b="1" dirty="0" smtClean="0">
                <a:cs typeface="Verdana"/>
              </a:rPr>
              <a:t>Visual Phrases</a:t>
            </a:r>
            <a:endParaRPr lang="en-US" sz="4800" b="1" dirty="0">
              <a:cs typeface="Verdan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1245" y="4424076"/>
            <a:ext cx="6547225" cy="871824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latin typeface="+mj-lt"/>
                <a:cs typeface="Arial Rounded MT Bold"/>
              </a:rPr>
              <a:t>Amin Sadeghi</a:t>
            </a:r>
          </a:p>
          <a:p>
            <a:r>
              <a:rPr lang="en-US" sz="2000" b="1" dirty="0">
                <a:cs typeface="Arial Rounded MT Bold"/>
              </a:rPr>
              <a:t>Ali Farhadi</a:t>
            </a:r>
          </a:p>
          <a:p>
            <a:endParaRPr lang="en-US" sz="2000" b="1" dirty="0" smtClean="0">
              <a:latin typeface="+mj-lt"/>
              <a:cs typeface="Arial Rounded MT Bold"/>
            </a:endParaRPr>
          </a:p>
          <a:p>
            <a:endParaRPr lang="en-US" sz="2000" b="1" dirty="0" smtClean="0">
              <a:latin typeface="+mj-lt"/>
              <a:cs typeface="Arial Rounded MT Bold"/>
            </a:endParaRPr>
          </a:p>
          <a:p>
            <a:endParaRPr lang="en-US" sz="2000" b="1" dirty="0">
              <a:latin typeface="+mj-lt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733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Visual Phrases</a:t>
            </a:r>
          </a:p>
          <a:p>
            <a:pPr lvl="2"/>
            <a:r>
              <a:rPr lang="en-US" dirty="0" smtClean="0"/>
              <a:t>Bigger than </a:t>
            </a:r>
            <a:r>
              <a:rPr lang="en-US" dirty="0"/>
              <a:t>o</a:t>
            </a:r>
            <a:r>
              <a:rPr lang="en-US" dirty="0" smtClean="0"/>
              <a:t>bjects and smaller than scenes</a:t>
            </a:r>
          </a:p>
          <a:p>
            <a:pPr lvl="2"/>
            <a:r>
              <a:rPr lang="en-US" dirty="0" smtClean="0"/>
              <a:t>Substantial gain in understanding images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 smtClean="0"/>
              <a:t>Phrasal recognition help object recognition</a:t>
            </a:r>
          </a:p>
          <a:p>
            <a:pPr lvl="2"/>
            <a:r>
              <a:rPr lang="en-US" dirty="0" smtClean="0"/>
              <a:t>Including visual phrases to the vocabulary of recognition</a:t>
            </a:r>
          </a:p>
          <a:p>
            <a:pPr lvl="2"/>
            <a:r>
              <a:rPr lang="en-US" dirty="0" smtClean="0"/>
              <a:t>Decoding</a:t>
            </a:r>
          </a:p>
          <a:p>
            <a:pPr lvl="2"/>
            <a:endParaRPr lang="en-US" dirty="0"/>
          </a:p>
          <a:p>
            <a:r>
              <a:rPr lang="en-US" dirty="0" smtClean="0"/>
              <a:t>What should we recognize</a:t>
            </a:r>
          </a:p>
          <a:p>
            <a:pPr lvl="2"/>
            <a:r>
              <a:rPr lang="en-US" dirty="0" smtClean="0"/>
              <a:t>Semantic spectrum of the elements of recognition</a:t>
            </a:r>
          </a:p>
          <a:p>
            <a:pPr lvl="2"/>
            <a:r>
              <a:rPr lang="en-US" dirty="0" smtClean="0"/>
              <a:t>Opportunism can be a principle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50008" y="6567880"/>
            <a:ext cx="3793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Recognition using Visual Phrases , CVPR 2011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157675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Introducing visual phrases as categories for recognition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Introducing a novel dataset for phrasal recognition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The state of the art methods of modeling interactions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A decoding algorithm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 smtClean="0"/>
              <a:t>Performance results in multi-class object recognition</a:t>
            </a:r>
            <a:endParaRPr lang="zh-TW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A1B2-0F5B-3944-995A-0AEFDA3D9549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extension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pPr algn="just"/>
            <a:r>
              <a:rPr lang="en-US" dirty="0" smtClean="0"/>
              <a:t> learning the visual phrases in an unsupervised way, instead of the manually labeled visual phrases in the database. </a:t>
            </a:r>
          </a:p>
          <a:p>
            <a:r>
              <a:rPr lang="en-US" dirty="0" smtClean="0"/>
              <a:t>Also, a possible extension to their encoder is to expand the idea to constraints in the 3D space, with incorporating features guided by the basic rules of visibility and occupancy</a:t>
            </a:r>
          </a:p>
          <a:p>
            <a:r>
              <a:rPr lang="en-US" dirty="0" smtClean="0"/>
              <a:t>Enhance the recognition rate by incorporating the images captions in the </a:t>
            </a:r>
            <a:r>
              <a:rPr lang="en-US" smtClean="0"/>
              <a:t>learning 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A1B2-0F5B-3944-995A-0AEFDA3D9549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Contextual Meta-Objects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A1B2-0F5B-3944-995A-0AEFDA3D9549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email"/>
          <a:srcRect l="112" r="112"/>
          <a:stretch>
            <a:fillRect/>
          </a:stretch>
        </p:blipFill>
        <p:spPr/>
      </p:pic>
      <p:sp>
        <p:nvSpPr>
          <p:cNvPr id="10" name="TextBox 9"/>
          <p:cNvSpPr txBox="1"/>
          <p:nvPr/>
        </p:nvSpPr>
        <p:spPr>
          <a:xfrm>
            <a:off x="457200" y="6356350"/>
            <a:ext cx="486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Congcong</a:t>
            </a:r>
            <a:r>
              <a:rPr lang="en-US" dirty="0" smtClean="0"/>
              <a:t> Li, Devi Parikh, </a:t>
            </a:r>
            <a:r>
              <a:rPr lang="en-US" dirty="0" err="1" smtClean="0"/>
              <a:t>Tsuhan</a:t>
            </a:r>
            <a:r>
              <a:rPr lang="en-US" dirty="0" smtClean="0"/>
              <a:t> Chen, ICCV 2011</a:t>
            </a:r>
          </a:p>
        </p:txBody>
      </p:sp>
      <p:sp>
        <p:nvSpPr>
          <p:cNvPr id="6" name="Rectangle 5"/>
          <p:cNvSpPr/>
          <p:nvPr/>
        </p:nvSpPr>
        <p:spPr>
          <a:xfrm>
            <a:off x="746476" y="1279138"/>
            <a:ext cx="72354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Learning the visual phrases in an unsupervised 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8253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Object Interaction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A1B2-0F5B-3944-995A-0AEFDA3D9549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714500" y="1417638"/>
            <a:ext cx="5394780" cy="462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6307693"/>
            <a:ext cx="3582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Bangpeng</a:t>
            </a:r>
            <a:r>
              <a:rPr lang="en-US" dirty="0" smtClean="0"/>
              <a:t> Yao, Li </a:t>
            </a:r>
            <a:r>
              <a:rPr lang="en-US" dirty="0" err="1" smtClean="0"/>
              <a:t>Fei-Fei</a:t>
            </a:r>
            <a:r>
              <a:rPr lang="en-US" dirty="0" smtClean="0"/>
              <a:t>, PAMI 2012</a:t>
            </a:r>
          </a:p>
        </p:txBody>
      </p:sp>
    </p:spTree>
    <p:extLst>
      <p:ext uri="{BB962C8B-B14F-4D97-AF65-F5344CB8AC3E}">
        <p14:creationId xmlns:p14="http://schemas.microsoft.com/office/powerpoint/2010/main" xmlns="" val="244507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Daily Activities in First Person Cameras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A1B2-0F5B-3944-995A-0AEFDA3D9549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498600" y="1564041"/>
            <a:ext cx="6121400" cy="46335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6356350"/>
            <a:ext cx="449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Hamed</a:t>
            </a:r>
            <a:r>
              <a:rPr lang="en-US" dirty="0" smtClean="0"/>
              <a:t> </a:t>
            </a:r>
            <a:r>
              <a:rPr lang="en-US" dirty="0" err="1" smtClean="0"/>
              <a:t>Pirsiavash</a:t>
            </a:r>
            <a:r>
              <a:rPr lang="en-US" dirty="0" smtClean="0"/>
              <a:t>, Deva </a:t>
            </a:r>
            <a:r>
              <a:rPr lang="en-US" dirty="0" err="1" smtClean="0"/>
              <a:t>Ramanan</a:t>
            </a:r>
            <a:r>
              <a:rPr lang="en-US" dirty="0" smtClean="0"/>
              <a:t>, CVPR 2012</a:t>
            </a:r>
          </a:p>
        </p:txBody>
      </p:sp>
    </p:spTree>
    <p:extLst>
      <p:ext uri="{BB962C8B-B14F-4D97-AF65-F5344CB8AC3E}">
        <p14:creationId xmlns:p14="http://schemas.microsoft.com/office/powerpoint/2010/main" xmlns="" val="113099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Proxemics in Personal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A1B2-0F5B-3944-995A-0AEFDA3D9549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92200" y="1417638"/>
            <a:ext cx="6959600" cy="4749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6356350"/>
            <a:ext cx="5489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Simon Baker, </a:t>
            </a:r>
            <a:r>
              <a:rPr lang="en-US" dirty="0" err="1" smtClean="0"/>
              <a:t>Anitha</a:t>
            </a:r>
            <a:r>
              <a:rPr lang="en-US" dirty="0" smtClean="0"/>
              <a:t> </a:t>
            </a:r>
            <a:r>
              <a:rPr lang="en-US" dirty="0" err="1" smtClean="0"/>
              <a:t>Kannan</a:t>
            </a:r>
            <a:r>
              <a:rPr lang="en-US" dirty="0" smtClean="0"/>
              <a:t>, Deva </a:t>
            </a:r>
            <a:r>
              <a:rPr lang="en-US" dirty="0" err="1" smtClean="0"/>
              <a:t>Ramanan</a:t>
            </a:r>
            <a:r>
              <a:rPr lang="en-US" dirty="0" smtClean="0"/>
              <a:t>, CVPR 2012</a:t>
            </a:r>
          </a:p>
        </p:txBody>
      </p:sp>
    </p:spTree>
    <p:extLst>
      <p:ext uri="{BB962C8B-B14F-4D97-AF65-F5344CB8AC3E}">
        <p14:creationId xmlns:p14="http://schemas.microsoft.com/office/powerpoint/2010/main" xmlns="" val="100393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1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Describing Images using Natural Language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A1B2-0F5B-3944-995A-0AEFDA3D9549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6356350"/>
            <a:ext cx="2738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Amin </a:t>
            </a:r>
            <a:r>
              <a:rPr lang="en-US" dirty="0" err="1" smtClean="0"/>
              <a:t>Saeghi</a:t>
            </a:r>
            <a:r>
              <a:rPr lang="en-US" dirty="0" smtClean="0"/>
              <a:t>, David Forsyth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57494145"/>
              </p:ext>
            </p:extLst>
          </p:nvPr>
        </p:nvGraphicFramePr>
        <p:xfrm>
          <a:off x="457200" y="2205494"/>
          <a:ext cx="8410416" cy="3153906"/>
        </p:xfrm>
        <a:graphic>
          <a:graphicData uri="http://schemas.openxmlformats.org/presentationml/2006/ole">
            <p:oleObj spid="_x0000_s1027" name="Acrobat Document" r:id="rId3" imgW="6480000" imgH="2430000" progId="AcroExch.Document.7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31572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Automatic Discovery of Groups of Objects for Scene Understanding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086600" cy="1752600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Congcong</a:t>
            </a:r>
            <a:r>
              <a:rPr lang="en-US" sz="2800" dirty="0" smtClean="0"/>
              <a:t> Li, </a:t>
            </a:r>
            <a:r>
              <a:rPr lang="en-US" sz="2800" b="1" dirty="0" smtClean="0"/>
              <a:t>Devi Parikh</a:t>
            </a:r>
            <a:r>
              <a:rPr lang="en-US" sz="2800" dirty="0" smtClean="0"/>
              <a:t>, and </a:t>
            </a:r>
            <a:r>
              <a:rPr lang="en-US" sz="2800" dirty="0" err="1" smtClean="0"/>
              <a:t>Tsuhan</a:t>
            </a:r>
            <a:r>
              <a:rPr lang="en-US" sz="2800" dirty="0" smtClean="0"/>
              <a:t> Chen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A1B2-0F5B-3944-995A-0AEFDA3D9549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/>
              <a:t>How would we understand an image?</a:t>
            </a:r>
          </a:p>
          <a:p>
            <a:pPr algn="ctr">
              <a:buNone/>
            </a:pP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" y="2743200"/>
            <a:ext cx="28956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381375" y="2743200"/>
            <a:ext cx="27908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324600" y="2743200"/>
            <a:ext cx="275272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14400" y="2158425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Scene?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47244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2060"/>
                </a:solidFill>
              </a:rPr>
              <a:t>Outdoor Restaurant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33800" y="4800600"/>
            <a:ext cx="19822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3 Picnic‐umbrellas,</a:t>
            </a:r>
          </a:p>
          <a:p>
            <a:r>
              <a:rPr lang="en-US" b="1" dirty="0">
                <a:solidFill>
                  <a:srgbClr val="00B050"/>
                </a:solidFill>
              </a:rPr>
              <a:t>3 Tables,6 Chairs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24600" y="4800600"/>
            <a:ext cx="2581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 </a:t>
            </a:r>
            <a:r>
              <a:rPr lang="en-US" b="1" i="1" dirty="0" smtClean="0">
                <a:solidFill>
                  <a:srgbClr val="FF0000"/>
                </a:solidFill>
              </a:rPr>
              <a:t>Sets of picnic‐umbrella,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table &amp; chairs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53200" y="2209800"/>
            <a:ext cx="24491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Group of Objects!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14800" y="2209800"/>
            <a:ext cx="12939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Objects?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553200" y="5479832"/>
            <a:ext cx="30289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Note that this description demonstrates a natural grouping of objects in the scene.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864733" y="5756831"/>
            <a:ext cx="1851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dirty="0" smtClean="0"/>
              <a:t>This is not natural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7200" y="6310829"/>
            <a:ext cx="59873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3200" b="1" dirty="0" smtClean="0">
                <a:solidFill>
                  <a:srgbClr val="FF0000"/>
                </a:solidFill>
              </a:rPr>
              <a:t>Objects interact with each other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Phrases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A1B2-0F5B-3944-995A-0AEFDA3D954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150" y="1304925"/>
            <a:ext cx="9029700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7200" y="6356350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Visual phrase: corresponds to chunk of meaning bigger than a word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95398" y="5941497"/>
            <a:ext cx="2148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cs typeface="Arial Rounded MT Bold"/>
              </a:rPr>
              <a:t>Courtesy: Ali </a:t>
            </a:r>
            <a:r>
              <a:rPr lang="en-US" dirty="0" err="1" smtClean="0">
                <a:cs typeface="Arial Rounded MT Bold"/>
              </a:rPr>
              <a:t>Farhadi</a:t>
            </a:r>
            <a:endParaRPr lang="en-US" dirty="0">
              <a:cs typeface="Arial Rounded MT Bol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39050" y="1277034"/>
            <a:ext cx="15049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2 objects 1 action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1094472"/>
            <a:ext cx="14406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Or 1 Object and action</a:t>
            </a:r>
          </a:p>
        </p:txBody>
      </p:sp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8100" y="1923364"/>
            <a:ext cx="1828800" cy="1658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Objects interaction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These interactions may be of various forms such as:</a:t>
            </a:r>
          </a:p>
          <a:p>
            <a:pPr lvl="1"/>
            <a:r>
              <a:rPr lang="en-US" dirty="0" smtClean="0"/>
              <a:t> spatial relationships, </a:t>
            </a:r>
          </a:p>
          <a:p>
            <a:pPr lvl="1"/>
            <a:r>
              <a:rPr lang="en-US" dirty="0" smtClean="0"/>
              <a:t>physical support, </a:t>
            </a:r>
          </a:p>
          <a:p>
            <a:pPr lvl="1"/>
            <a:r>
              <a:rPr lang="en-US" dirty="0" smtClean="0"/>
              <a:t>actions being performed by a subject on an object, etc. </a:t>
            </a:r>
          </a:p>
          <a:p>
            <a:pPr algn="just"/>
            <a:r>
              <a:rPr lang="en-US" dirty="0" smtClean="0"/>
              <a:t>The key observation is that all these interactions manifest themselves as predictable visual patterns in the image.</a:t>
            </a:r>
          </a:p>
          <a:p>
            <a:pPr algn="just"/>
            <a:r>
              <a:rPr lang="en-US" dirty="0" smtClean="0"/>
              <a:t>detecting these structured visual patterns themselves is an important step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A1B2-0F5B-3944-995A-0AEFDA3D9549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Group of Objects!</a:t>
            </a:r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934075" y="1676400"/>
            <a:ext cx="2752725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05644" y="3810000"/>
            <a:ext cx="2581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 </a:t>
            </a:r>
            <a:r>
              <a:rPr lang="en-US" b="1" i="1" dirty="0" smtClean="0">
                <a:solidFill>
                  <a:srgbClr val="FF0000"/>
                </a:solidFill>
              </a:rPr>
              <a:t>Sets of picnic‐umbrella,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table &amp; chairs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4648200"/>
            <a:ext cx="8763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Groups of objects</a:t>
            </a:r>
            <a:r>
              <a:rPr lang="en-US" sz="2000" b="1" dirty="0"/>
              <a:t>: composites of two or more objects which </a:t>
            </a:r>
            <a:r>
              <a:rPr lang="en-US" sz="2000" b="1" dirty="0" smtClean="0"/>
              <a:t>have </a:t>
            </a:r>
            <a:r>
              <a:rPr lang="en-US" sz="2000" b="1" i="1" dirty="0" smtClean="0"/>
              <a:t>mutually</a:t>
            </a:r>
            <a:r>
              <a:rPr lang="en-US" sz="2000" dirty="0" smtClean="0"/>
              <a:t> </a:t>
            </a:r>
            <a:r>
              <a:rPr lang="en-US" sz="2000" b="1" i="1" dirty="0"/>
              <a:t>consistent </a:t>
            </a:r>
            <a:r>
              <a:rPr lang="en-US" sz="2000" b="1" i="1" dirty="0" smtClean="0"/>
              <a:t>spatial, </a:t>
            </a:r>
            <a:r>
              <a:rPr lang="en-US" sz="2000" b="1" i="1" dirty="0"/>
              <a:t>scale, and view point </a:t>
            </a:r>
            <a:r>
              <a:rPr lang="en-US" sz="2000" b="1" i="1" dirty="0" smtClean="0"/>
              <a:t>relationships.</a:t>
            </a:r>
          </a:p>
          <a:p>
            <a:endParaRPr lang="en-US" sz="2000" b="1" i="1" dirty="0" smtClean="0"/>
          </a:p>
          <a:p>
            <a:r>
              <a:rPr lang="en-US" sz="2000" b="1" dirty="0"/>
              <a:t>Problem: It is NOT feasible to manually compile a list of </a:t>
            </a:r>
            <a:r>
              <a:rPr lang="en-US" sz="2000" b="1" dirty="0" smtClean="0"/>
              <a:t>all </a:t>
            </a:r>
            <a:r>
              <a:rPr lang="en-US" sz="2000" dirty="0" smtClean="0"/>
              <a:t>possible </a:t>
            </a:r>
            <a:r>
              <a:rPr lang="en-US" sz="2000" dirty="0"/>
              <a:t>groups with arbitrary number of </a:t>
            </a:r>
            <a:r>
              <a:rPr lang="en-US" sz="2000" dirty="0" smtClean="0"/>
              <a:t>participating </a:t>
            </a:r>
            <a:r>
              <a:rPr lang="en-US" sz="2000" dirty="0"/>
              <a:t>objects!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199" y="1600200"/>
            <a:ext cx="547687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Detecting the groups of objects can help improve detection of the participating objects.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It significantly boosts the performance of an umbrella detector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en-US" sz="2200" dirty="0" smtClean="0"/>
              <a:t>Modeling a full spectrum of </a:t>
            </a:r>
            <a:r>
              <a:rPr lang="en-US" sz="2200" b="1" dirty="0" smtClean="0"/>
              <a:t>arbitrary high‐order object </a:t>
            </a:r>
            <a:r>
              <a:rPr lang="en-US" sz="2200" dirty="0" smtClean="0"/>
              <a:t>interactions for deeper scene understanding</a:t>
            </a:r>
          </a:p>
          <a:p>
            <a:pPr algn="just">
              <a:buNone/>
            </a:pPr>
            <a:endParaRPr lang="en-US" dirty="0" smtClean="0"/>
          </a:p>
          <a:p>
            <a:pPr algn="just"/>
            <a:endParaRPr lang="en-US" b="1" dirty="0" smtClean="0"/>
          </a:p>
          <a:p>
            <a:pPr algn="just"/>
            <a:endParaRPr lang="en-US" sz="2400" b="1" dirty="0" smtClean="0"/>
          </a:p>
          <a:p>
            <a:pPr algn="just"/>
            <a:endParaRPr lang="en-US" sz="2400" b="1" dirty="0" smtClean="0"/>
          </a:p>
          <a:p>
            <a:pPr algn="just"/>
            <a:endParaRPr lang="en-US" sz="2400" b="1" dirty="0" smtClean="0"/>
          </a:p>
          <a:p>
            <a:pPr algn="just"/>
            <a:endParaRPr lang="en-US" sz="2400" b="1" dirty="0" smtClean="0"/>
          </a:p>
          <a:p>
            <a:pPr algn="just"/>
            <a:r>
              <a:rPr lang="en-US" sz="2400" b="1" dirty="0" smtClean="0"/>
              <a:t>Automatically discovering groups from images </a:t>
            </a:r>
            <a:r>
              <a:rPr lang="en-US" sz="2400" dirty="0" smtClean="0"/>
              <a:t>annotated only with object labels</a:t>
            </a:r>
          </a:p>
          <a:p>
            <a:pPr algn="just"/>
            <a:r>
              <a:rPr lang="en-US" sz="2400" b="1" dirty="0" smtClean="0"/>
              <a:t>Improving object detection and scene recognition </a:t>
            </a:r>
            <a:r>
              <a:rPr lang="en-US" sz="2400" dirty="0" smtClean="0"/>
              <a:t>performance on a variety of datasets: UIUC phrasal, PASCAL VOC07, SUN09, MIT indoor</a:t>
            </a:r>
          </a:p>
          <a:p>
            <a:pPr algn="just"/>
            <a:r>
              <a:rPr lang="en-US" sz="2400" dirty="0" smtClean="0"/>
              <a:t>More reliable </a:t>
            </a:r>
            <a:r>
              <a:rPr lang="en-US" sz="2400" b="1" dirty="0" err="1" smtClean="0"/>
              <a:t>contexual</a:t>
            </a:r>
            <a:r>
              <a:rPr lang="en-US" sz="2400" dirty="0" smtClean="0"/>
              <a:t> signal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3400" y="2495550"/>
            <a:ext cx="26670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305175" y="2481263"/>
            <a:ext cx="26384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153150" y="2514600"/>
            <a:ext cx="25336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371600" y="2133600"/>
            <a:ext cx="664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Pair-wise			                 3</a:t>
            </a:r>
            <a:r>
              <a:rPr lang="en-US" b="1" baseline="30000" dirty="0" smtClean="0">
                <a:solidFill>
                  <a:srgbClr val="FF0000"/>
                </a:solidFill>
              </a:rPr>
              <a:t>rd</a:t>
            </a:r>
            <a:r>
              <a:rPr lang="en-US" b="1" dirty="0" smtClean="0">
                <a:solidFill>
                  <a:srgbClr val="FF0000"/>
                </a:solidFill>
              </a:rPr>
              <a:t> order			             Higher order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n-US" dirty="0" smtClean="0"/>
              <a:t>They employ a Hough-transform like mechanism</a:t>
            </a:r>
          </a:p>
          <a:p>
            <a:pPr algn="just"/>
            <a:r>
              <a:rPr lang="en-US" dirty="0" smtClean="0"/>
              <a:t> Apply it to the novel task of discovering groups of objects from images annotated with object categories. </a:t>
            </a:r>
          </a:p>
          <a:p>
            <a:pPr algn="just"/>
            <a:r>
              <a:rPr lang="en-US" dirty="0" smtClean="0"/>
              <a:t>We extend Zhang et al. proposed translation based “offset space” to a more complex transform space that also incorporates scale and viewpoint. </a:t>
            </a:r>
          </a:p>
          <a:p>
            <a:pPr algn="just"/>
            <a:r>
              <a:rPr lang="en-US" dirty="0" smtClean="0"/>
              <a:t>We also propose a soft voting scheme to be robust to quantization artifacts in this transform space.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A1B2-0F5B-3944-995A-0AEFDA3D9549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Approach: step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1800" dirty="0" smtClean="0"/>
              <a:t>Find common object patterns between every image‐pair through a </a:t>
            </a:r>
            <a:r>
              <a:rPr lang="en-US" sz="1800" b="1" dirty="0" smtClean="0"/>
              <a:t>4‐dimensional transform space</a:t>
            </a:r>
            <a:endParaRPr lang="en-US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95600" y="2209800"/>
            <a:ext cx="6019800" cy="4531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003185" y="5638800"/>
            <a:ext cx="1836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3rd-order pattern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729764" y="2362200"/>
            <a:ext cx="1880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2nd-order pattern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2400" y="2971800"/>
            <a:ext cx="2971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They constructed a transform that describes the </a:t>
            </a:r>
            <a:r>
              <a:rPr lang="en-US" b="1" dirty="0" smtClean="0">
                <a:solidFill>
                  <a:srgbClr val="FF0000"/>
                </a:solidFill>
              </a:rPr>
              <a:t>location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rgbClr val="00B050"/>
                </a:solidFill>
              </a:rPr>
              <a:t>scale</a:t>
            </a:r>
            <a:r>
              <a:rPr lang="en-US" dirty="0" smtClean="0"/>
              <a:t>, and </a:t>
            </a:r>
            <a:r>
              <a:rPr lang="en-US" b="1" dirty="0" smtClean="0">
                <a:solidFill>
                  <a:srgbClr val="00B0F0"/>
                </a:solidFill>
              </a:rPr>
              <a:t>viewpoint</a:t>
            </a:r>
            <a:r>
              <a:rPr lang="en-US" dirty="0" smtClean="0"/>
              <a:t> changes that this correspondence induces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9050" y="5407967"/>
            <a:ext cx="49911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b="1" dirty="0" smtClean="0"/>
              <a:t> Employ a straightforward clustering algorithm to cluster all the discovered patterns to generate a set of groups G.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just">
              <a:buFont typeface="+mj-lt"/>
              <a:buAutoNum type="arabicPeriod"/>
            </a:pPr>
            <a:r>
              <a:rPr lang="en-US" dirty="0" smtClean="0"/>
              <a:t>The above approach as described is sensitive to the quantization of the transform space;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dirty="0" smtClean="0"/>
              <a:t>Insisting that all participating objects in a group should be present in every instantiation of the group in images is not realistic.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quantization issue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000" dirty="0" smtClean="0"/>
              <a:t>Soft voting: alleviate the effect of hard quantization</a:t>
            </a:r>
          </a:p>
          <a:p>
            <a:pPr algn="just"/>
            <a:r>
              <a:rPr lang="en-US" sz="2000" dirty="0" smtClean="0"/>
              <a:t>Each object correspondence vote for neighboring bins weighted by a 4-D </a:t>
            </a:r>
            <a:r>
              <a:rPr lang="en-US" sz="2000" dirty="0" err="1" smtClean="0"/>
              <a:t>gaussian</a:t>
            </a:r>
            <a:r>
              <a:rPr lang="en-US" sz="2000" dirty="0" smtClean="0"/>
              <a:t> filter </a:t>
            </a:r>
            <a:r>
              <a:rPr lang="en-US" sz="2000" dirty="0" err="1" smtClean="0"/>
              <a:t>witha</a:t>
            </a:r>
            <a:r>
              <a:rPr lang="en-US" sz="2000" dirty="0" smtClean="0"/>
              <a:t> standard-deviation of 1 </a:t>
            </a:r>
          </a:p>
          <a:p>
            <a:pPr algn="just"/>
            <a:endParaRPr lang="en-US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59340" y="3433763"/>
            <a:ext cx="7217860" cy="287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33400" y="6381750"/>
            <a:ext cx="807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use non-maximum suppression to find the locations of the peaks.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the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 smtClean="0"/>
              <a:t>Each object correspondence is assigned to the peak it contributes to the most.</a:t>
            </a:r>
          </a:p>
          <a:p>
            <a:pPr algn="just"/>
            <a:r>
              <a:rPr lang="en-US" dirty="0" smtClean="0"/>
              <a:t> A peak that gets n object assignments corresponds to a nth-order pattern. </a:t>
            </a:r>
          </a:p>
          <a:p>
            <a:pPr algn="just"/>
            <a:r>
              <a:rPr lang="en-US" dirty="0" smtClean="0"/>
              <a:t>After finding the </a:t>
            </a:r>
            <a:r>
              <a:rPr lang="en-US" dirty="0" err="1" smtClean="0"/>
              <a:t>cooccuring</a:t>
            </a:r>
            <a:r>
              <a:rPr lang="en-US" dirty="0" smtClean="0"/>
              <a:t> patterns, we apply the same clustering algorithm to find groups.</a:t>
            </a:r>
          </a:p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A1B2-0F5B-3944-995A-0AEFDA3D9549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Approach: step 2</a:t>
            </a:r>
            <a:br>
              <a:rPr lang="en-US" dirty="0" smtClean="0"/>
            </a:br>
            <a:r>
              <a:rPr lang="en-US" dirty="0" smtClean="0"/>
              <a:t>“Post processing”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24400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Clustering patterns into groups.</a:t>
            </a:r>
          </a:p>
          <a:p>
            <a:r>
              <a:rPr lang="en-US" sz="2400" dirty="0" smtClean="0"/>
              <a:t>Assume transitivity between patterns.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 algn="just"/>
            <a:r>
              <a:rPr lang="en-US" sz="2400" dirty="0" smtClean="0"/>
              <a:t>Allow missing participating objects: </a:t>
            </a:r>
            <a:r>
              <a:rPr lang="en-US" sz="2400" b="1" dirty="0" smtClean="0"/>
              <a:t>lower‐order groups instantiations are merged with corresponding higher‐order group instantiations</a:t>
            </a:r>
            <a:endParaRPr lang="en-US"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486400" y="1600200"/>
            <a:ext cx="331470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Approach: step 3</a:t>
            </a:r>
            <a:br>
              <a:rPr lang="en-US" dirty="0" smtClean="0"/>
            </a:br>
            <a:r>
              <a:rPr lang="en-US" dirty="0" smtClean="0"/>
              <a:t>“Training group detectors”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Generate a bounding box for each instantiation of the group: the smallest box that encompasses all participating objects including the missing object.</a:t>
            </a:r>
          </a:p>
          <a:p>
            <a:pPr algn="just"/>
            <a:r>
              <a:rPr lang="en-US" dirty="0" smtClean="0"/>
              <a:t>Utilize any off‐the‐shelf object detection method to train group detectors. </a:t>
            </a:r>
          </a:p>
          <a:p>
            <a:pPr algn="just"/>
            <a:r>
              <a:rPr lang="en-US" dirty="0" smtClean="0"/>
              <a:t>They used the deformable part‐based model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Semantically Speaking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A1B2-0F5B-3944-995A-0AEFDA3D9549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0700" y="1295400"/>
            <a:ext cx="5562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71185" y="6383213"/>
            <a:ext cx="2148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cs typeface="Arial Rounded MT Bold"/>
              </a:rPr>
              <a:t>Courtesy: Ali </a:t>
            </a:r>
            <a:r>
              <a:rPr lang="en-US" dirty="0" err="1" smtClean="0">
                <a:cs typeface="Arial Rounded MT Bold"/>
              </a:rPr>
              <a:t>Farhadi</a:t>
            </a:r>
            <a:endParaRPr lang="en-US" dirty="0"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A1B2-0F5B-3944-995A-0AEFDA3D9549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819275"/>
            <a:ext cx="91440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A1B2-0F5B-3944-995A-0AEFDA3D9549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247775"/>
            <a:ext cx="9144000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</a:t>
            </a:r>
            <a:br>
              <a:rPr lang="en-US" dirty="0" smtClean="0"/>
            </a:br>
            <a:r>
              <a:rPr lang="en-US" dirty="0" smtClean="0"/>
              <a:t>“object detection improvement”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A1B2-0F5B-3944-995A-0AEFDA3D9549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04875" y="1809750"/>
            <a:ext cx="7334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286000" y="3429000"/>
            <a:ext cx="55245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Average precision (AP) for all 8 categories in UIUC phrase dataset, mean AP across all categories. Methods: Baseline without context;</a:t>
            </a:r>
          </a:p>
          <a:p>
            <a:pPr algn="just"/>
            <a:r>
              <a:rPr lang="en-US" dirty="0" smtClean="0"/>
              <a:t>Object context (rescoring using other objects); </a:t>
            </a:r>
          </a:p>
          <a:p>
            <a:pPr algn="just"/>
            <a:r>
              <a:rPr lang="en-US" dirty="0" smtClean="0"/>
              <a:t>Phrase context (rescoring using the manually defined phrases); </a:t>
            </a:r>
          </a:p>
          <a:p>
            <a:pPr algn="just"/>
            <a:r>
              <a:rPr lang="en-US" dirty="0" smtClean="0"/>
              <a:t>Group context (rescoring using our automatically discovered object groups).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1185863"/>
            <a:ext cx="914400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05000" y="1524000"/>
            <a:ext cx="4905375" cy="4796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Time for Experiment </a:t>
            </a:r>
            <a:r>
              <a:rPr lang="en-US" dirty="0" smtClean="0">
                <a:sym typeface="Wingdings" pitchFamily="2" charset="2"/>
              </a:rPr>
              <a:t>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A1B2-0F5B-3944-995A-0AEFDA3D9549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Objects concurrence, Can we detect Scene Class?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Yes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A1B2-0F5B-3944-995A-0AEFDA3D9549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Dataset Used:</a:t>
            </a:r>
          </a:p>
          <a:p>
            <a:pPr lvl="1"/>
            <a:r>
              <a:rPr lang="en-US" dirty="0" smtClean="0"/>
              <a:t>SUN 2012 Object Detection Benchmark</a:t>
            </a:r>
          </a:p>
          <a:p>
            <a:pPr lvl="1">
              <a:buNone/>
            </a:pPr>
            <a:r>
              <a:rPr lang="en-US" dirty="0" smtClean="0"/>
              <a:t>	http://groups.csail.mit.edu/vision/SUN/</a:t>
            </a:r>
          </a:p>
          <a:p>
            <a:pPr lvl="1"/>
            <a:r>
              <a:rPr lang="en-US" dirty="0" smtClean="0"/>
              <a:t>Total 16,873 images</a:t>
            </a:r>
          </a:p>
          <a:p>
            <a:pPr lvl="1"/>
            <a:r>
              <a:rPr lang="en-US" dirty="0" smtClean="0"/>
              <a:t>I used: 285 images for 7 classes</a:t>
            </a:r>
          </a:p>
          <a:p>
            <a:pPr lvl="2"/>
            <a:r>
              <a:rPr lang="en-US" dirty="0" smtClean="0"/>
              <a:t>abbey</a:t>
            </a:r>
          </a:p>
          <a:p>
            <a:pPr lvl="2"/>
            <a:r>
              <a:rPr lang="en-US" dirty="0" smtClean="0"/>
              <a:t>Access road</a:t>
            </a:r>
          </a:p>
          <a:p>
            <a:pPr lvl="2"/>
            <a:r>
              <a:rPr lang="en-US" dirty="0" smtClean="0"/>
              <a:t>airport</a:t>
            </a:r>
          </a:p>
          <a:p>
            <a:pPr lvl="2"/>
            <a:r>
              <a:rPr lang="en-US" dirty="0" smtClean="0"/>
              <a:t>auditorium</a:t>
            </a:r>
          </a:p>
          <a:p>
            <a:pPr lvl="2"/>
            <a:r>
              <a:rPr lang="en-US" dirty="0" smtClean="0"/>
              <a:t>attic</a:t>
            </a:r>
          </a:p>
          <a:p>
            <a:pPr lvl="2"/>
            <a:r>
              <a:rPr lang="en-US" dirty="0" smtClean="0"/>
              <a:t>bar</a:t>
            </a:r>
          </a:p>
          <a:p>
            <a:pPr lvl="2"/>
            <a:r>
              <a:rPr lang="en-US" dirty="0" smtClean="0"/>
              <a:t>bathroom</a:t>
            </a:r>
          </a:p>
          <a:p>
            <a:pPr lvl="1"/>
            <a:r>
              <a:rPr lang="en-US" dirty="0" smtClean="0"/>
              <a:t>Applied auto-Optimized SVM</a:t>
            </a:r>
          </a:p>
          <a:p>
            <a:pPr lvl="2"/>
            <a:r>
              <a:rPr lang="en-US" dirty="0" smtClean="0"/>
              <a:t>Training: 139 images</a:t>
            </a:r>
          </a:p>
          <a:p>
            <a:pPr lvl="2"/>
            <a:r>
              <a:rPr lang="en-US" dirty="0" smtClean="0"/>
              <a:t>Testing: 146 images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A1B2-0F5B-3944-995A-0AEFDA3D9549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A1B2-0F5B-3944-995A-0AEFDA3D9549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114690" name="Picture 2" descr="C:\Users\SherinFathy\Desktop\road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933575" y="323850"/>
            <a:ext cx="13011150" cy="62103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369171" y="6126163"/>
            <a:ext cx="23414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/>
            <a:r>
              <a:rPr lang="en-US" sz="2000" b="1" dirty="0" smtClean="0">
                <a:solidFill>
                  <a:srgbClr val="FF0000"/>
                </a:solidFill>
              </a:rPr>
              <a:t>Access road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A1B2-0F5B-3944-995A-0AEFDA3D9549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113666" name="Picture 2" descr="C:\Users\SherinFathy\Desktop\auditorim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933575" y="323850"/>
            <a:ext cx="13011150" cy="62103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305300" y="5756831"/>
            <a:ext cx="13731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auditorium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Semantically Speaking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A1B2-0F5B-3944-995A-0AEFDA3D9549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14325" y="2133600"/>
            <a:ext cx="837247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71185" y="6383213"/>
            <a:ext cx="2148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cs typeface="Arial Rounded MT Bold"/>
              </a:rPr>
              <a:t>Courtesy: Ali </a:t>
            </a:r>
            <a:r>
              <a:rPr lang="en-US" dirty="0" err="1" smtClean="0">
                <a:cs typeface="Arial Rounded MT Bold"/>
              </a:rPr>
              <a:t>Farhadi</a:t>
            </a:r>
            <a:endParaRPr lang="en-US" dirty="0"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A1B2-0F5B-3944-995A-0AEFDA3D9549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112643" name="Picture 3" descr="C:\Users\SherinFathy\Desktop\bathroom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19348" y="297749"/>
            <a:ext cx="5595852" cy="605860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453808" y="6171684"/>
            <a:ext cx="12451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bathroom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Most Concurrence Groups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7924800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7900"/>
                <a:gridCol w="1733550"/>
                <a:gridCol w="1962150"/>
                <a:gridCol w="1981200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Sample groups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cabinet occluded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cup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'hanger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coffee table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seat crop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seats crop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'water fountain'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'</a:t>
                      </a:r>
                      <a:r>
                        <a:rPr lang="en-US" dirty="0" err="1" smtClean="0"/>
                        <a:t>dvd</a:t>
                      </a:r>
                      <a:r>
                        <a:rPr lang="en-US" dirty="0" smtClean="0"/>
                        <a:t>'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'music system'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'portable fridge'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'television crop'</a:t>
                      </a:r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'brush occluded'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'radiator crop'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'side table crop'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'towel occluded'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'boats'	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'sea water'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'tomb'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'box stands'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'fax machine'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'gate'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A1B2-0F5B-3944-995A-0AEFDA3D9549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5156021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-Using </a:t>
            </a:r>
            <a:r>
              <a:rPr lang="en-US" sz="2400" b="1" dirty="0" err="1" smtClean="0">
                <a:solidFill>
                  <a:srgbClr val="0070C0"/>
                </a:solidFill>
              </a:rPr>
              <a:t>Ncut</a:t>
            </a:r>
            <a:r>
              <a:rPr lang="en-US" sz="2400" b="1" dirty="0" smtClean="0">
                <a:solidFill>
                  <a:srgbClr val="0070C0"/>
                </a:solidFill>
              </a:rPr>
              <a:t> for clustering</a:t>
            </a:r>
          </a:p>
          <a:p>
            <a:pPr>
              <a:buFontTx/>
              <a:buChar char="-"/>
            </a:pPr>
            <a:r>
              <a:rPr lang="en-US" sz="2400" b="1" dirty="0" smtClean="0">
                <a:solidFill>
                  <a:srgbClr val="0070C0"/>
                </a:solidFill>
              </a:rPr>
              <a:t>Then SVM for Scene Class Recognition</a:t>
            </a:r>
          </a:p>
          <a:p>
            <a:pPr>
              <a:buFontTx/>
              <a:buChar char="-"/>
            </a:pPr>
            <a:r>
              <a:rPr lang="en-US" sz="2400" b="1" dirty="0" smtClean="0">
                <a:solidFill>
                  <a:srgbClr val="0070C0"/>
                </a:solidFill>
              </a:rPr>
              <a:t>Trying for different No of Groups, 100, 150, 200, and250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971550" y="2495550"/>
          <a:ext cx="6781800" cy="2963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0900"/>
                <a:gridCol w="3390900"/>
              </a:tblGrid>
              <a:tr h="592772">
                <a:tc>
                  <a:txBody>
                    <a:bodyPr/>
                    <a:lstStyle/>
                    <a:p>
                      <a:r>
                        <a:rPr lang="en-US" dirty="0" smtClean="0"/>
                        <a:t>No of Groups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Accuracy</a:t>
                      </a:r>
                      <a:endParaRPr lang="en-US" dirty="0"/>
                    </a:p>
                  </a:txBody>
                  <a:tcPr/>
                </a:tc>
              </a:tr>
              <a:tr h="592772"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24.65 %</a:t>
                      </a:r>
                      <a:endParaRPr lang="en-US" dirty="0"/>
                    </a:p>
                  </a:txBody>
                  <a:tcPr/>
                </a:tc>
              </a:tr>
              <a:tr h="592772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150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37.67 %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92772">
                <a:tc>
                  <a:txBody>
                    <a:bodyPr/>
                    <a:lstStyle/>
                    <a:p>
                      <a:r>
                        <a:rPr lang="en-US" dirty="0" smtClean="0"/>
                        <a:t>200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33.56 %</a:t>
                      </a:r>
                      <a:endParaRPr lang="en-US" dirty="0"/>
                    </a:p>
                  </a:txBody>
                  <a:tcPr/>
                </a:tc>
              </a:tr>
              <a:tr h="592772">
                <a:tc>
                  <a:txBody>
                    <a:bodyPr/>
                    <a:lstStyle/>
                    <a:p>
                      <a:r>
                        <a:rPr lang="en-US" dirty="0" smtClean="0"/>
                        <a:t>250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24.65 %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A1B2-0F5B-3944-995A-0AEFDA3D9549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Dr. Devi Parikh</a:t>
            </a:r>
            <a:endParaRPr lang="en-US" dirty="0" smtClean="0">
              <a:cs typeface="Arial Rounded MT Bold"/>
            </a:endParaRPr>
          </a:p>
          <a:p>
            <a:r>
              <a:rPr lang="en-US" dirty="0" err="1" smtClean="0">
                <a:cs typeface="Arial Rounded MT Bold"/>
              </a:rPr>
              <a:t>Amin</a:t>
            </a:r>
            <a:r>
              <a:rPr lang="en-US" dirty="0" smtClean="0">
                <a:cs typeface="Arial Rounded MT Bold"/>
              </a:rPr>
              <a:t> </a:t>
            </a:r>
            <a:r>
              <a:rPr lang="en-US" dirty="0" err="1" smtClean="0">
                <a:cs typeface="Arial Rounded MT Bold"/>
              </a:rPr>
              <a:t>Sadeghi</a:t>
            </a:r>
            <a:endParaRPr lang="en-US" dirty="0" smtClean="0"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 </a:t>
            </a:r>
            <a:r>
              <a:rPr lang="en-US" dirty="0" smtClean="0">
                <a:sym typeface="Wingdings" pitchFamily="2" charset="2"/>
              </a:rPr>
              <a:t>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A1B2-0F5B-3944-995A-0AEFDA3D9549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practically Speaking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4A1B2-0F5B-3944-995A-0AEFDA3D9549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0700" y="1295400"/>
            <a:ext cx="5562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71185" y="6383213"/>
            <a:ext cx="2148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cs typeface="Arial Rounded MT Bold"/>
              </a:rPr>
              <a:t>Courtesy: Ali </a:t>
            </a:r>
            <a:r>
              <a:rPr lang="en-US" dirty="0" err="1" smtClean="0">
                <a:cs typeface="Arial Rounded MT Bold"/>
              </a:rPr>
              <a:t>Farhadi</a:t>
            </a:r>
            <a:endParaRPr lang="en-US" dirty="0"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882" y="23883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Practically Speaking</a:t>
            </a:r>
            <a:endParaRPr lang="en-US" dirty="0"/>
          </a:p>
        </p:txBody>
      </p:sp>
      <p:pic>
        <p:nvPicPr>
          <p:cNvPr id="4" name="Picture 3" descr="horse_and_rider_jumping_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3466" y="2028331"/>
            <a:ext cx="5007146" cy="3755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3659738" y="2357611"/>
            <a:ext cx="3234761" cy="195546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83862" y="2173304"/>
            <a:ext cx="1242913" cy="161943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8796" y="6250098"/>
            <a:ext cx="8097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[Desai, </a:t>
            </a:r>
            <a:r>
              <a:rPr lang="en-US" dirty="0" err="1" smtClean="0"/>
              <a:t>Ramanan</a:t>
            </a:r>
            <a:r>
              <a:rPr lang="en-US" dirty="0" smtClean="0"/>
              <a:t>, </a:t>
            </a:r>
            <a:r>
              <a:rPr lang="pl-PL" dirty="0" err="1" smtClean="0"/>
              <a:t>Fowlkes</a:t>
            </a:r>
            <a:r>
              <a:rPr lang="pl-PL" dirty="0"/>
              <a:t> </a:t>
            </a:r>
            <a:r>
              <a:rPr lang="pl-PL" dirty="0" smtClean="0"/>
              <a:t>ICCV09 , </a:t>
            </a:r>
            <a:r>
              <a:rPr lang="en-US" dirty="0" smtClean="0"/>
              <a:t>Gupta, Davis, ECCV08]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583608" y="1856472"/>
            <a:ext cx="940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Person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559484" y="2015294"/>
            <a:ext cx="940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Horse</a:t>
            </a:r>
            <a:endParaRPr lang="en-US" dirty="0"/>
          </a:p>
        </p:txBody>
      </p:sp>
      <p:sp>
        <p:nvSpPr>
          <p:cNvPr id="26" name="Freeform 25"/>
          <p:cNvSpPr/>
          <p:nvPr/>
        </p:nvSpPr>
        <p:spPr>
          <a:xfrm>
            <a:off x="5929563" y="1642030"/>
            <a:ext cx="977453" cy="727715"/>
          </a:xfrm>
          <a:custGeom>
            <a:avLst/>
            <a:gdLst>
              <a:gd name="connsiteX0" fmla="*/ 0 w 977453"/>
              <a:gd name="connsiteY0" fmla="*/ 651340 h 843970"/>
              <a:gd name="connsiteX1" fmla="*/ 492294 w 977453"/>
              <a:gd name="connsiteY1" fmla="*/ 2104 h 843970"/>
              <a:gd name="connsiteX2" fmla="*/ 977453 w 977453"/>
              <a:gd name="connsiteY2" fmla="*/ 843970 h 843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7453" h="843970">
                <a:moveTo>
                  <a:pt x="0" y="651340"/>
                </a:moveTo>
                <a:cubicBezTo>
                  <a:pt x="164692" y="310669"/>
                  <a:pt x="329385" y="-30001"/>
                  <a:pt x="492294" y="2104"/>
                </a:cubicBezTo>
                <a:cubicBezTo>
                  <a:pt x="655203" y="34209"/>
                  <a:pt x="977453" y="843970"/>
                  <a:pt x="977453" y="843970"/>
                </a:cubicBezTo>
              </a:path>
            </a:pathLst>
          </a:custGeom>
          <a:ln w="57150" cmpd="sng">
            <a:solidFill>
              <a:srgbClr val="0007BC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350008" y="6567880"/>
            <a:ext cx="3793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Recognition using Visual Phrases , CVPR 2011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329035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4" grpId="0"/>
      <p:bldP spid="19" grpId="0"/>
      <p:bldP spid="20" grpId="0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19455</TotalTime>
  <Words>2505</Words>
  <Application>Microsoft Office PowerPoint</Application>
  <PresentationFormat>On-screen Show (4:3)</PresentationFormat>
  <Paragraphs>786</Paragraphs>
  <Slides>74</Slides>
  <Notes>46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77" baseType="lpstr">
      <vt:lpstr>Office Theme</vt:lpstr>
      <vt:lpstr>Equation</vt:lpstr>
      <vt:lpstr>Acrobat Document</vt:lpstr>
      <vt:lpstr>Groups of objects</vt:lpstr>
      <vt:lpstr>Object Recognition</vt:lpstr>
      <vt:lpstr>What are the right quanta of Recognition?</vt:lpstr>
      <vt:lpstr>Recognition  using  Visual Phrases</vt:lpstr>
      <vt:lpstr>Visual Phrases</vt:lpstr>
      <vt:lpstr>Semantically Speaking</vt:lpstr>
      <vt:lpstr>Semantically Speaking</vt:lpstr>
      <vt:lpstr>practically Speaking</vt:lpstr>
      <vt:lpstr>Practically Speaking</vt:lpstr>
      <vt:lpstr>Slide 10</vt:lpstr>
      <vt:lpstr>Visual Phrases</vt:lpstr>
      <vt:lpstr>Adding Visual Phrases to  The Vocabulary of Recognition</vt:lpstr>
      <vt:lpstr>Phrasal Recognition Dataset</vt:lpstr>
      <vt:lpstr>Slide 14</vt:lpstr>
      <vt:lpstr>Training the Detectors</vt:lpstr>
      <vt:lpstr>Appearance Models</vt:lpstr>
      <vt:lpstr>Visual Phrase Detectors</vt:lpstr>
      <vt:lpstr>Visual Phrase Detectors</vt:lpstr>
      <vt:lpstr>Baseline</vt:lpstr>
      <vt:lpstr>Training the Detectors</vt:lpstr>
      <vt:lpstr>Baseline: From Detected Objects  to Visual Phrase Detections</vt:lpstr>
      <vt:lpstr>Quantitative Results</vt:lpstr>
      <vt:lpstr>Slide 23</vt:lpstr>
      <vt:lpstr>Multiple Independent Detectors</vt:lpstr>
      <vt:lpstr>Single Detectors are Misleading</vt:lpstr>
      <vt:lpstr>Slide 26</vt:lpstr>
      <vt:lpstr>Decoding Multiple Detectors</vt:lpstr>
      <vt:lpstr>Problem settings</vt:lpstr>
      <vt:lpstr>Feature representation</vt:lpstr>
      <vt:lpstr>Feature Design</vt:lpstr>
      <vt:lpstr>Decoding</vt:lpstr>
      <vt:lpstr>Before and After</vt:lpstr>
      <vt:lpstr>Before and After</vt:lpstr>
      <vt:lpstr>Phrasal Recognition Helps Object Recognition </vt:lpstr>
      <vt:lpstr>Including Visual Phrases to the vocabulary of Recognition helps Recognizing Objects</vt:lpstr>
      <vt:lpstr>Our Decoding Method Outperforms Context Rescaling</vt:lpstr>
      <vt:lpstr>Pairwise Decoding</vt:lpstr>
      <vt:lpstr>Visual Phrases Help in Pairwise Decoding</vt:lpstr>
      <vt:lpstr>Our Decoding Outperforms Pairwise Decoding</vt:lpstr>
      <vt:lpstr>Conclusion</vt:lpstr>
      <vt:lpstr>Contribution</vt:lpstr>
      <vt:lpstr>Possible extension</vt:lpstr>
      <vt:lpstr>Contextual Meta-Objects </vt:lpstr>
      <vt:lpstr>Human Object Interaction</vt:lpstr>
      <vt:lpstr>Daily Activities in First Person Cameras</vt:lpstr>
      <vt:lpstr>Proxemics in Personal Photos</vt:lpstr>
      <vt:lpstr>Describing Images using Natural Language</vt:lpstr>
      <vt:lpstr>Automatic Discovery of Groups of Objects for Scene Understanding</vt:lpstr>
      <vt:lpstr>Motivation</vt:lpstr>
      <vt:lpstr>Objects interaction</vt:lpstr>
      <vt:lpstr>Group of Objects!</vt:lpstr>
      <vt:lpstr>Contributions</vt:lpstr>
      <vt:lpstr>Main approach</vt:lpstr>
      <vt:lpstr>Approach: step 1</vt:lpstr>
      <vt:lpstr>But..</vt:lpstr>
      <vt:lpstr>Solving quantization issue</vt:lpstr>
      <vt:lpstr>Find the groups</vt:lpstr>
      <vt:lpstr>Approach: step 2 “Post processing”</vt:lpstr>
      <vt:lpstr>Approach: step 3 “Training group detectors”</vt:lpstr>
      <vt:lpstr>Results </vt:lpstr>
      <vt:lpstr>Results</vt:lpstr>
      <vt:lpstr>Results “object detection improvement”</vt:lpstr>
      <vt:lpstr>Results</vt:lpstr>
      <vt:lpstr>Slide 64</vt:lpstr>
      <vt:lpstr>Time for Experiment </vt:lpstr>
      <vt:lpstr>So..</vt:lpstr>
      <vt:lpstr>Experiment Setup</vt:lpstr>
      <vt:lpstr>Slide 68</vt:lpstr>
      <vt:lpstr>Slide 69</vt:lpstr>
      <vt:lpstr>Slide 70</vt:lpstr>
      <vt:lpstr>Finding Most Concurrence Groups</vt:lpstr>
      <vt:lpstr>Experiment</vt:lpstr>
      <vt:lpstr>Acknowledgement </vt:lpstr>
      <vt:lpstr>Thank You </vt:lpstr>
    </vt:vector>
  </TitlesOfParts>
  <Company>University of Illinois Computer Science Dept.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Forsyth</dc:creator>
  <cp:lastModifiedBy>SherinFathy</cp:lastModifiedBy>
  <cp:revision>449</cp:revision>
  <dcterms:created xsi:type="dcterms:W3CDTF">2011-06-08T01:27:50Z</dcterms:created>
  <dcterms:modified xsi:type="dcterms:W3CDTF">2013-03-01T10:33:00Z</dcterms:modified>
</cp:coreProperties>
</file>