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95" r:id="rId3"/>
    <p:sldId id="286" r:id="rId4"/>
    <p:sldId id="285" r:id="rId5"/>
    <p:sldId id="257" r:id="rId6"/>
    <p:sldId id="288" r:id="rId7"/>
    <p:sldId id="259" r:id="rId8"/>
    <p:sldId id="260" r:id="rId9"/>
    <p:sldId id="261" r:id="rId10"/>
    <p:sldId id="331" r:id="rId11"/>
    <p:sldId id="289" r:id="rId12"/>
    <p:sldId id="290" r:id="rId13"/>
    <p:sldId id="291" r:id="rId14"/>
    <p:sldId id="292" r:id="rId15"/>
    <p:sldId id="293" r:id="rId16"/>
    <p:sldId id="294" r:id="rId17"/>
    <p:sldId id="268" r:id="rId18"/>
    <p:sldId id="347" r:id="rId19"/>
    <p:sldId id="270" r:id="rId20"/>
    <p:sldId id="349" r:id="rId21"/>
    <p:sldId id="283" r:id="rId22"/>
    <p:sldId id="348" r:id="rId23"/>
    <p:sldId id="332" r:id="rId24"/>
    <p:sldId id="333" r:id="rId25"/>
    <p:sldId id="340" r:id="rId26"/>
    <p:sldId id="341" r:id="rId27"/>
    <p:sldId id="342" r:id="rId28"/>
    <p:sldId id="334" r:id="rId29"/>
    <p:sldId id="335" r:id="rId30"/>
    <p:sldId id="336" r:id="rId31"/>
    <p:sldId id="337" r:id="rId32"/>
    <p:sldId id="338" r:id="rId33"/>
    <p:sldId id="339" r:id="rId34"/>
    <p:sldId id="344" r:id="rId35"/>
    <p:sldId id="343" r:id="rId36"/>
    <p:sldId id="345" r:id="rId37"/>
    <p:sldId id="346" r:id="rId38"/>
    <p:sldId id="271" r:id="rId39"/>
    <p:sldId id="273" r:id="rId40"/>
    <p:sldId id="296" r:id="rId41"/>
    <p:sldId id="297" r:id="rId42"/>
    <p:sldId id="300" r:id="rId43"/>
    <p:sldId id="326" r:id="rId44"/>
    <p:sldId id="327" r:id="rId45"/>
    <p:sldId id="328" r:id="rId46"/>
    <p:sldId id="329" r:id="rId47"/>
    <p:sldId id="303" r:id="rId48"/>
    <p:sldId id="304" r:id="rId49"/>
    <p:sldId id="322" r:id="rId50"/>
    <p:sldId id="323" r:id="rId51"/>
    <p:sldId id="324" r:id="rId52"/>
    <p:sldId id="325" r:id="rId53"/>
    <p:sldId id="307" r:id="rId54"/>
    <p:sldId id="308" r:id="rId55"/>
    <p:sldId id="312" r:id="rId56"/>
    <p:sldId id="310" r:id="rId57"/>
    <p:sldId id="311" r:id="rId58"/>
    <p:sldId id="313" r:id="rId59"/>
    <p:sldId id="315" r:id="rId60"/>
    <p:sldId id="316" r:id="rId61"/>
    <p:sldId id="317" r:id="rId62"/>
    <p:sldId id="319" r:id="rId63"/>
    <p:sldId id="320" r:id="rId64"/>
    <p:sldId id="330" r:id="rId65"/>
    <p:sldId id="284" r:id="rId66"/>
    <p:sldId id="32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02" autoAdjust="0"/>
  </p:normalViewPr>
  <p:slideViewPr>
    <p:cSldViewPr>
      <p:cViewPr varScale="1">
        <p:scale>
          <a:sx n="90" d="100"/>
          <a:sy n="90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%5bCVPR%5d%20-%20Body%20Part%20Recognition\ExperimentalResults\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CVPR%20-%20Body%20Part%20Recognition\ExperimentalResults\Resul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ocs\conferences\2011%20-%20CVPR%20-%20Body%20Part%20Recognition\ExperimentalResults\Results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s\conferences\2011%20-%20CVPR%20-%20Body%20Part%20Recognition\ExperimentalResults\Results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%5bCVPR%5d%20-%20Body%20Part%20Recognition\ExperimentalResults\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tech%20reports\Exemplar\V1\ExperimentalResults\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85499759286005"/>
          <c:y val="5.1400554097404488E-2"/>
          <c:w val="0.64887998555716031"/>
          <c:h val="0.78712321987436928"/>
        </c:manualLayout>
      </c:layout>
      <c:scatterChart>
        <c:scatterStyle val="lineMarker"/>
        <c:varyColors val="0"/>
        <c:ser>
          <c:idx val="0"/>
          <c:order val="0"/>
          <c:tx>
            <c:v>900k training images</c:v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0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xVal>
            <c:numRef>
              <c:f>'Depth of Trees'!$C$97:$C$115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Trees'!$F$97:$F$115</c:f>
              <c:numCache>
                <c:formatCode>0.0%</c:formatCode>
                <c:ptCount val="19"/>
                <c:pt idx="0">
                  <c:v>5.8680263252958498E-2</c:v>
                </c:pt>
                <c:pt idx="1">
                  <c:v>0.107818394280046</c:v>
                </c:pt>
                <c:pt idx="2">
                  <c:v>0.14206978052526201</c:v>
                </c:pt>
                <c:pt idx="3">
                  <c:v>0.18821532487836701</c:v>
                </c:pt>
                <c:pt idx="4">
                  <c:v>0.22743115777985401</c:v>
                </c:pt>
                <c:pt idx="5">
                  <c:v>0.25778392764234098</c:v>
                </c:pt>
                <c:pt idx="6">
                  <c:v>0.28520071772344302</c:v>
                </c:pt>
                <c:pt idx="7">
                  <c:v>0.315193088397826</c:v>
                </c:pt>
                <c:pt idx="8">
                  <c:v>0.34884695541923499</c:v>
                </c:pt>
                <c:pt idx="9">
                  <c:v>0.37874522247947801</c:v>
                </c:pt>
                <c:pt idx="10">
                  <c:v>0.408026385610051</c:v>
                </c:pt>
                <c:pt idx="11">
                  <c:v>0.43450343816581699</c:v>
                </c:pt>
                <c:pt idx="12">
                  <c:v>0.45984843748944498</c:v>
                </c:pt>
                <c:pt idx="13">
                  <c:v>0.48369554000987097</c:v>
                </c:pt>
                <c:pt idx="14">
                  <c:v>0.50663326480404403</c:v>
                </c:pt>
                <c:pt idx="15">
                  <c:v>0.52879794234241395</c:v>
                </c:pt>
                <c:pt idx="16">
                  <c:v>0.54941017370040701</c:v>
                </c:pt>
                <c:pt idx="17">
                  <c:v>0.56806983110587805</c:v>
                </c:pt>
                <c:pt idx="18">
                  <c:v>0.58626230385960298</c:v>
                </c:pt>
              </c:numCache>
            </c:numRef>
          </c:yVal>
          <c:smooth val="0"/>
        </c:ser>
        <c:ser>
          <c:idx val="3"/>
          <c:order val="1"/>
          <c:tx>
            <c:v>15k training images</c:v>
          </c:tx>
          <c:spPr>
            <a:ln w="50800"/>
          </c:spPr>
          <c:marker>
            <c:spPr>
              <a:ln w="57150"/>
            </c:spPr>
          </c:marker>
          <c:xVal>
            <c:numRef>
              <c:f>'Depth of Trees'!$C$66:$C$84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Trees'!$D$66:$D$84</c:f>
              <c:numCache>
                <c:formatCode>0.0%</c:formatCode>
                <c:ptCount val="19"/>
                <c:pt idx="0">
                  <c:v>6.59E-2</c:v>
                </c:pt>
                <c:pt idx="1">
                  <c:v>0.123</c:v>
                </c:pt>
                <c:pt idx="2">
                  <c:v>0.16400000000000001</c:v>
                </c:pt>
                <c:pt idx="3">
                  <c:v>0.19539999999999999</c:v>
                </c:pt>
                <c:pt idx="4">
                  <c:v>0.23100000000000001</c:v>
                </c:pt>
                <c:pt idx="5">
                  <c:v>0.26100000000000001</c:v>
                </c:pt>
                <c:pt idx="6">
                  <c:v>0.28899999999999998</c:v>
                </c:pt>
                <c:pt idx="7">
                  <c:v>0.317</c:v>
                </c:pt>
                <c:pt idx="8">
                  <c:v>0.34399999999999997</c:v>
                </c:pt>
                <c:pt idx="9">
                  <c:v>0.372</c:v>
                </c:pt>
                <c:pt idx="10">
                  <c:v>0.39400000000000002</c:v>
                </c:pt>
                <c:pt idx="11">
                  <c:v>0.41799999999999998</c:v>
                </c:pt>
                <c:pt idx="12">
                  <c:v>0.438</c:v>
                </c:pt>
                <c:pt idx="13">
                  <c:v>0.45500000000000002</c:v>
                </c:pt>
                <c:pt idx="14">
                  <c:v>0.46700000000000003</c:v>
                </c:pt>
                <c:pt idx="15">
                  <c:v>0.47499999999999998</c:v>
                </c:pt>
                <c:pt idx="16">
                  <c:v>0.47799999999999998</c:v>
                </c:pt>
                <c:pt idx="17">
                  <c:v>0.47799999999999998</c:v>
                </c:pt>
                <c:pt idx="18">
                  <c:v>0.47299999999999998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86176"/>
        <c:axId val="83186752"/>
      </c:scatterChart>
      <c:valAx>
        <c:axId val="83186176"/>
        <c:scaling>
          <c:orientation val="minMax"/>
          <c:max val="20"/>
          <c:min val="8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Depth of trees</a:t>
                </a:r>
              </a:p>
            </c:rich>
          </c:tx>
          <c:layout>
            <c:manualLayout>
              <c:xMode val="edge"/>
              <c:yMode val="edge"/>
              <c:x val="0.40472866562584664"/>
              <c:y val="0.916327796694745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186752"/>
        <c:crosses val="autoZero"/>
        <c:crossBetween val="midCat"/>
        <c:majorUnit val="4"/>
      </c:valAx>
      <c:valAx>
        <c:axId val="83186752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</a:t>
                </a:r>
                <a:r>
                  <a:rPr lang="en-GB" sz="2400" baseline="0"/>
                  <a:t> accuracy</a:t>
                </a:r>
                <a:endParaRPr lang="en-GB" sz="2400"/>
              </a:p>
            </c:rich>
          </c:tx>
          <c:layout>
            <c:manualLayout>
              <c:xMode val="edge"/>
              <c:yMode val="edge"/>
              <c:x val="3.3466188941969409E-3"/>
              <c:y val="7.3664718347082964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1861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07239308626724"/>
          <c:y val="6.6305034964816115E-2"/>
          <c:w val="0.66610936826228351"/>
          <c:h val="0.75050268280050247"/>
        </c:manualLayout>
      </c:layout>
      <c:scatterChart>
        <c:scatterStyle val="lineMarker"/>
        <c:varyColors val="0"/>
        <c:ser>
          <c:idx val="0"/>
          <c:order val="0"/>
          <c:tx>
            <c:v>900k training images</c:v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0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xVal>
            <c:numRef>
              <c:f>'Depth of Trees'!$C$97:$C$115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Trees'!$G$97:$G$115</c:f>
              <c:numCache>
                <c:formatCode>0.0%</c:formatCode>
                <c:ptCount val="19"/>
                <c:pt idx="0">
                  <c:v>6.3350987629430699E-2</c:v>
                </c:pt>
                <c:pt idx="1">
                  <c:v>0.118405514448521</c:v>
                </c:pt>
                <c:pt idx="2">
                  <c:v>0.17755064671182499</c:v>
                </c:pt>
                <c:pt idx="3">
                  <c:v>0.236610892740026</c:v>
                </c:pt>
                <c:pt idx="4">
                  <c:v>0.28752116370464298</c:v>
                </c:pt>
                <c:pt idx="5">
                  <c:v>0.34339948672899201</c:v>
                </c:pt>
                <c:pt idx="6">
                  <c:v>0.38371744087784598</c:v>
                </c:pt>
                <c:pt idx="7">
                  <c:v>0.40510194586071202</c:v>
                </c:pt>
                <c:pt idx="8">
                  <c:v>0.42590690172553403</c:v>
                </c:pt>
                <c:pt idx="9">
                  <c:v>0.46334673487726202</c:v>
                </c:pt>
                <c:pt idx="10">
                  <c:v>0.48190092295765602</c:v>
                </c:pt>
                <c:pt idx="11">
                  <c:v>0.50073197665536695</c:v>
                </c:pt>
                <c:pt idx="12">
                  <c:v>0.52062119366050996</c:v>
                </c:pt>
                <c:pt idx="13">
                  <c:v>0.53848467920516396</c:v>
                </c:pt>
                <c:pt idx="14">
                  <c:v>0.55123247560900501</c:v>
                </c:pt>
                <c:pt idx="15">
                  <c:v>0.56632226730871105</c:v>
                </c:pt>
                <c:pt idx="16">
                  <c:v>0.57586799552279999</c:v>
                </c:pt>
                <c:pt idx="17">
                  <c:v>0.58462110489221897</c:v>
                </c:pt>
                <c:pt idx="18">
                  <c:v>0.59286276638536095</c:v>
                </c:pt>
              </c:numCache>
            </c:numRef>
          </c:yVal>
          <c:smooth val="0"/>
        </c:ser>
        <c:ser>
          <c:idx val="3"/>
          <c:order val="1"/>
          <c:tx>
            <c:v>15k training images</c:v>
          </c:tx>
          <c:spPr>
            <a:ln w="50800"/>
          </c:spPr>
          <c:marker>
            <c:spPr>
              <a:ln w="57150"/>
            </c:spPr>
          </c:marker>
          <c:xVal>
            <c:numRef>
              <c:f>'Depth of Trees'!$C$66:$C$84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Trees'!$E$66:$E$84</c:f>
              <c:numCache>
                <c:formatCode>0.0%</c:formatCode>
                <c:ptCount val="19"/>
                <c:pt idx="0">
                  <c:v>7.4999999999999997E-2</c:v>
                </c:pt>
                <c:pt idx="1">
                  <c:v>0.151</c:v>
                </c:pt>
                <c:pt idx="2">
                  <c:v>0.19500000000000001</c:v>
                </c:pt>
                <c:pt idx="3">
                  <c:v>0.253</c:v>
                </c:pt>
                <c:pt idx="4">
                  <c:v>0.29699999999999999</c:v>
                </c:pt>
                <c:pt idx="5">
                  <c:v>0.34200000000000003</c:v>
                </c:pt>
                <c:pt idx="6">
                  <c:v>0.379</c:v>
                </c:pt>
                <c:pt idx="7">
                  <c:v>0.41099999999999998</c:v>
                </c:pt>
                <c:pt idx="8">
                  <c:v>0.42899999999999999</c:v>
                </c:pt>
                <c:pt idx="9">
                  <c:v>0.44900000000000001</c:v>
                </c:pt>
                <c:pt idx="10">
                  <c:v>0.46600000000000003</c:v>
                </c:pt>
                <c:pt idx="11">
                  <c:v>0.49</c:v>
                </c:pt>
                <c:pt idx="12">
                  <c:v>0.50800000000000001</c:v>
                </c:pt>
                <c:pt idx="13">
                  <c:v>0.51800000000000002</c:v>
                </c:pt>
                <c:pt idx="14">
                  <c:v>0.52700000000000002</c:v>
                </c:pt>
                <c:pt idx="15">
                  <c:v>0.53200000000000003</c:v>
                </c:pt>
                <c:pt idx="16">
                  <c:v>0.53300000000000003</c:v>
                </c:pt>
                <c:pt idx="17">
                  <c:v>0.52800000000000002</c:v>
                </c:pt>
                <c:pt idx="18">
                  <c:v>0.52100000000000002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88480"/>
        <c:axId val="83189056"/>
      </c:scatterChart>
      <c:valAx>
        <c:axId val="83188480"/>
        <c:scaling>
          <c:orientation val="minMax"/>
          <c:max val="20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Depth of trees</a:t>
                </a:r>
              </a:p>
            </c:rich>
          </c:tx>
          <c:layout>
            <c:manualLayout>
              <c:xMode val="edge"/>
              <c:yMode val="edge"/>
              <c:x val="0.38618557544102305"/>
              <c:y val="0.888145448627773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189056"/>
        <c:crosses val="autoZero"/>
        <c:crossBetween val="midCat"/>
      </c:valAx>
      <c:valAx>
        <c:axId val="83189056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318848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4062810606924"/>
          <c:y val="3.7853687153161758E-2"/>
          <c:w val="0.76589950728385003"/>
          <c:h val="0.78917631610276096"/>
        </c:manualLayout>
      </c:layout>
      <c:scatterChart>
        <c:scatterStyle val="lineMarker"/>
        <c:varyColors val="0"/>
        <c:ser>
          <c:idx val="0"/>
          <c:order val="0"/>
          <c:tx>
            <c:v>Synthetic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Images'!$D$26:$D$36</c:f>
              <c:numCache>
                <c:formatCode>0.0%</c:formatCode>
                <c:ptCount val="11"/>
                <c:pt idx="0">
                  <c:v>0.14799999999999999</c:v>
                </c:pt>
                <c:pt idx="1">
                  <c:v>0.20599999999999999</c:v>
                </c:pt>
                <c:pt idx="2">
                  <c:v>0.249</c:v>
                </c:pt>
                <c:pt idx="3">
                  <c:v>0.34399999999999997</c:v>
                </c:pt>
                <c:pt idx="4">
                  <c:v>0.38900000000000001</c:v>
                </c:pt>
                <c:pt idx="5">
                  <c:v>0.48799999999999999</c:v>
                </c:pt>
                <c:pt idx="6">
                  <c:v>0.52200000000000002</c:v>
                </c:pt>
                <c:pt idx="7">
                  <c:v>0.52200000000000002</c:v>
                </c:pt>
                <c:pt idx="8">
                  <c:v>0.56699999999999995</c:v>
                </c:pt>
                <c:pt idx="9">
                  <c:v>0.57699999999999996</c:v>
                </c:pt>
                <c:pt idx="10">
                  <c:v>0.58599999999999997</c:v>
                </c:pt>
              </c:numCache>
            </c:numRef>
          </c:yVal>
          <c:smooth val="0"/>
        </c:ser>
        <c:ser>
          <c:idx val="2"/>
          <c:order val="1"/>
          <c:tx>
            <c:v>Real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Images'!$E$26:$E$36</c:f>
              <c:numCache>
                <c:formatCode>0.0%</c:formatCode>
                <c:ptCount val="11"/>
                <c:pt idx="0">
                  <c:v>0.19700000000000001</c:v>
                </c:pt>
                <c:pt idx="1">
                  <c:v>0.316</c:v>
                </c:pt>
                <c:pt idx="2">
                  <c:v>0.32200000000000001</c:v>
                </c:pt>
                <c:pt idx="3">
                  <c:v>0.40699999999999997</c:v>
                </c:pt>
                <c:pt idx="4">
                  <c:v>0.44900000000000001</c:v>
                </c:pt>
                <c:pt idx="5">
                  <c:v>0.52800000000000002</c:v>
                </c:pt>
                <c:pt idx="6">
                  <c:v>0.55500000000000005</c:v>
                </c:pt>
                <c:pt idx="7">
                  <c:v>0.55700000000000005</c:v>
                </c:pt>
                <c:pt idx="8">
                  <c:v>0.58299999999999996</c:v>
                </c:pt>
                <c:pt idx="9">
                  <c:v>0.58699999999999997</c:v>
                </c:pt>
                <c:pt idx="10">
                  <c:v>0.59299999999999997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26048"/>
        <c:axId val="129626624"/>
      </c:scatterChart>
      <c:valAx>
        <c:axId val="129626048"/>
        <c:scaling>
          <c:logBase val="10"/>
          <c:orientation val="minMax"/>
          <c:max val="100000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Number of </a:t>
                </a:r>
                <a:r>
                  <a:rPr lang="en-US" sz="2400" dirty="0"/>
                  <a:t>training images (log scale)</a:t>
                </a:r>
              </a:p>
            </c:rich>
          </c:tx>
          <c:layout>
            <c:manualLayout>
              <c:xMode val="edge"/>
              <c:yMode val="edge"/>
              <c:x val="0.24236544225756412"/>
              <c:y val="0.926464376333027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9626624"/>
        <c:crosses val="autoZero"/>
        <c:crossBetween val="midCat"/>
      </c:valAx>
      <c:valAx>
        <c:axId val="129626624"/>
        <c:scaling>
          <c:orientation val="minMax"/>
          <c:max val="0.60000000000000009"/>
          <c:min val="0.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>
            <c:manualLayout>
              <c:xMode val="edge"/>
              <c:yMode val="edge"/>
              <c:x val="0"/>
              <c:y val="0.1067386842343059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9626048"/>
        <c:crosses val="autoZero"/>
        <c:crossBetween val="midCat"/>
      </c:valAx>
      <c:spPr>
        <a:solidFill>
          <a:sysClr val="windowText" lastClr="000000"/>
        </a:solidFill>
      </c:spPr>
    </c:plotArea>
    <c:legend>
      <c:legendPos val="r"/>
      <c:layout>
        <c:manualLayout>
          <c:xMode val="edge"/>
          <c:yMode val="edge"/>
          <c:x val="0.46681566718530154"/>
          <c:y val="0.52876489369484114"/>
          <c:w val="0.3929648041731561"/>
          <c:h val="0.14943161199728625"/>
        </c:manualLayout>
      </c:layout>
      <c:overlay val="0"/>
      <c:spPr>
        <a:solidFill>
          <a:sysClr val="windowText" lastClr="000000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4062810606924"/>
          <c:y val="3.7853687153161758E-2"/>
          <c:w val="0.76589950728385003"/>
          <c:h val="0.78917631610276096"/>
        </c:manualLayout>
      </c:layout>
      <c:scatterChart>
        <c:scatterStyle val="lineMarker"/>
        <c:varyColors val="0"/>
        <c:ser>
          <c:idx val="0"/>
          <c:order val="0"/>
          <c:tx>
            <c:v>Synthetic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Images'!$D$26:$D$36</c:f>
              <c:numCache>
                <c:formatCode>0.0%</c:formatCode>
                <c:ptCount val="11"/>
                <c:pt idx="0">
                  <c:v>0.14799999999999999</c:v>
                </c:pt>
                <c:pt idx="1">
                  <c:v>0.20599999999999999</c:v>
                </c:pt>
                <c:pt idx="2">
                  <c:v>0.249</c:v>
                </c:pt>
                <c:pt idx="3">
                  <c:v>0.34399999999999997</c:v>
                </c:pt>
                <c:pt idx="4">
                  <c:v>0.38900000000000001</c:v>
                </c:pt>
                <c:pt idx="5">
                  <c:v>0.48799999999999999</c:v>
                </c:pt>
                <c:pt idx="6">
                  <c:v>0.52200000000000002</c:v>
                </c:pt>
                <c:pt idx="7">
                  <c:v>0.52200000000000002</c:v>
                </c:pt>
                <c:pt idx="8">
                  <c:v>0.56699999999999995</c:v>
                </c:pt>
                <c:pt idx="9">
                  <c:v>0.57699999999999996</c:v>
                </c:pt>
                <c:pt idx="10">
                  <c:v>0.58599999999999997</c:v>
                </c:pt>
              </c:numCache>
            </c:numRef>
          </c:yVal>
          <c:smooth val="0"/>
        </c:ser>
        <c:ser>
          <c:idx val="2"/>
          <c:order val="1"/>
          <c:tx>
            <c:v>Real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Images'!$E$26:$E$36</c:f>
              <c:numCache>
                <c:formatCode>0.0%</c:formatCode>
                <c:ptCount val="11"/>
                <c:pt idx="0">
                  <c:v>0.19700000000000001</c:v>
                </c:pt>
                <c:pt idx="1">
                  <c:v>0.316</c:v>
                </c:pt>
                <c:pt idx="2">
                  <c:v>0.32200000000000001</c:v>
                </c:pt>
                <c:pt idx="3">
                  <c:v>0.40699999999999997</c:v>
                </c:pt>
                <c:pt idx="4">
                  <c:v>0.44900000000000001</c:v>
                </c:pt>
                <c:pt idx="5">
                  <c:v>0.52800000000000002</c:v>
                </c:pt>
                <c:pt idx="6">
                  <c:v>0.55500000000000005</c:v>
                </c:pt>
                <c:pt idx="7">
                  <c:v>0.55700000000000005</c:v>
                </c:pt>
                <c:pt idx="8">
                  <c:v>0.58299999999999996</c:v>
                </c:pt>
                <c:pt idx="9">
                  <c:v>0.58699999999999997</c:v>
                </c:pt>
                <c:pt idx="10">
                  <c:v>0.59299999999999997</c:v>
                </c:pt>
              </c:numCache>
            </c:numRef>
          </c:yVal>
          <c:smooth val="0"/>
        </c:ser>
        <c:ser>
          <c:idx val="1"/>
          <c:order val="2"/>
          <c:tx>
            <c:v>Silhouette (scale)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Images'!$C$41:$C$42</c:f>
              <c:numCache>
                <c:formatCode>General</c:formatCode>
                <c:ptCount val="2"/>
                <c:pt idx="0">
                  <c:v>15000</c:v>
                </c:pt>
                <c:pt idx="1">
                  <c:v>300000</c:v>
                </c:pt>
              </c:numCache>
            </c:numRef>
          </c:xVal>
          <c:yVal>
            <c:numRef>
              <c:f>'Number of Training Images'!$D$41:$D$42</c:f>
              <c:numCache>
                <c:formatCode>0.00%</c:formatCode>
                <c:ptCount val="2"/>
                <c:pt idx="0">
                  <c:v>0.37839818980099299</c:v>
                </c:pt>
                <c:pt idx="1">
                  <c:v>0.45944000000000002</c:v>
                </c:pt>
              </c:numCache>
            </c:numRef>
          </c:yVal>
          <c:smooth val="0"/>
        </c:ser>
        <c:ser>
          <c:idx val="3"/>
          <c:order val="3"/>
          <c:tx>
            <c:v>Silhouette (no scale)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Images'!$C$41:$C$42</c:f>
              <c:numCache>
                <c:formatCode>General</c:formatCode>
                <c:ptCount val="2"/>
                <c:pt idx="0">
                  <c:v>15000</c:v>
                </c:pt>
                <c:pt idx="1">
                  <c:v>300000</c:v>
                </c:pt>
              </c:numCache>
            </c:numRef>
          </c:xVal>
          <c:yVal>
            <c:numRef>
              <c:f>'Number of Training Images'!$F$41:$F$42</c:f>
              <c:numCache>
                <c:formatCode>0.00%</c:formatCode>
                <c:ptCount val="2"/>
                <c:pt idx="0">
                  <c:v>0.33780861713569399</c:v>
                </c:pt>
                <c:pt idx="1">
                  <c:v>0.422890445862947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24896"/>
        <c:axId val="129625472"/>
      </c:scatterChart>
      <c:valAx>
        <c:axId val="129624896"/>
        <c:scaling>
          <c:logBase val="10"/>
          <c:orientation val="minMax"/>
          <c:max val="100000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Number of </a:t>
                </a:r>
                <a:r>
                  <a:rPr lang="en-US" sz="2400" dirty="0"/>
                  <a:t>training images (log scale)</a:t>
                </a:r>
              </a:p>
            </c:rich>
          </c:tx>
          <c:layout>
            <c:manualLayout>
              <c:xMode val="edge"/>
              <c:yMode val="edge"/>
              <c:x val="0.24236544225756412"/>
              <c:y val="0.926464376333027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9625472"/>
        <c:crosses val="autoZero"/>
        <c:crossBetween val="midCat"/>
      </c:valAx>
      <c:valAx>
        <c:axId val="129625472"/>
        <c:scaling>
          <c:orientation val="minMax"/>
          <c:max val="0.60000000000000009"/>
          <c:min val="0.1"/>
        </c:scaling>
        <c:delete val="0"/>
        <c:axPos val="l"/>
        <c:majorGridlines>
          <c:spPr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 dirty="0"/>
                  <a:t>Average </a:t>
                </a:r>
                <a:r>
                  <a:rPr lang="en-GB" sz="2400" dirty="0" smtClean="0"/>
                  <a:t>per-class </a:t>
                </a:r>
                <a:r>
                  <a:rPr lang="en-GB" sz="2400" dirty="0"/>
                  <a:t>accuracy</a:t>
                </a:r>
              </a:p>
            </c:rich>
          </c:tx>
          <c:layout>
            <c:manualLayout>
              <c:xMode val="edge"/>
              <c:yMode val="edge"/>
              <c:x val="0"/>
              <c:y val="0.1090156786303896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9624896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46681566718530154"/>
          <c:y val="0.5173799217144226"/>
          <c:w val="0.44074200338371011"/>
          <c:h val="0.2951592533466438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70134156777332"/>
          <c:y val="6.0879080255813095E-2"/>
          <c:w val="0.59190027890845376"/>
          <c:h val="0.74669742338545708"/>
        </c:manualLayout>
      </c:layout>
      <c:scatterChart>
        <c:scatterStyle val="lineMarker"/>
        <c:varyColors val="0"/>
        <c:ser>
          <c:idx val="1"/>
          <c:order val="0"/>
          <c:tx>
            <c:strRef>
              <c:f>'Number of Trees'!$H$34</c:f>
              <c:strCache>
                <c:ptCount val="1"/>
                <c:pt idx="0">
                  <c:v>Synthetic test set</c:v>
                </c:pt>
              </c:strCache>
            </c:strRef>
          </c:tx>
          <c:spPr>
            <a:ln w="57150">
              <a:solidFill>
                <a:schemeClr val="accent1"/>
              </a:solidFill>
            </a:ln>
          </c:spPr>
          <c:marker>
            <c:symbol val="diamond"/>
            <c:size val="10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</c:spPr>
          </c:marker>
          <c:xVal>
            <c:numRef>
              <c:f>'Number of Trees'!$H$35:$H$40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'Number of Trees'!$I$35:$I$40</c:f>
              <c:numCache>
                <c:formatCode>0.0%</c:formatCode>
                <c:ptCount val="6"/>
                <c:pt idx="0">
                  <c:v>0.41499999999999998</c:v>
                </c:pt>
                <c:pt idx="1">
                  <c:v>0.45299999999999996</c:v>
                </c:pt>
                <c:pt idx="2">
                  <c:v>0.48100000000000004</c:v>
                </c:pt>
                <c:pt idx="3">
                  <c:v>0.5</c:v>
                </c:pt>
                <c:pt idx="4">
                  <c:v>0.51300000000000001</c:v>
                </c:pt>
                <c:pt idx="5">
                  <c:v>0.52200000000000002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92480"/>
        <c:axId val="67093056"/>
      </c:scatterChart>
      <c:valAx>
        <c:axId val="67092480"/>
        <c:scaling>
          <c:orientation val="minMax"/>
          <c:max val="6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Number of</a:t>
                </a:r>
                <a:r>
                  <a:rPr lang="en-GB" sz="2400" baseline="0" dirty="0"/>
                  <a:t> trees</a:t>
                </a:r>
              </a:p>
            </c:rich>
          </c:tx>
          <c:layout>
            <c:manualLayout>
              <c:xMode val="edge"/>
              <c:yMode val="edge"/>
              <c:x val="0.30534816015502964"/>
              <c:y val="0.909534726579969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7093056"/>
        <c:crosses val="autoZero"/>
        <c:crossBetween val="midCat"/>
        <c:majorUnit val="1"/>
      </c:valAx>
      <c:valAx>
        <c:axId val="67093056"/>
        <c:scaling>
          <c:orientation val="minMax"/>
          <c:max val="0.57000000000000006"/>
          <c:min val="0.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>
            <c:manualLayout>
              <c:xMode val="edge"/>
              <c:yMode val="edge"/>
              <c:x val="5.1785964928167777E-5"/>
              <c:y val="8.78985619755277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7092480"/>
        <c:crosses val="autoZero"/>
        <c:crossBetween val="midCat"/>
        <c:majorUnit val="5.000000000000001E-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116130032561"/>
          <c:y val="5.1400554097404488E-2"/>
          <c:w val="0.81602873764756478"/>
          <c:h val="0.77768511424262698"/>
        </c:manualLayout>
      </c:layout>
      <c:scatterChart>
        <c:scatterStyle val="lineMarker"/>
        <c:varyColors val="0"/>
        <c:ser>
          <c:idx val="1"/>
          <c:order val="0"/>
          <c:tx>
            <c:strRef>
              <c:f>'Window Size'!$F$7</c:f>
              <c:strCache>
                <c:ptCount val="1"/>
                <c:pt idx="0">
                  <c:v>Synthetic test data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xVal>
            <c:numRef>
              <c:f>'Window Size'!$C$8:$C$12</c:f>
              <c:numCache>
                <c:formatCode>General</c:formatCode>
                <c:ptCount val="5"/>
                <c:pt idx="0">
                  <c:v>30.72</c:v>
                </c:pt>
                <c:pt idx="1">
                  <c:v>63.488</c:v>
                </c:pt>
                <c:pt idx="2">
                  <c:v>129.024</c:v>
                </c:pt>
                <c:pt idx="3">
                  <c:v>194.56</c:v>
                </c:pt>
                <c:pt idx="4">
                  <c:v>260.096</c:v>
                </c:pt>
              </c:numCache>
            </c:numRef>
          </c:xVal>
          <c:yVal>
            <c:numRef>
              <c:f>'Window Size'!$F$8:$F$12</c:f>
              <c:numCache>
                <c:formatCode>0.00%</c:formatCode>
                <c:ptCount val="5"/>
                <c:pt idx="0">
                  <c:v>0.35199999999999998</c:v>
                </c:pt>
                <c:pt idx="1">
                  <c:v>0.45400000000000001</c:v>
                </c:pt>
                <c:pt idx="2">
                  <c:v>0.47599999999999998</c:v>
                </c:pt>
                <c:pt idx="3">
                  <c:v>0.47899999999999998</c:v>
                </c:pt>
                <c:pt idx="4">
                  <c:v>0.47199999999999998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97664"/>
        <c:axId val="67098240"/>
      </c:scatterChart>
      <c:valAx>
        <c:axId val="67097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Maximum probe offset </a:t>
                </a:r>
                <a:r>
                  <a:rPr lang="en-GB" sz="2400" dirty="0" smtClean="0"/>
                  <a:t>(</a:t>
                </a:r>
                <a:r>
                  <a:rPr lang="en-GB" sz="2400" dirty="0"/>
                  <a:t>pixel meters)</a:t>
                </a:r>
              </a:p>
            </c:rich>
          </c:tx>
          <c:layout>
            <c:manualLayout>
              <c:xMode val="edge"/>
              <c:yMode val="edge"/>
              <c:x val="0.3178072663404094"/>
              <c:y val="0.91076574656283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7098240"/>
        <c:crosses val="autoZero"/>
        <c:crossBetween val="midCat"/>
      </c:valAx>
      <c:valAx>
        <c:axId val="67098240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67097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53937421339242"/>
          <c:y val="4.6191957507366904E-2"/>
          <c:w val="0.71946183789285911"/>
          <c:h val="0.55929929743256035"/>
        </c:manualLayout>
      </c:layout>
      <c:barChart>
        <c:barDir val="col"/>
        <c:grouping val="clustered"/>
        <c:varyColors val="0"/>
        <c:ser>
          <c:idx val="2"/>
          <c:order val="0"/>
          <c:tx>
            <c:v>Joint prediction from inferred body parts</c:v>
          </c:tx>
          <c:invertIfNegative val="0"/>
          <c:dPt>
            <c:idx val="1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Precisions'!$H$6:$H$22</c:f>
              <c:numCache>
                <c:formatCode>0.000</c:formatCode>
                <c:ptCount val="17"/>
                <c:pt idx="0">
                  <c:v>0.90094943774864245</c:v>
                </c:pt>
                <c:pt idx="1">
                  <c:v>0.85730367068286428</c:v>
                </c:pt>
                <c:pt idx="2">
                  <c:v>0.72400800077275507</c:v>
                </c:pt>
                <c:pt idx="3">
                  <c:v>0.73601875289812513</c:v>
                </c:pt>
                <c:pt idx="4">
                  <c:v>0.75558081364911089</c:v>
                </c:pt>
                <c:pt idx="5">
                  <c:v>0.76121119999959141</c:v>
                </c:pt>
                <c:pt idx="6">
                  <c:v>0.75378156285877818</c:v>
                </c:pt>
                <c:pt idx="7">
                  <c:v>0.75344663262911471</c:v>
                </c:pt>
                <c:pt idx="8">
                  <c:v>0.66515007380163327</c:v>
                </c:pt>
                <c:pt idx="9">
                  <c:v>0.66224781286932155</c:v>
                </c:pt>
                <c:pt idx="10">
                  <c:v>0.58460811375324762</c:v>
                </c:pt>
                <c:pt idx="11">
                  <c:v>0.57718977453410925</c:v>
                </c:pt>
                <c:pt idx="12">
                  <c:v>0.74447670340671979</c:v>
                </c:pt>
                <c:pt idx="13">
                  <c:v>0.74677603695208294</c:v>
                </c:pt>
                <c:pt idx="14">
                  <c:v>0.7370681222799097</c:v>
                </c:pt>
                <c:pt idx="15">
                  <c:v>0.73146740778195685</c:v>
                </c:pt>
                <c:pt idx="16">
                  <c:v>0.73070525728862257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2718208"/>
        <c:axId val="102296960"/>
      </c:barChart>
      <c:catAx>
        <c:axId val="1627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2296960"/>
        <c:crosses val="autoZero"/>
        <c:auto val="1"/>
        <c:lblAlgn val="ctr"/>
        <c:lblOffset val="100"/>
        <c:noMultiLvlLbl val="0"/>
      </c:catAx>
      <c:valAx>
        <c:axId val="102296960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precision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62718208"/>
        <c:crosses val="autoZero"/>
        <c:crossBetween val="between"/>
        <c:majorUnit val="0.1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953937421339242"/>
          <c:y val="4.6191957507366904E-2"/>
          <c:w val="0.71946183789285911"/>
          <c:h val="0.55929929743256035"/>
        </c:manualLayout>
      </c:layout>
      <c:barChart>
        <c:barDir val="col"/>
        <c:grouping val="clustered"/>
        <c:varyColors val="0"/>
        <c:ser>
          <c:idx val="1"/>
          <c:order val="0"/>
          <c:tx>
            <c:v>Joint prediction from ground truth body parts</c:v>
          </c:tx>
          <c:invertIfNegative val="0"/>
          <c:dPt>
            <c:idx val="16"/>
            <c:invertIfNegative val="0"/>
            <c:bubble3D val="0"/>
            <c:spPr>
              <a:solidFill>
                <a:srgbClr val="0070C0"/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Precisions'!$G$6:$G$22</c:f>
              <c:numCache>
                <c:formatCode>General</c:formatCode>
                <c:ptCount val="17"/>
                <c:pt idx="0">
                  <c:v>0.9247900906250146</c:v>
                </c:pt>
                <c:pt idx="1">
                  <c:v>0.89656043835538624</c:v>
                </c:pt>
                <c:pt idx="2">
                  <c:v>0.86735044117210336</c:v>
                </c:pt>
                <c:pt idx="3">
                  <c:v>0.86382522097350067</c:v>
                </c:pt>
                <c:pt idx="4">
                  <c:v>0.98261210015721234</c:v>
                </c:pt>
                <c:pt idx="5">
                  <c:v>0.98091574201973641</c:v>
                </c:pt>
                <c:pt idx="6">
                  <c:v>0.97603066778955494</c:v>
                </c:pt>
                <c:pt idx="7">
                  <c:v>0.98414423221976433</c:v>
                </c:pt>
                <c:pt idx="8">
                  <c:v>0.87639639830924509</c:v>
                </c:pt>
                <c:pt idx="9">
                  <c:v>0.87707658137963851</c:v>
                </c:pt>
                <c:pt idx="10">
                  <c:v>0.92555010554559192</c:v>
                </c:pt>
                <c:pt idx="11">
                  <c:v>0.92545429338276775</c:v>
                </c:pt>
                <c:pt idx="12">
                  <c:v>0.97711218172785719</c:v>
                </c:pt>
                <c:pt idx="13">
                  <c:v>0.97313433071609878</c:v>
                </c:pt>
                <c:pt idx="14">
                  <c:v>0.82121692421701364</c:v>
                </c:pt>
                <c:pt idx="15">
                  <c:v>0.80089189348400769</c:v>
                </c:pt>
                <c:pt idx="16" formatCode="0.000">
                  <c:v>0.91581635262965566</c:v>
                </c:pt>
              </c:numCache>
            </c:numRef>
          </c:val>
        </c:ser>
        <c:ser>
          <c:idx val="2"/>
          <c:order val="1"/>
          <c:tx>
            <c:v>Joint prediction from inferred body parts</c:v>
          </c:tx>
          <c:invertIfNegative val="0"/>
          <c:dPt>
            <c:idx val="1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Precisions'!$H$6:$H$22</c:f>
              <c:numCache>
                <c:formatCode>0.000</c:formatCode>
                <c:ptCount val="17"/>
                <c:pt idx="0">
                  <c:v>0.90094943774864245</c:v>
                </c:pt>
                <c:pt idx="1">
                  <c:v>0.85730367068286428</c:v>
                </c:pt>
                <c:pt idx="2">
                  <c:v>0.72400800077275507</c:v>
                </c:pt>
                <c:pt idx="3">
                  <c:v>0.73601875289812513</c:v>
                </c:pt>
                <c:pt idx="4">
                  <c:v>0.75558081364911089</c:v>
                </c:pt>
                <c:pt idx="5">
                  <c:v>0.76121119999959141</c:v>
                </c:pt>
                <c:pt idx="6">
                  <c:v>0.75378156285877818</c:v>
                </c:pt>
                <c:pt idx="7">
                  <c:v>0.75344663262911471</c:v>
                </c:pt>
                <c:pt idx="8">
                  <c:v>0.66515007380163327</c:v>
                </c:pt>
                <c:pt idx="9">
                  <c:v>0.66224781286932155</c:v>
                </c:pt>
                <c:pt idx="10">
                  <c:v>0.58460811375324762</c:v>
                </c:pt>
                <c:pt idx="11">
                  <c:v>0.57718977453410925</c:v>
                </c:pt>
                <c:pt idx="12">
                  <c:v>0.74447670340671979</c:v>
                </c:pt>
                <c:pt idx="13">
                  <c:v>0.74677603695208294</c:v>
                </c:pt>
                <c:pt idx="14">
                  <c:v>0.7370681222799097</c:v>
                </c:pt>
                <c:pt idx="15">
                  <c:v>0.73146740778195685</c:v>
                </c:pt>
                <c:pt idx="16">
                  <c:v>0.73070525728862257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2650624"/>
        <c:axId val="102295808"/>
      </c:barChart>
      <c:catAx>
        <c:axId val="1626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2295808"/>
        <c:crosses val="autoZero"/>
        <c:auto val="1"/>
        <c:lblAlgn val="ctr"/>
        <c:lblOffset val="100"/>
        <c:noMultiLvlLbl val="0"/>
      </c:catAx>
      <c:valAx>
        <c:axId val="102295808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precision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62650624"/>
        <c:crosses val="autoZero"/>
        <c:crossBetween val="between"/>
        <c:majorUnit val="0.1"/>
      </c:valAx>
      <c:spPr>
        <a:solidFill>
          <a:sysClr val="windowText" lastClr="000000"/>
        </a:solidFill>
      </c:spPr>
    </c:plotArea>
    <c:legend>
      <c:legendPos val="l"/>
      <c:layout>
        <c:manualLayout>
          <c:xMode val="edge"/>
          <c:yMode val="edge"/>
          <c:x val="0.23203469530891238"/>
          <c:y val="0.42844908960370987"/>
          <c:w val="0.65315980588602951"/>
          <c:h val="0.1411920384951881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0.84562</cdr:x>
      <cdr:y>0.54814</cdr:y>
    </cdr:from>
    <cdr:to>
      <cdr:x>0.90775</cdr:x>
      <cdr:y>0.71597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518645" y="3057248"/>
          <a:ext cx="478954" cy="93610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BB564-8B01-400E-ABB3-B2FCF9842FCF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10496-DF2C-46B1-9863-235684408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6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the idea is to have a large number of these parts, which we call poselets.</a:t>
            </a:r>
            <a:r>
              <a:rPr lang="en-US" baseline="0" dirty="0" smtClean="0"/>
              <a:t> So even difficult examples can be found because a few of these poselets can be triggered.</a:t>
            </a:r>
          </a:p>
          <a:p>
            <a:r>
              <a:rPr lang="en-US" baseline="0" dirty="0" smtClean="0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168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99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23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392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4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95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5688C-305A-4220-A601-57A71326A7BA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8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87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the idea is to have a large number of these parts, which we call poselets.</a:t>
            </a:r>
            <a:r>
              <a:rPr lang="en-US" baseline="0" dirty="0" smtClean="0"/>
              <a:t> So even difficult examples can be found because a few of these poselets can be triggered.</a:t>
            </a:r>
          </a:p>
          <a:p>
            <a:r>
              <a:rPr lang="en-US" baseline="0" dirty="0" smtClean="0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75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45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94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1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the idea is to have a large number of these parts, which we call poselets.</a:t>
            </a:r>
            <a:r>
              <a:rPr lang="en-US" baseline="0" dirty="0" smtClean="0"/>
              <a:t> So even difficult examples can be found because a few of these poselets can be triggered.</a:t>
            </a:r>
          </a:p>
          <a:p>
            <a:r>
              <a:rPr lang="en-US" baseline="0" dirty="0" smtClean="0"/>
              <a:t>But there is one problem: In the case face detector, someone had to manually crop out thousands of faces to be able to train a classifier. In our case we have unlimited number of poselets, so we cannot have such a manual step.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74E94-0CC5-964A-A165-28C7132A4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19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27F2B-8151-1843-8ED4-9C74887A0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5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1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4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9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7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E6B0A-7ADE-4530-8907-DE4DA39D5CB3}" type="datetimeFigureOut">
              <a:rPr lang="en-US" smtClean="0"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6A9D-CE60-421D-B698-B2D94C46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7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eecs.berkeley.edu/~lbourdev/poselet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image" Target="../media/image42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65.png"/><Relationship Id="rId26" Type="http://schemas.microsoft.com/office/2007/relationships/hdphoto" Target="../media/hdphoto14.wdp"/><Relationship Id="rId39" Type="http://schemas.openxmlformats.org/officeDocument/2006/relationships/image" Target="../media/image76.png"/><Relationship Id="rId21" Type="http://schemas.openxmlformats.org/officeDocument/2006/relationships/image" Target="../media/image67.png"/><Relationship Id="rId34" Type="http://schemas.microsoft.com/office/2007/relationships/hdphoto" Target="../media/hdphoto18.wdp"/><Relationship Id="rId42" Type="http://schemas.microsoft.com/office/2007/relationships/hdphoto" Target="../media/hdphoto22.wdp"/><Relationship Id="rId47" Type="http://schemas.openxmlformats.org/officeDocument/2006/relationships/image" Target="../media/image80.png"/><Relationship Id="rId50" Type="http://schemas.microsoft.com/office/2007/relationships/hdphoto" Target="../media/hdphoto26.wdp"/><Relationship Id="rId55" Type="http://schemas.openxmlformats.org/officeDocument/2006/relationships/image" Target="../media/image84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6" Type="http://schemas.microsoft.com/office/2007/relationships/hdphoto" Target="../media/hdphoto10.wdp"/><Relationship Id="rId29" Type="http://schemas.openxmlformats.org/officeDocument/2006/relationships/image" Target="../media/image71.png"/><Relationship Id="rId11" Type="http://schemas.openxmlformats.org/officeDocument/2006/relationships/image" Target="../media/image60.png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75.png"/><Relationship Id="rId40" Type="http://schemas.microsoft.com/office/2007/relationships/hdphoto" Target="../media/hdphoto21.wdp"/><Relationship Id="rId45" Type="http://schemas.openxmlformats.org/officeDocument/2006/relationships/image" Target="../media/image79.png"/><Relationship Id="rId53" Type="http://schemas.openxmlformats.org/officeDocument/2006/relationships/image" Target="../media/image83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31" Type="http://schemas.openxmlformats.org/officeDocument/2006/relationships/image" Target="../media/image72.png"/><Relationship Id="rId44" Type="http://schemas.microsoft.com/office/2007/relationships/hdphoto" Target="../media/hdphoto23.wdp"/><Relationship Id="rId52" Type="http://schemas.microsoft.com/office/2007/relationships/hdphoto" Target="../media/hdphoto27.wdp"/><Relationship Id="rId4" Type="http://schemas.microsoft.com/office/2007/relationships/hdphoto" Target="../media/hdphoto6.wdp"/><Relationship Id="rId9" Type="http://schemas.openxmlformats.org/officeDocument/2006/relationships/image" Target="../media/image59.png"/><Relationship Id="rId14" Type="http://schemas.openxmlformats.org/officeDocument/2006/relationships/image" Target="../media/image62.png"/><Relationship Id="rId22" Type="http://schemas.microsoft.com/office/2007/relationships/hdphoto" Target="../media/hdphoto12.wdp"/><Relationship Id="rId27" Type="http://schemas.openxmlformats.org/officeDocument/2006/relationships/image" Target="../media/image70.png"/><Relationship Id="rId30" Type="http://schemas.microsoft.com/office/2007/relationships/hdphoto" Target="../media/hdphoto16.wdp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48" Type="http://schemas.microsoft.com/office/2007/relationships/hdphoto" Target="../media/hdphoto25.wdp"/><Relationship Id="rId56" Type="http://schemas.microsoft.com/office/2007/relationships/hdphoto" Target="../media/hdphoto29.wdp"/><Relationship Id="rId8" Type="http://schemas.openxmlformats.org/officeDocument/2006/relationships/image" Target="../media/image58.png"/><Relationship Id="rId51" Type="http://schemas.openxmlformats.org/officeDocument/2006/relationships/image" Target="../media/image82.png"/><Relationship Id="rId3" Type="http://schemas.openxmlformats.org/officeDocument/2006/relationships/image" Target="../media/image55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5" Type="http://schemas.openxmlformats.org/officeDocument/2006/relationships/image" Target="../media/image69.png"/><Relationship Id="rId33" Type="http://schemas.openxmlformats.org/officeDocument/2006/relationships/image" Target="../media/image73.png"/><Relationship Id="rId38" Type="http://schemas.microsoft.com/office/2007/relationships/hdphoto" Target="../media/hdphoto20.wdp"/><Relationship Id="rId46" Type="http://schemas.microsoft.com/office/2007/relationships/hdphoto" Target="../media/hdphoto24.wdp"/><Relationship Id="rId20" Type="http://schemas.openxmlformats.org/officeDocument/2006/relationships/image" Target="../media/image66.png"/><Relationship Id="rId41" Type="http://schemas.openxmlformats.org/officeDocument/2006/relationships/image" Target="../media/image77.png"/><Relationship Id="rId54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68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4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85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9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13.xml"/><Relationship Id="rId10" Type="http://schemas.openxmlformats.org/officeDocument/2006/relationships/image" Target="../media/image88.png"/><Relationship Id="rId4" Type="http://schemas.openxmlformats.org/officeDocument/2006/relationships/tags" Target="../tags/tag12.xml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6" Type="http://schemas.microsoft.com/office/2007/relationships/hdphoto" Target="../media/hdphoto41.wdp"/><Relationship Id="rId21" Type="http://schemas.openxmlformats.org/officeDocument/2006/relationships/image" Target="../media/image109.png"/><Relationship Id="rId42" Type="http://schemas.microsoft.com/office/2007/relationships/hdphoto" Target="../media/hdphoto49.wdp"/><Relationship Id="rId47" Type="http://schemas.openxmlformats.org/officeDocument/2006/relationships/image" Target="../media/image122.png"/><Relationship Id="rId63" Type="http://schemas.openxmlformats.org/officeDocument/2006/relationships/image" Target="../media/image130.png"/><Relationship Id="rId68" Type="http://schemas.microsoft.com/office/2007/relationships/hdphoto" Target="../media/hdphoto62.wdp"/><Relationship Id="rId2" Type="http://schemas.openxmlformats.org/officeDocument/2006/relationships/notesSlide" Target="../notesSlides/notesSlide17.xml"/><Relationship Id="rId16" Type="http://schemas.microsoft.com/office/2007/relationships/hdphoto" Target="../media/hdphoto36.wdp"/><Relationship Id="rId29" Type="http://schemas.openxmlformats.org/officeDocument/2006/relationships/image" Target="../media/image113.png"/><Relationship Id="rId11" Type="http://schemas.openxmlformats.org/officeDocument/2006/relationships/image" Target="../media/image103.png"/><Relationship Id="rId24" Type="http://schemas.microsoft.com/office/2007/relationships/hdphoto" Target="../media/hdphoto40.wdp"/><Relationship Id="rId32" Type="http://schemas.microsoft.com/office/2007/relationships/hdphoto" Target="../media/hdphoto44.wdp"/><Relationship Id="rId37" Type="http://schemas.openxmlformats.org/officeDocument/2006/relationships/image" Target="../media/image117.png"/><Relationship Id="rId40" Type="http://schemas.microsoft.com/office/2007/relationships/hdphoto" Target="../media/hdphoto48.wdp"/><Relationship Id="rId45" Type="http://schemas.openxmlformats.org/officeDocument/2006/relationships/image" Target="../media/image121.png"/><Relationship Id="rId53" Type="http://schemas.openxmlformats.org/officeDocument/2006/relationships/image" Target="../media/image125.png"/><Relationship Id="rId58" Type="http://schemas.microsoft.com/office/2007/relationships/hdphoto" Target="../media/hdphoto57.wdp"/><Relationship Id="rId66" Type="http://schemas.microsoft.com/office/2007/relationships/hdphoto" Target="../media/hdphoto61.wdp"/><Relationship Id="rId74" Type="http://schemas.microsoft.com/office/2007/relationships/hdphoto" Target="../media/hdphoto65.wdp"/><Relationship Id="rId5" Type="http://schemas.openxmlformats.org/officeDocument/2006/relationships/image" Target="../media/image100.png"/><Relationship Id="rId61" Type="http://schemas.openxmlformats.org/officeDocument/2006/relationships/image" Target="../media/image129.png"/><Relationship Id="rId19" Type="http://schemas.openxmlformats.org/officeDocument/2006/relationships/image" Target="../media/image108.png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openxmlformats.org/officeDocument/2006/relationships/image" Target="../media/image112.png"/><Relationship Id="rId30" Type="http://schemas.microsoft.com/office/2007/relationships/hdphoto" Target="../media/hdphoto43.wdp"/><Relationship Id="rId35" Type="http://schemas.openxmlformats.org/officeDocument/2006/relationships/image" Target="../media/image116.png"/><Relationship Id="rId43" Type="http://schemas.openxmlformats.org/officeDocument/2006/relationships/image" Target="../media/image120.png"/><Relationship Id="rId48" Type="http://schemas.microsoft.com/office/2007/relationships/hdphoto" Target="../media/hdphoto52.wdp"/><Relationship Id="rId56" Type="http://schemas.microsoft.com/office/2007/relationships/hdphoto" Target="../media/hdphoto56.wdp"/><Relationship Id="rId64" Type="http://schemas.microsoft.com/office/2007/relationships/hdphoto" Target="../media/hdphoto60.wdp"/><Relationship Id="rId69" Type="http://schemas.openxmlformats.org/officeDocument/2006/relationships/image" Target="../media/image133.png"/><Relationship Id="rId8" Type="http://schemas.microsoft.com/office/2007/relationships/hdphoto" Target="../media/hdphoto32.wdp"/><Relationship Id="rId51" Type="http://schemas.openxmlformats.org/officeDocument/2006/relationships/image" Target="../media/image124.png"/><Relationship Id="rId72" Type="http://schemas.microsoft.com/office/2007/relationships/hdphoto" Target="../media/hdphoto64.wdp"/><Relationship Id="rId3" Type="http://schemas.openxmlformats.org/officeDocument/2006/relationships/image" Target="../media/image99.png"/><Relationship Id="rId12" Type="http://schemas.microsoft.com/office/2007/relationships/hdphoto" Target="../media/hdphoto34.wdp"/><Relationship Id="rId17" Type="http://schemas.openxmlformats.org/officeDocument/2006/relationships/image" Target="../media/image107.png"/><Relationship Id="rId25" Type="http://schemas.openxmlformats.org/officeDocument/2006/relationships/image" Target="../media/image111.png"/><Relationship Id="rId33" Type="http://schemas.openxmlformats.org/officeDocument/2006/relationships/image" Target="../media/image115.png"/><Relationship Id="rId38" Type="http://schemas.microsoft.com/office/2007/relationships/hdphoto" Target="../media/hdphoto47.wdp"/><Relationship Id="rId46" Type="http://schemas.microsoft.com/office/2007/relationships/hdphoto" Target="../media/hdphoto51.wdp"/><Relationship Id="rId59" Type="http://schemas.openxmlformats.org/officeDocument/2006/relationships/image" Target="../media/image128.png"/><Relationship Id="rId67" Type="http://schemas.openxmlformats.org/officeDocument/2006/relationships/image" Target="../media/image132.png"/><Relationship Id="rId20" Type="http://schemas.microsoft.com/office/2007/relationships/hdphoto" Target="../media/hdphoto38.wdp"/><Relationship Id="rId41" Type="http://schemas.openxmlformats.org/officeDocument/2006/relationships/image" Target="../media/image119.png"/><Relationship Id="rId54" Type="http://schemas.microsoft.com/office/2007/relationships/hdphoto" Target="../media/hdphoto55.wdp"/><Relationship Id="rId62" Type="http://schemas.microsoft.com/office/2007/relationships/hdphoto" Target="../media/hdphoto59.wdp"/><Relationship Id="rId70" Type="http://schemas.microsoft.com/office/2007/relationships/hdphoto" Target="../media/hdphoto63.wdp"/><Relationship Id="rId7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15" Type="http://schemas.openxmlformats.org/officeDocument/2006/relationships/image" Target="../media/image105.png"/><Relationship Id="rId23" Type="http://schemas.openxmlformats.org/officeDocument/2006/relationships/image" Target="../media/image110.png"/><Relationship Id="rId28" Type="http://schemas.microsoft.com/office/2007/relationships/hdphoto" Target="../media/hdphoto42.wdp"/><Relationship Id="rId36" Type="http://schemas.microsoft.com/office/2007/relationships/hdphoto" Target="../media/hdphoto46.wdp"/><Relationship Id="rId49" Type="http://schemas.openxmlformats.org/officeDocument/2006/relationships/image" Target="../media/image123.png"/><Relationship Id="rId57" Type="http://schemas.openxmlformats.org/officeDocument/2006/relationships/image" Target="../media/image127.png"/><Relationship Id="rId10" Type="http://schemas.microsoft.com/office/2007/relationships/hdphoto" Target="../media/hdphoto33.wdp"/><Relationship Id="rId31" Type="http://schemas.openxmlformats.org/officeDocument/2006/relationships/image" Target="../media/image114.png"/><Relationship Id="rId44" Type="http://schemas.microsoft.com/office/2007/relationships/hdphoto" Target="../media/hdphoto50.wdp"/><Relationship Id="rId52" Type="http://schemas.microsoft.com/office/2007/relationships/hdphoto" Target="../media/hdphoto54.wdp"/><Relationship Id="rId60" Type="http://schemas.microsoft.com/office/2007/relationships/hdphoto" Target="../media/hdphoto58.wdp"/><Relationship Id="rId65" Type="http://schemas.openxmlformats.org/officeDocument/2006/relationships/image" Target="../media/image131.png"/><Relationship Id="rId73" Type="http://schemas.openxmlformats.org/officeDocument/2006/relationships/image" Target="../media/image135.png"/><Relationship Id="rId4" Type="http://schemas.microsoft.com/office/2007/relationships/hdphoto" Target="../media/hdphoto30.wdp"/><Relationship Id="rId9" Type="http://schemas.openxmlformats.org/officeDocument/2006/relationships/image" Target="../media/image102.png"/><Relationship Id="rId13" Type="http://schemas.openxmlformats.org/officeDocument/2006/relationships/image" Target="../media/image104.png"/><Relationship Id="rId18" Type="http://schemas.microsoft.com/office/2007/relationships/hdphoto" Target="../media/hdphoto37.wdp"/><Relationship Id="rId39" Type="http://schemas.openxmlformats.org/officeDocument/2006/relationships/image" Target="../media/image118.png"/><Relationship Id="rId34" Type="http://schemas.microsoft.com/office/2007/relationships/hdphoto" Target="../media/hdphoto45.wdp"/><Relationship Id="rId50" Type="http://schemas.microsoft.com/office/2007/relationships/hdphoto" Target="../media/hdphoto53.wdp"/><Relationship Id="rId55" Type="http://schemas.openxmlformats.org/officeDocument/2006/relationships/image" Target="../media/image126.png"/><Relationship Id="rId76" Type="http://schemas.microsoft.com/office/2007/relationships/hdphoto" Target="../media/hdphoto66.wdp"/><Relationship Id="rId7" Type="http://schemas.openxmlformats.org/officeDocument/2006/relationships/image" Target="../media/image101.png"/><Relationship Id="rId71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chart" Target="../charts/char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chart" Target="../charts/chart5.xml"/><Relationship Id="rId7" Type="http://schemas.microsoft.com/office/2007/relationships/hdphoto" Target="../media/hdphoto6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microsoft.com/office/2007/relationships/hdphoto" Target="../media/hdphoto70.wdp"/><Relationship Id="rId5" Type="http://schemas.microsoft.com/office/2007/relationships/hdphoto" Target="../media/hdphoto67.wdp"/><Relationship Id="rId10" Type="http://schemas.openxmlformats.org/officeDocument/2006/relationships/image" Target="../media/image142.png"/><Relationship Id="rId4" Type="http://schemas.openxmlformats.org/officeDocument/2006/relationships/image" Target="../media/image139.png"/><Relationship Id="rId9" Type="http://schemas.microsoft.com/office/2007/relationships/hdphoto" Target="../media/hdphoto69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microsoft.com/office/2007/relationships/hdphoto" Target="../media/hdphoto75.wdp"/><Relationship Id="rId3" Type="http://schemas.openxmlformats.org/officeDocument/2006/relationships/chart" Target="../charts/chart6.xml"/><Relationship Id="rId7" Type="http://schemas.microsoft.com/office/2007/relationships/hdphoto" Target="../media/hdphoto72.wdp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microsoft.com/office/2007/relationships/hdphoto" Target="../media/hdphoto74.wdp"/><Relationship Id="rId5" Type="http://schemas.microsoft.com/office/2007/relationships/hdphoto" Target="../media/hdphoto71.wdp"/><Relationship Id="rId15" Type="http://schemas.microsoft.com/office/2007/relationships/hdphoto" Target="../media/hdphoto76.wdp"/><Relationship Id="rId10" Type="http://schemas.openxmlformats.org/officeDocument/2006/relationships/image" Target="../media/image146.png"/><Relationship Id="rId4" Type="http://schemas.openxmlformats.org/officeDocument/2006/relationships/image" Target="../media/image143.png"/><Relationship Id="rId9" Type="http://schemas.microsoft.com/office/2007/relationships/hdphoto" Target="../media/hdphoto73.wdp"/><Relationship Id="rId14" Type="http://schemas.openxmlformats.org/officeDocument/2006/relationships/image" Target="../media/image1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152.png"/><Relationship Id="rId3" Type="http://schemas.microsoft.com/office/2007/relationships/media" Target="../media/media3.wmv"/><Relationship Id="rId7" Type="http://schemas.microsoft.com/office/2007/relationships/media" Target="../media/media4.wmv"/><Relationship Id="rId12" Type="http://schemas.openxmlformats.org/officeDocument/2006/relationships/image" Target="../media/image149.png"/><Relationship Id="rId2" Type="http://schemas.openxmlformats.org/officeDocument/2006/relationships/video" Target="../media/media1.wmv"/><Relationship Id="rId16" Type="http://schemas.openxmlformats.org/officeDocument/2006/relationships/image" Target="../media/image154.png"/><Relationship Id="rId1" Type="http://schemas.microsoft.com/office/2007/relationships/media" Target="../media/media1.wmv"/><Relationship Id="rId6" Type="http://schemas.openxmlformats.org/officeDocument/2006/relationships/video" Target="../media/media2.wmv"/><Relationship Id="rId11" Type="http://schemas.openxmlformats.org/officeDocument/2006/relationships/image" Target="../media/image151.png"/><Relationship Id="rId5" Type="http://schemas.microsoft.com/office/2007/relationships/media" Target="../media/media2.wmv"/><Relationship Id="rId15" Type="http://schemas.openxmlformats.org/officeDocument/2006/relationships/hyperlink" Target="http://2.bp.blogspot.com/_NcSxbK86vWU/TBuoPqPOmEI/AAAAAAAAAuQ/H9WU3IAnbVg/s1600/kinect_001.png" TargetMode="External"/><Relationship Id="rId10" Type="http://schemas.openxmlformats.org/officeDocument/2006/relationships/image" Target="../media/image41.png"/><Relationship Id="rId4" Type="http://schemas.openxmlformats.org/officeDocument/2006/relationships/video" Target="../media/media3.wm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techtalks.tv/talks/real-time-human-pose-recognition-in-parts-from-single-depth-images/54235/" TargetMode="External"/><Relationship Id="rId2" Type="http://schemas.openxmlformats.org/officeDocument/2006/relationships/hyperlink" Target="http://research.microsoft.com/apps/video/default.aspx?id=15525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x2FimkptxIk" TargetMode="External"/><Relationship Id="rId4" Type="http://schemas.openxmlformats.org/officeDocument/2006/relationships/hyperlink" Target="http://eng.au.dk/fileadmin/DJF/ENG/PDF-filer/Tekniske_rapporter/Technical_Report_ECE-TR-6-samlet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Abhijit</a:t>
            </a:r>
            <a:r>
              <a:rPr lang="en-US" dirty="0" smtClean="0"/>
              <a:t> </a:t>
            </a:r>
            <a:r>
              <a:rPr lang="en-US" dirty="0" err="1" smtClean="0"/>
              <a:t>Sarkar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</a:t>
            </a:r>
            <a:r>
              <a:rPr lang="en-US" dirty="0" err="1" smtClean="0"/>
              <a:t>Poselet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dirty="0"/>
              <a:t>It should be easy to find the </a:t>
            </a:r>
            <a:r>
              <a:rPr lang="en-US" dirty="0" err="1"/>
              <a:t>poselet</a:t>
            </a:r>
            <a:r>
              <a:rPr lang="en-US" dirty="0"/>
              <a:t> given the input </a:t>
            </a:r>
            <a:r>
              <a:rPr lang="en-US" dirty="0" smtClean="0"/>
              <a:t>image.</a:t>
            </a:r>
          </a:p>
          <a:p>
            <a:r>
              <a:rPr lang="en-US" dirty="0" err="1" smtClean="0"/>
              <a:t>Poselet</a:t>
            </a:r>
            <a:r>
              <a:rPr lang="en-US" dirty="0" smtClean="0"/>
              <a:t> should be </a:t>
            </a:r>
            <a:r>
              <a:rPr lang="en-US" dirty="0"/>
              <a:t>tightly clustered in both appearance and </a:t>
            </a:r>
            <a:r>
              <a:rPr lang="en-US" dirty="0" smtClean="0"/>
              <a:t>configuration space</a:t>
            </a:r>
          </a:p>
          <a:p>
            <a:r>
              <a:rPr lang="en-US" dirty="0" smtClean="0"/>
              <a:t>H3D dataset</a:t>
            </a:r>
          </a:p>
          <a:p>
            <a:r>
              <a:rPr lang="en-US" dirty="0" smtClean="0"/>
              <a:t>Key point Distribution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How do we train a poselet?</a:t>
            </a:r>
            <a:endParaRPr lang="en-US" sz="4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609600" y="838200"/>
            <a:ext cx="5943600" cy="5410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362200" y="29464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330851"/>
      </p:ext>
    </p:extLst>
  </p:cSld>
  <p:clrMapOvr>
    <a:masterClrMapping/>
  </p:clrMapOvr>
  <p:transition advTm="1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rcRect l="-37975" t="-23927" r="-10127" b="-6748"/>
          <a:stretch>
            <a:fillRect/>
          </a:stretch>
        </p:blipFill>
        <p:spPr>
          <a:xfrm>
            <a:off x="-1295400" y="304800"/>
            <a:ext cx="5943600" cy="541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rcRect l="-13832" t="-9202" r="-8933" b="-23313"/>
          <a:stretch>
            <a:fillRect/>
          </a:stretch>
        </p:blipFill>
        <p:spPr>
          <a:xfrm>
            <a:off x="3962400" y="914400"/>
            <a:ext cx="5410200" cy="548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467600" y="18034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410200"/>
            <a:ext cx="4343400" cy="1014893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Given part of a human pose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5462107"/>
            <a:ext cx="4953000" cy="147194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How do we find a similar pose configuration in the training set?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810599"/>
      </p:ext>
    </p:extLst>
  </p:cSld>
  <p:clrMapOvr>
    <a:masterClrMapping/>
  </p:clrMapOvr>
  <p:transition advTm="11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28600" y="1295400"/>
            <a:ext cx="4013200" cy="414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5462107"/>
            <a:ext cx="8686800" cy="1014893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We use </a:t>
            </a:r>
            <a:r>
              <a:rPr lang="en-US" sz="33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keypoints</a:t>
            </a: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 to annotate the joints, eyes, nose, etc. of people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568393" y="1676400"/>
            <a:ext cx="710392" cy="1556014"/>
            <a:chOff x="7568393" y="1676400"/>
            <a:chExt cx="710392" cy="1556014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800"/>
              <a:ext cx="49185" cy="44714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65"/>
            <p:cNvSpPr>
              <a:spLocks noChangeArrowheads="1"/>
            </p:cNvSpPr>
            <p:nvPr/>
          </p:nvSpPr>
          <p:spPr bwMode="auto">
            <a:xfrm>
              <a:off x="7951815" y="1676400"/>
              <a:ext cx="49185" cy="4471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7848600" y="1676400"/>
              <a:ext cx="49185" cy="44714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65"/>
            <p:cNvSpPr>
              <a:spLocks noChangeArrowheads="1"/>
            </p:cNvSpPr>
            <p:nvPr/>
          </p:nvSpPr>
          <p:spPr bwMode="auto">
            <a:xfrm>
              <a:off x="8077200" y="2667000"/>
              <a:ext cx="49185" cy="44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7654925" y="2647950"/>
              <a:ext cx="49185" cy="44714"/>
            </a:xfrm>
            <a:prstGeom prst="ellipse">
              <a:avLst/>
            </a:prstGeom>
            <a:solidFill>
              <a:srgbClr val="27A5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8089900" y="3171825"/>
              <a:ext cx="49185" cy="44714"/>
            </a:xfrm>
            <a:prstGeom prst="ellipse">
              <a:avLst/>
            </a:prstGeom>
            <a:solidFill>
              <a:srgbClr val="FF6E7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65"/>
            <p:cNvSpPr>
              <a:spLocks noChangeArrowheads="1"/>
            </p:cNvSpPr>
            <p:nvPr/>
          </p:nvSpPr>
          <p:spPr bwMode="auto">
            <a:xfrm>
              <a:off x="7699375" y="3187700"/>
              <a:ext cx="49185" cy="44714"/>
            </a:xfrm>
            <a:prstGeom prst="ellipse">
              <a:avLst/>
            </a:prstGeom>
            <a:solidFill>
              <a:srgbClr val="FFC77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Oval 64"/>
          <p:cNvSpPr>
            <a:spLocks noChangeArrowheads="1"/>
          </p:cNvSpPr>
          <p:nvPr/>
        </p:nvSpPr>
        <p:spPr bwMode="auto">
          <a:xfrm>
            <a:off x="787400" y="2674678"/>
            <a:ext cx="126620" cy="11511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65"/>
          <p:cNvSpPr>
            <a:spLocks noChangeArrowheads="1"/>
          </p:cNvSpPr>
          <p:nvPr/>
        </p:nvSpPr>
        <p:spPr bwMode="auto">
          <a:xfrm>
            <a:off x="1827748" y="2569697"/>
            <a:ext cx="126620" cy="11511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66"/>
          <p:cNvSpPr>
            <a:spLocks noChangeArrowheads="1"/>
          </p:cNvSpPr>
          <p:nvPr/>
        </p:nvSpPr>
        <p:spPr bwMode="auto">
          <a:xfrm>
            <a:off x="710020" y="3591427"/>
            <a:ext cx="126620" cy="115110"/>
          </a:xfrm>
          <a:prstGeom prst="ellipse">
            <a:avLst/>
          </a:prstGeom>
          <a:solidFill>
            <a:srgbClr val="00CC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67"/>
          <p:cNvSpPr>
            <a:spLocks noChangeArrowheads="1"/>
          </p:cNvSpPr>
          <p:nvPr/>
        </p:nvSpPr>
        <p:spPr bwMode="auto">
          <a:xfrm flipV="1">
            <a:off x="1888447" y="3448926"/>
            <a:ext cx="126620" cy="11769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68"/>
          <p:cNvSpPr>
            <a:spLocks noChangeArrowheads="1"/>
          </p:cNvSpPr>
          <p:nvPr/>
        </p:nvSpPr>
        <p:spPr bwMode="auto">
          <a:xfrm>
            <a:off x="1707783" y="3337426"/>
            <a:ext cx="126620" cy="115110"/>
          </a:xfrm>
          <a:prstGeom prst="ellipse">
            <a:avLst/>
          </a:prstGeom>
          <a:solidFill>
            <a:srgbClr val="99336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69"/>
          <p:cNvSpPr>
            <a:spLocks noChangeArrowheads="1"/>
          </p:cNvSpPr>
          <p:nvPr/>
        </p:nvSpPr>
        <p:spPr bwMode="auto">
          <a:xfrm>
            <a:off x="983819" y="3279593"/>
            <a:ext cx="126620" cy="11511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65"/>
          <p:cNvSpPr>
            <a:spLocks noChangeArrowheads="1"/>
          </p:cNvSpPr>
          <p:nvPr/>
        </p:nvSpPr>
        <p:spPr bwMode="auto">
          <a:xfrm>
            <a:off x="1486597" y="2040466"/>
            <a:ext cx="126620" cy="115110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65"/>
          <p:cNvSpPr>
            <a:spLocks noChangeArrowheads="1"/>
          </p:cNvSpPr>
          <p:nvPr/>
        </p:nvSpPr>
        <p:spPr bwMode="auto">
          <a:xfrm>
            <a:off x="1229352" y="2057400"/>
            <a:ext cx="126620" cy="11511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65"/>
          <p:cNvSpPr>
            <a:spLocks noChangeArrowheads="1"/>
          </p:cNvSpPr>
          <p:nvPr/>
        </p:nvSpPr>
        <p:spPr bwMode="auto">
          <a:xfrm>
            <a:off x="1752600" y="4419600"/>
            <a:ext cx="126620" cy="1151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914400" y="4419600"/>
            <a:ext cx="126620" cy="115110"/>
          </a:xfrm>
          <a:prstGeom prst="ellipse">
            <a:avLst/>
          </a:prstGeom>
          <a:solidFill>
            <a:srgbClr val="27A5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905000" y="2711714"/>
            <a:ext cx="6196793" cy="1784086"/>
            <a:chOff x="1905000" y="2711714"/>
            <a:chExt cx="6196793" cy="1784086"/>
          </a:xfrm>
        </p:grpSpPr>
        <p:sp>
          <p:nvSpPr>
            <p:cNvPr id="35" name="TextBox 34"/>
            <p:cNvSpPr txBox="1"/>
            <p:nvPr/>
          </p:nvSpPr>
          <p:spPr>
            <a:xfrm>
              <a:off x="3200400" y="3733800"/>
              <a:ext cx="173264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</a:rPr>
                <a:t>Left Hip</a:t>
              </a:r>
              <a:endParaRPr lang="en-US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35" idx="3"/>
              <a:endCxn id="30" idx="4"/>
            </p:cNvCxnSpPr>
            <p:nvPr/>
          </p:nvCxnSpPr>
          <p:spPr bwMode="auto">
            <a:xfrm flipV="1">
              <a:off x="4933041" y="2711714"/>
              <a:ext cx="3168752" cy="13452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rot="10800000" flipV="1">
              <a:off x="1905000" y="4133166"/>
              <a:ext cx="1295400" cy="3626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1981200" y="1905000"/>
            <a:ext cx="6172200" cy="1408331"/>
            <a:chOff x="1981200" y="1905000"/>
            <a:chExt cx="6172200" cy="1408331"/>
          </a:xfrm>
        </p:grpSpPr>
        <p:sp>
          <p:nvSpPr>
            <p:cNvPr id="51" name="TextBox 50"/>
            <p:cNvSpPr txBox="1"/>
            <p:nvPr/>
          </p:nvSpPr>
          <p:spPr>
            <a:xfrm>
              <a:off x="3200400" y="2667000"/>
              <a:ext cx="2646878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2EE306"/>
                  </a:solidFill>
                </a:rPr>
                <a:t>Left Shoulder</a:t>
              </a:r>
              <a:endParaRPr lang="en-US" sz="3600" dirty="0">
                <a:solidFill>
                  <a:srgbClr val="2EE306"/>
                </a:solidFill>
              </a:endParaRPr>
            </a:p>
          </p:txBody>
        </p:sp>
        <p:cxnSp>
          <p:nvCxnSpPr>
            <p:cNvPr id="52" name="Straight Arrow Connector 51"/>
            <p:cNvCxnSpPr>
              <a:stCxn id="51" idx="3"/>
            </p:cNvCxnSpPr>
            <p:nvPr/>
          </p:nvCxnSpPr>
          <p:spPr bwMode="auto">
            <a:xfrm flipV="1">
              <a:off x="5847278" y="1905000"/>
              <a:ext cx="2306122" cy="10851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rot="10800000">
              <a:off x="1981200" y="2667000"/>
              <a:ext cx="1219200" cy="3993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481066"/>
      </p:ext>
    </p:extLst>
  </p:cSld>
  <p:clrMapOvr>
    <a:masterClrMapping/>
  </p:clrMapOvr>
  <p:transition advTm="6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grayscl/>
          </a:blip>
          <a:srcRect l="5696" t="27607" r="50633" b="35583"/>
          <a:stretch>
            <a:fillRect/>
          </a:stretch>
        </p:blipFill>
        <p:spPr>
          <a:xfrm>
            <a:off x="450850" y="2413000"/>
            <a:ext cx="1752600" cy="152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4114800"/>
            <a:ext cx="1981200" cy="430887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Residual Error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710020" y="2569697"/>
            <a:ext cx="1305047" cy="1136840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711200" y="2571559"/>
            <a:ext cx="1305047" cy="1136840"/>
            <a:chOff x="710020" y="2569697"/>
            <a:chExt cx="1305047" cy="1136840"/>
          </a:xfrm>
        </p:grpSpPr>
        <p:sp>
          <p:nvSpPr>
            <p:cNvPr id="47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grayscl/>
          </a:blip>
          <a:srcRect l="65706" t="11043" r="13545" b="70552"/>
          <a:stretch>
            <a:fillRect/>
          </a:stretch>
        </p:blipFill>
        <p:spPr>
          <a:xfrm>
            <a:off x="2514600" y="2438400"/>
            <a:ext cx="1752600" cy="1460500"/>
          </a:xfrm>
          <a:prstGeom prst="rect">
            <a:avLst/>
          </a:prstGeom>
        </p:spPr>
      </p:pic>
      <p:grpSp>
        <p:nvGrpSpPr>
          <p:cNvPr id="5" name="Group 33"/>
          <p:cNvGrpSpPr/>
          <p:nvPr/>
        </p:nvGrpSpPr>
        <p:grpSpPr>
          <a:xfrm>
            <a:off x="7568393" y="1905000"/>
            <a:ext cx="710392" cy="426719"/>
            <a:chOff x="7568393" y="1905000"/>
            <a:chExt cx="710392" cy="426719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799"/>
              <a:ext cx="45719" cy="45719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2667000" y="2604294"/>
            <a:ext cx="1358900" cy="1072356"/>
            <a:chOff x="2667000" y="2604294"/>
            <a:chExt cx="1358900" cy="1072356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V="1">
              <a:off x="2667000" y="2730500"/>
              <a:ext cx="184150" cy="12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2670175" y="3394075"/>
              <a:ext cx="342900" cy="2222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3003550" y="3352800"/>
              <a:ext cx="215900" cy="127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>
              <a:off x="3768724" y="2682875"/>
              <a:ext cx="157956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16200000" flipH="1">
              <a:off x="3657600" y="3321050"/>
              <a:ext cx="152400" cy="76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10800000" flipV="1">
              <a:off x="3886200" y="3505200"/>
              <a:ext cx="139700" cy="50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914287"/>
      </p:ext>
    </p:extLst>
  </p:cSld>
  <p:clrMapOvr>
    <a:masterClrMapping/>
  </p:clrMapOvr>
  <p:transition advTm="27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1667 4.07407E-6 " pathEditMode="relative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4.81481E-6 L -0.49999 0.14445 " pathEditMode="relative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rcRect l="5696" t="27607" r="50633" b="35583"/>
          <a:stretch>
            <a:fillRect/>
          </a:stretch>
        </p:blipFill>
        <p:spPr>
          <a:xfrm>
            <a:off x="381000" y="1676400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poselet</a:t>
            </a:r>
            <a:r>
              <a:rPr lang="en-US" dirty="0" smtClean="0"/>
              <a:t> classifiers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87350" y="1676400"/>
            <a:ext cx="1060450" cy="939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692399"/>
            <a:ext cx="1676400" cy="757130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Residual Error: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539751" y="1701799"/>
            <a:ext cx="794376" cy="691989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676400" y="1701799"/>
            <a:ext cx="1066800" cy="1567732"/>
            <a:chOff x="1676400" y="2438400"/>
            <a:chExt cx="1066800" cy="156773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rcRect l="65706" t="11043" r="13545" b="70552"/>
            <a:stretch>
              <a:fillRect/>
            </a:stretch>
          </p:blipFill>
          <p:spPr>
            <a:xfrm>
              <a:off x="1676400" y="2438400"/>
              <a:ext cx="1066800" cy="914399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1905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819400" y="1701799"/>
            <a:ext cx="1106906" cy="1567732"/>
            <a:chOff x="2819400" y="2438400"/>
            <a:chExt cx="1106906" cy="1567732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rcRect l="5381" t="16071" r="9533" b="13954"/>
            <a:stretch>
              <a:fillRect/>
            </a:stretch>
          </p:blipFill>
          <p:spPr>
            <a:xfrm>
              <a:off x="2819400" y="2438400"/>
              <a:ext cx="1106906" cy="91440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3048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0.20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995057" y="1701799"/>
            <a:ext cx="1110343" cy="1567732"/>
            <a:chOff x="3995057" y="2438400"/>
            <a:chExt cx="1110343" cy="156773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rcRect l="5381" r="3139" b="25000"/>
            <a:stretch>
              <a:fillRect/>
            </a:stretch>
          </p:blipFill>
          <p:spPr>
            <a:xfrm>
              <a:off x="3995057" y="2438400"/>
              <a:ext cx="1110343" cy="91440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4191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0.10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620000" y="1701799"/>
            <a:ext cx="1120392" cy="1567732"/>
            <a:chOff x="5181600" y="2438400"/>
            <a:chExt cx="1120392" cy="1567732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rcRect b="18750"/>
            <a:stretch>
              <a:fillRect/>
            </a:stretch>
          </p:blipFill>
          <p:spPr>
            <a:xfrm>
              <a:off x="5181600" y="2438400"/>
              <a:ext cx="1120392" cy="914400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54102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0.35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400800" y="1701799"/>
            <a:ext cx="1143000" cy="1567732"/>
            <a:chOff x="6400800" y="2438400"/>
            <a:chExt cx="1143000" cy="15677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rcRect t="6250" b="12500"/>
            <a:stretch>
              <a:fillRect/>
            </a:stretch>
          </p:blipFill>
          <p:spPr>
            <a:xfrm>
              <a:off x="6400800" y="2438400"/>
              <a:ext cx="1143000" cy="932853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66294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181600" y="1701799"/>
            <a:ext cx="1143000" cy="1567732"/>
            <a:chOff x="7620000" y="2438400"/>
            <a:chExt cx="1143000" cy="1567732"/>
          </a:xfrm>
        </p:grpSpPr>
        <p:pic>
          <p:nvPicPr>
            <p:cNvPr id="73" name="Picture 15" descr="weak_answer"/>
            <p:cNvPicPr>
              <a:picLocks noChangeAspect="1" noChangeArrowheads="1"/>
            </p:cNvPicPr>
            <p:nvPr/>
          </p:nvPicPr>
          <p:blipFill>
            <a:blip r:embed="rId10"/>
            <a:srcRect l="8000" t="13740" r="4000" b="4389"/>
            <a:stretch>
              <a:fillRect/>
            </a:stretch>
          </p:blipFill>
          <p:spPr bwMode="auto">
            <a:xfrm>
              <a:off x="7620000" y="2438400"/>
              <a:ext cx="1143000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Rectangle 77"/>
            <p:cNvSpPr/>
            <p:nvPr/>
          </p:nvSpPr>
          <p:spPr>
            <a:xfrm>
              <a:off x="78486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0.85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304800" y="3581400"/>
            <a:ext cx="8458200" cy="2225225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Threshold them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rot="16200000" flipH="1">
            <a:off x="6346956" y="2515546"/>
            <a:ext cx="2468001" cy="125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214029"/>
      </p:ext>
    </p:extLst>
  </p:cSld>
  <p:clrMapOvr>
    <a:masterClrMapping/>
  </p:clrMapOvr>
  <p:transition advTm="17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324 L -0.2559 -0.0032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324 L -0.26493 -0.0032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324 L 0.26458 -0.0032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6788 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17261E-7 L -0.12795 -7.1726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24 L 0.125 -0.0032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rcRect l="5696" t="27607" r="50633" b="35583"/>
          <a:stretch>
            <a:fillRect/>
          </a:stretch>
        </p:blipFill>
        <p:spPr>
          <a:xfrm>
            <a:off x="533400" y="1693334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poselet</a:t>
            </a:r>
            <a:r>
              <a:rPr lang="en-US" dirty="0" smtClean="0"/>
              <a:t> classifiers</a:t>
            </a:r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rcRect l="65706" t="11043" r="13545" b="70552"/>
          <a:stretch>
            <a:fillRect/>
          </a:stretch>
        </p:blipFill>
        <p:spPr>
          <a:xfrm>
            <a:off x="2855494" y="1701799"/>
            <a:ext cx="1066800" cy="91439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rcRect l="5381" t="16071" r="9533" b="13954"/>
          <a:stretch>
            <a:fillRect/>
          </a:stretch>
        </p:blipFill>
        <p:spPr>
          <a:xfrm>
            <a:off x="5164102" y="1701799"/>
            <a:ext cx="1106906" cy="9144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rcRect l="5381" r="3139" b="25000"/>
          <a:stretch>
            <a:fillRect/>
          </a:stretch>
        </p:blipFill>
        <p:spPr>
          <a:xfrm>
            <a:off x="1668951" y="1701799"/>
            <a:ext cx="1110343" cy="914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rcRect b="18750"/>
          <a:stretch>
            <a:fillRect/>
          </a:stretch>
        </p:blipFill>
        <p:spPr>
          <a:xfrm>
            <a:off x="6347208" y="1701799"/>
            <a:ext cx="1120392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rcRect t="6250" b="12500"/>
          <a:stretch>
            <a:fillRect/>
          </a:stretch>
        </p:blipFill>
        <p:spPr>
          <a:xfrm>
            <a:off x="3962400" y="1701799"/>
            <a:ext cx="1143000" cy="932853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304800" y="3581400"/>
            <a:ext cx="8458200" cy="324935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Threshold them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Use them as positive training examples to train a linear SVM with HOG features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12279"/>
      </p:ext>
    </p:extLst>
  </p:cSld>
  <p:clrMapOvr>
    <a:masterClrMapping/>
  </p:clrMapOvr>
  <p:transition advTm="2248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7236"/>
            <a:ext cx="8305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Which poselets should we train?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307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300" dirty="0">
                <a:ea typeface="+mn-ea"/>
                <a:cs typeface="+mn-cs"/>
              </a:rPr>
              <a:t>Choose thousands of random windows, generate </a:t>
            </a:r>
            <a:r>
              <a:rPr lang="en-US" sz="3300" dirty="0" err="1">
                <a:ea typeface="+mn-ea"/>
                <a:cs typeface="+mn-cs"/>
              </a:rPr>
              <a:t>poselet</a:t>
            </a:r>
            <a:r>
              <a:rPr lang="en-US" sz="3300" dirty="0">
                <a:ea typeface="+mn-ea"/>
                <a:cs typeface="+mn-cs"/>
              </a:rPr>
              <a:t> candidates, train linear </a:t>
            </a:r>
            <a:r>
              <a:rPr lang="en-US" sz="3300" dirty="0" err="1">
                <a:ea typeface="+mn-ea"/>
                <a:cs typeface="+mn-cs"/>
              </a:rPr>
              <a:t>SVMs</a:t>
            </a:r>
            <a:endParaRPr lang="en-US" sz="3300" dirty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3300" dirty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3300" dirty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3300" dirty="0">
                <a:ea typeface="+mn-ea"/>
                <a:cs typeface="+mn-cs"/>
              </a:rPr>
              <a:t> </a:t>
            </a:r>
            <a:endParaRPr lang="en-US" sz="3300" dirty="0" smtClean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300" dirty="0" smtClean="0">
                <a:ea typeface="+mn-ea"/>
                <a:cs typeface="+mn-cs"/>
              </a:rPr>
              <a:t>Select a small set of </a:t>
            </a:r>
            <a:r>
              <a:rPr lang="en-US" sz="3300" dirty="0" err="1" smtClean="0">
                <a:ea typeface="+mn-ea"/>
                <a:cs typeface="+mn-cs"/>
              </a:rPr>
              <a:t>poselets</a:t>
            </a:r>
            <a:r>
              <a:rPr lang="en-US" sz="3300" dirty="0" smtClean="0">
                <a:ea typeface="+mn-ea"/>
                <a:cs typeface="+mn-cs"/>
              </a:rPr>
              <a:t> that are: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300" dirty="0" smtClean="0">
                <a:ea typeface="+mn-ea"/>
                <a:cs typeface="+mn-cs"/>
              </a:rPr>
              <a:t>Individually effective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300" dirty="0" smtClean="0">
                <a:ea typeface="+mn-ea"/>
                <a:cs typeface="+mn-cs"/>
              </a:rPr>
              <a:t>Complementary</a:t>
            </a:r>
            <a:endParaRPr lang="en-US" sz="3300" dirty="0"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6850" y="2695575"/>
            <a:ext cx="1114425" cy="14859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6050" y="2682875"/>
            <a:ext cx="1314450" cy="151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7975" y="2705100"/>
            <a:ext cx="1139825" cy="14954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2575" y="2724150"/>
            <a:ext cx="1028700" cy="14700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2400" y="2743200"/>
            <a:ext cx="766763" cy="1447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1905000" y="2762250"/>
            <a:ext cx="390525" cy="52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1485900" y="2838450"/>
            <a:ext cx="923925" cy="12398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4448175" y="2800350"/>
            <a:ext cx="390525" cy="52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6638925" y="3352800"/>
            <a:ext cx="560388" cy="7524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0" name="Rectangle 14"/>
          <p:cNvSpPr>
            <a:spLocks noChangeArrowheads="1"/>
          </p:cNvSpPr>
          <p:nvPr/>
        </p:nvSpPr>
        <p:spPr bwMode="auto">
          <a:xfrm>
            <a:off x="4286250" y="3000375"/>
            <a:ext cx="390525" cy="52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1" name="Rectangle 15"/>
          <p:cNvSpPr>
            <a:spLocks noChangeArrowheads="1"/>
          </p:cNvSpPr>
          <p:nvPr/>
        </p:nvSpPr>
        <p:spPr bwMode="auto">
          <a:xfrm>
            <a:off x="3019425" y="3124200"/>
            <a:ext cx="600075" cy="8048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2" name="Rectangle 16"/>
          <p:cNvSpPr>
            <a:spLocks noChangeArrowheads="1"/>
          </p:cNvSpPr>
          <p:nvPr/>
        </p:nvSpPr>
        <p:spPr bwMode="auto">
          <a:xfrm>
            <a:off x="3028950" y="2762250"/>
            <a:ext cx="314325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3" name="Rectangle 17"/>
          <p:cNvSpPr>
            <a:spLocks noChangeArrowheads="1"/>
          </p:cNvSpPr>
          <p:nvPr/>
        </p:nvSpPr>
        <p:spPr bwMode="auto">
          <a:xfrm>
            <a:off x="5448300" y="2838450"/>
            <a:ext cx="390525" cy="52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4" name="Rectangle 18"/>
          <p:cNvSpPr>
            <a:spLocks noChangeArrowheads="1"/>
          </p:cNvSpPr>
          <p:nvPr/>
        </p:nvSpPr>
        <p:spPr bwMode="auto">
          <a:xfrm>
            <a:off x="5638800" y="3152775"/>
            <a:ext cx="617538" cy="8286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1638300" y="3152775"/>
            <a:ext cx="390525" cy="52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716" name="Rectangle 20"/>
          <p:cNvSpPr>
            <a:spLocks noChangeArrowheads="1"/>
          </p:cNvSpPr>
          <p:nvPr/>
        </p:nvSpPr>
        <p:spPr bwMode="auto">
          <a:xfrm>
            <a:off x="6505575" y="2914650"/>
            <a:ext cx="485775" cy="650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558130"/>
      </p:ext>
    </p:extLst>
  </p:cSld>
  <p:clrMapOvr>
    <a:masterClrMapping/>
  </p:clrMapOvr>
  <p:transition advTm="32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6" grpId="0" animBg="1"/>
      <p:bldP spid="157707" grpId="0" animBg="1"/>
      <p:bldP spid="157708" grpId="0" animBg="1"/>
      <p:bldP spid="157709" grpId="0" animBg="1"/>
      <p:bldP spid="157710" grpId="0" animBg="1"/>
      <p:bldP spid="157711" grpId="0" animBg="1"/>
      <p:bldP spid="157712" grpId="0" animBg="1"/>
      <p:bldP spid="157713" grpId="0" animBg="1"/>
      <p:bldP spid="157714" grpId="0" animBg="1"/>
      <p:bldP spid="157715" grpId="0" animBg="1"/>
      <p:bldP spid="1577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7850"/>
            <a:ext cx="8229600" cy="1738313"/>
          </a:xfrm>
        </p:spPr>
        <p:txBody>
          <a:bodyPr/>
          <a:lstStyle/>
          <a:p>
            <a:r>
              <a:rPr lang="en-US" dirty="0" smtClean="0"/>
              <a:t>Train with different view</a:t>
            </a:r>
          </a:p>
          <a:p>
            <a:r>
              <a:rPr lang="en-US" dirty="0" smtClean="0"/>
              <a:t>Different orientation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1976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1500"/>
            <a:ext cx="190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4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Poselets</a:t>
            </a:r>
            <a:r>
              <a:rPr lang="en-US" dirty="0" smtClean="0"/>
              <a:t> website</a:t>
            </a: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US" sz="3200" u="dash" strike="noStrike" kern="0" cap="none" spc="0" normalizeH="0" noProof="0" dirty="0" smtClean="0">
                <a:ln>
                  <a:noFill/>
                </a:ln>
                <a:solidFill>
                  <a:srgbClr val="2EE30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  <a:hlinkClick r:id="rId2"/>
              </a:rPr>
              <a:t>http://eecs.berkeley.edu/~lbourdev/poselets</a:t>
            </a:r>
            <a:endParaRPr kumimoji="0" lang="en-US" sz="3200" u="dash" strike="noStrike" kern="0" cap="none" spc="0" normalizeH="0" noProof="0" dirty="0" smtClean="0">
              <a:ln>
                <a:noFill/>
              </a:ln>
              <a:solidFill>
                <a:srgbClr val="2EE30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The set of published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poselet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papers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H3D data set +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Matlab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tools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Java3D annotation tool + video tutorial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Matlab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code to detect people using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poselets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Our latest trained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poselets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380673"/>
      </p:ext>
    </p:extLst>
  </p:cSld>
  <p:clrMapOvr>
    <a:masterClrMapping/>
  </p:clrMapOvr>
  <p:transition advTm="1775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attitude or posture of the body, or of a </a:t>
            </a:r>
            <a:r>
              <a:rPr lang="en-US" dirty="0" smtClean="0"/>
              <a:t>part of </a:t>
            </a:r>
            <a:r>
              <a:rPr lang="en-US" dirty="0"/>
              <a:t>the body, esp. one deliberately assumed, or </a:t>
            </a:r>
            <a:r>
              <a:rPr lang="en-US" dirty="0" smtClean="0"/>
              <a:t>in which </a:t>
            </a:r>
            <a:r>
              <a:rPr lang="en-US" dirty="0"/>
              <a:t>a figure is placed for effect, or for </a:t>
            </a:r>
            <a:r>
              <a:rPr lang="en-US" dirty="0" smtClean="0"/>
              <a:t>artistic purposes.</a:t>
            </a:r>
          </a:p>
          <a:p>
            <a:r>
              <a:rPr lang="en-US" dirty="0"/>
              <a:t>A configuration of body parts such as head, torso, </a:t>
            </a:r>
            <a:r>
              <a:rPr lang="en-US" dirty="0" smtClean="0"/>
              <a:t>arms and </a:t>
            </a:r>
            <a:r>
              <a:rPr lang="en-US" dirty="0"/>
              <a:t>legs arranged in 3D </a:t>
            </a:r>
            <a:r>
              <a:rPr lang="en-US" dirty="0" smtClean="0"/>
              <a:t>space</a:t>
            </a:r>
          </a:p>
          <a:p>
            <a:r>
              <a:rPr lang="en-US" dirty="0"/>
              <a:t>The resulting appearance, a 2D image created for </a:t>
            </a:r>
            <a:r>
              <a:rPr lang="en-US" dirty="0" smtClean="0"/>
              <a:t>a viewer</a:t>
            </a:r>
            <a:r>
              <a:rPr lang="en-US" dirty="0"/>
              <a:t>, or a camera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4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1150"/>
            <a:ext cx="617028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5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181100"/>
            <a:ext cx="69342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714500"/>
            <a:ext cx="677227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Fancy dresses</a:t>
            </a:r>
          </a:p>
          <a:p>
            <a:r>
              <a:rPr lang="en-US" dirty="0" err="1" smtClean="0"/>
              <a:t>Poselet</a:t>
            </a:r>
            <a:r>
              <a:rPr lang="en-US" dirty="0" smtClean="0"/>
              <a:t> </a:t>
            </a:r>
            <a:r>
              <a:rPr lang="en-US" dirty="0"/>
              <a:t>in clutter</a:t>
            </a:r>
          </a:p>
          <a:p>
            <a:r>
              <a:rPr lang="en-US" dirty="0" err="1" smtClean="0"/>
              <a:t>Poselet</a:t>
            </a:r>
            <a:r>
              <a:rPr lang="en-US" dirty="0" smtClean="0"/>
              <a:t> </a:t>
            </a:r>
            <a:r>
              <a:rPr lang="en-US" dirty="0"/>
              <a:t>in varied illumination</a:t>
            </a:r>
          </a:p>
          <a:p>
            <a:r>
              <a:rPr lang="en-US" dirty="0" smtClean="0"/>
              <a:t>testing </a:t>
            </a:r>
            <a:r>
              <a:rPr lang="en-US" dirty="0"/>
              <a:t>by varying the resolution</a:t>
            </a:r>
          </a:p>
          <a:p>
            <a:r>
              <a:rPr lang="en-US" dirty="0" smtClean="0"/>
              <a:t>Multiple </a:t>
            </a:r>
            <a:r>
              <a:rPr lang="en-US" dirty="0"/>
              <a:t>people in the same images</a:t>
            </a:r>
          </a:p>
          <a:p>
            <a:r>
              <a:rPr lang="en-US" dirty="0" smtClean="0"/>
              <a:t>Non </a:t>
            </a:r>
            <a:r>
              <a:rPr lang="en-US" dirty="0"/>
              <a:t>human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r="14048"/>
          <a:stretch/>
        </p:blipFill>
        <p:spPr>
          <a:xfrm>
            <a:off x="152400" y="1600200"/>
            <a:ext cx="32004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r="44644"/>
          <a:stretch/>
        </p:blipFill>
        <p:spPr>
          <a:xfrm>
            <a:off x="3363686" y="76200"/>
            <a:ext cx="1458685" cy="475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49339"/>
          <a:stretch/>
        </p:blipFill>
        <p:spPr>
          <a:xfrm>
            <a:off x="4593771" y="838200"/>
            <a:ext cx="1567543" cy="4413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r="43562"/>
          <a:stretch/>
        </p:blipFill>
        <p:spPr>
          <a:xfrm>
            <a:off x="6324600" y="2286000"/>
            <a:ext cx="1480457" cy="4040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3" t="10380" r="27329" b="31546"/>
          <a:stretch/>
        </p:blipFill>
        <p:spPr>
          <a:xfrm>
            <a:off x="7866542" y="3564228"/>
            <a:ext cx="1277458" cy="27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- Shadow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5785"/>
            <a:ext cx="8229600" cy="4054792"/>
          </a:xfrm>
        </p:spPr>
      </p:pic>
    </p:spTree>
    <p:extLst>
      <p:ext uri="{BB962C8B-B14F-4D97-AF65-F5344CB8AC3E}">
        <p14:creationId xmlns:p14="http://schemas.microsoft.com/office/powerpoint/2010/main" val="73403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20238"/>
          <a:stretch/>
        </p:blipFill>
        <p:spPr>
          <a:xfrm>
            <a:off x="1371600" y="1182665"/>
            <a:ext cx="6629400" cy="5524312"/>
          </a:xfrm>
        </p:spPr>
      </p:pic>
    </p:spTree>
    <p:extLst>
      <p:ext uri="{BB962C8B-B14F-4D97-AF65-F5344CB8AC3E}">
        <p14:creationId xmlns:p14="http://schemas.microsoft.com/office/powerpoint/2010/main" val="16016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64" y="1600200"/>
            <a:ext cx="6503872" cy="4525963"/>
          </a:xfrm>
        </p:spPr>
      </p:pic>
    </p:spTree>
    <p:extLst>
      <p:ext uri="{BB962C8B-B14F-4D97-AF65-F5344CB8AC3E}">
        <p14:creationId xmlns:p14="http://schemas.microsoft.com/office/powerpoint/2010/main" val="26644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3952"/>
            <a:ext cx="5359883" cy="5822212"/>
          </a:xfrm>
        </p:spPr>
      </p:pic>
    </p:spTree>
    <p:extLst>
      <p:ext uri="{BB962C8B-B14F-4D97-AF65-F5344CB8AC3E}">
        <p14:creationId xmlns:p14="http://schemas.microsoft.com/office/powerpoint/2010/main" val="13334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r="32408"/>
          <a:stretch/>
        </p:blipFill>
        <p:spPr>
          <a:xfrm>
            <a:off x="533400" y="595141"/>
            <a:ext cx="3810000" cy="52954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76" y="500600"/>
            <a:ext cx="5391724" cy="58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</a:p>
          <a:p>
            <a:r>
              <a:rPr lang="en-US" dirty="0" smtClean="0"/>
              <a:t>Head pose for Drowsiness</a:t>
            </a:r>
          </a:p>
          <a:p>
            <a:r>
              <a:rPr lang="en-US" dirty="0" smtClean="0"/>
              <a:t>Gaming</a:t>
            </a:r>
          </a:p>
          <a:p>
            <a:r>
              <a:rPr lang="en-US" dirty="0" smtClean="0"/>
              <a:t>3-D reconstruction</a:t>
            </a:r>
          </a:p>
          <a:p>
            <a:r>
              <a:rPr lang="en-US" dirty="0" smtClean="0"/>
              <a:t>Movie</a:t>
            </a:r>
          </a:p>
          <a:p>
            <a:r>
              <a:rPr lang="en-US" dirty="0" smtClean="0"/>
              <a:t>Action Recognition</a:t>
            </a:r>
          </a:p>
          <a:p>
            <a:r>
              <a:rPr lang="en-US" dirty="0" smtClean="0"/>
              <a:t>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6172200" cy="6704597"/>
          </a:xfrm>
        </p:spPr>
      </p:pic>
    </p:spTree>
    <p:extLst>
      <p:ext uri="{BB962C8B-B14F-4D97-AF65-F5344CB8AC3E}">
        <p14:creationId xmlns:p14="http://schemas.microsoft.com/office/powerpoint/2010/main" val="15246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0" r="32539"/>
          <a:stretch/>
        </p:blipFill>
        <p:spPr>
          <a:xfrm>
            <a:off x="1828800" y="-7304"/>
            <a:ext cx="5029200" cy="7095887"/>
          </a:xfrm>
        </p:spPr>
      </p:pic>
    </p:spTree>
    <p:extLst>
      <p:ext uri="{BB962C8B-B14F-4D97-AF65-F5344CB8AC3E}">
        <p14:creationId xmlns:p14="http://schemas.microsoft.com/office/powerpoint/2010/main" val="22850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9" y="1600200"/>
            <a:ext cx="7092741" cy="4525963"/>
          </a:xfrm>
        </p:spPr>
      </p:pic>
    </p:spTree>
    <p:extLst>
      <p:ext uri="{BB962C8B-B14F-4D97-AF65-F5344CB8AC3E}">
        <p14:creationId xmlns:p14="http://schemas.microsoft.com/office/powerpoint/2010/main" val="38544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Torso - fault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9" y="1600200"/>
            <a:ext cx="7092741" cy="4525963"/>
          </a:xfrm>
        </p:spPr>
      </p:pic>
    </p:spTree>
    <p:extLst>
      <p:ext uri="{BB962C8B-B14F-4D97-AF65-F5344CB8AC3E}">
        <p14:creationId xmlns:p14="http://schemas.microsoft.com/office/powerpoint/2010/main" val="37295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2" y="1600200"/>
            <a:ext cx="7438016" cy="4525963"/>
          </a:xfrm>
        </p:spPr>
      </p:pic>
    </p:spTree>
    <p:extLst>
      <p:ext uri="{BB962C8B-B14F-4D97-AF65-F5344CB8AC3E}">
        <p14:creationId xmlns:p14="http://schemas.microsoft.com/office/powerpoint/2010/main" val="10321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61" y="1600200"/>
            <a:ext cx="4023077" cy="4525963"/>
          </a:xfrm>
        </p:spPr>
      </p:pic>
    </p:spTree>
    <p:extLst>
      <p:ext uri="{BB962C8B-B14F-4D97-AF65-F5344CB8AC3E}">
        <p14:creationId xmlns:p14="http://schemas.microsoft.com/office/powerpoint/2010/main" val="34159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24" y="1600200"/>
            <a:ext cx="7076351" cy="4525963"/>
          </a:xfrm>
        </p:spPr>
      </p:pic>
    </p:spTree>
    <p:extLst>
      <p:ext uri="{BB962C8B-B14F-4D97-AF65-F5344CB8AC3E}">
        <p14:creationId xmlns:p14="http://schemas.microsoft.com/office/powerpoint/2010/main" val="12464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20371"/>
          <a:stretch/>
        </p:blipFill>
        <p:spPr>
          <a:xfrm>
            <a:off x="533400" y="505306"/>
            <a:ext cx="8153400" cy="6779106"/>
          </a:xfrm>
        </p:spPr>
      </p:pic>
    </p:spTree>
    <p:extLst>
      <p:ext uri="{BB962C8B-B14F-4D97-AF65-F5344CB8AC3E}">
        <p14:creationId xmlns:p14="http://schemas.microsoft.com/office/powerpoint/2010/main" val="19506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Poselet</a:t>
            </a:r>
            <a:r>
              <a:rPr lang="en-US" dirty="0" smtClean="0"/>
              <a:t> is a novel idea to include</a:t>
            </a:r>
          </a:p>
          <a:p>
            <a:endParaRPr lang="en-US" dirty="0" smtClean="0"/>
          </a:p>
          <a:p>
            <a:r>
              <a:rPr lang="en-US" dirty="0" smtClean="0"/>
              <a:t>Works </a:t>
            </a:r>
            <a:r>
              <a:rPr lang="en-US" dirty="0" err="1" smtClean="0"/>
              <a:t>prety</a:t>
            </a:r>
            <a:r>
              <a:rPr lang="en-US" dirty="0" smtClean="0"/>
              <a:t> good for some favorable cases</a:t>
            </a:r>
          </a:p>
          <a:p>
            <a:endParaRPr lang="en-US" dirty="0" smtClean="0"/>
          </a:p>
          <a:p>
            <a:r>
              <a:rPr lang="en-US" dirty="0" smtClean="0"/>
              <a:t>Has limitations in dress, low resolution, multi people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 3D </a:t>
            </a:r>
            <a:r>
              <a:rPr lang="en-US" dirty="0"/>
              <a:t>positions of body joints from a single depth </a:t>
            </a:r>
            <a:r>
              <a:rPr lang="en-US" dirty="0" smtClean="0"/>
              <a:t>image</a:t>
            </a:r>
          </a:p>
          <a:p>
            <a:endParaRPr lang="en-US" dirty="0" smtClean="0"/>
          </a:p>
          <a:p>
            <a:r>
              <a:rPr lang="en-US" dirty="0" smtClean="0"/>
              <a:t>Runs 200 fps</a:t>
            </a:r>
          </a:p>
          <a:p>
            <a:endParaRPr lang="en-US" dirty="0" smtClean="0"/>
          </a:p>
          <a:p>
            <a:r>
              <a:rPr lang="en-US" dirty="0"/>
              <a:t>invariant to pose, body shape, clothing</a:t>
            </a:r>
          </a:p>
        </p:txBody>
      </p:sp>
    </p:spTree>
    <p:extLst>
      <p:ext uri="{BB962C8B-B14F-4D97-AF65-F5344CB8AC3E}">
        <p14:creationId xmlns:p14="http://schemas.microsoft.com/office/powerpoint/2010/main" val="39752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Viewing Variability</a:t>
            </a:r>
          </a:p>
          <a:p>
            <a:endParaRPr lang="en-US" dirty="0"/>
          </a:p>
          <a:p>
            <a:r>
              <a:rPr lang="en-US" dirty="0" smtClean="0"/>
              <a:t>Pose Variability</a:t>
            </a:r>
          </a:p>
          <a:p>
            <a:endParaRPr lang="en-US" dirty="0"/>
          </a:p>
          <a:p>
            <a:r>
              <a:rPr lang="en-US" dirty="0" smtClean="0"/>
              <a:t>Self occlusion, clothing</a:t>
            </a:r>
          </a:p>
          <a:p>
            <a:endParaRPr lang="en-US" dirty="0"/>
          </a:p>
          <a:p>
            <a:r>
              <a:rPr lang="en-US" dirty="0" smtClean="0"/>
              <a:t>High Degree of Freedom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7639"/>
            <a:ext cx="8229600" cy="1963689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 smtClean="0"/>
              <a:t>All </a:t>
            </a:r>
            <a:r>
              <a:rPr lang="en-GB" sz="3600" dirty="0"/>
              <a:t>human </a:t>
            </a:r>
            <a:r>
              <a:rPr lang="en-GB" sz="3600" dirty="0" smtClean="0"/>
              <a:t>poses, shapes &amp; sizes</a:t>
            </a:r>
            <a:endParaRPr lang="en-GB" sz="3600" dirty="0"/>
          </a:p>
          <a:p>
            <a:r>
              <a:rPr lang="en-GB" sz="3600" dirty="0" smtClean="0"/>
              <a:t>Limited compute budget</a:t>
            </a:r>
          </a:p>
          <a:p>
            <a:pPr lvl="1"/>
            <a:r>
              <a:rPr lang="en-GB" sz="3200" dirty="0" smtClean="0"/>
              <a:t>super-real time on Xbox 360</a:t>
            </a:r>
            <a:br>
              <a:rPr lang="en-GB" sz="3200" dirty="0" smtClean="0"/>
            </a:br>
            <a:r>
              <a:rPr lang="en-GB" sz="3200" dirty="0" smtClean="0"/>
              <a:t>to allow games to run concurrently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47664" y="1700808"/>
            <a:ext cx="6305872" cy="201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1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en-GB" sz="1100" b="1" dirty="0" smtClean="0">
                <a:solidFill>
                  <a:srgbClr val="FFC000"/>
                </a:solidFill>
              </a:rPr>
              <a:t/>
            </a:r>
            <a:br>
              <a:rPr lang="en-GB" sz="1100" b="1" dirty="0" smtClean="0">
                <a:solidFill>
                  <a:srgbClr val="FFC000"/>
                </a:solidFill>
              </a:rPr>
            </a:br>
            <a:r>
              <a:rPr lang="en-GB" dirty="0" smtClean="0"/>
              <a:t>Auto-initialize</a:t>
            </a:r>
            <a:br>
              <a:rPr lang="en-GB" dirty="0" smtClean="0"/>
            </a:br>
            <a:r>
              <a:rPr lang="en-GB" dirty="0" smtClean="0"/>
              <a:t>a tracking algorithm</a:t>
            </a:r>
            <a:br>
              <a:rPr lang="en-GB" dirty="0" smtClean="0"/>
            </a:br>
            <a:r>
              <a:rPr lang="en-GB" dirty="0" smtClean="0"/>
              <a:t>&amp; recover from failures</a:t>
            </a:r>
            <a:endParaRPr lang="en-GB" sz="3200" dirty="0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52728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rgbClr val="FFC000"/>
                </a:solidFill>
              </a:rPr>
              <a:t>The approach:</a:t>
            </a:r>
            <a:br>
              <a:rPr lang="en-GB" sz="4400" dirty="0" smtClean="0">
                <a:solidFill>
                  <a:srgbClr val="FFC000"/>
                </a:solidFill>
              </a:rPr>
            </a:br>
            <a:r>
              <a:rPr lang="en-GB" sz="4400" dirty="0" smtClean="0">
                <a:solidFill>
                  <a:srgbClr val="FFC000"/>
                </a:solidFill>
              </a:rPr>
              <a:t>body </a:t>
            </a:r>
            <a:r>
              <a:rPr lang="en-GB" sz="4400" dirty="0">
                <a:solidFill>
                  <a:srgbClr val="FFC000"/>
                </a:solidFill>
              </a:rPr>
              <a:t>part recognition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4717940" y="1904252"/>
            <a:ext cx="4045060" cy="4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80230" y="3998774"/>
            <a:ext cx="958917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</a:t>
            </a: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elbow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6094" y="1982550"/>
            <a:ext cx="149592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 hand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36214" y="2444215"/>
            <a:ext cx="864096" cy="213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5157238" y="3763174"/>
            <a:ext cx="234815" cy="142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72518" y="1943641"/>
            <a:ext cx="1289135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left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shoulder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175201" y="2875090"/>
            <a:ext cx="244664" cy="331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60350" y="2270582"/>
            <a:ext cx="784190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neck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6052445" y="2732247"/>
            <a:ext cx="433278" cy="227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0600" y="2657237"/>
            <a:ext cx="2590800" cy="38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Image 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69" b="43229" l="43633" r="5610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879" t="15755" r="43546" b="56901"/>
          <a:stretch>
            <a:fillRect/>
          </a:stretch>
        </p:blipFill>
        <p:spPr bwMode="auto">
          <a:xfrm>
            <a:off x="519314" y="3124200"/>
            <a:ext cx="2604886" cy="260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9314" y="5906869"/>
            <a:ext cx="260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RGB image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IR Depth Measurement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1760" y="1832244"/>
            <a:ext cx="2604888" cy="3632725"/>
            <a:chOff x="2399160" y="1985552"/>
            <a:chExt cx="2604888" cy="3632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563" b="76563" l="43827" r="55721">
                          <a14:foregroundMark x1="49709" y1="69010" x2="48352" y2="75781"/>
                          <a14:foregroundMark x1="51390" y1="71615" x2="50808" y2="75911"/>
                        </a14:backgroundRemoval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2399160" y="198555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89896" y="4602614"/>
              <a:ext cx="1366080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infer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parts</a:t>
              </a:r>
            </a:p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per pixel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9440" y="2492896"/>
            <a:ext cx="2604888" cy="4019673"/>
            <a:chOff x="5061543" y="2636912"/>
            <a:chExt cx="2604888" cy="401967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042" b="76563" l="44021" r="55721"/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Multiply 11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Multiply 14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Multiply 15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lus 18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0" name="Plus 19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1" name="Plus 20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3" name="Multiply 22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599" y="5333146"/>
              <a:ext cx="1915333" cy="132343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cluster pixels to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hypothesize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joint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positions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-5597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/>
              <a:t>The Kinect pose estimation pipeline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49110" y="692696"/>
            <a:ext cx="2604886" cy="3607951"/>
            <a:chOff x="-49110" y="692696"/>
            <a:chExt cx="2604886" cy="3607951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69" b="43229" l="43633" r="56109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2879" t="15755" r="43546" b="56901"/>
            <a:stretch>
              <a:fillRect/>
            </a:stretch>
          </p:blipFill>
          <p:spPr bwMode="auto">
            <a:xfrm>
              <a:off x="-49110" y="692696"/>
              <a:ext cx="2604886" cy="2604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3453" y="3284984"/>
              <a:ext cx="1811714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capture</a:t>
              </a:r>
              <a:b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depth image &amp;</a:t>
              </a:r>
              <a:b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remove </a:t>
              </a:r>
              <a:r>
                <a:rPr lang="en-GB" sz="2000" b="1" dirty="0" err="1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bg</a:t>
              </a:r>
              <a:endParaRPr lang="en-GB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1340214">
            <a:off x="1976178" y="2258611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010498">
            <a:off x="4581968" y="332903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 rot="1293985">
            <a:off x="7234518" y="417078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42" name="Group 83"/>
          <p:cNvGrpSpPr/>
          <p:nvPr/>
        </p:nvGrpSpPr>
        <p:grpSpPr>
          <a:xfrm>
            <a:off x="7467699" y="4505899"/>
            <a:ext cx="1561107" cy="1467559"/>
            <a:chOff x="3241056" y="2861087"/>
            <a:chExt cx="1603906" cy="1507793"/>
          </a:xfrm>
        </p:grpSpPr>
        <p:sp>
          <p:nvSpPr>
            <p:cNvPr id="43" name="Plus 42"/>
            <p:cNvSpPr/>
            <p:nvPr/>
          </p:nvSpPr>
          <p:spPr>
            <a:xfrm>
              <a:off x="3241056" y="2956704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4" name="Plus 43"/>
            <p:cNvSpPr/>
            <p:nvPr/>
          </p:nvSpPr>
          <p:spPr>
            <a:xfrm>
              <a:off x="3336672" y="3243556"/>
              <a:ext cx="211993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3621692" y="3242932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6" name="Plus 45"/>
            <p:cNvSpPr/>
            <p:nvPr/>
          </p:nvSpPr>
          <p:spPr>
            <a:xfrm>
              <a:off x="3910376" y="2861087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7" name="Plus 46"/>
            <p:cNvSpPr/>
            <p:nvPr/>
          </p:nvSpPr>
          <p:spPr>
            <a:xfrm>
              <a:off x="4198424" y="3229780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8" name="Plus 47"/>
            <p:cNvSpPr/>
            <p:nvPr/>
          </p:nvSpPr>
          <p:spPr>
            <a:xfrm>
              <a:off x="4429043" y="3414219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1" name="Plus 60"/>
            <p:cNvSpPr/>
            <p:nvPr/>
          </p:nvSpPr>
          <p:spPr>
            <a:xfrm>
              <a:off x="4632970" y="3056625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2" name="Plus 61"/>
            <p:cNvSpPr/>
            <p:nvPr/>
          </p:nvSpPr>
          <p:spPr>
            <a:xfrm>
              <a:off x="3905650" y="3674373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3" name="Plus 62"/>
            <p:cNvSpPr/>
            <p:nvPr/>
          </p:nvSpPr>
          <p:spPr>
            <a:xfrm>
              <a:off x="3661638" y="4134306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4" name="Plus 63"/>
            <p:cNvSpPr/>
            <p:nvPr/>
          </p:nvSpPr>
          <p:spPr>
            <a:xfrm>
              <a:off x="4186979" y="4156887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5" name="Plus 64"/>
            <p:cNvSpPr/>
            <p:nvPr/>
          </p:nvSpPr>
          <p:spPr>
            <a:xfrm>
              <a:off x="3888104" y="3148964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 flipH="1" flipV="1">
              <a:off x="3980087" y="3107778"/>
              <a:ext cx="55882" cy="1506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7" name="Straight Connector 66"/>
            <p:cNvCxnSpPr/>
            <p:nvPr/>
          </p:nvCxnSpPr>
          <p:spPr>
            <a:xfrm rot="10800000">
              <a:off x="4111686" y="3268618"/>
              <a:ext cx="123825" cy="2142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8" name="Straight Connector 67"/>
            <p:cNvCxnSpPr/>
            <p:nvPr/>
          </p:nvCxnSpPr>
          <p:spPr>
            <a:xfrm rot="10800000">
              <a:off x="4368865" y="3393284"/>
              <a:ext cx="118399" cy="6061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4598950" y="3261153"/>
              <a:ext cx="102503" cy="19859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0" name="Straight Connector 69"/>
            <p:cNvCxnSpPr/>
            <p:nvPr/>
          </p:nvCxnSpPr>
          <p:spPr>
            <a:xfrm rot="16200000" flipV="1">
              <a:off x="3982642" y="3942160"/>
              <a:ext cx="340518" cy="176211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 rot="16200000" flipV="1">
              <a:off x="3848100" y="3509961"/>
              <a:ext cx="309561" cy="4767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2" name="Straight Connector 71"/>
            <p:cNvCxnSpPr/>
            <p:nvPr/>
          </p:nvCxnSpPr>
          <p:spPr>
            <a:xfrm flipV="1">
              <a:off x="3781433" y="3278981"/>
              <a:ext cx="107150" cy="3572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3" name="Straight Connector 72"/>
            <p:cNvCxnSpPr/>
            <p:nvPr/>
          </p:nvCxnSpPr>
          <p:spPr>
            <a:xfrm flipV="1">
              <a:off x="3569346" y="3348719"/>
              <a:ext cx="47809" cy="3188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rot="16200000" flipV="1">
              <a:off x="3365243" y="3195609"/>
              <a:ext cx="92426" cy="981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3725468" y="3949305"/>
              <a:ext cx="326230" cy="142873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76" name="TextBox 75"/>
          <p:cNvSpPr txBox="1"/>
          <p:nvPr/>
        </p:nvSpPr>
        <p:spPr>
          <a:xfrm>
            <a:off x="7357897" y="5909210"/>
            <a:ext cx="1750607" cy="70788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fit model &amp;</a:t>
            </a:r>
          </a:p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track skeleton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5818" y="1371600"/>
            <a:ext cx="3353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Efficiency -&gt; Simple for GPU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Robustness -&gt;  No </a:t>
            </a:r>
            <a:r>
              <a:rPr lang="en-US" sz="1600" dirty="0" err="1" smtClean="0">
                <a:solidFill>
                  <a:srgbClr val="FF0000"/>
                </a:solidFill>
              </a:rPr>
              <a:t>relience</a:t>
            </a:r>
            <a:r>
              <a:rPr lang="en-US" sz="1600" dirty="0" smtClean="0">
                <a:solidFill>
                  <a:srgbClr val="FF0000"/>
                </a:solidFill>
              </a:rPr>
              <a:t> on Tracking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3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3 16x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701675"/>
            <a:ext cx="8229600" cy="4629150"/>
          </a:xfrm>
        </p:spPr>
      </p:pic>
      <p:sp>
        <p:nvSpPr>
          <p:cNvPr id="3" name="TextBox 2"/>
          <p:cNvSpPr txBox="1"/>
          <p:nvPr/>
        </p:nvSpPr>
        <p:spPr>
          <a:xfrm>
            <a:off x="1115616" y="5333146"/>
            <a:ext cx="130997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front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6894" y="5333146"/>
            <a:ext cx="113364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top view</a:t>
            </a:r>
            <a:endParaRPr lang="en-GB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5333146"/>
            <a:ext cx="1199367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6357" y="188640"/>
            <a:ext cx="1739579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245" y="188640"/>
            <a:ext cx="271741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476" y="5661248"/>
            <a:ext cx="319029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joint positions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6132" y="6237312"/>
            <a:ext cx="3531736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tracking or smoothing</a:t>
            </a:r>
            <a:endParaRPr lang="en-GB" sz="2400" b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Body Parts Intermediate </a:t>
            </a:r>
            <a:r>
              <a:rPr lang="en-US" dirty="0" err="1" smtClean="0"/>
              <a:t>Represenation</a:t>
            </a:r>
            <a:endParaRPr lang="en-US" dirty="0" smtClean="0"/>
          </a:p>
          <a:p>
            <a:pPr lvl="1"/>
            <a:r>
              <a:rPr lang="en-US" dirty="0" smtClean="0"/>
              <a:t>Use to localize the joints of interests</a:t>
            </a:r>
          </a:p>
          <a:p>
            <a:r>
              <a:rPr lang="en-US" dirty="0" smtClean="0"/>
              <a:t>Massive varied dataset</a:t>
            </a:r>
          </a:p>
          <a:p>
            <a:pPr lvl="1"/>
            <a:r>
              <a:rPr lang="en-US" dirty="0" smtClean="0"/>
              <a:t>1 million training set</a:t>
            </a:r>
            <a:endParaRPr lang="en-US" dirty="0"/>
          </a:p>
          <a:p>
            <a:r>
              <a:rPr lang="en-US" dirty="0" smtClean="0"/>
              <a:t>State of the art Accuracy</a:t>
            </a:r>
          </a:p>
          <a:p>
            <a:pPr lvl="1"/>
            <a:r>
              <a:rPr lang="en-US" dirty="0" smtClean="0"/>
              <a:t>Despite no use of temporal information</a:t>
            </a:r>
            <a:endParaRPr lang="en-US" dirty="0"/>
          </a:p>
          <a:p>
            <a:r>
              <a:rPr lang="en-US" dirty="0" smtClean="0"/>
              <a:t>Extremely Fast</a:t>
            </a:r>
          </a:p>
          <a:p>
            <a:pPr lvl="1"/>
            <a:r>
              <a:rPr lang="en-US" dirty="0" smtClean="0"/>
              <a:t>5ms per frame on Xbox 360 GPU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Depth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Works in Low light</a:t>
            </a:r>
          </a:p>
          <a:p>
            <a:endParaRPr lang="en-US" dirty="0"/>
          </a:p>
          <a:p>
            <a:r>
              <a:rPr lang="en-US" dirty="0" smtClean="0"/>
              <a:t>Person stands out from </a:t>
            </a:r>
            <a:r>
              <a:rPr lang="en-US" dirty="0" err="1" smtClean="0"/>
              <a:t>Backgound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Calibrated</a:t>
            </a:r>
          </a:p>
          <a:p>
            <a:endParaRPr lang="en-US" dirty="0"/>
          </a:p>
          <a:p>
            <a:r>
              <a:rPr lang="en-US" dirty="0" smtClean="0"/>
              <a:t>Uniform texture</a:t>
            </a:r>
          </a:p>
          <a:p>
            <a:endParaRPr lang="en-US" dirty="0"/>
          </a:p>
          <a:p>
            <a:r>
              <a:rPr lang="en-US" dirty="0" smtClean="0"/>
              <a:t>Shadows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848" y="15240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Synthetic training data</a:t>
            </a:r>
            <a:endParaRPr lang="en-GB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45040" y="2919636"/>
            <a:ext cx="3002824" cy="1274715"/>
            <a:chOff x="204724" y="909043"/>
            <a:chExt cx="3002824" cy="1274715"/>
          </a:xfrm>
        </p:grpSpPr>
        <p:sp>
          <p:nvSpPr>
            <p:cNvPr id="7" name="Rounded Rectangle 6"/>
            <p:cNvSpPr/>
            <p:nvPr/>
          </p:nvSpPr>
          <p:spPr>
            <a:xfrm>
              <a:off x="207528" y="909043"/>
              <a:ext cx="2997217" cy="1274715"/>
            </a:xfrm>
            <a:prstGeom prst="roundRect">
              <a:avLst/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4724" y="949910"/>
              <a:ext cx="300282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/>
                <a:t>Record </a:t>
              </a:r>
              <a:r>
                <a:rPr lang="en-GB" sz="2800" dirty="0" err="1"/>
                <a:t>m</a:t>
              </a:r>
              <a:r>
                <a:rPr lang="en-GB" sz="2800" dirty="0" err="1" smtClean="0"/>
                <a:t>ocap</a:t>
              </a:r>
              <a:r>
                <a:rPr lang="en-GB" sz="2800" dirty="0" smtClean="0"/>
                <a:t/>
              </a:r>
              <a:br>
                <a:rPr lang="en-GB" sz="2800" dirty="0" smtClean="0"/>
              </a:br>
              <a:r>
                <a:rPr lang="en-GB" sz="2000" dirty="0" smtClean="0"/>
                <a:t>500k frames</a:t>
              </a:r>
              <a:br>
                <a:rPr lang="en-GB" sz="2000" dirty="0" smtClean="0"/>
              </a:br>
              <a:r>
                <a:rPr lang="en-GB" sz="2000" dirty="0" smtClean="0"/>
                <a:t>distilled </a:t>
              </a:r>
              <a:r>
                <a:rPr lang="en-GB" sz="2000" dirty="0"/>
                <a:t>to 100k poses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83850" y="2919636"/>
            <a:ext cx="4752529" cy="1741148"/>
            <a:chOff x="231843" y="2263917"/>
            <a:chExt cx="4752529" cy="1741148"/>
          </a:xfrm>
        </p:grpSpPr>
        <p:pic>
          <p:nvPicPr>
            <p:cNvPr id="10" name="Picture 2" descr="\\analogfs0\EX_DATA\LineUps\adult_char_lineup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939" y="2780929"/>
              <a:ext cx="3248624" cy="1111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31843" y="2272155"/>
              <a:ext cx="462275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Retarget to several models</a:t>
              </a:r>
            </a:p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35044" y="2263917"/>
              <a:ext cx="4749328" cy="1741148"/>
            </a:xfrm>
            <a:prstGeom prst="roundRect">
              <a:avLst>
                <a:gd name="adj" fmla="val 9821"/>
              </a:avLst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3648" y="5036427"/>
            <a:ext cx="5336116" cy="1582270"/>
            <a:chOff x="187894" y="3070866"/>
            <a:chExt cx="5336116" cy="1582270"/>
          </a:xfrm>
        </p:grpSpPr>
        <p:sp>
          <p:nvSpPr>
            <p:cNvPr id="14" name="Rectangle 13"/>
            <p:cNvSpPr/>
            <p:nvPr/>
          </p:nvSpPr>
          <p:spPr>
            <a:xfrm>
              <a:off x="187894" y="3079104"/>
              <a:ext cx="53361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Render (depth, body </a:t>
              </a:r>
              <a:r>
                <a:rPr lang="en-GB" sz="2800" dirty="0" smtClean="0">
                  <a:solidFill>
                    <a:prstClr val="white"/>
                  </a:solidFill>
                </a:rPr>
                <a:t>parts) pairs </a:t>
              </a:r>
              <a:endParaRPr lang="en-GB" sz="2800" dirty="0">
                <a:solidFill>
                  <a:prstClr val="white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3452" y="3070866"/>
              <a:ext cx="5245001" cy="1582270"/>
            </a:xfrm>
            <a:prstGeom prst="roundRect">
              <a:avLst>
                <a:gd name="adj" fmla="val 9821"/>
              </a:avLst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63840" y="3580282"/>
              <a:ext cx="4584224" cy="941790"/>
              <a:chOff x="685423" y="3605260"/>
              <a:chExt cx="4341058" cy="89183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784216" y="3624491"/>
                <a:ext cx="1242265" cy="853372"/>
                <a:chOff x="34137600" y="6207105"/>
                <a:chExt cx="3015806" cy="2071702"/>
              </a:xfrm>
            </p:grpSpPr>
            <p:pic>
              <p:nvPicPr>
                <p:cNvPr id="27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2448" b="68490" l="46293" r="56351"/>
                          </a14:imgEffect>
                        </a14:imgLayer>
                      </a14:imgProps>
                    </a:ext>
                  </a:extLst>
                </a:blip>
                <a:srcRect l="46036" t="40821" r="43326" b="30859"/>
                <a:stretch>
                  <a:fillRect/>
                </a:stretch>
              </p:blipFill>
              <p:spPr bwMode="auto">
                <a:xfrm>
                  <a:off x="35581770" y="6207105"/>
                  <a:ext cx="1571636" cy="2071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2448" b="68620" l="4578" r="14636"/>
                          </a14:imgEffect>
                        </a14:imgLayer>
                      </a14:imgProps>
                    </a:ext>
                  </a:extLst>
                </a:blip>
                <a:srcRect l="4449" t="40821" r="84912" b="30859"/>
                <a:stretch>
                  <a:fillRect/>
                </a:stretch>
              </p:blipFill>
              <p:spPr bwMode="auto">
                <a:xfrm>
                  <a:off x="34137600" y="6207105"/>
                  <a:ext cx="1571636" cy="2071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85423" y="3605260"/>
                <a:ext cx="1007863" cy="891834"/>
                <a:chOff x="25014562" y="6160419"/>
                <a:chExt cx="2446755" cy="2165075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4138" b="45172" l="9479" r="16615"/>
                          </a14:imgEffect>
                        </a14:imgLayer>
                      </a14:imgProps>
                    </a:ext>
                  </a:extLst>
                </a:blip>
                <a:srcRect l="9141" t="23491" r="82265" b="54527"/>
                <a:stretch>
                  <a:fillRect/>
                </a:stretch>
              </p:blipFill>
              <p:spPr bwMode="auto">
                <a:xfrm>
                  <a:off x="25014562" y="6160419"/>
                  <a:ext cx="1400917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6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4138" b="45431" l="43229" r="50729"/>
                          </a14:imgEffect>
                        </a14:imgLayer>
                      </a14:imgProps>
                    </a:ext>
                  </a:extLst>
                </a:blip>
                <a:srcRect l="42761" t="23491" r="48645" b="54527"/>
                <a:stretch>
                  <a:fillRect/>
                </a:stretch>
              </p:blipFill>
              <p:spPr bwMode="auto">
                <a:xfrm>
                  <a:off x="26060400" y="6160419"/>
                  <a:ext cx="1400917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1808981" y="3605260"/>
                <a:ext cx="891797" cy="891834"/>
                <a:chOff x="28389869" y="6160419"/>
                <a:chExt cx="2164986" cy="2165075"/>
              </a:xfrm>
            </p:grpSpPr>
            <p:pic>
              <p:nvPicPr>
                <p:cNvPr id="23" name="Picture 4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34115" b="64323" l="16828" r="25145"/>
                          </a14:imgEffect>
                        </a14:imgLayer>
                      </a14:imgProps>
                    </a:ext>
                  </a:extLst>
                </a:blip>
                <a:srcRect l="16601" t="33073" r="74695" b="35676"/>
                <a:stretch>
                  <a:fillRect/>
                </a:stretch>
              </p:blipFill>
              <p:spPr bwMode="auto">
                <a:xfrm>
                  <a:off x="28389869" y="6160419"/>
                  <a:ext cx="1217855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Picture 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33594" b="63542" l="58672" r="67054"/>
                          </a14:imgEffect>
                        </a14:imgLayer>
                      </a14:imgProps>
                    </a:ext>
                  </a:extLst>
                </a:blip>
                <a:srcRect l="58382" t="33073" r="32914" b="35676"/>
                <a:stretch>
                  <a:fillRect/>
                </a:stretch>
              </p:blipFill>
              <p:spPr bwMode="auto">
                <a:xfrm>
                  <a:off x="29337000" y="6160419"/>
                  <a:ext cx="1217855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2810495" y="3605260"/>
                <a:ext cx="869983" cy="891834"/>
                <a:chOff x="31399051" y="6160419"/>
                <a:chExt cx="2112029" cy="2165075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59655" b="82845" l="9948" r="16979"/>
                          </a14:imgEffect>
                        </a14:imgLayer>
                      </a14:imgProps>
                    </a:ext>
                  </a:extLst>
                </a:blip>
                <a:srcRect l="9661" t="59051" r="82917" b="16379"/>
                <a:stretch>
                  <a:fillRect/>
                </a:stretch>
              </p:blipFill>
              <p:spPr bwMode="auto">
                <a:xfrm>
                  <a:off x="31399051" y="6160419"/>
                  <a:ext cx="1082538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59655" b="83362" l="43490" r="50521"/>
                          </a14:imgEffect>
                        </a14:imgLayer>
                      </a14:imgProps>
                    </a:ext>
                  </a:extLst>
                </a:blip>
                <a:srcRect l="43255" t="59051" r="49323" b="16379"/>
                <a:stretch>
                  <a:fillRect/>
                </a:stretch>
              </p:blipFill>
              <p:spPr bwMode="auto">
                <a:xfrm>
                  <a:off x="32428542" y="6160419"/>
                  <a:ext cx="1082538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sp>
        <p:nvSpPr>
          <p:cNvPr id="29" name="Right Arrow 28"/>
          <p:cNvSpPr/>
          <p:nvPr/>
        </p:nvSpPr>
        <p:spPr>
          <a:xfrm rot="1010498">
            <a:off x="3518739" y="3575550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Right Arrow 29"/>
          <p:cNvSpPr/>
          <p:nvPr/>
        </p:nvSpPr>
        <p:spPr>
          <a:xfrm rot="7666505">
            <a:off x="3770335" y="4598179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44" y="1388736"/>
            <a:ext cx="1623364" cy="135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9" y="1256056"/>
            <a:ext cx="1061554" cy="106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79" y="1219200"/>
            <a:ext cx="2045526" cy="113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01" y="1268116"/>
            <a:ext cx="2152956" cy="103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</a:t>
            </a:r>
            <a:r>
              <a:rPr lang="en-GB" dirty="0" err="1" smtClean="0"/>
              <a:t>vs</a:t>
            </a:r>
            <a:r>
              <a:rPr lang="en-GB" dirty="0" smtClean="0"/>
              <a:t> real data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75450" y="1693272"/>
            <a:ext cx="2096004" cy="1159447"/>
            <a:chOff x="4373230" y="884891"/>
            <a:chExt cx="1566922" cy="866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97" b="100000" l="3960" r="48845">
                          <a14:backgroundMark x1="6271" y1="20879" x2="17822" y2="7143"/>
                          <a14:backgroundMark x1="41914" y1="7692" x2="38614" y2="47253"/>
                          <a14:backgroundMark x1="3300" y1="7143" x2="22772" y2="3846"/>
                          <a14:backgroundMark x1="24752" y1="8791" x2="2310" y2="33516"/>
                          <a14:backgroundMark x1="24752" y1="9890" x2="28383" y2="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7127" y="884891"/>
              <a:ext cx="14430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8" b="98352" l="52805" r="95380">
                          <a14:foregroundMark x1="85479" y1="64286" x2="89109" y2="67033"/>
                          <a14:foregroundMark x1="88449" y1="69780" x2="90759" y2="69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73230" y="884891"/>
              <a:ext cx="14430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5496" y="4102034"/>
            <a:ext cx="2223866" cy="1376048"/>
            <a:chOff x="5357764" y="2501617"/>
            <a:chExt cx="1662508" cy="1028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7685" l="9890" r="35897">
                          <a14:foregroundMark x1="17216" y1="30093" x2="11355" y2="28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7509" y="2501617"/>
              <a:ext cx="1302763" cy="102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52" b="98611" l="62271" r="919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7764" y="2501617"/>
              <a:ext cx="1302763" cy="102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97946" y="2917310"/>
            <a:ext cx="2155822" cy="1127595"/>
            <a:chOff x="7568872" y="1234034"/>
            <a:chExt cx="1611640" cy="842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60" b="97175" l="5243" r="359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10513" y="1234034"/>
              <a:ext cx="1269999" cy="84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95" b="97175" l="61423" r="917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68872" y="1234034"/>
              <a:ext cx="1269999" cy="84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647120" y="2889188"/>
            <a:ext cx="2709117" cy="1264563"/>
            <a:chOff x="7524328" y="-124545"/>
            <a:chExt cx="2025270" cy="945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51" b="96465" l="2278" r="43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68344" y="-124545"/>
              <a:ext cx="1881254" cy="945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61" b="96465" l="54684" r="94177">
                          <a14:foregroundMark x1="92658" y1="14646" x2="89367" y2="20707"/>
                          <a14:foregroundMark x1="74684" y1="11111" x2="75696" y2="23232"/>
                          <a14:backgroundMark x1="62532" y1="38384" x2="55190" y2="91919"/>
                          <a14:backgroundMark x1="74684" y1="73232" x2="71899" y2="98990"/>
                          <a14:backgroundMark x1="86076" y1="41919" x2="95696" y2="94949"/>
                          <a14:backgroundMark x1="79241" y1="20202" x2="96962" y2="2020"/>
                          <a14:backgroundMark x1="80759" y1="8081" x2="81266" y2="18687"/>
                          <a14:backgroundMark x1="64304" y1="10606" x2="69367" y2="16162"/>
                          <a14:backgroundMark x1="72152" y1="9596" x2="59747" y2="8586"/>
                          <a14:backgroundMark x1="57975" y1="23737" x2="65823" y2="32828"/>
                          <a14:backgroundMark x1="66582" y1="36364" x2="60253" y2="94949"/>
                          <a14:backgroundMark x1="56456" y1="21212" x2="57215" y2="63636"/>
                          <a14:backgroundMark x1="58987" y1="21212" x2="53418" y2="13636"/>
                          <a14:backgroundMark x1="73418" y1="67677" x2="65063" y2="94444"/>
                          <a14:backgroundMark x1="73671" y1="65152" x2="81013" y2="94444"/>
                          <a14:backgroundMark x1="81519" y1="38384" x2="90127" y2="97475"/>
                          <a14:backgroundMark x1="83544" y1="35859" x2="97215" y2="282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24328" y="-124545"/>
              <a:ext cx="1881254" cy="945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835118" y="4163947"/>
            <a:ext cx="2182420" cy="1325082"/>
            <a:chOff x="6612883" y="-1217734"/>
            <a:chExt cx="1631525" cy="990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 rotWithShape="1">
            <a:blip r:embed="rId1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404" b="98077" l="1488" r="4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45954" y="-1217734"/>
              <a:ext cx="1598454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2" b="98077" l="51190" r="99107">
                          <a14:foregroundMark x1="60714" y1="44231" x2="58036" y2="83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12883" y="-1217734"/>
              <a:ext cx="1598454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759171" y="1840790"/>
            <a:ext cx="2507209" cy="927932"/>
            <a:chOff x="2697670" y="-1398948"/>
            <a:chExt cx="1874329" cy="6936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 rotWithShape="1"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70" b="93836" l="6970" r="41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3759" y="-1398948"/>
              <a:ext cx="1568240" cy="69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3836" l="57273" r="91818">
                          <a14:foregroundMark x1="67576" y1="13014" x2="69697" y2="13014"/>
                          <a14:foregroundMark x1="68788" y1="6849" x2="69697" y2="11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7670" y="-1398948"/>
              <a:ext cx="1568240" cy="69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939848" y="1498547"/>
            <a:ext cx="1965117" cy="1324340"/>
            <a:chOff x="6354418" y="1709896"/>
            <a:chExt cx="1297583" cy="874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2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048" b="9714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54418" y="1709896"/>
              <a:ext cx="725162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048" b="100000" l="0" r="96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03190" y="1709896"/>
              <a:ext cx="748811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574967" y="1484784"/>
            <a:ext cx="1192238" cy="1348567"/>
            <a:chOff x="5039527" y="1700808"/>
            <a:chExt cx="787245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2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73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39527" y="1700808"/>
              <a:ext cx="421783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271" b="97664" l="0" r="873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8300" y="1700808"/>
              <a:ext cx="42847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5876258" y="2684357"/>
            <a:ext cx="1500933" cy="1348567"/>
            <a:chOff x="6420762" y="2596544"/>
            <a:chExt cx="991079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2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346" b="9953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0762" y="2596544"/>
              <a:ext cx="599510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46" b="9859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7360" y="2596544"/>
              <a:ext cx="614481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563444" y="2793408"/>
            <a:ext cx="1257220" cy="1462332"/>
            <a:chOff x="5787804" y="2596544"/>
            <a:chExt cx="830153" cy="965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3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759" b="93103" l="736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87804" y="2596544"/>
              <a:ext cx="397338" cy="96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6034" b="91810" l="18987" r="77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1991" y="2596544"/>
              <a:ext cx="655966" cy="96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5842649" y="1489371"/>
            <a:ext cx="1124110" cy="1340492"/>
            <a:chOff x="5701936" y="1703837"/>
            <a:chExt cx="742259" cy="88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 rotWithShape="1">
            <a:blip r:embed="rId3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390" b="9671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1936" y="1703837"/>
              <a:ext cx="451723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390" b="9765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46208" y="1703837"/>
              <a:ext cx="497987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573527" y="4128173"/>
            <a:ext cx="1338917" cy="1340492"/>
            <a:chOff x="6772841" y="3446260"/>
            <a:chExt cx="884098" cy="88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4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9390" b="97183" l="0" r="88430">
                          <a14:foregroundMark x1="48760" y1="17840" x2="49587" y2="20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72841" y="3446260"/>
              <a:ext cx="504754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798" b="97183" l="0" r="81356">
                          <a14:foregroundMark x1="44915" y1="16901" x2="48305" y2="20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64288" y="3446260"/>
              <a:ext cx="492651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776822" y="4270579"/>
            <a:ext cx="1647680" cy="1348567"/>
            <a:chOff x="5721556" y="3464196"/>
            <a:chExt cx="1087977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402" b="9439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97681" y="3464196"/>
              <a:ext cx="61185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4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402" b="91121" l="115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21556" y="3464196"/>
              <a:ext cx="68455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4480372" y="2852627"/>
            <a:ext cx="1336574" cy="1348567"/>
            <a:chOff x="4908052" y="2596544"/>
            <a:chExt cx="882551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4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9531" l="0" r="935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08052" y="2596544"/>
              <a:ext cx="51813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0" b="99533" l="6195" r="100000">
                          <a14:foregroundMark x1="38053" y1="12150" x2="49558" y2="28505"/>
                          <a14:foregroundMark x1="76991" y1="14953" x2="80531" y2="28505"/>
                          <a14:foregroundMark x1="60177" y1="29439" x2="70796" y2="294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1601" y="2596544"/>
              <a:ext cx="46900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4458580" y="4247820"/>
            <a:ext cx="1552469" cy="1324340"/>
            <a:chOff x="4860032" y="3525264"/>
            <a:chExt cx="1025108" cy="874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 rotWithShape="1">
            <a:blip r:embed="rId5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948" b="100000" l="0" r="778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60032" y="3525264"/>
              <a:ext cx="771685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0" b="100000" l="354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7880" y="3525264"/>
              <a:ext cx="587260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0" name="Straight Connector 49"/>
          <p:cNvCxnSpPr/>
          <p:nvPr/>
        </p:nvCxnSpPr>
        <p:spPr>
          <a:xfrm>
            <a:off x="4386572" y="1835676"/>
            <a:ext cx="0" cy="3543437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79300" y="5575526"/>
            <a:ext cx="2252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synthetic</a:t>
            </a:r>
          </a:p>
          <a:p>
            <a:pPr algn="ctr"/>
            <a:r>
              <a:rPr lang="en-GB" sz="3200" i="1" dirty="0" smtClean="0"/>
              <a:t>(train &amp; test)</a:t>
            </a:r>
            <a:endParaRPr lang="en-GB" sz="32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6002718" y="5568886"/>
            <a:ext cx="1048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real</a:t>
            </a:r>
            <a:br>
              <a:rPr lang="en-GB" sz="3200" b="1" dirty="0" smtClean="0"/>
            </a:br>
            <a:r>
              <a:rPr lang="en-GB" sz="3200" i="1" dirty="0" smtClean="0"/>
              <a:t>(test)</a:t>
            </a:r>
            <a:endParaRPr lang="en-GB" sz="3200" i="1" dirty="0"/>
          </a:p>
        </p:txBody>
      </p:sp>
      <p:sp>
        <p:nvSpPr>
          <p:cNvPr id="5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05" y="1214422"/>
            <a:ext cx="34956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Fast </a:t>
            </a:r>
            <a:r>
              <a:rPr lang="en-GB" dirty="0"/>
              <a:t>depth image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3970784" cy="135732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Depth comparisons</a:t>
            </a:r>
          </a:p>
          <a:p>
            <a:pPr lvl="1"/>
            <a:r>
              <a:rPr lang="en-GB" sz="2400" dirty="0" smtClean="0"/>
              <a:t>very fast to compute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4071" y="1214422"/>
            <a:ext cx="779381" cy="9233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</a:t>
            </a:r>
          </a:p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</a:t>
            </a:r>
            <a:b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image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4" name="Group 19"/>
          <p:cNvGrpSpPr/>
          <p:nvPr/>
        </p:nvGrpSpPr>
        <p:grpSpPr>
          <a:xfrm>
            <a:off x="5739718" y="2214554"/>
            <a:ext cx="1086528" cy="786518"/>
            <a:chOff x="5811156" y="2214554"/>
            <a:chExt cx="1086528" cy="786518"/>
          </a:xfrm>
        </p:grpSpPr>
        <p:sp>
          <p:nvSpPr>
            <p:cNvPr id="5" name="Plus 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Plus 5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9" name="Group 40"/>
          <p:cNvGrpSpPr/>
          <p:nvPr/>
        </p:nvGrpSpPr>
        <p:grpSpPr>
          <a:xfrm>
            <a:off x="5436945" y="2862939"/>
            <a:ext cx="1086528" cy="786518"/>
            <a:chOff x="5811156" y="2214554"/>
            <a:chExt cx="1086528" cy="786518"/>
          </a:xfrm>
        </p:grpSpPr>
        <p:sp>
          <p:nvSpPr>
            <p:cNvPr id="42" name="Plus 41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Plus 42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2" name="Group 47"/>
          <p:cNvGrpSpPr/>
          <p:nvPr/>
        </p:nvGrpSpPr>
        <p:grpSpPr>
          <a:xfrm>
            <a:off x="6695587" y="2225446"/>
            <a:ext cx="1086528" cy="786518"/>
            <a:chOff x="5811156" y="2214554"/>
            <a:chExt cx="1086528" cy="786518"/>
          </a:xfrm>
        </p:grpSpPr>
        <p:sp>
          <p:nvSpPr>
            <p:cNvPr id="49" name="Plus 4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Plus 49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4" name="Group 54"/>
          <p:cNvGrpSpPr/>
          <p:nvPr/>
        </p:nvGrpSpPr>
        <p:grpSpPr>
          <a:xfrm>
            <a:off x="6929454" y="1201372"/>
            <a:ext cx="659874" cy="1153039"/>
            <a:chOff x="6237810" y="1848033"/>
            <a:chExt cx="659874" cy="1153039"/>
          </a:xfrm>
        </p:grpSpPr>
        <p:sp>
          <p:nvSpPr>
            <p:cNvPr id="56" name="Plus 55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Plus 56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6500826" y="1630000"/>
            <a:ext cx="659874" cy="1153039"/>
            <a:chOff x="6237810" y="1848033"/>
            <a:chExt cx="659874" cy="1153039"/>
          </a:xfrm>
        </p:grpSpPr>
        <p:sp>
          <p:nvSpPr>
            <p:cNvPr id="65" name="Plus 6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Plus 65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77"/>
          <p:cNvGrpSpPr/>
          <p:nvPr/>
        </p:nvGrpSpPr>
        <p:grpSpPr>
          <a:xfrm>
            <a:off x="6715140" y="2630132"/>
            <a:ext cx="659874" cy="1153039"/>
            <a:chOff x="6237810" y="1848033"/>
            <a:chExt cx="659874" cy="1153039"/>
          </a:xfrm>
        </p:grpSpPr>
        <p:sp>
          <p:nvSpPr>
            <p:cNvPr id="79" name="Plus 7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Plus 79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579752" y="1650670"/>
            <a:ext cx="1785950" cy="1785950"/>
          </a:xfrm>
          <a:prstGeom prst="rect">
            <a:avLst/>
          </a:prstGeom>
          <a:noFill/>
          <a:ln w="1905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179043" y="2671037"/>
            <a:ext cx="4825005" cy="1366979"/>
            <a:chOff x="191745" y="2008247"/>
            <a:chExt cx="4825005" cy="1366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  <m:r>
                              <a:rPr lang="en-GB" sz="2400" b="0" i="1" smtClean="0">
                                <a:latin typeface="Cambria Math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GB" sz="2400" b="1" i="0" smtClean="0"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ctrlPr>
                              <a:rPr lang="en-GB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GB" sz="2400" b="1" i="0" smtClean="0"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2400" b="1" i="0" smtClean="0">
                            <a:latin typeface="Cambria Math"/>
                          </a:rPr>
                          <m:t>x</m:t>
                        </m:r>
                        <m:r>
                          <a:rPr lang="en-GB" sz="2400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/>
                          </a:rPr>
                          <m:t>Δ</m:t>
                        </m:r>
                        <m:r>
                          <a:rPr lang="en-GB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62" r="-162" b="-171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1405700" y="2008247"/>
              <a:ext cx="779380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image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4" name="Right Brace 73"/>
            <p:cNvSpPr/>
            <p:nvPr/>
          </p:nvSpPr>
          <p:spPr>
            <a:xfrm rot="16200000" flipV="1">
              <a:off x="1734690" y="2314319"/>
              <a:ext cx="109736" cy="185027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09003" y="2008247"/>
              <a:ext cx="748923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depth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6" name="Right Brace 75"/>
            <p:cNvSpPr/>
            <p:nvPr/>
          </p:nvSpPr>
          <p:spPr>
            <a:xfrm rot="16200000" flipV="1">
              <a:off x="2921165" y="2150996"/>
              <a:ext cx="109736" cy="511674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00759" y="3005894"/>
              <a:ext cx="1858202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image coordinate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8" name="Right Brace 77"/>
            <p:cNvSpPr/>
            <p:nvPr/>
          </p:nvSpPr>
          <p:spPr>
            <a:xfrm rot="5400000" flipV="1">
              <a:off x="1957087" y="2926790"/>
              <a:ext cx="109736" cy="194788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53525" y="2008247"/>
              <a:ext cx="1354858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offset depth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89" name="Right Brace 88"/>
            <p:cNvSpPr/>
            <p:nvPr/>
          </p:nvSpPr>
          <p:spPr>
            <a:xfrm rot="16200000" flipV="1">
              <a:off x="4172917" y="1801977"/>
              <a:ext cx="109736" cy="1209712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1745" y="2402602"/>
              <a:ext cx="1045479" cy="646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FFC000"/>
                  </a:solidFill>
                  <a:effectLst/>
                </a:rPr>
                <a:t>feature</a:t>
              </a:r>
              <a:br>
                <a:rPr lang="en-GB" dirty="0" smtClean="0">
                  <a:solidFill>
                    <a:srgbClr val="FFC000"/>
                  </a:solidFill>
                  <a:effectLst/>
                </a:rPr>
              </a:br>
              <a:r>
                <a:rPr lang="en-GB" dirty="0" smtClean="0">
                  <a:solidFill>
                    <a:srgbClr val="FFC000"/>
                  </a:solidFill>
                  <a:effectLst/>
                </a:rPr>
                <a:t>response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39753" y="5797713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 algn="r">
              <a:buNone/>
            </a:pPr>
            <a:r>
              <a:rPr lang="en-GB" sz="2400" dirty="0"/>
              <a:t>Background pixels</a:t>
            </a:r>
            <a:br>
              <a:rPr lang="en-GB" sz="2400" dirty="0"/>
            </a:br>
            <a:r>
              <a:rPr lang="en-GB" sz="2400" i="1" dirty="0">
                <a:latin typeface="Palatino Linotype" pitchFamily="18" charset="0"/>
              </a:rPr>
              <a:t>d = </a:t>
            </a:r>
            <a:r>
              <a:rPr lang="en-GB" sz="2400" dirty="0"/>
              <a:t>large constant</a:t>
            </a:r>
          </a:p>
          <a:p>
            <a:pPr algn="r">
              <a:buNone/>
            </a:pPr>
            <a:endParaRPr lang="en-GB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1159049" y="5160613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scales inversely with depth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62" name="Right Brace 61"/>
          <p:cNvSpPr/>
          <p:nvPr/>
        </p:nvSpPr>
        <p:spPr>
          <a:xfrm rot="5400000">
            <a:off x="2884842" y="4782782"/>
            <a:ext cx="142876" cy="642942"/>
          </a:xfrm>
          <a:prstGeom prst="rightBrace">
            <a:avLst>
              <a:gd name="adj1" fmla="val 9009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896517" y="4173463"/>
                <a:ext cx="1515800" cy="788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/>
                        </a:rPr>
                        <m:t>Δ</m:t>
                      </m:r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400" b="1" i="0" smtClean="0">
                              <a:latin typeface="Cambria Math"/>
                            </a:rPr>
                            <m:t>𝐯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1">
                                  <a:latin typeface="Cambria Math"/>
                                </a:rPr>
                                <m:t>x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517" y="4173463"/>
                <a:ext cx="1515800" cy="7881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Basics: </a:t>
            </a:r>
            <a:r>
              <a:rPr lang="en-GB" b="1" dirty="0" smtClean="0"/>
              <a:t>Is The Grass Wet?</a:t>
            </a:r>
            <a:endParaRPr lang="en-GB" b="1" dirty="0"/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 bwMode="auto">
          <a:xfrm rot="5400000">
            <a:off x="2939553" y="2069308"/>
            <a:ext cx="1068790" cy="207710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21" idx="0"/>
          </p:cNvCxnSpPr>
          <p:nvPr/>
        </p:nvCxnSpPr>
        <p:spPr bwMode="auto">
          <a:xfrm rot="16200000" flipH="1">
            <a:off x="5186462" y="2200741"/>
            <a:ext cx="1068790" cy="181423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" name="Straight Connector 6"/>
          <p:cNvCxnSpPr>
            <a:stCxn id="20" idx="3"/>
            <a:endCxn id="25" idx="0"/>
          </p:cNvCxnSpPr>
          <p:nvPr/>
        </p:nvCxnSpPr>
        <p:spPr bwMode="auto">
          <a:xfrm rot="5400000">
            <a:off x="1321698" y="3968731"/>
            <a:ext cx="925928" cy="100023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5"/>
            <a:endCxn id="30" idx="0"/>
          </p:cNvCxnSpPr>
          <p:nvPr/>
        </p:nvCxnSpPr>
        <p:spPr bwMode="auto">
          <a:xfrm rot="16200000" flipH="1">
            <a:off x="2579605" y="4012291"/>
            <a:ext cx="925928" cy="91310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4450111" y="2209838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22388" y="3642255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414968" y="3642255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071538" y="4931810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86116" y="4931810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82536" y="1071546"/>
            <a:ext cx="3961166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world state</a:t>
            </a:r>
            <a:endParaRPr lang="en-GB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>
            <a:stCxn id="44" idx="2"/>
            <a:endCxn id="19" idx="0"/>
          </p:cNvCxnSpPr>
          <p:nvPr/>
        </p:nvCxnSpPr>
        <p:spPr bwMode="auto">
          <a:xfrm rot="5400000">
            <a:off x="4383414" y="1930133"/>
            <a:ext cx="559410" cy="1588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4734126" y="2106863"/>
            <a:ext cx="228628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is it raining?</a:t>
            </a:r>
            <a:endParaRPr lang="en-GB" sz="2800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71736" y="3548563"/>
            <a:ext cx="3143272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is the sprinkler on?</a:t>
            </a:r>
            <a:endParaRPr lang="en-GB" sz="2800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00760" y="3945028"/>
            <a:ext cx="1285884" cy="105560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(wet)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= 0.95</a:t>
            </a:r>
            <a:endParaRPr lang="en-GB" sz="2800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57488" y="5222931"/>
            <a:ext cx="1285884" cy="105560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(wet)</a:t>
            </a:r>
            <a:b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= 0.9</a:t>
            </a:r>
            <a:endParaRPr lang="en-GB" sz="2800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86446" y="2743316"/>
            <a:ext cx="571232" cy="442674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C00000"/>
                </a:solidFill>
                <a:latin typeface="Calibri" pitchFamily="34" charset="0"/>
              </a:rPr>
              <a:t>yes</a:t>
            </a:r>
            <a:endParaRPr lang="en-GB" sz="2000" i="1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00364" y="2743316"/>
            <a:ext cx="571232" cy="442674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C00000"/>
                </a:solidFill>
                <a:latin typeface="Calibri" pitchFamily="34" charset="0"/>
              </a:rPr>
              <a:t>no</a:t>
            </a:r>
            <a:endParaRPr lang="en-GB" sz="2000" i="1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72074" y="4214818"/>
            <a:ext cx="571232" cy="442674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C00000"/>
                </a:solidFill>
                <a:latin typeface="Calibri" pitchFamily="34" charset="0"/>
              </a:rPr>
              <a:t>yes</a:t>
            </a:r>
            <a:endParaRPr lang="en-GB" sz="2000" i="1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86124" y="4214818"/>
            <a:ext cx="571232" cy="442674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C00000"/>
                </a:solidFill>
                <a:latin typeface="Calibri" pitchFamily="34" charset="0"/>
              </a:rPr>
              <a:t>no</a:t>
            </a:r>
            <a:endParaRPr lang="en-GB" sz="2000" i="1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2910" y="5222931"/>
            <a:ext cx="1285884" cy="105560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(wet)</a:t>
            </a:r>
            <a:b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= 0.1</a:t>
            </a:r>
            <a:endParaRPr lang="en-GB" sz="2800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Deformable objects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4800"/>
            <a:ext cx="8229600" cy="61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Tree-shaped model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095500" y="1530109"/>
            <a:ext cx="876300" cy="96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51063" y="2539759"/>
            <a:ext cx="896937" cy="1733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8463432">
            <a:off x="3325019" y="2464353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14546463">
            <a:off x="1426369" y="2502453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1024936">
            <a:off x="2041525" y="4349509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7619321">
            <a:off x="3185319" y="4242353"/>
            <a:ext cx="349250" cy="11128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73900" y="26670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86600" y="34210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34300" y="344011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59513" y="34337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532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819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Connector 17"/>
          <p:cNvCxnSpPr>
            <a:stCxn id="12" idx="4"/>
            <a:endCxn id="13" idx="0"/>
          </p:cNvCxnSpPr>
          <p:nvPr/>
        </p:nvCxnSpPr>
        <p:spPr>
          <a:xfrm>
            <a:off x="7226300" y="3016250"/>
            <a:ext cx="12700" cy="4048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1"/>
            <a:endCxn id="15" idx="7"/>
          </p:cNvCxnSpPr>
          <p:nvPr/>
        </p:nvCxnSpPr>
        <p:spPr>
          <a:xfrm flipH="1">
            <a:off x="6519863" y="3471863"/>
            <a:ext cx="611187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7"/>
            <a:endCxn id="14" idx="1"/>
          </p:cNvCxnSpPr>
          <p:nvPr/>
        </p:nvCxnSpPr>
        <p:spPr>
          <a:xfrm>
            <a:off x="7346950" y="3471863"/>
            <a:ext cx="431800" cy="19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4"/>
            <a:endCxn id="16" idx="0"/>
          </p:cNvCxnSpPr>
          <p:nvPr/>
        </p:nvCxnSpPr>
        <p:spPr>
          <a:xfrm flipH="1">
            <a:off x="6705600" y="3770313"/>
            <a:ext cx="5334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4"/>
            <a:endCxn id="17" idx="0"/>
          </p:cNvCxnSpPr>
          <p:nvPr/>
        </p:nvCxnSpPr>
        <p:spPr>
          <a:xfrm>
            <a:off x="7239000" y="3770313"/>
            <a:ext cx="4953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537075" y="3440113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 rot="12609556">
            <a:off x="709613" y="3227147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 rot="11038894">
            <a:off x="3890963" y="2006359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12087196">
            <a:off x="1792288" y="5532197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 rot="9108230">
            <a:off x="3971925" y="5167072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39050" y="5557838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53200" y="55372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408988" y="3817938"/>
            <a:ext cx="304800" cy="347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>
            <a:stCxn id="30" idx="1"/>
            <a:endCxn id="14" idx="6"/>
          </p:cNvCxnSpPr>
          <p:nvPr/>
        </p:nvCxnSpPr>
        <p:spPr>
          <a:xfrm flipH="1" flipV="1">
            <a:off x="8039100" y="3614738"/>
            <a:ext cx="414338" cy="25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738813" y="41148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" name="Straight Connector 32"/>
          <p:cNvCxnSpPr>
            <a:stCxn id="29" idx="0"/>
            <a:endCxn id="16" idx="4"/>
          </p:cNvCxnSpPr>
          <p:nvPr/>
        </p:nvCxnSpPr>
        <p:spPr>
          <a:xfrm flipV="1">
            <a:off x="6705600" y="4765675"/>
            <a:ext cx="0" cy="7715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8" idx="0"/>
            <a:endCxn id="17" idx="4"/>
          </p:cNvCxnSpPr>
          <p:nvPr/>
        </p:nvCxnSpPr>
        <p:spPr>
          <a:xfrm flipH="1" flipV="1">
            <a:off x="7734300" y="4765675"/>
            <a:ext cx="57150" cy="792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5" idx="3"/>
            <a:endCxn id="32" idx="7"/>
          </p:cNvCxnSpPr>
          <p:nvPr/>
        </p:nvCxnSpPr>
        <p:spPr>
          <a:xfrm flipH="1">
            <a:off x="5999163" y="3732213"/>
            <a:ext cx="304800" cy="433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7064375" y="6553200"/>
            <a:ext cx="21018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Slide credit: Rob Fergus</a:t>
            </a:r>
          </a:p>
        </p:txBody>
      </p:sp>
    </p:spTree>
    <p:extLst>
      <p:ext uri="{BB962C8B-B14F-4D97-AF65-F5344CB8AC3E}">
        <p14:creationId xmlns:p14="http://schemas.microsoft.com/office/powerpoint/2010/main" val="40556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Basics: </a:t>
            </a:r>
            <a:r>
              <a:rPr lang="en-GB" b="1" dirty="0" smtClean="0"/>
              <a:t>Binary Decision Trees</a:t>
            </a:r>
            <a:endParaRPr lang="en-GB" b="1" dirty="0"/>
          </a:p>
        </p:txBody>
      </p:sp>
      <p:cxnSp>
        <p:nvCxnSpPr>
          <p:cNvPr id="4" name="Straight Connector 3"/>
          <p:cNvCxnSpPr>
            <a:stCxn id="18" idx="3"/>
            <a:endCxn id="19" idx="0"/>
          </p:cNvCxnSpPr>
          <p:nvPr/>
        </p:nvCxnSpPr>
        <p:spPr bwMode="auto">
          <a:xfrm rot="5400000">
            <a:off x="3010991" y="1569242"/>
            <a:ext cx="497286" cy="221998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" name="Straight Connector 4"/>
          <p:cNvCxnSpPr>
            <a:stCxn id="18" idx="5"/>
            <a:endCxn id="20" idx="0"/>
          </p:cNvCxnSpPr>
          <p:nvPr/>
        </p:nvCxnSpPr>
        <p:spPr bwMode="auto">
          <a:xfrm rot="16200000" flipH="1">
            <a:off x="5472214" y="1629237"/>
            <a:ext cx="497286" cy="209999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3"/>
            <a:endCxn id="24" idx="0"/>
          </p:cNvCxnSpPr>
          <p:nvPr/>
        </p:nvCxnSpPr>
        <p:spPr bwMode="auto">
          <a:xfrm rot="5400000">
            <a:off x="1395499" y="3111498"/>
            <a:ext cx="423522" cy="78353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" name="Straight Connector 6"/>
          <p:cNvCxnSpPr>
            <a:stCxn id="19" idx="5"/>
            <a:endCxn id="29" idx="0"/>
          </p:cNvCxnSpPr>
          <p:nvPr/>
        </p:nvCxnSpPr>
        <p:spPr bwMode="auto">
          <a:xfrm rot="16200000" flipH="1">
            <a:off x="2437899" y="3153865"/>
            <a:ext cx="423522" cy="69879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3"/>
            <a:endCxn id="21" idx="0"/>
          </p:cNvCxnSpPr>
          <p:nvPr/>
        </p:nvCxnSpPr>
        <p:spPr bwMode="auto">
          <a:xfrm rot="5400000">
            <a:off x="5875430" y="2970221"/>
            <a:ext cx="423522" cy="106608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20" idx="5"/>
            <a:endCxn id="22" idx="0"/>
          </p:cNvCxnSpPr>
          <p:nvPr/>
        </p:nvCxnSpPr>
        <p:spPr bwMode="auto">
          <a:xfrm rot="16200000" flipH="1">
            <a:off x="7277822" y="2935151"/>
            <a:ext cx="423522" cy="113622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" name="Straight Connector 9"/>
          <p:cNvCxnSpPr>
            <a:stCxn id="22" idx="5"/>
            <a:endCxn id="26" idx="0"/>
          </p:cNvCxnSpPr>
          <p:nvPr/>
        </p:nvCxnSpPr>
        <p:spPr bwMode="auto">
          <a:xfrm rot="16200000" flipH="1">
            <a:off x="8204020" y="4082945"/>
            <a:ext cx="503296" cy="49470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" name="Straight Connector 10"/>
          <p:cNvCxnSpPr>
            <a:stCxn id="21" idx="5"/>
            <a:endCxn id="28" idx="0"/>
          </p:cNvCxnSpPr>
          <p:nvPr/>
        </p:nvCxnSpPr>
        <p:spPr bwMode="auto">
          <a:xfrm rot="16200000" flipH="1">
            <a:off x="5673070" y="4110347"/>
            <a:ext cx="503296" cy="43990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" name="Straight Connector 11"/>
          <p:cNvCxnSpPr>
            <a:stCxn id="24" idx="5"/>
            <a:endCxn id="25" idx="0"/>
          </p:cNvCxnSpPr>
          <p:nvPr/>
        </p:nvCxnSpPr>
        <p:spPr bwMode="auto">
          <a:xfrm rot="16200000" flipH="1">
            <a:off x="1360739" y="4084024"/>
            <a:ext cx="503296" cy="49254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3" name="Straight Connector 12"/>
          <p:cNvCxnSpPr>
            <a:stCxn id="24" idx="3"/>
            <a:endCxn id="30" idx="0"/>
          </p:cNvCxnSpPr>
          <p:nvPr/>
        </p:nvCxnSpPr>
        <p:spPr bwMode="auto">
          <a:xfrm rot="5400000">
            <a:off x="565873" y="4082945"/>
            <a:ext cx="503296" cy="49470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" name="Straight Connector 13"/>
          <p:cNvCxnSpPr>
            <a:stCxn id="21" idx="3"/>
            <a:endCxn id="23" idx="0"/>
          </p:cNvCxnSpPr>
          <p:nvPr/>
        </p:nvCxnSpPr>
        <p:spPr bwMode="auto">
          <a:xfrm rot="5400000">
            <a:off x="4856535" y="4034953"/>
            <a:ext cx="503296" cy="59069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Straight Connector 14"/>
          <p:cNvCxnSpPr>
            <a:stCxn id="22" idx="3"/>
            <a:endCxn id="27" idx="0"/>
          </p:cNvCxnSpPr>
          <p:nvPr/>
        </p:nvCxnSpPr>
        <p:spPr bwMode="auto">
          <a:xfrm rot="5400000">
            <a:off x="7409153" y="4084024"/>
            <a:ext cx="503296" cy="49255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" name="Straight Connector 15"/>
          <p:cNvCxnSpPr>
            <a:stCxn id="23" idx="3"/>
            <a:endCxn id="31" idx="0"/>
          </p:cNvCxnSpPr>
          <p:nvPr/>
        </p:nvCxnSpPr>
        <p:spPr bwMode="auto">
          <a:xfrm rot="5400000">
            <a:off x="4253740" y="5166274"/>
            <a:ext cx="629178" cy="18777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" name="Straight Connector 16"/>
          <p:cNvCxnSpPr>
            <a:stCxn id="23" idx="5"/>
            <a:endCxn id="32" idx="0"/>
          </p:cNvCxnSpPr>
          <p:nvPr/>
        </p:nvCxnSpPr>
        <p:spPr bwMode="auto">
          <a:xfrm rot="16200000" flipH="1">
            <a:off x="4762855" y="5146175"/>
            <a:ext cx="629178" cy="22797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4307235" y="2066962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936636" y="2927875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557844" y="2927875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341140" y="3715024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6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844687" y="3715024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7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99829" y="4581947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02486" y="3715024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4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645654" y="4581947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9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490014" y="4581947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201518" y="4581947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931662" y="4581947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786050" y="3715024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5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57158" y="4581947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8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261432" y="5574752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978424" y="5574752"/>
            <a:ext cx="426016" cy="426016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3" name="Straight Connector 32"/>
          <p:cNvCxnSpPr>
            <a:stCxn id="25" idx="3"/>
            <a:endCxn id="35" idx="0"/>
          </p:cNvCxnSpPr>
          <p:nvPr/>
        </p:nvCxnSpPr>
        <p:spPr bwMode="auto">
          <a:xfrm rot="5400000">
            <a:off x="1288863" y="5155572"/>
            <a:ext cx="629178" cy="20918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4" name="Straight Connector 33"/>
          <p:cNvCxnSpPr>
            <a:stCxn id="25" idx="5"/>
            <a:endCxn id="36" idx="0"/>
          </p:cNvCxnSpPr>
          <p:nvPr/>
        </p:nvCxnSpPr>
        <p:spPr bwMode="auto">
          <a:xfrm rot="16200000" flipH="1">
            <a:off x="1762258" y="5192596"/>
            <a:ext cx="629178" cy="13513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5" name="Oval 34"/>
          <p:cNvSpPr/>
          <p:nvPr/>
        </p:nvSpPr>
        <p:spPr bwMode="auto">
          <a:xfrm>
            <a:off x="1285852" y="5574752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931406" y="5574752"/>
            <a:ext cx="426016" cy="4260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7" name="Group 107"/>
          <p:cNvGrpSpPr/>
          <p:nvPr/>
        </p:nvGrpSpPr>
        <p:grpSpPr bwMode="auto">
          <a:xfrm>
            <a:off x="6382588" y="5488150"/>
            <a:ext cx="1163671" cy="936110"/>
            <a:chOff x="2252646" y="1983412"/>
            <a:chExt cx="357190" cy="287340"/>
          </a:xfrm>
        </p:grpSpPr>
        <p:cxnSp>
          <p:nvCxnSpPr>
            <p:cNvPr id="38" name="Straight Connector 37"/>
            <p:cNvCxnSpPr/>
            <p:nvPr/>
          </p:nvCxnSpPr>
          <p:spPr bwMode="auto">
            <a:xfrm rot="5400000">
              <a:off x="2228479" y="2139192"/>
              <a:ext cx="262393" cy="726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rot="5400000">
              <a:off x="2333641" y="2204518"/>
              <a:ext cx="131015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5400000">
              <a:off x="2338546" y="2171765"/>
              <a:ext cx="196522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2377656" y="2171765"/>
              <a:ext cx="196522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>
              <a:off x="2497197" y="2253649"/>
              <a:ext cx="32754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2420943" y="2139011"/>
              <a:ext cx="262029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rot="5400000">
              <a:off x="2223394" y="2171765"/>
              <a:ext cx="196522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2217764" y="2204518"/>
              <a:ext cx="131015" cy="1452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rot="5400000" flipH="1" flipV="1">
              <a:off x="2110100" y="2125958"/>
              <a:ext cx="286544" cy="1452"/>
            </a:xfrm>
            <a:prstGeom prst="straightConnector1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2252646" y="2269956"/>
              <a:ext cx="357190" cy="796"/>
            </a:xfrm>
            <a:prstGeom prst="straightConnector1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  <a:tailEnd type="triangle" w="sm" len="sm"/>
            </a:ln>
            <a:effectLst/>
          </p:spPr>
        </p:cxnSp>
      </p:grpSp>
      <p:sp>
        <p:nvSpPr>
          <p:cNvPr id="49" name="TextBox 48"/>
          <p:cNvSpPr txBox="1"/>
          <p:nvPr/>
        </p:nvSpPr>
        <p:spPr bwMode="auto">
          <a:xfrm>
            <a:off x="6231943" y="6396359"/>
            <a:ext cx="1464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c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572264" y="857232"/>
            <a:ext cx="2328141" cy="1071570"/>
            <a:chOff x="4429123" y="3738562"/>
            <a:chExt cx="1158891" cy="533401"/>
          </a:xfrm>
        </p:grpSpPr>
        <p:sp>
          <p:nvSpPr>
            <p:cNvPr id="53" name="Rounded Rectangle 52"/>
            <p:cNvSpPr/>
            <p:nvPr/>
          </p:nvSpPr>
          <p:spPr bwMode="auto">
            <a:xfrm>
              <a:off x="4429123" y="3738562"/>
              <a:ext cx="1158452" cy="53340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500562" y="3781594"/>
              <a:ext cx="176061" cy="176060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500562" y="4034406"/>
              <a:ext cx="176061" cy="176060"/>
            </a:xfrm>
            <a:prstGeom prst="ellips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08530" y="3989542"/>
              <a:ext cx="879484" cy="260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split nodes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09289" y="3744119"/>
              <a:ext cx="841726" cy="260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leaf nodes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468486" y="1278482"/>
            <a:ext cx="67501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mr10"/>
              </a:rPr>
              <a:t>v</a:t>
            </a:r>
            <a:endParaRPr lang="en-GB" sz="2800" b="1" dirty="0">
              <a:solidFill>
                <a:srgbClr val="C00000"/>
              </a:solidFill>
              <a:latin typeface="cmr10"/>
            </a:endParaRPr>
          </a:p>
        </p:txBody>
      </p:sp>
      <p:cxnSp>
        <p:nvCxnSpPr>
          <p:cNvPr id="82" name="Straight Arrow Connector 81"/>
          <p:cNvCxnSpPr>
            <a:endCxn id="18" idx="0"/>
          </p:cNvCxnSpPr>
          <p:nvPr/>
        </p:nvCxnSpPr>
        <p:spPr bwMode="auto">
          <a:xfrm rot="5400000">
            <a:off x="4434298" y="1813146"/>
            <a:ext cx="339762" cy="167871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4593273" y="4587974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10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929322" y="4587974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11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191893" y="4587974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12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485366" y="4587974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13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270128" y="5585977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14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" name="Picture 7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435386" y="5702463"/>
            <a:ext cx="923026" cy="375363"/>
          </a:xfrm>
          <a:prstGeom prst="rect">
            <a:avLst/>
          </a:prstGeom>
          <a:noFill/>
          <a:ln/>
          <a:effectLst/>
        </p:spPr>
      </p:pic>
      <p:sp>
        <p:nvSpPr>
          <p:cNvPr id="109" name="Rectangle 108"/>
          <p:cNvSpPr/>
          <p:nvPr/>
        </p:nvSpPr>
        <p:spPr>
          <a:xfrm>
            <a:off x="1928794" y="5585977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15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251807" y="5585977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16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979338" y="5585977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17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13" name="Straight Arrow Connector 112"/>
          <p:cNvCxnSpPr>
            <a:stCxn id="18" idx="5"/>
            <a:endCxn id="20" idx="0"/>
          </p:cNvCxnSpPr>
          <p:nvPr/>
        </p:nvCxnSpPr>
        <p:spPr bwMode="auto">
          <a:xfrm rot="16200000" flipH="1">
            <a:off x="5472214" y="1629237"/>
            <a:ext cx="497286" cy="2099990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>
            <a:stCxn id="20" idx="3"/>
            <a:endCxn id="21" idx="0"/>
          </p:cNvCxnSpPr>
          <p:nvPr/>
        </p:nvCxnSpPr>
        <p:spPr bwMode="auto">
          <a:xfrm rot="5400000">
            <a:off x="5875430" y="2970221"/>
            <a:ext cx="423522" cy="1066085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2" name="Straight Arrow Connector 161"/>
          <p:cNvCxnSpPr>
            <a:stCxn id="21" idx="3"/>
            <a:endCxn id="104" idx="0"/>
          </p:cNvCxnSpPr>
          <p:nvPr/>
        </p:nvCxnSpPr>
        <p:spPr bwMode="auto">
          <a:xfrm rot="5400000">
            <a:off x="4854828" y="4039272"/>
            <a:ext cx="509323" cy="588080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7" name="Straight Arrow Connector 166"/>
          <p:cNvCxnSpPr>
            <a:stCxn id="23" idx="5"/>
            <a:endCxn id="111" idx="0"/>
          </p:cNvCxnSpPr>
          <p:nvPr/>
        </p:nvCxnSpPr>
        <p:spPr bwMode="auto">
          <a:xfrm rot="16200000" flipH="1">
            <a:off x="4762284" y="5146746"/>
            <a:ext cx="640403" cy="238058"/>
          </a:xfrm>
          <a:prstGeom prst="straightConnector1">
            <a:avLst/>
          </a:prstGeom>
          <a:solidFill>
            <a:srgbClr val="999999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="" xmlns:a14="http://schemas.microsoft.com/office/drawing/2007/7/7/main" Requires="a14">
          <p:sp>
            <p:nvSpPr>
              <p:cNvPr id="170" name="TextBox 169"/>
              <p:cNvSpPr txBox="1"/>
              <p:nvPr/>
            </p:nvSpPr>
            <p:spPr>
              <a:xfrm>
                <a:off x="52156" y="642918"/>
                <a:ext cx="4591282" cy="1633497"/>
              </a:xfrm>
              <a:prstGeom prst="roundRect">
                <a:avLst/>
              </a:prstGeom>
              <a:noFill/>
              <a:ln w="28575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69875" indent="-269875">
                  <a:buFont typeface="Arial" pitchFamily="34" charset="0"/>
                  <a:buChar char="•"/>
                  <a:tabLst>
                    <a:tab pos="2063750" algn="l"/>
                    <a:tab pos="2152650" algn="l"/>
                  </a:tabLst>
                </a:pPr>
                <a:r>
                  <a:rPr lang="en-GB" sz="2200" dirty="0" smtClean="0">
                    <a:solidFill>
                      <a:srgbClr val="002060" mc:Ignorable=""/>
                    </a:solidFill>
                    <a:latin typeface="Calibri" pitchFamily="34" charset="0"/>
                  </a:rPr>
                  <a:t>feature vector 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solidFill>
                          <a:srgbClr val="C00000" mc:Ignorable="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1" i="0" dirty="0" smtClean="0">
                        <a:solidFill>
                          <a:srgbClr val="C00000" mc:Ignorable=""/>
                        </a:solidFill>
                        <a:latin typeface="cmr10"/>
                      </a:rPr>
                      <m:t>v</m:t>
                    </m:r>
                    <m:r>
                      <a:rPr lang="en-GB" sz="2400" b="0" i="1" dirty="0" smtClean="0">
                        <a:solidFill>
                          <a:srgbClr val="C00000" mc:Ignorable=""/>
                        </a:solidFill>
                        <a:latin typeface="cmr10"/>
                      </a:rPr>
                      <m:t>∈</m:t>
                    </m:r>
                    <m:sSup>
                      <m:sSupPr>
                        <m:ctrlPr/>
                      </m:sSupPr>
                      <m:e>
                        <m:r>
                          <a:rPr lang="" sz="20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" sz="20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N</m:t>
                        </m:r>
                      </m:sup>
                    </m:sSup>
                  </m:oMath>
                </a14:m>
                <a:endParaRPr lang="en-GB" sz="2200" b="1" dirty="0" smtClean="0">
                  <a:solidFill>
                    <a:srgbClr val="C00000" mc:Ignorable=""/>
                  </a:solidFill>
                  <a:latin typeface="cmr10"/>
                </a:endParaRPr>
              </a:p>
              <a:p>
                <a:pPr marL="269875" indent="-269875">
                  <a:buFont typeface="Arial" pitchFamily="34" charset="0"/>
                  <a:buChar char="•"/>
                  <a:tabLst>
                    <a:tab pos="2063750" algn="l"/>
                    <a:tab pos="2152650" algn="l"/>
                  </a:tabLst>
                </a:pPr>
                <a:r>
                  <a:rPr lang="en-GB" sz="2200" dirty="0" smtClean="0">
                    <a:solidFill>
                      <a:srgbClr val="002060" mc:Ignorable=""/>
                    </a:solidFill>
                    <a:latin typeface="Calibri" pitchFamily="34" charset="0"/>
                  </a:rPr>
                  <a:t>split functions   </a:t>
                </a:r>
                <a14:m>
                  <m:oMath xmlns:m="http://schemas.openxmlformats.org/officeDocument/2006/math">
                    <m:sSub>
                      <m:sSubPr>
                        <m:ctrlPr/>
                      </m:sSubPr>
                      <m:e>
                        <m:r>
                          <a:rPr lang="" sz="24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f</m:t>
                        </m:r>
                      </m:e>
                      <m:sub>
                        <m:r>
                          <a:rPr lang="" sz="24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n</m:t>
                        </m:r>
                      </m:sub>
                    </m:sSub>
                    <m:d>
                      <m:dPr>
                        <m:ctrlPr/>
                      </m:dPr>
                      <m:e>
                        <m:r>
                          <m:rPr>
                            <m:nor/>
                          </m:rPr>
                          <a:rPr lang="en-GB" sz="2400" b="1" i="0" dirty="0" smtClean="0">
                            <a:solidFill>
                              <a:srgbClr val="C00000" mc:Ignorable=""/>
                            </a:solidFill>
                            <a:latin typeface="cmr10"/>
                          </a:rPr>
                          <m:t>v</m:t>
                        </m:r>
                      </m:e>
                    </m:d>
                    <m:r>
                      <a:rPr lang="en-GB" sz="2400" b="0" i="1" dirty="0" smtClean="0">
                        <a:solidFill>
                          <a:srgbClr val="C00000" mc:Ignorable=""/>
                        </a:solidFill>
                        <a:latin typeface="Cambria Math"/>
                      </a:rPr>
                      <m:t> </m:t>
                    </m:r>
                    <m:r>
                      <a:rPr lang="en-GB" sz="2400" b="0" i="1" dirty="0" smtClean="0">
                        <a:solidFill>
                          <a:srgbClr val="C00000" mc:Ignorable=""/>
                        </a:solidFill>
                      </a:rPr>
                      <m:t>:</m:t>
                    </m:r>
                    <m:sSup>
                      <m:sSupPr>
                        <m:ctrlPr/>
                      </m:sSupPr>
                      <m:e>
                        <m:r>
                          <a:rPr lang="" sz="24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" sz="24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  <a:ea typeface="Cambria Math"/>
                          </a:rPr>
                          <m:t>N</m:t>
                        </m:r>
                      </m:sup>
                    </m:sSup>
                    <m:r>
                      <a:rPr lang="" sz="2400" b="0" i="1" dirty="0" smtClean="0">
                        <a:solidFill>
                          <a:srgbClr val="C00000" mc:Ignorable="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" sz="2400" b="0" i="1" dirty="0" smtClean="0">
                        <a:solidFill>
                          <a:srgbClr val="C00000" mc:Ignorable=""/>
                        </a:solidFill>
                        <a:latin typeface="Cambria Math"/>
                        <a:ea typeface="Cambria Math"/>
                      </a:rPr>
                      <m:t>ℝ</m:t>
                    </m:r>
                    <m:r>
                      <a:rPr lang="" sz="2200" b="0" i="1" dirty="0" smtClean="0">
                        <a:solidFill>
                          <a:srgbClr val="C00000" mc:Ignorable="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GB" sz="2200" i="1" dirty="0" smtClean="0">
                  <a:solidFill>
                    <a:srgbClr val="C00000" mc:Ignorable=""/>
                  </a:solidFill>
                  <a:latin typeface="Cambria Math"/>
                </a:endParaRPr>
              </a:p>
              <a:p>
                <a:pPr marL="269875" indent="-269875">
                  <a:buFont typeface="Arial" pitchFamily="34" charset="0"/>
                  <a:buChar char="•"/>
                  <a:tabLst>
                    <a:tab pos="2063750" algn="l"/>
                    <a:tab pos="2152650" algn="l"/>
                  </a:tabLst>
                </a:pPr>
                <a:r>
                  <a:rPr lang="en-GB" sz="2200" dirty="0" smtClean="0">
                    <a:solidFill>
                      <a:srgbClr val="002060" mc:Ignorable=""/>
                    </a:solidFill>
                    <a:latin typeface="Calibri" pitchFamily="34" charset="0"/>
                  </a:rPr>
                  <a:t>thresholds 	</a:t>
                </a:r>
                <a14:m>
                  <m:oMath xmlns:m="http://schemas.openxmlformats.org/officeDocument/2006/math">
                    <m:sSub>
                      <m:sSubPr>
                        <m:ctrlPr/>
                      </m:sSubPr>
                      <m:e>
                        <m:r>
                          <a:rPr lang="" sz="22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" sz="2200" b="0" i="1" dirty="0" smtClean="0">
                            <a:solidFill>
                              <a:srgbClr val="C00000" mc:Ignorable=""/>
                            </a:solidFill>
                            <a:latin typeface="Cambria Math"/>
                          </a:rPr>
                          <m:t>n</m:t>
                        </m:r>
                      </m:sub>
                    </m:sSub>
                    <m:r>
                      <a:rPr lang="" sz="2200" b="0" i="1" dirty="0" smtClean="0">
                        <a:solidFill>
                          <a:srgbClr val="C00000" mc:Ignorable=""/>
                        </a:solidFill>
                        <a:latin typeface="Cambria Math"/>
                      </a:rPr>
                      <m:t>∈</m:t>
                    </m:r>
                    <m:r>
                      <a:rPr lang="" sz="2200" b="0" i="1" dirty="0" smtClean="0">
                        <a:solidFill>
                          <a:srgbClr val="C00000" mc:Ignorable=""/>
                        </a:solidFill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endParaRPr lang="en-GB" sz="2200" baseline="-25000" dirty="0" smtClean="0">
                  <a:solidFill>
                    <a:srgbClr val="C00000" mc:Ignorable=""/>
                  </a:solidFill>
                  <a:latin typeface="cmmi10"/>
                </a:endParaRPr>
              </a:p>
              <a:p>
                <a:pPr marL="269875" indent="-269875">
                  <a:buFont typeface="Arial" pitchFamily="34" charset="0"/>
                  <a:buChar char="•"/>
                  <a:tabLst>
                    <a:tab pos="2063750" algn="l"/>
                    <a:tab pos="2152650" algn="l"/>
                  </a:tabLst>
                </a:pPr>
                <a:r>
                  <a:rPr lang="en-GB" sz="2200" dirty="0" smtClean="0">
                    <a:solidFill>
                      <a:srgbClr val="002060" mc:Ignorable=""/>
                    </a:solidFill>
                    <a:latin typeface="Calibri" pitchFamily="34" charset="0"/>
                  </a:rPr>
                  <a:t>classifications	</a:t>
                </a:r>
                <a:r>
                  <a:rPr lang="en-GB" sz="2200" dirty="0" err="1" smtClean="0">
                    <a:solidFill>
                      <a:srgbClr val="C00000" mc:Ignorable=""/>
                    </a:solidFill>
                    <a:latin typeface="cmmi10"/>
                  </a:rPr>
                  <a:t>P</a:t>
                </a:r>
                <a:r>
                  <a:rPr lang="en-GB" sz="2200" baseline="-25000" dirty="0" err="1" smtClean="0">
                    <a:solidFill>
                      <a:srgbClr val="C00000" mc:Ignorable=""/>
                    </a:solidFill>
                    <a:latin typeface="cmmi10"/>
                  </a:rPr>
                  <a:t>n</a:t>
                </a:r>
                <a:r>
                  <a:rPr lang="en-GB" sz="2200" dirty="0" smtClean="0">
                    <a:solidFill>
                      <a:srgbClr val="C00000" mc:Ignorable=""/>
                    </a:solidFill>
                    <a:latin typeface="Calibri" pitchFamily="34" charset="0"/>
                  </a:rPr>
                  <a:t>(</a:t>
                </a:r>
                <a:r>
                  <a:rPr lang="en-GB" sz="2200" dirty="0" smtClean="0">
                    <a:solidFill>
                      <a:srgbClr val="C00000" mc:Ignorable=""/>
                    </a:solidFill>
                    <a:latin typeface="cmmi10"/>
                  </a:rPr>
                  <a:t>c</a:t>
                </a:r>
                <a:r>
                  <a:rPr lang="en-GB" sz="2200" dirty="0" smtClean="0">
                    <a:solidFill>
                      <a:srgbClr val="C00000" mc:Ignorable=""/>
                    </a:solidFill>
                    <a:latin typeface="Calibri" pitchFamily="34" charset="0"/>
                  </a:rPr>
                  <a:t>)</a:t>
                </a:r>
                <a:endParaRPr lang="en-GB" sz="2200" baseline="-25000" dirty="0">
                  <a:solidFill>
                    <a:srgbClr val="C00000" mc:Ignorable=""/>
                  </a:solidFill>
                  <a:latin typeface="cmmi10"/>
                </a:endParaRPr>
              </a:p>
            </p:txBody>
          </p:sp>
        </mc:Choice>
        <mc:Fallback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6" y="642918"/>
                <a:ext cx="4591282" cy="1633497"/>
              </a:xfrm>
              <a:prstGeom prst="roundRect">
                <a:avLst/>
              </a:prstGeom>
              <a:blipFill rotWithShape="1">
                <a:blip r:embed="rId9"/>
                <a:stretch>
                  <a:fillRect b="-735"/>
                </a:stretch>
              </a:blipFill>
              <a:ln w="28575"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Picture 17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871440" y="2071678"/>
            <a:ext cx="1430713" cy="357190"/>
          </a:xfrm>
          <a:prstGeom prst="rect">
            <a:avLst/>
          </a:prstGeom>
          <a:noFill/>
          <a:ln/>
          <a:effectLst/>
        </p:spPr>
      </p:pic>
      <p:pic>
        <p:nvPicPr>
          <p:cNvPr id="180" name="Picture 17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053080" y="2938559"/>
            <a:ext cx="1430065" cy="357028"/>
          </a:xfrm>
          <a:prstGeom prst="rect">
            <a:avLst/>
          </a:prstGeom>
          <a:noFill/>
          <a:ln/>
          <a:effectLst/>
        </p:spPr>
      </p:pic>
      <p:pic>
        <p:nvPicPr>
          <p:cNvPr id="182" name="Picture 18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857620" y="3754388"/>
            <a:ext cx="1429417" cy="356866"/>
          </a:xfrm>
          <a:prstGeom prst="rect">
            <a:avLst/>
          </a:prstGeom>
          <a:noFill/>
          <a:ln/>
          <a:effectLst/>
        </p:spPr>
      </p:pic>
      <p:pic>
        <p:nvPicPr>
          <p:cNvPr id="186" name="Picture 185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857488" y="4569081"/>
            <a:ext cx="1689968" cy="356706"/>
          </a:xfrm>
          <a:prstGeom prst="rect">
            <a:avLst/>
          </a:prstGeom>
          <a:noFill/>
          <a:ln/>
          <a:effectLst/>
        </p:spPr>
      </p:pic>
      <p:sp>
        <p:nvSpPr>
          <p:cNvPr id="187" name="TextBox 186"/>
          <p:cNvSpPr txBox="1"/>
          <p:nvPr/>
        </p:nvSpPr>
        <p:spPr>
          <a:xfrm>
            <a:off x="5000628" y="2492928"/>
            <a:ext cx="67501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≥</a:t>
            </a:r>
            <a:endParaRPr lang="en-GB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929322" y="3278746"/>
            <a:ext cx="67501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000628" y="4016827"/>
            <a:ext cx="67501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4916364" y="4786322"/>
            <a:ext cx="675018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≥</a:t>
            </a:r>
            <a:endParaRPr lang="en-GB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80" grpId="0"/>
      <p:bldP spid="170" grpId="0" animBg="1"/>
      <p:bldP spid="187" grpId="0"/>
      <p:bldP spid="188" grpId="0"/>
      <p:bldP spid="189" grpId="0"/>
      <p:bldP spid="1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GB" b="1" dirty="0" smtClean="0"/>
              <a:t>Toy Forest Classification Demo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5357826"/>
            <a:ext cx="7721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Different trees within a forest can give rise to very different decision boundaries,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none of which is particularly good on its own.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1438" y="857233"/>
            <a:ext cx="2540984" cy="1991201"/>
          </a:xfrm>
          <a:prstGeom prst="rect">
            <a:avLst/>
          </a:prstGeom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68256" y="857233"/>
            <a:ext cx="2540984" cy="1991201"/>
          </a:xfrm>
          <a:prstGeom prst="rect">
            <a:avLst/>
          </a:prstGeom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15074" y="857233"/>
            <a:ext cx="2540984" cy="1991201"/>
          </a:xfrm>
          <a:prstGeom prst="rect">
            <a:avLst/>
          </a:prstGeom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268256" y="3071810"/>
            <a:ext cx="2540984" cy="1991201"/>
          </a:xfrm>
          <a:prstGeom prst="rect">
            <a:avLst/>
          </a:prstGeom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215074" y="3071810"/>
            <a:ext cx="2540984" cy="1991201"/>
          </a:xfrm>
          <a:prstGeom prst="rect">
            <a:avLst/>
          </a:prstGeom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321438" y="3071810"/>
            <a:ext cx="2540984" cy="1991201"/>
          </a:xfrm>
          <a:prstGeom prst="rect">
            <a:avLst/>
          </a:prstGeom>
          <a:extLst/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b="1" dirty="0" smtClean="0"/>
              <a:t>Toy Forest Classification Demo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5357826"/>
            <a:ext cx="754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But averaging together many trees in a forest can result in decision boundaries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that look very sensible, and are even quite close to the max margin classifier.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(Shading represents entropy – darker is higher entropy).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000232" y="1000108"/>
            <a:ext cx="5148274" cy="4034362"/>
          </a:xfrm>
          <a:prstGeom prst="rect">
            <a:avLst/>
          </a:prstGeom>
          <a:extLst/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85" b="100000" l="32995" r="80711">
                        <a14:backgroundMark x1="48731" y1="67317" x2="48731" y2="6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9" y="3743716"/>
            <a:ext cx="2626994" cy="273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4" b="97449" l="7614" r="90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8378"/>
            <a:ext cx="2626995" cy="261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61" b="100000" l="42188" r="66927">
                        <a14:foregroundMark x1="47396" y1="84028" x2="44792" y2="99653"/>
                        <a14:foregroundMark x1="53385" y1="92361" x2="53125" y2="9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12064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47" b="90278" l="27865" r="7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82" y="740648"/>
            <a:ext cx="512064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801639" y="4191471"/>
            <a:ext cx="1136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1639" y="4191471"/>
            <a:ext cx="11560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2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01639" y="4191471"/>
            <a:ext cx="11384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3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01639" y="4191471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4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1639" y="4191471"/>
            <a:ext cx="11464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5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1639" y="4191471"/>
            <a:ext cx="11608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6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1639" y="4191471"/>
            <a:ext cx="11304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7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01639" y="4191471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8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01639" y="4191471"/>
            <a:ext cx="11608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9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10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01639" y="4191471"/>
            <a:ext cx="12747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11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1639" y="4191471"/>
            <a:ext cx="12939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12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01639" y="4191471"/>
            <a:ext cx="12688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13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14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01639" y="4191471"/>
            <a:ext cx="12843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01639" y="4191471"/>
            <a:ext cx="12987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01639" y="4191471"/>
            <a:ext cx="1262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52728"/>
          </a:xfrm>
        </p:spPr>
        <p:txBody>
          <a:bodyPr/>
          <a:lstStyle/>
          <a:p>
            <a:r>
              <a:rPr lang="en-GB" dirty="0" smtClean="0"/>
              <a:t>Depth of trees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808228" y="1256813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6562" y="1256813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ground truth parts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1566" y="1256813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parts (soft)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30" name="Picture 6" descr="C:\Users\jamiesho.EUROPE\Desktop\JOB TALK\MSRC Interview Talk - June 2009\PartsVsDepth\im-0-2-2.png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1" name="Picture 7" descr="C:\Users\jamiesho.EUROPE\Desktop\JOB TALK\MSRC Interview Talk - June 2009\PartsVsDepth\im-0-2-3.png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2" name="Picture 8" descr="C:\Users\jamiesho.EUROPE\Desktop\JOB TALK\MSRC Interview Talk - June 2009\PartsVsDepth\im-0-2-4.png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3" name="Picture 9" descr="C:\Users\jamiesho.EUROPE\Desktop\JOB TALK\MSRC Interview Talk - June 2009\PartsVsDepth\im-0-2-5.png"/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7500" y1="54167" x2="47500" y2="6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4" name="Picture 10" descr="C:\Users\jamiesho.EUROPE\Desktop\JOB TALK\MSRC Interview Talk - June 2009\PartsVsDepth\im-0-2-6.png"/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5" name="Picture 11" descr="C:\Users\jamiesho.EUROPE\Desktop\JOB TALK\MSRC Interview Talk - June 2009\PartsVsDepth\im-0-2-7.png"/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5000" y1="84167" x2="53750" y2="58333"/>
                        <a14:foregroundMark x1="51250" y1="33333" x2="54375" y2="41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6" name="Picture 12" descr="C:\Users\jamiesho.EUROPE\Desktop\JOB TALK\MSRC Interview Talk - June 2009\PartsVsDepth\im-0-2-8.png"/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7" name="Picture 13" descr="C:\Users\jamiesho.EUROPE\Desktop\JOB TALK\MSRC Interview Talk - June 2009\PartsVsDepth\im-0-2-9.png"/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8" name="Picture 14" descr="C:\Users\jamiesho.EUROPE\Desktop\JOB TALK\MSRC Interview Talk - June 2009\PartsVsDepth\im-0-2-10.png"/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2500" y1="44167" x2="46250" y2="43333"/>
                        <a14:foregroundMark x1="67500" y1="45833" x2="70000" y2="43333"/>
                        <a14:foregroundMark x1="30000" y1="45000" x2="33125" y2="441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9" name="Picture 15" descr="C:\Users\jamiesho.EUROPE\Desktop\JOB TALK\MSRC Interview Talk - June 2009\PartsVsDepth\im-0-2-11.png"/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0" name="Picture 16" descr="C:\Users\jamiesho.EUROPE\Desktop\JOB TALK\MSRC Interview Talk - June 2009\PartsVsDepth\im-0-2-12.png"/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1" name="Picture 17" descr="C:\Users\jamiesho.EUROPE\Desktop\JOB TALK\MSRC Interview Talk - June 2009\PartsVsDepth\im-0-2-13.png"/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2" name="Picture 18" descr="C:\Users\jamiesho.EUROPE\Desktop\JOB TALK\MSRC Interview Talk - June 2009\PartsVsDepth\im-0-2-14.png"/>
          <p:cNvPicPr preferRelativeResize="0"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3" name="Picture 19" descr="C:\Users\jamiesho.EUROPE\Desktop\JOB TALK\MSRC Interview Talk - June 2009\PartsVsDepth\im-0-2-15.png"/>
          <p:cNvPicPr preferRelativeResize="0"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4" name="Picture 20" descr="C:\Users\jamiesho.EUROPE\Desktop\JOB TALK\MSRC Interview Talk - June 2009\PartsVsDepth\im-0-2-16.png"/>
          <p:cNvPicPr preferRelativeResize="0"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5" name="Picture 21" descr="C:\Users\jamiesho.EUROPE\Desktop\JOB TALK\MSRC Interview Talk - June 2009\PartsVsDepth\im-0-2-17.png"/>
          <p:cNvPicPr preferRelativeResize="0"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28" name="Picture 4" descr="C:\Users\jamiesho.EUROPE\Desktop\JOB TALK\MSRC Interview Talk - June 2009\PartsVsDepth\im-0-2-18.png"/>
          <p:cNvPicPr preferRelativeResize="0"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8" name="Picture 6" descr="C:\Users\jamiesho.EUROPE\Desktop\JOB TALK\MSRC Interview Talk - June 2009\PartsVsDepth\im-1-2-2.png"/>
          <p:cNvPicPr preferRelativeResize="0"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9" name="Picture 7" descr="C:\Users\jamiesho.EUROPE\Desktop\JOB TALK\MSRC Interview Talk - June 2009\PartsVsDepth\im-1-2-3.png"/>
          <p:cNvPicPr preferRelativeResize="0"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0" name="Picture 8" descr="C:\Users\jamiesho.EUROPE\Desktop\JOB TALK\MSRC Interview Talk - June 2009\PartsVsDepth\im-1-2-4.png"/>
          <p:cNvPicPr preferRelativeResize="0"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100000" l="10000" r="90000">
                        <a14:foregroundMark x1="52500" y1="67500" x2="58750" y2="675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1" name="Picture 9" descr="C:\Users\jamiesho.EUROPE\Desktop\JOB TALK\MSRC Interview Talk - June 2009\PartsVsDepth\im-1-2-5.png"/>
          <p:cNvPicPr preferRelativeResize="0"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100000" l="10000" r="90000">
                        <a14:foregroundMark x1="45625" y1="79167" x2="46250" y2="95833"/>
                        <a14:foregroundMark x1="53750" y1="84167" x2="53750" y2="93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2" name="Picture 10" descr="C:\Users\jamiesho.EUROPE\Desktop\JOB TALK\MSRC Interview Talk - June 2009\PartsVsDepth\im-1-2-6.png"/>
          <p:cNvPicPr preferRelativeResize="0"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100000" l="10000" r="90000">
                        <a14:foregroundMark x1="53125" y1="70000" x2="58125" y2="66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3" name="Picture 11" descr="C:\Users\jamiesho.EUROPE\Desktop\JOB TALK\MSRC Interview Talk - June 2009\PartsVsDepth\im-1-2-7.png"/>
          <p:cNvPicPr preferRelativeResize="0"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4" name="Picture 12" descr="C:\Users\jamiesho.EUROPE\Desktop\JOB TALK\MSRC Interview Talk - June 2009\PartsVsDepth\im-1-2-8.png"/>
          <p:cNvPicPr preferRelativeResize="0">
            <a:picLocks noChangeAspect="1" noChangeArrowheads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10000" b="100000" l="10000" r="90000">
                        <a14:foregroundMark x1="52500" y1="73333" x2="58750" y2="6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5" name="Picture 13" descr="C:\Users\jamiesho.EUROPE\Desktop\JOB TALK\MSRC Interview Talk - June 2009\PartsVsDepth\im-1-2-9.png"/>
          <p:cNvPicPr preferRelativeResize="0">
            <a:picLocks noChangeAspect="1" noChangeArrowheads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6" name="Picture 14" descr="C:\Users\jamiesho.EUROPE\Desktop\JOB TALK\MSRC Interview Talk - June 2009\PartsVsDepth\im-1-2-10.png"/>
          <p:cNvPicPr preferRelativeResize="0">
            <a:picLocks noChangeAspect="1" noChangeArrowheads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7" name="Picture 15" descr="C:\Users\jamiesho.EUROPE\Desktop\JOB TALK\MSRC Interview Talk - June 2009\PartsVsDepth\im-1-2-11.png"/>
          <p:cNvPicPr preferRelativeResize="0">
            <a:picLocks noChangeAspect="1" noChangeArrowheads="1"/>
          </p:cNvPicPr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10000" b="100000" l="10000" r="90000">
                        <a14:foregroundMark x1="48750" y1="67500" x2="59375" y2="658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8" name="Picture 16" descr="C:\Users\jamiesho.EUROPE\Desktop\JOB TALK\MSRC Interview Talk - June 2009\PartsVsDepth\im-1-2-12.png"/>
          <p:cNvPicPr preferRelativeResize="0">
            <a:picLocks noChangeAspect="1" noChangeArrowheads="1"/>
          </p:cNvPicPr>
          <p:nvPr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9" name="Picture 17" descr="C:\Users\jamiesho.EUROPE\Desktop\JOB TALK\MSRC Interview Talk - June 2009\PartsVsDepth\im-1-2-13.png"/>
          <p:cNvPicPr preferRelativeResize="0">
            <a:picLocks noChangeAspect="1" noChangeArrowheads="1"/>
          </p:cNvPicPr>
          <p:nvPr/>
        </p:nvPicPr>
        <p:blipFill>
          <a:blip r:embed="rId67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0" name="Picture 18" descr="C:\Users\jamiesho.EUROPE\Desktop\JOB TALK\MSRC Interview Talk - June 2009\PartsVsDepth\im-1-2-14.png"/>
          <p:cNvPicPr preferRelativeResize="0">
            <a:picLocks noChangeAspect="1" noChangeArrowheads="1"/>
          </p:cNvPicPr>
          <p:nvPr/>
        </p:nvPicPr>
        <p:blipFill>
          <a:blip r:embed="rId69">
            <a:extLst>
              <a:ext uri="{BEBA8EAE-BF5A-486C-A8C5-ECC9F3942E4B}">
                <a14:imgProps xmlns:a14="http://schemas.microsoft.com/office/drawing/2010/main">
                  <a14:imgLayer r:embed="rId70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3" name="Picture 21" descr="C:\Users\jamiesho.EUROPE\Desktop\JOB TALK\MSRC Interview Talk - June 2009\PartsVsDepth\im-1-2-17.png"/>
          <p:cNvPicPr preferRelativeResize="0">
            <a:picLocks noChangeAspect="1" noChangeArrowheads="1"/>
          </p:cNvPicPr>
          <p:nvPr/>
        </p:nvPicPr>
        <p:blipFill>
          <a:blip r:embed="rId71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10000" b="100000" l="10000" r="90000">
                        <a14:foregroundMark x1="54375" y1="64167" x2="56875" y2="708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1" name="Picture 19" descr="C:\Users\jamiesho.EUROPE\Desktop\JOB TALK\MSRC Interview Talk - June 2009\PartsVsDepth\im-1-2-15.png"/>
          <p:cNvPicPr preferRelativeResize="0">
            <a:picLocks noChangeAspect="1" noChangeArrowheads="1"/>
          </p:cNvPicPr>
          <p:nvPr/>
        </p:nvPicPr>
        <p:blipFill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2" name="Picture 20" descr="C:\Users\jamiesho.EUROPE\Desktop\JOB TALK\MSRC Interview Talk - June 2009\PartsVsDepth\im-1-2-16.png"/>
          <p:cNvPicPr preferRelativeResize="0">
            <a:picLocks noChangeAspect="1" noChangeArrowheads="1"/>
          </p:cNvPicPr>
          <p:nvPr/>
        </p:nvPicPr>
        <p:blipFill>
          <a:blip r:embed="rId75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84" name="Picture 19" descr="C:\Users\jamiesho.EUROPE\Desktop\JOB TALK\MSRC Interview Talk - June 2009\PartsVsDepth\im-1-2-15.png"/>
          <p:cNvPicPr preferRelativeResize="0">
            <a:picLocks noChangeAspect="1" noChangeArrowheads="1"/>
          </p:cNvPicPr>
          <p:nvPr/>
        </p:nvPicPr>
        <p:blipFill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sp>
        <p:nvSpPr>
          <p:cNvPr id="6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8040"/>
            <a:ext cx="8229600" cy="1252728"/>
          </a:xfrm>
        </p:spPr>
        <p:txBody>
          <a:bodyPr/>
          <a:lstStyle/>
          <a:p>
            <a:r>
              <a:rPr lang="en-GB" dirty="0" smtClean="0"/>
              <a:t>Depth of trees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488623"/>
              </p:ext>
            </p:extLst>
          </p:nvPr>
        </p:nvGraphicFramePr>
        <p:xfrm>
          <a:off x="251520" y="1556792"/>
          <a:ext cx="4320480" cy="490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755552"/>
              </p:ext>
            </p:extLst>
          </p:nvPr>
        </p:nvGraphicFramePr>
        <p:xfrm>
          <a:off x="4499992" y="1484784"/>
          <a:ext cx="44999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0244" y="1830016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synthetic test data</a:t>
            </a:r>
            <a:endParaRPr lang="en-GB" sz="2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7709" y="183001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real test data</a:t>
            </a:r>
            <a:endParaRPr lang="en-GB" sz="2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68144" y="512289"/>
            <a:ext cx="3029601" cy="792863"/>
            <a:chOff x="5868144" y="512289"/>
            <a:chExt cx="3029601" cy="79286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5167" r="46294" b="63833"/>
            <a:stretch/>
          </p:blipFill>
          <p:spPr bwMode="auto">
            <a:xfrm>
              <a:off x="5868144" y="512289"/>
              <a:ext cx="413594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25167" r="23574" b="63833"/>
            <a:stretch/>
          </p:blipFill>
          <p:spPr bwMode="auto">
            <a:xfrm>
              <a:off x="6372200" y="512289"/>
              <a:ext cx="2525545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938963"/>
              </p:ext>
            </p:extLst>
          </p:nvPr>
        </p:nvGraphicFramePr>
        <p:xfrm>
          <a:off x="395536" y="1019824"/>
          <a:ext cx="7708698" cy="557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79960"/>
              </p:ext>
            </p:extLst>
          </p:nvPr>
        </p:nvGraphicFramePr>
        <p:xfrm>
          <a:off x="395536" y="1019824"/>
          <a:ext cx="7708698" cy="557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Number of training images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1340768"/>
            <a:ext cx="152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NB trees fixed</a:t>
            </a:r>
          </a:p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maximum</a:t>
            </a:r>
            <a:b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20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Number of trees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795843" y="980728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ground truth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7984" y="3964994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 tree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46664" y="396499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 trees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732671" y="3964994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 trees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381241" y="3543399"/>
            <a:ext cx="422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 (most likely)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612551"/>
              </p:ext>
            </p:extLst>
          </p:nvPr>
        </p:nvGraphicFramePr>
        <p:xfrm>
          <a:off x="334288" y="1351081"/>
          <a:ext cx="3533776" cy="481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7899" l="7200" r="8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3300" y="1391593"/>
            <a:ext cx="1011537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7479" l="10219" r="82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5232" y="4437112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81" b="97479" l="9489" r="83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5438" y="4437112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1" b="97899" l="8029" r="82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643" y="4402078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783814"/>
              </p:ext>
            </p:extLst>
          </p:nvPr>
        </p:nvGraphicFramePr>
        <p:xfrm>
          <a:off x="251520" y="1033519"/>
          <a:ext cx="8649003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Feature window size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337596" y="2483246"/>
            <a:ext cx="5650314" cy="2755604"/>
            <a:chOff x="3505034" y="2564904"/>
            <a:chExt cx="5315437" cy="2592288"/>
          </a:xfrm>
        </p:grpSpPr>
        <p:sp>
          <p:nvSpPr>
            <p:cNvPr id="4" name="Rectangle 3"/>
            <p:cNvSpPr/>
            <p:nvPr/>
          </p:nvSpPr>
          <p:spPr>
            <a:xfrm>
              <a:off x="3505034" y="2564904"/>
              <a:ext cx="5315437" cy="2592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505035" y="2711829"/>
              <a:ext cx="5206971" cy="2445363"/>
              <a:chOff x="4081100" y="2927852"/>
              <a:chExt cx="4258886" cy="200011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5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81100" y="3212976"/>
                <a:ext cx="580349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098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93173" y="3212976"/>
                <a:ext cx="485997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85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92080" y="3212976"/>
                <a:ext cx="553095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911" b="100000" l="0" r="98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36542" y="3212976"/>
                <a:ext cx="556989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37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46798" y="3212976"/>
                <a:ext cx="613883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35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2013" y="3212976"/>
                <a:ext cx="579946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187173" y="4348969"/>
                <a:ext cx="341156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31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761437" y="4348969"/>
                <a:ext cx="356890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63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34913" y="4348969"/>
                <a:ext cx="463091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129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49876" y="4348969"/>
                <a:ext cx="456535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195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56367" y="4348969"/>
                <a:ext cx="476202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260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01305" y="4348969"/>
                <a:ext cx="776451" cy="57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ground</a:t>
                </a:r>
                <a:br>
                  <a:rPr lang="en-GB" sz="2000" dirty="0" smtClean="0">
                    <a:effectLst/>
                  </a:rPr>
                </a:br>
                <a:r>
                  <a:rPr lang="en-GB" sz="2000" dirty="0" smtClean="0">
                    <a:effectLst/>
                  </a:rPr>
                  <a:t>truth</a:t>
                </a:r>
                <a:endParaRPr lang="en-GB" sz="2000" dirty="0">
                  <a:effectLst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7097986" y="2927852"/>
                <a:ext cx="1242000" cy="1242000"/>
                <a:chOff x="2356710" y="5094998"/>
                <a:chExt cx="1242000" cy="12420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2903910" y="5642198"/>
                  <a:ext cx="147600" cy="1476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826510" y="5564798"/>
                  <a:ext cx="302400" cy="3024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669910" y="5408198"/>
                  <a:ext cx="615600" cy="6156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513310" y="5251598"/>
                  <a:ext cx="928800" cy="9288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356710" y="5094998"/>
                  <a:ext cx="1242000" cy="12420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0429"/>
            <a:ext cx="6046416" cy="4462892"/>
          </a:xfrm>
        </p:spPr>
        <p:txBody>
          <a:bodyPr>
            <a:normAutofit/>
          </a:bodyPr>
          <a:lstStyle/>
          <a:p>
            <a:r>
              <a:rPr lang="en-GB" dirty="0"/>
              <a:t>Define 3D world space </a:t>
            </a:r>
            <a:r>
              <a:rPr lang="en-GB" dirty="0" smtClean="0"/>
              <a:t>density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Mean shift for mode detection</a:t>
            </a: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Body parts to joint hypotheses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503616" y="2492896"/>
            <a:ext cx="2604888" cy="3456384"/>
            <a:chOff x="5061543" y="2636912"/>
            <a:chExt cx="2604888" cy="3456384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042" b="76563" l="44021" r="55721"/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Multiply 5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Multiply 6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Multiply 7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Multiply 8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Multiply 9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Multiply 11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lus 12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Multiply 15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7" name="Multiply 16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8424" y="5385410"/>
              <a:ext cx="1795684" cy="707886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3</a:t>
              </a: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. hypothesize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joints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 rot="5400000">
            <a:off x="7622210" y="6014507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 rot="6588896">
            <a:off x="7935525" y="2248195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0715" y="6413266"/>
            <a:ext cx="410690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</a:t>
            </a:r>
            <a:endParaRPr lang="en-GB" sz="20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7767821" y="930277"/>
            <a:ext cx="1220160" cy="122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69" b="43229" l="43633" r="5610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879" t="15755" r="43546" b="56901"/>
          <a:stretch>
            <a:fillRect/>
          </a:stretch>
        </p:blipFill>
        <p:spPr bwMode="auto">
          <a:xfrm>
            <a:off x="6588224" y="930277"/>
            <a:ext cx="1220160" cy="122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083436" y="1506341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8235564" y="15063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GB" dirty="0"/>
          </a:p>
        </p:txBody>
      </p:sp>
      <p:sp>
        <p:nvSpPr>
          <p:cNvPr id="28" name="Right Arrow 27"/>
          <p:cNvSpPr/>
          <p:nvPr/>
        </p:nvSpPr>
        <p:spPr>
          <a:xfrm>
            <a:off x="7645831" y="1613236"/>
            <a:ext cx="236446" cy="276390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5 16x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01675"/>
            <a:ext cx="8229600" cy="4629150"/>
          </a:xfrm>
        </p:spPr>
      </p:pic>
      <p:sp>
        <p:nvSpPr>
          <p:cNvPr id="3" name="TextBox 2"/>
          <p:cNvSpPr txBox="1"/>
          <p:nvPr/>
        </p:nvSpPr>
        <p:spPr>
          <a:xfrm>
            <a:off x="1115616" y="5333146"/>
            <a:ext cx="130997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front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6894" y="5333146"/>
            <a:ext cx="113364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top view</a:t>
            </a:r>
            <a:endParaRPr lang="en-GB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5333146"/>
            <a:ext cx="1199367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6357" y="188640"/>
            <a:ext cx="1739579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245" y="188640"/>
            <a:ext cx="271741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476" y="5661248"/>
            <a:ext cx="319029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joint positions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131" y="6237312"/>
            <a:ext cx="353173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</a:t>
            </a:r>
            <a:r>
              <a:rPr lang="en-GB" sz="2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 tracking or smoothing</a:t>
            </a:r>
            <a:endParaRPr lang="en-GB" sz="2400" b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 smtClean="0"/>
              <a:t>Poselet</a:t>
            </a:r>
            <a:r>
              <a:rPr lang="en-US" sz="2400" dirty="0" smtClean="0"/>
              <a:t> – </a:t>
            </a:r>
            <a:r>
              <a:rPr lang="en-US" sz="2400" dirty="0"/>
              <a:t>L. </a:t>
            </a:r>
            <a:r>
              <a:rPr lang="en-US" sz="2400" dirty="0" err="1"/>
              <a:t>Bourdev</a:t>
            </a:r>
            <a:r>
              <a:rPr lang="en-US" sz="2400" dirty="0"/>
              <a:t> and J. Malik.  ICCV </a:t>
            </a:r>
            <a:r>
              <a:rPr lang="en-US" sz="2400" dirty="0" smtClean="0"/>
              <a:t>2009</a:t>
            </a:r>
          </a:p>
          <a:p>
            <a:endParaRPr lang="en-US" sz="2400" dirty="0" smtClean="0"/>
          </a:p>
          <a:p>
            <a:r>
              <a:rPr lang="en-US" sz="2400" dirty="0" smtClean="0"/>
              <a:t>Real </a:t>
            </a:r>
            <a:r>
              <a:rPr lang="en-US" sz="2400" dirty="0"/>
              <a:t>t</a:t>
            </a:r>
            <a:r>
              <a:rPr lang="en-US" sz="2400" dirty="0" smtClean="0"/>
              <a:t>ime pose recognition - </a:t>
            </a:r>
            <a:r>
              <a:rPr lang="en-US" sz="2400" dirty="0"/>
              <a:t>J. </a:t>
            </a:r>
            <a:r>
              <a:rPr lang="en-US" sz="2400" dirty="0" err="1"/>
              <a:t>Shotton</a:t>
            </a:r>
            <a:r>
              <a:rPr lang="en-US" sz="2400" dirty="0"/>
              <a:t>, A. Fitzgibbon, M. Cook, T. Sharp, M. </a:t>
            </a:r>
            <a:r>
              <a:rPr lang="en-US" sz="2400" dirty="0" err="1"/>
              <a:t>Finocchio</a:t>
            </a:r>
            <a:r>
              <a:rPr lang="en-US" sz="2400" dirty="0"/>
              <a:t>, R. Moore, A. </a:t>
            </a:r>
            <a:r>
              <a:rPr lang="en-US" sz="2400" dirty="0" err="1"/>
              <a:t>Kipman</a:t>
            </a:r>
            <a:r>
              <a:rPr lang="en-US" sz="2400" dirty="0"/>
              <a:t> and A. Blake. CVPR </a:t>
            </a:r>
            <a:r>
              <a:rPr lang="en-US" sz="2400" dirty="0" smtClean="0"/>
              <a:t>2011</a:t>
            </a:r>
          </a:p>
          <a:p>
            <a:endParaRPr lang="en-US" sz="2400" dirty="0" smtClean="0"/>
          </a:p>
          <a:p>
            <a:r>
              <a:rPr lang="en-US" sz="2400" dirty="0" smtClean="0"/>
              <a:t>Experiments</a:t>
            </a:r>
          </a:p>
          <a:p>
            <a:endParaRPr lang="en-US" sz="2400" dirty="0" smtClean="0"/>
          </a:p>
          <a:p>
            <a:r>
              <a:rPr lang="en-US" sz="2400" dirty="0" smtClean="0"/>
              <a:t>Current Scenario</a:t>
            </a:r>
          </a:p>
          <a:p>
            <a:endParaRPr lang="en-US" sz="2400" dirty="0" smtClean="0"/>
          </a:p>
          <a:p>
            <a:r>
              <a:rPr lang="en-US" sz="2400" dirty="0" smtClean="0"/>
              <a:t>Conclusion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1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prediction accuracy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804855"/>
              </p:ext>
            </p:extLst>
          </p:nvPr>
        </p:nvGraphicFramePr>
        <p:xfrm>
          <a:off x="755576" y="1628800"/>
          <a:ext cx="7704856" cy="46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55330" r="31285" b="42157"/>
          <a:stretch/>
        </p:blipFill>
        <p:spPr bwMode="auto">
          <a:xfrm>
            <a:off x="2526748" y="3986237"/>
            <a:ext cx="5045627" cy="2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prediction accuracy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196001"/>
              </p:ext>
            </p:extLst>
          </p:nvPr>
        </p:nvGraphicFramePr>
        <p:xfrm>
          <a:off x="755576" y="1628800"/>
          <a:ext cx="7704856" cy="46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096"/>
            <a:ext cx="8229600" cy="1252728"/>
          </a:xfrm>
        </p:spPr>
        <p:txBody>
          <a:bodyPr>
            <a:noAutofit/>
          </a:bodyPr>
          <a:lstStyle/>
          <a:p>
            <a:r>
              <a:rPr lang="en-GB" sz="4400" dirty="0" smtClean="0"/>
              <a:t>Summary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329642" cy="417646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3600" dirty="0" smtClean="0"/>
              <a:t>Frame-by-frame gives robustness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Body parts representation for efficiency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Fast, simple machine learning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Significant engineering to scale to a massive, varied training data set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47700" y="6337312"/>
            <a:ext cx="8289900" cy="520688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6647395" y="260648"/>
            <a:ext cx="2494645" cy="2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3 16x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4680" t="4162" r="14936" b="52106"/>
          <a:stretch/>
        </p:blipFill>
        <p:spPr>
          <a:xfrm>
            <a:off x="733954" y="476674"/>
            <a:ext cx="3174359" cy="1109457"/>
          </a:xfrm>
          <a:prstGeom prst="rect">
            <a:avLst/>
          </a:prstGeom>
        </p:spPr>
      </p:pic>
      <p:pic>
        <p:nvPicPr>
          <p:cNvPr id="5" name="Sequence 3 16x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52331" b="3937"/>
          <a:stretch/>
        </p:blipFill>
        <p:spPr>
          <a:xfrm>
            <a:off x="3899107" y="476674"/>
            <a:ext cx="4510096" cy="1109457"/>
          </a:xfrm>
          <a:prstGeom prst="rect">
            <a:avLst/>
          </a:prstGeom>
        </p:spPr>
      </p:pic>
      <p:pic>
        <p:nvPicPr>
          <p:cNvPr id="6" name="Sequence 1 16x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4675" t="4195" r="14970" b="52163"/>
          <a:stretch/>
        </p:blipFill>
        <p:spPr>
          <a:xfrm>
            <a:off x="734024" y="1725318"/>
            <a:ext cx="3174218" cy="1107982"/>
          </a:xfrm>
          <a:prstGeom prst="rect">
            <a:avLst/>
          </a:prstGeom>
        </p:spPr>
      </p:pic>
      <p:pic>
        <p:nvPicPr>
          <p:cNvPr id="7" name="Sequence 1 16x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-1" t="52425" r="-1" b="3932"/>
          <a:stretch/>
        </p:blipFill>
        <p:spPr>
          <a:xfrm>
            <a:off x="3898264" y="1725318"/>
            <a:ext cx="4511782" cy="1107982"/>
          </a:xfrm>
          <a:prstGeom prst="rect">
            <a:avLst/>
          </a:prstGeom>
        </p:spPr>
      </p:pic>
      <p:pic>
        <p:nvPicPr>
          <p:cNvPr id="8" name="Sequence 5 16x9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675" t="4194" r="14971" b="52163"/>
          <a:stretch/>
        </p:blipFill>
        <p:spPr>
          <a:xfrm>
            <a:off x="734024" y="4265236"/>
            <a:ext cx="3174218" cy="1107982"/>
          </a:xfrm>
          <a:prstGeom prst="rect">
            <a:avLst/>
          </a:prstGeom>
        </p:spPr>
      </p:pic>
      <p:pic>
        <p:nvPicPr>
          <p:cNvPr id="9" name="Sequence 5 16x9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-1" t="52425" r="-1" b="3932"/>
          <a:stretch/>
        </p:blipFill>
        <p:spPr>
          <a:xfrm>
            <a:off x="3898264" y="4265236"/>
            <a:ext cx="4511782" cy="1107982"/>
          </a:xfrm>
          <a:prstGeom prst="rect">
            <a:avLst/>
          </a:prstGeom>
        </p:spPr>
      </p:pic>
      <p:pic>
        <p:nvPicPr>
          <p:cNvPr id="11" name="Sequence 2 16x9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4676" t="4194" r="14972" b="52163"/>
          <a:stretch/>
        </p:blipFill>
        <p:spPr>
          <a:xfrm>
            <a:off x="734024" y="3008342"/>
            <a:ext cx="3174218" cy="1107982"/>
          </a:xfrm>
          <a:prstGeom prst="rect">
            <a:avLst/>
          </a:prstGeom>
        </p:spPr>
      </p:pic>
      <p:pic>
        <p:nvPicPr>
          <p:cNvPr id="12" name="Sequence 2 16x9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t="52425" b="3932"/>
          <a:stretch/>
        </p:blipFill>
        <p:spPr>
          <a:xfrm>
            <a:off x="3898264" y="3008342"/>
            <a:ext cx="4511782" cy="1107982"/>
          </a:xfrm>
          <a:prstGeom prst="rect">
            <a:avLst/>
          </a:prstGeom>
        </p:spPr>
      </p:pic>
      <p:pic>
        <p:nvPicPr>
          <p:cNvPr id="17" name="Picture 16" descr="MSRC_WO.png"/>
          <p:cNvPicPr>
            <a:picLocks noChangeAspect="1"/>
          </p:cNvPicPr>
          <p:nvPr/>
        </p:nvPicPr>
        <p:blipFill rotWithShape="1">
          <a:blip r:embed="rId14">
            <a:extLst/>
          </a:blip>
          <a:srcRect b="34444"/>
          <a:stretch/>
        </p:blipFill>
        <p:spPr>
          <a:xfrm>
            <a:off x="736474" y="5845837"/>
            <a:ext cx="2035326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://2.bp.blogspot.com/_NcSxbK86vWU/TBuoPqPOmEI/AAAAAAAAAuQ/H9WU3IAnbVg/s400/kinect_001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48088" b="25321"/>
          <a:stretch/>
        </p:blipFill>
        <p:spPr bwMode="auto">
          <a:xfrm>
            <a:off x="6015090" y="5870389"/>
            <a:ext cx="2376412" cy="59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7948" y="213303"/>
            <a:ext cx="45719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flipH="1">
            <a:off x="2267744" y="116633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 flipH="1">
            <a:off x="640705" y="116632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flipH="1">
            <a:off x="3826256" y="181846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flipH="1">
            <a:off x="5331968" y="236710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 flipH="1">
            <a:off x="6831869" y="382716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Slide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8200" cy="654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5690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Ferrari et al ‘08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research.microsoft.com/apps/video/default.aspx?id=155251</a:t>
            </a:r>
            <a:endParaRPr lang="en-US" dirty="0" smtClean="0"/>
          </a:p>
          <a:p>
            <a:r>
              <a:rPr lang="en-US" dirty="0">
                <a:hlinkClick r:id="rId3"/>
              </a:rPr>
              <a:t>http://techtalks.tv/talks/real-time-human-pose-recognition-in-parts-from-single-depth-images/54235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eng.au.dk/fileadmin/DJF/ENG/PDF-filer/Tekniske_rapporter/Technical_Report_ECE-TR-6-samlet.pdf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www.youtube.com/watch?v=x2FimkptxIk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bye_bl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004"/>
          <a:stretch/>
        </p:blipFill>
        <p:spPr>
          <a:xfrm>
            <a:off x="4644008" y="476672"/>
            <a:ext cx="4179072" cy="2789415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5" name="Picture 4" descr="MSRC_WO.png"/>
          <p:cNvPicPr>
            <a:picLocks noChangeAspect="1"/>
          </p:cNvPicPr>
          <p:nvPr/>
        </p:nvPicPr>
        <p:blipFill rotWithShape="1">
          <a:blip r:embed="rId5"/>
          <a:srcRect b="37506"/>
          <a:stretch/>
        </p:blipFill>
        <p:spPr>
          <a:xfrm>
            <a:off x="511606" y="4815668"/>
            <a:ext cx="1707614" cy="518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9144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Thanks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r>
              <a:rPr lang="en-US" dirty="0" err="1" smtClean="0"/>
              <a:t>Acknowlegements</a:t>
            </a:r>
            <a:endParaRPr lang="en-US" dirty="0" smtClean="0"/>
          </a:p>
          <a:p>
            <a:pPr lvl="1"/>
            <a:r>
              <a:rPr lang="en-US" dirty="0" smtClean="0"/>
              <a:t>Dr. Jamie </a:t>
            </a:r>
            <a:r>
              <a:rPr lang="en-US" dirty="0" err="1" smtClean="0"/>
              <a:t>Shotton</a:t>
            </a:r>
            <a:endParaRPr lang="en-US" dirty="0" smtClean="0"/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Lubomir</a:t>
            </a:r>
            <a:r>
              <a:rPr lang="en-US" dirty="0" smtClean="0"/>
              <a:t> </a:t>
            </a:r>
            <a:r>
              <a:rPr lang="en-US" dirty="0" err="1" smtClean="0"/>
              <a:t>Bourdev</a:t>
            </a:r>
            <a:endParaRPr lang="en-US" dirty="0" smtClean="0"/>
          </a:p>
          <a:p>
            <a:pPr lvl="1"/>
            <a:r>
              <a:rPr lang="en-US" dirty="0" smtClean="0"/>
              <a:t>Dr. Devi Parikh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image Credit : Jamie 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Poselets</a:t>
            </a:r>
            <a:endParaRPr lang="en-US" sz="4600" dirty="0"/>
          </a:p>
        </p:txBody>
      </p:sp>
      <p:pic>
        <p:nvPicPr>
          <p:cNvPr id="6" name="Picture 5" descr="query_answers"/>
          <p:cNvPicPr>
            <a:picLocks noChangeAspect="1" noChangeArrowheads="1"/>
          </p:cNvPicPr>
          <p:nvPr/>
        </p:nvPicPr>
        <p:blipFill>
          <a:blip r:embed="rId4"/>
          <a:srcRect l="16943"/>
          <a:stretch>
            <a:fillRect/>
          </a:stretch>
        </p:blipFill>
        <p:spPr bwMode="auto">
          <a:xfrm>
            <a:off x="762000" y="1371600"/>
            <a:ext cx="7620000" cy="450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5791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Poselets capture part of the pose from a given viewpoint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282181"/>
      </p:ext>
    </p:extLst>
  </p:cSld>
  <p:clrMapOvr>
    <a:masterClrMapping/>
  </p:clrMapOvr>
  <p:transition advTm="4579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Poselets</a:t>
            </a:r>
            <a:endParaRPr lang="en-US" sz="4600" dirty="0"/>
          </a:p>
        </p:txBody>
      </p:sp>
      <p:pic>
        <p:nvPicPr>
          <p:cNvPr id="6" name="Picture 5" descr="query_answers"/>
          <p:cNvPicPr>
            <a:picLocks noChangeAspect="1" noChangeArrowheads="1"/>
          </p:cNvPicPr>
          <p:nvPr/>
        </p:nvPicPr>
        <p:blipFill>
          <a:blip r:embed="rId4"/>
          <a:srcRect l="16943"/>
          <a:stretch>
            <a:fillRect/>
          </a:stretch>
        </p:blipFill>
        <p:spPr bwMode="auto">
          <a:xfrm>
            <a:off x="762000" y="1371600"/>
            <a:ext cx="7620000" cy="450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5867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 may differ visually but have common semantics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828800" y="3429000"/>
            <a:ext cx="3276600" cy="1371600"/>
            <a:chOff x="1828800" y="3429000"/>
            <a:chExt cx="3276600" cy="1371600"/>
          </a:xfrm>
        </p:grpSpPr>
        <p:sp>
          <p:nvSpPr>
            <p:cNvPr id="5" name="Rectangle 4"/>
            <p:cNvSpPr/>
            <p:nvPr/>
          </p:nvSpPr>
          <p:spPr>
            <a:xfrm>
              <a:off x="1828800" y="3429000"/>
              <a:ext cx="1066800" cy="13716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38600" y="3429000"/>
              <a:ext cx="1066800" cy="13716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737448"/>
      </p:ext>
    </p:extLst>
  </p:cSld>
  <p:clrMapOvr>
    <a:masterClrMapping/>
  </p:clrMapOvr>
  <p:transition advTm="4579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Poselets</a:t>
            </a:r>
            <a:endParaRPr lang="en-US" sz="4600" dirty="0"/>
          </a:p>
        </p:txBody>
      </p:sp>
      <p:pic>
        <p:nvPicPr>
          <p:cNvPr id="6" name="Picture 5" descr="query_answers"/>
          <p:cNvPicPr>
            <a:picLocks noChangeAspect="1" noChangeArrowheads="1"/>
          </p:cNvPicPr>
          <p:nvPr/>
        </p:nvPicPr>
        <p:blipFill>
          <a:blip r:embed="rId4"/>
          <a:srcRect l="16943"/>
          <a:stretch>
            <a:fillRect/>
          </a:stretch>
        </p:blipFill>
        <p:spPr bwMode="auto">
          <a:xfrm>
            <a:off x="762000" y="1371600"/>
            <a:ext cx="7620000" cy="450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60198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how are we going to create training examples of poselets?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24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[Bourdev &amp; Malik, ICCV09]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807870"/>
      </p:ext>
    </p:extLst>
  </p:cSld>
  <p:clrMapOvr>
    <a:masterClrMapping/>
  </p:clrMapOvr>
  <p:transition advTm="4579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&#10;\begin{document}&#10;$f_1(\mathbf{v}) \lessgtr t_1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4"/>
  <p:tag name="PICTUREFILESIZE" val="3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&#10;\begin{document}&#10;$f_3(\mathbf{v}) \lessgtr t_3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4"/>
  <p:tag name="PICTUREFILESIZE" val="38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&#10;\begin{document}&#10;$f_6(\mathbf{v}) \lessgtr t_6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4"/>
  <p:tag name="PICTUREFILESIZE" val="37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&#10;\begin{document}&#10;$f_{10}(\mathbf{v}) \lessgtr t_{10}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2"/>
  <p:tag name="PICTUREFILESIZE" val="38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5.1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|1.6|1.6|0.8|0.6|0.7|2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:|4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P_{17}(c)&#10;\]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27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1555</Words>
  <Application>Microsoft Office PowerPoint</Application>
  <PresentationFormat>On-screen Show (4:3)</PresentationFormat>
  <Paragraphs>417</Paragraphs>
  <Slides>66</Slides>
  <Notes>23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Pose </vt:lpstr>
      <vt:lpstr>Pose</vt:lpstr>
      <vt:lpstr>Application</vt:lpstr>
      <vt:lpstr>Challenges</vt:lpstr>
      <vt:lpstr>PowerPoint Presentation</vt:lpstr>
      <vt:lpstr>Agenda</vt:lpstr>
      <vt:lpstr>Poselets</vt:lpstr>
      <vt:lpstr>Poselets</vt:lpstr>
      <vt:lpstr>Poselets</vt:lpstr>
      <vt:lpstr>Good Poselet</vt:lpstr>
      <vt:lpstr>How do we train a poselet?</vt:lpstr>
      <vt:lpstr>Finding correspondences at training time</vt:lpstr>
      <vt:lpstr>Finding correspondences at training time</vt:lpstr>
      <vt:lpstr>Finding correspondences at training time</vt:lpstr>
      <vt:lpstr>Training poselet classifiers</vt:lpstr>
      <vt:lpstr>Training poselet classifiers</vt:lpstr>
      <vt:lpstr>Which poselets should we train?</vt:lpstr>
      <vt:lpstr>Training </vt:lpstr>
      <vt:lpstr>Poselets website</vt:lpstr>
      <vt:lpstr>Segmentation</vt:lpstr>
      <vt:lpstr>Results</vt:lpstr>
      <vt:lpstr>Results</vt:lpstr>
      <vt:lpstr>Experiments</vt:lpstr>
      <vt:lpstr>PowerPoint Presentation</vt:lpstr>
      <vt:lpstr>Success - Shadow</vt:lpstr>
      <vt:lpstr>Success</vt:lpstr>
      <vt:lpstr>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Torso - fault</vt:lpstr>
      <vt:lpstr>PowerPoint Presentation</vt:lpstr>
      <vt:lpstr>PowerPoint Presentation</vt:lpstr>
      <vt:lpstr>PowerPoint Presentation</vt:lpstr>
      <vt:lpstr>PowerPoint Presentation</vt:lpstr>
      <vt:lpstr>Discussion</vt:lpstr>
      <vt:lpstr>Features</vt:lpstr>
      <vt:lpstr>The mission</vt:lpstr>
      <vt:lpstr>The approach: body part recognition</vt:lpstr>
      <vt:lpstr>The Kinect pose estimation pipeline</vt:lpstr>
      <vt:lpstr>PowerPoint Presentation</vt:lpstr>
      <vt:lpstr>Key Contribution</vt:lpstr>
      <vt:lpstr>Kinect Depth Camera</vt:lpstr>
      <vt:lpstr>PowerPoint Presentation</vt:lpstr>
      <vt:lpstr>Synthetic vs real data</vt:lpstr>
      <vt:lpstr>Fast depth image features</vt:lpstr>
      <vt:lpstr>The Basics: Is The Grass Wet?</vt:lpstr>
      <vt:lpstr>The Basics: Binary Decision Trees</vt:lpstr>
      <vt:lpstr>Toy Forest Classification Demo</vt:lpstr>
      <vt:lpstr>Toy Forest Classification Demo</vt:lpstr>
      <vt:lpstr>Depth of trees</vt:lpstr>
      <vt:lpstr>Depth of trees</vt:lpstr>
      <vt:lpstr>Number of training images</vt:lpstr>
      <vt:lpstr>Number of trees</vt:lpstr>
      <vt:lpstr>Feature window size</vt:lpstr>
      <vt:lpstr>Body parts to joint hypotheses</vt:lpstr>
      <vt:lpstr>PowerPoint Presentation</vt:lpstr>
      <vt:lpstr>Joint prediction accuracy</vt:lpstr>
      <vt:lpstr>Joint prediction accuracy</vt:lpstr>
      <vt:lpstr>Summary</vt:lpstr>
      <vt:lpstr>PowerPoint Presentation</vt:lpstr>
      <vt:lpstr>Other Works</vt:lpstr>
      <vt:lpstr>Interesting links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Pose</dc:title>
  <dc:creator>abhijitshreya</dc:creator>
  <cp:lastModifiedBy>Abhijit Sarkar</cp:lastModifiedBy>
  <cp:revision>59</cp:revision>
  <dcterms:created xsi:type="dcterms:W3CDTF">2013-02-18T13:37:46Z</dcterms:created>
  <dcterms:modified xsi:type="dcterms:W3CDTF">2013-02-28T19:09:24Z</dcterms:modified>
</cp:coreProperties>
</file>