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notesSlides/notesSlide22.xml" ContentType="application/vnd.openxmlformats-officedocument.presentationml.notesSlide+xml"/>
  <Override PartName="/ppt/charts/chart2.xml" ContentType="application/vnd.openxmlformats-officedocument.drawingml.chart+xml"/>
  <Override PartName="/ppt/notesSlides/notesSlide23.xml" ContentType="application/vnd.openxmlformats-officedocument.presentationml.notesSlide+xml"/>
  <Override PartName="/ppt/charts/chart3.xml" ContentType="application/vnd.openxmlformats-officedocument.drawingml.chart+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330" r:id="rId3"/>
    <p:sldId id="326" r:id="rId4"/>
    <p:sldId id="329" r:id="rId5"/>
    <p:sldId id="331" r:id="rId6"/>
    <p:sldId id="332" r:id="rId7"/>
    <p:sldId id="258" r:id="rId8"/>
    <p:sldId id="340" r:id="rId9"/>
    <p:sldId id="347" r:id="rId10"/>
    <p:sldId id="348" r:id="rId11"/>
    <p:sldId id="349" r:id="rId12"/>
    <p:sldId id="350" r:id="rId13"/>
    <p:sldId id="351" r:id="rId14"/>
    <p:sldId id="352" r:id="rId15"/>
    <p:sldId id="353" r:id="rId16"/>
    <p:sldId id="361" r:id="rId17"/>
    <p:sldId id="359" r:id="rId18"/>
    <p:sldId id="356" r:id="rId19"/>
    <p:sldId id="381" r:id="rId20"/>
    <p:sldId id="357" r:id="rId21"/>
    <p:sldId id="360" r:id="rId22"/>
    <p:sldId id="267" r:id="rId23"/>
    <p:sldId id="333" r:id="rId24"/>
    <p:sldId id="339" r:id="rId25"/>
    <p:sldId id="338" r:id="rId26"/>
    <p:sldId id="281" r:id="rId27"/>
    <p:sldId id="335" r:id="rId28"/>
    <p:sldId id="337" r:id="rId29"/>
    <p:sldId id="336" r:id="rId30"/>
    <p:sldId id="346" r:id="rId31"/>
    <p:sldId id="276" r:id="rId32"/>
    <p:sldId id="298" r:id="rId33"/>
    <p:sldId id="299" r:id="rId34"/>
    <p:sldId id="301" r:id="rId35"/>
    <p:sldId id="302" r:id="rId36"/>
    <p:sldId id="303" r:id="rId37"/>
    <p:sldId id="304" r:id="rId38"/>
    <p:sldId id="305" r:id="rId39"/>
    <p:sldId id="306" r:id="rId40"/>
    <p:sldId id="307" r:id="rId41"/>
    <p:sldId id="363" r:id="rId42"/>
    <p:sldId id="312" r:id="rId43"/>
    <p:sldId id="318" r:id="rId44"/>
    <p:sldId id="319" r:id="rId45"/>
    <p:sldId id="320" r:id="rId46"/>
    <p:sldId id="364" r:id="rId47"/>
    <p:sldId id="369" r:id="rId48"/>
    <p:sldId id="365" r:id="rId49"/>
    <p:sldId id="366" r:id="rId50"/>
    <p:sldId id="367" r:id="rId51"/>
    <p:sldId id="370" r:id="rId52"/>
    <p:sldId id="371" r:id="rId53"/>
    <p:sldId id="372" r:id="rId54"/>
    <p:sldId id="373" r:id="rId55"/>
    <p:sldId id="374" r:id="rId56"/>
    <p:sldId id="375" r:id="rId57"/>
    <p:sldId id="377" r:id="rId58"/>
    <p:sldId id="378" r:id="rId59"/>
    <p:sldId id="379" r:id="rId60"/>
    <p:sldId id="380" r:id="rId61"/>
    <p:sldId id="376" r:id="rId62"/>
    <p:sldId id="325" r:id="rId63"/>
    <p:sldId id="322" r:id="rId64"/>
    <p:sldId id="323"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116" autoAdjust="0"/>
  </p:normalViewPr>
  <p:slideViewPr>
    <p:cSldViewPr>
      <p:cViewPr varScale="1">
        <p:scale>
          <a:sx n="74" d="100"/>
          <a:sy n="74" d="100"/>
        </p:scale>
        <p:origin x="-1680"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oleObject" Target="file:///C:\Users\Hoiem\Documents\Research\eccv2012\DetectionAnalysis\figs_all\fel4\false_positive_analysis_felzenszwalb_v4.xlsm"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Hoiem\Documents\Research\eccv2012\DetectionAnalysis\figs_all\fel4\false_positive_analysis_felzenszwalb_v4.xlsm"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Hoiem\Documents\Research\eccv2012\DetectionAnalysis\figs\ved\false_positive_analysis_vedaldi2009.xlsm"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pieChart>
        <c:varyColors val="1"/>
        <c:ser>
          <c:idx val="0"/>
          <c:order val="0"/>
          <c:dLbls>
            <c:delete val="1"/>
          </c:dLbls>
          <c:cat>
            <c:strRef>
              <c:f>'pie 3'!$C$1:$F$1</c:f>
              <c:strCache>
                <c:ptCount val="4"/>
                <c:pt idx="0">
                  <c:v>Loc</c:v>
                </c:pt>
                <c:pt idx="1">
                  <c:v>Sim</c:v>
                </c:pt>
                <c:pt idx="2">
                  <c:v>Oth</c:v>
                </c:pt>
                <c:pt idx="3">
                  <c:v>BG</c:v>
                </c:pt>
              </c:strCache>
            </c:strRef>
          </c:cat>
          <c:val>
            <c:numRef>
              <c:f>'pie 3'!$C$2:$F$2</c:f>
              <c:numCache>
                <c:formatCode>0.000</c:formatCode>
                <c:ptCount val="4"/>
                <c:pt idx="0">
                  <c:v>0.28599999999999998</c:v>
                </c:pt>
                <c:pt idx="1">
                  <c:v>0.32800000000000001</c:v>
                </c:pt>
                <c:pt idx="2">
                  <c:v>0.115</c:v>
                </c:pt>
                <c:pt idx="3">
                  <c:v>0.27100000000000002</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24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pieChart>
        <c:varyColors val="1"/>
        <c:ser>
          <c:idx val="0"/>
          <c:order val="0"/>
          <c:dLbls>
            <c:delete val="1"/>
          </c:dLbls>
          <c:cat>
            <c:strRef>
              <c:f>'pie 3'!$C$1:$F$1</c:f>
              <c:strCache>
                <c:ptCount val="4"/>
                <c:pt idx="0">
                  <c:v>Loc</c:v>
                </c:pt>
                <c:pt idx="1">
                  <c:v>Sim</c:v>
                </c:pt>
                <c:pt idx="2">
                  <c:v>Oth</c:v>
                </c:pt>
                <c:pt idx="3">
                  <c:v>BG</c:v>
                </c:pt>
              </c:strCache>
            </c:strRef>
          </c:cat>
          <c:val>
            <c:numRef>
              <c:f>'pie 3'!$C$13:$F$13</c:f>
              <c:numCache>
                <c:formatCode>0.000</c:formatCode>
                <c:ptCount val="4"/>
                <c:pt idx="0">
                  <c:v>0.17399999999999999</c:v>
                </c:pt>
                <c:pt idx="1">
                  <c:v>0.501</c:v>
                </c:pt>
                <c:pt idx="2">
                  <c:v>9.8000000000000004E-2</c:v>
                </c:pt>
                <c:pt idx="3">
                  <c:v>0.22700000000000001</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24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pieChart>
        <c:varyColors val="1"/>
        <c:ser>
          <c:idx val="0"/>
          <c:order val="0"/>
          <c:dLbls>
            <c:delete val="1"/>
          </c:dLbls>
          <c:cat>
            <c:strRef>
              <c:f>'pie3'!$C$1:$F$1</c:f>
              <c:strCache>
                <c:ptCount val="4"/>
                <c:pt idx="0">
                  <c:v>Loc</c:v>
                </c:pt>
                <c:pt idx="1">
                  <c:v>Sim</c:v>
                </c:pt>
                <c:pt idx="2">
                  <c:v>Oth</c:v>
                </c:pt>
                <c:pt idx="3">
                  <c:v>BG</c:v>
                </c:pt>
              </c:strCache>
            </c:strRef>
          </c:cat>
          <c:val>
            <c:numRef>
              <c:f>'pie3'!$C$13:$F$13</c:f>
              <c:numCache>
                <c:formatCode>General</c:formatCode>
                <c:ptCount val="4"/>
                <c:pt idx="0">
                  <c:v>0.17199999999999999</c:v>
                </c:pt>
                <c:pt idx="1">
                  <c:v>0.74099999999999999</c:v>
                </c:pt>
                <c:pt idx="2">
                  <c:v>5.3999999999999999E-2</c:v>
                </c:pt>
                <c:pt idx="3">
                  <c:v>3.4000000000000002E-2</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36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06.emf"/><Relationship Id="rId13" Type="http://schemas.openxmlformats.org/officeDocument/2006/relationships/image" Target="../media/image111.emf"/><Relationship Id="rId18" Type="http://schemas.openxmlformats.org/officeDocument/2006/relationships/image" Target="../media/image116.emf"/><Relationship Id="rId3" Type="http://schemas.openxmlformats.org/officeDocument/2006/relationships/image" Target="../media/image101.emf"/><Relationship Id="rId7" Type="http://schemas.openxmlformats.org/officeDocument/2006/relationships/image" Target="../media/image105.emf"/><Relationship Id="rId12" Type="http://schemas.openxmlformats.org/officeDocument/2006/relationships/image" Target="../media/image110.emf"/><Relationship Id="rId17" Type="http://schemas.openxmlformats.org/officeDocument/2006/relationships/image" Target="../media/image115.emf"/><Relationship Id="rId2" Type="http://schemas.openxmlformats.org/officeDocument/2006/relationships/image" Target="../media/image100.emf"/><Relationship Id="rId16" Type="http://schemas.openxmlformats.org/officeDocument/2006/relationships/image" Target="../media/image114.emf"/><Relationship Id="rId20" Type="http://schemas.openxmlformats.org/officeDocument/2006/relationships/image" Target="../media/image118.emf"/><Relationship Id="rId1" Type="http://schemas.openxmlformats.org/officeDocument/2006/relationships/image" Target="../media/image99.emf"/><Relationship Id="rId6" Type="http://schemas.openxmlformats.org/officeDocument/2006/relationships/image" Target="../media/image104.emf"/><Relationship Id="rId11" Type="http://schemas.openxmlformats.org/officeDocument/2006/relationships/image" Target="../media/image109.emf"/><Relationship Id="rId5" Type="http://schemas.openxmlformats.org/officeDocument/2006/relationships/image" Target="../media/image103.emf"/><Relationship Id="rId15" Type="http://schemas.openxmlformats.org/officeDocument/2006/relationships/image" Target="../media/image113.emf"/><Relationship Id="rId10" Type="http://schemas.openxmlformats.org/officeDocument/2006/relationships/image" Target="../media/image108.emf"/><Relationship Id="rId19" Type="http://schemas.openxmlformats.org/officeDocument/2006/relationships/image" Target="../media/image117.emf"/><Relationship Id="rId4" Type="http://schemas.openxmlformats.org/officeDocument/2006/relationships/image" Target="../media/image102.emf"/><Relationship Id="rId9" Type="http://schemas.openxmlformats.org/officeDocument/2006/relationships/image" Target="../media/image107.emf"/><Relationship Id="rId14" Type="http://schemas.openxmlformats.org/officeDocument/2006/relationships/image" Target="../media/image1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1.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image" Target="../media/image144.emf"/><Relationship Id="rId1" Type="http://schemas.openxmlformats.org/officeDocument/2006/relationships/image" Target="../media/image143.emf"/><Relationship Id="rId6" Type="http://schemas.openxmlformats.org/officeDocument/2006/relationships/image" Target="../media/image148.emf"/><Relationship Id="rId5" Type="http://schemas.openxmlformats.org/officeDocument/2006/relationships/image" Target="../media/image147.emf"/><Relationship Id="rId4" Type="http://schemas.openxmlformats.org/officeDocument/2006/relationships/image" Target="../media/image14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018A91-8A0B-4442-95E6-5087676C2C1C}" type="datetimeFigureOut">
              <a:rPr lang="en-US" smtClean="0"/>
              <a:t>2/10/2013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230615-D54F-4878-8F95-2C31E409E532}" type="slidenum">
              <a:rPr lang="en-US" smtClean="0"/>
              <a:t>‹#›</a:t>
            </a:fld>
            <a:endParaRPr lang="en-US"/>
          </a:p>
        </p:txBody>
      </p:sp>
    </p:spTree>
    <p:extLst>
      <p:ext uri="{BB962C8B-B14F-4D97-AF65-F5344CB8AC3E}">
        <p14:creationId xmlns:p14="http://schemas.microsoft.com/office/powerpoint/2010/main" val="1937371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10</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EC51179-25D8-436F-AD06-2383293E131D}" type="slidenum">
              <a:rPr lang="en-GB"/>
              <a:pPr/>
              <a:t>24</a:t>
            </a:fld>
            <a:endParaRPr lang="en-GB"/>
          </a:p>
        </p:txBody>
      </p:sp>
      <p:sp>
        <p:nvSpPr>
          <p:cNvPr id="358402" name="Rectangle 2"/>
          <p:cNvSpPr>
            <a:spLocks noGrp="1" noRot="1" noChangeAspect="1" noChangeArrowheads="1" noTextEdit="1"/>
          </p:cNvSpPr>
          <p:nvPr>
            <p:ph type="sldImg"/>
          </p:nvPr>
        </p:nvSpPr>
        <p:spPr/>
      </p:sp>
      <p:sp>
        <p:nvSpPr>
          <p:cNvPr id="358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EC51179-25D8-436F-AD06-2383293E131D}" type="slidenum">
              <a:rPr lang="en-GB"/>
              <a:pPr/>
              <a:t>25</a:t>
            </a:fld>
            <a:endParaRPr lang="en-GB"/>
          </a:p>
        </p:txBody>
      </p:sp>
      <p:sp>
        <p:nvSpPr>
          <p:cNvPr id="358402" name="Rectangle 2"/>
          <p:cNvSpPr>
            <a:spLocks noGrp="1" noRot="1" noChangeAspect="1" noChangeArrowheads="1" noTextEdit="1"/>
          </p:cNvSpPr>
          <p:nvPr>
            <p:ph type="sldImg"/>
          </p:nvPr>
        </p:nvSpPr>
        <p:spPr/>
      </p:sp>
      <p:sp>
        <p:nvSpPr>
          <p:cNvPr id="358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B4BB3E4-CCF4-4C14-A5C3-6FACBD936191}" type="slidenum">
              <a:rPr lang="en-GB"/>
              <a:pPr/>
              <a:t>27</a:t>
            </a:fld>
            <a:endParaRPr lang="en-GB"/>
          </a:p>
        </p:txBody>
      </p:sp>
      <p:sp>
        <p:nvSpPr>
          <p:cNvPr id="400386" name="Rectangle 2"/>
          <p:cNvSpPr txBox="1">
            <a:spLocks noGrp="1" noRot="1" noChangeAspect="1" noChangeArrowheads="1" noTextEdit="1"/>
          </p:cNvSpPr>
          <p:nvPr>
            <p:ph type="sldImg"/>
          </p:nvPr>
        </p:nvSpPr>
        <p:spPr>
          <a:xfrm>
            <a:off x="1143000" y="685800"/>
            <a:ext cx="4570413" cy="3429000"/>
          </a:xfrm>
        </p:spPr>
      </p:sp>
      <p:sp>
        <p:nvSpPr>
          <p:cNvPr id="400387" name="Rectangle 3"/>
          <p:cNvSpPr txBox="1">
            <a:spLocks noGrp="1" noChangeArrowheads="1"/>
          </p:cNvSpPr>
          <p:nvPr>
            <p:ph type="body" idx="1"/>
          </p:nvPr>
        </p:nvSpPr>
        <p:spPr>
          <a:xfrm>
            <a:off x="685800" y="4343400"/>
            <a:ext cx="5484813" cy="4114800"/>
          </a:xfrm>
          <a:noFill/>
          <a:ln/>
        </p:spPr>
        <p:txBody>
          <a:bodyPr wrap="none" anchor="ct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C15D083-EECC-4F32-AC23-42B8A286223A}" type="slidenum">
              <a:rPr lang="en-GB"/>
              <a:pPr/>
              <a:t>28</a:t>
            </a:fld>
            <a:endParaRPr lang="en-GB"/>
          </a:p>
        </p:txBody>
      </p:sp>
      <p:sp>
        <p:nvSpPr>
          <p:cNvPr id="392194" name="Rectangle 2"/>
          <p:cNvSpPr txBox="1">
            <a:spLocks noGrp="1" noRot="1" noChangeAspect="1" noChangeArrowheads="1" noTextEdit="1"/>
          </p:cNvSpPr>
          <p:nvPr>
            <p:ph type="sldImg"/>
          </p:nvPr>
        </p:nvSpPr>
        <p:spPr>
          <a:xfrm>
            <a:off x="1143000" y="685800"/>
            <a:ext cx="4570413" cy="3429000"/>
          </a:xfrm>
        </p:spPr>
      </p:sp>
      <p:sp>
        <p:nvSpPr>
          <p:cNvPr id="392195" name="Rectangle 3"/>
          <p:cNvSpPr txBox="1">
            <a:spLocks noGrp="1" noChangeArrowheads="1"/>
          </p:cNvSpPr>
          <p:nvPr>
            <p:ph type="body" idx="1"/>
          </p:nvPr>
        </p:nvSpPr>
        <p:spPr>
          <a:xfrm>
            <a:off x="685800" y="4343400"/>
            <a:ext cx="5484813" cy="4114800"/>
          </a:xfrm>
          <a:noFill/>
          <a:ln/>
        </p:spPr>
        <p:txBody>
          <a:bodyPr wrap="none" anchor="ct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C3DA388A-EC7C-4677-A5F3-B9CA6E13C1EE}" type="slidenum">
              <a:rPr lang="en-GB"/>
              <a:pPr/>
              <a:t>29</a:t>
            </a:fld>
            <a:endParaRPr lang="en-GB"/>
          </a:p>
        </p:txBody>
      </p:sp>
      <p:sp>
        <p:nvSpPr>
          <p:cNvPr id="396290" name="Rectangle 2"/>
          <p:cNvSpPr txBox="1">
            <a:spLocks noGrp="1" noRot="1" noChangeAspect="1" noChangeArrowheads="1" noTextEdit="1"/>
          </p:cNvSpPr>
          <p:nvPr>
            <p:ph type="sldImg"/>
          </p:nvPr>
        </p:nvSpPr>
        <p:spPr>
          <a:xfrm>
            <a:off x="1143000" y="685800"/>
            <a:ext cx="4570413" cy="3429000"/>
          </a:xfrm>
        </p:spPr>
      </p:sp>
      <p:sp>
        <p:nvSpPr>
          <p:cNvPr id="396291" name="Rectangle 3"/>
          <p:cNvSpPr txBox="1">
            <a:spLocks noGrp="1" noChangeArrowheads="1"/>
          </p:cNvSpPr>
          <p:nvPr>
            <p:ph type="body" idx="1"/>
          </p:nvPr>
        </p:nvSpPr>
        <p:spPr>
          <a:xfrm>
            <a:off x="685800" y="4343400"/>
            <a:ext cx="5484813" cy="4114800"/>
          </a:xfrm>
          <a:noFill/>
          <a:ln/>
        </p:spPr>
        <p:txBody>
          <a:bodyPr wrap="none" anchor="ct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charset="0"/>
              <a:cs typeface="Arial" charset="0"/>
            </a:endParaRP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871" indent="-285719" eaLnBrk="0" hangingPunct="0">
              <a:defRPr>
                <a:solidFill>
                  <a:schemeClr val="tx1"/>
                </a:solidFill>
                <a:latin typeface="Arial" charset="0"/>
              </a:defRPr>
            </a:lvl2pPr>
            <a:lvl3pPr marL="1142879" indent="-228576" eaLnBrk="0" hangingPunct="0">
              <a:defRPr>
                <a:solidFill>
                  <a:schemeClr val="tx1"/>
                </a:solidFill>
                <a:latin typeface="Arial" charset="0"/>
              </a:defRPr>
            </a:lvl3pPr>
            <a:lvl4pPr marL="1600030" indent="-228576" eaLnBrk="0" hangingPunct="0">
              <a:defRPr>
                <a:solidFill>
                  <a:schemeClr val="tx1"/>
                </a:solidFill>
                <a:latin typeface="Arial" charset="0"/>
              </a:defRPr>
            </a:lvl4pPr>
            <a:lvl5pPr marL="2057182" indent="-228576" eaLnBrk="0" hangingPunct="0">
              <a:defRPr>
                <a:solidFill>
                  <a:schemeClr val="tx1"/>
                </a:solidFill>
                <a:latin typeface="Arial" charset="0"/>
              </a:defRPr>
            </a:lvl5pPr>
            <a:lvl6pPr marL="2514333" indent="-228576" eaLnBrk="0" fontAlgn="base" hangingPunct="0">
              <a:spcBef>
                <a:spcPct val="0"/>
              </a:spcBef>
              <a:spcAft>
                <a:spcPct val="0"/>
              </a:spcAft>
              <a:defRPr>
                <a:solidFill>
                  <a:schemeClr val="tx1"/>
                </a:solidFill>
                <a:latin typeface="Arial" charset="0"/>
              </a:defRPr>
            </a:lvl6pPr>
            <a:lvl7pPr marL="2971485" indent="-228576" eaLnBrk="0" fontAlgn="base" hangingPunct="0">
              <a:spcBef>
                <a:spcPct val="0"/>
              </a:spcBef>
              <a:spcAft>
                <a:spcPct val="0"/>
              </a:spcAft>
              <a:defRPr>
                <a:solidFill>
                  <a:schemeClr val="tx1"/>
                </a:solidFill>
                <a:latin typeface="Arial" charset="0"/>
              </a:defRPr>
            </a:lvl7pPr>
            <a:lvl8pPr marL="3428637" indent="-228576" eaLnBrk="0" fontAlgn="base" hangingPunct="0">
              <a:spcBef>
                <a:spcPct val="0"/>
              </a:spcBef>
              <a:spcAft>
                <a:spcPct val="0"/>
              </a:spcAft>
              <a:defRPr>
                <a:solidFill>
                  <a:schemeClr val="tx1"/>
                </a:solidFill>
                <a:latin typeface="Arial" charset="0"/>
              </a:defRPr>
            </a:lvl8pPr>
            <a:lvl9pPr marL="3885788" indent="-228576"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D88E3CC9-2052-4BEF-91CD-B22EBC98EA07}" type="slidenum">
              <a:rPr lang="en-US" smtClean="0">
                <a:cs typeface="Arial" charset="0"/>
              </a:rPr>
              <a:pPr eaLnBrk="1" fontAlgn="base" hangingPunct="1">
                <a:spcBef>
                  <a:spcPct val="0"/>
                </a:spcBef>
                <a:spcAft>
                  <a:spcPct val="0"/>
                </a:spcAft>
              </a:pPr>
              <a:t>31</a:t>
            </a:fld>
            <a:endParaRPr lang="en-US" smtClean="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F0E124C-350D-4248-9D24-034DF59F6468}" type="slidenum">
              <a:rPr lang="en-US" smtClean="0"/>
              <a:pPr>
                <a:defRPr/>
              </a:pPr>
              <a:t>32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162D1DE-0981-4A02-9505-C8901A65BECC}" type="slidenum">
              <a:rPr lang="en-US" smtClean="0"/>
              <a:pPr>
                <a:defRPr/>
              </a:pPr>
              <a:t>33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6775E28-E7CB-40C9-B817-D1B210A89451}" type="slidenum">
              <a:rPr lang="en-US" smtClean="0"/>
              <a:pPr>
                <a:defRPr/>
              </a:pPr>
              <a:t>39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Object</a:t>
            </a:r>
            <a:r>
              <a:rPr lang="en-US" baseline="0" dirty="0" smtClean="0"/>
              <a:t> category detection is really a collection of problems.  You have to organize instances and learn sets of appearance models that are robust to occlusion and encode variations due to viewpoint, distance, and different object examples.</a:t>
            </a:r>
          </a:p>
          <a:p>
            <a:endParaRPr lang="en-US" baseline="0" dirty="0" smtClean="0"/>
          </a:p>
          <a:p>
            <a:r>
              <a:rPr lang="en-US" dirty="0" smtClean="0"/>
              <a:t>Object detection is a complex problem.  Categories are </a:t>
            </a:r>
            <a:r>
              <a:rPr lang="en-US" dirty="0" err="1" smtClean="0"/>
              <a:t>hetergeneous</a:t>
            </a:r>
            <a:r>
              <a:rPr lang="en-US" dirty="0" smtClean="0"/>
              <a:t>:</a:t>
            </a:r>
            <a:r>
              <a:rPr lang="en-US" baseline="0" dirty="0" smtClean="0"/>
              <a:t> examples from the same category may look quite different from each other.  Variations are due to different object examples,  viewpoint, distance, and occlusion.  At the same time, non-objects may fit the object appearance model due to random background textures, semantically similar objects, dissimilar objects</a:t>
            </a:r>
            <a:endParaRPr lang="en-US" dirty="0" smtClean="0"/>
          </a:p>
          <a:p>
            <a:endParaRPr lang="en-US" dirty="0" smtClean="0"/>
          </a:p>
          <a:p>
            <a:r>
              <a:rPr lang="en-US" dirty="0" smtClean="0"/>
              <a:t>, involving</a:t>
            </a:r>
            <a:r>
              <a:rPr lang="en-US" baseline="0" dirty="0" smtClean="0"/>
              <a:t> differ a collection of objects with varying viewpoint, distance, and degrees of occlusion</a:t>
            </a:r>
            <a:endParaRPr lang="en-US" dirty="0"/>
          </a:p>
        </p:txBody>
      </p:sp>
      <p:sp>
        <p:nvSpPr>
          <p:cNvPr id="4" name="Slide Number Placeholder 3"/>
          <p:cNvSpPr>
            <a:spLocks noGrp="1"/>
          </p:cNvSpPr>
          <p:nvPr>
            <p:ph type="sldNum" sz="quarter" idx="10"/>
          </p:nvPr>
        </p:nvSpPr>
        <p:spPr/>
        <p:txBody>
          <a:bodyPr/>
          <a:lstStyle/>
          <a:p>
            <a:pPr>
              <a:defRPr/>
            </a:pPr>
            <a:fld id="{BEAA81DF-F42D-4B04-92AB-678FB1175318}" type="slidenum">
              <a:rPr lang="en-US" smtClean="0"/>
              <a:pPr>
                <a:defRPr/>
              </a:pPr>
              <a:t>55</a:t>
            </a:fld>
            <a:endParaRPr lang="en-US"/>
          </a:p>
        </p:txBody>
      </p:sp>
    </p:spTree>
    <p:extLst>
      <p:ext uri="{BB962C8B-B14F-4D97-AF65-F5344CB8AC3E}">
        <p14:creationId xmlns:p14="http://schemas.microsoft.com/office/powerpoint/2010/main" val="1229430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12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Varied examples of the object category must be differentiated from various distractors: random background textures, semantically similar objects, dissimilar objects, or misaligned examples.</a:t>
            </a:r>
          </a:p>
          <a:p>
            <a:endParaRPr lang="en-US" dirty="0" smtClean="0"/>
          </a:p>
        </p:txBody>
      </p:sp>
      <p:sp>
        <p:nvSpPr>
          <p:cNvPr id="4" name="Slide Number Placeholder 3"/>
          <p:cNvSpPr>
            <a:spLocks noGrp="1"/>
          </p:cNvSpPr>
          <p:nvPr>
            <p:ph type="sldNum" sz="quarter" idx="10"/>
          </p:nvPr>
        </p:nvSpPr>
        <p:spPr/>
        <p:txBody>
          <a:bodyPr/>
          <a:lstStyle/>
          <a:p>
            <a:pPr>
              <a:defRPr/>
            </a:pPr>
            <a:fld id="{BEAA81DF-F42D-4B04-92AB-678FB1175318}" type="slidenum">
              <a:rPr lang="en-US" smtClean="0"/>
              <a:pPr>
                <a:defRPr/>
              </a:pPr>
              <a:t>56</a:t>
            </a:fld>
            <a:endParaRPr lang="en-US"/>
          </a:p>
        </p:txBody>
      </p:sp>
    </p:spTree>
    <p:extLst>
      <p:ext uri="{BB962C8B-B14F-4D97-AF65-F5344CB8AC3E}">
        <p14:creationId xmlns:p14="http://schemas.microsoft.com/office/powerpoint/2010/main" val="1229430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  </a:t>
            </a:r>
            <a:endParaRPr lang="en-US" dirty="0"/>
          </a:p>
        </p:txBody>
      </p:sp>
      <p:sp>
        <p:nvSpPr>
          <p:cNvPr id="4" name="Slide Number Placeholder 3"/>
          <p:cNvSpPr>
            <a:spLocks noGrp="1"/>
          </p:cNvSpPr>
          <p:nvPr>
            <p:ph type="sldNum" sz="quarter" idx="10"/>
          </p:nvPr>
        </p:nvSpPr>
        <p:spPr/>
        <p:txBody>
          <a:bodyPr/>
          <a:lstStyle/>
          <a:p>
            <a:pPr>
              <a:defRPr/>
            </a:pPr>
            <a:fld id="{BEAA81DF-F42D-4B04-92AB-678FB1175318}" type="slidenum">
              <a:rPr lang="en-US" smtClean="0"/>
              <a:pPr>
                <a:defRPr/>
              </a:pPr>
              <a:t>57</a:t>
            </a:fld>
            <a:endParaRPr lang="en-US"/>
          </a:p>
        </p:txBody>
      </p:sp>
    </p:spTree>
    <p:extLst>
      <p:ext uri="{BB962C8B-B14F-4D97-AF65-F5344CB8AC3E}">
        <p14:creationId xmlns:p14="http://schemas.microsoft.com/office/powerpoint/2010/main" val="3797931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AA81DF-F42D-4B04-92AB-678FB1175318}" type="slidenum">
              <a:rPr lang="en-US" smtClean="0"/>
              <a:pPr>
                <a:defRPr/>
              </a:pPr>
              <a:t>58</a:t>
            </a:fld>
            <a:endParaRPr lang="en-US"/>
          </a:p>
        </p:txBody>
      </p:sp>
    </p:spTree>
    <p:extLst>
      <p:ext uri="{BB962C8B-B14F-4D97-AF65-F5344CB8AC3E}">
        <p14:creationId xmlns:p14="http://schemas.microsoft.com/office/powerpoint/2010/main" val="3218193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promising directions for improvement vary</a:t>
            </a:r>
            <a:r>
              <a:rPr lang="en-US" baseline="0" dirty="0" smtClean="0"/>
              <a:t> by detector and can be discovered with analysis</a:t>
            </a:r>
            <a:endParaRPr lang="en-US" dirty="0"/>
          </a:p>
        </p:txBody>
      </p:sp>
      <p:sp>
        <p:nvSpPr>
          <p:cNvPr id="4" name="Slide Number Placeholder 3"/>
          <p:cNvSpPr>
            <a:spLocks noGrp="1"/>
          </p:cNvSpPr>
          <p:nvPr>
            <p:ph type="sldNum" sz="quarter" idx="10"/>
          </p:nvPr>
        </p:nvSpPr>
        <p:spPr/>
        <p:txBody>
          <a:bodyPr/>
          <a:lstStyle/>
          <a:p>
            <a:pPr>
              <a:defRPr/>
            </a:pPr>
            <a:fld id="{BEAA81DF-F42D-4B04-92AB-678FB1175318}" type="slidenum">
              <a:rPr lang="en-US" smtClean="0"/>
              <a:pPr>
                <a:defRPr/>
              </a:pPr>
              <a:t>59</a:t>
            </a:fld>
            <a:endParaRPr lang="en-US"/>
          </a:p>
        </p:txBody>
      </p:sp>
    </p:spTree>
    <p:extLst>
      <p:ext uri="{BB962C8B-B14F-4D97-AF65-F5344CB8AC3E}">
        <p14:creationId xmlns:p14="http://schemas.microsoft.com/office/powerpoint/2010/main" val="2681974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 biggest improvement through localization error.  For animals</a:t>
            </a:r>
            <a:r>
              <a:rPr lang="en-US" baseline="0" dirty="0" smtClean="0"/>
              <a:t> and vehicles, small improvement by removing false positives due to background and dissimilar objects.  The MKL detector makes more reasonable mistakes on animals than the DPM detector.</a:t>
            </a:r>
            <a:endParaRPr lang="en-US" dirty="0"/>
          </a:p>
        </p:txBody>
      </p:sp>
      <p:sp>
        <p:nvSpPr>
          <p:cNvPr id="4" name="Slide Number Placeholder 3"/>
          <p:cNvSpPr>
            <a:spLocks noGrp="1"/>
          </p:cNvSpPr>
          <p:nvPr>
            <p:ph type="sldNum" sz="quarter" idx="10"/>
          </p:nvPr>
        </p:nvSpPr>
        <p:spPr/>
        <p:txBody>
          <a:bodyPr/>
          <a:lstStyle/>
          <a:p>
            <a:pPr>
              <a:defRPr/>
            </a:pPr>
            <a:fld id="{BEAA81DF-F42D-4B04-92AB-678FB1175318}" type="slidenum">
              <a:rPr lang="en-US" smtClean="0"/>
              <a:pPr>
                <a:defRPr/>
              </a:pPr>
              <a:t>60</a:t>
            </a:fld>
            <a:endParaRPr lang="en-US"/>
          </a:p>
        </p:txBody>
      </p:sp>
    </p:spTree>
    <p:extLst>
      <p:ext uri="{BB962C8B-B14F-4D97-AF65-F5344CB8AC3E}">
        <p14:creationId xmlns:p14="http://schemas.microsoft.com/office/powerpoint/2010/main" val="3869085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13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14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pPr/>
              <a:t>15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fld id="{CA31AD2B-0CBC-468F-8282-1FDF692A6EA0}" type="slidenum">
              <a:rPr lang="en-US" sz="1200"/>
              <a:pPr eaLnBrk="1" hangingPunct="1"/>
              <a:t>16</a:t>
            </a:fld>
            <a:endParaRPr lang="en-US" sz="12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rtl="1" eaLnBrk="1" hangingPunct="1">
              <a:buFontTx/>
              <a:buChar char="•"/>
            </a:pPr>
            <a:r>
              <a:rPr lang="he-IL" smtClean="0"/>
              <a:t>לספר לאנשים מה הם רואים</a:t>
            </a:r>
          </a:p>
          <a:p>
            <a:pPr algn="r" rtl="1" eaLnBrk="1" hangingPunct="1">
              <a:buFontTx/>
              <a:buChar char="•"/>
            </a:pPr>
            <a:r>
              <a:rPr lang="he-IL" smtClean="0"/>
              <a:t>כל </a:t>
            </a:r>
            <a:r>
              <a:rPr lang="en-US" smtClean="0"/>
              <a:t>Weak classifier</a:t>
            </a:r>
            <a:r>
              <a:rPr lang="he-IL" smtClean="0"/>
              <a:t> ממושקל (</a:t>
            </a:r>
            <a:r>
              <a:rPr lang="en-US" smtClean="0"/>
              <a:t>a</a:t>
            </a:r>
            <a:r>
              <a:rPr lang="he-IL" smtClean="0"/>
              <a:t>) לפי ההצלחה שלו בפני עצמו.</a:t>
            </a:r>
          </a:p>
          <a:p>
            <a:pPr algn="r" rtl="1" eaLnBrk="1" hangingPunct="1">
              <a:buFontTx/>
              <a:buChar char="•"/>
            </a:pPr>
            <a:r>
              <a:rPr lang="he-IL" smtClean="0"/>
              <a:t>ה </a:t>
            </a:r>
            <a:r>
              <a:rPr lang="en-US" smtClean="0"/>
              <a:t>Classifier</a:t>
            </a:r>
            <a:r>
              <a:rPr lang="he-IL" smtClean="0"/>
              <a:t> החזק מנצחי לפי </a:t>
            </a:r>
            <a:r>
              <a:rPr lang="en-US" smtClean="0"/>
              <a:t>Weighted majority</a:t>
            </a:r>
            <a:r>
              <a:rPr lang="he-IL" smtClean="0"/>
              <a:t> של המשקלים הללו.</a:t>
            </a:r>
          </a:p>
          <a:p>
            <a:pPr algn="r" rtl="1" eaLnBrk="1" hangingPunct="1">
              <a:buFontTx/>
              <a:buChar char="•"/>
            </a:pPr>
            <a:endParaRPr lang="he-IL" smtClean="0"/>
          </a:p>
          <a:p>
            <a:pPr algn="r" rtl="1" eaLnBrk="1" hangingPunct="1"/>
            <a:r>
              <a:rPr lang="he-IL" u="sng" smtClean="0"/>
              <a:t>מידע נוסף</a:t>
            </a:r>
          </a:p>
          <a:p>
            <a:pPr algn="r" rtl="1" eaLnBrk="1" hangingPunct="1"/>
            <a:r>
              <a:rPr lang="he-IL" smtClean="0"/>
              <a:t>לצירוף הלינארי בסוף  הם קוראים </a:t>
            </a:r>
            <a:r>
              <a:rPr lang="en-US" smtClean="0"/>
              <a:t>Perceptron</a:t>
            </a:r>
            <a:r>
              <a:rPr lang="he-IL" smtClean="0"/>
              <a:t>.</a:t>
            </a:r>
          </a:p>
          <a:p>
            <a:pPr algn="r" rtl="1"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fld id="{34B756BE-9B1F-474A-B9D0-9A661D4C1D59}" type="slidenum">
              <a:rPr lang="en-US" sz="1200"/>
              <a:pPr eaLnBrk="1" hangingPunct="1"/>
              <a:t>17</a:t>
            </a:fld>
            <a:endParaRPr lang="en-US" sz="120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rtl="1" eaLnBrk="1" hangingPunct="1">
              <a:buFontTx/>
              <a:buChar char="•"/>
            </a:pPr>
            <a:r>
              <a:rPr lang="he-IL" smtClean="0"/>
              <a:t>בשר המאמר מתחיל בעצם עכשיו – עד עכשיו הדגמה.</a:t>
            </a: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BEE082-6C1C-420A-A03D-D2EFDC4CF07B}" type="slidenum">
              <a:rPr lang="en-US"/>
              <a:pPr/>
              <a:t>22</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FC85D74-8A9A-4745-8A4B-06817675F4C5}" type="slidenum">
              <a:rPr lang="en-GB"/>
              <a:pPr/>
              <a:t>23</a:t>
            </a:fld>
            <a:endParaRPr lang="en-GB"/>
          </a:p>
        </p:txBody>
      </p:sp>
      <p:sp>
        <p:nvSpPr>
          <p:cNvPr id="44033" name="Rectangle 1"/>
          <p:cNvSpPr txBox="1">
            <a:spLocks noGrp="1" noRot="1" noChangeAspect="1" noChangeArrowheads="1"/>
          </p:cNvSpPr>
          <p:nvPr>
            <p:ph type="sldImg"/>
          </p:nvPr>
        </p:nvSpPr>
        <p:spPr bwMode="auto">
          <a:xfrm>
            <a:off x="1143000" y="685800"/>
            <a:ext cx="4570413"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Text Box 2"/>
          <p:cNvSpPr txBox="1">
            <a:spLocks noGrp="1" noChangeArrowheads="1"/>
          </p:cNvSpPr>
          <p:nvPr>
            <p:ph type="body" idx="1"/>
          </p:nvPr>
        </p:nvSpPr>
        <p:spPr bwMode="auto">
          <a:xfrm>
            <a:off x="685800" y="4343400"/>
            <a:ext cx="5484813" cy="4021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dirty="0"/>
              <a:t>Let me start with an overview of the encoding scheme algorithm. Don’t say anything think of phrase that a cell would activate neuron.</a:t>
            </a:r>
          </a:p>
          <a:p>
            <a:r>
              <a:rPr lang="en-US" dirty="0"/>
              <a:t>Why normalize… </a:t>
            </a:r>
          </a:p>
          <a:p>
            <a:r>
              <a:rPr lang="en-US" dirty="0"/>
              <a:t>We want invariance to color… so gradient information is necessary and we through away color information</a:t>
            </a:r>
          </a:p>
          <a:p>
            <a:r>
              <a:rPr lang="en-US" dirty="0"/>
              <a:t>The problem in detecting human is that appearance and pose changes lot. We want invariance to small movements. So spatial binning is required. David Lowe’s SIFT features are very good in describing people. But key here is because of different </a:t>
            </a:r>
            <a:r>
              <a:rPr lang="en-US" dirty="0" err="1"/>
              <a:t>clothng</a:t>
            </a:r>
            <a:r>
              <a:rPr lang="en-US" dirty="0"/>
              <a:t>, there are no interest points. Using the lessons learned from it, we do orientation binning.</a:t>
            </a:r>
          </a:p>
          <a:p>
            <a:r>
              <a:rPr lang="en-US" dirty="0"/>
              <a:t>One can put a linear SVM at this stage. But I will show that it is a bad idea. We want contrast normalization.</a:t>
            </a:r>
          </a:p>
          <a:p>
            <a:r>
              <a:rPr lang="en-US" dirty="0"/>
              <a:t>One may ask why we need overlapping. It is the same information being copied over, but key is with different normalization. Overlapping helps encode same information in multiple ways and brings invariance to small displacements of </a:t>
            </a:r>
            <a:r>
              <a:rPr lang="en-US" dirty="0" err="1"/>
              <a:t>silhouttes</a:t>
            </a:r>
            <a:r>
              <a:rPr lang="en-US" dirty="0"/>
              <a:t>.</a:t>
            </a:r>
          </a:p>
          <a:p>
            <a:r>
              <a:rPr lang="en-US" dirty="0"/>
              <a:t>We call it HOG.</a:t>
            </a:r>
          </a:p>
          <a:p>
            <a:r>
              <a:rPr lang="en-US" dirty="0"/>
              <a:t>Actual implementation differs bit. We perform steps 1—3 over the whole image.</a:t>
            </a:r>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A2524B-EE8C-41F8-B7A7-321DBEF18F07}" type="datetimeFigureOut">
              <a:rPr lang="en-US" smtClean="0"/>
              <a:t>2/10/2013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C846E6-8B77-47C8-B2B8-D21C5E31FC1E}" type="slidenum">
              <a:rPr lang="en-US" smtClean="0"/>
              <a:t>‹#›</a:t>
            </a:fld>
            <a:endParaRPr lang="en-US"/>
          </a:p>
        </p:txBody>
      </p:sp>
    </p:spTree>
    <p:extLst>
      <p:ext uri="{BB962C8B-B14F-4D97-AF65-F5344CB8AC3E}">
        <p14:creationId xmlns:p14="http://schemas.microsoft.com/office/powerpoint/2010/main" val="367878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A2524B-EE8C-41F8-B7A7-321DBEF18F07}" type="datetimeFigureOut">
              <a:rPr lang="en-US" smtClean="0"/>
              <a:t>2/10/2013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C846E6-8B77-47C8-B2B8-D21C5E31FC1E}" type="slidenum">
              <a:rPr lang="en-US" smtClean="0"/>
              <a:t>‹#›</a:t>
            </a:fld>
            <a:endParaRPr lang="en-US"/>
          </a:p>
        </p:txBody>
      </p:sp>
    </p:spTree>
    <p:extLst>
      <p:ext uri="{BB962C8B-B14F-4D97-AF65-F5344CB8AC3E}">
        <p14:creationId xmlns:p14="http://schemas.microsoft.com/office/powerpoint/2010/main" val="4028344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A2524B-EE8C-41F8-B7A7-321DBEF18F07}" type="datetimeFigureOut">
              <a:rPr lang="en-US" smtClean="0"/>
              <a:t>2/10/2013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C846E6-8B77-47C8-B2B8-D21C5E31FC1E}" type="slidenum">
              <a:rPr lang="en-US" smtClean="0"/>
              <a:t>‹#›</a:t>
            </a:fld>
            <a:endParaRPr lang="en-US"/>
          </a:p>
        </p:txBody>
      </p:sp>
    </p:spTree>
    <p:extLst>
      <p:ext uri="{BB962C8B-B14F-4D97-AF65-F5344CB8AC3E}">
        <p14:creationId xmlns:p14="http://schemas.microsoft.com/office/powerpoint/2010/main" val="1141124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r>
              <a:rPr lang="en-US" smtClean="0"/>
              <a:t>Click to edit Master title style</a:t>
            </a:r>
            <a:endParaRPr lang="en-US" dirty="0"/>
          </a:p>
        </p:txBody>
      </p:sp>
      <p:sp>
        <p:nvSpPr>
          <p:cNvPr id="3" name="Rectangle 2"/>
          <p:cNvSpPr>
            <a:spLocks noGrp="1"/>
          </p:cNvSpPr>
          <p:nvPr>
            <p:ph type="dt" sz="half" idx="10"/>
          </p:nvPr>
        </p:nvSpPr>
        <p:spPr/>
        <p:txBody>
          <a:bodyPr/>
          <a:lstStyle>
            <a:extLst/>
          </a:lstStyle>
          <a:p>
            <a:fld id="{E4606EA6-EFEA-4C30-9264-4F9291A5780D}" type="datetime1">
              <a:rPr lang="en-US" smtClean="0"/>
              <a:pPr/>
              <a:t>2/10/2013</a:t>
            </a:fld>
            <a:endParaRPr lang="en-US"/>
          </a:p>
        </p:txBody>
      </p:sp>
      <p:sp>
        <p:nvSpPr>
          <p:cNvPr id="4" name="Rectangle 3"/>
          <p:cNvSpPr>
            <a:spLocks noGrp="1"/>
          </p:cNvSpPr>
          <p:nvPr>
            <p:ph type="ftr" sz="quarter" idx="11"/>
          </p:nvPr>
        </p:nvSpPr>
        <p:spPr/>
        <p:txBody>
          <a:bodyPr/>
          <a:lstStyle>
            <a:extLst/>
          </a:lstStyle>
          <a:p>
            <a:endParaRPr lang="en-US"/>
          </a:p>
        </p:txBody>
      </p:sp>
      <p:sp>
        <p:nvSpPr>
          <p:cNvPr id="5" name="Rectangle 4"/>
          <p:cNvSpPr>
            <a:spLocks noGrp="1"/>
          </p:cNvSpPr>
          <p:nvPr>
            <p:ph type="sldNum" sz="quarter" idx="12"/>
          </p:nvPr>
        </p:nvSpPr>
        <p:spPr/>
        <p:txBody>
          <a:bodyPr/>
          <a:lstStyle>
            <a:extLst/>
          </a:lstStyle>
          <a:p>
            <a:pPr algn="ctr"/>
            <a:fld id="{8F82E0A0-C266-4798-8C8F-B9F91E9DA37E}" type="slidenum">
              <a:rPr lang="en-US" sz="1400" b="1" smtClean="0">
                <a:solidFill>
                  <a:srgbClr val="FFFFFF"/>
                </a:solidFill>
              </a:rPr>
              <a:pPr algn="ctr"/>
              <a:t>‹#›</a:t>
            </a:fld>
            <a:endParaRPr lang="en-US"/>
          </a:p>
        </p:txBody>
      </p:sp>
      <p:sp>
        <p:nvSpPr>
          <p:cNvPr id="7" name="Rectangle 6"/>
          <p:cNvSpPr>
            <a:spLocks noGrp="1"/>
          </p:cNvSpPr>
          <p:nvPr>
            <p:ph sz="quarter" idx="13"/>
          </p:nvPr>
        </p:nvSpPr>
        <p:spPr>
          <a:xfrm>
            <a:off x="609600" y="1803400"/>
            <a:ext cx="8153400" cy="43688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4439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88B630DD-5751-4762-B325-DA9F97CAA86C}" type="slidenum">
              <a:rPr lang="en-US"/>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77568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A2524B-EE8C-41F8-B7A7-321DBEF18F07}" type="datetimeFigureOut">
              <a:rPr lang="en-US" smtClean="0"/>
              <a:t>2/10/2013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C846E6-8B77-47C8-B2B8-D21C5E31FC1E}" type="slidenum">
              <a:rPr lang="en-US" smtClean="0"/>
              <a:t>‹#›</a:t>
            </a:fld>
            <a:endParaRPr lang="en-US"/>
          </a:p>
        </p:txBody>
      </p:sp>
    </p:spTree>
    <p:extLst>
      <p:ext uri="{BB962C8B-B14F-4D97-AF65-F5344CB8AC3E}">
        <p14:creationId xmlns:p14="http://schemas.microsoft.com/office/powerpoint/2010/main" val="1218460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A2524B-EE8C-41F8-B7A7-321DBEF18F07}" type="datetimeFigureOut">
              <a:rPr lang="en-US" smtClean="0"/>
              <a:t>2/10/2013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C846E6-8B77-47C8-B2B8-D21C5E31FC1E}" type="slidenum">
              <a:rPr lang="en-US" smtClean="0"/>
              <a:t>‹#›</a:t>
            </a:fld>
            <a:endParaRPr lang="en-US"/>
          </a:p>
        </p:txBody>
      </p:sp>
    </p:spTree>
    <p:extLst>
      <p:ext uri="{BB962C8B-B14F-4D97-AF65-F5344CB8AC3E}">
        <p14:creationId xmlns:p14="http://schemas.microsoft.com/office/powerpoint/2010/main" val="2308420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A2524B-EE8C-41F8-B7A7-321DBEF18F07}" type="datetimeFigureOut">
              <a:rPr lang="en-US" smtClean="0"/>
              <a:t>2/10/2013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C846E6-8B77-47C8-B2B8-D21C5E31FC1E}" type="slidenum">
              <a:rPr lang="en-US" smtClean="0"/>
              <a:t>‹#›</a:t>
            </a:fld>
            <a:endParaRPr lang="en-US"/>
          </a:p>
        </p:txBody>
      </p:sp>
    </p:spTree>
    <p:extLst>
      <p:ext uri="{BB962C8B-B14F-4D97-AF65-F5344CB8AC3E}">
        <p14:creationId xmlns:p14="http://schemas.microsoft.com/office/powerpoint/2010/main" val="46220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A2524B-EE8C-41F8-B7A7-321DBEF18F07}" type="datetimeFigureOut">
              <a:rPr lang="en-US" smtClean="0"/>
              <a:t>2/10/2013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C846E6-8B77-47C8-B2B8-D21C5E31FC1E}" type="slidenum">
              <a:rPr lang="en-US" smtClean="0"/>
              <a:t>‹#›</a:t>
            </a:fld>
            <a:endParaRPr lang="en-US"/>
          </a:p>
        </p:txBody>
      </p:sp>
    </p:spTree>
    <p:extLst>
      <p:ext uri="{BB962C8B-B14F-4D97-AF65-F5344CB8AC3E}">
        <p14:creationId xmlns:p14="http://schemas.microsoft.com/office/powerpoint/2010/main" val="2978719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A2524B-EE8C-41F8-B7A7-321DBEF18F07}" type="datetimeFigureOut">
              <a:rPr lang="en-US" smtClean="0"/>
              <a:t>2/10/2013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C846E6-8B77-47C8-B2B8-D21C5E31FC1E}" type="slidenum">
              <a:rPr lang="en-US" smtClean="0"/>
              <a:t>‹#›</a:t>
            </a:fld>
            <a:endParaRPr lang="en-US"/>
          </a:p>
        </p:txBody>
      </p:sp>
    </p:spTree>
    <p:extLst>
      <p:ext uri="{BB962C8B-B14F-4D97-AF65-F5344CB8AC3E}">
        <p14:creationId xmlns:p14="http://schemas.microsoft.com/office/powerpoint/2010/main" val="3729156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A2524B-EE8C-41F8-B7A7-321DBEF18F07}" type="datetimeFigureOut">
              <a:rPr lang="en-US" smtClean="0"/>
              <a:t>2/10/2013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C846E6-8B77-47C8-B2B8-D21C5E31FC1E}" type="slidenum">
              <a:rPr lang="en-US" smtClean="0"/>
              <a:t>‹#›</a:t>
            </a:fld>
            <a:endParaRPr lang="en-US"/>
          </a:p>
        </p:txBody>
      </p:sp>
    </p:spTree>
    <p:extLst>
      <p:ext uri="{BB962C8B-B14F-4D97-AF65-F5344CB8AC3E}">
        <p14:creationId xmlns:p14="http://schemas.microsoft.com/office/powerpoint/2010/main" val="2024913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A2524B-EE8C-41F8-B7A7-321DBEF18F07}" type="datetimeFigureOut">
              <a:rPr lang="en-US" smtClean="0"/>
              <a:t>2/10/2013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C846E6-8B77-47C8-B2B8-D21C5E31FC1E}" type="slidenum">
              <a:rPr lang="en-US" smtClean="0"/>
              <a:t>‹#›</a:t>
            </a:fld>
            <a:endParaRPr lang="en-US"/>
          </a:p>
        </p:txBody>
      </p:sp>
    </p:spTree>
    <p:extLst>
      <p:ext uri="{BB962C8B-B14F-4D97-AF65-F5344CB8AC3E}">
        <p14:creationId xmlns:p14="http://schemas.microsoft.com/office/powerpoint/2010/main" val="2818349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A2524B-EE8C-41F8-B7A7-321DBEF18F07}" type="datetimeFigureOut">
              <a:rPr lang="en-US" smtClean="0"/>
              <a:t>2/10/2013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C846E6-8B77-47C8-B2B8-D21C5E31FC1E}" type="slidenum">
              <a:rPr lang="en-US" smtClean="0"/>
              <a:t>‹#›</a:t>
            </a:fld>
            <a:endParaRPr lang="en-US"/>
          </a:p>
        </p:txBody>
      </p:sp>
    </p:spTree>
    <p:extLst>
      <p:ext uri="{BB962C8B-B14F-4D97-AF65-F5344CB8AC3E}">
        <p14:creationId xmlns:p14="http://schemas.microsoft.com/office/powerpoint/2010/main" val="723473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A2524B-EE8C-41F8-B7A7-321DBEF18F07}" type="datetimeFigureOut">
              <a:rPr lang="en-US" smtClean="0"/>
              <a:t>2/10/2013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C846E6-8B77-47C8-B2B8-D21C5E31FC1E}" type="slidenum">
              <a:rPr lang="en-US" smtClean="0"/>
              <a:t>‹#›</a:t>
            </a:fld>
            <a:endParaRPr lang="en-US"/>
          </a:p>
        </p:txBody>
      </p:sp>
    </p:spTree>
    <p:extLst>
      <p:ext uri="{BB962C8B-B14F-4D97-AF65-F5344CB8AC3E}">
        <p14:creationId xmlns:p14="http://schemas.microsoft.com/office/powerpoint/2010/main" val="1891461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oleObject" Target="../embeddings/oleObject5.bin"/><Relationship Id="rId18" Type="http://schemas.openxmlformats.org/officeDocument/2006/relationships/image" Target="../media/image35.png"/><Relationship Id="rId3" Type="http://schemas.openxmlformats.org/officeDocument/2006/relationships/notesSlide" Target="../notesSlides/notesSlide7.xml"/><Relationship Id="rId7" Type="http://schemas.openxmlformats.org/officeDocument/2006/relationships/image" Target="../media/image38.png"/><Relationship Id="rId12" Type="http://schemas.openxmlformats.org/officeDocument/2006/relationships/image" Target="../media/image32.png"/><Relationship Id="rId17" Type="http://schemas.openxmlformats.org/officeDocument/2006/relationships/oleObject" Target="../embeddings/oleObject7.bin"/><Relationship Id="rId2" Type="http://schemas.openxmlformats.org/officeDocument/2006/relationships/slideLayout" Target="../slideLayouts/slideLayout4.xml"/><Relationship Id="rId16" Type="http://schemas.openxmlformats.org/officeDocument/2006/relationships/image" Target="../media/image34.png"/><Relationship Id="rId20" Type="http://schemas.openxmlformats.org/officeDocument/2006/relationships/image" Target="../media/image36.png"/><Relationship Id="rId1" Type="http://schemas.openxmlformats.org/officeDocument/2006/relationships/vmlDrawing" Target="../drawings/vmlDrawing1.vml"/><Relationship Id="rId6" Type="http://schemas.openxmlformats.org/officeDocument/2006/relationships/image" Target="../media/image37.png"/><Relationship Id="rId11" Type="http://schemas.openxmlformats.org/officeDocument/2006/relationships/oleObject" Target="../embeddings/oleObject4.bin"/><Relationship Id="rId5" Type="http://schemas.openxmlformats.org/officeDocument/2006/relationships/image" Target="../media/image31.png"/><Relationship Id="rId15" Type="http://schemas.openxmlformats.org/officeDocument/2006/relationships/oleObject" Target="../embeddings/oleObject6.bin"/><Relationship Id="rId10" Type="http://schemas.openxmlformats.org/officeDocument/2006/relationships/oleObject" Target="../embeddings/oleObject3.bin"/><Relationship Id="rId19" Type="http://schemas.openxmlformats.org/officeDocument/2006/relationships/oleObject" Target="../embeddings/oleObject8.bin"/><Relationship Id="rId4" Type="http://schemas.openxmlformats.org/officeDocument/2006/relationships/oleObject" Target="../embeddings/oleObject1.bin"/><Relationship Id="rId9" Type="http://schemas.openxmlformats.org/officeDocument/2006/relationships/oleObject" Target="../embeddings/oleObject2.bin"/><Relationship Id="rId1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w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0.wmf"/><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flickr.com/groups/977532@N24/poo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18" Type="http://schemas.openxmlformats.org/officeDocument/2006/relationships/image" Target="../media/image97.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png"/><Relationship Id="rId17" Type="http://schemas.openxmlformats.org/officeDocument/2006/relationships/image" Target="../media/image96.png"/><Relationship Id="rId2" Type="http://schemas.openxmlformats.org/officeDocument/2006/relationships/notesSlide" Target="../notesSlides/notesSlide19.xml"/><Relationship Id="rId16"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5" Type="http://schemas.openxmlformats.org/officeDocument/2006/relationships/image" Target="../media/image94.png"/><Relationship Id="rId10" Type="http://schemas.openxmlformats.org/officeDocument/2006/relationships/image" Target="../media/image89.jpeg"/><Relationship Id="rId19" Type="http://schemas.openxmlformats.org/officeDocument/2006/relationships/image" Target="../media/image98.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s>
</file>

<file path=ppt/slides/_rels/slide56.xml.rels><?xml version="1.0" encoding="UTF-8" standalone="yes"?>
<Relationships xmlns="http://schemas.openxmlformats.org/package/2006/relationships"><Relationship Id="rId13" Type="http://schemas.openxmlformats.org/officeDocument/2006/relationships/image" Target="../media/image103.emf"/><Relationship Id="rId18" Type="http://schemas.openxmlformats.org/officeDocument/2006/relationships/oleObject" Target="../embeddings/oleObject16.bin"/><Relationship Id="rId26" Type="http://schemas.openxmlformats.org/officeDocument/2006/relationships/oleObject" Target="../embeddings/oleObject20.bin"/><Relationship Id="rId39" Type="http://schemas.openxmlformats.org/officeDocument/2006/relationships/image" Target="../media/image116.emf"/><Relationship Id="rId21" Type="http://schemas.openxmlformats.org/officeDocument/2006/relationships/image" Target="../media/image107.emf"/><Relationship Id="rId34" Type="http://schemas.openxmlformats.org/officeDocument/2006/relationships/oleObject" Target="../embeddings/oleObject24.bin"/><Relationship Id="rId42" Type="http://schemas.openxmlformats.org/officeDocument/2006/relationships/oleObject" Target="../embeddings/oleObject28.bin"/><Relationship Id="rId7" Type="http://schemas.openxmlformats.org/officeDocument/2006/relationships/image" Target="../media/image100.emf"/><Relationship Id="rId2" Type="http://schemas.openxmlformats.org/officeDocument/2006/relationships/slideLayout" Target="../slideLayouts/slideLayout2.xml"/><Relationship Id="rId16" Type="http://schemas.openxmlformats.org/officeDocument/2006/relationships/oleObject" Target="../embeddings/oleObject15.bin"/><Relationship Id="rId20" Type="http://schemas.openxmlformats.org/officeDocument/2006/relationships/oleObject" Target="../embeddings/oleObject17.bin"/><Relationship Id="rId29" Type="http://schemas.openxmlformats.org/officeDocument/2006/relationships/image" Target="../media/image111.emf"/><Relationship Id="rId41" Type="http://schemas.openxmlformats.org/officeDocument/2006/relationships/image" Target="../media/image117.emf"/><Relationship Id="rId1" Type="http://schemas.openxmlformats.org/officeDocument/2006/relationships/vmlDrawing" Target="../drawings/vmlDrawing2.vml"/><Relationship Id="rId6" Type="http://schemas.openxmlformats.org/officeDocument/2006/relationships/oleObject" Target="../embeddings/oleObject10.bin"/><Relationship Id="rId11" Type="http://schemas.openxmlformats.org/officeDocument/2006/relationships/image" Target="../media/image102.emf"/><Relationship Id="rId24" Type="http://schemas.openxmlformats.org/officeDocument/2006/relationships/oleObject" Target="../embeddings/oleObject19.bin"/><Relationship Id="rId32" Type="http://schemas.openxmlformats.org/officeDocument/2006/relationships/oleObject" Target="../embeddings/oleObject23.bin"/><Relationship Id="rId37" Type="http://schemas.openxmlformats.org/officeDocument/2006/relationships/image" Target="../media/image115.emf"/><Relationship Id="rId40" Type="http://schemas.openxmlformats.org/officeDocument/2006/relationships/oleObject" Target="../embeddings/oleObject27.bin"/><Relationship Id="rId5" Type="http://schemas.openxmlformats.org/officeDocument/2006/relationships/image" Target="../media/image99.emf"/><Relationship Id="rId15" Type="http://schemas.openxmlformats.org/officeDocument/2006/relationships/image" Target="../media/image104.emf"/><Relationship Id="rId23" Type="http://schemas.openxmlformats.org/officeDocument/2006/relationships/image" Target="../media/image108.emf"/><Relationship Id="rId28" Type="http://schemas.openxmlformats.org/officeDocument/2006/relationships/oleObject" Target="../embeddings/oleObject21.bin"/><Relationship Id="rId36" Type="http://schemas.openxmlformats.org/officeDocument/2006/relationships/oleObject" Target="../embeddings/oleObject25.bin"/><Relationship Id="rId10" Type="http://schemas.openxmlformats.org/officeDocument/2006/relationships/oleObject" Target="../embeddings/oleObject12.bin"/><Relationship Id="rId19" Type="http://schemas.openxmlformats.org/officeDocument/2006/relationships/image" Target="../media/image106.emf"/><Relationship Id="rId31" Type="http://schemas.openxmlformats.org/officeDocument/2006/relationships/image" Target="../media/image112.emf"/><Relationship Id="rId4" Type="http://schemas.openxmlformats.org/officeDocument/2006/relationships/oleObject" Target="../embeddings/oleObject9.bin"/><Relationship Id="rId9" Type="http://schemas.openxmlformats.org/officeDocument/2006/relationships/image" Target="../media/image101.emf"/><Relationship Id="rId14" Type="http://schemas.openxmlformats.org/officeDocument/2006/relationships/oleObject" Target="../embeddings/oleObject14.bin"/><Relationship Id="rId22" Type="http://schemas.openxmlformats.org/officeDocument/2006/relationships/oleObject" Target="../embeddings/oleObject18.bin"/><Relationship Id="rId27" Type="http://schemas.openxmlformats.org/officeDocument/2006/relationships/image" Target="../media/image110.emf"/><Relationship Id="rId30" Type="http://schemas.openxmlformats.org/officeDocument/2006/relationships/oleObject" Target="../embeddings/oleObject22.bin"/><Relationship Id="rId35" Type="http://schemas.openxmlformats.org/officeDocument/2006/relationships/image" Target="../media/image114.emf"/><Relationship Id="rId43" Type="http://schemas.openxmlformats.org/officeDocument/2006/relationships/image" Target="../media/image118.emf"/><Relationship Id="rId8" Type="http://schemas.openxmlformats.org/officeDocument/2006/relationships/oleObject" Target="../embeddings/oleObject11.bin"/><Relationship Id="rId3" Type="http://schemas.openxmlformats.org/officeDocument/2006/relationships/notesSlide" Target="../notesSlides/notesSlide20.xml"/><Relationship Id="rId12" Type="http://schemas.openxmlformats.org/officeDocument/2006/relationships/oleObject" Target="../embeddings/oleObject13.bin"/><Relationship Id="rId17" Type="http://schemas.openxmlformats.org/officeDocument/2006/relationships/image" Target="../media/image105.emf"/><Relationship Id="rId25" Type="http://schemas.openxmlformats.org/officeDocument/2006/relationships/image" Target="../media/image109.emf"/><Relationship Id="rId33" Type="http://schemas.openxmlformats.org/officeDocument/2006/relationships/image" Target="../media/image113.emf"/><Relationship Id="rId38" Type="http://schemas.openxmlformats.org/officeDocument/2006/relationships/oleObject" Target="../embeddings/oleObject26.bin"/></Relationships>
</file>

<file path=ppt/slides/_rels/slide57.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3" Type="http://schemas.openxmlformats.org/officeDocument/2006/relationships/notesSlide" Target="../notesSlides/notesSlide21.xml"/><Relationship Id="rId7" Type="http://schemas.openxmlformats.org/officeDocument/2006/relationships/image" Target="../media/image120.png"/><Relationship Id="rId12" Type="http://schemas.openxmlformats.org/officeDocument/2006/relationships/image" Target="../media/image125.png"/><Relationship Id="rId17" Type="http://schemas.openxmlformats.org/officeDocument/2006/relationships/image" Target="../media/image130.png"/><Relationship Id="rId2" Type="http://schemas.openxmlformats.org/officeDocument/2006/relationships/slideLayout" Target="../slideLayouts/slideLayout2.xml"/><Relationship Id="rId16" Type="http://schemas.openxmlformats.org/officeDocument/2006/relationships/image" Target="../media/image129.png"/><Relationship Id="rId1" Type="http://schemas.openxmlformats.org/officeDocument/2006/relationships/vmlDrawing" Target="../drawings/vmlDrawing3.vml"/><Relationship Id="rId6" Type="http://schemas.openxmlformats.org/officeDocument/2006/relationships/image" Target="../media/image119.emf"/><Relationship Id="rId11" Type="http://schemas.openxmlformats.org/officeDocument/2006/relationships/image" Target="../media/image124.png"/><Relationship Id="rId5" Type="http://schemas.openxmlformats.org/officeDocument/2006/relationships/oleObject" Target="../embeddings/oleObject29.bin"/><Relationship Id="rId15" Type="http://schemas.openxmlformats.org/officeDocument/2006/relationships/image" Target="../media/image128.png"/><Relationship Id="rId10" Type="http://schemas.openxmlformats.org/officeDocument/2006/relationships/image" Target="../media/image123.png"/><Relationship Id="rId4" Type="http://schemas.openxmlformats.org/officeDocument/2006/relationships/chart" Target="../charts/chart1.xml"/><Relationship Id="rId9" Type="http://schemas.openxmlformats.org/officeDocument/2006/relationships/image" Target="../media/image122.jpeg"/><Relationship Id="rId14" Type="http://schemas.openxmlformats.org/officeDocument/2006/relationships/image" Target="../media/image127.png"/></Relationships>
</file>

<file path=ppt/slides/_rels/slide58.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png"/><Relationship Id="rId3" Type="http://schemas.openxmlformats.org/officeDocument/2006/relationships/notesSlide" Target="../notesSlides/notesSlide22.xml"/><Relationship Id="rId7" Type="http://schemas.openxmlformats.org/officeDocument/2006/relationships/image" Target="../media/image131.emf"/><Relationship Id="rId12" Type="http://schemas.openxmlformats.org/officeDocument/2006/relationships/image" Target="../media/image137.png"/><Relationship Id="rId17" Type="http://schemas.openxmlformats.org/officeDocument/2006/relationships/image" Target="../media/image142.png"/><Relationship Id="rId2" Type="http://schemas.openxmlformats.org/officeDocument/2006/relationships/slideLayout" Target="../slideLayouts/slideLayout2.xml"/><Relationship Id="rId16" Type="http://schemas.openxmlformats.org/officeDocument/2006/relationships/image" Target="../media/image141.jpeg"/><Relationship Id="rId1" Type="http://schemas.openxmlformats.org/officeDocument/2006/relationships/vmlDrawing" Target="../drawings/vmlDrawing4.vml"/><Relationship Id="rId6" Type="http://schemas.openxmlformats.org/officeDocument/2006/relationships/oleObject" Target="../embeddings/oleObject30.bin"/><Relationship Id="rId11" Type="http://schemas.openxmlformats.org/officeDocument/2006/relationships/image" Target="../media/image136.png"/><Relationship Id="rId5" Type="http://schemas.openxmlformats.org/officeDocument/2006/relationships/chart" Target="../charts/chart2.xml"/><Relationship Id="rId15" Type="http://schemas.openxmlformats.org/officeDocument/2006/relationships/image" Target="../media/image140.png"/><Relationship Id="rId10" Type="http://schemas.openxmlformats.org/officeDocument/2006/relationships/image" Target="../media/image135.png"/><Relationship Id="rId4" Type="http://schemas.openxmlformats.org/officeDocument/2006/relationships/image" Target="../media/image132.png"/><Relationship Id="rId9" Type="http://schemas.openxmlformats.org/officeDocument/2006/relationships/image" Target="../media/image134.png"/><Relationship Id="rId14" Type="http://schemas.openxmlformats.org/officeDocument/2006/relationships/image" Target="../media/image139.png"/></Relationships>
</file>

<file path=ppt/slides/_rels/slide59.xml.rels><?xml version="1.0" encoding="UTF-8" standalone="yes"?>
<Relationships xmlns="http://schemas.openxmlformats.org/package/2006/relationships"><Relationship Id="rId8" Type="http://schemas.openxmlformats.org/officeDocument/2006/relationships/image" Target="../media/image144.emf"/><Relationship Id="rId13" Type="http://schemas.openxmlformats.org/officeDocument/2006/relationships/oleObject" Target="../embeddings/oleObject35.bin"/><Relationship Id="rId3" Type="http://schemas.openxmlformats.org/officeDocument/2006/relationships/notesSlide" Target="../notesSlides/notesSlide23.xml"/><Relationship Id="rId7" Type="http://schemas.openxmlformats.org/officeDocument/2006/relationships/oleObject" Target="../embeddings/oleObject32.bin"/><Relationship Id="rId12" Type="http://schemas.openxmlformats.org/officeDocument/2006/relationships/image" Target="../media/image146.emf"/><Relationship Id="rId2" Type="http://schemas.openxmlformats.org/officeDocument/2006/relationships/slideLayout" Target="../slideLayouts/slideLayout2.xml"/><Relationship Id="rId16" Type="http://schemas.openxmlformats.org/officeDocument/2006/relationships/image" Target="../media/image148.emf"/><Relationship Id="rId1" Type="http://schemas.openxmlformats.org/officeDocument/2006/relationships/vmlDrawing" Target="../drawings/vmlDrawing5.vml"/><Relationship Id="rId6" Type="http://schemas.openxmlformats.org/officeDocument/2006/relationships/image" Target="../media/image143.emf"/><Relationship Id="rId11" Type="http://schemas.openxmlformats.org/officeDocument/2006/relationships/oleObject" Target="../embeddings/oleObject34.bin"/><Relationship Id="rId5" Type="http://schemas.openxmlformats.org/officeDocument/2006/relationships/oleObject" Target="../embeddings/oleObject31.bin"/><Relationship Id="rId15" Type="http://schemas.openxmlformats.org/officeDocument/2006/relationships/oleObject" Target="../embeddings/oleObject36.bin"/><Relationship Id="rId10" Type="http://schemas.openxmlformats.org/officeDocument/2006/relationships/image" Target="../media/image145.emf"/><Relationship Id="rId4" Type="http://schemas.openxmlformats.org/officeDocument/2006/relationships/chart" Target="../charts/chart3.xml"/><Relationship Id="rId9" Type="http://schemas.openxmlformats.org/officeDocument/2006/relationships/oleObject" Target="../embeddings/oleObject33.bin"/><Relationship Id="rId14" Type="http://schemas.openxmlformats.org/officeDocument/2006/relationships/image" Target="../media/image147.emf"/></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www.youtube.com/watch?v=0Zib1YEE4LU" TargetMode="External"/><Relationship Id="rId2" Type="http://schemas.openxmlformats.org/officeDocument/2006/relationships/hyperlink" Target="http://research.microsoft.com/apps/video/default.aspx?id=104158" TargetMode="External"/><Relationship Id="rId1" Type="http://schemas.openxmlformats.org/officeDocument/2006/relationships/slideLayout" Target="../slideLayouts/slideLayout2.xml"/><Relationship Id="rId4" Type="http://schemas.openxmlformats.org/officeDocument/2006/relationships/hyperlink" Target="http://www.youtube.com/watch?v=WfdYYNamHZ8"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Object Detection</a:t>
            </a:r>
            <a:endParaRPr lang="en-US" dirty="0"/>
          </a:p>
        </p:txBody>
      </p:sp>
      <p:sp>
        <p:nvSpPr>
          <p:cNvPr id="3" name="Subtitle 2"/>
          <p:cNvSpPr>
            <a:spLocks noGrp="1"/>
          </p:cNvSpPr>
          <p:nvPr>
            <p:ph type="subTitle" idx="1"/>
          </p:nvPr>
        </p:nvSpPr>
        <p:spPr/>
        <p:txBody>
          <a:bodyPr/>
          <a:lstStyle/>
          <a:p>
            <a:r>
              <a:rPr lang="en-US" dirty="0" err="1" smtClean="0"/>
              <a:t>Abhijit</a:t>
            </a:r>
            <a:r>
              <a:rPr lang="en-US" dirty="0" smtClean="0"/>
              <a:t> </a:t>
            </a:r>
            <a:r>
              <a:rPr lang="en-US" dirty="0" err="1" smtClean="0"/>
              <a:t>Sarkar</a:t>
            </a:r>
            <a:endParaRPr lang="en-US" dirty="0" smtClean="0"/>
          </a:p>
        </p:txBody>
      </p:sp>
    </p:spTree>
    <p:extLst>
      <p:ext uri="{BB962C8B-B14F-4D97-AF65-F5344CB8AC3E}">
        <p14:creationId xmlns:p14="http://schemas.microsoft.com/office/powerpoint/2010/main" val="30061563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609600" y="157480"/>
            <a:ext cx="8153400" cy="1341120"/>
          </a:xfrm>
        </p:spPr>
        <p:txBody>
          <a:bodyPr>
            <a:normAutofit fontScale="90000"/>
          </a:bodyPr>
          <a:lstStyle>
            <a:extLst/>
          </a:lstStyle>
          <a:p>
            <a:pPr marL="0" indent="0" algn="ctr"/>
            <a:r>
              <a:rPr lang="en-US" sz="4400" dirty="0" smtClean="0">
                <a:latin typeface="Times New Roman" pitchFamily="18" charset="0"/>
                <a:cs typeface="Times New Roman" pitchFamily="18" charset="0"/>
              </a:rPr>
              <a:t>Viola Jones face detection algorithm</a:t>
            </a:r>
            <a:br>
              <a:rPr lang="en-US" sz="4400" dirty="0" smtClean="0">
                <a:latin typeface="Times New Roman" pitchFamily="18" charset="0"/>
                <a:cs typeface="Times New Roman" pitchFamily="18" charset="0"/>
              </a:rPr>
            </a:br>
            <a:r>
              <a:rPr lang="en-US" sz="3100" dirty="0" err="1" smtClean="0">
                <a:solidFill>
                  <a:srgbClr val="FF0000"/>
                </a:solidFill>
                <a:latin typeface="Times New Roman" pitchFamily="18" charset="0"/>
                <a:cs typeface="Times New Roman" pitchFamily="18" charset="0"/>
              </a:rPr>
              <a:t>Haar</a:t>
            </a:r>
            <a:r>
              <a:rPr lang="en-US" sz="3100" dirty="0" smtClean="0">
                <a:solidFill>
                  <a:srgbClr val="FF0000"/>
                </a:solidFill>
                <a:latin typeface="Times New Roman" pitchFamily="18" charset="0"/>
                <a:cs typeface="Times New Roman" pitchFamily="18" charset="0"/>
              </a:rPr>
              <a:t> features </a:t>
            </a:r>
            <a:r>
              <a:rPr lang="en-US" sz="3100" b="1" dirty="0" smtClean="0">
                <a:solidFill>
                  <a:schemeClr val="tx1"/>
                </a:solidFill>
                <a:latin typeface="Times New Roman" pitchFamily="18" charset="0"/>
                <a:cs typeface="Times New Roman" pitchFamily="18" charset="0"/>
              </a:rPr>
              <a:t>|</a:t>
            </a:r>
            <a:r>
              <a:rPr lang="en-US" sz="3100" dirty="0" smtClean="0">
                <a:solidFill>
                  <a:srgbClr val="FF0000"/>
                </a:solidFill>
                <a:latin typeface="Times New Roman" pitchFamily="18" charset="0"/>
                <a:cs typeface="Times New Roman" pitchFamily="18" charset="0"/>
              </a:rPr>
              <a:t> </a:t>
            </a:r>
            <a:r>
              <a:rPr lang="en-US" sz="3100" dirty="0" smtClean="0">
                <a:latin typeface="Times New Roman" pitchFamily="18" charset="0"/>
                <a:cs typeface="Times New Roman" pitchFamily="18" charset="0"/>
              </a:rPr>
              <a:t>Integral Image </a:t>
            </a:r>
            <a:r>
              <a:rPr lang="en-US" sz="3100" b="1" dirty="0" smtClean="0">
                <a:latin typeface="Times New Roman" pitchFamily="18" charset="0"/>
                <a:cs typeface="Times New Roman" pitchFamily="18" charset="0"/>
              </a:rPr>
              <a:t>|</a:t>
            </a:r>
            <a:r>
              <a:rPr lang="en-US" sz="3100" dirty="0" smtClean="0">
                <a:latin typeface="Times New Roman" pitchFamily="18" charset="0"/>
                <a:cs typeface="Times New Roman" pitchFamily="18" charset="0"/>
              </a:rPr>
              <a:t> </a:t>
            </a:r>
            <a:r>
              <a:rPr lang="en-US" sz="3100" dirty="0" err="1" smtClean="0">
                <a:latin typeface="Times New Roman" pitchFamily="18" charset="0"/>
                <a:cs typeface="Times New Roman" pitchFamily="18" charset="0"/>
              </a:rPr>
              <a:t>Adaboost</a:t>
            </a:r>
            <a:r>
              <a:rPr lang="en-US" sz="3100" dirty="0" smtClean="0">
                <a:latin typeface="Times New Roman" pitchFamily="18" charset="0"/>
                <a:cs typeface="Times New Roman" pitchFamily="18" charset="0"/>
              </a:rPr>
              <a:t> </a:t>
            </a:r>
            <a:r>
              <a:rPr lang="en-US" sz="3100" b="1" dirty="0" smtClean="0">
                <a:latin typeface="Times New Roman" pitchFamily="18" charset="0"/>
                <a:cs typeface="Times New Roman" pitchFamily="18" charset="0"/>
              </a:rPr>
              <a:t>|</a:t>
            </a:r>
            <a:r>
              <a:rPr lang="en-US" sz="3100" dirty="0" smtClean="0">
                <a:latin typeface="Times New Roman" pitchFamily="18" charset="0"/>
                <a:cs typeface="Times New Roman" pitchFamily="18" charset="0"/>
              </a:rPr>
              <a:t> Cascading</a:t>
            </a:r>
            <a:endParaRPr lang="en-US" sz="3100" dirty="0">
              <a:latin typeface="Times New Roman" pitchFamily="18" charset="0"/>
              <a:cs typeface="Times New Roman" pitchFamily="18" charset="0"/>
            </a:endParaRPr>
          </a:p>
        </p:txBody>
      </p:sp>
      <p:sp>
        <p:nvSpPr>
          <p:cNvPr id="4" name="Content Placeholder 3"/>
          <p:cNvSpPr>
            <a:spLocks noGrp="1"/>
          </p:cNvSpPr>
          <p:nvPr>
            <p:ph sz="quarter" idx="13"/>
          </p:nvPr>
        </p:nvSpPr>
        <p:spPr/>
        <p:txBody>
          <a:bodyPr>
            <a:normAutofit/>
          </a:bodyPr>
          <a:lstStyle/>
          <a:p>
            <a:pPr marL="0" indent="0">
              <a:buNone/>
            </a:pPr>
            <a:r>
              <a:rPr lang="en-US" sz="2800" dirty="0" smtClean="0">
                <a:solidFill>
                  <a:schemeClr val="bg2">
                    <a:lumMod val="10000"/>
                  </a:schemeClr>
                </a:solidFill>
                <a:latin typeface="Times New Roman" pitchFamily="18" charset="0"/>
                <a:cs typeface="Times New Roman" pitchFamily="18" charset="0"/>
              </a:rPr>
              <a:t>Basic introduction to edge detection</a:t>
            </a:r>
          </a:p>
          <a:p>
            <a:pPr marL="0" indent="0">
              <a:buNone/>
            </a:pPr>
            <a:endParaRPr lang="en-US" sz="2800" dirty="0" smtClean="0">
              <a:solidFill>
                <a:schemeClr val="bg2">
                  <a:lumMod val="10000"/>
                </a:schemeClr>
              </a:solidFill>
              <a:latin typeface="Times New Roman" pitchFamily="18" charset="0"/>
              <a:cs typeface="Times New Roman" pitchFamily="18" charset="0"/>
            </a:endParaRPr>
          </a:p>
          <a:p>
            <a:pPr marL="0" indent="0">
              <a:buNone/>
            </a:pPr>
            <a:r>
              <a:rPr lang="en-US" sz="2800" dirty="0" smtClean="0">
                <a:solidFill>
                  <a:schemeClr val="bg2">
                    <a:lumMod val="10000"/>
                  </a:schemeClr>
                </a:solidFill>
                <a:latin typeface="Times New Roman" pitchFamily="18" charset="0"/>
                <a:cs typeface="Times New Roman" pitchFamily="18" charset="0"/>
              </a:rPr>
              <a:t>                               </a:t>
            </a:r>
          </a:p>
          <a:p>
            <a:pPr marL="0" indent="0">
              <a:buNone/>
            </a:pPr>
            <a:r>
              <a:rPr lang="en-US" sz="2800" dirty="0">
                <a:solidFill>
                  <a:schemeClr val="bg2">
                    <a:lumMod val="10000"/>
                  </a:schemeClr>
                </a:solidFill>
                <a:latin typeface="Times New Roman" pitchFamily="18" charset="0"/>
                <a:cs typeface="Times New Roman" pitchFamily="18" charset="0"/>
              </a:rPr>
              <a:t> </a:t>
            </a:r>
            <a:r>
              <a:rPr lang="en-US" sz="2800" dirty="0" smtClean="0">
                <a:solidFill>
                  <a:schemeClr val="bg2">
                    <a:lumMod val="10000"/>
                  </a:schemeClr>
                </a:solidFill>
                <a:latin typeface="Times New Roman" pitchFamily="18" charset="0"/>
                <a:cs typeface="Times New Roman" pitchFamily="18" charset="0"/>
              </a:rPr>
              <a:t>                               </a:t>
            </a:r>
            <a:r>
              <a:rPr lang="en-US" sz="1800" dirty="0" smtClean="0">
                <a:solidFill>
                  <a:schemeClr val="bg2">
                    <a:lumMod val="10000"/>
                  </a:schemeClr>
                </a:solidFill>
                <a:latin typeface="Times New Roman" pitchFamily="18" charset="0"/>
                <a:cs typeface="Times New Roman" pitchFamily="18" charset="0"/>
              </a:rPr>
              <a:t>Convolution Kernel</a:t>
            </a:r>
          </a:p>
          <a:p>
            <a:pPr marL="0" indent="0">
              <a:buNone/>
            </a:pPr>
            <a:endParaRPr lang="en-US" sz="1800" dirty="0" smtClean="0">
              <a:solidFill>
                <a:schemeClr val="bg2">
                  <a:lumMod val="10000"/>
                </a:schemeClr>
              </a:solidFill>
              <a:latin typeface="Times New Roman" pitchFamily="18" charset="0"/>
              <a:cs typeface="Times New Roman" pitchFamily="18" charset="0"/>
            </a:endParaRPr>
          </a:p>
          <a:p>
            <a:pPr marL="0" indent="0">
              <a:buNone/>
            </a:pPr>
            <a:endParaRPr lang="en-US" sz="1800" dirty="0" smtClean="0">
              <a:solidFill>
                <a:schemeClr val="bg2">
                  <a:lumMod val="10000"/>
                </a:schemeClr>
              </a:solidFill>
              <a:latin typeface="Times New Roman" pitchFamily="18" charset="0"/>
              <a:cs typeface="Times New Roman" pitchFamily="18" charset="0"/>
            </a:endParaRPr>
          </a:p>
          <a:p>
            <a:pPr marL="0" indent="0">
              <a:buNone/>
            </a:pPr>
            <a:endParaRPr lang="en-US" sz="1800" dirty="0">
              <a:solidFill>
                <a:schemeClr val="bg2">
                  <a:lumMod val="10000"/>
                </a:schemeClr>
              </a:solidFill>
              <a:latin typeface="Times New Roman" pitchFamily="18" charset="0"/>
              <a:cs typeface="Times New Roman" pitchFamily="18" charset="0"/>
            </a:endParaRPr>
          </a:p>
          <a:p>
            <a:pPr marL="0" indent="0">
              <a:buNone/>
            </a:pPr>
            <a:r>
              <a:rPr lang="en-US" sz="1800" dirty="0" smtClean="0">
                <a:solidFill>
                  <a:schemeClr val="bg2">
                    <a:lumMod val="10000"/>
                  </a:schemeClr>
                </a:solidFill>
                <a:latin typeface="Times New Roman" pitchFamily="18" charset="0"/>
                <a:cs typeface="Times New Roman" pitchFamily="18" charset="0"/>
              </a:rPr>
              <a:t>Output image(right)  has  high intensity at pixels where the convolution kernel pixel pattern</a:t>
            </a:r>
            <a:r>
              <a:rPr lang="en-US" sz="1800" dirty="0">
                <a:solidFill>
                  <a:schemeClr val="bg2">
                    <a:lumMod val="10000"/>
                  </a:schemeClr>
                </a:solidFill>
                <a:latin typeface="Times New Roman" pitchFamily="18" charset="0"/>
                <a:cs typeface="Times New Roman" pitchFamily="18" charset="0"/>
              </a:rPr>
              <a:t> </a:t>
            </a:r>
            <a:r>
              <a:rPr lang="en-US" sz="1800" dirty="0" smtClean="0">
                <a:solidFill>
                  <a:schemeClr val="bg2">
                    <a:lumMod val="10000"/>
                  </a:schemeClr>
                </a:solidFill>
                <a:latin typeface="Times New Roman" pitchFamily="18" charset="0"/>
                <a:cs typeface="Times New Roman" pitchFamily="18" charset="0"/>
              </a:rPr>
              <a:t>matches perfectly with the input image.</a:t>
            </a:r>
            <a:endParaRPr lang="en-US" sz="2800" dirty="0" smtClean="0">
              <a:solidFill>
                <a:schemeClr val="bg2">
                  <a:lumMod val="10000"/>
                </a:schemeClr>
              </a:solidFill>
              <a:latin typeface="Times New Roman" pitchFamily="18" charset="0"/>
              <a:cs typeface="Times New Roman" pitchFamily="18" charset="0"/>
            </a:endParaRPr>
          </a:p>
        </p:txBody>
      </p:sp>
      <p:sp>
        <p:nvSpPr>
          <p:cNvPr id="3" name="Rectangle 2"/>
          <p:cNvSpPr>
            <a:spLocks noGrp="1"/>
          </p:cNvSpPr>
          <p:nvPr>
            <p:ph type="body" idx="4294967295"/>
          </p:nvPr>
        </p:nvSpPr>
        <p:spPr>
          <a:xfrm>
            <a:off x="2020888" y="2743201"/>
            <a:ext cx="7123112" cy="1674284"/>
          </a:xfrm>
        </p:spPr>
        <p:txBody>
          <a:bodyPr anchor="ctr"/>
          <a:lstStyle>
            <a:extLst/>
          </a:lstStyle>
          <a:p>
            <a:pPr marL="0" lvl="1" indent="0">
              <a:buNone/>
            </a:pPr>
            <a:endParaRPr lang="en-US" dirty="0" smtClean="0"/>
          </a:p>
          <a:p>
            <a:pPr marL="0" lvl="1" indent="0">
              <a:buNone/>
            </a:pPr>
            <a:endParaRPr lang="en-US"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1" y="2616201"/>
            <a:ext cx="1523999" cy="203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1" y="2286000"/>
            <a:ext cx="923925"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2690541"/>
            <a:ext cx="1524000" cy="1957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p:cNvSpPr/>
          <p:nvPr/>
        </p:nvSpPr>
        <p:spPr>
          <a:xfrm>
            <a:off x="2743200" y="3215993"/>
            <a:ext cx="533400" cy="2986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5562600" y="3225800"/>
            <a:ext cx="457200" cy="2986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105400" y="6488668"/>
            <a:ext cx="3581400" cy="369332"/>
          </a:xfrm>
          <a:prstGeom prst="rect">
            <a:avLst/>
          </a:prstGeom>
          <a:noFill/>
        </p:spPr>
        <p:txBody>
          <a:bodyPr wrap="square" rtlCol="0">
            <a:spAutoFit/>
          </a:bodyPr>
          <a:lstStyle/>
          <a:p>
            <a:r>
              <a:rPr lang="en-US" dirty="0" smtClean="0">
                <a:solidFill>
                  <a:schemeClr val="bg1">
                    <a:lumMod val="75000"/>
                  </a:schemeClr>
                </a:solidFill>
              </a:rPr>
              <a:t>Slide credit : Qing Chen  </a:t>
            </a:r>
            <a:endParaRPr lang="en-US" dirty="0">
              <a:solidFill>
                <a:schemeClr val="bg1">
                  <a:lumMod val="75000"/>
                </a:schemeClr>
              </a:solidFill>
            </a:endParaRPr>
          </a:p>
        </p:txBody>
      </p:sp>
    </p:spTree>
    <p:extLst>
      <p:ext uri="{BB962C8B-B14F-4D97-AF65-F5344CB8AC3E}">
        <p14:creationId xmlns:p14="http://schemas.microsoft.com/office/powerpoint/2010/main" val="30865209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smtClean="0"/>
              <a:t>Features that are fast to compute</a:t>
            </a:r>
          </a:p>
        </p:txBody>
      </p:sp>
      <p:sp>
        <p:nvSpPr>
          <p:cNvPr id="21507" name="Content Placeholder 2"/>
          <p:cNvSpPr>
            <a:spLocks noGrp="1"/>
          </p:cNvSpPr>
          <p:nvPr>
            <p:ph idx="1"/>
          </p:nvPr>
        </p:nvSpPr>
        <p:spPr>
          <a:xfrm>
            <a:off x="457200" y="2286000"/>
            <a:ext cx="8229600" cy="2133600"/>
          </a:xfrm>
        </p:spPr>
        <p:txBody>
          <a:bodyPr/>
          <a:lstStyle/>
          <a:p>
            <a:r>
              <a:rPr lang="en-US" dirty="0" smtClean="0"/>
              <a:t>“</a:t>
            </a:r>
            <a:r>
              <a:rPr lang="en-US" dirty="0" err="1" smtClean="0"/>
              <a:t>Haar</a:t>
            </a:r>
            <a:r>
              <a:rPr lang="en-US" dirty="0" smtClean="0"/>
              <a:t>-like features”</a:t>
            </a:r>
          </a:p>
          <a:p>
            <a:pPr lvl="1"/>
            <a:r>
              <a:rPr lang="en-US" dirty="0" smtClean="0"/>
              <a:t>Differences of sums of intensity</a:t>
            </a:r>
          </a:p>
          <a:p>
            <a:pPr lvl="1"/>
            <a:r>
              <a:rPr lang="en-US" dirty="0" smtClean="0"/>
              <a:t>Thousands, computed at various positions and scales within detection window</a:t>
            </a:r>
          </a:p>
        </p:txBody>
      </p:sp>
      <p:sp>
        <p:nvSpPr>
          <p:cNvPr id="25" name="Rectangle 4"/>
          <p:cNvSpPr>
            <a:spLocks noChangeArrowheads="1"/>
          </p:cNvSpPr>
          <p:nvPr/>
        </p:nvSpPr>
        <p:spPr bwMode="auto">
          <a:xfrm>
            <a:off x="609600" y="4953000"/>
            <a:ext cx="304800" cy="457200"/>
          </a:xfrm>
          <a:prstGeom prst="rect">
            <a:avLst/>
          </a:prstGeom>
          <a:solidFill>
            <a:srgbClr val="FFFFFF"/>
          </a:solidFill>
          <a:ln w="25400">
            <a:solidFill>
              <a:srgbClr val="000000"/>
            </a:solid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endParaRPr>
          </a:p>
        </p:txBody>
      </p:sp>
      <p:sp>
        <p:nvSpPr>
          <p:cNvPr id="26" name="Rectangle 5"/>
          <p:cNvSpPr>
            <a:spLocks noChangeArrowheads="1"/>
          </p:cNvSpPr>
          <p:nvPr/>
        </p:nvSpPr>
        <p:spPr bwMode="auto">
          <a:xfrm>
            <a:off x="304800" y="4953000"/>
            <a:ext cx="304800" cy="457200"/>
          </a:xfrm>
          <a:prstGeom prst="rect">
            <a:avLst/>
          </a:prstGeom>
          <a:solidFill>
            <a:srgbClr val="808080"/>
          </a:solidFill>
          <a:ln w="25400">
            <a:solidFill>
              <a:srgbClr val="000000"/>
            </a:solid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endParaRPr>
          </a:p>
        </p:txBody>
      </p:sp>
      <p:sp>
        <p:nvSpPr>
          <p:cNvPr id="27" name="Rectangle 10"/>
          <p:cNvSpPr>
            <a:spLocks noChangeArrowheads="1"/>
          </p:cNvSpPr>
          <p:nvPr/>
        </p:nvSpPr>
        <p:spPr bwMode="auto">
          <a:xfrm>
            <a:off x="1143000" y="5181600"/>
            <a:ext cx="1295400" cy="228600"/>
          </a:xfrm>
          <a:prstGeom prst="rect">
            <a:avLst/>
          </a:prstGeom>
          <a:solidFill>
            <a:srgbClr val="FFFFFF"/>
          </a:solidFill>
          <a:ln w="25400">
            <a:solidFill>
              <a:srgbClr val="000000"/>
            </a:solid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endParaRPr>
          </a:p>
        </p:txBody>
      </p:sp>
      <p:sp>
        <p:nvSpPr>
          <p:cNvPr id="28" name="Rectangle 11"/>
          <p:cNvSpPr>
            <a:spLocks noChangeArrowheads="1"/>
          </p:cNvSpPr>
          <p:nvPr/>
        </p:nvSpPr>
        <p:spPr bwMode="auto">
          <a:xfrm>
            <a:off x="1143000" y="4953000"/>
            <a:ext cx="1295400" cy="228600"/>
          </a:xfrm>
          <a:prstGeom prst="rect">
            <a:avLst/>
          </a:prstGeom>
          <a:solidFill>
            <a:srgbClr val="808080"/>
          </a:solidFill>
          <a:ln w="25400">
            <a:solidFill>
              <a:srgbClr val="000000"/>
            </a:solid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endParaRPr>
          </a:p>
        </p:txBody>
      </p:sp>
      <p:sp>
        <p:nvSpPr>
          <p:cNvPr id="29" name="Rectangle 12"/>
          <p:cNvSpPr>
            <a:spLocks noChangeArrowheads="1"/>
          </p:cNvSpPr>
          <p:nvPr/>
        </p:nvSpPr>
        <p:spPr bwMode="auto">
          <a:xfrm>
            <a:off x="3886200" y="4800600"/>
            <a:ext cx="457200" cy="304800"/>
          </a:xfrm>
          <a:prstGeom prst="rect">
            <a:avLst/>
          </a:prstGeom>
          <a:solidFill>
            <a:srgbClr val="FFFFFF"/>
          </a:solidFill>
          <a:ln w="25400">
            <a:solidFill>
              <a:srgbClr val="000000"/>
            </a:solid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endParaRPr>
          </a:p>
        </p:txBody>
      </p:sp>
      <p:sp>
        <p:nvSpPr>
          <p:cNvPr id="30" name="Rectangle 13"/>
          <p:cNvSpPr>
            <a:spLocks noChangeArrowheads="1"/>
          </p:cNvSpPr>
          <p:nvPr/>
        </p:nvSpPr>
        <p:spPr bwMode="auto">
          <a:xfrm>
            <a:off x="3886200" y="5105400"/>
            <a:ext cx="457200" cy="304800"/>
          </a:xfrm>
          <a:prstGeom prst="rect">
            <a:avLst/>
          </a:prstGeom>
          <a:solidFill>
            <a:srgbClr val="808080"/>
          </a:solidFill>
          <a:ln w="25400">
            <a:solidFill>
              <a:srgbClr val="000000"/>
            </a:solid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endParaRPr>
          </a:p>
        </p:txBody>
      </p:sp>
      <p:sp>
        <p:nvSpPr>
          <p:cNvPr id="31" name="Rectangle 14"/>
          <p:cNvSpPr>
            <a:spLocks noChangeArrowheads="1"/>
          </p:cNvSpPr>
          <p:nvPr/>
        </p:nvSpPr>
        <p:spPr bwMode="auto">
          <a:xfrm>
            <a:off x="5029200" y="4724400"/>
            <a:ext cx="228600" cy="685800"/>
          </a:xfrm>
          <a:prstGeom prst="rect">
            <a:avLst/>
          </a:prstGeom>
          <a:solidFill>
            <a:srgbClr val="FFFFFF"/>
          </a:solidFill>
          <a:ln w="25400">
            <a:solidFill>
              <a:srgbClr val="000000"/>
            </a:solid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endParaRPr>
          </a:p>
        </p:txBody>
      </p:sp>
      <p:sp>
        <p:nvSpPr>
          <p:cNvPr id="32" name="Rectangle 15"/>
          <p:cNvSpPr>
            <a:spLocks noChangeArrowheads="1"/>
          </p:cNvSpPr>
          <p:nvPr/>
        </p:nvSpPr>
        <p:spPr bwMode="auto">
          <a:xfrm>
            <a:off x="4800600" y="4724400"/>
            <a:ext cx="228600" cy="685800"/>
          </a:xfrm>
          <a:prstGeom prst="rect">
            <a:avLst/>
          </a:prstGeom>
          <a:solidFill>
            <a:srgbClr val="808080"/>
          </a:solidFill>
          <a:ln w="25400">
            <a:solidFill>
              <a:srgbClr val="000000"/>
            </a:solid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endParaRPr>
          </a:p>
        </p:txBody>
      </p:sp>
      <p:sp>
        <p:nvSpPr>
          <p:cNvPr id="33" name="Rectangle 16"/>
          <p:cNvSpPr>
            <a:spLocks noChangeArrowheads="1"/>
          </p:cNvSpPr>
          <p:nvPr/>
        </p:nvSpPr>
        <p:spPr bwMode="auto">
          <a:xfrm>
            <a:off x="3886200" y="4495800"/>
            <a:ext cx="457200" cy="304800"/>
          </a:xfrm>
          <a:prstGeom prst="rect">
            <a:avLst/>
          </a:prstGeom>
          <a:solidFill>
            <a:srgbClr val="808080"/>
          </a:solidFill>
          <a:ln w="25400">
            <a:solidFill>
              <a:srgbClr val="000000"/>
            </a:solid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endParaRPr>
          </a:p>
        </p:txBody>
      </p:sp>
      <p:sp>
        <p:nvSpPr>
          <p:cNvPr id="34" name="Rectangle 17"/>
          <p:cNvSpPr>
            <a:spLocks noChangeArrowheads="1"/>
          </p:cNvSpPr>
          <p:nvPr/>
        </p:nvSpPr>
        <p:spPr bwMode="auto">
          <a:xfrm>
            <a:off x="4572000" y="4724400"/>
            <a:ext cx="228600" cy="685800"/>
          </a:xfrm>
          <a:prstGeom prst="rect">
            <a:avLst/>
          </a:prstGeom>
          <a:solidFill>
            <a:srgbClr val="FFFFFF"/>
          </a:solidFill>
          <a:ln w="25400">
            <a:solidFill>
              <a:srgbClr val="000000"/>
            </a:solid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endParaRPr>
          </a:p>
        </p:txBody>
      </p:sp>
      <p:sp>
        <p:nvSpPr>
          <p:cNvPr id="35" name="Rectangle 18"/>
          <p:cNvSpPr>
            <a:spLocks noChangeArrowheads="1"/>
          </p:cNvSpPr>
          <p:nvPr/>
        </p:nvSpPr>
        <p:spPr bwMode="auto">
          <a:xfrm>
            <a:off x="6705600" y="4800600"/>
            <a:ext cx="381000" cy="304800"/>
          </a:xfrm>
          <a:prstGeom prst="rect">
            <a:avLst/>
          </a:prstGeom>
          <a:solidFill>
            <a:srgbClr val="808080"/>
          </a:solidFill>
          <a:ln w="25400">
            <a:solidFill>
              <a:srgbClr val="000000"/>
            </a:solid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endParaRPr>
          </a:p>
        </p:txBody>
      </p:sp>
      <p:sp>
        <p:nvSpPr>
          <p:cNvPr id="36" name="Rectangle 19"/>
          <p:cNvSpPr>
            <a:spLocks noChangeArrowheads="1"/>
          </p:cNvSpPr>
          <p:nvPr/>
        </p:nvSpPr>
        <p:spPr bwMode="auto">
          <a:xfrm>
            <a:off x="6705600" y="5105400"/>
            <a:ext cx="381000" cy="304800"/>
          </a:xfrm>
          <a:prstGeom prst="rect">
            <a:avLst/>
          </a:prstGeom>
          <a:solidFill>
            <a:srgbClr val="FFFFFF"/>
          </a:solidFill>
          <a:ln w="25400">
            <a:solidFill>
              <a:srgbClr val="000000"/>
            </a:solid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endParaRPr>
          </a:p>
        </p:txBody>
      </p:sp>
      <p:sp>
        <p:nvSpPr>
          <p:cNvPr id="37" name="Rectangle 21"/>
          <p:cNvSpPr>
            <a:spLocks noChangeArrowheads="1"/>
          </p:cNvSpPr>
          <p:nvPr/>
        </p:nvSpPr>
        <p:spPr bwMode="auto">
          <a:xfrm>
            <a:off x="7086600" y="4800600"/>
            <a:ext cx="381000" cy="304800"/>
          </a:xfrm>
          <a:prstGeom prst="rect">
            <a:avLst/>
          </a:prstGeom>
          <a:solidFill>
            <a:srgbClr val="FFFFFF"/>
          </a:solidFill>
          <a:ln w="25400">
            <a:solidFill>
              <a:srgbClr val="000000"/>
            </a:solid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endParaRPr>
          </a:p>
        </p:txBody>
      </p:sp>
      <p:sp>
        <p:nvSpPr>
          <p:cNvPr id="38" name="Rectangle 22"/>
          <p:cNvSpPr>
            <a:spLocks noChangeArrowheads="1"/>
          </p:cNvSpPr>
          <p:nvPr/>
        </p:nvSpPr>
        <p:spPr bwMode="auto">
          <a:xfrm>
            <a:off x="7086600" y="5105400"/>
            <a:ext cx="381000" cy="304800"/>
          </a:xfrm>
          <a:prstGeom prst="rect">
            <a:avLst/>
          </a:prstGeom>
          <a:solidFill>
            <a:srgbClr val="808080"/>
          </a:solidFill>
          <a:ln w="25400">
            <a:solidFill>
              <a:srgbClr val="000000"/>
            </a:solid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endParaRPr>
          </a:p>
        </p:txBody>
      </p:sp>
      <p:sp>
        <p:nvSpPr>
          <p:cNvPr id="39" name="Rectangle 23"/>
          <p:cNvSpPr>
            <a:spLocks noChangeArrowheads="1"/>
          </p:cNvSpPr>
          <p:nvPr/>
        </p:nvSpPr>
        <p:spPr bwMode="auto">
          <a:xfrm>
            <a:off x="7924800" y="4876800"/>
            <a:ext cx="228600" cy="533400"/>
          </a:xfrm>
          <a:prstGeom prst="rect">
            <a:avLst/>
          </a:prstGeom>
          <a:solidFill>
            <a:srgbClr val="FFFFFF"/>
          </a:solidFill>
          <a:ln w="25400">
            <a:solidFill>
              <a:srgbClr val="000000"/>
            </a:solid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endParaRPr>
          </a:p>
        </p:txBody>
      </p:sp>
      <p:sp>
        <p:nvSpPr>
          <p:cNvPr id="40" name="Rectangle 24"/>
          <p:cNvSpPr>
            <a:spLocks noChangeArrowheads="1"/>
          </p:cNvSpPr>
          <p:nvPr/>
        </p:nvSpPr>
        <p:spPr bwMode="auto">
          <a:xfrm>
            <a:off x="7696200" y="4876800"/>
            <a:ext cx="228600" cy="533400"/>
          </a:xfrm>
          <a:prstGeom prst="rect">
            <a:avLst/>
          </a:prstGeom>
          <a:solidFill>
            <a:srgbClr val="808080"/>
          </a:solidFill>
          <a:ln w="25400">
            <a:solidFill>
              <a:srgbClr val="000000"/>
            </a:solid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endParaRPr>
          </a:p>
        </p:txBody>
      </p:sp>
      <p:sp>
        <p:nvSpPr>
          <p:cNvPr id="41" name="Rectangle 25"/>
          <p:cNvSpPr>
            <a:spLocks noChangeArrowheads="1"/>
          </p:cNvSpPr>
          <p:nvPr/>
        </p:nvSpPr>
        <p:spPr bwMode="auto">
          <a:xfrm>
            <a:off x="7696200" y="4343400"/>
            <a:ext cx="228600" cy="533400"/>
          </a:xfrm>
          <a:prstGeom prst="rect">
            <a:avLst/>
          </a:prstGeom>
          <a:solidFill>
            <a:srgbClr val="FFFFFF"/>
          </a:solidFill>
          <a:ln w="25400">
            <a:solidFill>
              <a:srgbClr val="000000"/>
            </a:solid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endParaRPr>
          </a:p>
        </p:txBody>
      </p:sp>
      <p:sp>
        <p:nvSpPr>
          <p:cNvPr id="42" name="Rectangle 26"/>
          <p:cNvSpPr>
            <a:spLocks noChangeArrowheads="1"/>
          </p:cNvSpPr>
          <p:nvPr/>
        </p:nvSpPr>
        <p:spPr bwMode="auto">
          <a:xfrm>
            <a:off x="7924800" y="4343400"/>
            <a:ext cx="228600" cy="533400"/>
          </a:xfrm>
          <a:prstGeom prst="rect">
            <a:avLst/>
          </a:prstGeom>
          <a:solidFill>
            <a:srgbClr val="808080"/>
          </a:solidFill>
          <a:ln w="25400">
            <a:solidFill>
              <a:srgbClr val="000000"/>
            </a:solid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endParaRPr>
          </a:p>
        </p:txBody>
      </p:sp>
      <p:sp>
        <p:nvSpPr>
          <p:cNvPr id="43" name="Text Box 27"/>
          <p:cNvSpPr txBox="1">
            <a:spLocks noChangeArrowheads="1"/>
          </p:cNvSpPr>
          <p:nvPr/>
        </p:nvSpPr>
        <p:spPr bwMode="auto">
          <a:xfrm>
            <a:off x="0" y="5562600"/>
            <a:ext cx="2667000" cy="366713"/>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kern="0">
                <a:solidFill>
                  <a:sysClr val="windowText" lastClr="000000"/>
                </a:solidFill>
              </a:rPr>
              <a:t>Two-rectangle features</a:t>
            </a:r>
          </a:p>
        </p:txBody>
      </p:sp>
      <p:sp>
        <p:nvSpPr>
          <p:cNvPr id="44" name="Text Box 28"/>
          <p:cNvSpPr txBox="1">
            <a:spLocks noChangeArrowheads="1"/>
          </p:cNvSpPr>
          <p:nvPr/>
        </p:nvSpPr>
        <p:spPr bwMode="auto">
          <a:xfrm>
            <a:off x="3276600" y="5562600"/>
            <a:ext cx="2819400" cy="366713"/>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kern="0">
                <a:solidFill>
                  <a:sysClr val="windowText" lastClr="000000"/>
                </a:solidFill>
              </a:rPr>
              <a:t>Three-rectangle features</a:t>
            </a:r>
          </a:p>
        </p:txBody>
      </p:sp>
      <p:sp>
        <p:nvSpPr>
          <p:cNvPr id="45" name="Text Box 29"/>
          <p:cNvSpPr txBox="1">
            <a:spLocks noChangeArrowheads="1"/>
          </p:cNvSpPr>
          <p:nvPr/>
        </p:nvSpPr>
        <p:spPr bwMode="auto">
          <a:xfrm>
            <a:off x="6172200" y="5562600"/>
            <a:ext cx="2667000" cy="369888"/>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kern="0" dirty="0">
                <a:solidFill>
                  <a:sysClr val="windowText" lastClr="000000"/>
                </a:solidFill>
              </a:rPr>
              <a:t>Etc.</a:t>
            </a:r>
          </a:p>
        </p:txBody>
      </p:sp>
      <p:sp>
        <p:nvSpPr>
          <p:cNvPr id="21529" name="TextBox 45"/>
          <p:cNvSpPr txBox="1">
            <a:spLocks noChangeArrowheads="1"/>
          </p:cNvSpPr>
          <p:nvPr/>
        </p:nvSpPr>
        <p:spPr bwMode="auto">
          <a:xfrm>
            <a:off x="228600" y="4572000"/>
            <a:ext cx="390525" cy="369888"/>
          </a:xfrm>
          <a:prstGeom prst="rect">
            <a:avLst/>
          </a:prstGeom>
          <a:noFill/>
          <a:ln w="9525">
            <a:noFill/>
            <a:miter lim="800000"/>
            <a:headEnd/>
            <a:tailEnd/>
          </a:ln>
        </p:spPr>
        <p:txBody>
          <a:bodyPr wrap="none">
            <a:spAutoFit/>
          </a:bodyPr>
          <a:lstStyle/>
          <a:p>
            <a:r>
              <a:rPr lang="en-US"/>
              <a:t>-1</a:t>
            </a:r>
          </a:p>
        </p:txBody>
      </p:sp>
      <p:sp>
        <p:nvSpPr>
          <p:cNvPr id="21530" name="TextBox 46"/>
          <p:cNvSpPr txBox="1">
            <a:spLocks noChangeArrowheads="1"/>
          </p:cNvSpPr>
          <p:nvPr/>
        </p:nvSpPr>
        <p:spPr bwMode="auto">
          <a:xfrm>
            <a:off x="533400" y="4572000"/>
            <a:ext cx="447675" cy="369888"/>
          </a:xfrm>
          <a:prstGeom prst="rect">
            <a:avLst/>
          </a:prstGeom>
          <a:noFill/>
          <a:ln w="9525">
            <a:noFill/>
            <a:miter lim="800000"/>
            <a:headEnd/>
            <a:tailEnd/>
          </a:ln>
        </p:spPr>
        <p:txBody>
          <a:bodyPr wrap="none">
            <a:spAutoFit/>
          </a:bodyPr>
          <a:lstStyle/>
          <a:p>
            <a:r>
              <a:rPr lang="en-US"/>
              <a:t>+1</a:t>
            </a:r>
          </a:p>
        </p:txBody>
      </p:sp>
      <p:pic>
        <p:nvPicPr>
          <p:cNvPr id="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295400"/>
            <a:ext cx="3048000" cy="1414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TextBox 46"/>
          <p:cNvSpPr txBox="1"/>
          <p:nvPr/>
        </p:nvSpPr>
        <p:spPr>
          <a:xfrm>
            <a:off x="5105400" y="6412468"/>
            <a:ext cx="3581400" cy="369332"/>
          </a:xfrm>
          <a:prstGeom prst="rect">
            <a:avLst/>
          </a:prstGeom>
          <a:noFill/>
        </p:spPr>
        <p:txBody>
          <a:bodyPr wrap="square" rtlCol="0">
            <a:spAutoFit/>
          </a:bodyPr>
          <a:lstStyle/>
          <a:p>
            <a:r>
              <a:rPr lang="en-US" dirty="0" smtClean="0">
                <a:solidFill>
                  <a:schemeClr val="bg1">
                    <a:lumMod val="75000"/>
                  </a:schemeClr>
                </a:solidFill>
              </a:rPr>
              <a:t>Slide credit : Qing Chen  </a:t>
            </a:r>
            <a:endParaRPr lang="en-US" dirty="0">
              <a:solidFill>
                <a:schemeClr val="bg1">
                  <a:lumMod val="75000"/>
                </a:schemeClr>
              </a:solidFill>
            </a:endParaRPr>
          </a:p>
        </p:txBody>
      </p:sp>
    </p:spTree>
    <p:extLst>
      <p:ext uri="{BB962C8B-B14F-4D97-AF65-F5344CB8AC3E}">
        <p14:creationId xmlns:p14="http://schemas.microsoft.com/office/powerpoint/2010/main" val="39969009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609600" y="157480"/>
            <a:ext cx="8153400" cy="1341120"/>
          </a:xfrm>
        </p:spPr>
        <p:txBody>
          <a:bodyPr>
            <a:normAutofit fontScale="90000"/>
          </a:bodyPr>
          <a:lstStyle>
            <a:extLst/>
          </a:lstStyle>
          <a:p>
            <a:pPr marL="0" indent="0" algn="ctr"/>
            <a:r>
              <a:rPr lang="en-US" sz="4400" dirty="0" smtClean="0">
                <a:latin typeface="Times New Roman" pitchFamily="18" charset="0"/>
                <a:cs typeface="Times New Roman" pitchFamily="18" charset="0"/>
              </a:rPr>
              <a:t>Viola Jones face detection algorithm</a:t>
            </a:r>
            <a:br>
              <a:rPr lang="en-US" sz="4400" dirty="0" smtClean="0">
                <a:latin typeface="Times New Roman" pitchFamily="18" charset="0"/>
                <a:cs typeface="Times New Roman" pitchFamily="18" charset="0"/>
              </a:rPr>
            </a:br>
            <a:r>
              <a:rPr lang="en-US" sz="3100" dirty="0" err="1" smtClean="0">
                <a:solidFill>
                  <a:schemeClr val="tx1"/>
                </a:solidFill>
                <a:latin typeface="Times New Roman" pitchFamily="18" charset="0"/>
                <a:cs typeface="Times New Roman" pitchFamily="18" charset="0"/>
              </a:rPr>
              <a:t>Haar</a:t>
            </a:r>
            <a:r>
              <a:rPr lang="en-US" sz="3100" dirty="0" smtClean="0">
                <a:solidFill>
                  <a:schemeClr val="tx1"/>
                </a:solidFill>
                <a:latin typeface="Times New Roman" pitchFamily="18" charset="0"/>
                <a:cs typeface="Times New Roman" pitchFamily="18" charset="0"/>
              </a:rPr>
              <a:t> features </a:t>
            </a:r>
            <a:r>
              <a:rPr lang="en-US" sz="3100" b="1" dirty="0" smtClean="0">
                <a:solidFill>
                  <a:schemeClr val="tx1"/>
                </a:solidFill>
                <a:latin typeface="Times New Roman" pitchFamily="18" charset="0"/>
                <a:cs typeface="Times New Roman" pitchFamily="18" charset="0"/>
              </a:rPr>
              <a:t>|</a:t>
            </a:r>
            <a:r>
              <a:rPr lang="en-US" sz="3100" dirty="0" smtClean="0">
                <a:solidFill>
                  <a:srgbClr val="FF0000"/>
                </a:solidFill>
                <a:latin typeface="Times New Roman" pitchFamily="18" charset="0"/>
                <a:cs typeface="Times New Roman" pitchFamily="18" charset="0"/>
              </a:rPr>
              <a:t> Integral Image </a:t>
            </a:r>
            <a:r>
              <a:rPr lang="en-US" sz="3100" b="1" dirty="0" smtClean="0">
                <a:latin typeface="Times New Roman" pitchFamily="18" charset="0"/>
                <a:cs typeface="Times New Roman" pitchFamily="18" charset="0"/>
              </a:rPr>
              <a:t>|</a:t>
            </a:r>
            <a:r>
              <a:rPr lang="en-US" sz="3100" dirty="0" smtClean="0">
                <a:latin typeface="Times New Roman" pitchFamily="18" charset="0"/>
                <a:cs typeface="Times New Roman" pitchFamily="18" charset="0"/>
              </a:rPr>
              <a:t> </a:t>
            </a:r>
            <a:r>
              <a:rPr lang="en-US" sz="3100" dirty="0" err="1" smtClean="0">
                <a:latin typeface="Times New Roman" pitchFamily="18" charset="0"/>
                <a:cs typeface="Times New Roman" pitchFamily="18" charset="0"/>
              </a:rPr>
              <a:t>Adaboost</a:t>
            </a:r>
            <a:r>
              <a:rPr lang="en-US" sz="3100" dirty="0" smtClean="0">
                <a:latin typeface="Times New Roman" pitchFamily="18" charset="0"/>
                <a:cs typeface="Times New Roman" pitchFamily="18" charset="0"/>
              </a:rPr>
              <a:t> </a:t>
            </a:r>
            <a:r>
              <a:rPr lang="en-US" sz="3100" b="1" dirty="0" smtClean="0">
                <a:latin typeface="Times New Roman" pitchFamily="18" charset="0"/>
                <a:cs typeface="Times New Roman" pitchFamily="18" charset="0"/>
              </a:rPr>
              <a:t>|</a:t>
            </a:r>
            <a:r>
              <a:rPr lang="en-US" sz="3100" dirty="0" smtClean="0">
                <a:latin typeface="Times New Roman" pitchFamily="18" charset="0"/>
                <a:cs typeface="Times New Roman" pitchFamily="18" charset="0"/>
              </a:rPr>
              <a:t> Cascading</a:t>
            </a:r>
            <a:endParaRPr lang="en-US" sz="3100" dirty="0">
              <a:latin typeface="Times New Roman" pitchFamily="18" charset="0"/>
              <a:cs typeface="Times New Roman" pitchFamily="18" charset="0"/>
            </a:endParaRPr>
          </a:p>
        </p:txBody>
      </p:sp>
      <p:sp>
        <p:nvSpPr>
          <p:cNvPr id="4" name="Content Placeholder 3"/>
          <p:cNvSpPr>
            <a:spLocks noGrp="1"/>
          </p:cNvSpPr>
          <p:nvPr>
            <p:ph sz="quarter" idx="13"/>
          </p:nvPr>
        </p:nvSpPr>
        <p:spPr>
          <a:xfrm>
            <a:off x="609600" y="1803400"/>
            <a:ext cx="8305800" cy="4673600"/>
          </a:xfrm>
        </p:spPr>
        <p:txBody>
          <a:bodyPr>
            <a:normAutofit/>
          </a:bodyPr>
          <a:lstStyle/>
          <a:p>
            <a:pPr>
              <a:buFont typeface="Wingdings" pitchFamily="2" charset="2"/>
              <a:buChar char="Ø"/>
            </a:pPr>
            <a:r>
              <a:rPr lang="en-US" sz="2000" dirty="0" smtClean="0">
                <a:solidFill>
                  <a:schemeClr val="bg2">
                    <a:lumMod val="10000"/>
                  </a:schemeClr>
                </a:solidFill>
                <a:latin typeface="Times New Roman" pitchFamily="18" charset="0"/>
                <a:cs typeface="Times New Roman" pitchFamily="18" charset="0"/>
              </a:rPr>
              <a:t>Viola </a:t>
            </a:r>
            <a:r>
              <a:rPr lang="en-US" sz="2000" dirty="0">
                <a:solidFill>
                  <a:schemeClr val="bg2">
                    <a:lumMod val="10000"/>
                  </a:schemeClr>
                </a:solidFill>
                <a:latin typeface="Times New Roman" pitchFamily="18" charset="0"/>
                <a:cs typeface="Times New Roman" pitchFamily="18" charset="0"/>
              </a:rPr>
              <a:t>jones algorithm uses  a 24x24 window as the base window size to start evaluating these features in any given image</a:t>
            </a:r>
            <a:r>
              <a:rPr lang="en-US" sz="2000" dirty="0" smtClean="0">
                <a:solidFill>
                  <a:schemeClr val="bg2">
                    <a:lumMod val="10000"/>
                  </a:schemeClr>
                </a:solidFill>
                <a:latin typeface="Times New Roman" pitchFamily="18" charset="0"/>
                <a:cs typeface="Times New Roman" pitchFamily="18" charset="0"/>
              </a:rPr>
              <a:t>.</a:t>
            </a:r>
          </a:p>
          <a:p>
            <a:pPr>
              <a:buFont typeface="Wingdings" pitchFamily="2" charset="2"/>
              <a:buChar char="Ø"/>
            </a:pPr>
            <a:r>
              <a:rPr lang="en-US" sz="2000" dirty="0" smtClean="0">
                <a:solidFill>
                  <a:schemeClr val="bg2">
                    <a:lumMod val="10000"/>
                  </a:schemeClr>
                </a:solidFill>
                <a:latin typeface="Times New Roman" pitchFamily="18" charset="0"/>
                <a:cs typeface="Times New Roman" pitchFamily="18" charset="0"/>
              </a:rPr>
              <a:t>Very high computation burden</a:t>
            </a:r>
          </a:p>
          <a:p>
            <a:pPr>
              <a:buFont typeface="Wingdings" pitchFamily="2" charset="2"/>
              <a:buChar char="Ø"/>
            </a:pPr>
            <a:r>
              <a:rPr lang="en-US" sz="2000" dirty="0" smtClean="0">
                <a:solidFill>
                  <a:schemeClr val="bg2">
                    <a:lumMod val="10000"/>
                  </a:schemeClr>
                </a:solidFill>
                <a:latin typeface="Times New Roman" pitchFamily="18" charset="0"/>
                <a:cs typeface="Times New Roman" pitchFamily="18" charset="0"/>
              </a:rPr>
              <a:t>In an integral image the value at pixel (</a:t>
            </a:r>
            <a:r>
              <a:rPr lang="en-US" sz="2000" dirty="0" err="1" smtClean="0">
                <a:solidFill>
                  <a:schemeClr val="bg2">
                    <a:lumMod val="10000"/>
                  </a:schemeClr>
                </a:solidFill>
                <a:latin typeface="Times New Roman" pitchFamily="18" charset="0"/>
                <a:cs typeface="Times New Roman" pitchFamily="18" charset="0"/>
              </a:rPr>
              <a:t>x,y</a:t>
            </a:r>
            <a:r>
              <a:rPr lang="en-US" sz="2000" dirty="0" smtClean="0">
                <a:solidFill>
                  <a:schemeClr val="bg2">
                    <a:lumMod val="10000"/>
                  </a:schemeClr>
                </a:solidFill>
                <a:latin typeface="Times New Roman" pitchFamily="18" charset="0"/>
                <a:cs typeface="Times New Roman" pitchFamily="18" charset="0"/>
              </a:rPr>
              <a:t>) is the sum of pixels above and to the left of (</a:t>
            </a:r>
            <a:r>
              <a:rPr lang="en-US" sz="2000" dirty="0" err="1" smtClean="0">
                <a:solidFill>
                  <a:schemeClr val="bg2">
                    <a:lumMod val="10000"/>
                  </a:schemeClr>
                </a:solidFill>
                <a:latin typeface="Times New Roman" pitchFamily="18" charset="0"/>
                <a:cs typeface="Times New Roman" pitchFamily="18" charset="0"/>
              </a:rPr>
              <a:t>x,y</a:t>
            </a:r>
            <a:r>
              <a:rPr lang="en-US" sz="2000" dirty="0" smtClean="0">
                <a:solidFill>
                  <a:schemeClr val="bg2">
                    <a:lumMod val="10000"/>
                  </a:schemeClr>
                </a:solidFill>
                <a:latin typeface="Times New Roman" pitchFamily="18" charset="0"/>
                <a:cs typeface="Times New Roman" pitchFamily="18" charset="0"/>
              </a:rPr>
              <a:t>)</a:t>
            </a:r>
          </a:p>
          <a:p>
            <a:pPr>
              <a:buFont typeface="Wingdings" pitchFamily="2" charset="2"/>
              <a:buChar char="Ø"/>
            </a:pPr>
            <a:endParaRPr lang="en-US" sz="2000" b="1" dirty="0" smtClean="0">
              <a:solidFill>
                <a:schemeClr val="bg2">
                  <a:lumMod val="10000"/>
                </a:schemeClr>
              </a:solidFill>
              <a:latin typeface="Times New Roman" pitchFamily="18" charset="0"/>
              <a:cs typeface="Times New Roman" pitchFamily="18" charset="0"/>
            </a:endParaRPr>
          </a:p>
        </p:txBody>
      </p:sp>
      <p:cxnSp>
        <p:nvCxnSpPr>
          <p:cNvPr id="5" name="Straight Connector 4"/>
          <p:cNvCxnSpPr/>
          <p:nvPr/>
        </p:nvCxnSpPr>
        <p:spPr>
          <a:xfrm>
            <a:off x="1524000" y="2819400"/>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1676400" y="3733561"/>
            <a:ext cx="6172200" cy="2895839"/>
            <a:chOff x="533400" y="2692639"/>
            <a:chExt cx="7315200" cy="325120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692639"/>
              <a:ext cx="7315200" cy="32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flipH="1">
              <a:off x="3246118" y="2819400"/>
              <a:ext cx="45719" cy="1656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447800" y="4475106"/>
              <a:ext cx="1813926" cy="60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4610100" y="4438471"/>
            <a:ext cx="762000" cy="1200329"/>
          </a:xfrm>
          <a:prstGeom prst="rect">
            <a:avLst/>
          </a:prstGeom>
          <a:noFill/>
        </p:spPr>
        <p:txBody>
          <a:bodyPr wrap="square" rtlCol="0">
            <a:spAutoFit/>
          </a:bodyPr>
          <a:lstStyle/>
          <a:p>
            <a:r>
              <a:rPr lang="en-US" dirty="0" smtClean="0"/>
              <a:t>Sum above and to left</a:t>
            </a:r>
          </a:p>
        </p:txBody>
      </p:sp>
      <p:sp>
        <p:nvSpPr>
          <p:cNvPr id="12" name="TextBox 11"/>
          <p:cNvSpPr txBox="1"/>
          <p:nvPr/>
        </p:nvSpPr>
        <p:spPr>
          <a:xfrm>
            <a:off x="5105400" y="6412468"/>
            <a:ext cx="3581400" cy="369332"/>
          </a:xfrm>
          <a:prstGeom prst="rect">
            <a:avLst/>
          </a:prstGeom>
          <a:noFill/>
        </p:spPr>
        <p:txBody>
          <a:bodyPr wrap="square" rtlCol="0">
            <a:spAutoFit/>
          </a:bodyPr>
          <a:lstStyle/>
          <a:p>
            <a:r>
              <a:rPr lang="en-US" dirty="0" smtClean="0">
                <a:solidFill>
                  <a:schemeClr val="bg1">
                    <a:lumMod val="75000"/>
                  </a:schemeClr>
                </a:solidFill>
              </a:rPr>
              <a:t>Slide credit : Qing Chen  </a:t>
            </a:r>
            <a:endParaRPr lang="en-US" dirty="0">
              <a:solidFill>
                <a:schemeClr val="bg1">
                  <a:lumMod val="75000"/>
                </a:schemeClr>
              </a:solidFill>
            </a:endParaRPr>
          </a:p>
        </p:txBody>
      </p:sp>
    </p:spTree>
    <p:extLst>
      <p:ext uri="{BB962C8B-B14F-4D97-AF65-F5344CB8AC3E}">
        <p14:creationId xmlns:p14="http://schemas.microsoft.com/office/powerpoint/2010/main" val="362708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arn(inVertical)">
                                      <p:cBhvr>
                                        <p:cTn id="10" dur="500"/>
                                        <p:tgtEl>
                                          <p:spTgt spid="4">
                                            <p:txEl>
                                              <p:pRg st="2" end="2"/>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609600" y="157480"/>
            <a:ext cx="8153400" cy="1341120"/>
          </a:xfrm>
        </p:spPr>
        <p:txBody>
          <a:bodyPr>
            <a:normAutofit fontScale="90000"/>
          </a:bodyPr>
          <a:lstStyle>
            <a:extLst/>
          </a:lstStyle>
          <a:p>
            <a:pPr marL="0" indent="0" algn="ctr"/>
            <a:r>
              <a:rPr lang="en-US" sz="4400" dirty="0" smtClean="0">
                <a:latin typeface="Times New Roman" pitchFamily="18" charset="0"/>
                <a:cs typeface="Times New Roman" pitchFamily="18" charset="0"/>
              </a:rPr>
              <a:t>Viola Jones face detection algorithm</a:t>
            </a:r>
            <a:br>
              <a:rPr lang="en-US" sz="4400" dirty="0" smtClean="0">
                <a:latin typeface="Times New Roman" pitchFamily="18" charset="0"/>
                <a:cs typeface="Times New Roman" pitchFamily="18" charset="0"/>
              </a:rPr>
            </a:br>
            <a:r>
              <a:rPr lang="en-US" sz="3100" dirty="0" err="1" smtClean="0">
                <a:solidFill>
                  <a:schemeClr val="tx1"/>
                </a:solidFill>
                <a:latin typeface="Times New Roman" pitchFamily="18" charset="0"/>
                <a:cs typeface="Times New Roman" pitchFamily="18" charset="0"/>
              </a:rPr>
              <a:t>Haar</a:t>
            </a:r>
            <a:r>
              <a:rPr lang="en-US" sz="3100" dirty="0" smtClean="0">
                <a:solidFill>
                  <a:schemeClr val="tx1"/>
                </a:solidFill>
                <a:latin typeface="Times New Roman" pitchFamily="18" charset="0"/>
                <a:cs typeface="Times New Roman" pitchFamily="18" charset="0"/>
              </a:rPr>
              <a:t> features </a:t>
            </a:r>
            <a:r>
              <a:rPr lang="en-US" sz="3100" b="1" dirty="0" smtClean="0">
                <a:solidFill>
                  <a:schemeClr val="tx1"/>
                </a:solidFill>
                <a:latin typeface="Times New Roman" pitchFamily="18" charset="0"/>
                <a:cs typeface="Times New Roman" pitchFamily="18" charset="0"/>
              </a:rPr>
              <a:t>|</a:t>
            </a:r>
            <a:r>
              <a:rPr lang="en-US" sz="3100" dirty="0" smtClean="0">
                <a:solidFill>
                  <a:srgbClr val="FF0000"/>
                </a:solidFill>
                <a:latin typeface="Times New Roman" pitchFamily="18" charset="0"/>
                <a:cs typeface="Times New Roman" pitchFamily="18" charset="0"/>
              </a:rPr>
              <a:t> Integral Image </a:t>
            </a:r>
            <a:r>
              <a:rPr lang="en-US" sz="3100" b="1" dirty="0" smtClean="0">
                <a:latin typeface="Times New Roman" pitchFamily="18" charset="0"/>
                <a:cs typeface="Times New Roman" pitchFamily="18" charset="0"/>
              </a:rPr>
              <a:t>|</a:t>
            </a:r>
            <a:r>
              <a:rPr lang="en-US" sz="3100" dirty="0" smtClean="0">
                <a:latin typeface="Times New Roman" pitchFamily="18" charset="0"/>
                <a:cs typeface="Times New Roman" pitchFamily="18" charset="0"/>
              </a:rPr>
              <a:t> </a:t>
            </a:r>
            <a:r>
              <a:rPr lang="en-US" sz="3100" dirty="0" err="1" smtClean="0">
                <a:latin typeface="Times New Roman" pitchFamily="18" charset="0"/>
                <a:cs typeface="Times New Roman" pitchFamily="18" charset="0"/>
              </a:rPr>
              <a:t>Adaboost</a:t>
            </a:r>
            <a:r>
              <a:rPr lang="en-US" sz="3100" dirty="0" smtClean="0">
                <a:latin typeface="Times New Roman" pitchFamily="18" charset="0"/>
                <a:cs typeface="Times New Roman" pitchFamily="18" charset="0"/>
              </a:rPr>
              <a:t> </a:t>
            </a:r>
            <a:r>
              <a:rPr lang="en-US" sz="3100" b="1" dirty="0" smtClean="0">
                <a:latin typeface="Times New Roman" pitchFamily="18" charset="0"/>
                <a:cs typeface="Times New Roman" pitchFamily="18" charset="0"/>
              </a:rPr>
              <a:t>|</a:t>
            </a:r>
            <a:r>
              <a:rPr lang="en-US" sz="3100" dirty="0" smtClean="0">
                <a:latin typeface="Times New Roman" pitchFamily="18" charset="0"/>
                <a:cs typeface="Times New Roman" pitchFamily="18" charset="0"/>
              </a:rPr>
              <a:t> Cascading</a:t>
            </a:r>
            <a:endParaRPr lang="en-US" sz="3100" dirty="0">
              <a:latin typeface="Times New Roman" pitchFamily="18" charset="0"/>
              <a:cs typeface="Times New Roman" pitchFamily="18" charset="0"/>
            </a:endParaRPr>
          </a:p>
        </p:txBody>
      </p:sp>
      <p:sp>
        <p:nvSpPr>
          <p:cNvPr id="4" name="Content Placeholder 3"/>
          <p:cNvSpPr>
            <a:spLocks noGrp="1"/>
          </p:cNvSpPr>
          <p:nvPr>
            <p:ph sz="quarter" idx="13"/>
          </p:nvPr>
        </p:nvSpPr>
        <p:spPr>
          <a:xfrm>
            <a:off x="609600" y="1803400"/>
            <a:ext cx="8305800" cy="4673600"/>
          </a:xfrm>
        </p:spPr>
        <p:txBody>
          <a:bodyPr>
            <a:normAutofit/>
          </a:bodyPr>
          <a:lstStyle/>
          <a:p>
            <a:pPr>
              <a:buFont typeface="Wingdings" pitchFamily="2" charset="2"/>
              <a:buChar char="Ø"/>
            </a:pPr>
            <a:r>
              <a:rPr lang="en-US" sz="2000" dirty="0" smtClean="0">
                <a:solidFill>
                  <a:schemeClr val="bg2">
                    <a:lumMod val="10000"/>
                  </a:schemeClr>
                </a:solidFill>
                <a:latin typeface="Times New Roman" pitchFamily="18" charset="0"/>
                <a:cs typeface="Times New Roman" pitchFamily="18" charset="0"/>
              </a:rPr>
              <a:t>Integral image allows for the calculation of  sum of all pixels inside any given rectangle using only four values at the corners of the rectangle.</a:t>
            </a:r>
          </a:p>
          <a:p>
            <a:pPr marL="0" indent="0">
              <a:buNone/>
            </a:pPr>
            <a:r>
              <a:rPr lang="en-US" sz="2000" dirty="0">
                <a:solidFill>
                  <a:schemeClr val="bg2">
                    <a:lumMod val="10000"/>
                  </a:schemeClr>
                </a:solidFill>
                <a:latin typeface="Times New Roman" pitchFamily="18" charset="0"/>
                <a:cs typeface="Times New Roman" pitchFamily="18" charset="0"/>
              </a:rPr>
              <a:t> </a:t>
            </a:r>
            <a:r>
              <a:rPr lang="en-US" sz="2000" dirty="0" smtClean="0">
                <a:solidFill>
                  <a:schemeClr val="bg2">
                    <a:lumMod val="10000"/>
                  </a:schemeClr>
                </a:solidFill>
                <a:latin typeface="Times New Roman" pitchFamily="18" charset="0"/>
                <a:cs typeface="Times New Roman" pitchFamily="18" charset="0"/>
              </a:rPr>
              <a:t>        Integral image</a:t>
            </a:r>
          </a:p>
          <a:p>
            <a:pPr marL="0" indent="0">
              <a:buNone/>
            </a:pPr>
            <a:endParaRPr lang="en-US" sz="2000" dirty="0" smtClean="0">
              <a:solidFill>
                <a:schemeClr val="bg2">
                  <a:lumMod val="10000"/>
                </a:schemeClr>
              </a:solidFill>
              <a:latin typeface="Times New Roman" pitchFamily="18" charset="0"/>
              <a:cs typeface="Times New Roman" pitchFamily="18" charset="0"/>
            </a:endParaRPr>
          </a:p>
          <a:p>
            <a:pPr>
              <a:buFont typeface="Wingdings" pitchFamily="2" charset="2"/>
              <a:buChar char="Ø"/>
            </a:pPr>
            <a:endParaRPr lang="en-US" sz="2000" b="1" dirty="0" smtClean="0">
              <a:solidFill>
                <a:schemeClr val="bg2">
                  <a:lumMod val="10000"/>
                </a:schemeClr>
              </a:solidFill>
              <a:latin typeface="Times New Roman" pitchFamily="18" charset="0"/>
              <a:cs typeface="Times New Roman" pitchFamily="18" charset="0"/>
            </a:endParaRPr>
          </a:p>
        </p:txBody>
      </p:sp>
      <p:cxnSp>
        <p:nvCxnSpPr>
          <p:cNvPr id="5" name="Straight Connector 4"/>
          <p:cNvCxnSpPr/>
          <p:nvPr/>
        </p:nvCxnSpPr>
        <p:spPr>
          <a:xfrm>
            <a:off x="1524000" y="2819400"/>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580" y="3429001"/>
            <a:ext cx="2679528" cy="2770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191000" y="3632200"/>
            <a:ext cx="4495800" cy="1477328"/>
          </a:xfrm>
          <a:prstGeom prst="rect">
            <a:avLst/>
          </a:prstGeom>
          <a:noFill/>
        </p:spPr>
        <p:txBody>
          <a:bodyPr wrap="square" rtlCol="0">
            <a:spAutoFit/>
          </a:bodyPr>
          <a:lstStyle/>
          <a:p>
            <a:r>
              <a:rPr lang="en-US" dirty="0" smtClean="0"/>
              <a:t>Sum of all pixels in </a:t>
            </a:r>
          </a:p>
          <a:p>
            <a:r>
              <a:rPr lang="en-US" dirty="0" smtClean="0"/>
              <a:t>D = 1+4-(2+3)</a:t>
            </a:r>
          </a:p>
          <a:p>
            <a:r>
              <a:rPr lang="en-US" dirty="0"/>
              <a:t> </a:t>
            </a:r>
            <a:r>
              <a:rPr lang="en-US" dirty="0" smtClean="0"/>
              <a:t>  = A+(A+B+C+D)-(A+C+A+B)   </a:t>
            </a:r>
          </a:p>
          <a:p>
            <a:r>
              <a:rPr lang="en-US" dirty="0"/>
              <a:t> </a:t>
            </a:r>
            <a:r>
              <a:rPr lang="en-US" dirty="0" smtClean="0"/>
              <a:t>  = D                                </a:t>
            </a:r>
          </a:p>
          <a:p>
            <a:r>
              <a:rPr lang="en-US" dirty="0"/>
              <a:t> </a:t>
            </a:r>
            <a:r>
              <a:rPr lang="en-US" dirty="0" smtClean="0"/>
              <a:t>                              </a:t>
            </a:r>
            <a:endParaRPr lang="en-US" dirty="0"/>
          </a:p>
        </p:txBody>
      </p:sp>
      <p:sp>
        <p:nvSpPr>
          <p:cNvPr id="7" name="Text Box 16"/>
          <p:cNvSpPr txBox="1">
            <a:spLocks noChangeArrowheads="1"/>
          </p:cNvSpPr>
          <p:nvPr/>
        </p:nvSpPr>
        <p:spPr bwMode="auto">
          <a:xfrm>
            <a:off x="2057402" y="6465889"/>
            <a:ext cx="71128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altLang="zh-CN" sz="1400" b="1" i="1" dirty="0">
                <a:ea typeface="SimSun" pitchFamily="2" charset="-122"/>
              </a:rPr>
              <a:t>Slide taken from a presentation by Qing Chen, Discover Lab, University of Ottawa</a:t>
            </a:r>
            <a:endParaRPr lang="en-US" sz="1400" b="1" i="1" dirty="0"/>
          </a:p>
        </p:txBody>
      </p:sp>
    </p:spTree>
    <p:extLst>
      <p:ext uri="{BB962C8B-B14F-4D97-AF65-F5344CB8AC3E}">
        <p14:creationId xmlns:p14="http://schemas.microsoft.com/office/powerpoint/2010/main" val="1726004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609600" y="157480"/>
            <a:ext cx="8153400" cy="1341120"/>
          </a:xfrm>
        </p:spPr>
        <p:txBody>
          <a:bodyPr>
            <a:normAutofit fontScale="90000"/>
          </a:bodyPr>
          <a:lstStyle>
            <a:extLst/>
          </a:lstStyle>
          <a:p>
            <a:pPr marL="0" indent="0" algn="ctr"/>
            <a:r>
              <a:rPr lang="en-US" sz="4400" dirty="0" smtClean="0">
                <a:latin typeface="Times New Roman" pitchFamily="18" charset="0"/>
                <a:cs typeface="Times New Roman" pitchFamily="18" charset="0"/>
              </a:rPr>
              <a:t>Viola Jones face detection algorithm</a:t>
            </a:r>
            <a:br>
              <a:rPr lang="en-US" sz="4400" dirty="0" smtClean="0">
                <a:latin typeface="Times New Roman" pitchFamily="18" charset="0"/>
                <a:cs typeface="Times New Roman" pitchFamily="18" charset="0"/>
              </a:rPr>
            </a:br>
            <a:r>
              <a:rPr lang="en-US" sz="3100" dirty="0" err="1" smtClean="0">
                <a:solidFill>
                  <a:schemeClr val="tx1"/>
                </a:solidFill>
                <a:latin typeface="Times New Roman" pitchFamily="18" charset="0"/>
                <a:cs typeface="Times New Roman" pitchFamily="18" charset="0"/>
              </a:rPr>
              <a:t>Haar</a:t>
            </a:r>
            <a:r>
              <a:rPr lang="en-US" sz="3100" dirty="0" smtClean="0">
                <a:solidFill>
                  <a:schemeClr val="tx1"/>
                </a:solidFill>
                <a:latin typeface="Times New Roman" pitchFamily="18" charset="0"/>
                <a:cs typeface="Times New Roman" pitchFamily="18" charset="0"/>
              </a:rPr>
              <a:t> features </a:t>
            </a:r>
            <a:r>
              <a:rPr lang="en-US" sz="3100" b="1" dirty="0" smtClean="0">
                <a:solidFill>
                  <a:schemeClr val="tx1"/>
                </a:solidFill>
                <a:latin typeface="Times New Roman" pitchFamily="18" charset="0"/>
                <a:cs typeface="Times New Roman" pitchFamily="18" charset="0"/>
              </a:rPr>
              <a:t>|</a:t>
            </a:r>
            <a:r>
              <a:rPr lang="en-US" sz="3100" dirty="0" smtClean="0">
                <a:solidFill>
                  <a:srgbClr val="FF0000"/>
                </a:solidFill>
                <a:latin typeface="Times New Roman" pitchFamily="18" charset="0"/>
                <a:cs typeface="Times New Roman" pitchFamily="18" charset="0"/>
              </a:rPr>
              <a:t> </a:t>
            </a:r>
            <a:r>
              <a:rPr lang="en-US" sz="3100" dirty="0" smtClean="0">
                <a:solidFill>
                  <a:schemeClr val="tx1"/>
                </a:solidFill>
                <a:latin typeface="Times New Roman" pitchFamily="18" charset="0"/>
                <a:cs typeface="Times New Roman" pitchFamily="18" charset="0"/>
              </a:rPr>
              <a:t>Integral Image </a:t>
            </a:r>
            <a:r>
              <a:rPr lang="en-US" sz="3100" b="1" dirty="0" smtClean="0">
                <a:latin typeface="Times New Roman" pitchFamily="18" charset="0"/>
                <a:cs typeface="Times New Roman" pitchFamily="18" charset="0"/>
              </a:rPr>
              <a:t>|</a:t>
            </a:r>
            <a:r>
              <a:rPr lang="en-US" sz="3100" dirty="0" smtClean="0">
                <a:latin typeface="Times New Roman" pitchFamily="18" charset="0"/>
                <a:cs typeface="Times New Roman" pitchFamily="18" charset="0"/>
              </a:rPr>
              <a:t> </a:t>
            </a:r>
            <a:r>
              <a:rPr lang="en-US" sz="3100" dirty="0" err="1" smtClean="0">
                <a:solidFill>
                  <a:srgbClr val="FF0000"/>
                </a:solidFill>
                <a:latin typeface="Times New Roman" pitchFamily="18" charset="0"/>
                <a:cs typeface="Times New Roman" pitchFamily="18" charset="0"/>
              </a:rPr>
              <a:t>Adaboost</a:t>
            </a:r>
            <a:r>
              <a:rPr lang="en-US" sz="3100" dirty="0" smtClean="0">
                <a:latin typeface="Times New Roman" pitchFamily="18" charset="0"/>
                <a:cs typeface="Times New Roman" pitchFamily="18" charset="0"/>
              </a:rPr>
              <a:t> </a:t>
            </a:r>
            <a:r>
              <a:rPr lang="en-US" sz="3100" b="1" dirty="0" smtClean="0">
                <a:latin typeface="Times New Roman" pitchFamily="18" charset="0"/>
                <a:cs typeface="Times New Roman" pitchFamily="18" charset="0"/>
              </a:rPr>
              <a:t>|</a:t>
            </a:r>
            <a:r>
              <a:rPr lang="en-US" sz="3100" dirty="0" smtClean="0">
                <a:latin typeface="Times New Roman" pitchFamily="18" charset="0"/>
                <a:cs typeface="Times New Roman" pitchFamily="18" charset="0"/>
              </a:rPr>
              <a:t> Cascading</a:t>
            </a:r>
            <a:endParaRPr lang="en-US" sz="3100" dirty="0">
              <a:latin typeface="Times New Roman" pitchFamily="18" charset="0"/>
              <a:cs typeface="Times New Roman" pitchFamily="18" charset="0"/>
            </a:endParaRPr>
          </a:p>
        </p:txBody>
      </p:sp>
      <p:sp>
        <p:nvSpPr>
          <p:cNvPr id="4" name="Content Placeholder 3"/>
          <p:cNvSpPr>
            <a:spLocks noGrp="1"/>
          </p:cNvSpPr>
          <p:nvPr>
            <p:ph sz="quarter" idx="13"/>
          </p:nvPr>
        </p:nvSpPr>
        <p:spPr>
          <a:xfrm>
            <a:off x="609600" y="1803400"/>
            <a:ext cx="8305800" cy="4673600"/>
          </a:xfrm>
        </p:spPr>
        <p:txBody>
          <a:bodyPr>
            <a:normAutofit/>
          </a:bodyPr>
          <a:lstStyle/>
          <a:p>
            <a:pPr>
              <a:buFont typeface="Wingdings" pitchFamily="2" charset="2"/>
              <a:buChar char="Ø"/>
            </a:pPr>
            <a:r>
              <a:rPr lang="en-US" sz="2000" dirty="0" smtClean="0">
                <a:latin typeface="Times New Roman" pitchFamily="18" charset="0"/>
                <a:cs typeface="Times New Roman" pitchFamily="18" charset="0"/>
              </a:rPr>
              <a:t>As </a:t>
            </a:r>
            <a:r>
              <a:rPr lang="en-US" sz="2000" dirty="0">
                <a:latin typeface="Times New Roman" pitchFamily="18" charset="0"/>
                <a:cs typeface="Times New Roman" pitchFamily="18" charset="0"/>
              </a:rPr>
              <a:t>stated </a:t>
            </a:r>
            <a:r>
              <a:rPr lang="en-US" sz="2000" dirty="0" smtClean="0">
                <a:latin typeface="Times New Roman" pitchFamily="18" charset="0"/>
                <a:cs typeface="Times New Roman" pitchFamily="18" charset="0"/>
              </a:rPr>
              <a:t>previously there </a:t>
            </a:r>
            <a:r>
              <a:rPr lang="en-US" sz="2000" dirty="0">
                <a:latin typeface="Times New Roman" pitchFamily="18" charset="0"/>
                <a:cs typeface="Times New Roman" pitchFamily="18" charset="0"/>
              </a:rPr>
              <a:t>can be </a:t>
            </a:r>
            <a:r>
              <a:rPr lang="en-US" sz="2000" dirty="0" smtClean="0">
                <a:latin typeface="Times New Roman" pitchFamily="18" charset="0"/>
                <a:cs typeface="Times New Roman" pitchFamily="18" charset="0"/>
              </a:rPr>
              <a:t>approximately 160,000 + feature </a:t>
            </a:r>
            <a:r>
              <a:rPr lang="en-US" sz="2000" dirty="0">
                <a:latin typeface="Times New Roman" pitchFamily="18" charset="0"/>
                <a:cs typeface="Times New Roman" pitchFamily="18" charset="0"/>
              </a:rPr>
              <a:t>values within a detector </a:t>
            </a:r>
            <a:r>
              <a:rPr lang="en-US" sz="2000" dirty="0" smtClean="0">
                <a:latin typeface="Times New Roman" pitchFamily="18" charset="0"/>
                <a:cs typeface="Times New Roman" pitchFamily="18" charset="0"/>
              </a:rPr>
              <a:t>at 24x24 base resolution which need to be calculated. But it is to be understood that only few set of features will be useful among all these features to identify a face.</a:t>
            </a:r>
          </a:p>
          <a:p>
            <a:pPr marL="0" indent="0">
              <a:buNone/>
            </a:pPr>
            <a:r>
              <a:rPr lang="en-US" sz="2000" dirty="0" smtClean="0">
                <a:latin typeface="Times New Roman" pitchFamily="18" charset="0"/>
                <a:cs typeface="Times New Roman" pitchFamily="18" charset="0"/>
              </a:rPr>
              <a:t>                All Features </a:t>
            </a:r>
          </a:p>
          <a:p>
            <a:pPr marL="0" indent="0">
              <a:buNone/>
            </a:pPr>
            <a:r>
              <a:rPr lang="en-US" sz="2000" dirty="0" smtClean="0">
                <a:latin typeface="Times New Roman" pitchFamily="18" charset="0"/>
                <a:cs typeface="Times New Roman" pitchFamily="18" charset="0"/>
              </a:rPr>
              <a:t> </a:t>
            </a:r>
            <a:endParaRPr lang="en-US" sz="2000" dirty="0" smtClean="0">
              <a:solidFill>
                <a:schemeClr val="bg2">
                  <a:lumMod val="10000"/>
                </a:schemeClr>
              </a:solidFill>
              <a:latin typeface="Times New Roman" pitchFamily="18" charset="0"/>
              <a:cs typeface="Times New Roman" pitchFamily="18" charset="0"/>
            </a:endParaRPr>
          </a:p>
          <a:p>
            <a:pPr>
              <a:buFont typeface="Wingdings" pitchFamily="2" charset="2"/>
              <a:buChar char="Ø"/>
            </a:pPr>
            <a:endParaRPr lang="en-US" sz="2000" b="1" dirty="0" smtClean="0">
              <a:solidFill>
                <a:schemeClr val="bg2">
                  <a:lumMod val="10000"/>
                </a:schemeClr>
              </a:solidFill>
              <a:latin typeface="Times New Roman" pitchFamily="18" charset="0"/>
              <a:cs typeface="Times New Roman" pitchFamily="18" charset="0"/>
            </a:endParaRPr>
          </a:p>
        </p:txBody>
      </p:sp>
      <p:cxnSp>
        <p:nvCxnSpPr>
          <p:cNvPr id="5" name="Straight Connector 4"/>
          <p:cNvCxnSpPr/>
          <p:nvPr/>
        </p:nvCxnSpPr>
        <p:spPr>
          <a:xfrm>
            <a:off x="1524000" y="2819400"/>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4038600"/>
            <a:ext cx="2133600" cy="2178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3835400"/>
            <a:ext cx="2219325" cy="216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3126" y="3835400"/>
            <a:ext cx="2236787" cy="216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105400" y="6412468"/>
            <a:ext cx="3581400" cy="369332"/>
          </a:xfrm>
          <a:prstGeom prst="rect">
            <a:avLst/>
          </a:prstGeom>
          <a:noFill/>
        </p:spPr>
        <p:txBody>
          <a:bodyPr wrap="square" rtlCol="0">
            <a:spAutoFit/>
          </a:bodyPr>
          <a:lstStyle/>
          <a:p>
            <a:r>
              <a:rPr lang="en-US" dirty="0" smtClean="0">
                <a:solidFill>
                  <a:schemeClr val="bg1">
                    <a:lumMod val="75000"/>
                  </a:schemeClr>
                </a:solidFill>
              </a:rPr>
              <a:t>Slide credit : Qing Chen  </a:t>
            </a:r>
            <a:endParaRPr lang="en-US" dirty="0">
              <a:solidFill>
                <a:schemeClr val="bg1">
                  <a:lumMod val="75000"/>
                </a:schemeClr>
              </a:solidFill>
            </a:endParaRPr>
          </a:p>
        </p:txBody>
      </p:sp>
    </p:spTree>
    <p:extLst>
      <p:ext uri="{BB962C8B-B14F-4D97-AF65-F5344CB8AC3E}">
        <p14:creationId xmlns:p14="http://schemas.microsoft.com/office/powerpoint/2010/main" val="42715873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609600" y="157480"/>
            <a:ext cx="8153400" cy="1341120"/>
          </a:xfrm>
        </p:spPr>
        <p:txBody>
          <a:bodyPr>
            <a:normAutofit fontScale="90000"/>
          </a:bodyPr>
          <a:lstStyle>
            <a:extLst/>
          </a:lstStyle>
          <a:p>
            <a:pPr marL="0" indent="0" algn="ctr"/>
            <a:r>
              <a:rPr lang="en-US" sz="4400" dirty="0" smtClean="0">
                <a:latin typeface="Times New Roman" pitchFamily="18" charset="0"/>
                <a:cs typeface="Times New Roman" pitchFamily="18" charset="0"/>
              </a:rPr>
              <a:t>Viola Jones face detection algorithm</a:t>
            </a:r>
            <a:br>
              <a:rPr lang="en-US" sz="4400" dirty="0" smtClean="0">
                <a:latin typeface="Times New Roman" pitchFamily="18" charset="0"/>
                <a:cs typeface="Times New Roman" pitchFamily="18" charset="0"/>
              </a:rPr>
            </a:br>
            <a:r>
              <a:rPr lang="en-US" sz="3100" dirty="0" err="1" smtClean="0">
                <a:solidFill>
                  <a:schemeClr val="tx1"/>
                </a:solidFill>
                <a:latin typeface="Times New Roman" pitchFamily="18" charset="0"/>
                <a:cs typeface="Times New Roman" pitchFamily="18" charset="0"/>
              </a:rPr>
              <a:t>Haar</a:t>
            </a:r>
            <a:r>
              <a:rPr lang="en-US" sz="3100" dirty="0" smtClean="0">
                <a:solidFill>
                  <a:schemeClr val="tx1"/>
                </a:solidFill>
                <a:latin typeface="Times New Roman" pitchFamily="18" charset="0"/>
                <a:cs typeface="Times New Roman" pitchFamily="18" charset="0"/>
              </a:rPr>
              <a:t> features </a:t>
            </a:r>
            <a:r>
              <a:rPr lang="en-US" sz="3100" b="1" dirty="0" smtClean="0">
                <a:solidFill>
                  <a:schemeClr val="tx1"/>
                </a:solidFill>
                <a:latin typeface="Times New Roman" pitchFamily="18" charset="0"/>
                <a:cs typeface="Times New Roman" pitchFamily="18" charset="0"/>
              </a:rPr>
              <a:t>|</a:t>
            </a:r>
            <a:r>
              <a:rPr lang="en-US" sz="3100" dirty="0" smtClean="0">
                <a:solidFill>
                  <a:srgbClr val="FF0000"/>
                </a:solidFill>
                <a:latin typeface="Times New Roman" pitchFamily="18" charset="0"/>
                <a:cs typeface="Times New Roman" pitchFamily="18" charset="0"/>
              </a:rPr>
              <a:t> </a:t>
            </a:r>
            <a:r>
              <a:rPr lang="en-US" sz="3100" dirty="0" smtClean="0">
                <a:solidFill>
                  <a:schemeClr val="tx1"/>
                </a:solidFill>
                <a:latin typeface="Times New Roman" pitchFamily="18" charset="0"/>
                <a:cs typeface="Times New Roman" pitchFamily="18" charset="0"/>
              </a:rPr>
              <a:t>Integral Image </a:t>
            </a:r>
            <a:r>
              <a:rPr lang="en-US" sz="3100" b="1" dirty="0" smtClean="0">
                <a:latin typeface="Times New Roman" pitchFamily="18" charset="0"/>
                <a:cs typeface="Times New Roman" pitchFamily="18" charset="0"/>
              </a:rPr>
              <a:t>|</a:t>
            </a:r>
            <a:r>
              <a:rPr lang="en-US" sz="3100" dirty="0" smtClean="0">
                <a:latin typeface="Times New Roman" pitchFamily="18" charset="0"/>
                <a:cs typeface="Times New Roman" pitchFamily="18" charset="0"/>
              </a:rPr>
              <a:t> </a:t>
            </a:r>
            <a:r>
              <a:rPr lang="en-US" sz="3100" dirty="0" err="1" smtClean="0">
                <a:solidFill>
                  <a:srgbClr val="FF0000"/>
                </a:solidFill>
                <a:latin typeface="Times New Roman" pitchFamily="18" charset="0"/>
                <a:cs typeface="Times New Roman" pitchFamily="18" charset="0"/>
              </a:rPr>
              <a:t>Adaboost</a:t>
            </a:r>
            <a:r>
              <a:rPr lang="en-US" sz="3100" dirty="0" smtClean="0">
                <a:latin typeface="Times New Roman" pitchFamily="18" charset="0"/>
                <a:cs typeface="Times New Roman" pitchFamily="18" charset="0"/>
              </a:rPr>
              <a:t> </a:t>
            </a:r>
            <a:r>
              <a:rPr lang="en-US" sz="3100" b="1" dirty="0" smtClean="0">
                <a:latin typeface="Times New Roman" pitchFamily="18" charset="0"/>
                <a:cs typeface="Times New Roman" pitchFamily="18" charset="0"/>
              </a:rPr>
              <a:t>|</a:t>
            </a:r>
            <a:r>
              <a:rPr lang="en-US" sz="3100" dirty="0" smtClean="0">
                <a:latin typeface="Times New Roman" pitchFamily="18" charset="0"/>
                <a:cs typeface="Times New Roman" pitchFamily="18" charset="0"/>
              </a:rPr>
              <a:t> Cascading</a:t>
            </a:r>
            <a:endParaRPr lang="en-US" sz="3100" dirty="0">
              <a:latin typeface="Times New Roman" pitchFamily="18" charset="0"/>
              <a:cs typeface="Times New Roman" pitchFamily="18" charset="0"/>
            </a:endParaRPr>
          </a:p>
        </p:txBody>
      </p:sp>
      <p:sp>
        <p:nvSpPr>
          <p:cNvPr id="4" name="Content Placeholder 3"/>
          <p:cNvSpPr>
            <a:spLocks noGrp="1"/>
          </p:cNvSpPr>
          <p:nvPr>
            <p:ph sz="quarter" idx="13"/>
          </p:nvPr>
        </p:nvSpPr>
        <p:spPr>
          <a:xfrm>
            <a:off x="609600" y="1447800"/>
            <a:ext cx="8305800" cy="4673600"/>
          </a:xfrm>
        </p:spPr>
        <p:txBody>
          <a:bodyPr>
            <a:normAutofit/>
          </a:bodyPr>
          <a:lstStyle/>
          <a:p>
            <a:pPr algn="just">
              <a:buFont typeface="Wingdings" pitchFamily="2" charset="2"/>
              <a:buChar char="Ø"/>
            </a:pPr>
            <a:r>
              <a:rPr lang="en-US" sz="2000" dirty="0" err="1" smtClean="0">
                <a:latin typeface="Times New Roman" pitchFamily="18" charset="0"/>
                <a:cs typeface="Times New Roman" pitchFamily="18" charset="0"/>
              </a:rPr>
              <a:t>Adaboost</a:t>
            </a:r>
            <a:r>
              <a:rPr lang="en-US" sz="2000" dirty="0" smtClean="0">
                <a:latin typeface="Times New Roman" pitchFamily="18" charset="0"/>
                <a:cs typeface="Times New Roman" pitchFamily="18" charset="0"/>
              </a:rPr>
              <a:t> is a machine learning algorithm which helps in finding only the best features among all these 160,000+ features. </a:t>
            </a:r>
          </a:p>
          <a:p>
            <a:pPr algn="just">
              <a:buFont typeface="Wingdings" pitchFamily="2" charset="2"/>
              <a:buChar char="Ø"/>
            </a:pPr>
            <a:r>
              <a:rPr lang="en-US" sz="2000" dirty="0" smtClean="0">
                <a:latin typeface="Times New Roman" pitchFamily="18" charset="0"/>
                <a:cs typeface="Times New Roman" pitchFamily="18" charset="0"/>
              </a:rPr>
              <a:t>These features are also called as weak classifiers. </a:t>
            </a:r>
            <a:r>
              <a:rPr lang="en-US" sz="2000" dirty="0" err="1" smtClean="0">
                <a:latin typeface="Times New Roman" pitchFamily="18" charset="0"/>
                <a:cs typeface="Times New Roman" pitchFamily="18" charset="0"/>
              </a:rPr>
              <a:t>Adaboost</a:t>
            </a:r>
            <a:r>
              <a:rPr lang="en-US" sz="2000" dirty="0" smtClean="0">
                <a:latin typeface="Times New Roman" pitchFamily="18" charset="0"/>
                <a:cs typeface="Times New Roman" pitchFamily="18" charset="0"/>
              </a:rPr>
              <a:t> constructs a strong classifier as a linear combination of these weak classifiers.</a:t>
            </a:r>
          </a:p>
          <a:p>
            <a:pPr>
              <a:buFont typeface="Wingdings" pitchFamily="2" charset="2"/>
              <a:buChar char="Ø"/>
            </a:pPr>
            <a:endParaRPr lang="en-US" sz="2000" b="1" dirty="0" smtClean="0">
              <a:solidFill>
                <a:schemeClr val="bg2">
                  <a:lumMod val="10000"/>
                </a:schemeClr>
              </a:solidFill>
              <a:latin typeface="Times New Roman" pitchFamily="18" charset="0"/>
              <a:cs typeface="Times New Roman" pitchFamily="18" charset="0"/>
            </a:endParaRPr>
          </a:p>
        </p:txBody>
      </p:sp>
      <p:cxnSp>
        <p:nvCxnSpPr>
          <p:cNvPr id="5" name="Straight Connector 4"/>
          <p:cNvCxnSpPr/>
          <p:nvPr/>
        </p:nvCxnSpPr>
        <p:spPr>
          <a:xfrm>
            <a:off x="1524000" y="2819400"/>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1" y="2743200"/>
            <a:ext cx="5534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00699" y="3712737"/>
            <a:ext cx="1905000" cy="369332"/>
          </a:xfrm>
          <a:prstGeom prst="rect">
            <a:avLst/>
          </a:prstGeom>
          <a:noFill/>
        </p:spPr>
        <p:txBody>
          <a:bodyPr wrap="square" rtlCol="0">
            <a:spAutoFit/>
          </a:bodyPr>
          <a:lstStyle/>
          <a:p>
            <a:r>
              <a:rPr lang="en-US" dirty="0" smtClean="0"/>
              <a:t>Strong classifier</a:t>
            </a:r>
            <a:endParaRPr lang="en-US" dirty="0"/>
          </a:p>
        </p:txBody>
      </p:sp>
      <p:sp>
        <p:nvSpPr>
          <p:cNvPr id="6" name="TextBox 5"/>
          <p:cNvSpPr txBox="1"/>
          <p:nvPr/>
        </p:nvSpPr>
        <p:spPr>
          <a:xfrm>
            <a:off x="2870812" y="3733800"/>
            <a:ext cx="1905000" cy="369332"/>
          </a:xfrm>
          <a:prstGeom prst="rect">
            <a:avLst/>
          </a:prstGeom>
          <a:noFill/>
        </p:spPr>
        <p:txBody>
          <a:bodyPr wrap="square" rtlCol="0">
            <a:spAutoFit/>
          </a:bodyPr>
          <a:lstStyle/>
          <a:p>
            <a:r>
              <a:rPr lang="en-US" dirty="0" smtClean="0"/>
              <a:t>Weak classifier</a:t>
            </a:r>
            <a:endParaRPr lang="en-US" dirty="0"/>
          </a:p>
        </p:txBody>
      </p:sp>
      <p:sp>
        <p:nvSpPr>
          <p:cNvPr id="12" name="Isosceles Triangle 11"/>
          <p:cNvSpPr/>
          <p:nvPr/>
        </p:nvSpPr>
        <p:spPr>
          <a:xfrm>
            <a:off x="3390900" y="3352801"/>
            <a:ext cx="228600" cy="32487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328420"/>
            <a:ext cx="249237" cy="349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5105400" y="6412468"/>
            <a:ext cx="3581400" cy="369332"/>
          </a:xfrm>
          <a:prstGeom prst="rect">
            <a:avLst/>
          </a:prstGeom>
          <a:noFill/>
        </p:spPr>
        <p:txBody>
          <a:bodyPr wrap="square" rtlCol="0">
            <a:spAutoFit/>
          </a:bodyPr>
          <a:lstStyle/>
          <a:p>
            <a:r>
              <a:rPr lang="en-US" dirty="0" smtClean="0">
                <a:solidFill>
                  <a:schemeClr val="bg1">
                    <a:lumMod val="75000"/>
                  </a:schemeClr>
                </a:solidFill>
              </a:rPr>
              <a:t>Slide credit : Qing Chen  </a:t>
            </a:r>
            <a:endParaRPr lang="en-US" dirty="0">
              <a:solidFill>
                <a:schemeClr val="bg1">
                  <a:lumMod val="75000"/>
                </a:schemeClr>
              </a:solidFill>
            </a:endParaRPr>
          </a:p>
        </p:txBody>
      </p:sp>
      <p:grpSp>
        <p:nvGrpSpPr>
          <p:cNvPr id="11" name="Group 28"/>
          <p:cNvGrpSpPr>
            <a:grpSpLocks/>
          </p:cNvGrpSpPr>
          <p:nvPr/>
        </p:nvGrpSpPr>
        <p:grpSpPr bwMode="auto">
          <a:xfrm>
            <a:off x="381000" y="4125912"/>
            <a:ext cx="8763000" cy="2732088"/>
            <a:chOff x="381000" y="1447800"/>
            <a:chExt cx="8763000" cy="2732088"/>
          </a:xfrm>
        </p:grpSpPr>
        <p:sp>
          <p:nvSpPr>
            <p:cNvPr id="13" name="Rectangle 12"/>
            <p:cNvSpPr/>
            <p:nvPr/>
          </p:nvSpPr>
          <p:spPr>
            <a:xfrm>
              <a:off x="381000" y="1447800"/>
              <a:ext cx="838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a:xfrm>
              <a:off x="533400" y="1600200"/>
              <a:ext cx="838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685800" y="1752600"/>
              <a:ext cx="838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838200" y="1905000"/>
              <a:ext cx="838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p:nvSpPr>
          <p:spPr>
            <a:xfrm>
              <a:off x="990600" y="2057400"/>
              <a:ext cx="838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TextBox 10"/>
            <p:cNvSpPr txBox="1">
              <a:spLocks noChangeArrowheads="1"/>
            </p:cNvSpPr>
            <p:nvPr/>
          </p:nvSpPr>
          <p:spPr bwMode="auto">
            <a:xfrm>
              <a:off x="762000" y="3352800"/>
              <a:ext cx="1196975" cy="369888"/>
            </a:xfrm>
            <a:prstGeom prst="rect">
              <a:avLst/>
            </a:prstGeom>
            <a:noFill/>
            <a:ln w="9525">
              <a:noFill/>
              <a:miter lim="800000"/>
              <a:headEnd/>
              <a:tailEnd/>
            </a:ln>
          </p:spPr>
          <p:txBody>
            <a:bodyPr wrap="none">
              <a:spAutoFit/>
            </a:bodyPr>
            <a:lstStyle/>
            <a:p>
              <a:r>
                <a:rPr lang="en-US"/>
                <a:t>Examples</a:t>
              </a:r>
            </a:p>
          </p:txBody>
        </p:sp>
        <p:sp>
          <p:nvSpPr>
            <p:cNvPr id="19" name="Rounded Rectangle 18"/>
            <p:cNvSpPr/>
            <p:nvPr/>
          </p:nvSpPr>
          <p:spPr>
            <a:xfrm>
              <a:off x="2438400" y="1752600"/>
              <a:ext cx="1295400" cy="1066800"/>
            </a:xfrm>
            <a:prstGeom prst="roundRect">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Stage 1</a:t>
              </a:r>
            </a:p>
            <a:p>
              <a:pPr algn="ctr">
                <a:defRPr/>
              </a:pPr>
              <a:r>
                <a:rPr lang="en-US" dirty="0">
                  <a:solidFill>
                    <a:schemeClr val="tx1"/>
                  </a:solidFill>
                </a:rPr>
                <a:t>H</a:t>
              </a:r>
              <a:r>
                <a:rPr lang="en-US" baseline="-25000" dirty="0">
                  <a:solidFill>
                    <a:schemeClr val="tx1"/>
                  </a:solidFill>
                </a:rPr>
                <a:t>1</a:t>
              </a:r>
              <a:r>
                <a:rPr lang="en-US" dirty="0">
                  <a:solidFill>
                    <a:schemeClr val="tx1"/>
                  </a:solidFill>
                </a:rPr>
                <a:t>(x) &gt; t</a:t>
              </a:r>
              <a:r>
                <a:rPr lang="en-US" baseline="-25000" dirty="0">
                  <a:solidFill>
                    <a:schemeClr val="tx1"/>
                  </a:solidFill>
                </a:rPr>
                <a:t>1</a:t>
              </a:r>
              <a:r>
                <a:rPr lang="en-US" dirty="0">
                  <a:solidFill>
                    <a:schemeClr val="tx1"/>
                  </a:solidFill>
                </a:rPr>
                <a:t>?</a:t>
              </a:r>
            </a:p>
          </p:txBody>
        </p:sp>
        <p:sp>
          <p:nvSpPr>
            <p:cNvPr id="20" name="Right Arrow 19"/>
            <p:cNvSpPr/>
            <p:nvPr/>
          </p:nvSpPr>
          <p:spPr>
            <a:xfrm>
              <a:off x="3886200" y="2133600"/>
              <a:ext cx="533400" cy="381000"/>
            </a:xfrm>
            <a:prstGeom prst="rightArrow">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ight Arrow 20"/>
            <p:cNvSpPr/>
            <p:nvPr/>
          </p:nvSpPr>
          <p:spPr>
            <a:xfrm rot="5400000">
              <a:off x="2781300" y="3162300"/>
              <a:ext cx="762000" cy="381000"/>
            </a:xfrm>
            <a:prstGeom prst="rightArrow">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ight Arrow 21"/>
            <p:cNvSpPr/>
            <p:nvPr/>
          </p:nvSpPr>
          <p:spPr>
            <a:xfrm>
              <a:off x="1905000" y="2057400"/>
              <a:ext cx="381000" cy="457200"/>
            </a:xfrm>
            <a:prstGeom prst="rightArrow">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TextBox 15"/>
            <p:cNvSpPr txBox="1">
              <a:spLocks noChangeArrowheads="1"/>
            </p:cNvSpPr>
            <p:nvPr/>
          </p:nvSpPr>
          <p:spPr bwMode="auto">
            <a:xfrm>
              <a:off x="2743200" y="3810000"/>
              <a:ext cx="838200" cy="369888"/>
            </a:xfrm>
            <a:prstGeom prst="rect">
              <a:avLst/>
            </a:prstGeom>
            <a:noFill/>
            <a:ln w="9525">
              <a:noFill/>
              <a:miter lim="800000"/>
              <a:headEnd/>
              <a:tailEnd/>
            </a:ln>
          </p:spPr>
          <p:txBody>
            <a:bodyPr wrap="none">
              <a:spAutoFit/>
            </a:bodyPr>
            <a:lstStyle/>
            <a:p>
              <a:r>
                <a:rPr lang="en-US"/>
                <a:t>Reject</a:t>
              </a:r>
            </a:p>
          </p:txBody>
        </p:sp>
        <p:sp>
          <p:nvSpPr>
            <p:cNvPr id="24" name="TextBox 16"/>
            <p:cNvSpPr txBox="1">
              <a:spLocks noChangeArrowheads="1"/>
            </p:cNvSpPr>
            <p:nvPr/>
          </p:nvSpPr>
          <p:spPr bwMode="auto">
            <a:xfrm>
              <a:off x="3352800" y="3048000"/>
              <a:ext cx="479425" cy="369888"/>
            </a:xfrm>
            <a:prstGeom prst="rect">
              <a:avLst/>
            </a:prstGeom>
            <a:noFill/>
            <a:ln w="9525">
              <a:noFill/>
              <a:miter lim="800000"/>
              <a:headEnd/>
              <a:tailEnd/>
            </a:ln>
          </p:spPr>
          <p:txBody>
            <a:bodyPr wrap="none">
              <a:spAutoFit/>
            </a:bodyPr>
            <a:lstStyle/>
            <a:p>
              <a:r>
                <a:rPr lang="en-US"/>
                <a:t>No</a:t>
              </a:r>
            </a:p>
          </p:txBody>
        </p:sp>
        <p:sp>
          <p:nvSpPr>
            <p:cNvPr id="25" name="TextBox 17"/>
            <p:cNvSpPr txBox="1">
              <a:spLocks noChangeArrowheads="1"/>
            </p:cNvSpPr>
            <p:nvPr/>
          </p:nvSpPr>
          <p:spPr bwMode="auto">
            <a:xfrm>
              <a:off x="3810000" y="1676400"/>
              <a:ext cx="560388" cy="369888"/>
            </a:xfrm>
            <a:prstGeom prst="rect">
              <a:avLst/>
            </a:prstGeom>
            <a:noFill/>
            <a:ln w="9525">
              <a:noFill/>
              <a:miter lim="800000"/>
              <a:headEnd/>
              <a:tailEnd/>
            </a:ln>
          </p:spPr>
          <p:txBody>
            <a:bodyPr wrap="none">
              <a:spAutoFit/>
            </a:bodyPr>
            <a:lstStyle/>
            <a:p>
              <a:r>
                <a:rPr lang="en-US"/>
                <a:t>Yes</a:t>
              </a:r>
            </a:p>
          </p:txBody>
        </p:sp>
        <p:sp>
          <p:nvSpPr>
            <p:cNvPr id="26" name="Rounded Rectangle 25"/>
            <p:cNvSpPr/>
            <p:nvPr/>
          </p:nvSpPr>
          <p:spPr>
            <a:xfrm>
              <a:off x="4511675" y="1768475"/>
              <a:ext cx="1279525" cy="1066800"/>
            </a:xfrm>
            <a:prstGeom prst="roundRect">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Stage 2</a:t>
              </a:r>
            </a:p>
            <a:p>
              <a:pPr algn="ctr">
                <a:defRPr/>
              </a:pPr>
              <a:r>
                <a:rPr lang="en-US" dirty="0">
                  <a:solidFill>
                    <a:schemeClr val="tx1"/>
                  </a:solidFill>
                </a:rPr>
                <a:t>H</a:t>
              </a:r>
              <a:r>
                <a:rPr lang="en-US" baseline="-25000" dirty="0">
                  <a:solidFill>
                    <a:schemeClr val="tx1"/>
                  </a:solidFill>
                </a:rPr>
                <a:t>2</a:t>
              </a:r>
              <a:r>
                <a:rPr lang="en-US" dirty="0">
                  <a:solidFill>
                    <a:schemeClr val="tx1"/>
                  </a:solidFill>
                </a:rPr>
                <a:t>(x) &gt; t</a:t>
              </a:r>
              <a:r>
                <a:rPr lang="en-US" baseline="-25000" dirty="0">
                  <a:solidFill>
                    <a:schemeClr val="tx1"/>
                  </a:solidFill>
                </a:rPr>
                <a:t>2</a:t>
              </a:r>
              <a:r>
                <a:rPr lang="en-US" dirty="0">
                  <a:solidFill>
                    <a:schemeClr val="tx1"/>
                  </a:solidFill>
                </a:rPr>
                <a:t>?</a:t>
              </a:r>
            </a:p>
          </p:txBody>
        </p:sp>
        <p:sp>
          <p:nvSpPr>
            <p:cNvPr id="27" name="Rounded Rectangle 26"/>
            <p:cNvSpPr/>
            <p:nvPr/>
          </p:nvSpPr>
          <p:spPr>
            <a:xfrm>
              <a:off x="6553200" y="1752600"/>
              <a:ext cx="1295400" cy="1066800"/>
            </a:xfrm>
            <a:prstGeom prst="roundRect">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Stage N</a:t>
              </a:r>
            </a:p>
            <a:p>
              <a:pPr algn="ctr">
                <a:defRPr/>
              </a:pPr>
              <a:r>
                <a:rPr lang="en-US" dirty="0">
                  <a:solidFill>
                    <a:schemeClr val="tx1"/>
                  </a:solidFill>
                </a:rPr>
                <a:t>H</a:t>
              </a:r>
              <a:r>
                <a:rPr lang="en-US" baseline="-25000" dirty="0">
                  <a:solidFill>
                    <a:schemeClr val="tx1"/>
                  </a:solidFill>
                </a:rPr>
                <a:t>N</a:t>
              </a:r>
              <a:r>
                <a:rPr lang="en-US" dirty="0">
                  <a:solidFill>
                    <a:schemeClr val="tx1"/>
                  </a:solidFill>
                </a:rPr>
                <a:t>(x) &gt; </a:t>
              </a:r>
              <a:r>
                <a:rPr lang="en-US" dirty="0" err="1">
                  <a:solidFill>
                    <a:schemeClr val="tx1"/>
                  </a:solidFill>
                </a:rPr>
                <a:t>t</a:t>
              </a:r>
              <a:r>
                <a:rPr lang="en-US" baseline="-25000" dirty="0" err="1">
                  <a:solidFill>
                    <a:schemeClr val="tx1"/>
                  </a:solidFill>
                </a:rPr>
                <a:t>N</a:t>
              </a:r>
              <a:r>
                <a:rPr lang="en-US" dirty="0">
                  <a:solidFill>
                    <a:schemeClr val="tx1"/>
                  </a:solidFill>
                </a:rPr>
                <a:t>?</a:t>
              </a:r>
            </a:p>
          </p:txBody>
        </p:sp>
        <p:sp>
          <p:nvSpPr>
            <p:cNvPr id="28" name="Right Arrow 27"/>
            <p:cNvSpPr/>
            <p:nvPr/>
          </p:nvSpPr>
          <p:spPr>
            <a:xfrm>
              <a:off x="7924800" y="2133600"/>
              <a:ext cx="533400" cy="381000"/>
            </a:xfrm>
            <a:prstGeom prst="rightArrow">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TextBox 21"/>
            <p:cNvSpPr txBox="1">
              <a:spLocks noChangeArrowheads="1"/>
            </p:cNvSpPr>
            <p:nvPr/>
          </p:nvSpPr>
          <p:spPr bwMode="auto">
            <a:xfrm>
              <a:off x="7848600" y="1676400"/>
              <a:ext cx="560388" cy="369888"/>
            </a:xfrm>
            <a:prstGeom prst="rect">
              <a:avLst/>
            </a:prstGeom>
            <a:noFill/>
            <a:ln w="9525">
              <a:noFill/>
              <a:miter lim="800000"/>
              <a:headEnd/>
              <a:tailEnd/>
            </a:ln>
          </p:spPr>
          <p:txBody>
            <a:bodyPr wrap="none">
              <a:spAutoFit/>
            </a:bodyPr>
            <a:lstStyle/>
            <a:p>
              <a:r>
                <a:rPr lang="en-US"/>
                <a:t>Yes</a:t>
              </a:r>
            </a:p>
          </p:txBody>
        </p:sp>
        <p:sp>
          <p:nvSpPr>
            <p:cNvPr id="30" name="TextBox 22"/>
            <p:cNvSpPr txBox="1">
              <a:spLocks noChangeArrowheads="1"/>
            </p:cNvSpPr>
            <p:nvPr/>
          </p:nvSpPr>
          <p:spPr bwMode="auto">
            <a:xfrm>
              <a:off x="5883275" y="1981200"/>
              <a:ext cx="544513" cy="523875"/>
            </a:xfrm>
            <a:prstGeom prst="rect">
              <a:avLst/>
            </a:prstGeom>
            <a:noFill/>
            <a:ln w="9525">
              <a:noFill/>
              <a:miter lim="800000"/>
              <a:headEnd/>
              <a:tailEnd/>
            </a:ln>
          </p:spPr>
          <p:txBody>
            <a:bodyPr wrap="none">
              <a:spAutoFit/>
            </a:bodyPr>
            <a:lstStyle/>
            <a:p>
              <a:r>
                <a:rPr lang="en-US" sz="2800"/>
                <a:t>…</a:t>
              </a:r>
            </a:p>
          </p:txBody>
        </p:sp>
        <p:sp>
          <p:nvSpPr>
            <p:cNvPr id="31" name="TextBox 23"/>
            <p:cNvSpPr txBox="1">
              <a:spLocks noChangeArrowheads="1"/>
            </p:cNvSpPr>
            <p:nvPr/>
          </p:nvSpPr>
          <p:spPr bwMode="auto">
            <a:xfrm>
              <a:off x="8447088" y="2209800"/>
              <a:ext cx="696912" cy="369888"/>
            </a:xfrm>
            <a:prstGeom prst="rect">
              <a:avLst/>
            </a:prstGeom>
            <a:noFill/>
            <a:ln w="9525">
              <a:noFill/>
              <a:miter lim="800000"/>
              <a:headEnd/>
              <a:tailEnd/>
            </a:ln>
          </p:spPr>
          <p:txBody>
            <a:bodyPr wrap="none">
              <a:spAutoFit/>
            </a:bodyPr>
            <a:lstStyle/>
            <a:p>
              <a:r>
                <a:rPr lang="en-US"/>
                <a:t>Pass</a:t>
              </a:r>
            </a:p>
          </p:txBody>
        </p:sp>
        <p:sp>
          <p:nvSpPr>
            <p:cNvPr id="32" name="Right Arrow 31"/>
            <p:cNvSpPr/>
            <p:nvPr/>
          </p:nvSpPr>
          <p:spPr>
            <a:xfrm rot="5400000">
              <a:off x="4686300" y="3162300"/>
              <a:ext cx="762000" cy="381000"/>
            </a:xfrm>
            <a:prstGeom prst="rightArrow">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TextBox 25"/>
            <p:cNvSpPr txBox="1">
              <a:spLocks noChangeArrowheads="1"/>
            </p:cNvSpPr>
            <p:nvPr/>
          </p:nvSpPr>
          <p:spPr bwMode="auto">
            <a:xfrm>
              <a:off x="4648200" y="3810000"/>
              <a:ext cx="838200" cy="369888"/>
            </a:xfrm>
            <a:prstGeom prst="rect">
              <a:avLst/>
            </a:prstGeom>
            <a:noFill/>
            <a:ln w="9525">
              <a:noFill/>
              <a:miter lim="800000"/>
              <a:headEnd/>
              <a:tailEnd/>
            </a:ln>
          </p:spPr>
          <p:txBody>
            <a:bodyPr wrap="none">
              <a:spAutoFit/>
            </a:bodyPr>
            <a:lstStyle/>
            <a:p>
              <a:r>
                <a:rPr lang="en-US"/>
                <a:t>Reject</a:t>
              </a:r>
            </a:p>
          </p:txBody>
        </p:sp>
        <p:sp>
          <p:nvSpPr>
            <p:cNvPr id="34" name="TextBox 26"/>
            <p:cNvSpPr txBox="1">
              <a:spLocks noChangeArrowheads="1"/>
            </p:cNvSpPr>
            <p:nvPr/>
          </p:nvSpPr>
          <p:spPr bwMode="auto">
            <a:xfrm>
              <a:off x="5257800" y="3048000"/>
              <a:ext cx="479425" cy="369888"/>
            </a:xfrm>
            <a:prstGeom prst="rect">
              <a:avLst/>
            </a:prstGeom>
            <a:noFill/>
            <a:ln w="9525">
              <a:noFill/>
              <a:miter lim="800000"/>
              <a:headEnd/>
              <a:tailEnd/>
            </a:ln>
          </p:spPr>
          <p:txBody>
            <a:bodyPr wrap="none">
              <a:spAutoFit/>
            </a:bodyPr>
            <a:lstStyle/>
            <a:p>
              <a:r>
                <a:rPr lang="en-US"/>
                <a:t>No</a:t>
              </a:r>
            </a:p>
          </p:txBody>
        </p:sp>
        <p:sp>
          <p:nvSpPr>
            <p:cNvPr id="35" name="Right Arrow 34"/>
            <p:cNvSpPr/>
            <p:nvPr/>
          </p:nvSpPr>
          <p:spPr>
            <a:xfrm rot="5400000">
              <a:off x="6819900" y="3086100"/>
              <a:ext cx="762000" cy="381000"/>
            </a:xfrm>
            <a:prstGeom prst="rightArrow">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TextBox 28"/>
            <p:cNvSpPr txBox="1">
              <a:spLocks noChangeArrowheads="1"/>
            </p:cNvSpPr>
            <p:nvPr/>
          </p:nvSpPr>
          <p:spPr bwMode="auto">
            <a:xfrm>
              <a:off x="6781800" y="3733800"/>
              <a:ext cx="838200" cy="369888"/>
            </a:xfrm>
            <a:prstGeom prst="rect">
              <a:avLst/>
            </a:prstGeom>
            <a:noFill/>
            <a:ln w="9525">
              <a:noFill/>
              <a:miter lim="800000"/>
              <a:headEnd/>
              <a:tailEnd/>
            </a:ln>
          </p:spPr>
          <p:txBody>
            <a:bodyPr wrap="none">
              <a:spAutoFit/>
            </a:bodyPr>
            <a:lstStyle/>
            <a:p>
              <a:r>
                <a:rPr lang="en-US"/>
                <a:t>Reject</a:t>
              </a:r>
            </a:p>
          </p:txBody>
        </p:sp>
        <p:sp>
          <p:nvSpPr>
            <p:cNvPr id="38" name="TextBox 29"/>
            <p:cNvSpPr txBox="1">
              <a:spLocks noChangeArrowheads="1"/>
            </p:cNvSpPr>
            <p:nvPr/>
          </p:nvSpPr>
          <p:spPr bwMode="auto">
            <a:xfrm>
              <a:off x="7391400" y="2971800"/>
              <a:ext cx="479425" cy="369888"/>
            </a:xfrm>
            <a:prstGeom prst="rect">
              <a:avLst/>
            </a:prstGeom>
            <a:noFill/>
            <a:ln w="9525">
              <a:noFill/>
              <a:miter lim="800000"/>
              <a:headEnd/>
              <a:tailEnd/>
            </a:ln>
          </p:spPr>
          <p:txBody>
            <a:bodyPr wrap="none">
              <a:spAutoFit/>
            </a:bodyPr>
            <a:lstStyle/>
            <a:p>
              <a:r>
                <a:rPr lang="en-US"/>
                <a:t>No</a:t>
              </a:r>
            </a:p>
          </p:txBody>
        </p:sp>
      </p:grpSp>
    </p:spTree>
    <p:extLst>
      <p:ext uri="{BB962C8B-B14F-4D97-AF65-F5344CB8AC3E}">
        <p14:creationId xmlns:p14="http://schemas.microsoft.com/office/powerpoint/2010/main" val="27101804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Text Box 2"/>
          <p:cNvSpPr txBox="1">
            <a:spLocks noChangeArrowheads="1"/>
          </p:cNvSpPr>
          <p:nvPr/>
        </p:nvSpPr>
        <p:spPr bwMode="auto">
          <a:xfrm>
            <a:off x="609600" y="1752601"/>
            <a:ext cx="4191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marL="285750" indent="-285750" eaLnBrk="1" hangingPunct="1">
              <a:lnSpc>
                <a:spcPct val="80000"/>
              </a:lnSpc>
              <a:spcBef>
                <a:spcPct val="20000"/>
              </a:spcBef>
              <a:buFont typeface="Wingdings" pitchFamily="2" charset="2"/>
              <a:buChar char="Ø"/>
            </a:pPr>
            <a:r>
              <a:rPr lang="en-US" altLang="zh-CN" sz="1600" dirty="0">
                <a:solidFill>
                  <a:schemeClr val="accent2"/>
                </a:solidFill>
                <a:latin typeface="Arial Unicode MS" charset="0"/>
                <a:ea typeface="SimSun" pitchFamily="2" charset="-122"/>
                <a:cs typeface="Arial Unicode MS" charset="0"/>
              </a:rPr>
              <a:t> </a:t>
            </a:r>
            <a:r>
              <a:rPr lang="en-US" altLang="zh-CN" sz="1600" dirty="0" err="1">
                <a:latin typeface="Arial Unicode MS" charset="0"/>
                <a:ea typeface="SimSun" pitchFamily="2" charset="-122"/>
                <a:cs typeface="Arial Unicode MS" charset="0"/>
              </a:rPr>
              <a:t>AdaBoost</a:t>
            </a:r>
            <a:r>
              <a:rPr lang="en-US" altLang="zh-CN" sz="1600" dirty="0">
                <a:latin typeface="Arial Unicode MS" charset="0"/>
                <a:ea typeface="SimSun" pitchFamily="2" charset="-122"/>
                <a:cs typeface="Arial Unicode MS" charset="0"/>
              </a:rPr>
              <a:t> starts with a uniform distribution of “weights” over training examples. </a:t>
            </a:r>
          </a:p>
          <a:p>
            <a:pPr marL="285750" indent="-285750" eaLnBrk="1" hangingPunct="1">
              <a:lnSpc>
                <a:spcPct val="80000"/>
              </a:lnSpc>
              <a:spcBef>
                <a:spcPct val="20000"/>
              </a:spcBef>
              <a:buFont typeface="Wingdings" pitchFamily="2" charset="2"/>
              <a:buChar char="Ø"/>
            </a:pPr>
            <a:endParaRPr lang="en-US" altLang="zh-CN" sz="1600" dirty="0">
              <a:solidFill>
                <a:schemeClr val="accent2"/>
              </a:solidFill>
              <a:latin typeface="Arial Unicode MS" charset="0"/>
              <a:ea typeface="SimSun" pitchFamily="2" charset="-122"/>
              <a:cs typeface="Arial Unicode MS" charset="0"/>
            </a:endParaRPr>
          </a:p>
          <a:p>
            <a:pPr marL="285750" indent="-285750" eaLnBrk="1" hangingPunct="1">
              <a:lnSpc>
                <a:spcPct val="80000"/>
              </a:lnSpc>
              <a:spcBef>
                <a:spcPct val="20000"/>
              </a:spcBef>
              <a:buFont typeface="Wingdings" pitchFamily="2" charset="2"/>
              <a:buChar char="Ø"/>
            </a:pPr>
            <a:r>
              <a:rPr lang="en-US" altLang="zh-CN" sz="1600" dirty="0">
                <a:solidFill>
                  <a:schemeClr val="accent2"/>
                </a:solidFill>
                <a:latin typeface="Arial Unicode MS" charset="0"/>
                <a:ea typeface="SimSun" pitchFamily="2" charset="-122"/>
                <a:cs typeface="Arial Unicode MS" charset="0"/>
              </a:rPr>
              <a:t> </a:t>
            </a:r>
            <a:r>
              <a:rPr lang="en-US" altLang="zh-CN" sz="1600" dirty="0">
                <a:latin typeface="Arial Unicode MS" charset="0"/>
                <a:ea typeface="Arial Unicode MS" charset="0"/>
                <a:cs typeface="Times New Roman" charset="0"/>
              </a:rPr>
              <a:t>Select the classifier with the lowest weighted error (i.e. a “weak” classifier)</a:t>
            </a:r>
            <a:endParaRPr lang="en-US" altLang="zh-CN" sz="1600" dirty="0">
              <a:latin typeface="Arial Unicode MS" charset="0"/>
              <a:ea typeface="SimSun" pitchFamily="2" charset="-122"/>
              <a:cs typeface="Arial Unicode MS" charset="0"/>
            </a:endParaRPr>
          </a:p>
          <a:p>
            <a:pPr marL="285750" indent="-285750" eaLnBrk="1" hangingPunct="1">
              <a:lnSpc>
                <a:spcPct val="80000"/>
              </a:lnSpc>
              <a:spcBef>
                <a:spcPct val="20000"/>
              </a:spcBef>
              <a:buFont typeface="Wingdings" pitchFamily="2" charset="2"/>
              <a:buChar char="Ø"/>
            </a:pPr>
            <a:endParaRPr lang="en-US" altLang="zh-CN" sz="1600" dirty="0">
              <a:latin typeface="Arial Unicode MS" charset="0"/>
              <a:ea typeface="SimSun" pitchFamily="2" charset="-122"/>
              <a:cs typeface="Arial Unicode MS" charset="0"/>
            </a:endParaRPr>
          </a:p>
          <a:p>
            <a:pPr marL="285750" indent="-285750" eaLnBrk="1" hangingPunct="1">
              <a:lnSpc>
                <a:spcPct val="80000"/>
              </a:lnSpc>
              <a:spcBef>
                <a:spcPct val="20000"/>
              </a:spcBef>
              <a:buFont typeface="Wingdings" pitchFamily="2" charset="2"/>
              <a:buChar char="Ø"/>
            </a:pPr>
            <a:r>
              <a:rPr lang="en-US" altLang="zh-CN" sz="1600" dirty="0">
                <a:solidFill>
                  <a:schemeClr val="accent2"/>
                </a:solidFill>
                <a:latin typeface="Arial Unicode MS" charset="0"/>
                <a:ea typeface="SimSun" pitchFamily="2" charset="-122"/>
                <a:cs typeface="Arial Unicode MS" charset="0"/>
              </a:rPr>
              <a:t> </a:t>
            </a:r>
            <a:r>
              <a:rPr lang="en-US" altLang="zh-CN" sz="1600" dirty="0">
                <a:latin typeface="Arial Unicode MS" charset="0"/>
                <a:ea typeface="SimSun" pitchFamily="2" charset="-122"/>
                <a:cs typeface="Arial Unicode MS" charset="0"/>
              </a:rPr>
              <a:t>Increase the weights on the training examples that were misclassified.</a:t>
            </a:r>
          </a:p>
          <a:p>
            <a:pPr marL="285750" indent="-285750" eaLnBrk="1" hangingPunct="1">
              <a:lnSpc>
                <a:spcPct val="80000"/>
              </a:lnSpc>
              <a:spcBef>
                <a:spcPct val="20000"/>
              </a:spcBef>
              <a:buFont typeface="Wingdings" pitchFamily="2" charset="2"/>
              <a:buChar char="Ø"/>
            </a:pPr>
            <a:endParaRPr lang="en-US" altLang="zh-CN" sz="1600" dirty="0">
              <a:latin typeface="Arial Unicode MS" charset="0"/>
              <a:ea typeface="SimSun" pitchFamily="2" charset="-122"/>
              <a:cs typeface="Arial Unicode MS" charset="0"/>
            </a:endParaRPr>
          </a:p>
          <a:p>
            <a:pPr marL="285750" indent="-285750" eaLnBrk="1" hangingPunct="1">
              <a:lnSpc>
                <a:spcPct val="80000"/>
              </a:lnSpc>
              <a:spcBef>
                <a:spcPct val="20000"/>
              </a:spcBef>
              <a:buFont typeface="Wingdings" pitchFamily="2" charset="2"/>
              <a:buChar char="Ø"/>
            </a:pPr>
            <a:r>
              <a:rPr lang="en-US" altLang="zh-CN" sz="1600" dirty="0">
                <a:solidFill>
                  <a:schemeClr val="accent2"/>
                </a:solidFill>
                <a:latin typeface="Arial Unicode MS" charset="0"/>
                <a:ea typeface="SimSun" pitchFamily="2" charset="-122"/>
                <a:cs typeface="Arial Unicode MS" charset="0"/>
              </a:rPr>
              <a:t> </a:t>
            </a:r>
            <a:r>
              <a:rPr lang="en-US" altLang="zh-CN" sz="1600" dirty="0">
                <a:latin typeface="Arial Unicode MS" charset="0"/>
                <a:ea typeface="SimSun" pitchFamily="2" charset="-122"/>
                <a:cs typeface="Arial Unicode MS" charset="0"/>
              </a:rPr>
              <a:t>(Repeat)</a:t>
            </a:r>
          </a:p>
        </p:txBody>
      </p:sp>
      <p:sp>
        <p:nvSpPr>
          <p:cNvPr id="495619" name="Text Box 3"/>
          <p:cNvSpPr txBox="1">
            <a:spLocks noChangeArrowheads="1"/>
          </p:cNvSpPr>
          <p:nvPr/>
        </p:nvSpPr>
        <p:spPr bwMode="auto">
          <a:xfrm>
            <a:off x="609602" y="4495801"/>
            <a:ext cx="4130675"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marL="285750" indent="-285750" eaLnBrk="1" hangingPunct="1">
              <a:lnSpc>
                <a:spcPct val="80000"/>
              </a:lnSpc>
              <a:spcBef>
                <a:spcPct val="20000"/>
              </a:spcBef>
              <a:buClr>
                <a:schemeClr val="accent2"/>
              </a:buClr>
              <a:buFont typeface="Wingdings" pitchFamily="2" charset="2"/>
              <a:buChar char="Ø"/>
            </a:pPr>
            <a:r>
              <a:rPr lang="en-US" altLang="zh-CN" sz="1600" dirty="0">
                <a:solidFill>
                  <a:srgbClr val="326E28"/>
                </a:solidFill>
                <a:latin typeface="Arial Unicode MS" charset="0"/>
                <a:ea typeface="SimSun" pitchFamily="2" charset="-122"/>
                <a:cs typeface="Arial Unicode MS" charset="0"/>
              </a:rPr>
              <a:t> </a:t>
            </a:r>
            <a:r>
              <a:rPr lang="en-US" altLang="zh-CN" sz="1600" dirty="0">
                <a:latin typeface="Arial Unicode MS" charset="0"/>
                <a:ea typeface="SimSun" pitchFamily="2" charset="-122"/>
                <a:cs typeface="Arial Unicode MS" charset="0"/>
              </a:rPr>
              <a:t>At the end, carefully make a linear combination of the weak classifiers obtained at all iterations.</a:t>
            </a:r>
          </a:p>
        </p:txBody>
      </p:sp>
      <p:pic>
        <p:nvPicPr>
          <p:cNvPr id="495622" name="Picture 6" descr="AdaBoostDemo1all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8034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5623" name="Picture 7" descr="AdaBoostDemo1plainN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8034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5624" name="Picture 8" descr="AdaBoostDemo1withfuncN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8034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5625" name="Picture 9" descr="AdaBoostDemo2allNe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18034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5626" name="Picture 10" descr="AdaBoostDemo2withfuncNe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18034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5627" name="Picture 11" descr="AdaBoostDemo2plainNe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18034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5628" name="Picture 12" descr="AdaBoostDemo3allNew"/>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3000" y="18034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5629" name="Picture 13" descr="AdaBoostDemo3Fina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3000" y="18034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5630" name="Picture 14" descr="AdaBoostDemo3plainNew"/>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53000" y="18034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5631" name="Picture 15" descr="AdaBoostDemo3withfuncNew"/>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53000" y="18034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4" name="Text Box 16"/>
          <p:cNvSpPr txBox="1">
            <a:spLocks noChangeArrowheads="1"/>
          </p:cNvSpPr>
          <p:nvPr/>
        </p:nvSpPr>
        <p:spPr bwMode="auto">
          <a:xfrm>
            <a:off x="2057402" y="6465889"/>
            <a:ext cx="71128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altLang="zh-CN" sz="1400" b="1" i="1">
                <a:ea typeface="SimSun" pitchFamily="2" charset="-122"/>
              </a:rPr>
              <a:t>Slide taken from a presentation by Qing Chen, Discover Lab, University of Ottawa</a:t>
            </a:r>
            <a:endParaRPr lang="en-US" sz="1400" b="1" i="1"/>
          </a:p>
        </p:txBody>
      </p:sp>
      <p:sp>
        <p:nvSpPr>
          <p:cNvPr id="48145" name="Line 17"/>
          <p:cNvSpPr>
            <a:spLocks noChangeShapeType="1"/>
          </p:cNvSpPr>
          <p:nvPr/>
        </p:nvSpPr>
        <p:spPr bwMode="auto">
          <a:xfrm>
            <a:off x="152400" y="6477000"/>
            <a:ext cx="8839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5635" name="Rectangle 19"/>
          <p:cNvSpPr>
            <a:spLocks noChangeArrowheads="1"/>
          </p:cNvSpPr>
          <p:nvPr/>
        </p:nvSpPr>
        <p:spPr bwMode="auto">
          <a:xfrm>
            <a:off x="0" y="279400"/>
            <a:ext cx="9144000" cy="608013"/>
          </a:xfrm>
          <a:prstGeom prst="rect">
            <a:avLst/>
          </a:prstGeom>
          <a:noFill/>
          <a:ln w="9525">
            <a:noFill/>
            <a:miter lim="800000"/>
            <a:headEnd/>
            <a:tailEnd/>
          </a:ln>
          <a:effectLst/>
        </p:spPr>
        <p:txBody>
          <a:bodyPr lIns="0" tIns="0" rIns="0" bIns="0"/>
          <a:lstStyle/>
          <a:p>
            <a:pPr algn="ctr" eaLnBrk="0" hangingPunct="0">
              <a:defRPr/>
            </a:pPr>
            <a:r>
              <a:rPr lang="en-US" sz="3600" dirty="0">
                <a:solidFill>
                  <a:schemeClr val="tx2"/>
                </a:solidFill>
                <a:latin typeface="Times New Roman" pitchFamily="18" charset="0"/>
                <a:cs typeface="Times New Roman" pitchFamily="18" charset="0"/>
              </a:rPr>
              <a:t>Viola Jones face detection algorithm</a:t>
            </a:r>
            <a:r>
              <a:rPr lang="en-US" sz="3600" dirty="0">
                <a:latin typeface="Times New Roman" pitchFamily="18" charset="0"/>
                <a:cs typeface="Times New Roman" pitchFamily="18" charset="0"/>
              </a:rPr>
              <a:t/>
            </a:r>
            <a:br>
              <a:rPr lang="en-US" sz="3600" dirty="0">
                <a:latin typeface="Times New Roman" pitchFamily="18" charset="0"/>
                <a:cs typeface="Times New Roman" pitchFamily="18" charset="0"/>
              </a:rPr>
            </a:br>
            <a:r>
              <a:rPr lang="en-US" sz="2400" dirty="0" err="1">
                <a:latin typeface="Times New Roman" pitchFamily="18" charset="0"/>
                <a:cs typeface="Times New Roman" pitchFamily="18" charset="0"/>
              </a:rPr>
              <a:t>Haar</a:t>
            </a:r>
            <a:r>
              <a:rPr lang="en-US" sz="2400" dirty="0">
                <a:latin typeface="Times New Roman" pitchFamily="18" charset="0"/>
                <a:cs typeface="Times New Roman" pitchFamily="18" charset="0"/>
              </a:rPr>
              <a:t> features </a:t>
            </a:r>
            <a:r>
              <a:rPr lang="en-US" sz="2400" b="1" dirty="0">
                <a:latin typeface="Times New Roman" pitchFamily="18" charset="0"/>
                <a:cs typeface="Times New Roman" pitchFamily="18" charset="0"/>
              </a:rPr>
              <a:t>|</a:t>
            </a:r>
            <a:r>
              <a:rPr lang="en-US" sz="2400" dirty="0">
                <a:solidFill>
                  <a:srgbClr val="FF0000"/>
                </a:solidFill>
                <a:latin typeface="Times New Roman" pitchFamily="18" charset="0"/>
                <a:cs typeface="Times New Roman" pitchFamily="18" charset="0"/>
              </a:rPr>
              <a:t> </a:t>
            </a:r>
            <a:r>
              <a:rPr lang="en-US" sz="2400" dirty="0">
                <a:latin typeface="Times New Roman" pitchFamily="18" charset="0"/>
                <a:cs typeface="Times New Roman" pitchFamily="18" charset="0"/>
              </a:rPr>
              <a:t>Integral Image </a:t>
            </a:r>
            <a:r>
              <a:rPr lang="en-US" sz="2400" b="1" dirty="0">
                <a:latin typeface="Times New Roman" pitchFamily="18" charset="0"/>
                <a:cs typeface="Times New Roman" pitchFamily="18" charset="0"/>
              </a:rPr>
              <a:t>|</a:t>
            </a:r>
            <a:r>
              <a:rPr lang="en-US" sz="2400" dirty="0">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Adaboost</a:t>
            </a:r>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a:t>
            </a:r>
            <a:r>
              <a:rPr lang="en-US" sz="2400" dirty="0">
                <a:latin typeface="Times New Roman" pitchFamily="18" charset="0"/>
                <a:cs typeface="Times New Roman" pitchFamily="18" charset="0"/>
              </a:rPr>
              <a:t> Cascading</a:t>
            </a:r>
            <a:endParaRPr lang="en-US" sz="2400" b="1" dirty="0">
              <a:solidFill>
                <a:srgbClr val="0066CC"/>
              </a:solidFill>
              <a:effectLst>
                <a:outerShdw blurRad="38100" dist="38100" dir="2700000" algn="tl">
                  <a:srgbClr val="DDDDDD"/>
                </a:outerShdw>
              </a:effectLst>
            </a:endParaRPr>
          </a:p>
        </p:txBody>
      </p:sp>
      <p:sp>
        <p:nvSpPr>
          <p:cNvPr id="2" name="Content Placeholder 1"/>
          <p:cNvSpPr>
            <a:spLocks noGrp="1"/>
          </p:cNvSpPr>
          <p:nvPr>
            <p:ph sz="half" idx="2"/>
          </p:nvPr>
        </p:nvSpPr>
        <p:spPr/>
        <p:txBody>
          <a:bodyPr/>
          <a:lstStyle/>
          <a:p>
            <a:endParaRPr lang="en-US"/>
          </a:p>
        </p:txBody>
      </p:sp>
    </p:spTree>
    <p:extLst>
      <p:ext uri="{BB962C8B-B14F-4D97-AF65-F5344CB8AC3E}">
        <p14:creationId xmlns:p14="http://schemas.microsoft.com/office/powerpoint/2010/main" val="8232108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56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562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95618">
                                            <p:txEl>
                                              <p:pRg st="2" end="2"/>
                                            </p:txEl>
                                          </p:spTgt>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495623"/>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49562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95618">
                                            <p:txEl>
                                              <p:pRg st="4" end="4"/>
                                            </p:txEl>
                                          </p:spTgt>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49562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49562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95627"/>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495622"/>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95618">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5" presetClass="emph" presetSubtype="1" nodeType="clickEffect">
                                  <p:stCondLst>
                                    <p:cond delay="0"/>
                                  </p:stCondLst>
                                  <p:endCondLst>
                                    <p:cond evt="onNext" delay="0">
                                      <p:tgtEl>
                                        <p:sldTgt/>
                                      </p:tgtEl>
                                    </p:cond>
                                  </p:endCondLst>
                                  <p:childTnLst>
                                    <p:set>
                                      <p:cBhvr override="childStyle">
                                        <p:cTn id="38" dur="indefinite"/>
                                        <p:tgtEl>
                                          <p:spTgt spid="495618">
                                            <p:txEl>
                                              <p:pRg st="2" end="2"/>
                                            </p:txEl>
                                          </p:spTgt>
                                        </p:tgtEl>
                                        <p:attrNameLst>
                                          <p:attrName>style.fontStyle</p:attrName>
                                        </p:attrNameLst>
                                      </p:cBhvr>
                                      <p:to>
                                        <p:strVal val="normal"/>
                                      </p:to>
                                    </p:set>
                                    <p:set>
                                      <p:cBhvr override="childStyle">
                                        <p:cTn id="39" dur="indefinite"/>
                                        <p:tgtEl>
                                          <p:spTgt spid="495618">
                                            <p:txEl>
                                              <p:pRg st="2" end="2"/>
                                            </p:txEl>
                                          </p:spTgt>
                                        </p:tgtEl>
                                        <p:attrNameLst>
                                          <p:attrName>style.fontWeight</p:attrName>
                                        </p:attrNameLst>
                                      </p:cBhvr>
                                      <p:to>
                                        <p:strVal val="bold"/>
                                      </p:to>
                                    </p:set>
                                    <p:set>
                                      <p:cBhvr override="childStyle">
                                        <p:cTn id="40" dur="indefinite"/>
                                        <p:tgtEl>
                                          <p:spTgt spid="495618">
                                            <p:txEl>
                                              <p:pRg st="2" end="2"/>
                                            </p:txEl>
                                          </p:spTgt>
                                        </p:tgtEl>
                                        <p:attrNameLst>
                                          <p:attrName>style.textDecorationUnderline</p:attrName>
                                        </p:attrNameLst>
                                      </p:cBhvr>
                                      <p:to>
                                        <p:strVal val="false"/>
                                      </p:to>
                                    </p:set>
                                  </p:childTnLst>
                                </p:cTn>
                              </p:par>
                              <p:par>
                                <p:cTn id="41" presetID="1" presetClass="exit" presetSubtype="0" fill="hold" nodeType="withEffect">
                                  <p:stCondLst>
                                    <p:cond delay="0"/>
                                  </p:stCondLst>
                                  <p:childTnLst>
                                    <p:set>
                                      <p:cBhvr>
                                        <p:cTn id="42" dur="1" fill="hold">
                                          <p:stCondLst>
                                            <p:cond delay="0"/>
                                          </p:stCondLst>
                                        </p:cTn>
                                        <p:tgtEl>
                                          <p:spTgt spid="495627"/>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495626"/>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5" presetClass="emph" presetSubtype="1" nodeType="clickEffect">
                                  <p:stCondLst>
                                    <p:cond delay="0"/>
                                  </p:stCondLst>
                                  <p:endCondLst>
                                    <p:cond evt="onNext" delay="0">
                                      <p:tgtEl>
                                        <p:sldTgt/>
                                      </p:tgtEl>
                                    </p:cond>
                                  </p:endCondLst>
                                  <p:childTnLst>
                                    <p:set>
                                      <p:cBhvr override="childStyle">
                                        <p:cTn id="48" dur="indefinite"/>
                                        <p:tgtEl>
                                          <p:spTgt spid="495618">
                                            <p:txEl>
                                              <p:pRg st="4" end="4"/>
                                            </p:txEl>
                                          </p:spTgt>
                                        </p:tgtEl>
                                        <p:attrNameLst>
                                          <p:attrName>style.fontStyle</p:attrName>
                                        </p:attrNameLst>
                                      </p:cBhvr>
                                      <p:to>
                                        <p:strVal val="normal"/>
                                      </p:to>
                                    </p:set>
                                    <p:set>
                                      <p:cBhvr override="childStyle">
                                        <p:cTn id="49" dur="indefinite"/>
                                        <p:tgtEl>
                                          <p:spTgt spid="495618">
                                            <p:txEl>
                                              <p:pRg st="4" end="4"/>
                                            </p:txEl>
                                          </p:spTgt>
                                        </p:tgtEl>
                                        <p:attrNameLst>
                                          <p:attrName>style.fontWeight</p:attrName>
                                        </p:attrNameLst>
                                      </p:cBhvr>
                                      <p:to>
                                        <p:strVal val="bold"/>
                                      </p:to>
                                    </p:set>
                                    <p:set>
                                      <p:cBhvr override="childStyle">
                                        <p:cTn id="50" dur="indefinite"/>
                                        <p:tgtEl>
                                          <p:spTgt spid="495618">
                                            <p:txEl>
                                              <p:pRg st="4" end="4"/>
                                            </p:txEl>
                                          </p:spTgt>
                                        </p:tgtEl>
                                        <p:attrNameLst>
                                          <p:attrName>style.textDecorationUnderline</p:attrName>
                                        </p:attrNameLst>
                                      </p:cBhvr>
                                      <p:to>
                                        <p:strVal val="false"/>
                                      </p:to>
                                    </p:set>
                                  </p:childTnLst>
                                </p:cTn>
                              </p:par>
                              <p:par>
                                <p:cTn id="51" presetID="1" presetClass="exit" presetSubtype="0" fill="hold" nodeType="withEffect">
                                  <p:stCondLst>
                                    <p:cond delay="0"/>
                                  </p:stCondLst>
                                  <p:childTnLst>
                                    <p:set>
                                      <p:cBhvr>
                                        <p:cTn id="52" dur="1" fill="hold">
                                          <p:stCondLst>
                                            <p:cond delay="0"/>
                                          </p:stCondLst>
                                        </p:cTn>
                                        <p:tgtEl>
                                          <p:spTgt spid="495626"/>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495625"/>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495630"/>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495625"/>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5" presetClass="emph" presetSubtype="1" nodeType="clickEffect">
                                  <p:stCondLst>
                                    <p:cond delay="0"/>
                                  </p:stCondLst>
                                  <p:endCondLst>
                                    <p:cond evt="onNext" delay="0">
                                      <p:tgtEl>
                                        <p:sldTgt/>
                                      </p:tgtEl>
                                    </p:cond>
                                  </p:endCondLst>
                                  <p:childTnLst>
                                    <p:set>
                                      <p:cBhvr override="childStyle">
                                        <p:cTn id="64" dur="indefinite"/>
                                        <p:tgtEl>
                                          <p:spTgt spid="495618">
                                            <p:txEl>
                                              <p:pRg st="2" end="2"/>
                                            </p:txEl>
                                          </p:spTgt>
                                        </p:tgtEl>
                                        <p:attrNameLst>
                                          <p:attrName>style.fontStyle</p:attrName>
                                        </p:attrNameLst>
                                      </p:cBhvr>
                                      <p:to>
                                        <p:strVal val="normal"/>
                                      </p:to>
                                    </p:set>
                                    <p:set>
                                      <p:cBhvr override="childStyle">
                                        <p:cTn id="65" dur="indefinite"/>
                                        <p:tgtEl>
                                          <p:spTgt spid="495618">
                                            <p:txEl>
                                              <p:pRg st="2" end="2"/>
                                            </p:txEl>
                                          </p:spTgt>
                                        </p:tgtEl>
                                        <p:attrNameLst>
                                          <p:attrName>style.fontWeight</p:attrName>
                                        </p:attrNameLst>
                                      </p:cBhvr>
                                      <p:to>
                                        <p:strVal val="bold"/>
                                      </p:to>
                                    </p:set>
                                    <p:set>
                                      <p:cBhvr override="childStyle">
                                        <p:cTn id="66" dur="indefinite"/>
                                        <p:tgtEl>
                                          <p:spTgt spid="495618">
                                            <p:txEl>
                                              <p:pRg st="2" end="2"/>
                                            </p:txEl>
                                          </p:spTgt>
                                        </p:tgtEl>
                                        <p:attrNameLst>
                                          <p:attrName>style.textDecorationUnderline</p:attrName>
                                        </p:attrNameLst>
                                      </p:cBhvr>
                                      <p:to>
                                        <p:strVal val="false"/>
                                      </p:to>
                                    </p:set>
                                  </p:childTnLst>
                                </p:cTn>
                              </p:par>
                              <p:par>
                                <p:cTn id="67" presetID="1" presetClass="exit" presetSubtype="0" fill="hold" nodeType="withEffect">
                                  <p:stCondLst>
                                    <p:cond delay="0"/>
                                  </p:stCondLst>
                                  <p:childTnLst>
                                    <p:set>
                                      <p:cBhvr>
                                        <p:cTn id="68" dur="1" fill="hold">
                                          <p:stCondLst>
                                            <p:cond delay="0"/>
                                          </p:stCondLst>
                                        </p:cTn>
                                        <p:tgtEl>
                                          <p:spTgt spid="495630"/>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495631"/>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5" presetClass="emph" presetSubtype="1" nodeType="clickEffect">
                                  <p:stCondLst>
                                    <p:cond delay="0"/>
                                  </p:stCondLst>
                                  <p:endCondLst>
                                    <p:cond evt="onNext" delay="0">
                                      <p:tgtEl>
                                        <p:sldTgt/>
                                      </p:tgtEl>
                                    </p:cond>
                                  </p:endCondLst>
                                  <p:childTnLst>
                                    <p:set>
                                      <p:cBhvr override="childStyle">
                                        <p:cTn id="74" dur="indefinite"/>
                                        <p:tgtEl>
                                          <p:spTgt spid="495618">
                                            <p:txEl>
                                              <p:pRg st="4" end="4"/>
                                            </p:txEl>
                                          </p:spTgt>
                                        </p:tgtEl>
                                        <p:attrNameLst>
                                          <p:attrName>style.fontStyle</p:attrName>
                                        </p:attrNameLst>
                                      </p:cBhvr>
                                      <p:to>
                                        <p:strVal val="normal"/>
                                      </p:to>
                                    </p:set>
                                    <p:set>
                                      <p:cBhvr override="childStyle">
                                        <p:cTn id="75" dur="indefinite"/>
                                        <p:tgtEl>
                                          <p:spTgt spid="495618">
                                            <p:txEl>
                                              <p:pRg st="4" end="4"/>
                                            </p:txEl>
                                          </p:spTgt>
                                        </p:tgtEl>
                                        <p:attrNameLst>
                                          <p:attrName>style.fontWeight</p:attrName>
                                        </p:attrNameLst>
                                      </p:cBhvr>
                                      <p:to>
                                        <p:strVal val="bold"/>
                                      </p:to>
                                    </p:set>
                                    <p:set>
                                      <p:cBhvr override="childStyle">
                                        <p:cTn id="76" dur="indefinite"/>
                                        <p:tgtEl>
                                          <p:spTgt spid="495618">
                                            <p:txEl>
                                              <p:pRg st="4" end="4"/>
                                            </p:txEl>
                                          </p:spTgt>
                                        </p:tgtEl>
                                        <p:attrNameLst>
                                          <p:attrName>style.textDecorationUnderline</p:attrName>
                                        </p:attrNameLst>
                                      </p:cBhvr>
                                      <p:to>
                                        <p:strVal val="false"/>
                                      </p:to>
                                    </p:set>
                                  </p:childTnLst>
                                </p:cTn>
                              </p:par>
                              <p:par>
                                <p:cTn id="77" presetID="1" presetClass="exit" presetSubtype="0" fill="hold" nodeType="withEffect">
                                  <p:stCondLst>
                                    <p:cond delay="0"/>
                                  </p:stCondLst>
                                  <p:childTnLst>
                                    <p:set>
                                      <p:cBhvr>
                                        <p:cTn id="78" dur="1" fill="hold">
                                          <p:stCondLst>
                                            <p:cond delay="0"/>
                                          </p:stCondLst>
                                        </p:cTn>
                                        <p:tgtEl>
                                          <p:spTgt spid="495631"/>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495628"/>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495618">
                                            <p:txEl>
                                              <p:pRg st="0" end="0"/>
                                            </p:txEl>
                                          </p:spTgt>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495618">
                                            <p:txEl>
                                              <p:pRg st="2" end="2"/>
                                            </p:txEl>
                                          </p:spTgt>
                                        </p:tgtEl>
                                        <p:attrNameLst>
                                          <p:attrName>style.visibility</p:attrName>
                                        </p:attrNameLst>
                                      </p:cBhvr>
                                      <p:to>
                                        <p:strVal val="hidden"/>
                                      </p:to>
                                    </p:set>
                                  </p:childTnLst>
                                </p:cTn>
                              </p:par>
                              <p:par>
                                <p:cTn id="87" presetID="1" presetClass="exit" presetSubtype="0" fill="hold" grpId="0" nodeType="withEffect">
                                  <p:stCondLst>
                                    <p:cond delay="0"/>
                                  </p:stCondLst>
                                  <p:childTnLst>
                                    <p:set>
                                      <p:cBhvr>
                                        <p:cTn id="88" dur="1" fill="hold">
                                          <p:stCondLst>
                                            <p:cond delay="0"/>
                                          </p:stCondLst>
                                        </p:cTn>
                                        <p:tgtEl>
                                          <p:spTgt spid="495618">
                                            <p:txEl>
                                              <p:pRg st="4" end="4"/>
                                            </p:txEl>
                                          </p:spTgt>
                                        </p:tgtEl>
                                        <p:attrNameLst>
                                          <p:attrName>style.visibility</p:attrName>
                                        </p:attrNameLst>
                                      </p:cBhvr>
                                      <p:to>
                                        <p:strVal val="hidden"/>
                                      </p:to>
                                    </p:set>
                                  </p:childTnLst>
                                </p:cTn>
                              </p:par>
                              <p:par>
                                <p:cTn id="89" presetID="1" presetClass="exit" presetSubtype="0" fill="hold" grpId="0" nodeType="withEffect">
                                  <p:stCondLst>
                                    <p:cond delay="0"/>
                                  </p:stCondLst>
                                  <p:childTnLst>
                                    <p:set>
                                      <p:cBhvr>
                                        <p:cTn id="90" dur="1" fill="hold">
                                          <p:stCondLst>
                                            <p:cond delay="0"/>
                                          </p:stCondLst>
                                        </p:cTn>
                                        <p:tgtEl>
                                          <p:spTgt spid="495618">
                                            <p:txEl>
                                              <p:pRg st="6" end="6"/>
                                            </p:txEl>
                                          </p:spTgt>
                                        </p:tgtEl>
                                        <p:attrNameLst>
                                          <p:attrName>style.visibility</p:attrName>
                                        </p:attrNameLst>
                                      </p:cBhvr>
                                      <p:to>
                                        <p:strVal val="hidden"/>
                                      </p:to>
                                    </p:set>
                                  </p:childTnLst>
                                </p:cTn>
                              </p:par>
                              <p:par>
                                <p:cTn id="91" presetID="1" presetClass="entr" presetSubtype="0" fill="hold" nodeType="withEffect">
                                  <p:stCondLst>
                                    <p:cond delay="0"/>
                                  </p:stCondLst>
                                  <p:childTnLst>
                                    <p:set>
                                      <p:cBhvr>
                                        <p:cTn id="92" dur="1" fill="hold">
                                          <p:stCondLst>
                                            <p:cond delay="0"/>
                                          </p:stCondLst>
                                        </p:cTn>
                                        <p:tgtEl>
                                          <p:spTgt spid="495619"/>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495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18"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0"/>
          <p:cNvGrpSpPr>
            <a:grpSpLocks/>
          </p:cNvGrpSpPr>
          <p:nvPr/>
        </p:nvGrpSpPr>
        <p:grpSpPr bwMode="auto">
          <a:xfrm>
            <a:off x="381000" y="2057400"/>
            <a:ext cx="6172200" cy="3962400"/>
            <a:chOff x="240" y="1296"/>
            <a:chExt cx="3888" cy="2496"/>
          </a:xfrm>
        </p:grpSpPr>
        <p:sp>
          <p:nvSpPr>
            <p:cNvPr id="64545" name="Rectangle 34"/>
            <p:cNvSpPr>
              <a:spLocks noChangeArrowheads="1"/>
            </p:cNvSpPr>
            <p:nvPr/>
          </p:nvSpPr>
          <p:spPr bwMode="auto">
            <a:xfrm>
              <a:off x="1104" y="1296"/>
              <a:ext cx="2208" cy="2256"/>
            </a:xfrm>
            <a:prstGeom prst="rect">
              <a:avLst/>
            </a:prstGeom>
            <a:solidFill>
              <a:schemeClr val="folHlink"/>
            </a:solidFill>
            <a:ln w="9525">
              <a:solidFill>
                <a:schemeClr val="tx1"/>
              </a:solidFill>
              <a:miter lim="800000"/>
              <a:headEnd/>
              <a:tailEnd/>
            </a:ln>
          </p:spPr>
          <p:txBody>
            <a:bodyPr wrap="none" anchor="ctr"/>
            <a:lstStyle/>
            <a:p>
              <a:pPr algn="ctr"/>
              <a:endParaRPr lang="en-GB"/>
            </a:p>
          </p:txBody>
        </p:sp>
        <p:sp>
          <p:nvSpPr>
            <p:cNvPr id="64546" name="Text Box 6"/>
            <p:cNvSpPr txBox="1">
              <a:spLocks noChangeArrowheads="1"/>
            </p:cNvSpPr>
            <p:nvPr/>
          </p:nvSpPr>
          <p:spPr bwMode="auto">
            <a:xfrm>
              <a:off x="240" y="1670"/>
              <a:ext cx="768"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r" eaLnBrk="1" hangingPunct="1"/>
              <a:r>
                <a:rPr lang="en-GB" sz="2000" b="1"/>
                <a:t>Training</a:t>
              </a:r>
            </a:p>
            <a:p>
              <a:pPr algn="r" eaLnBrk="1" hangingPunct="1"/>
              <a:r>
                <a:rPr lang="en-GB" sz="2000" b="1"/>
                <a:t>Set</a:t>
              </a:r>
            </a:p>
            <a:p>
              <a:pPr algn="r" eaLnBrk="1" hangingPunct="1"/>
              <a:r>
                <a:rPr lang="en-GB" sz="1600" b="1"/>
                <a:t>(sub-windows)</a:t>
              </a:r>
            </a:p>
          </p:txBody>
        </p:sp>
        <p:sp>
          <p:nvSpPr>
            <p:cNvPr id="64547" name="Rectangle 7"/>
            <p:cNvSpPr>
              <a:spLocks noChangeArrowheads="1"/>
            </p:cNvSpPr>
            <p:nvPr/>
          </p:nvSpPr>
          <p:spPr bwMode="auto">
            <a:xfrm>
              <a:off x="1152" y="1632"/>
              <a:ext cx="1296" cy="576"/>
            </a:xfrm>
            <a:prstGeom prst="rect">
              <a:avLst/>
            </a:prstGeom>
            <a:solidFill>
              <a:schemeClr val="bg1"/>
            </a:solidFill>
            <a:ln w="9525">
              <a:solidFill>
                <a:schemeClr val="tx1"/>
              </a:solidFill>
              <a:miter lim="800000"/>
              <a:headEnd/>
              <a:tailEnd/>
            </a:ln>
          </p:spPr>
          <p:txBody>
            <a:bodyPr wrap="none" anchor="ctr"/>
            <a:lstStyle/>
            <a:p>
              <a:pPr algn="ctr"/>
              <a:r>
                <a:rPr lang="en-US" b="1"/>
                <a:t>Integral</a:t>
              </a:r>
            </a:p>
            <a:p>
              <a:pPr algn="ctr"/>
              <a:r>
                <a:rPr lang="en-US" b="1"/>
                <a:t>Representation</a:t>
              </a:r>
              <a:endParaRPr lang="en-GB" b="1"/>
            </a:p>
          </p:txBody>
        </p:sp>
        <p:sp>
          <p:nvSpPr>
            <p:cNvPr id="64548" name="Rectangle 8"/>
            <p:cNvSpPr>
              <a:spLocks noChangeArrowheads="1"/>
            </p:cNvSpPr>
            <p:nvPr/>
          </p:nvSpPr>
          <p:spPr bwMode="auto">
            <a:xfrm>
              <a:off x="1632" y="2256"/>
              <a:ext cx="1296" cy="576"/>
            </a:xfrm>
            <a:prstGeom prst="rect">
              <a:avLst/>
            </a:prstGeom>
            <a:solidFill>
              <a:schemeClr val="bg1"/>
            </a:solidFill>
            <a:ln w="9525">
              <a:solidFill>
                <a:schemeClr val="tx1"/>
              </a:solidFill>
              <a:miter lim="800000"/>
              <a:headEnd/>
              <a:tailEnd/>
            </a:ln>
          </p:spPr>
          <p:txBody>
            <a:bodyPr wrap="none" anchor="ctr"/>
            <a:lstStyle/>
            <a:p>
              <a:pPr algn="ctr"/>
              <a:r>
                <a:rPr lang="en-US" b="1"/>
                <a:t>Feature</a:t>
              </a:r>
            </a:p>
            <a:p>
              <a:pPr algn="ctr"/>
              <a:r>
                <a:rPr lang="en-US" b="1"/>
                <a:t>computation</a:t>
              </a:r>
              <a:endParaRPr lang="en-GB" b="1"/>
            </a:p>
          </p:txBody>
        </p:sp>
        <p:sp>
          <p:nvSpPr>
            <p:cNvPr id="64549" name="Rectangle 9"/>
            <p:cNvSpPr>
              <a:spLocks noChangeArrowheads="1"/>
            </p:cNvSpPr>
            <p:nvPr/>
          </p:nvSpPr>
          <p:spPr bwMode="auto">
            <a:xfrm>
              <a:off x="2112" y="2880"/>
              <a:ext cx="1296" cy="576"/>
            </a:xfrm>
            <a:prstGeom prst="rect">
              <a:avLst/>
            </a:prstGeom>
            <a:solidFill>
              <a:schemeClr val="bg1"/>
            </a:solidFill>
            <a:ln w="9525">
              <a:solidFill>
                <a:schemeClr val="tx1"/>
              </a:solidFill>
              <a:miter lim="800000"/>
              <a:headEnd/>
              <a:tailEnd/>
            </a:ln>
          </p:spPr>
          <p:txBody>
            <a:bodyPr wrap="none" anchor="ctr"/>
            <a:lstStyle/>
            <a:p>
              <a:pPr algn="ctr"/>
              <a:r>
                <a:rPr lang="en-US" b="1"/>
                <a:t>AdaBoost</a:t>
              </a:r>
            </a:p>
            <a:p>
              <a:pPr algn="ctr"/>
              <a:r>
                <a:rPr lang="en-US" b="1"/>
                <a:t>Feature Selection</a:t>
              </a:r>
              <a:endParaRPr lang="en-GB" b="1"/>
            </a:p>
          </p:txBody>
        </p:sp>
        <p:sp>
          <p:nvSpPr>
            <p:cNvPr id="64550" name="AutoShape 18"/>
            <p:cNvSpPr>
              <a:spLocks noChangeArrowheads="1"/>
            </p:cNvSpPr>
            <p:nvPr/>
          </p:nvSpPr>
          <p:spPr bwMode="auto">
            <a:xfrm rot="5400000">
              <a:off x="1162" y="2342"/>
              <a:ext cx="537" cy="366"/>
            </a:xfrm>
            <a:custGeom>
              <a:avLst/>
              <a:gdLst>
                <a:gd name="T0" fmla="*/ 384 w 21600"/>
                <a:gd name="T1" fmla="*/ 0 h 21600"/>
                <a:gd name="T2" fmla="*/ 230 w 21600"/>
                <a:gd name="T3" fmla="*/ 122 h 21600"/>
                <a:gd name="T4" fmla="*/ 0 w 21600"/>
                <a:gd name="T5" fmla="*/ 305 h 21600"/>
                <a:gd name="T6" fmla="*/ 230 w 21600"/>
                <a:gd name="T7" fmla="*/ 366 h 21600"/>
                <a:gd name="T8" fmla="*/ 460 w 21600"/>
                <a:gd name="T9" fmla="*/ 254 h 21600"/>
                <a:gd name="T10" fmla="*/ 537 w 21600"/>
                <a:gd name="T11" fmla="*/ 122 h 21600"/>
                <a:gd name="T12" fmla="*/ 3 60000 65536"/>
                <a:gd name="T13" fmla="*/ 2 60000 65536"/>
                <a:gd name="T14" fmla="*/ 2 60000 65536"/>
                <a:gd name="T15" fmla="*/ 1 60000 65536"/>
                <a:gd name="T16" fmla="*/ 0 60000 65536"/>
                <a:gd name="T17" fmla="*/ 0 60000 65536"/>
                <a:gd name="T18" fmla="*/ 0 w 21600"/>
                <a:gd name="T19" fmla="*/ 14400 h 21600"/>
                <a:gd name="T20" fmla="*/ 18503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64551" name="AutoShape 19"/>
            <p:cNvSpPr>
              <a:spLocks noChangeArrowheads="1"/>
            </p:cNvSpPr>
            <p:nvPr/>
          </p:nvSpPr>
          <p:spPr bwMode="auto">
            <a:xfrm rot="5400000">
              <a:off x="1642" y="2966"/>
              <a:ext cx="537" cy="366"/>
            </a:xfrm>
            <a:custGeom>
              <a:avLst/>
              <a:gdLst>
                <a:gd name="T0" fmla="*/ 384 w 21600"/>
                <a:gd name="T1" fmla="*/ 0 h 21600"/>
                <a:gd name="T2" fmla="*/ 230 w 21600"/>
                <a:gd name="T3" fmla="*/ 122 h 21600"/>
                <a:gd name="T4" fmla="*/ 0 w 21600"/>
                <a:gd name="T5" fmla="*/ 305 h 21600"/>
                <a:gd name="T6" fmla="*/ 230 w 21600"/>
                <a:gd name="T7" fmla="*/ 366 h 21600"/>
                <a:gd name="T8" fmla="*/ 460 w 21600"/>
                <a:gd name="T9" fmla="*/ 254 h 21600"/>
                <a:gd name="T10" fmla="*/ 537 w 21600"/>
                <a:gd name="T11" fmla="*/ 122 h 21600"/>
                <a:gd name="T12" fmla="*/ 3 60000 65536"/>
                <a:gd name="T13" fmla="*/ 2 60000 65536"/>
                <a:gd name="T14" fmla="*/ 2 60000 65536"/>
                <a:gd name="T15" fmla="*/ 1 60000 65536"/>
                <a:gd name="T16" fmla="*/ 0 60000 65536"/>
                <a:gd name="T17" fmla="*/ 0 60000 65536"/>
                <a:gd name="T18" fmla="*/ 0 w 21600"/>
                <a:gd name="T19" fmla="*/ 14400 h 21600"/>
                <a:gd name="T20" fmla="*/ 18503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64552" name="AutoShape 24"/>
            <p:cNvSpPr>
              <a:spLocks noChangeArrowheads="1"/>
            </p:cNvSpPr>
            <p:nvPr/>
          </p:nvSpPr>
          <p:spPr bwMode="auto">
            <a:xfrm rot="-2700000">
              <a:off x="3360" y="2496"/>
              <a:ext cx="768" cy="144"/>
            </a:xfrm>
            <a:prstGeom prst="rightArrow">
              <a:avLst>
                <a:gd name="adj1" fmla="val 50000"/>
                <a:gd name="adj2" fmla="val 133333"/>
              </a:avLst>
            </a:prstGeom>
            <a:solidFill>
              <a:schemeClr val="accent1"/>
            </a:solidFill>
            <a:ln w="9525">
              <a:solidFill>
                <a:schemeClr val="tx1"/>
              </a:solidFill>
              <a:miter lim="800000"/>
              <a:headEnd/>
              <a:tailEnd/>
            </a:ln>
          </p:spPr>
          <p:txBody>
            <a:bodyPr wrap="none" anchor="ctr"/>
            <a:lstStyle/>
            <a:p>
              <a:endParaRPr lang="en-US"/>
            </a:p>
          </p:txBody>
        </p:sp>
        <p:sp>
          <p:nvSpPr>
            <p:cNvPr id="64553" name="AutoShape 26"/>
            <p:cNvSpPr>
              <a:spLocks noChangeArrowheads="1"/>
            </p:cNvSpPr>
            <p:nvPr/>
          </p:nvSpPr>
          <p:spPr bwMode="auto">
            <a:xfrm rot="-900000">
              <a:off x="3456" y="2928"/>
              <a:ext cx="576" cy="135"/>
            </a:xfrm>
            <a:prstGeom prst="rightArrow">
              <a:avLst>
                <a:gd name="adj1" fmla="val 50000"/>
                <a:gd name="adj2" fmla="val 106667"/>
              </a:avLst>
            </a:prstGeom>
            <a:solidFill>
              <a:schemeClr val="accent1"/>
            </a:solidFill>
            <a:ln w="9525">
              <a:solidFill>
                <a:schemeClr val="tx1"/>
              </a:solidFill>
              <a:miter lim="800000"/>
              <a:headEnd/>
              <a:tailEnd/>
            </a:ln>
          </p:spPr>
          <p:txBody>
            <a:bodyPr wrap="none" anchor="ctr"/>
            <a:lstStyle/>
            <a:p>
              <a:endParaRPr lang="en-US"/>
            </a:p>
          </p:txBody>
        </p:sp>
        <p:sp>
          <p:nvSpPr>
            <p:cNvPr id="64554" name="AutoShape 27"/>
            <p:cNvSpPr>
              <a:spLocks noChangeArrowheads="1"/>
            </p:cNvSpPr>
            <p:nvPr/>
          </p:nvSpPr>
          <p:spPr bwMode="auto">
            <a:xfrm rot="2489572">
              <a:off x="3360" y="3648"/>
              <a:ext cx="768" cy="144"/>
            </a:xfrm>
            <a:prstGeom prst="rightArrow">
              <a:avLst>
                <a:gd name="adj1" fmla="val 50000"/>
                <a:gd name="adj2" fmla="val 133333"/>
              </a:avLst>
            </a:prstGeom>
            <a:solidFill>
              <a:schemeClr val="accent1"/>
            </a:solidFill>
            <a:ln w="9525">
              <a:solidFill>
                <a:schemeClr val="tx1"/>
              </a:solidFill>
              <a:miter lim="800000"/>
              <a:headEnd/>
              <a:tailEnd/>
            </a:ln>
          </p:spPr>
          <p:txBody>
            <a:bodyPr wrap="none" anchor="ctr"/>
            <a:lstStyle/>
            <a:p>
              <a:endParaRPr lang="en-US"/>
            </a:p>
          </p:txBody>
        </p:sp>
        <p:sp>
          <p:nvSpPr>
            <p:cNvPr id="64555" name="Oval 28"/>
            <p:cNvSpPr>
              <a:spLocks noChangeArrowheads="1"/>
            </p:cNvSpPr>
            <p:nvPr/>
          </p:nvSpPr>
          <p:spPr bwMode="auto">
            <a:xfrm flipH="1">
              <a:off x="3696" y="326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4556" name="Oval 29"/>
            <p:cNvSpPr>
              <a:spLocks noChangeArrowheads="1"/>
            </p:cNvSpPr>
            <p:nvPr/>
          </p:nvSpPr>
          <p:spPr bwMode="auto">
            <a:xfrm flipH="1">
              <a:off x="3696" y="336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4557" name="Oval 30"/>
            <p:cNvSpPr>
              <a:spLocks noChangeArrowheads="1"/>
            </p:cNvSpPr>
            <p:nvPr/>
          </p:nvSpPr>
          <p:spPr bwMode="auto">
            <a:xfrm flipH="1">
              <a:off x="3696" y="345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4558" name="Text Box 35"/>
            <p:cNvSpPr txBox="1">
              <a:spLocks noChangeArrowheads="1"/>
            </p:cNvSpPr>
            <p:nvPr/>
          </p:nvSpPr>
          <p:spPr bwMode="auto">
            <a:xfrm>
              <a:off x="1104" y="1296"/>
              <a:ext cx="2208" cy="29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b="1"/>
                <a:t>Cascade trainer</a:t>
              </a:r>
              <a:endParaRPr lang="en-GB" b="1"/>
            </a:p>
          </p:txBody>
        </p:sp>
        <p:sp>
          <p:nvSpPr>
            <p:cNvPr id="64559" name="AutoShape 39"/>
            <p:cNvSpPr>
              <a:spLocks noChangeArrowheads="1"/>
            </p:cNvSpPr>
            <p:nvPr/>
          </p:nvSpPr>
          <p:spPr bwMode="auto">
            <a:xfrm rot="-5400000">
              <a:off x="912" y="1814"/>
              <a:ext cx="384" cy="192"/>
            </a:xfrm>
            <a:prstGeom prst="downArrow">
              <a:avLst>
                <a:gd name="adj1" fmla="val 38019"/>
                <a:gd name="adj2" fmla="val 61806"/>
              </a:avLst>
            </a:prstGeom>
            <a:solidFill>
              <a:srgbClr val="339966"/>
            </a:solidFill>
            <a:ln w="9525">
              <a:solidFill>
                <a:schemeClr val="tx1"/>
              </a:solidFill>
              <a:miter lim="800000"/>
              <a:headEnd/>
              <a:tailEnd/>
            </a:ln>
          </p:spPr>
          <p:txBody>
            <a:bodyPr wrap="none" anchor="ctr"/>
            <a:lstStyle/>
            <a:p>
              <a:endParaRPr lang="en-US"/>
            </a:p>
          </p:txBody>
        </p:sp>
      </p:grpSp>
      <p:sp>
        <p:nvSpPr>
          <p:cNvPr id="457772" name="Rectangle 44"/>
          <p:cNvSpPr>
            <a:spLocks noChangeArrowheads="1"/>
          </p:cNvSpPr>
          <p:nvPr/>
        </p:nvSpPr>
        <p:spPr bwMode="auto">
          <a:xfrm>
            <a:off x="457200" y="685800"/>
            <a:ext cx="8229600" cy="1371600"/>
          </a:xfrm>
          <a:prstGeom prst="rect">
            <a:avLst/>
          </a:prstGeom>
          <a:noFill/>
          <a:ln w="9525">
            <a:noFill/>
            <a:miter lim="800000"/>
            <a:headEnd/>
            <a:tailEnd/>
          </a:ln>
          <a:effectLst/>
        </p:spPr>
        <p:txBody>
          <a:bodyPr anchor="ctr"/>
          <a:lstStyle/>
          <a:p>
            <a:pPr>
              <a:defRPr/>
            </a:pPr>
            <a:r>
              <a:rPr lang="en-US" sz="4400">
                <a:effectLst>
                  <a:outerShdw blurRad="38100" dist="38100" dir="2700000" algn="tl">
                    <a:srgbClr val="DDDDDD"/>
                  </a:outerShdw>
                </a:effectLst>
              </a:rPr>
              <a:t>Testing phase</a:t>
            </a:r>
          </a:p>
        </p:txBody>
      </p:sp>
      <p:sp>
        <p:nvSpPr>
          <p:cNvPr id="457730" name="Rectangle 2"/>
          <p:cNvSpPr>
            <a:spLocks noGrp="1" noChangeArrowheads="1"/>
          </p:cNvSpPr>
          <p:nvPr>
            <p:ph type="title"/>
          </p:nvPr>
        </p:nvSpPr>
        <p:spPr>
          <a:xfrm>
            <a:off x="457200" y="685800"/>
            <a:ext cx="8229600" cy="1371600"/>
          </a:xfrm>
        </p:spPr>
        <p:txBody>
          <a:bodyPr/>
          <a:lstStyle/>
          <a:p>
            <a:pPr eaLnBrk="1" hangingPunct="1">
              <a:defRPr/>
            </a:pPr>
            <a:r>
              <a:rPr lang="en-US" dirty="0"/>
              <a:t>Training phase</a:t>
            </a:r>
          </a:p>
        </p:txBody>
      </p:sp>
      <p:graphicFrame>
        <p:nvGraphicFramePr>
          <p:cNvPr id="457790" name="Object 2"/>
          <p:cNvGraphicFramePr>
            <a:graphicFrameLocks noGrp="1" noChangeAspect="1"/>
          </p:cNvGraphicFramePr>
          <p:nvPr>
            <p:ph sz="half" idx="4294967295"/>
          </p:nvPr>
        </p:nvGraphicFramePr>
        <p:xfrm>
          <a:off x="1905000" y="2743201"/>
          <a:ext cx="685800" cy="690563"/>
        </p:xfrm>
        <a:graphic>
          <a:graphicData uri="http://schemas.openxmlformats.org/presentationml/2006/ole">
            <mc:AlternateContent xmlns:mc="http://schemas.openxmlformats.org/markup-compatibility/2006">
              <mc:Choice xmlns:v="urn:schemas-microsoft-com:vml" Requires="v">
                <p:oleObj spid="_x0000_s12586" name="Bitmap Image" r:id="rId4" imgW="2429214" imgH="1905266" progId="Paint.Picture">
                  <p:embed/>
                </p:oleObj>
              </mc:Choice>
              <mc:Fallback>
                <p:oleObj name="Bitmap Image" r:id="rId4" imgW="2429214" imgH="1905266"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2743201"/>
                        <a:ext cx="685800" cy="69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 name="Group 43"/>
          <p:cNvGrpSpPr>
            <a:grpSpLocks/>
          </p:cNvGrpSpPr>
          <p:nvPr/>
        </p:nvGrpSpPr>
        <p:grpSpPr bwMode="auto">
          <a:xfrm>
            <a:off x="6477000" y="2133600"/>
            <a:ext cx="2514600" cy="4572000"/>
            <a:chOff x="4080" y="1344"/>
            <a:chExt cx="1584" cy="2880"/>
          </a:xfrm>
        </p:grpSpPr>
        <p:sp>
          <p:nvSpPr>
            <p:cNvPr id="64537" name="Rectangle 14"/>
            <p:cNvSpPr>
              <a:spLocks noChangeArrowheads="1"/>
            </p:cNvSpPr>
            <p:nvPr/>
          </p:nvSpPr>
          <p:spPr bwMode="auto">
            <a:xfrm>
              <a:off x="4080" y="1344"/>
              <a:ext cx="1584" cy="2880"/>
            </a:xfrm>
            <a:prstGeom prst="rect">
              <a:avLst/>
            </a:prstGeom>
            <a:solidFill>
              <a:schemeClr val="folHlink"/>
            </a:solidFill>
            <a:ln w="9525">
              <a:solidFill>
                <a:schemeClr val="tx1"/>
              </a:solidFill>
              <a:miter lim="800000"/>
              <a:headEnd/>
              <a:tailEnd/>
            </a:ln>
          </p:spPr>
          <p:txBody>
            <a:bodyPr wrap="none" anchor="ctr"/>
            <a:lstStyle/>
            <a:p>
              <a:pPr algn="ctr"/>
              <a:endParaRPr lang="en-GB"/>
            </a:p>
          </p:txBody>
        </p:sp>
        <p:sp>
          <p:nvSpPr>
            <p:cNvPr id="64538" name="Rectangle 10"/>
            <p:cNvSpPr>
              <a:spLocks noChangeArrowheads="1"/>
            </p:cNvSpPr>
            <p:nvPr/>
          </p:nvSpPr>
          <p:spPr bwMode="auto">
            <a:xfrm>
              <a:off x="4128" y="1920"/>
              <a:ext cx="1488" cy="576"/>
            </a:xfrm>
            <a:prstGeom prst="rect">
              <a:avLst/>
            </a:prstGeom>
            <a:solidFill>
              <a:schemeClr val="accent1"/>
            </a:solidFill>
            <a:ln w="9525">
              <a:solidFill>
                <a:schemeClr val="tx1"/>
              </a:solidFill>
              <a:miter lim="800000"/>
              <a:headEnd/>
              <a:tailEnd/>
            </a:ln>
          </p:spPr>
          <p:txBody>
            <a:bodyPr wrap="none" anchor="ctr"/>
            <a:lstStyle/>
            <a:p>
              <a:pPr algn="ctr"/>
              <a:r>
                <a:rPr lang="en-US" b="1"/>
                <a:t>Strong Classifier 1</a:t>
              </a:r>
            </a:p>
            <a:p>
              <a:pPr algn="ctr"/>
              <a:r>
                <a:rPr lang="en-US" b="1"/>
                <a:t>(cascade stage 1)</a:t>
              </a:r>
              <a:r>
                <a:rPr lang="en-US"/>
                <a:t> </a:t>
              </a:r>
              <a:endParaRPr lang="en-GB"/>
            </a:p>
          </p:txBody>
        </p:sp>
        <p:sp>
          <p:nvSpPr>
            <p:cNvPr id="64539" name="Rectangle 12"/>
            <p:cNvSpPr>
              <a:spLocks noChangeArrowheads="1"/>
            </p:cNvSpPr>
            <p:nvPr/>
          </p:nvSpPr>
          <p:spPr bwMode="auto">
            <a:xfrm>
              <a:off x="4128" y="3600"/>
              <a:ext cx="1488" cy="576"/>
            </a:xfrm>
            <a:prstGeom prst="rect">
              <a:avLst/>
            </a:prstGeom>
            <a:solidFill>
              <a:schemeClr val="accent1"/>
            </a:solidFill>
            <a:ln w="9525">
              <a:solidFill>
                <a:schemeClr val="tx1"/>
              </a:solidFill>
              <a:miter lim="800000"/>
              <a:headEnd/>
              <a:tailEnd/>
            </a:ln>
          </p:spPr>
          <p:txBody>
            <a:bodyPr wrap="none" anchor="ctr"/>
            <a:lstStyle/>
            <a:p>
              <a:pPr algn="ctr"/>
              <a:r>
                <a:rPr lang="en-US" b="1"/>
                <a:t>Strong Classifier N</a:t>
              </a:r>
            </a:p>
            <a:p>
              <a:pPr algn="ctr"/>
              <a:r>
                <a:rPr lang="en-US" b="1"/>
                <a:t>(cascade stage N)</a:t>
              </a:r>
              <a:r>
                <a:rPr lang="en-US"/>
                <a:t> </a:t>
              </a:r>
              <a:endParaRPr lang="en-GB"/>
            </a:p>
          </p:txBody>
        </p:sp>
        <p:sp>
          <p:nvSpPr>
            <p:cNvPr id="64540" name="Text Box 13"/>
            <p:cNvSpPr txBox="1">
              <a:spLocks noChangeArrowheads="1"/>
            </p:cNvSpPr>
            <p:nvPr/>
          </p:nvSpPr>
          <p:spPr bwMode="auto">
            <a:xfrm>
              <a:off x="4080" y="1344"/>
              <a:ext cx="1584" cy="4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sz="1800" b="1"/>
                <a:t>Classifier cascade framework</a:t>
              </a:r>
              <a:endParaRPr lang="en-GB" sz="1800" b="1"/>
            </a:p>
          </p:txBody>
        </p:sp>
        <p:sp>
          <p:nvSpPr>
            <p:cNvPr id="64541" name="Rectangle 22"/>
            <p:cNvSpPr>
              <a:spLocks noChangeArrowheads="1"/>
            </p:cNvSpPr>
            <p:nvPr/>
          </p:nvSpPr>
          <p:spPr bwMode="auto">
            <a:xfrm>
              <a:off x="4128" y="2592"/>
              <a:ext cx="1488" cy="576"/>
            </a:xfrm>
            <a:prstGeom prst="rect">
              <a:avLst/>
            </a:prstGeom>
            <a:solidFill>
              <a:schemeClr val="accent1"/>
            </a:solidFill>
            <a:ln w="9525">
              <a:solidFill>
                <a:schemeClr val="tx1"/>
              </a:solidFill>
              <a:miter lim="800000"/>
              <a:headEnd/>
              <a:tailEnd/>
            </a:ln>
          </p:spPr>
          <p:txBody>
            <a:bodyPr wrap="none" anchor="ctr"/>
            <a:lstStyle/>
            <a:p>
              <a:pPr algn="ctr"/>
              <a:r>
                <a:rPr lang="en-US" b="1"/>
                <a:t>Strong Classifier 2</a:t>
              </a:r>
            </a:p>
            <a:p>
              <a:pPr algn="ctr"/>
              <a:r>
                <a:rPr lang="en-US" b="1"/>
                <a:t>(cascade stage 2)</a:t>
              </a:r>
              <a:r>
                <a:rPr lang="en-US"/>
                <a:t> </a:t>
              </a:r>
              <a:endParaRPr lang="en-GB"/>
            </a:p>
          </p:txBody>
        </p:sp>
        <p:sp>
          <p:nvSpPr>
            <p:cNvPr id="64542" name="Oval 31"/>
            <p:cNvSpPr>
              <a:spLocks noChangeArrowheads="1"/>
            </p:cNvSpPr>
            <p:nvPr/>
          </p:nvSpPr>
          <p:spPr bwMode="auto">
            <a:xfrm flipH="1">
              <a:off x="4848" y="3264"/>
              <a:ext cx="48" cy="48"/>
            </a:xfrm>
            <a:prstGeom prst="ellipse">
              <a:avLst/>
            </a:prstGeom>
            <a:solidFill>
              <a:schemeClr val="accent1"/>
            </a:solidFill>
            <a:ln w="9525">
              <a:solidFill>
                <a:schemeClr val="tx1"/>
              </a:solidFill>
              <a:round/>
              <a:headEnd/>
              <a:tailEnd/>
            </a:ln>
          </p:spPr>
          <p:txBody>
            <a:bodyPr wrap="none" anchor="ctr"/>
            <a:lstStyle/>
            <a:p>
              <a:pPr algn="ctr"/>
              <a:endParaRPr lang="en-GB" b="1"/>
            </a:p>
          </p:txBody>
        </p:sp>
        <p:sp>
          <p:nvSpPr>
            <p:cNvPr id="64543" name="Oval 32"/>
            <p:cNvSpPr>
              <a:spLocks noChangeArrowheads="1"/>
            </p:cNvSpPr>
            <p:nvPr/>
          </p:nvSpPr>
          <p:spPr bwMode="auto">
            <a:xfrm flipH="1">
              <a:off x="4848" y="3360"/>
              <a:ext cx="48" cy="48"/>
            </a:xfrm>
            <a:prstGeom prst="ellipse">
              <a:avLst/>
            </a:prstGeom>
            <a:solidFill>
              <a:schemeClr val="accent1"/>
            </a:solidFill>
            <a:ln w="9525">
              <a:solidFill>
                <a:schemeClr val="tx1"/>
              </a:solidFill>
              <a:round/>
              <a:headEnd/>
              <a:tailEnd/>
            </a:ln>
          </p:spPr>
          <p:txBody>
            <a:bodyPr wrap="none" anchor="ctr"/>
            <a:lstStyle/>
            <a:p>
              <a:pPr algn="ctr"/>
              <a:endParaRPr lang="en-GB" b="1"/>
            </a:p>
          </p:txBody>
        </p:sp>
        <p:sp>
          <p:nvSpPr>
            <p:cNvPr id="64544" name="Oval 33"/>
            <p:cNvSpPr>
              <a:spLocks noChangeArrowheads="1"/>
            </p:cNvSpPr>
            <p:nvPr/>
          </p:nvSpPr>
          <p:spPr bwMode="auto">
            <a:xfrm flipH="1">
              <a:off x="4848" y="345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4" name="Group 41"/>
          <p:cNvGrpSpPr>
            <a:grpSpLocks/>
          </p:cNvGrpSpPr>
          <p:nvPr/>
        </p:nvGrpSpPr>
        <p:grpSpPr bwMode="auto">
          <a:xfrm>
            <a:off x="7429500" y="3886200"/>
            <a:ext cx="622300" cy="2006600"/>
            <a:chOff x="4680" y="2448"/>
            <a:chExt cx="392" cy="1264"/>
          </a:xfrm>
        </p:grpSpPr>
        <p:sp>
          <p:nvSpPr>
            <p:cNvPr id="64534" name="AutoShape 36"/>
            <p:cNvSpPr>
              <a:spLocks noChangeArrowheads="1"/>
            </p:cNvSpPr>
            <p:nvPr/>
          </p:nvSpPr>
          <p:spPr bwMode="auto">
            <a:xfrm>
              <a:off x="4688" y="2448"/>
              <a:ext cx="384" cy="192"/>
            </a:xfrm>
            <a:prstGeom prst="downArrow">
              <a:avLst>
                <a:gd name="adj1" fmla="val 38019"/>
                <a:gd name="adj2" fmla="val 61806"/>
              </a:avLst>
            </a:prstGeom>
            <a:solidFill>
              <a:srgbClr val="339966"/>
            </a:solidFill>
            <a:ln w="9525">
              <a:solidFill>
                <a:schemeClr val="tx1"/>
              </a:solidFill>
              <a:miter lim="800000"/>
              <a:headEnd/>
              <a:tailEnd/>
            </a:ln>
          </p:spPr>
          <p:txBody>
            <a:bodyPr wrap="none" anchor="ctr"/>
            <a:lstStyle/>
            <a:p>
              <a:endParaRPr lang="en-US"/>
            </a:p>
          </p:txBody>
        </p:sp>
        <p:sp>
          <p:nvSpPr>
            <p:cNvPr id="64535" name="AutoShape 37"/>
            <p:cNvSpPr>
              <a:spLocks noChangeArrowheads="1"/>
            </p:cNvSpPr>
            <p:nvPr/>
          </p:nvSpPr>
          <p:spPr bwMode="auto">
            <a:xfrm>
              <a:off x="4680" y="3072"/>
              <a:ext cx="384" cy="192"/>
            </a:xfrm>
            <a:prstGeom prst="downArrow">
              <a:avLst>
                <a:gd name="adj1" fmla="val 38019"/>
                <a:gd name="adj2" fmla="val 61806"/>
              </a:avLst>
            </a:prstGeom>
            <a:solidFill>
              <a:srgbClr val="339966"/>
            </a:solidFill>
            <a:ln w="9525">
              <a:solidFill>
                <a:schemeClr val="tx1"/>
              </a:solidFill>
              <a:miter lim="800000"/>
              <a:headEnd/>
              <a:tailEnd/>
            </a:ln>
          </p:spPr>
          <p:txBody>
            <a:bodyPr wrap="none" anchor="ctr"/>
            <a:lstStyle/>
            <a:p>
              <a:endParaRPr lang="en-US"/>
            </a:p>
          </p:txBody>
        </p:sp>
        <p:sp>
          <p:nvSpPr>
            <p:cNvPr id="64536" name="AutoShape 38"/>
            <p:cNvSpPr>
              <a:spLocks noChangeArrowheads="1"/>
            </p:cNvSpPr>
            <p:nvPr/>
          </p:nvSpPr>
          <p:spPr bwMode="auto">
            <a:xfrm>
              <a:off x="4680" y="3520"/>
              <a:ext cx="384" cy="192"/>
            </a:xfrm>
            <a:prstGeom prst="downArrow">
              <a:avLst>
                <a:gd name="adj1" fmla="val 38019"/>
                <a:gd name="adj2" fmla="val 61806"/>
              </a:avLst>
            </a:prstGeom>
            <a:solidFill>
              <a:srgbClr val="339966"/>
            </a:solidFill>
            <a:ln w="9525">
              <a:solidFill>
                <a:schemeClr val="tx1"/>
              </a:solidFill>
              <a:miter lim="800000"/>
              <a:headEnd/>
              <a:tailEnd/>
            </a:ln>
          </p:spPr>
          <p:txBody>
            <a:bodyPr wrap="none" anchor="ctr"/>
            <a:lstStyle/>
            <a:p>
              <a:endParaRPr lang="en-US"/>
            </a:p>
          </p:txBody>
        </p:sp>
      </p:grpSp>
      <p:pic>
        <p:nvPicPr>
          <p:cNvPr id="457783" name="Picture 5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8600" y="26797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7784"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9800" y="2679701"/>
            <a:ext cx="7143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7802" name="Picture 7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0100" y="2667001"/>
            <a:ext cx="6858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57806" name="Object 3"/>
          <p:cNvGraphicFramePr>
            <a:graphicFrameLocks noChangeAspect="1"/>
          </p:cNvGraphicFramePr>
          <p:nvPr/>
        </p:nvGraphicFramePr>
        <p:xfrm>
          <a:off x="1905000" y="2743201"/>
          <a:ext cx="685800" cy="690563"/>
        </p:xfrm>
        <a:graphic>
          <a:graphicData uri="http://schemas.openxmlformats.org/presentationml/2006/ole">
            <mc:AlternateContent xmlns:mc="http://schemas.openxmlformats.org/markup-compatibility/2006">
              <mc:Choice xmlns:v="urn:schemas-microsoft-com:vml" Requires="v">
                <p:oleObj spid="_x0000_s12587" name="Bitmap Image" r:id="rId9" imgW="2429214" imgH="1905266" progId="Paint.Picture">
                  <p:embed/>
                </p:oleObj>
              </mc:Choice>
              <mc:Fallback>
                <p:oleObj name="Bitmap Image" r:id="rId9" imgW="2429214" imgH="1905266"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2743201"/>
                        <a:ext cx="685800" cy="69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7809" name="Object 4"/>
          <p:cNvGraphicFramePr>
            <a:graphicFrameLocks noChangeAspect="1"/>
          </p:cNvGraphicFramePr>
          <p:nvPr/>
        </p:nvGraphicFramePr>
        <p:xfrm>
          <a:off x="1905000" y="2743201"/>
          <a:ext cx="685800" cy="690563"/>
        </p:xfrm>
        <a:graphic>
          <a:graphicData uri="http://schemas.openxmlformats.org/presentationml/2006/ole">
            <mc:AlternateContent xmlns:mc="http://schemas.openxmlformats.org/markup-compatibility/2006">
              <mc:Choice xmlns:v="urn:schemas-microsoft-com:vml" Requires="v">
                <p:oleObj spid="_x0000_s12588" name="Bitmap Image" r:id="rId10" imgW="2429214" imgH="1905266" progId="Paint.Picture">
                  <p:embed/>
                </p:oleObj>
              </mc:Choice>
              <mc:Fallback>
                <p:oleObj name="Bitmap Image" r:id="rId10" imgW="2429214" imgH="1905266"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2743201"/>
                        <a:ext cx="685800" cy="69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7810" name="Object 5"/>
          <p:cNvGraphicFramePr>
            <a:graphicFrameLocks noGrp="1" noChangeAspect="1"/>
          </p:cNvGraphicFramePr>
          <p:nvPr>
            <p:ph sz="half" idx="4294967295"/>
          </p:nvPr>
        </p:nvGraphicFramePr>
        <p:xfrm>
          <a:off x="2514600" y="4724401"/>
          <a:ext cx="609600" cy="661988"/>
        </p:xfrm>
        <a:graphic>
          <a:graphicData uri="http://schemas.openxmlformats.org/presentationml/2006/ole">
            <mc:AlternateContent xmlns:mc="http://schemas.openxmlformats.org/markup-compatibility/2006">
              <mc:Choice xmlns:v="urn:schemas-microsoft-com:vml" Requires="v">
                <p:oleObj spid="_x0000_s12589" name="Bitmap Image" r:id="rId11" imgW="1295238" imgH="638264" progId="Paint.Picture">
                  <p:embed/>
                </p:oleObj>
              </mc:Choice>
              <mc:Fallback>
                <p:oleObj name="Bitmap Image" r:id="rId11" imgW="1295238" imgH="638264" progId="Paint.Picture">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4600" y="4724401"/>
                        <a:ext cx="6096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7814" name="Object 6"/>
          <p:cNvGraphicFramePr>
            <a:graphicFrameLocks noChangeAspect="1"/>
          </p:cNvGraphicFramePr>
          <p:nvPr/>
        </p:nvGraphicFramePr>
        <p:xfrm>
          <a:off x="1828800" y="4724400"/>
          <a:ext cx="609600" cy="628651"/>
        </p:xfrm>
        <a:graphic>
          <a:graphicData uri="http://schemas.openxmlformats.org/presentationml/2006/ole">
            <mc:AlternateContent xmlns:mc="http://schemas.openxmlformats.org/markup-compatibility/2006">
              <mc:Choice xmlns:v="urn:schemas-microsoft-com:vml" Requires="v">
                <p:oleObj spid="_x0000_s12590" name="Bitmap Image" r:id="rId13" imgW="1314286" imgH="628571" progId="Paint.Picture">
                  <p:embed/>
                </p:oleObj>
              </mc:Choice>
              <mc:Fallback>
                <p:oleObj name="Bitmap Image" r:id="rId13" imgW="1314286" imgH="628571" progId="Paint.Picture">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28800" y="4724400"/>
                        <a:ext cx="609600" cy="628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7817" name="Object 7"/>
          <p:cNvGraphicFramePr>
            <a:graphicFrameLocks noChangeAspect="1"/>
          </p:cNvGraphicFramePr>
          <p:nvPr/>
        </p:nvGraphicFramePr>
        <p:xfrm>
          <a:off x="1143000" y="4724402"/>
          <a:ext cx="609600" cy="638175"/>
        </p:xfrm>
        <a:graphic>
          <a:graphicData uri="http://schemas.openxmlformats.org/presentationml/2006/ole">
            <mc:AlternateContent xmlns:mc="http://schemas.openxmlformats.org/markup-compatibility/2006">
              <mc:Choice xmlns:v="urn:schemas-microsoft-com:vml" Requires="v">
                <p:oleObj spid="_x0000_s12591" name="Bitmap Image" r:id="rId15" imgW="1305107" imgH="638264" progId="Paint.Picture">
                  <p:embed/>
                </p:oleObj>
              </mc:Choice>
              <mc:Fallback>
                <p:oleObj name="Bitmap Image" r:id="rId15" imgW="1305107" imgH="638264" progId="Paint.Picture">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43000" y="4724402"/>
                        <a:ext cx="609600"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7820" name="Object 8"/>
          <p:cNvGraphicFramePr>
            <a:graphicFrameLocks noChangeAspect="1"/>
          </p:cNvGraphicFramePr>
          <p:nvPr/>
        </p:nvGraphicFramePr>
        <p:xfrm>
          <a:off x="457200" y="4724402"/>
          <a:ext cx="609600" cy="638175"/>
        </p:xfrm>
        <a:graphic>
          <a:graphicData uri="http://schemas.openxmlformats.org/presentationml/2006/ole">
            <mc:AlternateContent xmlns:mc="http://schemas.openxmlformats.org/markup-compatibility/2006">
              <mc:Choice xmlns:v="urn:schemas-microsoft-com:vml" Requires="v">
                <p:oleObj spid="_x0000_s12592" name="Bitmap Image" r:id="rId17" imgW="1286055" imgH="638264" progId="Paint.Picture">
                  <p:embed/>
                </p:oleObj>
              </mc:Choice>
              <mc:Fallback>
                <p:oleObj name="Bitmap Image" r:id="rId17" imgW="1286055" imgH="638264" progId="Paint.Picture">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7200" y="4724402"/>
                        <a:ext cx="609600"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7825" name="Rectangle 97"/>
          <p:cNvSpPr>
            <a:spLocks noChangeArrowheads="1"/>
          </p:cNvSpPr>
          <p:nvPr/>
        </p:nvSpPr>
        <p:spPr bwMode="auto">
          <a:xfrm>
            <a:off x="-914400" y="3048000"/>
            <a:ext cx="838200" cy="838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p>
        </p:txBody>
      </p:sp>
      <p:graphicFrame>
        <p:nvGraphicFramePr>
          <p:cNvPr id="457824" name="Object 9"/>
          <p:cNvGraphicFramePr>
            <a:graphicFrameLocks noChangeAspect="1"/>
          </p:cNvGraphicFramePr>
          <p:nvPr/>
        </p:nvGraphicFramePr>
        <p:xfrm>
          <a:off x="-850900" y="3111500"/>
          <a:ext cx="685800" cy="685800"/>
        </p:xfrm>
        <a:graphic>
          <a:graphicData uri="http://schemas.openxmlformats.org/presentationml/2006/ole">
            <mc:AlternateContent xmlns:mc="http://schemas.openxmlformats.org/markup-compatibility/2006">
              <mc:Choice xmlns:v="urn:schemas-microsoft-com:vml" Requires="v">
                <p:oleObj spid="_x0000_s12593" name="Bitmap Image" r:id="rId19" imgW="409632" imgH="333333" progId="Paint.Picture">
                  <p:embed/>
                </p:oleObj>
              </mc:Choice>
              <mc:Fallback>
                <p:oleObj name="Bitmap Image" r:id="rId19" imgW="409632" imgH="333333" progId="Paint.Picture">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50900" y="3111500"/>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7827" name="Text Box 99"/>
          <p:cNvSpPr txBox="1">
            <a:spLocks noChangeArrowheads="1"/>
          </p:cNvSpPr>
          <p:nvPr/>
        </p:nvSpPr>
        <p:spPr bwMode="auto">
          <a:xfrm>
            <a:off x="5562602" y="6096000"/>
            <a:ext cx="2225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800">
                <a:solidFill>
                  <a:srgbClr val="008000"/>
                </a:solidFill>
              </a:rPr>
              <a:t>FACE IDENTIFIED</a:t>
            </a:r>
          </a:p>
        </p:txBody>
      </p:sp>
      <p:sp>
        <p:nvSpPr>
          <p:cNvPr id="64532" name="Line 100"/>
          <p:cNvSpPr>
            <a:spLocks noChangeShapeType="1"/>
          </p:cNvSpPr>
          <p:nvPr/>
        </p:nvSpPr>
        <p:spPr bwMode="auto">
          <a:xfrm>
            <a:off x="419100" y="914400"/>
            <a:ext cx="8305800" cy="0"/>
          </a:xfrm>
          <a:prstGeom prst="line">
            <a:avLst/>
          </a:prstGeom>
          <a:noFill/>
          <a:ln w="3175">
            <a:solidFill>
              <a:schemeClr val="accent1"/>
            </a:solidFill>
            <a:round/>
            <a:headEnd/>
            <a:tailEnd/>
          </a:ln>
          <a:extLst>
            <a:ext uri="{909E8E84-426E-40DD-AFC4-6F175D3DCCD1}">
              <a14:hiddenFill xmlns:a14="http://schemas.microsoft.com/office/drawing/2010/main">
                <a:noFill/>
              </a14:hiddenFill>
            </a:ext>
          </a:extLst>
        </p:spPr>
        <p:txBody>
          <a:bodyPr lIns="90000" tIns="46800" rIns="90000" bIns="46800"/>
          <a:lstStyle/>
          <a:p>
            <a:endParaRPr lang="en-US"/>
          </a:p>
        </p:txBody>
      </p:sp>
      <p:sp>
        <p:nvSpPr>
          <p:cNvPr id="457829" name="Rectangle 101"/>
          <p:cNvSpPr>
            <a:spLocks noChangeArrowheads="1"/>
          </p:cNvSpPr>
          <p:nvPr/>
        </p:nvSpPr>
        <p:spPr bwMode="auto">
          <a:xfrm>
            <a:off x="0" y="457200"/>
            <a:ext cx="9144000" cy="430213"/>
          </a:xfrm>
          <a:prstGeom prst="rect">
            <a:avLst/>
          </a:prstGeom>
          <a:noFill/>
          <a:ln w="9525">
            <a:noFill/>
            <a:miter lim="800000"/>
            <a:headEnd/>
            <a:tailEnd/>
          </a:ln>
          <a:effectLst/>
        </p:spPr>
        <p:txBody>
          <a:bodyPr lIns="0" tIns="0" rIns="0" bIns="0"/>
          <a:lstStyle/>
          <a:p>
            <a:pPr algn="ctr" eaLnBrk="0" hangingPunct="0">
              <a:defRPr/>
            </a:pPr>
            <a:r>
              <a:rPr lang="en-US" sz="2400" dirty="0" err="1">
                <a:latin typeface="Times New Roman" pitchFamily="18" charset="0"/>
                <a:cs typeface="Times New Roman" pitchFamily="18" charset="0"/>
              </a:rPr>
              <a:t>Haar</a:t>
            </a:r>
            <a:r>
              <a:rPr lang="en-US" sz="2400" dirty="0">
                <a:latin typeface="Times New Roman" pitchFamily="18" charset="0"/>
                <a:cs typeface="Times New Roman" pitchFamily="18" charset="0"/>
              </a:rPr>
              <a:t> features </a:t>
            </a:r>
            <a:r>
              <a:rPr lang="en-US" sz="2400" b="1" dirty="0">
                <a:latin typeface="Times New Roman" pitchFamily="18" charset="0"/>
                <a:cs typeface="Times New Roman" pitchFamily="18" charset="0"/>
              </a:rPr>
              <a:t>|</a:t>
            </a:r>
            <a:r>
              <a:rPr lang="en-US" sz="2400" dirty="0">
                <a:solidFill>
                  <a:srgbClr val="FF0000"/>
                </a:solidFill>
                <a:latin typeface="Times New Roman" pitchFamily="18" charset="0"/>
                <a:cs typeface="Times New Roman" pitchFamily="18" charset="0"/>
              </a:rPr>
              <a:t> </a:t>
            </a:r>
            <a:r>
              <a:rPr lang="en-US" sz="2400" dirty="0">
                <a:latin typeface="Times New Roman" pitchFamily="18" charset="0"/>
                <a:cs typeface="Times New Roman" pitchFamily="18" charset="0"/>
              </a:rPr>
              <a:t>Integral Image </a:t>
            </a:r>
            <a:r>
              <a:rPr lang="en-US" sz="2400" b="1" dirty="0">
                <a:latin typeface="Times New Roman" pitchFamily="18" charset="0"/>
                <a:cs typeface="Times New Roman" pitchFamily="18" charset="0"/>
              </a:rPr>
              <a: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Adaboost</a:t>
            </a:r>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a:t>
            </a:r>
            <a:r>
              <a:rPr lang="en-US" sz="2400" dirty="0">
                <a:latin typeface="Times New Roman" pitchFamily="18" charset="0"/>
                <a:cs typeface="Times New Roman" pitchFamily="18" charset="0"/>
              </a:rPr>
              <a:t> </a:t>
            </a:r>
            <a:r>
              <a:rPr lang="en-US" sz="2400" dirty="0">
                <a:solidFill>
                  <a:srgbClr val="FF0000"/>
                </a:solidFill>
                <a:latin typeface="Times New Roman" pitchFamily="18" charset="0"/>
                <a:cs typeface="Times New Roman" pitchFamily="18" charset="0"/>
              </a:rPr>
              <a:t>Cascading</a:t>
            </a:r>
            <a:endParaRPr lang="en-US" sz="2400" b="1" dirty="0">
              <a:effectLst>
                <a:outerShdw blurRad="38100" dist="38100" dir="2700000" algn="tl">
                  <a:srgbClr val="DDDDDD"/>
                </a:outerShdw>
              </a:effectLst>
            </a:endParaRPr>
          </a:p>
        </p:txBody>
      </p:sp>
      <p:sp>
        <p:nvSpPr>
          <p:cNvPr id="5" name="TextBox 4"/>
          <p:cNvSpPr txBox="1"/>
          <p:nvPr/>
        </p:nvSpPr>
        <p:spPr>
          <a:xfrm>
            <a:off x="228600" y="6342222"/>
            <a:ext cx="5715000" cy="276999"/>
          </a:xfrm>
          <a:prstGeom prst="rect">
            <a:avLst/>
          </a:prstGeom>
          <a:noFill/>
        </p:spPr>
        <p:txBody>
          <a:bodyPr wrap="square" rtlCol="0">
            <a:spAutoFit/>
          </a:bodyPr>
          <a:lstStyle/>
          <a:p>
            <a:r>
              <a:rPr lang="en-US" sz="1200" b="1" dirty="0">
                <a:solidFill>
                  <a:srgbClr val="000000"/>
                </a:solidFill>
                <a:latin typeface="Times New Roman" pitchFamily="18" charset="0"/>
                <a:cs typeface="Times New Roman" pitchFamily="18" charset="0"/>
              </a:rPr>
              <a:t>Slide </a:t>
            </a:r>
            <a:r>
              <a:rPr lang="en-US" sz="1200" b="1" dirty="0" smtClean="0">
                <a:solidFill>
                  <a:srgbClr val="000000"/>
                </a:solidFill>
                <a:latin typeface="Times New Roman" pitchFamily="18" charset="0"/>
                <a:cs typeface="Times New Roman" pitchFamily="18" charset="0"/>
              </a:rPr>
              <a:t>courtesy:  </a:t>
            </a:r>
            <a:r>
              <a:rPr lang="en-US" sz="1200" b="1" dirty="0" err="1">
                <a:latin typeface="Times New Roman" pitchFamily="18" charset="0"/>
                <a:cs typeface="Times New Roman" pitchFamily="18" charset="0"/>
              </a:rPr>
              <a:t>Kostantina</a:t>
            </a:r>
            <a:r>
              <a:rPr lang="en-US" sz="1200" b="1" dirty="0">
                <a:latin typeface="Times New Roman" pitchFamily="18" charset="0"/>
                <a:cs typeface="Times New Roman" pitchFamily="18" charset="0"/>
              </a:rPr>
              <a:t> </a:t>
            </a:r>
            <a:r>
              <a:rPr lang="en-US" sz="1200" b="1" dirty="0" err="1">
                <a:latin typeface="Times New Roman" pitchFamily="18" charset="0"/>
                <a:cs typeface="Times New Roman" pitchFamily="18" charset="0"/>
              </a:rPr>
              <a:t>Palla</a:t>
            </a:r>
            <a:r>
              <a:rPr lang="en-US" sz="1200" b="1" dirty="0">
                <a:latin typeface="Times New Roman" pitchFamily="18" charset="0"/>
                <a:cs typeface="Times New Roman" pitchFamily="18" charset="0"/>
              </a:rPr>
              <a:t>, University of Edinburgh</a:t>
            </a:r>
            <a:endParaRPr lang="en-US" sz="1200" dirty="0"/>
          </a:p>
        </p:txBody>
      </p:sp>
    </p:spTree>
    <p:extLst>
      <p:ext uri="{BB962C8B-B14F-4D97-AF65-F5344CB8AC3E}">
        <p14:creationId xmlns:p14="http://schemas.microsoft.com/office/powerpoint/2010/main" val="10633358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0.00833 -4.81481E-6 L 0.15834 -4.81481E-6 " pathEditMode="relative" rAng="0" ptsTypes="AA">
                                      <p:cBhvr>
                                        <p:cTn id="6" dur="1000" fill="hold"/>
                                        <p:tgtEl>
                                          <p:spTgt spid="457802"/>
                                        </p:tgtEl>
                                        <p:attrNameLst>
                                          <p:attrName>ppt_x</p:attrName>
                                          <p:attrName>ppt_y</p:attrName>
                                        </p:attrNameLst>
                                      </p:cBhvr>
                                      <p:rCtr x="8333" y="0"/>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63" presetClass="path" presetSubtype="0" accel="50000" decel="50000" fill="hold" nodeType="clickEffect">
                                  <p:stCondLst>
                                    <p:cond delay="0"/>
                                  </p:stCondLst>
                                  <p:childTnLst>
                                    <p:animMotion origin="layout" path="M 0.15833 -4.81481E-6 L 0.35833 -4.81481E-6 " pathEditMode="relative" rAng="0" ptsTypes="AA">
                                      <p:cBhvr>
                                        <p:cTn id="10" dur="1000" fill="hold"/>
                                        <p:tgtEl>
                                          <p:spTgt spid="457802"/>
                                        </p:tgtEl>
                                        <p:attrNameLst>
                                          <p:attrName>ppt_x</p:attrName>
                                          <p:attrName>ppt_y</p:attrName>
                                        </p:attrNameLst>
                                      </p:cBhvr>
                                      <p:rCtr x="10000" y="0"/>
                                    </p:animMotion>
                                  </p:childTnLst>
                                </p:cTn>
                              </p:par>
                              <p:par>
                                <p:cTn id="11" presetID="10" presetClass="exit" presetSubtype="0" fill="hold" nodeType="withEffect">
                                  <p:stCondLst>
                                    <p:cond delay="0"/>
                                  </p:stCondLst>
                                  <p:childTnLst>
                                    <p:animEffect transition="out" filter="fade">
                                      <p:cBhvr>
                                        <p:cTn id="12" dur="1000"/>
                                        <p:tgtEl>
                                          <p:spTgt spid="457802"/>
                                        </p:tgtEl>
                                      </p:cBhvr>
                                    </p:animEffect>
                                    <p:set>
                                      <p:cBhvr>
                                        <p:cTn id="13" dur="1" fill="hold">
                                          <p:stCondLst>
                                            <p:cond delay="999"/>
                                          </p:stCondLst>
                                        </p:cTn>
                                        <p:tgtEl>
                                          <p:spTgt spid="457802"/>
                                        </p:tgtEl>
                                        <p:attrNameLst>
                                          <p:attrName>style.visibility</p:attrName>
                                        </p:attrNameLst>
                                      </p:cBhvr>
                                      <p:to>
                                        <p:strVal val="hidden"/>
                                      </p:to>
                                    </p:set>
                                  </p:childTnLst>
                                </p:cTn>
                              </p:par>
                              <p:par>
                                <p:cTn id="14" presetID="63" presetClass="path" presetSubtype="0" accel="50000" decel="50000" fill="hold" nodeType="withEffect">
                                  <p:stCondLst>
                                    <p:cond delay="0"/>
                                  </p:stCondLst>
                                  <p:childTnLst>
                                    <p:animMotion origin="layout" path="M -1.11111E-6 -0.00093 L 0.23472 -0.00093 " pathEditMode="relative" rAng="0" ptsTypes="AA">
                                      <p:cBhvr>
                                        <p:cTn id="15" dur="1000" fill="hold"/>
                                        <p:tgtEl>
                                          <p:spTgt spid="457783"/>
                                        </p:tgtEl>
                                        <p:attrNameLst>
                                          <p:attrName>ppt_x</p:attrName>
                                          <p:attrName>ppt_y</p:attrName>
                                        </p:attrNameLst>
                                      </p:cBhvr>
                                      <p:rCtr x="11736" y="0"/>
                                    </p:animMotion>
                                  </p:childTnLst>
                                </p:cTn>
                              </p:par>
                            </p:childTnLst>
                          </p:cTn>
                        </p:par>
                      </p:childTnLst>
                    </p:cTn>
                  </p:par>
                  <p:par>
                    <p:cTn id="16" fill="hold" nodeType="clickPar">
                      <p:stCondLst>
                        <p:cond delay="indefinite"/>
                      </p:stCondLst>
                      <p:childTnLst>
                        <p:par>
                          <p:cTn id="17" fill="hold" nodeType="withGroup">
                            <p:stCondLst>
                              <p:cond delay="0"/>
                            </p:stCondLst>
                            <p:childTnLst>
                              <p:par>
                                <p:cTn id="18" presetID="63" presetClass="path" presetSubtype="0" accel="50000" decel="50000" fill="hold" nodeType="clickEffect">
                                  <p:stCondLst>
                                    <p:cond delay="0"/>
                                  </p:stCondLst>
                                  <p:childTnLst>
                                    <p:animMotion origin="layout" path="M 0.23472 -0.00092 L 0.43472 -0.00092 " pathEditMode="relative" rAng="0" ptsTypes="AA">
                                      <p:cBhvr>
                                        <p:cTn id="19" dur="1000" fill="hold"/>
                                        <p:tgtEl>
                                          <p:spTgt spid="457783"/>
                                        </p:tgtEl>
                                        <p:attrNameLst>
                                          <p:attrName>ppt_x</p:attrName>
                                          <p:attrName>ppt_y</p:attrName>
                                        </p:attrNameLst>
                                      </p:cBhvr>
                                      <p:rCtr x="10000" y="0"/>
                                    </p:animMotion>
                                  </p:childTnLst>
                                </p:cTn>
                              </p:par>
                              <p:par>
                                <p:cTn id="20" presetID="10" presetClass="exit" presetSubtype="0" fill="hold" nodeType="withEffect">
                                  <p:stCondLst>
                                    <p:cond delay="0"/>
                                  </p:stCondLst>
                                  <p:childTnLst>
                                    <p:animEffect transition="out" filter="fade">
                                      <p:cBhvr>
                                        <p:cTn id="21" dur="1000"/>
                                        <p:tgtEl>
                                          <p:spTgt spid="457783"/>
                                        </p:tgtEl>
                                      </p:cBhvr>
                                    </p:animEffect>
                                    <p:set>
                                      <p:cBhvr>
                                        <p:cTn id="22" dur="1" fill="hold">
                                          <p:stCondLst>
                                            <p:cond delay="999"/>
                                          </p:stCondLst>
                                        </p:cTn>
                                        <p:tgtEl>
                                          <p:spTgt spid="457783"/>
                                        </p:tgtEl>
                                        <p:attrNameLst>
                                          <p:attrName>style.visibility</p:attrName>
                                        </p:attrNameLst>
                                      </p:cBhvr>
                                      <p:to>
                                        <p:strVal val="hidden"/>
                                      </p:to>
                                    </p:set>
                                  </p:childTnLst>
                                </p:cTn>
                              </p:par>
                              <p:par>
                                <p:cTn id="23" presetID="63" presetClass="path" presetSubtype="0" accel="50000" decel="50000" fill="hold" nodeType="withEffect">
                                  <p:stCondLst>
                                    <p:cond delay="0"/>
                                  </p:stCondLst>
                                  <p:childTnLst>
                                    <p:animMotion origin="layout" path="M 0.00834 -0.00208 L 0.31094 -0.00208 " pathEditMode="relative" rAng="0" ptsTypes="AA">
                                      <p:cBhvr>
                                        <p:cTn id="24" dur="1000" fill="hold"/>
                                        <p:tgtEl>
                                          <p:spTgt spid="457784"/>
                                        </p:tgtEl>
                                        <p:attrNameLst>
                                          <p:attrName>ppt_x</p:attrName>
                                          <p:attrName>ppt_y</p:attrName>
                                        </p:attrNameLst>
                                      </p:cBhvr>
                                      <p:rCtr x="15139" y="0"/>
                                    </p:animMotion>
                                  </p:childTnLst>
                                </p:cTn>
                              </p:par>
                            </p:childTnLst>
                          </p:cTn>
                        </p:par>
                      </p:childTnLst>
                    </p:cTn>
                  </p:par>
                  <p:par>
                    <p:cTn id="25" fill="hold" nodeType="clickPar">
                      <p:stCondLst>
                        <p:cond delay="indefinite"/>
                      </p:stCondLst>
                      <p:childTnLst>
                        <p:par>
                          <p:cTn id="26" fill="hold" nodeType="withGroup">
                            <p:stCondLst>
                              <p:cond delay="0"/>
                            </p:stCondLst>
                            <p:childTnLst>
                              <p:par>
                                <p:cTn id="27" presetID="63" presetClass="path" presetSubtype="0" accel="50000" decel="50000" fill="hold" nodeType="clickEffect">
                                  <p:stCondLst>
                                    <p:cond delay="0"/>
                                  </p:stCondLst>
                                  <p:childTnLst>
                                    <p:animMotion origin="layout" path="M 0.31093 -0.00209 L 0.51093 -0.00209 " pathEditMode="relative" rAng="0" ptsTypes="AA">
                                      <p:cBhvr>
                                        <p:cTn id="28" dur="1000" fill="hold"/>
                                        <p:tgtEl>
                                          <p:spTgt spid="457784"/>
                                        </p:tgtEl>
                                        <p:attrNameLst>
                                          <p:attrName>ppt_x</p:attrName>
                                          <p:attrName>ppt_y</p:attrName>
                                        </p:attrNameLst>
                                      </p:cBhvr>
                                      <p:rCtr x="10000" y="0"/>
                                    </p:animMotion>
                                  </p:childTnLst>
                                </p:cTn>
                              </p:par>
                              <p:par>
                                <p:cTn id="29" presetID="10" presetClass="exit" presetSubtype="0" fill="hold" nodeType="withEffect">
                                  <p:stCondLst>
                                    <p:cond delay="0"/>
                                  </p:stCondLst>
                                  <p:childTnLst>
                                    <p:animEffect transition="out" filter="fade">
                                      <p:cBhvr>
                                        <p:cTn id="30" dur="1000"/>
                                        <p:tgtEl>
                                          <p:spTgt spid="457784"/>
                                        </p:tgtEl>
                                      </p:cBhvr>
                                    </p:animEffect>
                                    <p:set>
                                      <p:cBhvr>
                                        <p:cTn id="31" dur="1" fill="hold">
                                          <p:stCondLst>
                                            <p:cond delay="999"/>
                                          </p:stCondLst>
                                        </p:cTn>
                                        <p:tgtEl>
                                          <p:spTgt spid="457784"/>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457790"/>
                                        </p:tgtEl>
                                        <p:attrNameLst>
                                          <p:attrName>style.visibility</p:attrName>
                                        </p:attrNameLst>
                                      </p:cBhvr>
                                      <p:to>
                                        <p:strVal val="visible"/>
                                      </p:to>
                                    </p:set>
                                    <p:animEffect transition="in" filter="fade">
                                      <p:cBhvr>
                                        <p:cTn id="36" dur="1000"/>
                                        <p:tgtEl>
                                          <p:spTgt spid="457790"/>
                                        </p:tgtEl>
                                      </p:cBhvr>
                                    </p:animEffect>
                                  </p:childTnLst>
                                </p:cTn>
                              </p:par>
                              <p:par>
                                <p:cTn id="37" presetID="42" presetClass="path" presetSubtype="0" accel="50000" decel="50000" fill="hold" nodeType="withEffect">
                                  <p:stCondLst>
                                    <p:cond delay="0"/>
                                  </p:stCondLst>
                                  <p:childTnLst>
                                    <p:animMotion origin="layout" path="M -3.33333E-6 -1.48148E-6 L -3.33333E-6 0.14977 " pathEditMode="relative" rAng="0" ptsTypes="AA">
                                      <p:cBhvr>
                                        <p:cTn id="38" dur="1000" fill="hold"/>
                                        <p:tgtEl>
                                          <p:spTgt spid="457790"/>
                                        </p:tgtEl>
                                        <p:attrNameLst>
                                          <p:attrName>ppt_x</p:attrName>
                                          <p:attrName>ppt_y</p:attrName>
                                        </p:attrNameLst>
                                      </p:cBhvr>
                                      <p:rCtr x="0" y="7477"/>
                                    </p:animMotion>
                                  </p:childTnLst>
                                </p:cTn>
                              </p:par>
                            </p:childTnLst>
                          </p:cTn>
                        </p:par>
                      </p:childTnLst>
                    </p:cTn>
                  </p:par>
                  <p:par>
                    <p:cTn id="39" fill="hold" nodeType="clickPar">
                      <p:stCondLst>
                        <p:cond delay="indefinite"/>
                      </p:stCondLst>
                      <p:childTnLst>
                        <p:par>
                          <p:cTn id="40" fill="hold" nodeType="withGroup">
                            <p:stCondLst>
                              <p:cond delay="0"/>
                            </p:stCondLst>
                            <p:childTnLst>
                              <p:par>
                                <p:cTn id="41" presetID="63" presetClass="path" presetSubtype="0" accel="50000" decel="50000" fill="hold" nodeType="clickEffect">
                                  <p:stCondLst>
                                    <p:cond delay="0"/>
                                  </p:stCondLst>
                                  <p:childTnLst>
                                    <p:animMotion origin="layout" path="M -3.33333E-6 0.14977 L 0.12917 0.14977 " pathEditMode="relative" rAng="0" ptsTypes="AA">
                                      <p:cBhvr>
                                        <p:cTn id="42" dur="1000" fill="hold"/>
                                        <p:tgtEl>
                                          <p:spTgt spid="457790"/>
                                        </p:tgtEl>
                                        <p:attrNameLst>
                                          <p:attrName>ppt_x</p:attrName>
                                          <p:attrName>ppt_y</p:attrName>
                                        </p:attrNameLst>
                                      </p:cBhvr>
                                      <p:rCtr x="6458" y="0"/>
                                    </p:animMotion>
                                  </p:childTnLst>
                                </p:cTn>
                              </p:par>
                              <p:par>
                                <p:cTn id="43" presetID="10" presetClass="exit" presetSubtype="0" fill="hold" nodeType="withEffect">
                                  <p:stCondLst>
                                    <p:cond delay="0"/>
                                  </p:stCondLst>
                                  <p:childTnLst>
                                    <p:animEffect transition="out" filter="fade">
                                      <p:cBhvr>
                                        <p:cTn id="44" dur="1000"/>
                                        <p:tgtEl>
                                          <p:spTgt spid="457790"/>
                                        </p:tgtEl>
                                      </p:cBhvr>
                                    </p:animEffect>
                                    <p:set>
                                      <p:cBhvr>
                                        <p:cTn id="45" dur="1" fill="hold">
                                          <p:stCondLst>
                                            <p:cond delay="999"/>
                                          </p:stCondLst>
                                        </p:cTn>
                                        <p:tgtEl>
                                          <p:spTgt spid="457790"/>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457806"/>
                                        </p:tgtEl>
                                        <p:attrNameLst>
                                          <p:attrName>style.visibility</p:attrName>
                                        </p:attrNameLst>
                                      </p:cBhvr>
                                      <p:to>
                                        <p:strVal val="visible"/>
                                      </p:to>
                                    </p:set>
                                    <p:animEffect transition="in" filter="fade">
                                      <p:cBhvr>
                                        <p:cTn id="48" dur="1000"/>
                                        <p:tgtEl>
                                          <p:spTgt spid="457806"/>
                                        </p:tgtEl>
                                      </p:cBhvr>
                                    </p:animEffect>
                                  </p:childTnLst>
                                </p:cTn>
                              </p:par>
                              <p:par>
                                <p:cTn id="49" presetID="42" presetClass="path" presetSubtype="0" accel="50000" decel="50000" fill="hold" nodeType="withEffect">
                                  <p:stCondLst>
                                    <p:cond delay="0"/>
                                  </p:stCondLst>
                                  <p:childTnLst>
                                    <p:animMotion origin="layout" path="M -3.33333E-6 -1.48148E-6 L -3.33333E-6 0.14977 " pathEditMode="relative" rAng="0" ptsTypes="AA">
                                      <p:cBhvr>
                                        <p:cTn id="50" dur="1000" fill="hold"/>
                                        <p:tgtEl>
                                          <p:spTgt spid="457806"/>
                                        </p:tgtEl>
                                        <p:attrNameLst>
                                          <p:attrName>ppt_x</p:attrName>
                                          <p:attrName>ppt_y</p:attrName>
                                        </p:attrNameLst>
                                      </p:cBhvr>
                                      <p:rCtr x="0" y="7477"/>
                                    </p:animMotion>
                                  </p:childTnLst>
                                </p:cTn>
                              </p:par>
                            </p:childTnLst>
                          </p:cTn>
                        </p:par>
                      </p:childTnLst>
                    </p:cTn>
                  </p:par>
                  <p:par>
                    <p:cTn id="51" fill="hold" nodeType="clickPar">
                      <p:stCondLst>
                        <p:cond delay="indefinite"/>
                      </p:stCondLst>
                      <p:childTnLst>
                        <p:par>
                          <p:cTn id="52" fill="hold" nodeType="withGroup">
                            <p:stCondLst>
                              <p:cond delay="0"/>
                            </p:stCondLst>
                            <p:childTnLst>
                              <p:par>
                                <p:cTn id="53" presetID="63" presetClass="path" presetSubtype="0" accel="50000" decel="50000" fill="hold" nodeType="clickEffect">
                                  <p:stCondLst>
                                    <p:cond delay="0"/>
                                  </p:stCondLst>
                                  <p:childTnLst>
                                    <p:animMotion origin="layout" path="M -3.33333E-6 0.14977 L 0.12917 0.14977 " pathEditMode="relative" rAng="0" ptsTypes="AA">
                                      <p:cBhvr>
                                        <p:cTn id="54" dur="1000" fill="hold"/>
                                        <p:tgtEl>
                                          <p:spTgt spid="457806"/>
                                        </p:tgtEl>
                                        <p:attrNameLst>
                                          <p:attrName>ppt_x</p:attrName>
                                          <p:attrName>ppt_y</p:attrName>
                                        </p:attrNameLst>
                                      </p:cBhvr>
                                      <p:rCtr x="6458" y="0"/>
                                    </p:animMotion>
                                  </p:childTnLst>
                                </p:cTn>
                              </p:par>
                              <p:par>
                                <p:cTn id="55" presetID="10" presetClass="exit" presetSubtype="0" fill="hold" nodeType="withEffect">
                                  <p:stCondLst>
                                    <p:cond delay="0"/>
                                  </p:stCondLst>
                                  <p:childTnLst>
                                    <p:animEffect transition="out" filter="fade">
                                      <p:cBhvr>
                                        <p:cTn id="56" dur="1000"/>
                                        <p:tgtEl>
                                          <p:spTgt spid="457806"/>
                                        </p:tgtEl>
                                      </p:cBhvr>
                                    </p:animEffect>
                                    <p:set>
                                      <p:cBhvr>
                                        <p:cTn id="57" dur="1" fill="hold">
                                          <p:stCondLst>
                                            <p:cond delay="999"/>
                                          </p:stCondLst>
                                        </p:cTn>
                                        <p:tgtEl>
                                          <p:spTgt spid="457806"/>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457809"/>
                                        </p:tgtEl>
                                        <p:attrNameLst>
                                          <p:attrName>style.visibility</p:attrName>
                                        </p:attrNameLst>
                                      </p:cBhvr>
                                      <p:to>
                                        <p:strVal val="visible"/>
                                      </p:to>
                                    </p:set>
                                    <p:animEffect transition="in" filter="fade">
                                      <p:cBhvr>
                                        <p:cTn id="60" dur="1000"/>
                                        <p:tgtEl>
                                          <p:spTgt spid="457809"/>
                                        </p:tgtEl>
                                      </p:cBhvr>
                                    </p:animEffect>
                                  </p:childTnLst>
                                </p:cTn>
                              </p:par>
                              <p:par>
                                <p:cTn id="61" presetID="42" presetClass="path" presetSubtype="0" accel="50000" decel="50000" fill="hold" nodeType="withEffect">
                                  <p:stCondLst>
                                    <p:cond delay="0"/>
                                  </p:stCondLst>
                                  <p:childTnLst>
                                    <p:animMotion origin="layout" path="M -3.33333E-6 -1.48148E-6 L -3.33333E-6 0.14977 " pathEditMode="relative" rAng="0" ptsTypes="AA">
                                      <p:cBhvr>
                                        <p:cTn id="62" dur="1000" fill="hold"/>
                                        <p:tgtEl>
                                          <p:spTgt spid="457809"/>
                                        </p:tgtEl>
                                        <p:attrNameLst>
                                          <p:attrName>ppt_x</p:attrName>
                                          <p:attrName>ppt_y</p:attrName>
                                        </p:attrNameLst>
                                      </p:cBhvr>
                                      <p:rCtr x="0" y="7477"/>
                                    </p:animMotion>
                                  </p:childTnLst>
                                </p:cTn>
                              </p:par>
                            </p:childTnLst>
                          </p:cTn>
                        </p:par>
                      </p:childTnLst>
                    </p:cTn>
                  </p:par>
                  <p:par>
                    <p:cTn id="63" fill="hold" nodeType="clickPar">
                      <p:stCondLst>
                        <p:cond delay="indefinite"/>
                      </p:stCondLst>
                      <p:childTnLst>
                        <p:par>
                          <p:cTn id="64" fill="hold" nodeType="withGroup">
                            <p:stCondLst>
                              <p:cond delay="0"/>
                            </p:stCondLst>
                            <p:childTnLst>
                              <p:par>
                                <p:cTn id="65" presetID="63" presetClass="path" presetSubtype="0" accel="50000" decel="50000" fill="hold" nodeType="clickEffect">
                                  <p:stCondLst>
                                    <p:cond delay="0"/>
                                  </p:stCondLst>
                                  <p:childTnLst>
                                    <p:animMotion origin="layout" path="M -3.33333E-6 0.14977 L 0.12917 0.14977 " pathEditMode="relative" rAng="0" ptsTypes="AA">
                                      <p:cBhvr>
                                        <p:cTn id="66" dur="1000" fill="hold"/>
                                        <p:tgtEl>
                                          <p:spTgt spid="457809"/>
                                        </p:tgtEl>
                                        <p:attrNameLst>
                                          <p:attrName>ppt_x</p:attrName>
                                          <p:attrName>ppt_y</p:attrName>
                                        </p:attrNameLst>
                                      </p:cBhvr>
                                      <p:rCtr x="6458" y="0"/>
                                    </p:animMotion>
                                  </p:childTnLst>
                                </p:cTn>
                              </p:par>
                              <p:par>
                                <p:cTn id="67" presetID="10" presetClass="exit" presetSubtype="0" fill="hold" nodeType="withEffect">
                                  <p:stCondLst>
                                    <p:cond delay="0"/>
                                  </p:stCondLst>
                                  <p:childTnLst>
                                    <p:animEffect transition="out" filter="fade">
                                      <p:cBhvr>
                                        <p:cTn id="68" dur="1000"/>
                                        <p:tgtEl>
                                          <p:spTgt spid="457809"/>
                                        </p:tgtEl>
                                      </p:cBhvr>
                                    </p:animEffect>
                                    <p:set>
                                      <p:cBhvr>
                                        <p:cTn id="69" dur="1" fill="hold">
                                          <p:stCondLst>
                                            <p:cond delay="999"/>
                                          </p:stCondLst>
                                        </p:cTn>
                                        <p:tgtEl>
                                          <p:spTgt spid="457809"/>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0" presetClass="entr" presetSubtype="0" fill="hold" nodeType="clickEffect">
                                  <p:stCondLst>
                                    <p:cond delay="0"/>
                                  </p:stCondLst>
                                  <p:childTnLst>
                                    <p:set>
                                      <p:cBhvr>
                                        <p:cTn id="73" dur="1" fill="hold">
                                          <p:stCondLst>
                                            <p:cond delay="0"/>
                                          </p:stCondLst>
                                        </p:cTn>
                                        <p:tgtEl>
                                          <p:spTgt spid="457810"/>
                                        </p:tgtEl>
                                        <p:attrNameLst>
                                          <p:attrName>style.visibility</p:attrName>
                                        </p:attrNameLst>
                                      </p:cBhvr>
                                      <p:to>
                                        <p:strVal val="visible"/>
                                      </p:to>
                                    </p:set>
                                    <p:animEffect transition="in" filter="fade">
                                      <p:cBhvr>
                                        <p:cTn id="74" dur="1000"/>
                                        <p:tgtEl>
                                          <p:spTgt spid="457810"/>
                                        </p:tgtEl>
                                      </p:cBhvr>
                                    </p:animEffect>
                                  </p:childTnLst>
                                </p:cTn>
                              </p:par>
                              <p:par>
                                <p:cTn id="75" presetID="10" presetClass="entr" presetSubtype="0" fill="hold" nodeType="withEffect">
                                  <p:stCondLst>
                                    <p:cond delay="0"/>
                                  </p:stCondLst>
                                  <p:childTnLst>
                                    <p:set>
                                      <p:cBhvr>
                                        <p:cTn id="76" dur="1" fill="hold">
                                          <p:stCondLst>
                                            <p:cond delay="0"/>
                                          </p:stCondLst>
                                        </p:cTn>
                                        <p:tgtEl>
                                          <p:spTgt spid="457814"/>
                                        </p:tgtEl>
                                        <p:attrNameLst>
                                          <p:attrName>style.visibility</p:attrName>
                                        </p:attrNameLst>
                                      </p:cBhvr>
                                      <p:to>
                                        <p:strVal val="visible"/>
                                      </p:to>
                                    </p:set>
                                    <p:animEffect transition="in" filter="fade">
                                      <p:cBhvr>
                                        <p:cTn id="77" dur="1000"/>
                                        <p:tgtEl>
                                          <p:spTgt spid="457814"/>
                                        </p:tgtEl>
                                      </p:cBhvr>
                                    </p:animEffect>
                                  </p:childTnLst>
                                </p:cTn>
                              </p:par>
                              <p:par>
                                <p:cTn id="78" presetID="10" presetClass="entr" presetSubtype="0" fill="hold" nodeType="withEffect">
                                  <p:stCondLst>
                                    <p:cond delay="0"/>
                                  </p:stCondLst>
                                  <p:childTnLst>
                                    <p:set>
                                      <p:cBhvr>
                                        <p:cTn id="79" dur="1" fill="hold">
                                          <p:stCondLst>
                                            <p:cond delay="0"/>
                                          </p:stCondLst>
                                        </p:cTn>
                                        <p:tgtEl>
                                          <p:spTgt spid="457817"/>
                                        </p:tgtEl>
                                        <p:attrNameLst>
                                          <p:attrName>style.visibility</p:attrName>
                                        </p:attrNameLst>
                                      </p:cBhvr>
                                      <p:to>
                                        <p:strVal val="visible"/>
                                      </p:to>
                                    </p:set>
                                    <p:animEffect transition="in" filter="fade">
                                      <p:cBhvr>
                                        <p:cTn id="80" dur="1000"/>
                                        <p:tgtEl>
                                          <p:spTgt spid="457817"/>
                                        </p:tgtEl>
                                      </p:cBhvr>
                                    </p:animEffect>
                                  </p:childTnLst>
                                </p:cTn>
                              </p:par>
                              <p:par>
                                <p:cTn id="81" presetID="10" presetClass="entr" presetSubtype="0" fill="hold" nodeType="withEffect">
                                  <p:stCondLst>
                                    <p:cond delay="0"/>
                                  </p:stCondLst>
                                  <p:childTnLst>
                                    <p:set>
                                      <p:cBhvr>
                                        <p:cTn id="82" dur="1" fill="hold">
                                          <p:stCondLst>
                                            <p:cond delay="0"/>
                                          </p:stCondLst>
                                        </p:cTn>
                                        <p:tgtEl>
                                          <p:spTgt spid="457820"/>
                                        </p:tgtEl>
                                        <p:attrNameLst>
                                          <p:attrName>style.visibility</p:attrName>
                                        </p:attrNameLst>
                                      </p:cBhvr>
                                      <p:to>
                                        <p:strVal val="visible"/>
                                      </p:to>
                                    </p:set>
                                    <p:animEffect transition="in" filter="fade">
                                      <p:cBhvr>
                                        <p:cTn id="83" dur="1000"/>
                                        <p:tgtEl>
                                          <p:spTgt spid="457820"/>
                                        </p:tgtEl>
                                      </p:cBhvr>
                                    </p:animEffect>
                                  </p:childTnLst>
                                </p:cTn>
                              </p:par>
                              <p:par>
                                <p:cTn id="84" presetID="56" presetClass="path" presetSubtype="0" accel="50000" decel="50000" fill="hold" nodeType="withEffect">
                                  <p:stCondLst>
                                    <p:cond delay="0"/>
                                  </p:stCondLst>
                                  <p:childTnLst>
                                    <p:animMotion origin="layout" path="M 8.33333E-7 4.44444E-6 L 0.10469 -0.13959 " pathEditMode="relative" rAng="0" ptsTypes="AA">
                                      <p:cBhvr>
                                        <p:cTn id="85" dur="1000" spd="-100000" fill="hold"/>
                                        <p:tgtEl>
                                          <p:spTgt spid="457810"/>
                                        </p:tgtEl>
                                        <p:attrNameLst>
                                          <p:attrName>ppt_x</p:attrName>
                                          <p:attrName>ppt_y</p:attrName>
                                        </p:attrNameLst>
                                      </p:cBhvr>
                                      <p:rCtr x="5226" y="-6991"/>
                                    </p:animMotion>
                                  </p:childTnLst>
                                </p:cTn>
                              </p:par>
                              <p:par>
                                <p:cTn id="86" presetID="56" presetClass="path" presetSubtype="0" accel="50000" decel="50000" fill="hold" nodeType="withEffect">
                                  <p:stCondLst>
                                    <p:cond delay="0"/>
                                  </p:stCondLst>
                                  <p:childTnLst>
                                    <p:animMotion origin="layout" path="M -3.33333E-6 -3.33333E-6 L 0.18334 -0.13333 " pathEditMode="relative" rAng="0" ptsTypes="AA">
                                      <p:cBhvr>
                                        <p:cTn id="87" dur="1000" spd="-100000" fill="hold"/>
                                        <p:tgtEl>
                                          <p:spTgt spid="457814"/>
                                        </p:tgtEl>
                                        <p:attrNameLst>
                                          <p:attrName>ppt_x</p:attrName>
                                          <p:attrName>ppt_y</p:attrName>
                                        </p:attrNameLst>
                                      </p:cBhvr>
                                      <p:rCtr x="9167" y="-6667"/>
                                    </p:animMotion>
                                  </p:childTnLst>
                                </p:cTn>
                              </p:par>
                              <p:par>
                                <p:cTn id="88" presetID="56" presetClass="path" presetSubtype="0" accel="50000" decel="50000" fill="hold" nodeType="withEffect">
                                  <p:stCondLst>
                                    <p:cond delay="0"/>
                                  </p:stCondLst>
                                  <p:childTnLst>
                                    <p:animMotion origin="layout" path="M -3.33333E-6 3.33333E-6 L 0.25 -0.13542 " pathEditMode="relative" rAng="0" ptsTypes="AA">
                                      <p:cBhvr>
                                        <p:cTn id="89" dur="1000" spd="-100000" fill="hold"/>
                                        <p:tgtEl>
                                          <p:spTgt spid="457817"/>
                                        </p:tgtEl>
                                        <p:attrNameLst>
                                          <p:attrName>ppt_x</p:attrName>
                                          <p:attrName>ppt_y</p:attrName>
                                        </p:attrNameLst>
                                      </p:cBhvr>
                                      <p:rCtr x="12500" y="-6782"/>
                                    </p:animMotion>
                                  </p:childTnLst>
                                </p:cTn>
                              </p:par>
                              <p:par>
                                <p:cTn id="90" presetID="56" presetClass="path" presetSubtype="0" accel="50000" decel="50000" fill="hold" nodeType="withEffect">
                                  <p:stCondLst>
                                    <p:cond delay="0"/>
                                  </p:stCondLst>
                                  <p:childTnLst>
                                    <p:animMotion origin="layout" path="M -3.33333E-6 3.33333E-6 L 0.325 -0.13542 " pathEditMode="relative" rAng="0" ptsTypes="AA">
                                      <p:cBhvr>
                                        <p:cTn id="91" dur="1000" spd="-100000" fill="hold"/>
                                        <p:tgtEl>
                                          <p:spTgt spid="457820"/>
                                        </p:tgtEl>
                                        <p:attrNameLst>
                                          <p:attrName>ppt_x</p:attrName>
                                          <p:attrName>ppt_y</p:attrName>
                                        </p:attrNameLst>
                                      </p:cBhvr>
                                      <p:rCtr x="16250" y="-6782"/>
                                    </p:animMotion>
                                  </p:childTnLst>
                                </p:cTn>
                              </p:par>
                            </p:childTnLst>
                          </p:cTn>
                        </p:par>
                      </p:childTnLst>
                    </p:cTn>
                  </p:par>
                  <p:par>
                    <p:cTn id="92" fill="hold" nodeType="clickPar">
                      <p:stCondLst>
                        <p:cond delay="indefinite"/>
                      </p:stCondLst>
                      <p:childTnLst>
                        <p:par>
                          <p:cTn id="93" fill="hold" nodeType="withGroup">
                            <p:stCondLst>
                              <p:cond delay="0"/>
                            </p:stCondLst>
                            <p:childTnLst>
                              <p:par>
                                <p:cTn id="94" presetID="63" presetClass="path" presetSubtype="0" accel="50000" decel="50000" fill="hold" nodeType="clickEffect">
                                  <p:stCondLst>
                                    <p:cond delay="0"/>
                                  </p:stCondLst>
                                  <p:childTnLst>
                                    <p:animMotion origin="layout" path="M 8.33333E-7 4.44444E-6 L 0.14635 4.44444E-6 " pathEditMode="relative" rAng="0" ptsTypes="AA">
                                      <p:cBhvr>
                                        <p:cTn id="95" dur="1000" fill="hold"/>
                                        <p:tgtEl>
                                          <p:spTgt spid="457810"/>
                                        </p:tgtEl>
                                        <p:attrNameLst>
                                          <p:attrName>ppt_x</p:attrName>
                                          <p:attrName>ppt_y</p:attrName>
                                        </p:attrNameLst>
                                      </p:cBhvr>
                                      <p:rCtr x="7309" y="0"/>
                                    </p:animMotion>
                                  </p:childTnLst>
                                </p:cTn>
                              </p:par>
                              <p:par>
                                <p:cTn id="96" presetID="63" presetClass="path" presetSubtype="0" accel="50000" decel="50000" fill="hold" nodeType="withEffect">
                                  <p:stCondLst>
                                    <p:cond delay="0"/>
                                  </p:stCondLst>
                                  <p:childTnLst>
                                    <p:animMotion origin="layout" path="M -3.33333E-6 -2.22222E-6 L 0.225 -2.22222E-6 " pathEditMode="relative" rAng="0" ptsTypes="AA">
                                      <p:cBhvr>
                                        <p:cTn id="97" dur="1000" fill="hold"/>
                                        <p:tgtEl>
                                          <p:spTgt spid="457814"/>
                                        </p:tgtEl>
                                        <p:attrNameLst>
                                          <p:attrName>ppt_x</p:attrName>
                                          <p:attrName>ppt_y</p:attrName>
                                        </p:attrNameLst>
                                      </p:cBhvr>
                                      <p:rCtr x="11250" y="0"/>
                                    </p:animMotion>
                                  </p:childTnLst>
                                </p:cTn>
                              </p:par>
                              <p:par>
                                <p:cTn id="98" presetID="63" presetClass="path" presetSubtype="0" accel="50000" decel="50000" fill="hold" nodeType="withEffect">
                                  <p:stCondLst>
                                    <p:cond delay="0"/>
                                  </p:stCondLst>
                                  <p:childTnLst>
                                    <p:animMotion origin="layout" path="M -3.33333E-6 3.33333E-6 L 0.3 3.33333E-6 " pathEditMode="relative" rAng="0" ptsTypes="AA">
                                      <p:cBhvr>
                                        <p:cTn id="99" dur="1000" fill="hold"/>
                                        <p:tgtEl>
                                          <p:spTgt spid="457817"/>
                                        </p:tgtEl>
                                        <p:attrNameLst>
                                          <p:attrName>ppt_x</p:attrName>
                                          <p:attrName>ppt_y</p:attrName>
                                        </p:attrNameLst>
                                      </p:cBhvr>
                                      <p:rCtr x="15000" y="0"/>
                                    </p:animMotion>
                                  </p:childTnLst>
                                </p:cTn>
                              </p:par>
                              <p:par>
                                <p:cTn id="100" presetID="63" presetClass="path" presetSubtype="0" accel="50000" decel="50000" fill="hold" nodeType="withEffect">
                                  <p:stCondLst>
                                    <p:cond delay="0"/>
                                  </p:stCondLst>
                                  <p:childTnLst>
                                    <p:animMotion origin="layout" path="M -3.33333E-6 3.33333E-6 L 0.375 3.33333E-6 " pathEditMode="relative" rAng="0" ptsTypes="AA">
                                      <p:cBhvr>
                                        <p:cTn id="101" dur="1000" fill="hold"/>
                                        <p:tgtEl>
                                          <p:spTgt spid="457820"/>
                                        </p:tgtEl>
                                        <p:attrNameLst>
                                          <p:attrName>ppt_x</p:attrName>
                                          <p:attrName>ppt_y</p:attrName>
                                        </p:attrNameLst>
                                      </p:cBhvr>
                                      <p:rCtr x="18750" y="0"/>
                                    </p:animMotion>
                                  </p:childTnLst>
                                </p:cTn>
                              </p:par>
                              <p:par>
                                <p:cTn id="102" presetID="10" presetClass="exit" presetSubtype="0" fill="hold" nodeType="withEffect">
                                  <p:stCondLst>
                                    <p:cond delay="0"/>
                                  </p:stCondLst>
                                  <p:childTnLst>
                                    <p:animEffect transition="out" filter="fade">
                                      <p:cBhvr>
                                        <p:cTn id="103" dur="2000"/>
                                        <p:tgtEl>
                                          <p:spTgt spid="457810"/>
                                        </p:tgtEl>
                                      </p:cBhvr>
                                    </p:animEffect>
                                    <p:set>
                                      <p:cBhvr>
                                        <p:cTn id="104" dur="1" fill="hold">
                                          <p:stCondLst>
                                            <p:cond delay="1999"/>
                                          </p:stCondLst>
                                        </p:cTn>
                                        <p:tgtEl>
                                          <p:spTgt spid="457810"/>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2000"/>
                                        <p:tgtEl>
                                          <p:spTgt spid="457814"/>
                                        </p:tgtEl>
                                      </p:cBhvr>
                                    </p:animEffect>
                                    <p:set>
                                      <p:cBhvr>
                                        <p:cTn id="107" dur="1" fill="hold">
                                          <p:stCondLst>
                                            <p:cond delay="1999"/>
                                          </p:stCondLst>
                                        </p:cTn>
                                        <p:tgtEl>
                                          <p:spTgt spid="457814"/>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2000"/>
                                        <p:tgtEl>
                                          <p:spTgt spid="457817"/>
                                        </p:tgtEl>
                                      </p:cBhvr>
                                    </p:animEffect>
                                    <p:set>
                                      <p:cBhvr>
                                        <p:cTn id="110" dur="1" fill="hold">
                                          <p:stCondLst>
                                            <p:cond delay="1999"/>
                                          </p:stCondLst>
                                        </p:cTn>
                                        <p:tgtEl>
                                          <p:spTgt spid="457817"/>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2000"/>
                                        <p:tgtEl>
                                          <p:spTgt spid="457820"/>
                                        </p:tgtEl>
                                      </p:cBhvr>
                                    </p:animEffect>
                                    <p:set>
                                      <p:cBhvr>
                                        <p:cTn id="113" dur="1" fill="hold">
                                          <p:stCondLst>
                                            <p:cond delay="1999"/>
                                          </p:stCondLst>
                                        </p:cTn>
                                        <p:tgtEl>
                                          <p:spTgt spid="457820"/>
                                        </p:tgtEl>
                                        <p:attrNameLst>
                                          <p:attrName>style.visibility</p:attrName>
                                        </p:attrNameLst>
                                      </p:cBhvr>
                                      <p:to>
                                        <p:strVal val="hidden"/>
                                      </p:to>
                                    </p:se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0" presetClass="entr" presetSubtype="0" fill="hold" nodeType="clickEffect">
                                  <p:stCondLst>
                                    <p:cond delay="0"/>
                                  </p:stCondLst>
                                  <p:childTnLst>
                                    <p:set>
                                      <p:cBhvr>
                                        <p:cTn id="117" dur="1" fill="hold">
                                          <p:stCondLst>
                                            <p:cond delay="0"/>
                                          </p:stCondLst>
                                        </p:cTn>
                                        <p:tgtEl>
                                          <p:spTgt spid="3"/>
                                        </p:tgtEl>
                                        <p:attrNameLst>
                                          <p:attrName>style.visibility</p:attrName>
                                        </p:attrNameLst>
                                      </p:cBhvr>
                                      <p:to>
                                        <p:strVal val="visible"/>
                                      </p:to>
                                    </p:set>
                                    <p:animEffect transition="in" filter="fade">
                                      <p:cBhvr>
                                        <p:cTn id="118" dur="1000"/>
                                        <p:tgtEl>
                                          <p:spTgt spid="3"/>
                                        </p:tgtEl>
                                      </p:cBhvr>
                                    </p:animEffec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0" presetClass="exit" presetSubtype="0" fill="hold" nodeType="clickEffect">
                                  <p:stCondLst>
                                    <p:cond delay="0"/>
                                  </p:stCondLst>
                                  <p:childTnLst>
                                    <p:animEffect transition="out" filter="fade">
                                      <p:cBhvr>
                                        <p:cTn id="122" dur="1000"/>
                                        <p:tgtEl>
                                          <p:spTgt spid="2"/>
                                        </p:tgtEl>
                                      </p:cBhvr>
                                    </p:animEffect>
                                    <p:set>
                                      <p:cBhvr>
                                        <p:cTn id="123" dur="1" fill="hold">
                                          <p:stCondLst>
                                            <p:cond delay="999"/>
                                          </p:stCondLst>
                                        </p:cTn>
                                        <p:tgtEl>
                                          <p:spTgt spid="2"/>
                                        </p:tgtEl>
                                        <p:attrNameLst>
                                          <p:attrName>style.visibility</p:attrName>
                                        </p:attrNameLst>
                                      </p:cBhvr>
                                      <p:to>
                                        <p:strVal val="hidden"/>
                                      </p:to>
                                    </p:set>
                                  </p:childTnLst>
                                </p:cTn>
                              </p:par>
                              <p:par>
                                <p:cTn id="124" presetID="10" presetClass="entr" presetSubtype="0" fill="hold" nodeType="withEffect">
                                  <p:stCondLst>
                                    <p:cond delay="0"/>
                                  </p:stCondLst>
                                  <p:childTnLst>
                                    <p:set>
                                      <p:cBhvr>
                                        <p:cTn id="125" dur="1" fill="hold">
                                          <p:stCondLst>
                                            <p:cond delay="0"/>
                                          </p:stCondLst>
                                        </p:cTn>
                                        <p:tgtEl>
                                          <p:spTgt spid="4"/>
                                        </p:tgtEl>
                                        <p:attrNameLst>
                                          <p:attrName>style.visibility</p:attrName>
                                        </p:attrNameLst>
                                      </p:cBhvr>
                                      <p:to>
                                        <p:strVal val="visible"/>
                                      </p:to>
                                    </p:set>
                                    <p:animEffect transition="in" filter="fade">
                                      <p:cBhvr>
                                        <p:cTn id="126" dur="2000"/>
                                        <p:tgtEl>
                                          <p:spTgt spid="4"/>
                                        </p:tgtEl>
                                      </p:cBhvr>
                                    </p:animEffect>
                                  </p:childTnLst>
                                </p:cTn>
                              </p:par>
                              <p:par>
                                <p:cTn id="127" presetID="35" presetClass="path" presetSubtype="0" accel="50000" decel="50000" fill="hold" nodeType="withEffect">
                                  <p:stCondLst>
                                    <p:cond delay="0"/>
                                  </p:stCondLst>
                                  <p:childTnLst>
                                    <p:animMotion origin="layout" path="M -3.33333E-6 -4.44444E-6 L -0.47083 -4.44444E-6 " pathEditMode="relative" rAng="0" ptsTypes="AA">
                                      <p:cBhvr>
                                        <p:cTn id="128" dur="2000" fill="hold"/>
                                        <p:tgtEl>
                                          <p:spTgt spid="3"/>
                                        </p:tgtEl>
                                        <p:attrNameLst>
                                          <p:attrName>ppt_x</p:attrName>
                                          <p:attrName>ppt_y</p:attrName>
                                        </p:attrNameLst>
                                      </p:cBhvr>
                                      <p:rCtr x="-23542" y="0"/>
                                    </p:animMotion>
                                  </p:childTnLst>
                                </p:cTn>
                              </p:par>
                              <p:par>
                                <p:cTn id="129" presetID="35" presetClass="path" presetSubtype="0" accel="50000" decel="50000" fill="hold" nodeType="withEffect">
                                  <p:stCondLst>
                                    <p:cond delay="0"/>
                                  </p:stCondLst>
                                  <p:childTnLst>
                                    <p:animMotion origin="layout" path="M 2.22222E-6 -2.96296E-6 L -0.47153 -2.96296E-6 " pathEditMode="relative" rAng="0" ptsTypes="AA">
                                      <p:cBhvr>
                                        <p:cTn id="130" dur="2000" fill="hold"/>
                                        <p:tgtEl>
                                          <p:spTgt spid="4"/>
                                        </p:tgtEl>
                                        <p:attrNameLst>
                                          <p:attrName>ppt_x</p:attrName>
                                          <p:attrName>ppt_y</p:attrName>
                                        </p:attrNameLst>
                                      </p:cBhvr>
                                      <p:rCtr x="-23576" y="0"/>
                                    </p:animMotion>
                                  </p:childTnLst>
                                </p:cTn>
                              </p:par>
                              <p:par>
                                <p:cTn id="131" presetID="10" presetClass="entr" presetSubtype="0" fill="hold" grpId="0" nodeType="withEffect">
                                  <p:stCondLst>
                                    <p:cond delay="0"/>
                                  </p:stCondLst>
                                  <p:childTnLst>
                                    <p:set>
                                      <p:cBhvr>
                                        <p:cTn id="132" dur="1" fill="hold">
                                          <p:stCondLst>
                                            <p:cond delay="0"/>
                                          </p:stCondLst>
                                        </p:cTn>
                                        <p:tgtEl>
                                          <p:spTgt spid="457772"/>
                                        </p:tgtEl>
                                        <p:attrNameLst>
                                          <p:attrName>style.visibility</p:attrName>
                                        </p:attrNameLst>
                                      </p:cBhvr>
                                      <p:to>
                                        <p:strVal val="visible"/>
                                      </p:to>
                                    </p:set>
                                    <p:animEffect transition="in" filter="fade">
                                      <p:cBhvr>
                                        <p:cTn id="133" dur="2000"/>
                                        <p:tgtEl>
                                          <p:spTgt spid="457772"/>
                                        </p:tgtEl>
                                      </p:cBhvr>
                                    </p:animEffect>
                                  </p:childTnLst>
                                </p:cTn>
                              </p:par>
                              <p:par>
                                <p:cTn id="134" presetID="10" presetClass="exit" presetSubtype="0" fill="hold" grpId="0" nodeType="withEffect">
                                  <p:stCondLst>
                                    <p:cond delay="0"/>
                                  </p:stCondLst>
                                  <p:childTnLst>
                                    <p:animEffect transition="out" filter="fade">
                                      <p:cBhvr>
                                        <p:cTn id="135" dur="2000"/>
                                        <p:tgtEl>
                                          <p:spTgt spid="457730"/>
                                        </p:tgtEl>
                                      </p:cBhvr>
                                    </p:animEffect>
                                    <p:set>
                                      <p:cBhvr>
                                        <p:cTn id="136" dur="1" fill="hold">
                                          <p:stCondLst>
                                            <p:cond delay="1999"/>
                                          </p:stCondLst>
                                        </p:cTn>
                                        <p:tgtEl>
                                          <p:spTgt spid="457730"/>
                                        </p:tgtEl>
                                        <p:attrNameLst>
                                          <p:attrName>style.visibility</p:attrName>
                                        </p:attrNameLst>
                                      </p:cBhvr>
                                      <p:to>
                                        <p:strVal val="hidden"/>
                                      </p:to>
                                    </p:set>
                                  </p:childTnLst>
                                </p:cTn>
                              </p:par>
                              <p:par>
                                <p:cTn id="137" presetID="10" presetClass="entr" presetSubtype="0" fill="hold" nodeType="withEffect">
                                  <p:stCondLst>
                                    <p:cond delay="0"/>
                                  </p:stCondLst>
                                  <p:childTnLst>
                                    <p:set>
                                      <p:cBhvr>
                                        <p:cTn id="138" dur="1" fill="hold">
                                          <p:stCondLst>
                                            <p:cond delay="0"/>
                                          </p:stCondLst>
                                        </p:cTn>
                                        <p:tgtEl>
                                          <p:spTgt spid="4"/>
                                        </p:tgtEl>
                                        <p:attrNameLst>
                                          <p:attrName>style.visibility</p:attrName>
                                        </p:attrNameLst>
                                      </p:cBhvr>
                                      <p:to>
                                        <p:strVal val="visible"/>
                                      </p:to>
                                    </p:set>
                                    <p:animEffect transition="in" filter="fade">
                                      <p:cBhvr>
                                        <p:cTn id="139" dur="2000"/>
                                        <p:tgtEl>
                                          <p:spTgt spid="4"/>
                                        </p:tgtEl>
                                      </p:cBhvr>
                                    </p:animEffect>
                                  </p:childTnLst>
                                </p:cTn>
                              </p:par>
                            </p:childTnLst>
                          </p:cTn>
                        </p:par>
                      </p:childTnLst>
                    </p:cTn>
                  </p:par>
                  <p:par>
                    <p:cTn id="140" fill="hold" nodeType="clickPar">
                      <p:stCondLst>
                        <p:cond delay="indefinite"/>
                      </p:stCondLst>
                      <p:childTnLst>
                        <p:par>
                          <p:cTn id="141" fill="hold" nodeType="withGroup">
                            <p:stCondLst>
                              <p:cond delay="0"/>
                            </p:stCondLst>
                            <p:childTnLst>
                              <p:par>
                                <p:cTn id="142" presetID="63" presetClass="path" presetSubtype="0" accel="50000" decel="50000" fill="hold" nodeType="clickEffect">
                                  <p:stCondLst>
                                    <p:cond delay="100"/>
                                  </p:stCondLst>
                                  <p:childTnLst>
                                    <p:animMotion origin="layout" path="M -4.44444E-6 2.96296E-6 L 0.43056 2.96296E-6 " pathEditMode="relative" rAng="0" ptsTypes="AA">
                                      <p:cBhvr>
                                        <p:cTn id="143" dur="1000" fill="hold"/>
                                        <p:tgtEl>
                                          <p:spTgt spid="457824"/>
                                        </p:tgtEl>
                                        <p:attrNameLst>
                                          <p:attrName>ppt_x</p:attrName>
                                          <p:attrName>ppt_y</p:attrName>
                                        </p:attrNameLst>
                                      </p:cBhvr>
                                      <p:rCtr x="21528" y="0"/>
                                    </p:animMotion>
                                  </p:childTnLst>
                                </p:cTn>
                              </p:par>
                            </p:childTnLst>
                          </p:cTn>
                        </p:par>
                      </p:childTnLst>
                    </p:cTn>
                  </p:par>
                  <p:par>
                    <p:cTn id="144" fill="hold" nodeType="clickPar">
                      <p:stCondLst>
                        <p:cond delay="indefinite"/>
                      </p:stCondLst>
                      <p:childTnLst>
                        <p:par>
                          <p:cTn id="145" fill="hold" nodeType="withGroup">
                            <p:stCondLst>
                              <p:cond delay="0"/>
                            </p:stCondLst>
                            <p:childTnLst>
                              <p:par>
                                <p:cTn id="146" presetID="1" presetClass="exit" presetSubtype="0" fill="hold" grpId="0" nodeType="clickEffect">
                                  <p:stCondLst>
                                    <p:cond delay="0"/>
                                  </p:stCondLst>
                                  <p:childTnLst>
                                    <p:set>
                                      <p:cBhvr>
                                        <p:cTn id="147" dur="1" fill="hold">
                                          <p:stCondLst>
                                            <p:cond delay="0"/>
                                          </p:stCondLst>
                                        </p:cTn>
                                        <p:tgtEl>
                                          <p:spTgt spid="457825"/>
                                        </p:tgtEl>
                                        <p:attrNameLst>
                                          <p:attrName>style.visibility</p:attrName>
                                        </p:attrNameLst>
                                      </p:cBhvr>
                                      <p:to>
                                        <p:strVal val="hidden"/>
                                      </p:to>
                                    </p:set>
                                  </p:childTnLst>
                                </p:cTn>
                              </p:par>
                              <p:par>
                                <p:cTn id="148" presetID="63" presetClass="path" presetSubtype="0" accel="50000" decel="50000" fill="hold" grpId="1" nodeType="withEffect">
                                  <p:stCondLst>
                                    <p:cond delay="0"/>
                                  </p:stCondLst>
                                  <p:childTnLst>
                                    <p:animMotion origin="layout" path="M -3.33333E-6 1.11111E-6 L 0.42917 1.11111E-6 " pathEditMode="relative" rAng="0" ptsTypes="AA">
                                      <p:cBhvr>
                                        <p:cTn id="149" dur="1000" fill="hold"/>
                                        <p:tgtEl>
                                          <p:spTgt spid="457825"/>
                                        </p:tgtEl>
                                        <p:attrNameLst>
                                          <p:attrName>ppt_x</p:attrName>
                                          <p:attrName>ppt_y</p:attrName>
                                        </p:attrNameLst>
                                      </p:cBhvr>
                                      <p:rCtr x="21458" y="0"/>
                                    </p:animMotion>
                                  </p:childTnLst>
                                </p:cTn>
                              </p:par>
                              <p:par>
                                <p:cTn id="150" presetID="10" presetClass="entr" presetSubtype="0" fill="hold" nodeType="withEffect">
                                  <p:stCondLst>
                                    <p:cond delay="0"/>
                                  </p:stCondLst>
                                  <p:childTnLst>
                                    <p:set>
                                      <p:cBhvr>
                                        <p:cTn id="151" dur="1" fill="hold">
                                          <p:stCondLst>
                                            <p:cond delay="0"/>
                                          </p:stCondLst>
                                        </p:cTn>
                                        <p:tgtEl>
                                          <p:spTgt spid="457824"/>
                                        </p:tgtEl>
                                        <p:attrNameLst>
                                          <p:attrName>style.visibility</p:attrName>
                                        </p:attrNameLst>
                                      </p:cBhvr>
                                      <p:to>
                                        <p:strVal val="visible"/>
                                      </p:to>
                                    </p:set>
                                    <p:animEffect transition="in" filter="fade">
                                      <p:cBhvr>
                                        <p:cTn id="152" dur="1000"/>
                                        <p:tgtEl>
                                          <p:spTgt spid="457824"/>
                                        </p:tgtEl>
                                      </p:cBhvr>
                                    </p:animEffec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1" presetClass="entr" presetSubtype="0" fill="hold" grpId="2" nodeType="clickEffect">
                                  <p:stCondLst>
                                    <p:cond delay="0"/>
                                  </p:stCondLst>
                                  <p:childTnLst>
                                    <p:set>
                                      <p:cBhvr>
                                        <p:cTn id="156" dur="1" fill="hold">
                                          <p:stCondLst>
                                            <p:cond delay="0"/>
                                          </p:stCondLst>
                                        </p:cTn>
                                        <p:tgtEl>
                                          <p:spTgt spid="457825"/>
                                        </p:tgtEl>
                                        <p:attrNameLst>
                                          <p:attrName>style.visibility</p:attrName>
                                        </p:attrNameLst>
                                      </p:cBhvr>
                                      <p:to>
                                        <p:strVal val="visible"/>
                                      </p:to>
                                    </p:set>
                                  </p:childTnLst>
                                </p:cTn>
                              </p:par>
                              <p:par>
                                <p:cTn id="157" presetID="19" presetClass="emph" presetSubtype="0" fill="hold" grpId="3" nodeType="withEffect">
                                  <p:stCondLst>
                                    <p:cond delay="0"/>
                                  </p:stCondLst>
                                  <p:childTnLst>
                                    <p:animClr clrSpc="rgb" dir="cw">
                                      <p:cBhvr override="childStyle">
                                        <p:cTn id="158" dur="500" fill="hold"/>
                                        <p:tgtEl>
                                          <p:spTgt spid="457825"/>
                                        </p:tgtEl>
                                        <p:attrNameLst>
                                          <p:attrName>style.color</p:attrName>
                                        </p:attrNameLst>
                                      </p:cBhvr>
                                      <p:to>
                                        <a:srgbClr val="00FF00"/>
                                      </p:to>
                                    </p:animClr>
                                    <p:animClr clrSpc="rgb" dir="cw">
                                      <p:cBhvr>
                                        <p:cTn id="159" dur="500" fill="hold"/>
                                        <p:tgtEl>
                                          <p:spTgt spid="457825"/>
                                        </p:tgtEl>
                                        <p:attrNameLst>
                                          <p:attrName>fillcolor</p:attrName>
                                        </p:attrNameLst>
                                      </p:cBhvr>
                                      <p:to>
                                        <a:srgbClr val="00FF00"/>
                                      </p:to>
                                    </p:animClr>
                                    <p:set>
                                      <p:cBhvr>
                                        <p:cTn id="160" dur="500" fill="hold"/>
                                        <p:tgtEl>
                                          <p:spTgt spid="457825"/>
                                        </p:tgtEl>
                                        <p:attrNameLst>
                                          <p:attrName>fill.type</p:attrName>
                                        </p:attrNameLst>
                                      </p:cBhvr>
                                      <p:to>
                                        <p:strVal val="solid"/>
                                      </p:to>
                                    </p:set>
                                    <p:set>
                                      <p:cBhvr>
                                        <p:cTn id="161" dur="500" fill="hold"/>
                                        <p:tgtEl>
                                          <p:spTgt spid="457825"/>
                                        </p:tgtEl>
                                        <p:attrNameLst>
                                          <p:attrName>fill.on</p:attrName>
                                        </p:attrNameLst>
                                      </p:cBhvr>
                                      <p:to>
                                        <p:strVal val="true"/>
                                      </p:to>
                                    </p:se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42" presetClass="path" presetSubtype="0" accel="50000" decel="50000" fill="hold" nodeType="clickEffect">
                                  <p:stCondLst>
                                    <p:cond delay="0"/>
                                  </p:stCondLst>
                                  <p:childTnLst>
                                    <p:animMotion origin="layout" path="M 0.43056 -3.7037E-6 L 0.43056 0.16297 " pathEditMode="relative" rAng="0" ptsTypes="AA">
                                      <p:cBhvr>
                                        <p:cTn id="165" dur="1000" fill="hold"/>
                                        <p:tgtEl>
                                          <p:spTgt spid="457824"/>
                                        </p:tgtEl>
                                        <p:attrNameLst>
                                          <p:attrName>ppt_x</p:attrName>
                                          <p:attrName>ppt_y</p:attrName>
                                        </p:attrNameLst>
                                      </p:cBhvr>
                                      <p:rCtr x="0" y="8148"/>
                                    </p:animMotion>
                                  </p:childTnLst>
                                </p:cTn>
                              </p:par>
                              <p:par>
                                <p:cTn id="166" presetID="42" presetClass="path" presetSubtype="0" accel="50000" decel="50000" fill="hold" grpId="4" nodeType="withEffect">
                                  <p:stCondLst>
                                    <p:cond delay="0"/>
                                  </p:stCondLst>
                                  <p:childTnLst>
                                    <p:animMotion origin="layout" path="M 0.42917 -0.00186 L 0.42917 0.16111 " pathEditMode="relative" rAng="0" ptsTypes="AA">
                                      <p:cBhvr>
                                        <p:cTn id="167" dur="1000" fill="hold"/>
                                        <p:tgtEl>
                                          <p:spTgt spid="457825"/>
                                        </p:tgtEl>
                                        <p:attrNameLst>
                                          <p:attrName>ppt_x</p:attrName>
                                          <p:attrName>ppt_y</p:attrName>
                                        </p:attrNameLst>
                                      </p:cBhvr>
                                      <p:rCtr x="0" y="8148"/>
                                    </p:animMotion>
                                  </p:childTnLst>
                                </p:cTn>
                              </p:par>
                              <p:par>
                                <p:cTn id="168" presetID="19" presetClass="emph" presetSubtype="0" fill="hold" grpId="5" nodeType="withEffect">
                                  <p:stCondLst>
                                    <p:cond delay="0"/>
                                  </p:stCondLst>
                                  <p:childTnLst>
                                    <p:animClr clrSpc="rgb" dir="cw">
                                      <p:cBhvr override="childStyle">
                                        <p:cTn id="169" dur="200" fill="hold"/>
                                        <p:tgtEl>
                                          <p:spTgt spid="457825"/>
                                        </p:tgtEl>
                                        <p:attrNameLst>
                                          <p:attrName>style.color</p:attrName>
                                        </p:attrNameLst>
                                      </p:cBhvr>
                                      <p:to>
                                        <a:schemeClr val="tx2"/>
                                      </p:to>
                                    </p:animClr>
                                    <p:animClr clrSpc="rgb" dir="cw">
                                      <p:cBhvr>
                                        <p:cTn id="170" dur="200" fill="hold"/>
                                        <p:tgtEl>
                                          <p:spTgt spid="457825"/>
                                        </p:tgtEl>
                                        <p:attrNameLst>
                                          <p:attrName>fillcolor</p:attrName>
                                        </p:attrNameLst>
                                      </p:cBhvr>
                                      <p:to>
                                        <a:schemeClr val="tx2"/>
                                      </p:to>
                                    </p:animClr>
                                    <p:set>
                                      <p:cBhvr>
                                        <p:cTn id="171" dur="200" fill="hold"/>
                                        <p:tgtEl>
                                          <p:spTgt spid="457825"/>
                                        </p:tgtEl>
                                        <p:attrNameLst>
                                          <p:attrName>fill.type</p:attrName>
                                        </p:attrNameLst>
                                      </p:cBhvr>
                                      <p:to>
                                        <p:strVal val="solid"/>
                                      </p:to>
                                    </p:set>
                                    <p:set>
                                      <p:cBhvr>
                                        <p:cTn id="172" dur="200" fill="hold"/>
                                        <p:tgtEl>
                                          <p:spTgt spid="457825"/>
                                        </p:tgtEl>
                                        <p:attrNameLst>
                                          <p:attrName>fill.on</p:attrName>
                                        </p:attrNameLst>
                                      </p:cBhvr>
                                      <p:to>
                                        <p:strVal val="true"/>
                                      </p:to>
                                    </p:set>
                                  </p:childTnLst>
                                </p:cTn>
                              </p:par>
                            </p:childTnLst>
                          </p:cTn>
                        </p:par>
                      </p:childTnLst>
                    </p:cTn>
                  </p:par>
                  <p:par>
                    <p:cTn id="173" fill="hold" nodeType="clickPar">
                      <p:stCondLst>
                        <p:cond delay="indefinite"/>
                      </p:stCondLst>
                      <p:childTnLst>
                        <p:par>
                          <p:cTn id="174" fill="hold" nodeType="withGroup">
                            <p:stCondLst>
                              <p:cond delay="0"/>
                            </p:stCondLst>
                            <p:childTnLst>
                              <p:par>
                                <p:cTn id="175" presetID="19" presetClass="emph" presetSubtype="0" fill="hold" grpId="6" nodeType="clickEffect">
                                  <p:stCondLst>
                                    <p:cond delay="0"/>
                                  </p:stCondLst>
                                  <p:childTnLst>
                                    <p:animClr clrSpc="rgb" dir="cw">
                                      <p:cBhvr override="childStyle">
                                        <p:cTn id="176" dur="500" fill="hold"/>
                                        <p:tgtEl>
                                          <p:spTgt spid="457825"/>
                                        </p:tgtEl>
                                        <p:attrNameLst>
                                          <p:attrName>style.color</p:attrName>
                                        </p:attrNameLst>
                                      </p:cBhvr>
                                      <p:to>
                                        <a:srgbClr val="00FF00"/>
                                      </p:to>
                                    </p:animClr>
                                    <p:animClr clrSpc="rgb" dir="cw">
                                      <p:cBhvr>
                                        <p:cTn id="177" dur="500" fill="hold"/>
                                        <p:tgtEl>
                                          <p:spTgt spid="457825"/>
                                        </p:tgtEl>
                                        <p:attrNameLst>
                                          <p:attrName>fillcolor</p:attrName>
                                        </p:attrNameLst>
                                      </p:cBhvr>
                                      <p:to>
                                        <a:srgbClr val="00FF00"/>
                                      </p:to>
                                    </p:animClr>
                                    <p:set>
                                      <p:cBhvr>
                                        <p:cTn id="178" dur="500" fill="hold"/>
                                        <p:tgtEl>
                                          <p:spTgt spid="457825"/>
                                        </p:tgtEl>
                                        <p:attrNameLst>
                                          <p:attrName>fill.type</p:attrName>
                                        </p:attrNameLst>
                                      </p:cBhvr>
                                      <p:to>
                                        <p:strVal val="solid"/>
                                      </p:to>
                                    </p:set>
                                    <p:set>
                                      <p:cBhvr>
                                        <p:cTn id="179" dur="500" fill="hold"/>
                                        <p:tgtEl>
                                          <p:spTgt spid="457825"/>
                                        </p:tgtEl>
                                        <p:attrNameLst>
                                          <p:attrName>fill.on</p:attrName>
                                        </p:attrNameLst>
                                      </p:cBhvr>
                                      <p:to>
                                        <p:strVal val="true"/>
                                      </p:to>
                                    </p:set>
                                  </p:childTnLst>
                                </p:cTn>
                              </p:par>
                            </p:childTnLst>
                          </p:cTn>
                        </p:par>
                      </p:childTnLst>
                    </p:cTn>
                  </p:par>
                  <p:par>
                    <p:cTn id="180" fill="hold" nodeType="clickPar">
                      <p:stCondLst>
                        <p:cond delay="indefinite"/>
                      </p:stCondLst>
                      <p:childTnLst>
                        <p:par>
                          <p:cTn id="181" fill="hold" nodeType="withGroup">
                            <p:stCondLst>
                              <p:cond delay="0"/>
                            </p:stCondLst>
                            <p:childTnLst>
                              <p:par>
                                <p:cTn id="182" presetID="42" presetClass="path" presetSubtype="0" accel="50000" decel="50000" fill="hold" grpId="7" nodeType="clickEffect">
                                  <p:stCondLst>
                                    <p:cond delay="0"/>
                                  </p:stCondLst>
                                  <p:childTnLst>
                                    <p:animMotion origin="layout" path="M 0.42917 0.13889 L 0.42917 0.38333 " pathEditMode="relative" rAng="0" ptsTypes="AA">
                                      <p:cBhvr>
                                        <p:cTn id="183" dur="1000" fill="hold"/>
                                        <p:tgtEl>
                                          <p:spTgt spid="457825"/>
                                        </p:tgtEl>
                                        <p:attrNameLst>
                                          <p:attrName>ppt_x</p:attrName>
                                          <p:attrName>ppt_y</p:attrName>
                                        </p:attrNameLst>
                                      </p:cBhvr>
                                      <p:rCtr x="0" y="12222"/>
                                    </p:animMotion>
                                  </p:childTnLst>
                                </p:cTn>
                              </p:par>
                              <p:par>
                                <p:cTn id="184" presetID="42" presetClass="path" presetSubtype="0" accel="50000" decel="50000" fill="hold" nodeType="withEffect">
                                  <p:stCondLst>
                                    <p:cond delay="0"/>
                                  </p:stCondLst>
                                  <p:childTnLst>
                                    <p:animMotion origin="layout" path="M 0.43056 0.14074 L 0.43056 0.38518 " pathEditMode="relative" rAng="0" ptsTypes="AA">
                                      <p:cBhvr>
                                        <p:cTn id="185" dur="1000" fill="hold"/>
                                        <p:tgtEl>
                                          <p:spTgt spid="457824"/>
                                        </p:tgtEl>
                                        <p:attrNameLst>
                                          <p:attrName>ppt_x</p:attrName>
                                          <p:attrName>ppt_y</p:attrName>
                                        </p:attrNameLst>
                                      </p:cBhvr>
                                      <p:rCtr x="0" y="12222"/>
                                    </p:animMotion>
                                  </p:childTnLst>
                                </p:cTn>
                              </p:par>
                              <p:par>
                                <p:cTn id="186" presetID="19" presetClass="emph" presetSubtype="0" fill="hold" grpId="8" nodeType="withEffect">
                                  <p:stCondLst>
                                    <p:cond delay="0"/>
                                  </p:stCondLst>
                                  <p:childTnLst>
                                    <p:animClr clrSpc="rgb" dir="cw">
                                      <p:cBhvr override="childStyle">
                                        <p:cTn id="187" dur="200" fill="hold"/>
                                        <p:tgtEl>
                                          <p:spTgt spid="457825"/>
                                        </p:tgtEl>
                                        <p:attrNameLst>
                                          <p:attrName>style.color</p:attrName>
                                        </p:attrNameLst>
                                      </p:cBhvr>
                                      <p:to>
                                        <a:schemeClr val="tx2"/>
                                      </p:to>
                                    </p:animClr>
                                    <p:animClr clrSpc="rgb" dir="cw">
                                      <p:cBhvr>
                                        <p:cTn id="188" dur="200" fill="hold"/>
                                        <p:tgtEl>
                                          <p:spTgt spid="457825"/>
                                        </p:tgtEl>
                                        <p:attrNameLst>
                                          <p:attrName>fillcolor</p:attrName>
                                        </p:attrNameLst>
                                      </p:cBhvr>
                                      <p:to>
                                        <a:schemeClr val="tx2"/>
                                      </p:to>
                                    </p:animClr>
                                    <p:set>
                                      <p:cBhvr>
                                        <p:cTn id="189" dur="200" fill="hold"/>
                                        <p:tgtEl>
                                          <p:spTgt spid="457825"/>
                                        </p:tgtEl>
                                        <p:attrNameLst>
                                          <p:attrName>fill.type</p:attrName>
                                        </p:attrNameLst>
                                      </p:cBhvr>
                                      <p:to>
                                        <p:strVal val="solid"/>
                                      </p:to>
                                    </p:set>
                                    <p:set>
                                      <p:cBhvr>
                                        <p:cTn id="190" dur="200" fill="hold"/>
                                        <p:tgtEl>
                                          <p:spTgt spid="457825"/>
                                        </p:tgtEl>
                                        <p:attrNameLst>
                                          <p:attrName>fill.on</p:attrName>
                                        </p:attrNameLst>
                                      </p:cBhvr>
                                      <p:to>
                                        <p:strVal val="true"/>
                                      </p:to>
                                    </p:se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19" presetClass="emph" presetSubtype="0" fill="hold" grpId="9" nodeType="clickEffect">
                                  <p:stCondLst>
                                    <p:cond delay="0"/>
                                  </p:stCondLst>
                                  <p:childTnLst>
                                    <p:animClr clrSpc="rgb" dir="cw">
                                      <p:cBhvr override="childStyle">
                                        <p:cTn id="194" dur="500" fill="hold"/>
                                        <p:tgtEl>
                                          <p:spTgt spid="457825"/>
                                        </p:tgtEl>
                                        <p:attrNameLst>
                                          <p:attrName>style.color</p:attrName>
                                        </p:attrNameLst>
                                      </p:cBhvr>
                                      <p:to>
                                        <a:srgbClr val="00FF00"/>
                                      </p:to>
                                    </p:animClr>
                                    <p:animClr clrSpc="rgb" dir="cw">
                                      <p:cBhvr>
                                        <p:cTn id="195" dur="500" fill="hold"/>
                                        <p:tgtEl>
                                          <p:spTgt spid="457825"/>
                                        </p:tgtEl>
                                        <p:attrNameLst>
                                          <p:attrName>fillcolor</p:attrName>
                                        </p:attrNameLst>
                                      </p:cBhvr>
                                      <p:to>
                                        <a:srgbClr val="00FF00"/>
                                      </p:to>
                                    </p:animClr>
                                    <p:set>
                                      <p:cBhvr>
                                        <p:cTn id="196" dur="500" fill="hold"/>
                                        <p:tgtEl>
                                          <p:spTgt spid="457825"/>
                                        </p:tgtEl>
                                        <p:attrNameLst>
                                          <p:attrName>fill.type</p:attrName>
                                        </p:attrNameLst>
                                      </p:cBhvr>
                                      <p:to>
                                        <p:strVal val="solid"/>
                                      </p:to>
                                    </p:set>
                                    <p:set>
                                      <p:cBhvr>
                                        <p:cTn id="197" dur="500" fill="hold"/>
                                        <p:tgtEl>
                                          <p:spTgt spid="457825"/>
                                        </p:tgtEl>
                                        <p:attrNameLst>
                                          <p:attrName>fill.on</p:attrName>
                                        </p:attrNameLst>
                                      </p:cBhvr>
                                      <p:to>
                                        <p:strVal val="true"/>
                                      </p:to>
                                    </p:set>
                                  </p:childTnLst>
                                </p:cTn>
                              </p:par>
                              <p:par>
                                <p:cTn id="198" presetID="1" presetClass="entr" presetSubtype="0" fill="hold" grpId="1" nodeType="withEffect">
                                  <p:stCondLst>
                                    <p:cond delay="0"/>
                                  </p:stCondLst>
                                  <p:childTnLst>
                                    <p:set>
                                      <p:cBhvr>
                                        <p:cTn id="199" dur="1" fill="hold">
                                          <p:stCondLst>
                                            <p:cond delay="0"/>
                                          </p:stCondLst>
                                        </p:cTn>
                                        <p:tgtEl>
                                          <p:spTgt spid="457827"/>
                                        </p:tgtEl>
                                        <p:attrNameLst>
                                          <p:attrName>style.visibility</p:attrName>
                                        </p:attrNameLst>
                                      </p:cBhvr>
                                      <p:to>
                                        <p:strVal val="visible"/>
                                      </p:to>
                                    </p:set>
                                  </p:childTnLst>
                                </p:cTn>
                              </p:par>
                              <p:par>
                                <p:cTn id="200" presetID="35" presetClass="emph" presetSubtype="0" repeatCount="indefinite" fill="hold" grpId="0" nodeType="withEffect">
                                  <p:stCondLst>
                                    <p:cond delay="0"/>
                                  </p:stCondLst>
                                  <p:endCondLst>
                                    <p:cond evt="onNext" delay="0">
                                      <p:tgtEl>
                                        <p:sldTgt/>
                                      </p:tgtEl>
                                    </p:cond>
                                  </p:endCondLst>
                                  <p:childTnLst>
                                    <p:anim calcmode="discrete" valueType="str">
                                      <p:cBhvr>
                                        <p:cTn id="201" dur="500" fill="hold"/>
                                        <p:tgtEl>
                                          <p:spTgt spid="457827"/>
                                        </p:tgtEl>
                                        <p:attrNameLst>
                                          <p:attrName>style.visibility</p:attrName>
                                        </p:attrNameLst>
                                      </p:cBhvr>
                                      <p:tavLst>
                                        <p:tav tm="0">
                                          <p:val>
                                            <p:strVal val="hidden"/>
                                          </p:val>
                                        </p:tav>
                                        <p:tav tm="50000">
                                          <p:val>
                                            <p:strVal val="visible"/>
                                          </p:val>
                                        </p:tav>
                                      </p:tavLst>
                                    </p:anim>
                                  </p:childTnLst>
                                </p:cTn>
                              </p:par>
                            </p:childTnLst>
                          </p:cTn>
                        </p:par>
                      </p:childTnLst>
                    </p:cTn>
                  </p:par>
                  <p:par>
                    <p:cTn id="202" fill="hold" nodeType="clickPar">
                      <p:stCondLst>
                        <p:cond delay="indefinite"/>
                      </p:stCondLst>
                      <p:childTnLst>
                        <p:par>
                          <p:cTn id="203" fill="hold" nodeType="withGroup">
                            <p:stCondLst>
                              <p:cond delay="0"/>
                            </p:stCondLst>
                            <p:childTnLst>
                              <p:par>
                                <p:cTn id="204" presetID="42" presetClass="path" presetSubtype="0" accel="50000" decel="50000" fill="hold" nodeType="clickEffect">
                                  <p:stCondLst>
                                    <p:cond delay="0"/>
                                  </p:stCondLst>
                                  <p:childTnLst>
                                    <p:animMotion origin="layout" path="M 0.42917 0.36482 L 0.42917 0.69815 " pathEditMode="relative" rAng="0" ptsTypes="AA">
                                      <p:cBhvr>
                                        <p:cTn id="205" dur="1000" fill="hold"/>
                                        <p:tgtEl>
                                          <p:spTgt spid="457824"/>
                                        </p:tgtEl>
                                        <p:attrNameLst>
                                          <p:attrName>ppt_x</p:attrName>
                                          <p:attrName>ppt_y</p:attrName>
                                        </p:attrNameLst>
                                      </p:cBhvr>
                                      <p:rCtr x="0" y="16667"/>
                                    </p:animMotion>
                                  </p:childTnLst>
                                </p:cTn>
                              </p:par>
                              <p:par>
                                <p:cTn id="206" presetID="42" presetClass="path" presetSubtype="0" accel="50000" decel="50000" fill="hold" grpId="10" nodeType="withEffect">
                                  <p:stCondLst>
                                    <p:cond delay="0"/>
                                  </p:stCondLst>
                                  <p:childTnLst>
                                    <p:animMotion origin="layout" path="M 0.42917 0.36481 L 0.42917 0.69814 " pathEditMode="relative" rAng="0" ptsTypes="AA">
                                      <p:cBhvr>
                                        <p:cTn id="207" dur="1000" fill="hold"/>
                                        <p:tgtEl>
                                          <p:spTgt spid="457825"/>
                                        </p:tgtEl>
                                        <p:attrNameLst>
                                          <p:attrName>ppt_x</p:attrName>
                                          <p:attrName>ppt_y</p:attrName>
                                        </p:attrNameLst>
                                      </p:cBhvr>
                                      <p:rCtr x="0" y="166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72" grpId="0"/>
      <p:bldP spid="457730" grpId="0"/>
      <p:bldP spid="457825" grpId="0" animBg="1"/>
      <p:bldP spid="457825" grpId="1" animBg="1"/>
      <p:bldP spid="457825" grpId="2" animBg="1"/>
      <p:bldP spid="457825" grpId="3" animBg="1"/>
      <p:bldP spid="457825" grpId="4" animBg="1"/>
      <p:bldP spid="457825" grpId="5" animBg="1"/>
      <p:bldP spid="457825" grpId="6" animBg="1"/>
      <p:bldP spid="457825" grpId="7" animBg="1"/>
      <p:bldP spid="457825" grpId="8" animBg="1"/>
      <p:bldP spid="457825" grpId="9" animBg="1"/>
      <p:bldP spid="457825" grpId="10" animBg="1"/>
      <p:bldP spid="457827" grpId="0"/>
      <p:bldP spid="457827"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mtClean="0"/>
              <a:t>Viola Jones Results</a:t>
            </a:r>
          </a:p>
        </p:txBody>
      </p:sp>
      <p:pic>
        <p:nvPicPr>
          <p:cNvPr id="34819" name="Picture 2"/>
          <p:cNvPicPr>
            <a:picLocks noChangeAspect="1" noChangeArrowheads="1"/>
          </p:cNvPicPr>
          <p:nvPr/>
        </p:nvPicPr>
        <p:blipFill>
          <a:blip r:embed="rId2" cstate="print"/>
          <a:srcRect/>
          <a:stretch>
            <a:fillRect/>
          </a:stretch>
        </p:blipFill>
        <p:spPr bwMode="auto">
          <a:xfrm>
            <a:off x="381000" y="3886200"/>
            <a:ext cx="8226425" cy="2209800"/>
          </a:xfrm>
          <a:prstGeom prst="rect">
            <a:avLst/>
          </a:prstGeom>
          <a:noFill/>
          <a:ln w="9525">
            <a:noFill/>
            <a:miter lim="800000"/>
            <a:headEnd/>
            <a:tailEnd/>
          </a:ln>
        </p:spPr>
      </p:pic>
      <p:pic>
        <p:nvPicPr>
          <p:cNvPr id="34820" name="Picture 3"/>
          <p:cNvPicPr>
            <a:picLocks noChangeAspect="1" noChangeArrowheads="1"/>
          </p:cNvPicPr>
          <p:nvPr/>
        </p:nvPicPr>
        <p:blipFill>
          <a:blip r:embed="rId3" cstate="print"/>
          <a:srcRect/>
          <a:stretch>
            <a:fillRect/>
          </a:stretch>
        </p:blipFill>
        <p:spPr bwMode="auto">
          <a:xfrm>
            <a:off x="533400" y="1524000"/>
            <a:ext cx="7667625" cy="2324100"/>
          </a:xfrm>
          <a:prstGeom prst="rect">
            <a:avLst/>
          </a:prstGeom>
          <a:noFill/>
          <a:ln w="9525">
            <a:noFill/>
            <a:miter lim="800000"/>
            <a:headEnd/>
            <a:tailEnd/>
          </a:ln>
        </p:spPr>
      </p:pic>
      <p:sp>
        <p:nvSpPr>
          <p:cNvPr id="34821" name="TextBox 6"/>
          <p:cNvSpPr txBox="1">
            <a:spLocks noChangeArrowheads="1"/>
          </p:cNvSpPr>
          <p:nvPr/>
        </p:nvSpPr>
        <p:spPr bwMode="auto">
          <a:xfrm>
            <a:off x="3124200" y="6248400"/>
            <a:ext cx="2687638" cy="369888"/>
          </a:xfrm>
          <a:prstGeom prst="rect">
            <a:avLst/>
          </a:prstGeom>
          <a:noFill/>
          <a:ln w="9525">
            <a:noFill/>
            <a:miter lim="800000"/>
            <a:headEnd/>
            <a:tailEnd/>
          </a:ln>
        </p:spPr>
        <p:txBody>
          <a:bodyPr wrap="none">
            <a:spAutoFit/>
          </a:bodyPr>
          <a:lstStyle/>
          <a:p>
            <a:r>
              <a:rPr lang="en-US"/>
              <a:t>MIT + CMU face dataset</a:t>
            </a:r>
          </a:p>
        </p:txBody>
      </p:sp>
      <p:sp>
        <p:nvSpPr>
          <p:cNvPr id="2" name="TextBox 1"/>
          <p:cNvSpPr txBox="1"/>
          <p:nvPr/>
        </p:nvSpPr>
        <p:spPr>
          <a:xfrm>
            <a:off x="2590800" y="1066800"/>
            <a:ext cx="2858475" cy="369332"/>
          </a:xfrm>
          <a:prstGeom prst="rect">
            <a:avLst/>
          </a:prstGeom>
          <a:noFill/>
        </p:spPr>
        <p:txBody>
          <a:bodyPr wrap="none" rtlCol="0">
            <a:spAutoFit/>
          </a:bodyPr>
          <a:lstStyle/>
          <a:p>
            <a:r>
              <a:rPr lang="en-US" dirty="0" smtClean="0"/>
              <a:t>Speed = 15 FPS (in 2001)</a:t>
            </a:r>
            <a:endParaRPr lang="en-US" dirty="0"/>
          </a:p>
        </p:txBody>
      </p:sp>
      <p:sp>
        <p:nvSpPr>
          <p:cNvPr id="3" name="Footer Placeholder 2"/>
          <p:cNvSpPr>
            <a:spLocks noGrp="1"/>
          </p:cNvSpPr>
          <p:nvPr>
            <p:ph type="ftr" sz="quarter" idx="11"/>
          </p:nvPr>
        </p:nvSpPr>
        <p:spPr/>
        <p:txBody>
          <a:bodyPr/>
          <a:lstStyle/>
          <a:p>
            <a:pPr>
              <a:defRPr/>
            </a:pPr>
            <a:r>
              <a:rPr lang="nl-NL" smtClean="0"/>
              <a:t>Slide Credit : Derek Hoiem, UIUC</a:t>
            </a:r>
            <a:endParaRPr lang="en-US"/>
          </a:p>
        </p:txBody>
      </p:sp>
    </p:spTree>
    <p:extLst>
      <p:ext uri="{BB962C8B-B14F-4D97-AF65-F5344CB8AC3E}">
        <p14:creationId xmlns:p14="http://schemas.microsoft.com/office/powerpoint/2010/main" val="34361898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438" y="990600"/>
            <a:ext cx="7548562"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1"/>
          <p:cNvSpPr>
            <a:spLocks noGrp="1"/>
          </p:cNvSpPr>
          <p:nvPr>
            <p:ph type="ftr" sz="quarter" idx="11"/>
          </p:nvPr>
        </p:nvSpPr>
        <p:spPr>
          <a:xfrm>
            <a:off x="3124200" y="6356350"/>
            <a:ext cx="2895600" cy="365125"/>
          </a:xfrm>
        </p:spPr>
        <p:txBody>
          <a:bodyPr/>
          <a:lstStyle/>
          <a:p>
            <a:pPr>
              <a:defRPr/>
            </a:pPr>
            <a:r>
              <a:rPr lang="nl-NL" dirty="0" smtClean="0"/>
              <a:t>Slide Credit : Derek Hoiem, UIUC</a:t>
            </a:r>
            <a:endParaRPr lang="en-US" dirty="0"/>
          </a:p>
        </p:txBody>
      </p:sp>
    </p:spTree>
    <p:extLst>
      <p:ext uri="{BB962C8B-B14F-4D97-AF65-F5344CB8AC3E}">
        <p14:creationId xmlns:p14="http://schemas.microsoft.com/office/powerpoint/2010/main" val="2927483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p:spPr>
        <p:txBody>
          <a:bodyPr>
            <a:normAutofit fontScale="90000"/>
          </a:bodyPr>
          <a:lstStyle/>
          <a:p>
            <a:r>
              <a:rPr lang="en-US" dirty="0" smtClean="0"/>
              <a:t>The Question</a:t>
            </a:r>
            <a:endParaRPr lang="en-US" dirty="0"/>
          </a:p>
        </p:txBody>
      </p:sp>
      <p:sp>
        <p:nvSpPr>
          <p:cNvPr id="3" name="Content Placeholder 2"/>
          <p:cNvSpPr>
            <a:spLocks noGrp="1"/>
          </p:cNvSpPr>
          <p:nvPr>
            <p:ph idx="1"/>
          </p:nvPr>
        </p:nvSpPr>
        <p:spPr>
          <a:xfrm>
            <a:off x="1981200" y="5334000"/>
            <a:ext cx="6324600" cy="1173163"/>
          </a:xfrm>
        </p:spPr>
        <p:txBody>
          <a:bodyPr>
            <a:normAutofit/>
          </a:bodyPr>
          <a:lstStyle/>
          <a:p>
            <a:pPr marL="514350" indent="-514350" algn="just">
              <a:buFont typeface="+mj-lt"/>
              <a:buAutoNum type="arabicPeriod"/>
            </a:pPr>
            <a:r>
              <a:rPr lang="en-US" sz="2400" dirty="0" smtClean="0">
                <a:solidFill>
                  <a:schemeClr val="accent6">
                    <a:lumMod val="75000"/>
                  </a:schemeClr>
                </a:solidFill>
              </a:rPr>
              <a:t>What Objects are there?</a:t>
            </a:r>
          </a:p>
          <a:p>
            <a:pPr marL="514350" indent="-514350" algn="just">
              <a:buFont typeface="+mj-lt"/>
              <a:buAutoNum type="arabicPeriod"/>
            </a:pPr>
            <a:r>
              <a:rPr lang="en-US" sz="2400" dirty="0" smtClean="0">
                <a:solidFill>
                  <a:schemeClr val="accent6">
                    <a:lumMod val="75000"/>
                  </a:schemeClr>
                </a:solidFill>
              </a:rPr>
              <a:t>Where are those objects?</a:t>
            </a:r>
            <a:endParaRPr lang="en-US" sz="2400" dirty="0">
              <a:solidFill>
                <a:schemeClr val="accent6">
                  <a:lumMod val="75000"/>
                </a:schemeClr>
              </a:solidFill>
            </a:endParaRPr>
          </a:p>
        </p:txBody>
      </p:sp>
      <p:sp>
        <p:nvSpPr>
          <p:cNvPr id="5" name="Text Box 16"/>
          <p:cNvSpPr txBox="1">
            <a:spLocks noChangeArrowheads="1"/>
          </p:cNvSpPr>
          <p:nvPr/>
        </p:nvSpPr>
        <p:spPr bwMode="auto">
          <a:xfrm>
            <a:off x="5867400" y="6465888"/>
            <a:ext cx="24432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altLang="zh-CN" sz="1400" b="1" i="1" dirty="0" smtClean="0">
                <a:ea typeface="SimSun" pitchFamily="2" charset="-122"/>
              </a:rPr>
              <a:t>Slide Credit : Ross </a:t>
            </a:r>
            <a:r>
              <a:rPr lang="en-US" altLang="zh-CN" sz="1400" b="1" i="1" dirty="0" err="1" smtClean="0">
                <a:ea typeface="SimSun" pitchFamily="2" charset="-122"/>
              </a:rPr>
              <a:t>Girshik</a:t>
            </a:r>
            <a:endParaRPr lang="en-US" sz="1400" b="1" i="1" dirty="0"/>
          </a:p>
        </p:txBody>
      </p: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8663" t="20966" r="9096" b="6906"/>
          <a:stretch/>
        </p:blipFill>
        <p:spPr bwMode="auto">
          <a:xfrm>
            <a:off x="912137" y="725199"/>
            <a:ext cx="7317463" cy="4532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123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normAutofit/>
          </a:bodyPr>
          <a:lstStyle/>
          <a:p>
            <a:r>
              <a:rPr lang="en-US" sz="3200" smtClean="0"/>
              <a:t>Strengths and Weaknesses of Statistical Template Approach</a:t>
            </a:r>
          </a:p>
        </p:txBody>
      </p:sp>
      <p:sp>
        <p:nvSpPr>
          <p:cNvPr id="39939" name="Content Placeholder 2"/>
          <p:cNvSpPr>
            <a:spLocks noGrp="1"/>
          </p:cNvSpPr>
          <p:nvPr>
            <p:ph idx="1"/>
          </p:nvPr>
        </p:nvSpPr>
        <p:spPr/>
        <p:txBody>
          <a:bodyPr>
            <a:normAutofit fontScale="70000" lnSpcReduction="20000"/>
          </a:bodyPr>
          <a:lstStyle/>
          <a:p>
            <a:pPr>
              <a:buFont typeface="Arial" charset="0"/>
              <a:buNone/>
            </a:pPr>
            <a:endParaRPr lang="en-US" sz="2800" dirty="0" smtClean="0"/>
          </a:p>
          <a:p>
            <a:pPr>
              <a:buFont typeface="Arial" charset="0"/>
              <a:buNone/>
            </a:pPr>
            <a:r>
              <a:rPr lang="en-US" sz="2800" dirty="0" smtClean="0"/>
              <a:t>Strengths</a:t>
            </a:r>
          </a:p>
          <a:p>
            <a:r>
              <a:rPr lang="en-US" sz="2800" dirty="0" smtClean="0"/>
              <a:t>Works very well for non-deformable objects: faces, cars, upright pedestrians</a:t>
            </a:r>
          </a:p>
          <a:p>
            <a:r>
              <a:rPr lang="en-US" sz="2800" dirty="0" smtClean="0"/>
              <a:t>Fast detection</a:t>
            </a:r>
          </a:p>
          <a:p>
            <a:r>
              <a:rPr lang="en-US" sz="2800" dirty="0"/>
              <a:t>Quickly eliminate unlikely windows</a:t>
            </a:r>
          </a:p>
          <a:p>
            <a:r>
              <a:rPr lang="en-US" sz="2800" dirty="0"/>
              <a:t>Use features that are fast to compute</a:t>
            </a:r>
          </a:p>
          <a:p>
            <a:pPr>
              <a:defRPr/>
            </a:pPr>
            <a:r>
              <a:rPr lang="en-US" sz="2800" dirty="0"/>
              <a:t>Choose threshold for low false negative rate</a:t>
            </a:r>
          </a:p>
          <a:p>
            <a:endParaRPr lang="en-US" sz="2800" dirty="0" smtClean="0"/>
          </a:p>
          <a:p>
            <a:pPr>
              <a:buFont typeface="Arial" charset="0"/>
              <a:buNone/>
            </a:pPr>
            <a:endParaRPr lang="en-US" sz="2800" dirty="0" smtClean="0"/>
          </a:p>
          <a:p>
            <a:pPr>
              <a:buFont typeface="Arial" charset="0"/>
              <a:buNone/>
            </a:pPr>
            <a:r>
              <a:rPr lang="en-US" sz="2800" dirty="0" smtClean="0"/>
              <a:t>Weaknesses</a:t>
            </a:r>
          </a:p>
          <a:p>
            <a:r>
              <a:rPr lang="en-US" sz="2800" dirty="0" smtClean="0"/>
              <a:t>Not so well for highly deformable objects</a:t>
            </a:r>
          </a:p>
          <a:p>
            <a:r>
              <a:rPr lang="en-US" sz="2800" dirty="0" smtClean="0"/>
              <a:t>Not robust to occlusion</a:t>
            </a:r>
          </a:p>
          <a:p>
            <a:r>
              <a:rPr lang="en-US" sz="2800" dirty="0" smtClean="0"/>
              <a:t>Requires lots of training data – 7 days of training</a:t>
            </a:r>
          </a:p>
          <a:p>
            <a:endParaRPr lang="en-US" sz="2800" dirty="0" smtClean="0"/>
          </a:p>
          <a:p>
            <a:endParaRPr lang="en-US" sz="2800" dirty="0" smtClean="0"/>
          </a:p>
          <a:p>
            <a:endParaRPr lang="en-US" sz="2800" dirty="0" smtClean="0"/>
          </a:p>
          <a:p>
            <a:endParaRPr lang="en-US" sz="2800" dirty="0" smtClean="0"/>
          </a:p>
          <a:p>
            <a:endParaRPr lang="en-US" sz="2800" dirty="0" smtClean="0"/>
          </a:p>
        </p:txBody>
      </p:sp>
      <p:sp>
        <p:nvSpPr>
          <p:cNvPr id="2" name="Footer Placeholder 1"/>
          <p:cNvSpPr>
            <a:spLocks noGrp="1"/>
          </p:cNvSpPr>
          <p:nvPr>
            <p:ph type="ftr" sz="quarter" idx="11"/>
          </p:nvPr>
        </p:nvSpPr>
        <p:spPr/>
        <p:txBody>
          <a:bodyPr/>
          <a:lstStyle/>
          <a:p>
            <a:pPr>
              <a:defRPr/>
            </a:pPr>
            <a:r>
              <a:rPr lang="nl-NL" dirty="0" smtClean="0"/>
              <a:t>Slide Credit : Derek Hoiem, UIUC</a:t>
            </a:r>
            <a:endParaRPr lang="en-US" dirty="0"/>
          </a:p>
        </p:txBody>
      </p:sp>
    </p:spTree>
    <p:extLst>
      <p:ext uri="{BB962C8B-B14F-4D97-AF65-F5344CB8AC3E}">
        <p14:creationId xmlns:p14="http://schemas.microsoft.com/office/powerpoint/2010/main" val="28338049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048000"/>
            <a:ext cx="8229600" cy="3078163"/>
          </a:xfrm>
        </p:spPr>
        <p:txBody>
          <a:bodyPr/>
          <a:lstStyle/>
          <a:p>
            <a:pPr marL="0" indent="0" algn="ctr">
              <a:buNone/>
            </a:pPr>
            <a:r>
              <a:rPr lang="en-US" dirty="0" err="1" smtClean="0"/>
              <a:t>Dalal</a:t>
            </a:r>
            <a:r>
              <a:rPr lang="en-US" dirty="0" smtClean="0"/>
              <a:t> and Trigg – Pedestrian detection </a:t>
            </a:r>
            <a:endParaRPr lang="en-US" dirty="0"/>
          </a:p>
        </p:txBody>
      </p:sp>
    </p:spTree>
    <p:extLst>
      <p:ext uri="{BB962C8B-B14F-4D97-AF65-F5344CB8AC3E}">
        <p14:creationId xmlns:p14="http://schemas.microsoft.com/office/powerpoint/2010/main" val="5481197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2954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4741" name="Group 53"/>
          <p:cNvGraphicFramePr>
            <a:graphicFrameLocks noGrp="1"/>
          </p:cNvGraphicFramePr>
          <p:nvPr/>
        </p:nvGraphicFramePr>
        <p:xfrm>
          <a:off x="3352800" y="1295400"/>
          <a:ext cx="2590800" cy="5105400"/>
        </p:xfrm>
        <a:graphic>
          <a:graphicData uri="http://schemas.openxmlformats.org/drawingml/2006/table">
            <a:tbl>
              <a:tblPr/>
              <a:tblGrid>
                <a:gridCol w="647700"/>
                <a:gridCol w="647700"/>
                <a:gridCol w="647700"/>
                <a:gridCol w="647700"/>
              </a:tblGrid>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14744" name="Text Box 56"/>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4745"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
        <p:nvSpPr>
          <p:cNvPr id="2" name="Footer Placeholder 1"/>
          <p:cNvSpPr>
            <a:spLocks noGrp="1"/>
          </p:cNvSpPr>
          <p:nvPr>
            <p:ph type="ftr" sz="quarter" idx="11"/>
          </p:nvPr>
        </p:nvSpPr>
        <p:spPr/>
        <p:txBody>
          <a:bodyPr/>
          <a:lstStyle/>
          <a:p>
            <a:pPr>
              <a:defRPr/>
            </a:pPr>
            <a:r>
              <a:rPr lang="nl-NL" dirty="0" smtClean="0"/>
              <a:t>Slide Credit : Derek Hoiem, UIUC</a:t>
            </a:r>
            <a:endParaRPr lang="en-US" dirty="0"/>
          </a:p>
        </p:txBody>
      </p:sp>
      <p:cxnSp>
        <p:nvCxnSpPr>
          <p:cNvPr id="4" name="Straight Arrow Connector 3"/>
          <p:cNvCxnSpPr/>
          <p:nvPr/>
        </p:nvCxnSpPr>
        <p:spPr>
          <a:xfrm>
            <a:off x="3352800" y="1066800"/>
            <a:ext cx="2590800" cy="0"/>
          </a:xfrm>
          <a:prstGeom prst="straightConnector1">
            <a:avLst/>
          </a:prstGeom>
          <a:ln>
            <a:headEnd type="arrow"/>
            <a:tailEnd type="arrow"/>
          </a:ln>
        </p:spPr>
        <p:style>
          <a:lnRef idx="2">
            <a:schemeClr val="accent2"/>
          </a:lnRef>
          <a:fillRef idx="0">
            <a:schemeClr val="accent2"/>
          </a:fillRef>
          <a:effectRef idx="1">
            <a:schemeClr val="accent2"/>
          </a:effectRef>
          <a:fontRef idx="minor">
            <a:schemeClr val="tx1"/>
          </a:fontRef>
        </p:style>
      </p:cxnSp>
      <p:cxnSp>
        <p:nvCxnSpPr>
          <p:cNvPr id="6" name="Straight Arrow Connector 5"/>
          <p:cNvCxnSpPr/>
          <p:nvPr/>
        </p:nvCxnSpPr>
        <p:spPr>
          <a:xfrm>
            <a:off x="6324600" y="1295400"/>
            <a:ext cx="0" cy="5105400"/>
          </a:xfrm>
          <a:prstGeom prst="straightConnector1">
            <a:avLst/>
          </a:prstGeom>
          <a:ln>
            <a:headEnd type="arrow"/>
            <a:tailEnd type="arrow"/>
          </a:ln>
        </p:spPr>
        <p:style>
          <a:lnRef idx="2">
            <a:schemeClr val="accent2"/>
          </a:lnRef>
          <a:fillRef idx="0">
            <a:schemeClr val="accent2"/>
          </a:fillRef>
          <a:effectRef idx="1">
            <a:schemeClr val="accent2"/>
          </a:effectRef>
          <a:fontRef idx="minor">
            <a:schemeClr val="tx1"/>
          </a:fontRef>
        </p:style>
      </p:cxnSp>
      <p:sp>
        <p:nvSpPr>
          <p:cNvPr id="7" name="TextBox 6"/>
          <p:cNvSpPr txBox="1"/>
          <p:nvPr/>
        </p:nvSpPr>
        <p:spPr>
          <a:xfrm>
            <a:off x="4114800" y="685800"/>
            <a:ext cx="914400" cy="369332"/>
          </a:xfrm>
          <a:prstGeom prst="rect">
            <a:avLst/>
          </a:prstGeom>
          <a:noFill/>
        </p:spPr>
        <p:txBody>
          <a:bodyPr wrap="square" rtlCol="0">
            <a:spAutoFit/>
          </a:bodyPr>
          <a:lstStyle/>
          <a:p>
            <a:r>
              <a:rPr lang="en-US" dirty="0" smtClean="0"/>
              <a:t>64</a:t>
            </a:r>
            <a:endParaRPr lang="en-US" dirty="0"/>
          </a:p>
        </p:txBody>
      </p:sp>
      <p:sp>
        <p:nvSpPr>
          <p:cNvPr id="8" name="TextBox 7"/>
          <p:cNvSpPr txBox="1"/>
          <p:nvPr/>
        </p:nvSpPr>
        <p:spPr>
          <a:xfrm>
            <a:off x="6320135" y="3191470"/>
            <a:ext cx="461665" cy="923330"/>
          </a:xfrm>
          <a:prstGeom prst="rect">
            <a:avLst/>
          </a:prstGeom>
          <a:noFill/>
        </p:spPr>
        <p:txBody>
          <a:bodyPr vert="vert" wrap="square" rtlCol="0">
            <a:spAutoFit/>
          </a:bodyPr>
          <a:lstStyle/>
          <a:p>
            <a:pPr algn="r"/>
            <a:r>
              <a:rPr lang="en-US" dirty="0" smtClean="0"/>
              <a:t>128</a:t>
            </a:r>
            <a:endParaRPr lang="en-US" dirty="0"/>
          </a:p>
        </p:txBody>
      </p:sp>
      <p:sp>
        <p:nvSpPr>
          <p:cNvPr id="9" name="Rectangle 8"/>
          <p:cNvSpPr/>
          <p:nvPr/>
        </p:nvSpPr>
        <p:spPr>
          <a:xfrm>
            <a:off x="3352800" y="1295400"/>
            <a:ext cx="685800" cy="6096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a:off x="1811338" y="1295400"/>
            <a:ext cx="1541462" cy="60960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8" name="Straight Arrow Connector 17"/>
          <p:cNvCxnSpPr/>
          <p:nvPr/>
        </p:nvCxnSpPr>
        <p:spPr>
          <a:xfrm flipH="1">
            <a:off x="1981200" y="1910993"/>
            <a:ext cx="1998662" cy="30480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13" name="TextBox 12"/>
          <p:cNvSpPr txBox="1"/>
          <p:nvPr/>
        </p:nvSpPr>
        <p:spPr>
          <a:xfrm>
            <a:off x="1066800" y="1905000"/>
            <a:ext cx="990600" cy="369332"/>
          </a:xfrm>
          <a:prstGeom prst="rect">
            <a:avLst/>
          </a:prstGeom>
          <a:noFill/>
        </p:spPr>
        <p:txBody>
          <a:bodyPr wrap="square" rtlCol="0">
            <a:spAutoFit/>
          </a:bodyPr>
          <a:lstStyle/>
          <a:p>
            <a:r>
              <a:rPr lang="en-US" dirty="0" smtClean="0"/>
              <a:t>16 X 16</a:t>
            </a:r>
            <a:endParaRPr lang="en-US" dirty="0"/>
          </a:p>
        </p:txBody>
      </p:sp>
      <p:sp>
        <p:nvSpPr>
          <p:cNvPr id="14" name="Rectangle 13"/>
          <p:cNvSpPr/>
          <p:nvPr/>
        </p:nvSpPr>
        <p:spPr>
          <a:xfrm>
            <a:off x="3352800" y="1295400"/>
            <a:ext cx="1295400" cy="1295400"/>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316038" y="2868304"/>
            <a:ext cx="1350962" cy="369332"/>
          </a:xfrm>
          <a:prstGeom prst="rect">
            <a:avLst/>
          </a:prstGeom>
          <a:noFill/>
        </p:spPr>
        <p:txBody>
          <a:bodyPr wrap="square" rtlCol="0">
            <a:spAutoFit/>
          </a:bodyPr>
          <a:lstStyle/>
          <a:p>
            <a:r>
              <a:rPr lang="en-US" dirty="0" smtClean="0"/>
              <a:t>2 X 2 blocks</a:t>
            </a:r>
            <a:endParaRPr lang="en-US" dirty="0"/>
          </a:p>
        </p:txBody>
      </p:sp>
      <p:sp>
        <p:nvSpPr>
          <p:cNvPr id="23" name="Rectangle 22"/>
          <p:cNvSpPr/>
          <p:nvPr/>
        </p:nvSpPr>
        <p:spPr>
          <a:xfrm>
            <a:off x="3962400" y="1295400"/>
            <a:ext cx="1295400" cy="1295400"/>
          </a:xfrm>
          <a:prstGeom prst="rect">
            <a:avLst/>
          </a:prstGeom>
          <a:no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038600" y="1314018"/>
            <a:ext cx="609600" cy="1258164"/>
          </a:xfrm>
          <a:prstGeom prst="rect">
            <a:avLst/>
          </a:prstGeom>
          <a:solidFill>
            <a:srgbClr val="FF000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52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533400" y="3848100"/>
            <a:ext cx="2447131" cy="923330"/>
          </a:xfrm>
          <a:prstGeom prst="rect">
            <a:avLst/>
          </a:prstGeom>
          <a:noFill/>
        </p:spPr>
        <p:txBody>
          <a:bodyPr wrap="square" rtlCol="0">
            <a:spAutoFit/>
          </a:bodyPr>
          <a:lstStyle/>
          <a:p>
            <a:r>
              <a:rPr lang="en-US" dirty="0" smtClean="0"/>
              <a:t>Quantize the gradient orientation in bins</a:t>
            </a:r>
          </a:p>
          <a:p>
            <a:r>
              <a:rPr lang="en-US" dirty="0" smtClean="0"/>
              <a:t>0-20-40- … -180</a:t>
            </a:r>
            <a:endParaRPr lang="en-US" dirty="0"/>
          </a:p>
        </p:txBody>
      </p:sp>
      <p:grpSp>
        <p:nvGrpSpPr>
          <p:cNvPr id="27" name="Group 10"/>
          <p:cNvGrpSpPr>
            <a:grpSpLocks/>
          </p:cNvGrpSpPr>
          <p:nvPr/>
        </p:nvGrpSpPr>
        <p:grpSpPr bwMode="auto">
          <a:xfrm>
            <a:off x="1282647" y="5029200"/>
            <a:ext cx="719137" cy="719138"/>
            <a:chOff x="4309" y="1361"/>
            <a:chExt cx="453" cy="453"/>
          </a:xfrm>
        </p:grpSpPr>
        <p:sp>
          <p:nvSpPr>
            <p:cNvPr id="28" name="Line 11"/>
            <p:cNvSpPr>
              <a:spLocks noChangeShapeType="1"/>
            </p:cNvSpPr>
            <p:nvPr/>
          </p:nvSpPr>
          <p:spPr bwMode="auto">
            <a:xfrm>
              <a:off x="4535" y="1361"/>
              <a:ext cx="1" cy="454"/>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9" name="Line 12"/>
            <p:cNvSpPr>
              <a:spLocks noChangeShapeType="1"/>
            </p:cNvSpPr>
            <p:nvPr/>
          </p:nvSpPr>
          <p:spPr bwMode="auto">
            <a:xfrm>
              <a:off x="4309" y="1361"/>
              <a:ext cx="454" cy="454"/>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 name="Line 13"/>
            <p:cNvSpPr>
              <a:spLocks noChangeShapeType="1"/>
            </p:cNvSpPr>
            <p:nvPr/>
          </p:nvSpPr>
          <p:spPr bwMode="auto">
            <a:xfrm flipV="1">
              <a:off x="4309" y="1359"/>
              <a:ext cx="454" cy="456"/>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1" name="Line 14"/>
            <p:cNvSpPr>
              <a:spLocks noChangeShapeType="1"/>
            </p:cNvSpPr>
            <p:nvPr/>
          </p:nvSpPr>
          <p:spPr bwMode="auto">
            <a:xfrm>
              <a:off x="4309" y="1587"/>
              <a:ext cx="454" cy="1"/>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2" name="Line 15"/>
            <p:cNvSpPr>
              <a:spLocks noChangeShapeType="1"/>
            </p:cNvSpPr>
            <p:nvPr/>
          </p:nvSpPr>
          <p:spPr bwMode="auto">
            <a:xfrm>
              <a:off x="4309" y="1474"/>
              <a:ext cx="454" cy="227"/>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3" name="Line 16"/>
            <p:cNvSpPr>
              <a:spLocks noChangeShapeType="1"/>
            </p:cNvSpPr>
            <p:nvPr/>
          </p:nvSpPr>
          <p:spPr bwMode="auto">
            <a:xfrm flipV="1">
              <a:off x="4309" y="1473"/>
              <a:ext cx="454" cy="229"/>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4" name="Line 17"/>
            <p:cNvSpPr>
              <a:spLocks noChangeShapeType="1"/>
            </p:cNvSpPr>
            <p:nvPr/>
          </p:nvSpPr>
          <p:spPr bwMode="auto">
            <a:xfrm flipV="1">
              <a:off x="4422" y="1359"/>
              <a:ext cx="227" cy="456"/>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5" name="Line 18"/>
            <p:cNvSpPr>
              <a:spLocks noChangeShapeType="1"/>
            </p:cNvSpPr>
            <p:nvPr/>
          </p:nvSpPr>
          <p:spPr bwMode="auto">
            <a:xfrm flipH="1" flipV="1">
              <a:off x="4421" y="1359"/>
              <a:ext cx="229" cy="456"/>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7137" y="838200"/>
            <a:ext cx="2349719" cy="1762289"/>
          </a:xfrm>
          <a:prstGeom prst="rect">
            <a:avLst/>
          </a:prstGeom>
        </p:spPr>
      </p:pic>
      <p:sp>
        <p:nvSpPr>
          <p:cNvPr id="37" name="TextBox 36"/>
          <p:cNvSpPr txBox="1"/>
          <p:nvPr/>
        </p:nvSpPr>
        <p:spPr>
          <a:xfrm>
            <a:off x="6661299" y="2743200"/>
            <a:ext cx="2447131" cy="923330"/>
          </a:xfrm>
          <a:prstGeom prst="rect">
            <a:avLst/>
          </a:prstGeom>
          <a:noFill/>
        </p:spPr>
        <p:txBody>
          <a:bodyPr wrap="square" rtlCol="0">
            <a:spAutoFit/>
          </a:bodyPr>
          <a:lstStyle/>
          <a:p>
            <a:r>
              <a:rPr lang="en-US" dirty="0" smtClean="0"/>
              <a:t>Concatenate the </a:t>
            </a:r>
            <a:r>
              <a:rPr lang="en-US" dirty="0" err="1" smtClean="0"/>
              <a:t>Hist</a:t>
            </a:r>
            <a:endParaRPr lang="en-US" dirty="0" smtClean="0"/>
          </a:p>
          <a:p>
            <a:r>
              <a:rPr lang="en-US" dirty="0" smtClean="0"/>
              <a:t>Determine the dominant direction</a:t>
            </a:r>
            <a:endParaRPr lang="en-US" dirty="0"/>
          </a:p>
        </p:txBody>
      </p:sp>
      <p:pic>
        <p:nvPicPr>
          <p:cNvPr id="3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3821498"/>
            <a:ext cx="1371600" cy="27029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
                <a:solidFill>
                  <a:srgbClr val="FF99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18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par>
                                <p:cTn id="42" presetID="16" presetClass="entr" presetSubtype="21"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par>
                                <p:cTn id="45" presetID="16" presetClass="entr" presetSubtype="21"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barn(inVertical)">
                                      <p:cBhvr>
                                        <p:cTn id="52" dur="500"/>
                                        <p:tgtEl>
                                          <p:spTgt spid="37"/>
                                        </p:tgtEl>
                                      </p:cBhvr>
                                    </p:animEffect>
                                  </p:childTnLst>
                                </p:cTn>
                              </p:par>
                              <p:par>
                                <p:cTn id="53" presetID="16" presetClass="entr" presetSubtype="21" fill="hold"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barn(inVertical)">
                                      <p:cBhvr>
                                        <p:cTn id="5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4" grpId="0" animBg="1"/>
      <p:bldP spid="22" grpId="0"/>
      <p:bldP spid="23" grpId="0" animBg="1"/>
      <p:bldP spid="15" grpId="0" animBg="1"/>
      <p:bldP spid="16" grpId="0"/>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lide Number Placeholder 3"/>
          <p:cNvSpPr>
            <a:spLocks noGrp="1"/>
          </p:cNvSpPr>
          <p:nvPr>
            <p:ph type="sldNum" sz="quarter" idx="10"/>
          </p:nvPr>
        </p:nvSpPr>
        <p:spPr/>
        <p:txBody>
          <a:bodyPr/>
          <a:lstStyle/>
          <a:p>
            <a:fld id="{3353C474-FBBC-4481-9F51-25317EFD7719}" type="slidenum">
              <a:rPr lang="en-US"/>
              <a:pPr/>
              <a:t>23</a:t>
            </a:fld>
            <a:endParaRPr lang="en-US"/>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5516563"/>
            <a:ext cx="3779837" cy="1081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
                <a:solidFill>
                  <a:srgbClr val="FF99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8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363" y="5084763"/>
            <a:ext cx="3779837" cy="1081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
                <a:solidFill>
                  <a:srgbClr val="FF99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1" name="Rectangle 3"/>
          <p:cNvSpPr>
            <a:spLocks noGrp="1" noChangeArrowheads="1"/>
          </p:cNvSpPr>
          <p:nvPr>
            <p:ph type="title"/>
          </p:nvPr>
        </p:nvSpPr>
        <p:spPr>
          <a:xfrm>
            <a:off x="468313" y="219075"/>
            <a:ext cx="8231187" cy="669925"/>
          </a:xfrm>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t>Descriptor Processing Chain</a:t>
            </a:r>
          </a:p>
        </p:txBody>
      </p:sp>
      <p:pic>
        <p:nvPicPr>
          <p:cNvPr id="122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363" y="4652963"/>
            <a:ext cx="3779837" cy="1081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
                <a:solidFill>
                  <a:srgbClr val="FF99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3" name="Text Box 5"/>
          <p:cNvSpPr txBox="1">
            <a:spLocks noChangeArrowheads="1"/>
          </p:cNvSpPr>
          <p:nvPr/>
        </p:nvSpPr>
        <p:spPr bwMode="auto">
          <a:xfrm>
            <a:off x="5651500" y="6119813"/>
            <a:ext cx="30607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a:solidFill>
                  <a:srgbClr val="FD99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1pPr>
            <a:lvl2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2pPr>
            <a:lvl3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3pPr>
            <a:lvl4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4pPr>
            <a:lvl5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5pPr>
            <a:lvl6pPr marL="15367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6pPr>
            <a:lvl7pPr marL="19939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7pPr>
            <a:lvl8pPr marL="24511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8pPr>
            <a:lvl9pPr marL="29083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9pPr>
          </a:lstStyle>
          <a:p>
            <a:r>
              <a:rPr lang="en-GB">
                <a:solidFill>
                  <a:srgbClr val="000000"/>
                </a:solidFill>
              </a:rPr>
              <a:t>Image Window</a:t>
            </a:r>
          </a:p>
        </p:txBody>
      </p:sp>
      <p:grpSp>
        <p:nvGrpSpPr>
          <p:cNvPr id="12294" name="Group 6"/>
          <p:cNvGrpSpPr>
            <a:grpSpLocks/>
          </p:cNvGrpSpPr>
          <p:nvPr/>
        </p:nvGrpSpPr>
        <p:grpSpPr bwMode="auto">
          <a:xfrm>
            <a:off x="5651500" y="1260475"/>
            <a:ext cx="3059113" cy="538163"/>
            <a:chOff x="3560" y="794"/>
            <a:chExt cx="1927" cy="339"/>
          </a:xfrm>
        </p:grpSpPr>
        <p:sp>
          <p:nvSpPr>
            <p:cNvPr id="12295" name="Text Box 7"/>
            <p:cNvSpPr txBox="1">
              <a:spLocks noChangeArrowheads="1"/>
            </p:cNvSpPr>
            <p:nvPr/>
          </p:nvSpPr>
          <p:spPr bwMode="auto">
            <a:xfrm>
              <a:off x="3560" y="794"/>
              <a:ext cx="1928" cy="2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a:solidFill>
                    <a:srgbClr val="FD99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1pPr>
              <a:lvl2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2pPr>
              <a:lvl3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3pPr>
              <a:lvl4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4pPr>
              <a:lvl5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5pPr>
              <a:lvl6pPr marL="15367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6pPr>
              <a:lvl7pPr marL="19939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7pPr>
              <a:lvl8pPr marL="24511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8pPr>
              <a:lvl9pPr marL="29083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9pPr>
            </a:lstStyle>
            <a:p>
              <a:r>
                <a:rPr lang="en-GB">
                  <a:solidFill>
                    <a:srgbClr val="000000"/>
                  </a:solidFill>
                </a:rPr>
                <a:t>Object/Non-object</a:t>
              </a:r>
            </a:p>
          </p:txBody>
        </p:sp>
        <p:sp>
          <p:nvSpPr>
            <p:cNvPr id="12296" name="Line 8"/>
            <p:cNvSpPr>
              <a:spLocks noChangeShapeType="1"/>
            </p:cNvSpPr>
            <p:nvPr/>
          </p:nvSpPr>
          <p:spPr bwMode="auto">
            <a:xfrm flipV="1">
              <a:off x="4581" y="1020"/>
              <a:ext cx="1" cy="115"/>
            </a:xfrm>
            <a:prstGeom prst="line">
              <a:avLst/>
            </a:prstGeom>
            <a:noFill/>
            <a:ln w="10800">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12297" name="Group 9"/>
          <p:cNvGrpSpPr>
            <a:grpSpLocks/>
          </p:cNvGrpSpPr>
          <p:nvPr/>
        </p:nvGrpSpPr>
        <p:grpSpPr bwMode="auto">
          <a:xfrm>
            <a:off x="5651500" y="1800225"/>
            <a:ext cx="3059113" cy="538163"/>
            <a:chOff x="3560" y="1134"/>
            <a:chExt cx="1927" cy="339"/>
          </a:xfrm>
        </p:grpSpPr>
        <p:sp>
          <p:nvSpPr>
            <p:cNvPr id="12298" name="Text Box 10"/>
            <p:cNvSpPr txBox="1">
              <a:spLocks noChangeArrowheads="1"/>
            </p:cNvSpPr>
            <p:nvPr/>
          </p:nvSpPr>
          <p:spPr bwMode="auto">
            <a:xfrm>
              <a:off x="3560" y="1134"/>
              <a:ext cx="1928" cy="227"/>
            </a:xfrm>
            <a:prstGeom prst="rect">
              <a:avLst/>
            </a:prstGeom>
            <a:solidFill>
              <a:srgbClr val="DDDDDD"/>
            </a:solidFill>
            <a:ln w="10800">
              <a:solidFill>
                <a:srgbClr val="FD993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1pPr>
              <a:lvl2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2pPr>
              <a:lvl3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3pPr>
              <a:lvl4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4pPr>
              <a:lvl5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5pPr>
              <a:lvl6pPr marL="15367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6pPr>
              <a:lvl7pPr marL="19939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7pPr>
              <a:lvl8pPr marL="24511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8pPr>
              <a:lvl9pPr marL="29083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9pPr>
            </a:lstStyle>
            <a:p>
              <a:r>
                <a:rPr lang="en-GB"/>
                <a:t>Linear SVM</a:t>
              </a:r>
            </a:p>
          </p:txBody>
        </p:sp>
        <p:sp>
          <p:nvSpPr>
            <p:cNvPr id="12299" name="Line 11"/>
            <p:cNvSpPr>
              <a:spLocks noChangeShapeType="1"/>
            </p:cNvSpPr>
            <p:nvPr/>
          </p:nvSpPr>
          <p:spPr bwMode="auto">
            <a:xfrm flipV="1">
              <a:off x="4581" y="1360"/>
              <a:ext cx="1" cy="115"/>
            </a:xfrm>
            <a:prstGeom prst="line">
              <a:avLst/>
            </a:prstGeom>
            <a:noFill/>
            <a:ln w="10800">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12300" name="Group 12"/>
          <p:cNvGrpSpPr>
            <a:grpSpLocks/>
          </p:cNvGrpSpPr>
          <p:nvPr/>
        </p:nvGrpSpPr>
        <p:grpSpPr bwMode="auto">
          <a:xfrm>
            <a:off x="5651500" y="2339975"/>
            <a:ext cx="3059113" cy="898525"/>
            <a:chOff x="3560" y="1474"/>
            <a:chExt cx="1927" cy="566"/>
          </a:xfrm>
        </p:grpSpPr>
        <p:sp>
          <p:nvSpPr>
            <p:cNvPr id="12301" name="Text Box 13"/>
            <p:cNvSpPr txBox="1">
              <a:spLocks noChangeArrowheads="1"/>
            </p:cNvSpPr>
            <p:nvPr/>
          </p:nvSpPr>
          <p:spPr bwMode="auto">
            <a:xfrm>
              <a:off x="3560" y="1474"/>
              <a:ext cx="1928" cy="454"/>
            </a:xfrm>
            <a:prstGeom prst="rect">
              <a:avLst/>
            </a:prstGeom>
            <a:solidFill>
              <a:srgbClr val="DDDDDD"/>
            </a:solidFill>
            <a:ln w="10800">
              <a:solidFill>
                <a:srgbClr val="FD993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1pPr>
              <a:lvl2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2pPr>
              <a:lvl3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3pPr>
              <a:lvl4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4pPr>
              <a:lvl5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5pPr>
              <a:lvl6pPr marL="15367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6pPr>
              <a:lvl7pPr marL="19939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7pPr>
              <a:lvl8pPr marL="24511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8pPr>
              <a:lvl9pPr marL="29083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9pPr>
            </a:lstStyle>
            <a:p>
              <a:r>
                <a:rPr lang="en-GB"/>
                <a:t>Collect HOGs over detection window</a:t>
              </a:r>
            </a:p>
          </p:txBody>
        </p:sp>
        <p:sp>
          <p:nvSpPr>
            <p:cNvPr id="12302" name="Line 14"/>
            <p:cNvSpPr>
              <a:spLocks noChangeShapeType="1"/>
            </p:cNvSpPr>
            <p:nvPr/>
          </p:nvSpPr>
          <p:spPr bwMode="auto">
            <a:xfrm flipV="1">
              <a:off x="4581" y="1927"/>
              <a:ext cx="1" cy="115"/>
            </a:xfrm>
            <a:prstGeom prst="line">
              <a:avLst/>
            </a:prstGeom>
            <a:noFill/>
            <a:ln w="10800">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12303" name="Group 15"/>
          <p:cNvGrpSpPr>
            <a:grpSpLocks/>
          </p:cNvGrpSpPr>
          <p:nvPr/>
        </p:nvGrpSpPr>
        <p:grpSpPr bwMode="auto">
          <a:xfrm>
            <a:off x="5651500" y="3240088"/>
            <a:ext cx="3059113" cy="898525"/>
            <a:chOff x="3560" y="2041"/>
            <a:chExt cx="1927" cy="566"/>
          </a:xfrm>
        </p:grpSpPr>
        <p:sp>
          <p:nvSpPr>
            <p:cNvPr id="12304" name="Text Box 16"/>
            <p:cNvSpPr txBox="1">
              <a:spLocks noChangeArrowheads="1"/>
            </p:cNvSpPr>
            <p:nvPr/>
          </p:nvSpPr>
          <p:spPr bwMode="auto">
            <a:xfrm>
              <a:off x="3560" y="2041"/>
              <a:ext cx="1928" cy="454"/>
            </a:xfrm>
            <a:prstGeom prst="rect">
              <a:avLst/>
            </a:prstGeom>
            <a:solidFill>
              <a:srgbClr val="DDDDDD"/>
            </a:solidFill>
            <a:ln w="10800">
              <a:solidFill>
                <a:srgbClr val="FD993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1pPr>
              <a:lvl2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2pPr>
              <a:lvl3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3pPr>
              <a:lvl4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4pPr>
              <a:lvl5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5pPr>
              <a:lvl6pPr marL="15367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6pPr>
              <a:lvl7pPr marL="19939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7pPr>
              <a:lvl8pPr marL="24511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8pPr>
              <a:lvl9pPr marL="29083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9pPr>
            </a:lstStyle>
            <a:p>
              <a:r>
                <a:rPr lang="en-GB"/>
                <a:t>Contrast normalize over overlapping spatial cells</a:t>
              </a:r>
            </a:p>
          </p:txBody>
        </p:sp>
        <p:sp>
          <p:nvSpPr>
            <p:cNvPr id="12305" name="Line 17"/>
            <p:cNvSpPr>
              <a:spLocks noChangeShapeType="1"/>
            </p:cNvSpPr>
            <p:nvPr/>
          </p:nvSpPr>
          <p:spPr bwMode="auto">
            <a:xfrm flipV="1">
              <a:off x="4581" y="2494"/>
              <a:ext cx="1" cy="115"/>
            </a:xfrm>
            <a:prstGeom prst="line">
              <a:avLst/>
            </a:prstGeom>
            <a:noFill/>
            <a:ln w="10800">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12306" name="Group 18"/>
          <p:cNvGrpSpPr>
            <a:grpSpLocks/>
          </p:cNvGrpSpPr>
          <p:nvPr/>
        </p:nvGrpSpPr>
        <p:grpSpPr bwMode="auto">
          <a:xfrm>
            <a:off x="5651500" y="4140200"/>
            <a:ext cx="3059113" cy="898525"/>
            <a:chOff x="3560" y="2608"/>
            <a:chExt cx="1927" cy="566"/>
          </a:xfrm>
        </p:grpSpPr>
        <p:sp>
          <p:nvSpPr>
            <p:cNvPr id="12307" name="Text Box 19"/>
            <p:cNvSpPr txBox="1">
              <a:spLocks noChangeArrowheads="1"/>
            </p:cNvSpPr>
            <p:nvPr/>
          </p:nvSpPr>
          <p:spPr bwMode="auto">
            <a:xfrm>
              <a:off x="3560" y="2608"/>
              <a:ext cx="1928" cy="454"/>
            </a:xfrm>
            <a:prstGeom prst="rect">
              <a:avLst/>
            </a:prstGeom>
            <a:solidFill>
              <a:srgbClr val="DDDDDD"/>
            </a:solidFill>
            <a:ln w="10800">
              <a:solidFill>
                <a:srgbClr val="FD993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1pPr>
              <a:lvl2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2pPr>
              <a:lvl3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3pPr>
              <a:lvl4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4pPr>
              <a:lvl5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5pPr>
              <a:lvl6pPr marL="15367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6pPr>
              <a:lvl7pPr marL="19939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7pPr>
              <a:lvl8pPr marL="24511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8pPr>
              <a:lvl9pPr marL="29083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9pPr>
            </a:lstStyle>
            <a:p>
              <a:r>
                <a:rPr lang="en-GB"/>
                <a:t>Weighted vote in spatial &amp; orientation cells</a:t>
              </a:r>
            </a:p>
          </p:txBody>
        </p:sp>
        <p:sp>
          <p:nvSpPr>
            <p:cNvPr id="12308" name="Line 20"/>
            <p:cNvSpPr>
              <a:spLocks noChangeShapeType="1"/>
            </p:cNvSpPr>
            <p:nvPr/>
          </p:nvSpPr>
          <p:spPr bwMode="auto">
            <a:xfrm flipV="1">
              <a:off x="4581" y="3061"/>
              <a:ext cx="1" cy="115"/>
            </a:xfrm>
            <a:prstGeom prst="line">
              <a:avLst/>
            </a:prstGeom>
            <a:noFill/>
            <a:ln w="10800">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12309" name="Group 21"/>
          <p:cNvGrpSpPr>
            <a:grpSpLocks/>
          </p:cNvGrpSpPr>
          <p:nvPr/>
        </p:nvGrpSpPr>
        <p:grpSpPr bwMode="auto">
          <a:xfrm>
            <a:off x="360363" y="4140200"/>
            <a:ext cx="3598862" cy="1079500"/>
            <a:chOff x="227" y="2608"/>
            <a:chExt cx="2267" cy="680"/>
          </a:xfrm>
        </p:grpSpPr>
        <p:sp>
          <p:nvSpPr>
            <p:cNvPr id="12310" name="AutoShape 22"/>
            <p:cNvSpPr>
              <a:spLocks noChangeArrowheads="1"/>
            </p:cNvSpPr>
            <p:nvPr/>
          </p:nvSpPr>
          <p:spPr bwMode="auto">
            <a:xfrm flipH="1">
              <a:off x="227" y="2608"/>
              <a:ext cx="2268" cy="681"/>
            </a:xfrm>
            <a:prstGeom prst="parallelogram">
              <a:avLst>
                <a:gd name="adj" fmla="val 162449"/>
              </a:avLst>
            </a:prstGeom>
            <a:solidFill>
              <a:srgbClr val="DDDDDD"/>
            </a:solidFill>
            <a:ln w="10800">
              <a:solidFill>
                <a:srgbClr val="FF993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311" name="Line 23"/>
            <p:cNvSpPr>
              <a:spLocks noChangeShapeType="1"/>
            </p:cNvSpPr>
            <p:nvPr/>
          </p:nvSpPr>
          <p:spPr bwMode="auto">
            <a:xfrm>
              <a:off x="1134" y="2608"/>
              <a:ext cx="1134" cy="680"/>
            </a:xfrm>
            <a:prstGeom prst="line">
              <a:avLst/>
            </a:prstGeom>
            <a:noFill/>
            <a:ln w="1080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12" name="Line 24"/>
            <p:cNvSpPr>
              <a:spLocks noChangeShapeType="1"/>
            </p:cNvSpPr>
            <p:nvPr/>
          </p:nvSpPr>
          <p:spPr bwMode="auto">
            <a:xfrm>
              <a:off x="907" y="2608"/>
              <a:ext cx="1134" cy="680"/>
            </a:xfrm>
            <a:prstGeom prst="line">
              <a:avLst/>
            </a:prstGeom>
            <a:noFill/>
            <a:ln w="1080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13" name="Line 25"/>
            <p:cNvSpPr>
              <a:spLocks noChangeShapeType="1"/>
            </p:cNvSpPr>
            <p:nvPr/>
          </p:nvSpPr>
          <p:spPr bwMode="auto">
            <a:xfrm>
              <a:off x="680" y="2608"/>
              <a:ext cx="1134" cy="680"/>
            </a:xfrm>
            <a:prstGeom prst="line">
              <a:avLst/>
            </a:prstGeom>
            <a:noFill/>
            <a:ln w="1080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14" name="Line 26"/>
            <p:cNvSpPr>
              <a:spLocks noChangeShapeType="1"/>
            </p:cNvSpPr>
            <p:nvPr/>
          </p:nvSpPr>
          <p:spPr bwMode="auto">
            <a:xfrm>
              <a:off x="454" y="2608"/>
              <a:ext cx="1134" cy="680"/>
            </a:xfrm>
            <a:prstGeom prst="line">
              <a:avLst/>
            </a:prstGeom>
            <a:noFill/>
            <a:ln w="1080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15" name="Line 27"/>
            <p:cNvSpPr>
              <a:spLocks noChangeShapeType="1"/>
            </p:cNvSpPr>
            <p:nvPr/>
          </p:nvSpPr>
          <p:spPr bwMode="auto">
            <a:xfrm>
              <a:off x="431" y="2721"/>
              <a:ext cx="1134" cy="1"/>
            </a:xfrm>
            <a:prstGeom prst="line">
              <a:avLst/>
            </a:prstGeom>
            <a:noFill/>
            <a:ln w="1080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16" name="Line 28"/>
            <p:cNvSpPr>
              <a:spLocks noChangeShapeType="1"/>
            </p:cNvSpPr>
            <p:nvPr/>
          </p:nvSpPr>
          <p:spPr bwMode="auto">
            <a:xfrm>
              <a:off x="612" y="2835"/>
              <a:ext cx="1134" cy="1"/>
            </a:xfrm>
            <a:prstGeom prst="line">
              <a:avLst/>
            </a:prstGeom>
            <a:noFill/>
            <a:ln w="1080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17" name="Line 29"/>
            <p:cNvSpPr>
              <a:spLocks noChangeShapeType="1"/>
            </p:cNvSpPr>
            <p:nvPr/>
          </p:nvSpPr>
          <p:spPr bwMode="auto">
            <a:xfrm>
              <a:off x="975" y="3061"/>
              <a:ext cx="1134" cy="1"/>
            </a:xfrm>
            <a:prstGeom prst="line">
              <a:avLst/>
            </a:prstGeom>
            <a:noFill/>
            <a:ln w="1080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18" name="Line 30"/>
            <p:cNvSpPr>
              <a:spLocks noChangeShapeType="1"/>
            </p:cNvSpPr>
            <p:nvPr/>
          </p:nvSpPr>
          <p:spPr bwMode="auto">
            <a:xfrm>
              <a:off x="1179" y="3175"/>
              <a:ext cx="1134" cy="1"/>
            </a:xfrm>
            <a:prstGeom prst="line">
              <a:avLst/>
            </a:prstGeom>
            <a:noFill/>
            <a:ln w="1080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19" name="Line 31"/>
            <p:cNvSpPr>
              <a:spLocks noChangeShapeType="1"/>
            </p:cNvSpPr>
            <p:nvPr/>
          </p:nvSpPr>
          <p:spPr bwMode="auto">
            <a:xfrm>
              <a:off x="794" y="2948"/>
              <a:ext cx="1134" cy="1"/>
            </a:xfrm>
            <a:prstGeom prst="line">
              <a:avLst/>
            </a:prstGeom>
            <a:noFill/>
            <a:ln w="1080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12320" name="Group 32"/>
          <p:cNvGrpSpPr>
            <a:grpSpLocks/>
          </p:cNvGrpSpPr>
          <p:nvPr/>
        </p:nvGrpSpPr>
        <p:grpSpPr bwMode="auto">
          <a:xfrm>
            <a:off x="5651500" y="5040313"/>
            <a:ext cx="3059113" cy="538162"/>
            <a:chOff x="3560" y="3175"/>
            <a:chExt cx="1927" cy="339"/>
          </a:xfrm>
        </p:grpSpPr>
        <p:sp>
          <p:nvSpPr>
            <p:cNvPr id="12321" name="Text Box 33"/>
            <p:cNvSpPr txBox="1">
              <a:spLocks noChangeArrowheads="1"/>
            </p:cNvSpPr>
            <p:nvPr/>
          </p:nvSpPr>
          <p:spPr bwMode="auto">
            <a:xfrm>
              <a:off x="3560" y="3175"/>
              <a:ext cx="1928" cy="227"/>
            </a:xfrm>
            <a:prstGeom prst="rect">
              <a:avLst/>
            </a:prstGeom>
            <a:solidFill>
              <a:srgbClr val="DDDDDD"/>
            </a:solidFill>
            <a:ln w="10800">
              <a:solidFill>
                <a:srgbClr val="FD993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1pPr>
              <a:lvl2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2pPr>
              <a:lvl3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3pPr>
              <a:lvl4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4pPr>
              <a:lvl5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5pPr>
              <a:lvl6pPr marL="15367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6pPr>
              <a:lvl7pPr marL="19939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7pPr>
              <a:lvl8pPr marL="24511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8pPr>
              <a:lvl9pPr marL="29083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9pPr>
            </a:lstStyle>
            <a:p>
              <a:r>
                <a:rPr lang="en-GB"/>
                <a:t>Compute gradients</a:t>
              </a:r>
            </a:p>
          </p:txBody>
        </p:sp>
        <p:sp>
          <p:nvSpPr>
            <p:cNvPr id="12322" name="Line 34"/>
            <p:cNvSpPr>
              <a:spLocks noChangeShapeType="1"/>
            </p:cNvSpPr>
            <p:nvPr/>
          </p:nvSpPr>
          <p:spPr bwMode="auto">
            <a:xfrm flipV="1">
              <a:off x="4581" y="3401"/>
              <a:ext cx="1" cy="115"/>
            </a:xfrm>
            <a:prstGeom prst="line">
              <a:avLst/>
            </a:prstGeom>
            <a:noFill/>
            <a:ln w="10800">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12323" name="Group 35"/>
          <p:cNvGrpSpPr>
            <a:grpSpLocks/>
          </p:cNvGrpSpPr>
          <p:nvPr/>
        </p:nvGrpSpPr>
        <p:grpSpPr bwMode="auto">
          <a:xfrm>
            <a:off x="5651500" y="5580063"/>
            <a:ext cx="3059113" cy="538162"/>
            <a:chOff x="3560" y="3515"/>
            <a:chExt cx="1927" cy="339"/>
          </a:xfrm>
        </p:grpSpPr>
        <p:sp>
          <p:nvSpPr>
            <p:cNvPr id="12324" name="Text Box 36"/>
            <p:cNvSpPr txBox="1">
              <a:spLocks noChangeArrowheads="1"/>
            </p:cNvSpPr>
            <p:nvPr/>
          </p:nvSpPr>
          <p:spPr bwMode="auto">
            <a:xfrm>
              <a:off x="3560" y="3515"/>
              <a:ext cx="1928" cy="227"/>
            </a:xfrm>
            <a:prstGeom prst="rect">
              <a:avLst/>
            </a:prstGeom>
            <a:solidFill>
              <a:srgbClr val="DDDDDD"/>
            </a:solidFill>
            <a:ln w="10800">
              <a:solidFill>
                <a:srgbClr val="FD993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1pPr>
              <a:lvl2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2pPr>
              <a:lvl3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3pPr>
              <a:lvl4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4pPr>
              <a:lvl5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5pPr>
              <a:lvl6pPr marL="15367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6pPr>
              <a:lvl7pPr marL="19939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7pPr>
              <a:lvl8pPr marL="24511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8pPr>
              <a:lvl9pPr marL="29083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9pPr>
            </a:lstStyle>
            <a:p>
              <a:r>
                <a:rPr lang="en-GB"/>
                <a:t>Gamma compression</a:t>
              </a:r>
            </a:p>
          </p:txBody>
        </p:sp>
        <p:sp>
          <p:nvSpPr>
            <p:cNvPr id="12325" name="Line 37"/>
            <p:cNvSpPr>
              <a:spLocks noChangeShapeType="1"/>
            </p:cNvSpPr>
            <p:nvPr/>
          </p:nvSpPr>
          <p:spPr bwMode="auto">
            <a:xfrm flipV="1">
              <a:off x="4581" y="3741"/>
              <a:ext cx="1" cy="115"/>
            </a:xfrm>
            <a:prstGeom prst="line">
              <a:avLst/>
            </a:prstGeom>
            <a:noFill/>
            <a:ln w="10800">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12326" name="Group 38"/>
          <p:cNvGrpSpPr>
            <a:grpSpLocks/>
          </p:cNvGrpSpPr>
          <p:nvPr/>
        </p:nvGrpSpPr>
        <p:grpSpPr bwMode="auto">
          <a:xfrm>
            <a:off x="360363" y="3060700"/>
            <a:ext cx="1798637" cy="1438275"/>
            <a:chOff x="227" y="1928"/>
            <a:chExt cx="1133" cy="906"/>
          </a:xfrm>
        </p:grpSpPr>
        <p:sp>
          <p:nvSpPr>
            <p:cNvPr id="12327" name="Line 39"/>
            <p:cNvSpPr>
              <a:spLocks noChangeShapeType="1"/>
            </p:cNvSpPr>
            <p:nvPr/>
          </p:nvSpPr>
          <p:spPr bwMode="auto">
            <a:xfrm flipH="1" flipV="1">
              <a:off x="226" y="1926"/>
              <a:ext cx="433" cy="796"/>
            </a:xfrm>
            <a:prstGeom prst="line">
              <a:avLst/>
            </a:prstGeom>
            <a:noFill/>
            <a:ln w="10800">
              <a:solidFill>
                <a:srgbClr val="FF99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28" name="Line 40"/>
            <p:cNvSpPr>
              <a:spLocks noChangeShapeType="1"/>
            </p:cNvSpPr>
            <p:nvPr/>
          </p:nvSpPr>
          <p:spPr bwMode="auto">
            <a:xfrm flipH="1" flipV="1">
              <a:off x="793" y="2267"/>
              <a:ext cx="47" cy="569"/>
            </a:xfrm>
            <a:prstGeom prst="line">
              <a:avLst/>
            </a:prstGeom>
            <a:noFill/>
            <a:ln w="10800">
              <a:solidFill>
                <a:srgbClr val="FF99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29" name="Line 41"/>
            <p:cNvSpPr>
              <a:spLocks noChangeShapeType="1"/>
            </p:cNvSpPr>
            <p:nvPr/>
          </p:nvSpPr>
          <p:spPr bwMode="auto">
            <a:xfrm flipV="1">
              <a:off x="1066" y="2267"/>
              <a:ext cx="295" cy="569"/>
            </a:xfrm>
            <a:prstGeom prst="line">
              <a:avLst/>
            </a:prstGeom>
            <a:noFill/>
            <a:ln w="10800">
              <a:solidFill>
                <a:srgbClr val="FF99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30" name="Line 42"/>
            <p:cNvSpPr>
              <a:spLocks noChangeShapeType="1"/>
            </p:cNvSpPr>
            <p:nvPr/>
          </p:nvSpPr>
          <p:spPr bwMode="auto">
            <a:xfrm flipH="1" flipV="1">
              <a:off x="793" y="1926"/>
              <a:ext cx="70" cy="796"/>
            </a:xfrm>
            <a:prstGeom prst="line">
              <a:avLst/>
            </a:prstGeom>
            <a:noFill/>
            <a:ln w="10800">
              <a:solidFill>
                <a:srgbClr val="FF99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12331" name="Group 43"/>
            <p:cNvGrpSpPr>
              <a:grpSpLocks/>
            </p:cNvGrpSpPr>
            <p:nvPr/>
          </p:nvGrpSpPr>
          <p:grpSpPr bwMode="auto">
            <a:xfrm>
              <a:off x="227" y="1928"/>
              <a:ext cx="1133" cy="339"/>
              <a:chOff x="227" y="1928"/>
              <a:chExt cx="1133" cy="339"/>
            </a:xfrm>
          </p:grpSpPr>
          <p:sp>
            <p:nvSpPr>
              <p:cNvPr id="12332" name="Line 44"/>
              <p:cNvSpPr>
                <a:spLocks noChangeShapeType="1"/>
              </p:cNvSpPr>
              <p:nvPr/>
            </p:nvSpPr>
            <p:spPr bwMode="auto">
              <a:xfrm>
                <a:off x="235" y="1931"/>
                <a:ext cx="1126" cy="337"/>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33" name="Line 45"/>
              <p:cNvSpPr>
                <a:spLocks noChangeShapeType="1"/>
              </p:cNvSpPr>
              <p:nvPr/>
            </p:nvSpPr>
            <p:spPr bwMode="auto">
              <a:xfrm>
                <a:off x="510" y="1928"/>
                <a:ext cx="567" cy="340"/>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34" name="Line 46"/>
              <p:cNvSpPr>
                <a:spLocks noChangeShapeType="1"/>
              </p:cNvSpPr>
              <p:nvPr/>
            </p:nvSpPr>
            <p:spPr bwMode="auto">
              <a:xfrm>
                <a:off x="340" y="1928"/>
                <a:ext cx="907" cy="340"/>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35" name="Line 47"/>
              <p:cNvSpPr>
                <a:spLocks noChangeShapeType="1"/>
              </p:cNvSpPr>
              <p:nvPr/>
            </p:nvSpPr>
            <p:spPr bwMode="auto">
              <a:xfrm>
                <a:off x="386" y="2018"/>
                <a:ext cx="816" cy="159"/>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36" name="Line 48"/>
              <p:cNvSpPr>
                <a:spLocks noChangeShapeType="1"/>
              </p:cNvSpPr>
              <p:nvPr/>
            </p:nvSpPr>
            <p:spPr bwMode="auto">
              <a:xfrm>
                <a:off x="680" y="1928"/>
                <a:ext cx="227" cy="340"/>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37" name="Line 49"/>
              <p:cNvSpPr>
                <a:spLocks noChangeShapeType="1"/>
              </p:cNvSpPr>
              <p:nvPr/>
            </p:nvSpPr>
            <p:spPr bwMode="auto">
              <a:xfrm>
                <a:off x="794" y="1928"/>
                <a:ext cx="1" cy="340"/>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38" name="Line 50"/>
              <p:cNvSpPr>
                <a:spLocks noChangeShapeType="1"/>
              </p:cNvSpPr>
              <p:nvPr/>
            </p:nvSpPr>
            <p:spPr bwMode="auto">
              <a:xfrm flipH="1">
                <a:off x="509" y="2098"/>
                <a:ext cx="569" cy="1"/>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39" name="Line 51"/>
              <p:cNvSpPr>
                <a:spLocks noChangeShapeType="1"/>
              </p:cNvSpPr>
              <p:nvPr/>
            </p:nvSpPr>
            <p:spPr bwMode="auto">
              <a:xfrm flipH="1">
                <a:off x="657" y="2007"/>
                <a:ext cx="274" cy="181"/>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40" name="AutoShape 52"/>
              <p:cNvSpPr>
                <a:spLocks noChangeArrowheads="1"/>
              </p:cNvSpPr>
              <p:nvPr/>
            </p:nvSpPr>
            <p:spPr bwMode="auto">
              <a:xfrm flipH="1">
                <a:off x="227" y="1928"/>
                <a:ext cx="1134" cy="340"/>
              </a:xfrm>
              <a:prstGeom prst="parallelogram">
                <a:avLst>
                  <a:gd name="adj" fmla="val 167398"/>
                </a:avLst>
              </a:prstGeom>
              <a:solidFill>
                <a:srgbClr val="DDDDDD">
                  <a:alpha val="50000"/>
                </a:srgbClr>
              </a:solidFill>
              <a:ln w="10800">
                <a:solidFill>
                  <a:srgbClr val="FF993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grpSp>
        <p:nvGrpSpPr>
          <p:cNvPr id="12341" name="Group 53"/>
          <p:cNvGrpSpPr>
            <a:grpSpLocks/>
          </p:cNvGrpSpPr>
          <p:nvPr/>
        </p:nvGrpSpPr>
        <p:grpSpPr bwMode="auto">
          <a:xfrm>
            <a:off x="1800225" y="2700338"/>
            <a:ext cx="3598863" cy="2344737"/>
            <a:chOff x="1134" y="1701"/>
            <a:chExt cx="2267" cy="1477"/>
          </a:xfrm>
        </p:grpSpPr>
        <p:grpSp>
          <p:nvGrpSpPr>
            <p:cNvPr id="12342" name="Group 54"/>
            <p:cNvGrpSpPr>
              <a:grpSpLocks/>
            </p:cNvGrpSpPr>
            <p:nvPr/>
          </p:nvGrpSpPr>
          <p:grpSpPr bwMode="auto">
            <a:xfrm>
              <a:off x="1134" y="1701"/>
              <a:ext cx="1133" cy="339"/>
              <a:chOff x="1134" y="1701"/>
              <a:chExt cx="1133" cy="339"/>
            </a:xfrm>
          </p:grpSpPr>
          <p:sp>
            <p:nvSpPr>
              <p:cNvPr id="12343" name="Line 55"/>
              <p:cNvSpPr>
                <a:spLocks noChangeShapeType="1"/>
              </p:cNvSpPr>
              <p:nvPr/>
            </p:nvSpPr>
            <p:spPr bwMode="auto">
              <a:xfrm>
                <a:off x="1142" y="1704"/>
                <a:ext cx="1126" cy="337"/>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44" name="Line 56"/>
              <p:cNvSpPr>
                <a:spLocks noChangeShapeType="1"/>
              </p:cNvSpPr>
              <p:nvPr/>
            </p:nvSpPr>
            <p:spPr bwMode="auto">
              <a:xfrm>
                <a:off x="1417" y="1701"/>
                <a:ext cx="567" cy="340"/>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45" name="Line 57"/>
              <p:cNvSpPr>
                <a:spLocks noChangeShapeType="1"/>
              </p:cNvSpPr>
              <p:nvPr/>
            </p:nvSpPr>
            <p:spPr bwMode="auto">
              <a:xfrm>
                <a:off x="1247" y="1701"/>
                <a:ext cx="907" cy="340"/>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46" name="Line 58"/>
              <p:cNvSpPr>
                <a:spLocks noChangeShapeType="1"/>
              </p:cNvSpPr>
              <p:nvPr/>
            </p:nvSpPr>
            <p:spPr bwMode="auto">
              <a:xfrm>
                <a:off x="1293" y="1791"/>
                <a:ext cx="816" cy="159"/>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47" name="Line 59"/>
              <p:cNvSpPr>
                <a:spLocks noChangeShapeType="1"/>
              </p:cNvSpPr>
              <p:nvPr/>
            </p:nvSpPr>
            <p:spPr bwMode="auto">
              <a:xfrm>
                <a:off x="1587" y="1701"/>
                <a:ext cx="227" cy="340"/>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48" name="Line 60"/>
              <p:cNvSpPr>
                <a:spLocks noChangeShapeType="1"/>
              </p:cNvSpPr>
              <p:nvPr/>
            </p:nvSpPr>
            <p:spPr bwMode="auto">
              <a:xfrm>
                <a:off x="1701" y="1701"/>
                <a:ext cx="1" cy="340"/>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49" name="Line 61"/>
              <p:cNvSpPr>
                <a:spLocks noChangeShapeType="1"/>
              </p:cNvSpPr>
              <p:nvPr/>
            </p:nvSpPr>
            <p:spPr bwMode="auto">
              <a:xfrm flipH="1">
                <a:off x="1416" y="1871"/>
                <a:ext cx="569" cy="1"/>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50" name="Line 62"/>
              <p:cNvSpPr>
                <a:spLocks noChangeShapeType="1"/>
              </p:cNvSpPr>
              <p:nvPr/>
            </p:nvSpPr>
            <p:spPr bwMode="auto">
              <a:xfrm flipH="1">
                <a:off x="1564" y="1780"/>
                <a:ext cx="274" cy="181"/>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51" name="AutoShape 63"/>
              <p:cNvSpPr>
                <a:spLocks noChangeArrowheads="1"/>
              </p:cNvSpPr>
              <p:nvPr/>
            </p:nvSpPr>
            <p:spPr bwMode="auto">
              <a:xfrm flipH="1">
                <a:off x="1134" y="1701"/>
                <a:ext cx="1134" cy="340"/>
              </a:xfrm>
              <a:prstGeom prst="parallelogram">
                <a:avLst>
                  <a:gd name="adj" fmla="val 167398"/>
                </a:avLst>
              </a:prstGeom>
              <a:solidFill>
                <a:srgbClr val="DDDDDD">
                  <a:alpha val="50000"/>
                </a:srgbClr>
              </a:solidFill>
              <a:ln w="10800">
                <a:solidFill>
                  <a:srgbClr val="FF993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12352" name="Group 64"/>
            <p:cNvGrpSpPr>
              <a:grpSpLocks/>
            </p:cNvGrpSpPr>
            <p:nvPr/>
          </p:nvGrpSpPr>
          <p:grpSpPr bwMode="auto">
            <a:xfrm>
              <a:off x="1701" y="1701"/>
              <a:ext cx="1133" cy="339"/>
              <a:chOff x="1701" y="1701"/>
              <a:chExt cx="1133" cy="339"/>
            </a:xfrm>
          </p:grpSpPr>
          <p:sp>
            <p:nvSpPr>
              <p:cNvPr id="12353" name="Line 65"/>
              <p:cNvSpPr>
                <a:spLocks noChangeShapeType="1"/>
              </p:cNvSpPr>
              <p:nvPr/>
            </p:nvSpPr>
            <p:spPr bwMode="auto">
              <a:xfrm>
                <a:off x="1709" y="1704"/>
                <a:ext cx="1126" cy="337"/>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54" name="Line 66"/>
              <p:cNvSpPr>
                <a:spLocks noChangeShapeType="1"/>
              </p:cNvSpPr>
              <p:nvPr/>
            </p:nvSpPr>
            <p:spPr bwMode="auto">
              <a:xfrm>
                <a:off x="1984" y="1701"/>
                <a:ext cx="567" cy="340"/>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55" name="Line 67"/>
              <p:cNvSpPr>
                <a:spLocks noChangeShapeType="1"/>
              </p:cNvSpPr>
              <p:nvPr/>
            </p:nvSpPr>
            <p:spPr bwMode="auto">
              <a:xfrm>
                <a:off x="1814" y="1701"/>
                <a:ext cx="907" cy="340"/>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56" name="Line 68"/>
              <p:cNvSpPr>
                <a:spLocks noChangeShapeType="1"/>
              </p:cNvSpPr>
              <p:nvPr/>
            </p:nvSpPr>
            <p:spPr bwMode="auto">
              <a:xfrm>
                <a:off x="1860" y="1791"/>
                <a:ext cx="816" cy="159"/>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57" name="Line 69"/>
              <p:cNvSpPr>
                <a:spLocks noChangeShapeType="1"/>
              </p:cNvSpPr>
              <p:nvPr/>
            </p:nvSpPr>
            <p:spPr bwMode="auto">
              <a:xfrm>
                <a:off x="2154" y="1701"/>
                <a:ext cx="227" cy="340"/>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58" name="Line 70"/>
              <p:cNvSpPr>
                <a:spLocks noChangeShapeType="1"/>
              </p:cNvSpPr>
              <p:nvPr/>
            </p:nvSpPr>
            <p:spPr bwMode="auto">
              <a:xfrm>
                <a:off x="2268" y="1701"/>
                <a:ext cx="1" cy="340"/>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59" name="Line 71"/>
              <p:cNvSpPr>
                <a:spLocks noChangeShapeType="1"/>
              </p:cNvSpPr>
              <p:nvPr/>
            </p:nvSpPr>
            <p:spPr bwMode="auto">
              <a:xfrm flipH="1">
                <a:off x="1983" y="1871"/>
                <a:ext cx="569" cy="1"/>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60" name="Line 72"/>
              <p:cNvSpPr>
                <a:spLocks noChangeShapeType="1"/>
              </p:cNvSpPr>
              <p:nvPr/>
            </p:nvSpPr>
            <p:spPr bwMode="auto">
              <a:xfrm flipH="1">
                <a:off x="2131" y="1780"/>
                <a:ext cx="274" cy="181"/>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61" name="AutoShape 73"/>
              <p:cNvSpPr>
                <a:spLocks noChangeArrowheads="1"/>
              </p:cNvSpPr>
              <p:nvPr/>
            </p:nvSpPr>
            <p:spPr bwMode="auto">
              <a:xfrm flipH="1">
                <a:off x="1701" y="1701"/>
                <a:ext cx="1134" cy="340"/>
              </a:xfrm>
              <a:prstGeom prst="parallelogram">
                <a:avLst>
                  <a:gd name="adj" fmla="val 167398"/>
                </a:avLst>
              </a:prstGeom>
              <a:solidFill>
                <a:srgbClr val="DDDDDD">
                  <a:alpha val="50000"/>
                </a:srgbClr>
              </a:solidFill>
              <a:ln w="10800">
                <a:solidFill>
                  <a:srgbClr val="FF993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12362" name="Group 74"/>
            <p:cNvGrpSpPr>
              <a:grpSpLocks/>
            </p:cNvGrpSpPr>
            <p:nvPr/>
          </p:nvGrpSpPr>
          <p:grpSpPr bwMode="auto">
            <a:xfrm>
              <a:off x="1701" y="2041"/>
              <a:ext cx="1133" cy="339"/>
              <a:chOff x="1701" y="2041"/>
              <a:chExt cx="1133" cy="339"/>
            </a:xfrm>
          </p:grpSpPr>
          <p:sp>
            <p:nvSpPr>
              <p:cNvPr id="12363" name="Line 75"/>
              <p:cNvSpPr>
                <a:spLocks noChangeShapeType="1"/>
              </p:cNvSpPr>
              <p:nvPr/>
            </p:nvSpPr>
            <p:spPr bwMode="auto">
              <a:xfrm>
                <a:off x="1709" y="2044"/>
                <a:ext cx="1126" cy="337"/>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64" name="Line 76"/>
              <p:cNvSpPr>
                <a:spLocks noChangeShapeType="1"/>
              </p:cNvSpPr>
              <p:nvPr/>
            </p:nvSpPr>
            <p:spPr bwMode="auto">
              <a:xfrm>
                <a:off x="1984" y="2041"/>
                <a:ext cx="567" cy="340"/>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65" name="Line 77"/>
              <p:cNvSpPr>
                <a:spLocks noChangeShapeType="1"/>
              </p:cNvSpPr>
              <p:nvPr/>
            </p:nvSpPr>
            <p:spPr bwMode="auto">
              <a:xfrm>
                <a:off x="1814" y="2041"/>
                <a:ext cx="907" cy="340"/>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66" name="Line 78"/>
              <p:cNvSpPr>
                <a:spLocks noChangeShapeType="1"/>
              </p:cNvSpPr>
              <p:nvPr/>
            </p:nvSpPr>
            <p:spPr bwMode="auto">
              <a:xfrm>
                <a:off x="1860" y="2132"/>
                <a:ext cx="816" cy="159"/>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67" name="Line 79"/>
              <p:cNvSpPr>
                <a:spLocks noChangeShapeType="1"/>
              </p:cNvSpPr>
              <p:nvPr/>
            </p:nvSpPr>
            <p:spPr bwMode="auto">
              <a:xfrm>
                <a:off x="2154" y="2041"/>
                <a:ext cx="227" cy="340"/>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68" name="Line 80"/>
              <p:cNvSpPr>
                <a:spLocks noChangeShapeType="1"/>
              </p:cNvSpPr>
              <p:nvPr/>
            </p:nvSpPr>
            <p:spPr bwMode="auto">
              <a:xfrm>
                <a:off x="2268" y="2041"/>
                <a:ext cx="1" cy="340"/>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69" name="Line 81"/>
              <p:cNvSpPr>
                <a:spLocks noChangeShapeType="1"/>
              </p:cNvSpPr>
              <p:nvPr/>
            </p:nvSpPr>
            <p:spPr bwMode="auto">
              <a:xfrm flipH="1">
                <a:off x="1983" y="2211"/>
                <a:ext cx="569" cy="1"/>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70" name="Line 82"/>
              <p:cNvSpPr>
                <a:spLocks noChangeShapeType="1"/>
              </p:cNvSpPr>
              <p:nvPr/>
            </p:nvSpPr>
            <p:spPr bwMode="auto">
              <a:xfrm flipH="1">
                <a:off x="2131" y="2120"/>
                <a:ext cx="274" cy="181"/>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71" name="AutoShape 83"/>
              <p:cNvSpPr>
                <a:spLocks noChangeArrowheads="1"/>
              </p:cNvSpPr>
              <p:nvPr/>
            </p:nvSpPr>
            <p:spPr bwMode="auto">
              <a:xfrm flipH="1">
                <a:off x="1701" y="2041"/>
                <a:ext cx="1134" cy="340"/>
              </a:xfrm>
              <a:prstGeom prst="parallelogram">
                <a:avLst>
                  <a:gd name="adj" fmla="val 167398"/>
                </a:avLst>
              </a:prstGeom>
              <a:solidFill>
                <a:srgbClr val="DDDDDD">
                  <a:alpha val="50000"/>
                </a:srgbClr>
              </a:solidFill>
              <a:ln w="10800">
                <a:solidFill>
                  <a:srgbClr val="FF993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12372" name="Group 84"/>
            <p:cNvGrpSpPr>
              <a:grpSpLocks/>
            </p:cNvGrpSpPr>
            <p:nvPr/>
          </p:nvGrpSpPr>
          <p:grpSpPr bwMode="auto">
            <a:xfrm>
              <a:off x="2268" y="2041"/>
              <a:ext cx="1133" cy="339"/>
              <a:chOff x="2268" y="2041"/>
              <a:chExt cx="1133" cy="339"/>
            </a:xfrm>
          </p:grpSpPr>
          <p:sp>
            <p:nvSpPr>
              <p:cNvPr id="12373" name="Line 85"/>
              <p:cNvSpPr>
                <a:spLocks noChangeShapeType="1"/>
              </p:cNvSpPr>
              <p:nvPr/>
            </p:nvSpPr>
            <p:spPr bwMode="auto">
              <a:xfrm>
                <a:off x="2276" y="2044"/>
                <a:ext cx="1126" cy="337"/>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74" name="Line 86"/>
              <p:cNvSpPr>
                <a:spLocks noChangeShapeType="1"/>
              </p:cNvSpPr>
              <p:nvPr/>
            </p:nvSpPr>
            <p:spPr bwMode="auto">
              <a:xfrm>
                <a:off x="2551" y="2041"/>
                <a:ext cx="567" cy="340"/>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75" name="Line 87"/>
              <p:cNvSpPr>
                <a:spLocks noChangeShapeType="1"/>
              </p:cNvSpPr>
              <p:nvPr/>
            </p:nvSpPr>
            <p:spPr bwMode="auto">
              <a:xfrm>
                <a:off x="2381" y="2041"/>
                <a:ext cx="907" cy="340"/>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76" name="Line 88"/>
              <p:cNvSpPr>
                <a:spLocks noChangeShapeType="1"/>
              </p:cNvSpPr>
              <p:nvPr/>
            </p:nvSpPr>
            <p:spPr bwMode="auto">
              <a:xfrm>
                <a:off x="2426" y="2132"/>
                <a:ext cx="816" cy="159"/>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77" name="Line 89"/>
              <p:cNvSpPr>
                <a:spLocks noChangeShapeType="1"/>
              </p:cNvSpPr>
              <p:nvPr/>
            </p:nvSpPr>
            <p:spPr bwMode="auto">
              <a:xfrm>
                <a:off x="2721" y="2041"/>
                <a:ext cx="227" cy="340"/>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78" name="Line 90"/>
              <p:cNvSpPr>
                <a:spLocks noChangeShapeType="1"/>
              </p:cNvSpPr>
              <p:nvPr/>
            </p:nvSpPr>
            <p:spPr bwMode="auto">
              <a:xfrm>
                <a:off x="2835" y="2041"/>
                <a:ext cx="1" cy="340"/>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79" name="Line 91"/>
              <p:cNvSpPr>
                <a:spLocks noChangeShapeType="1"/>
              </p:cNvSpPr>
              <p:nvPr/>
            </p:nvSpPr>
            <p:spPr bwMode="auto">
              <a:xfrm flipH="1">
                <a:off x="2550" y="2211"/>
                <a:ext cx="569" cy="1"/>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80" name="Line 92"/>
              <p:cNvSpPr>
                <a:spLocks noChangeShapeType="1"/>
              </p:cNvSpPr>
              <p:nvPr/>
            </p:nvSpPr>
            <p:spPr bwMode="auto">
              <a:xfrm flipH="1">
                <a:off x="2698" y="2120"/>
                <a:ext cx="274" cy="181"/>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81" name="AutoShape 93"/>
              <p:cNvSpPr>
                <a:spLocks noChangeArrowheads="1"/>
              </p:cNvSpPr>
              <p:nvPr/>
            </p:nvSpPr>
            <p:spPr bwMode="auto">
              <a:xfrm flipH="1">
                <a:off x="2268" y="2041"/>
                <a:ext cx="1134" cy="340"/>
              </a:xfrm>
              <a:prstGeom prst="parallelogram">
                <a:avLst>
                  <a:gd name="adj" fmla="val 167398"/>
                </a:avLst>
              </a:prstGeom>
              <a:solidFill>
                <a:srgbClr val="DDDDDD">
                  <a:alpha val="50000"/>
                </a:srgbClr>
              </a:solidFill>
              <a:ln w="10800">
                <a:solidFill>
                  <a:srgbClr val="FF993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2382" name="Line 94"/>
            <p:cNvSpPr>
              <a:spLocks noChangeShapeType="1"/>
            </p:cNvSpPr>
            <p:nvPr/>
          </p:nvSpPr>
          <p:spPr bwMode="auto">
            <a:xfrm flipV="1">
              <a:off x="2154" y="2380"/>
              <a:ext cx="1247" cy="796"/>
            </a:xfrm>
            <a:prstGeom prst="line">
              <a:avLst/>
            </a:prstGeom>
            <a:noFill/>
            <a:ln w="10800">
              <a:solidFill>
                <a:srgbClr val="FF99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83" name="Line 95"/>
            <p:cNvSpPr>
              <a:spLocks noChangeShapeType="1"/>
            </p:cNvSpPr>
            <p:nvPr/>
          </p:nvSpPr>
          <p:spPr bwMode="auto">
            <a:xfrm flipH="1" flipV="1">
              <a:off x="1133" y="1700"/>
              <a:ext cx="115" cy="1249"/>
            </a:xfrm>
            <a:prstGeom prst="line">
              <a:avLst/>
            </a:prstGeom>
            <a:noFill/>
            <a:ln w="10800">
              <a:solidFill>
                <a:srgbClr val="FF99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84" name="Line 96"/>
            <p:cNvSpPr>
              <a:spLocks noChangeShapeType="1"/>
            </p:cNvSpPr>
            <p:nvPr/>
          </p:nvSpPr>
          <p:spPr bwMode="auto">
            <a:xfrm flipV="1">
              <a:off x="1701" y="1700"/>
              <a:ext cx="567" cy="1249"/>
            </a:xfrm>
            <a:prstGeom prst="line">
              <a:avLst/>
            </a:prstGeom>
            <a:noFill/>
            <a:ln w="10800">
              <a:solidFill>
                <a:srgbClr val="FF99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85" name="Line 97"/>
            <p:cNvSpPr>
              <a:spLocks noChangeShapeType="1"/>
            </p:cNvSpPr>
            <p:nvPr/>
          </p:nvSpPr>
          <p:spPr bwMode="auto">
            <a:xfrm flipV="1">
              <a:off x="1678" y="2380"/>
              <a:ext cx="567" cy="796"/>
            </a:xfrm>
            <a:prstGeom prst="line">
              <a:avLst/>
            </a:prstGeom>
            <a:noFill/>
            <a:ln w="10800">
              <a:solidFill>
                <a:srgbClr val="FF993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12386" name="Picture 9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0" y="2941"/>
              <a:ext cx="862" cy="244"/>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12387" name="Picture 9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20800" y="4489450"/>
            <a:ext cx="1333500" cy="388938"/>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88" name="Text Box 100"/>
          <p:cNvSpPr txBox="1">
            <a:spLocks noChangeArrowheads="1"/>
          </p:cNvSpPr>
          <p:nvPr/>
        </p:nvSpPr>
        <p:spPr bwMode="auto">
          <a:xfrm>
            <a:off x="323850" y="2127250"/>
            <a:ext cx="363696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1pPr>
            <a:lvl2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2pPr>
            <a:lvl3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3pPr>
            <a:lvl4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4pPr>
            <a:lvl5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5pPr>
            <a:lvl6pPr marL="15367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6pPr>
            <a:lvl7pPr marL="19939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7pPr>
            <a:lvl8pPr marL="24511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8pPr>
            <a:lvl9pPr marL="29083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9pPr>
          </a:lstStyle>
          <a:p>
            <a:r>
              <a:rPr lang="en-GB" sz="2400">
                <a:solidFill>
                  <a:srgbClr val="FD9933"/>
                </a:solidFill>
              </a:rPr>
              <a:t>[ ..., ..., ...,         ...]</a:t>
            </a:r>
          </a:p>
        </p:txBody>
      </p:sp>
      <p:sp>
        <p:nvSpPr>
          <p:cNvPr id="2" name="Rectangle 1"/>
          <p:cNvSpPr/>
          <p:nvPr/>
        </p:nvSpPr>
        <p:spPr>
          <a:xfrm>
            <a:off x="4319588" y="6400800"/>
            <a:ext cx="3721468" cy="369332"/>
          </a:xfrm>
          <a:prstGeom prst="rect">
            <a:avLst/>
          </a:prstGeom>
        </p:spPr>
        <p:txBody>
          <a:bodyPr wrap="none">
            <a:spAutoFit/>
          </a:bodyPr>
          <a:lstStyle/>
          <a:p>
            <a:r>
              <a:rPr lang="en-US" dirty="0" smtClean="0">
                <a:solidFill>
                  <a:schemeClr val="bg1">
                    <a:lumMod val="65000"/>
                  </a:schemeClr>
                </a:solidFill>
              </a:rPr>
              <a:t>Slide Credit : </a:t>
            </a:r>
            <a:r>
              <a:rPr lang="en-US" dirty="0" err="1" smtClean="0">
                <a:solidFill>
                  <a:schemeClr val="bg1">
                    <a:lumMod val="65000"/>
                  </a:schemeClr>
                </a:solidFill>
              </a:rPr>
              <a:t>Navneet</a:t>
            </a:r>
            <a:r>
              <a:rPr lang="en-US" dirty="0" smtClean="0">
                <a:solidFill>
                  <a:schemeClr val="bg1">
                    <a:lumMod val="65000"/>
                  </a:schemeClr>
                </a:solidFill>
              </a:rPr>
              <a:t> </a:t>
            </a:r>
            <a:r>
              <a:rPr lang="en-US" dirty="0" err="1">
                <a:solidFill>
                  <a:schemeClr val="bg1">
                    <a:lumMod val="65000"/>
                  </a:schemeClr>
                </a:solidFill>
              </a:rPr>
              <a:t>Dalal</a:t>
            </a:r>
            <a:r>
              <a:rPr lang="en-US" dirty="0">
                <a:solidFill>
                  <a:schemeClr val="bg1">
                    <a:lumMod val="65000"/>
                  </a:schemeClr>
                </a:solidFill>
              </a:rPr>
              <a:t>, Bill </a:t>
            </a:r>
            <a:r>
              <a:rPr lang="en-US" dirty="0" err="1">
                <a:solidFill>
                  <a:schemeClr val="bg1">
                    <a:lumMod val="65000"/>
                  </a:schemeClr>
                </a:solidFill>
              </a:rPr>
              <a:t>Triggs</a:t>
            </a:r>
            <a:endParaRPr lang="en-US" dirty="0">
              <a:solidFill>
                <a:schemeClr val="bg1">
                  <a:lumMod val="65000"/>
                </a:schemeClr>
              </a:solidFill>
            </a:endParaRPr>
          </a:p>
        </p:txBody>
      </p:sp>
    </p:spTree>
    <p:extLst>
      <p:ext uri="{BB962C8B-B14F-4D97-AF65-F5344CB8AC3E}">
        <p14:creationId xmlns:p14="http://schemas.microsoft.com/office/powerpoint/2010/main" val="200290128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89"/>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23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12292"/>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23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p:cTn id="18" dur="1" fill="hold">
                                          <p:stCondLst>
                                            <p:cond delay="0"/>
                                          </p:stCondLst>
                                        </p:cTn>
                                        <p:tgtEl>
                                          <p:spTgt spid="12309"/>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1230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12326"/>
                                        </p:tgtEl>
                                        <p:attrNameLst>
                                          <p:attrName>style.visibility</p:attrName>
                                        </p:attrNameLst>
                                      </p:cBhvr>
                                      <p:to>
                                        <p:strVal val="visible"/>
                                      </p:to>
                                    </p:set>
                                    <p:animEffect transition="in" filter="wipe(down)">
                                      <p:cBhvr>
                                        <p:cTn id="25" dur="500"/>
                                        <p:tgtEl>
                                          <p:spTgt spid="1232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nodeType="clickEffect">
                                  <p:stCondLst>
                                    <p:cond delay="0"/>
                                  </p:stCondLst>
                                  <p:childTnLst>
                                    <p:set>
                                      <p:cBhvr>
                                        <p:cTn id="29" dur="1" fill="hold">
                                          <p:stCondLst>
                                            <p:cond delay="0"/>
                                          </p:stCondLst>
                                        </p:cTn>
                                        <p:tgtEl>
                                          <p:spTgt spid="12341"/>
                                        </p:tgtEl>
                                        <p:attrNameLst>
                                          <p:attrName>style.visibility</p:attrName>
                                        </p:attrNameLst>
                                      </p:cBhvr>
                                      <p:to>
                                        <p:strVal val="visible"/>
                                      </p:to>
                                    </p:set>
                                    <p:animEffect transition="in" filter="wipe(down)">
                                      <p:cBhvr>
                                        <p:cTn id="30" dur="500"/>
                                        <p:tgtEl>
                                          <p:spTgt spid="12341"/>
                                        </p:tgtEl>
                                      </p:cBhvr>
                                    </p:animEffect>
                                  </p:childTnLst>
                                </p:cTn>
                              </p:par>
                            </p:childTnLst>
                          </p:cTn>
                        </p:par>
                        <p:par>
                          <p:cTn id="31" fill="hold" nodeType="afterGroup">
                            <p:stCondLst>
                              <p:cond delay="0"/>
                            </p:stCondLst>
                            <p:childTnLst>
                              <p:par>
                                <p:cTn id="32" presetID="1" presetClass="entr" fill="hold" nodeType="afterEffect">
                                  <p:stCondLst>
                                    <p:cond delay="0"/>
                                  </p:stCondLst>
                                  <p:childTnLst>
                                    <p:set>
                                      <p:cBhvr>
                                        <p:cTn id="33" dur="1" fill="hold">
                                          <p:stCondLst>
                                            <p:cond delay="0"/>
                                          </p:stCondLst>
                                        </p:cTn>
                                        <p:tgtEl>
                                          <p:spTgt spid="12387"/>
                                        </p:tgtEl>
                                        <p:attrNameLst>
                                          <p:attrName>style.visibility</p:attrName>
                                        </p:attrNameLst>
                                      </p:cBhvr>
                                      <p:to>
                                        <p:strVal val="visible"/>
                                      </p:to>
                                    </p:set>
                                  </p:childTnLst>
                                </p:cTn>
                              </p:par>
                              <p:par>
                                <p:cTn id="34" presetID="1" presetClass="entr" fill="hold" nodeType="withEffect">
                                  <p:stCondLst>
                                    <p:cond delay="0"/>
                                  </p:stCondLst>
                                  <p:childTnLst>
                                    <p:set>
                                      <p:cBhvr>
                                        <p:cTn id="35" dur="1" fill="hold">
                                          <p:stCondLst>
                                            <p:cond delay="0"/>
                                          </p:stCondLst>
                                        </p:cTn>
                                        <p:tgtEl>
                                          <p:spTgt spid="12303"/>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fill="hold" nodeType="clickEffect">
                                  <p:stCondLst>
                                    <p:cond delay="0"/>
                                  </p:stCondLst>
                                  <p:childTnLst>
                                    <p:set>
                                      <p:cBhvr>
                                        <p:cTn id="39" dur="1" fill="hold">
                                          <p:stCondLst>
                                            <p:cond delay="0"/>
                                          </p:stCondLst>
                                        </p:cTn>
                                        <p:tgtEl>
                                          <p:spTgt spid="12388"/>
                                        </p:tgtEl>
                                        <p:attrNameLst>
                                          <p:attrName>style.visibility</p:attrName>
                                        </p:attrNameLst>
                                      </p:cBhvr>
                                      <p:to>
                                        <p:strVal val="visible"/>
                                      </p:to>
                                    </p:set>
                                  </p:childTnLst>
                                </p:cTn>
                              </p:par>
                              <p:par>
                                <p:cTn id="40" presetID="1" presetClass="entr" fill="hold" nodeType="withEffect">
                                  <p:stCondLst>
                                    <p:cond delay="0"/>
                                  </p:stCondLst>
                                  <p:childTnLst>
                                    <p:set>
                                      <p:cBhvr>
                                        <p:cTn id="41" dur="1" fill="hold">
                                          <p:stCondLst>
                                            <p:cond delay="0"/>
                                          </p:stCondLst>
                                        </p:cTn>
                                        <p:tgtEl>
                                          <p:spTgt spid="12300"/>
                                        </p:tgtEl>
                                        <p:attrNameLst>
                                          <p:attrName>style.visibility</p:attrName>
                                        </p:attrNameLst>
                                      </p:cBhvr>
                                      <p:to>
                                        <p:strVal val="visible"/>
                                      </p:to>
                                    </p:set>
                                  </p:childTnLst>
                                </p:cTn>
                              </p:par>
                              <p:par>
                                <p:cTn id="42" presetID="1" presetClass="entr" fill="hold" nodeType="withEffect">
                                  <p:stCondLst>
                                    <p:cond delay="0"/>
                                  </p:stCondLst>
                                  <p:childTnLst>
                                    <p:set>
                                      <p:cBhvr>
                                        <p:cTn id="43" dur="1" fill="hold">
                                          <p:stCondLst>
                                            <p:cond delay="0"/>
                                          </p:stCondLst>
                                        </p:cTn>
                                        <p:tgtEl>
                                          <p:spTgt spid="12297"/>
                                        </p:tgtEl>
                                        <p:attrNameLst>
                                          <p:attrName>style.visibility</p:attrName>
                                        </p:attrNameLst>
                                      </p:cBhvr>
                                      <p:to>
                                        <p:strVal val="visible"/>
                                      </p:to>
                                    </p:set>
                                  </p:childTnLst>
                                </p:cTn>
                              </p:par>
                              <p:par>
                                <p:cTn id="44" presetID="1" presetClass="entr" fill="hold" nodeType="withEffect">
                                  <p:stCondLst>
                                    <p:cond delay="0"/>
                                  </p:stCondLst>
                                  <p:childTnLst>
                                    <p:set>
                                      <p:cBhvr>
                                        <p:cTn id="45" dur="1" fill="hold">
                                          <p:stCondLst>
                                            <p:cond delay="0"/>
                                          </p:stCondLst>
                                        </p:cTn>
                                        <p:tgtEl>
                                          <p:spTgt spid="12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2"/>
          <p:cNvSpPr>
            <a:spLocks noGrp="1"/>
          </p:cNvSpPr>
          <p:nvPr>
            <p:ph type="sldNum" sz="quarter" idx="10"/>
          </p:nvPr>
        </p:nvSpPr>
        <p:spPr/>
        <p:txBody>
          <a:bodyPr/>
          <a:lstStyle/>
          <a:p>
            <a:fld id="{B5B069F3-E4B9-4756-91E8-022D9238C45E}" type="slidenum">
              <a:rPr lang="en-US"/>
              <a:pPr/>
              <a:t>24</a:t>
            </a:fld>
            <a:endParaRPr lang="en-US"/>
          </a:p>
        </p:txBody>
      </p:sp>
      <p:sp>
        <p:nvSpPr>
          <p:cNvPr id="356354" name="Rectangle 2"/>
          <p:cNvSpPr>
            <a:spLocks noGrp="1" noChangeArrowheads="1"/>
          </p:cNvSpPr>
          <p:nvPr>
            <p:ph type="title"/>
          </p:nvPr>
        </p:nvSpPr>
        <p:spPr>
          <a:xfrm>
            <a:off x="457200" y="274638"/>
            <a:ext cx="8229600" cy="639762"/>
          </a:xfrm>
        </p:spPr>
        <p:txBody>
          <a:bodyPr>
            <a:normAutofit fontScale="90000"/>
          </a:bodyPr>
          <a:lstStyle/>
          <a:p>
            <a:r>
              <a:rPr lang="en-US" dirty="0"/>
              <a:t>Overall Architecture</a:t>
            </a:r>
          </a:p>
        </p:txBody>
      </p:sp>
      <p:sp>
        <p:nvSpPr>
          <p:cNvPr id="356377" name="Text Box 25"/>
          <p:cNvSpPr txBox="1">
            <a:spLocks noChangeArrowheads="1"/>
          </p:cNvSpPr>
          <p:nvPr/>
        </p:nvSpPr>
        <p:spPr bwMode="auto">
          <a:xfrm>
            <a:off x="646112" y="4305300"/>
            <a:ext cx="3060700" cy="576262"/>
          </a:xfrm>
          <a:prstGeom prst="rect">
            <a:avLst/>
          </a:prstGeom>
          <a:solidFill>
            <a:srgbClr val="DDDDDD"/>
          </a:solidFill>
          <a:ln w="10800">
            <a:solidFill>
              <a:srgbClr val="FD993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723900" algn="l"/>
                <a:tab pos="1447800" algn="l"/>
                <a:tab pos="2171700" algn="l"/>
                <a:tab pos="2895600" algn="l"/>
              </a:tabLst>
              <a:defRPr>
                <a:solidFill>
                  <a:srgbClr val="666600"/>
                </a:solidFill>
                <a:latin typeface="Verdana" pitchFamily="34" charset="0"/>
                <a:cs typeface="Lucida Sans Unicode" pitchFamily="34" charset="0"/>
              </a:defRPr>
            </a:lvl1pPr>
            <a:lvl2pP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2pPr>
            <a:lvl3pP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3pPr>
            <a:lvl4pP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4pPr>
            <a:lvl5pP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5pPr>
            <a:lvl6pPr marL="1536700" indent="-215900" algn="ctr" defTabSz="449263" eaLnBrk="0" fontAlgn="base" hangingPunct="0">
              <a:lnSpc>
                <a:spcPct val="101000"/>
              </a:lnSpc>
              <a:spcBef>
                <a:spcPct val="0"/>
              </a:spcBef>
              <a:spcAft>
                <a:spcPct val="0"/>
              </a:spcAft>
              <a:buClr>
                <a:srgbClr val="000000"/>
              </a:buCl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6pPr>
            <a:lvl7pPr marL="1993900" indent="-215900" algn="ctr" defTabSz="449263" eaLnBrk="0" fontAlgn="base" hangingPunct="0">
              <a:lnSpc>
                <a:spcPct val="101000"/>
              </a:lnSpc>
              <a:spcBef>
                <a:spcPct val="0"/>
              </a:spcBef>
              <a:spcAft>
                <a:spcPct val="0"/>
              </a:spcAft>
              <a:buClr>
                <a:srgbClr val="000000"/>
              </a:buCl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7pPr>
            <a:lvl8pPr marL="2451100" indent="-215900" algn="ctr" defTabSz="449263" eaLnBrk="0" fontAlgn="base" hangingPunct="0">
              <a:lnSpc>
                <a:spcPct val="101000"/>
              </a:lnSpc>
              <a:spcBef>
                <a:spcPct val="0"/>
              </a:spcBef>
              <a:spcAft>
                <a:spcPct val="0"/>
              </a:spcAft>
              <a:buClr>
                <a:srgbClr val="000000"/>
              </a:buCl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8pPr>
            <a:lvl9pPr marL="2908300" indent="-215900" algn="ctr" defTabSz="449263" eaLnBrk="0" fontAlgn="base" hangingPunct="0">
              <a:lnSpc>
                <a:spcPct val="101000"/>
              </a:lnSpc>
              <a:spcBef>
                <a:spcPct val="0"/>
              </a:spcBef>
              <a:spcAft>
                <a:spcPct val="0"/>
              </a:spcAft>
              <a:buClr>
                <a:srgbClr val="000000"/>
              </a:buCl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9pPr>
          </a:lstStyle>
          <a:p>
            <a:pPr eaLnBrk="1">
              <a:lnSpc>
                <a:spcPct val="93000"/>
              </a:lnSpc>
              <a:buSzPct val="45000"/>
            </a:pPr>
            <a:r>
              <a:rPr lang="en-GB">
                <a:solidFill>
                  <a:srgbClr val="000000"/>
                </a:solidFill>
                <a:latin typeface="Arial" pitchFamily="34" charset="0"/>
                <a:ea typeface="Arial Unicode MS" pitchFamily="34" charset="-128"/>
                <a:cs typeface="Arial Unicode MS" pitchFamily="34" charset="-128"/>
              </a:rPr>
              <a:t>Learn binary classifier</a:t>
            </a:r>
          </a:p>
        </p:txBody>
      </p:sp>
      <p:sp>
        <p:nvSpPr>
          <p:cNvPr id="356378" name="Text Box 26"/>
          <p:cNvSpPr txBox="1">
            <a:spLocks noChangeArrowheads="1"/>
          </p:cNvSpPr>
          <p:nvPr/>
        </p:nvSpPr>
        <p:spPr bwMode="auto">
          <a:xfrm>
            <a:off x="642937" y="3433762"/>
            <a:ext cx="3059112" cy="574675"/>
          </a:xfrm>
          <a:prstGeom prst="rect">
            <a:avLst/>
          </a:prstGeom>
          <a:solidFill>
            <a:srgbClr val="DDDDDD"/>
          </a:solidFill>
          <a:ln w="10800">
            <a:solidFill>
              <a:srgbClr val="FD993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723900" algn="l"/>
                <a:tab pos="1447800" algn="l"/>
                <a:tab pos="2171700" algn="l"/>
                <a:tab pos="2895600" algn="l"/>
              </a:tabLst>
              <a:defRPr>
                <a:solidFill>
                  <a:srgbClr val="666600"/>
                </a:solidFill>
                <a:latin typeface="Verdana" pitchFamily="34" charset="0"/>
                <a:cs typeface="Lucida Sans Unicode" pitchFamily="34" charset="0"/>
              </a:defRPr>
            </a:lvl1pPr>
            <a:lvl2pP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2pPr>
            <a:lvl3pP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3pPr>
            <a:lvl4pP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4pPr>
            <a:lvl5pP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5pPr>
            <a:lvl6pPr marL="1536700" indent="-215900" algn="ctr" defTabSz="449263" eaLnBrk="0" fontAlgn="base" hangingPunct="0">
              <a:lnSpc>
                <a:spcPct val="101000"/>
              </a:lnSpc>
              <a:spcBef>
                <a:spcPct val="0"/>
              </a:spcBef>
              <a:spcAft>
                <a:spcPct val="0"/>
              </a:spcAft>
              <a:buClr>
                <a:srgbClr val="000000"/>
              </a:buCl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6pPr>
            <a:lvl7pPr marL="1993900" indent="-215900" algn="ctr" defTabSz="449263" eaLnBrk="0" fontAlgn="base" hangingPunct="0">
              <a:lnSpc>
                <a:spcPct val="101000"/>
              </a:lnSpc>
              <a:spcBef>
                <a:spcPct val="0"/>
              </a:spcBef>
              <a:spcAft>
                <a:spcPct val="0"/>
              </a:spcAft>
              <a:buClr>
                <a:srgbClr val="000000"/>
              </a:buCl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7pPr>
            <a:lvl8pPr marL="2451100" indent="-215900" algn="ctr" defTabSz="449263" eaLnBrk="0" fontAlgn="base" hangingPunct="0">
              <a:lnSpc>
                <a:spcPct val="101000"/>
              </a:lnSpc>
              <a:spcBef>
                <a:spcPct val="0"/>
              </a:spcBef>
              <a:spcAft>
                <a:spcPct val="0"/>
              </a:spcAft>
              <a:buClr>
                <a:srgbClr val="000000"/>
              </a:buCl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8pPr>
            <a:lvl9pPr marL="2908300" indent="-215900" algn="ctr" defTabSz="449263" eaLnBrk="0" fontAlgn="base" hangingPunct="0">
              <a:lnSpc>
                <a:spcPct val="101000"/>
              </a:lnSpc>
              <a:spcBef>
                <a:spcPct val="0"/>
              </a:spcBef>
              <a:spcAft>
                <a:spcPct val="0"/>
              </a:spcAft>
              <a:buClr>
                <a:srgbClr val="000000"/>
              </a:buCl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9pPr>
          </a:lstStyle>
          <a:p>
            <a:pPr eaLnBrk="1">
              <a:lnSpc>
                <a:spcPct val="93000"/>
              </a:lnSpc>
              <a:buSzPct val="45000"/>
            </a:pPr>
            <a:r>
              <a:rPr lang="en-GB">
                <a:solidFill>
                  <a:srgbClr val="000000"/>
                </a:solidFill>
                <a:latin typeface="Arial" pitchFamily="34" charset="0"/>
                <a:ea typeface="Arial Unicode MS" pitchFamily="34" charset="-128"/>
                <a:cs typeface="Arial Unicode MS" pitchFamily="34" charset="-128"/>
              </a:rPr>
              <a:t>Encode images into feature vectors</a:t>
            </a:r>
          </a:p>
        </p:txBody>
      </p:sp>
      <p:sp>
        <p:nvSpPr>
          <p:cNvPr id="356379" name="Text Box 27"/>
          <p:cNvSpPr txBox="1">
            <a:spLocks noChangeArrowheads="1"/>
          </p:cNvSpPr>
          <p:nvPr/>
        </p:nvSpPr>
        <p:spPr bwMode="auto">
          <a:xfrm>
            <a:off x="642937" y="2570162"/>
            <a:ext cx="3060700" cy="576263"/>
          </a:xfrm>
          <a:prstGeom prst="rect">
            <a:avLst/>
          </a:prstGeom>
          <a:solidFill>
            <a:srgbClr val="DDDDDD"/>
          </a:solidFill>
          <a:ln w="10800">
            <a:solidFill>
              <a:srgbClr val="FD993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723900" algn="l"/>
                <a:tab pos="1447800" algn="l"/>
                <a:tab pos="2171700" algn="l"/>
                <a:tab pos="2895600" algn="l"/>
              </a:tabLst>
              <a:defRPr>
                <a:solidFill>
                  <a:srgbClr val="666600"/>
                </a:solidFill>
                <a:latin typeface="Verdana" pitchFamily="34" charset="0"/>
                <a:cs typeface="Lucida Sans Unicode" pitchFamily="34" charset="0"/>
              </a:defRPr>
            </a:lvl1pPr>
            <a:lvl2pP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2pPr>
            <a:lvl3pP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3pPr>
            <a:lvl4pP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4pPr>
            <a:lvl5pP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5pPr>
            <a:lvl6pPr marL="1536700" indent="-215900" algn="ctr" defTabSz="449263" eaLnBrk="0" fontAlgn="base" hangingPunct="0">
              <a:lnSpc>
                <a:spcPct val="101000"/>
              </a:lnSpc>
              <a:spcBef>
                <a:spcPct val="0"/>
              </a:spcBef>
              <a:spcAft>
                <a:spcPct val="0"/>
              </a:spcAft>
              <a:buClr>
                <a:srgbClr val="000000"/>
              </a:buCl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6pPr>
            <a:lvl7pPr marL="1993900" indent="-215900" algn="ctr" defTabSz="449263" eaLnBrk="0" fontAlgn="base" hangingPunct="0">
              <a:lnSpc>
                <a:spcPct val="101000"/>
              </a:lnSpc>
              <a:spcBef>
                <a:spcPct val="0"/>
              </a:spcBef>
              <a:spcAft>
                <a:spcPct val="0"/>
              </a:spcAft>
              <a:buClr>
                <a:srgbClr val="000000"/>
              </a:buCl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7pPr>
            <a:lvl8pPr marL="2451100" indent="-215900" algn="ctr" defTabSz="449263" eaLnBrk="0" fontAlgn="base" hangingPunct="0">
              <a:lnSpc>
                <a:spcPct val="101000"/>
              </a:lnSpc>
              <a:spcBef>
                <a:spcPct val="0"/>
              </a:spcBef>
              <a:spcAft>
                <a:spcPct val="0"/>
              </a:spcAft>
              <a:buClr>
                <a:srgbClr val="000000"/>
              </a:buCl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8pPr>
            <a:lvl9pPr marL="2908300" indent="-215900" algn="ctr" defTabSz="449263" eaLnBrk="0" fontAlgn="base" hangingPunct="0">
              <a:lnSpc>
                <a:spcPct val="101000"/>
              </a:lnSpc>
              <a:spcBef>
                <a:spcPct val="0"/>
              </a:spcBef>
              <a:spcAft>
                <a:spcPct val="0"/>
              </a:spcAft>
              <a:buClr>
                <a:srgbClr val="000000"/>
              </a:buCl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9pPr>
          </a:lstStyle>
          <a:p>
            <a:pPr eaLnBrk="1">
              <a:lnSpc>
                <a:spcPct val="93000"/>
              </a:lnSpc>
              <a:buSzPct val="45000"/>
            </a:pPr>
            <a:r>
              <a:rPr lang="en-GB">
                <a:solidFill>
                  <a:srgbClr val="000000"/>
                </a:solidFill>
                <a:latin typeface="Arial" pitchFamily="34" charset="0"/>
                <a:ea typeface="Arial Unicode MS" pitchFamily="34" charset="-128"/>
                <a:cs typeface="Arial Unicode MS" pitchFamily="34" charset="-128"/>
              </a:rPr>
              <a:t>Create normalised training data set</a:t>
            </a:r>
          </a:p>
        </p:txBody>
      </p:sp>
      <p:sp>
        <p:nvSpPr>
          <p:cNvPr id="356380" name="Line 28"/>
          <p:cNvSpPr>
            <a:spLocks noChangeShapeType="1"/>
          </p:cNvSpPr>
          <p:nvPr/>
        </p:nvSpPr>
        <p:spPr bwMode="auto">
          <a:xfrm>
            <a:off x="2176462" y="4010025"/>
            <a:ext cx="1587" cy="306387"/>
          </a:xfrm>
          <a:prstGeom prst="line">
            <a:avLst/>
          </a:prstGeom>
          <a:noFill/>
          <a:ln w="18000">
            <a:solidFill>
              <a:srgbClr val="FF9933"/>
            </a:solidFill>
            <a:miter lim="800000"/>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56381" name="Line 29"/>
          <p:cNvSpPr>
            <a:spLocks noChangeShapeType="1"/>
          </p:cNvSpPr>
          <p:nvPr/>
        </p:nvSpPr>
        <p:spPr bwMode="auto">
          <a:xfrm>
            <a:off x="2176462" y="3143250"/>
            <a:ext cx="1587" cy="309562"/>
          </a:xfrm>
          <a:prstGeom prst="line">
            <a:avLst/>
          </a:prstGeom>
          <a:noFill/>
          <a:ln w="18000">
            <a:solidFill>
              <a:srgbClr val="FF9933"/>
            </a:solidFill>
            <a:miter lim="800000"/>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56382" name="Line 30"/>
          <p:cNvSpPr>
            <a:spLocks noChangeShapeType="1"/>
          </p:cNvSpPr>
          <p:nvPr/>
        </p:nvSpPr>
        <p:spPr bwMode="auto">
          <a:xfrm>
            <a:off x="2176462" y="4889500"/>
            <a:ext cx="1587" cy="306387"/>
          </a:xfrm>
          <a:prstGeom prst="line">
            <a:avLst/>
          </a:prstGeom>
          <a:noFill/>
          <a:ln w="18000">
            <a:solidFill>
              <a:srgbClr val="FF9933"/>
            </a:solidFill>
            <a:miter lim="800000"/>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56383" name="Text Box 31"/>
          <p:cNvSpPr txBox="1">
            <a:spLocks noChangeArrowheads="1"/>
          </p:cNvSpPr>
          <p:nvPr/>
        </p:nvSpPr>
        <p:spPr bwMode="auto">
          <a:xfrm>
            <a:off x="646112" y="5062537"/>
            <a:ext cx="3060700"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a:solidFill>
                  <a:srgbClr val="FD99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723900" algn="l"/>
                <a:tab pos="1447800" algn="l"/>
                <a:tab pos="2171700" algn="l"/>
                <a:tab pos="2895600" algn="l"/>
              </a:tabLst>
              <a:defRPr>
                <a:solidFill>
                  <a:srgbClr val="666600"/>
                </a:solidFill>
                <a:latin typeface="Verdana" pitchFamily="34" charset="0"/>
                <a:cs typeface="Lucida Sans Unicode" pitchFamily="34" charset="0"/>
              </a:defRPr>
            </a:lvl1pPr>
            <a:lvl2pP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2pPr>
            <a:lvl3pP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3pPr>
            <a:lvl4pP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4pPr>
            <a:lvl5pP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5pPr>
            <a:lvl6pPr marL="1536700" indent="-215900" algn="ctr" defTabSz="449263" eaLnBrk="0" fontAlgn="base" hangingPunct="0">
              <a:lnSpc>
                <a:spcPct val="101000"/>
              </a:lnSpc>
              <a:spcBef>
                <a:spcPct val="0"/>
              </a:spcBef>
              <a:spcAft>
                <a:spcPct val="0"/>
              </a:spcAft>
              <a:buClr>
                <a:srgbClr val="000000"/>
              </a:buCl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6pPr>
            <a:lvl7pPr marL="1993900" indent="-215900" algn="ctr" defTabSz="449263" eaLnBrk="0" fontAlgn="base" hangingPunct="0">
              <a:lnSpc>
                <a:spcPct val="101000"/>
              </a:lnSpc>
              <a:spcBef>
                <a:spcPct val="0"/>
              </a:spcBef>
              <a:spcAft>
                <a:spcPct val="0"/>
              </a:spcAft>
              <a:buClr>
                <a:srgbClr val="000000"/>
              </a:buCl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7pPr>
            <a:lvl8pPr marL="2451100" indent="-215900" algn="ctr" defTabSz="449263" eaLnBrk="0" fontAlgn="base" hangingPunct="0">
              <a:lnSpc>
                <a:spcPct val="101000"/>
              </a:lnSpc>
              <a:spcBef>
                <a:spcPct val="0"/>
              </a:spcBef>
              <a:spcAft>
                <a:spcPct val="0"/>
              </a:spcAft>
              <a:buClr>
                <a:srgbClr val="000000"/>
              </a:buCl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8pPr>
            <a:lvl9pPr marL="2908300" indent="-215900" algn="ctr" defTabSz="449263" eaLnBrk="0" fontAlgn="base" hangingPunct="0">
              <a:lnSpc>
                <a:spcPct val="101000"/>
              </a:lnSpc>
              <a:spcBef>
                <a:spcPct val="0"/>
              </a:spcBef>
              <a:spcAft>
                <a:spcPct val="0"/>
              </a:spcAft>
              <a:buClr>
                <a:srgbClr val="000000"/>
              </a:buCl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9pPr>
          </a:lstStyle>
          <a:p>
            <a:pPr eaLnBrk="1">
              <a:lnSpc>
                <a:spcPct val="93000"/>
              </a:lnSpc>
              <a:buSzPct val="45000"/>
            </a:pPr>
            <a:r>
              <a:rPr lang="en-GB">
                <a:solidFill>
                  <a:srgbClr val="000000"/>
                </a:solidFill>
                <a:latin typeface="Arial" pitchFamily="34" charset="0"/>
                <a:ea typeface="Arial Unicode MS" pitchFamily="34" charset="-128"/>
                <a:cs typeface="Arial Unicode MS" pitchFamily="34" charset="-128"/>
              </a:rPr>
              <a:t>Object/Non-object decision</a:t>
            </a:r>
          </a:p>
        </p:txBody>
      </p:sp>
      <p:sp>
        <p:nvSpPr>
          <p:cNvPr id="356384" name="AutoShape 32"/>
          <p:cNvSpPr>
            <a:spLocks/>
          </p:cNvSpPr>
          <p:nvPr/>
        </p:nvSpPr>
        <p:spPr bwMode="auto">
          <a:xfrm rot="5400000" flipH="1">
            <a:off x="1983581" y="677068"/>
            <a:ext cx="360362" cy="3140075"/>
          </a:xfrm>
          <a:prstGeom prst="rightBrace">
            <a:avLst>
              <a:gd name="adj1" fmla="val 72614"/>
              <a:gd name="adj2" fmla="val 50000"/>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56395" name="Text Box 43"/>
          <p:cNvSpPr txBox="1">
            <a:spLocks noChangeArrowheads="1"/>
          </p:cNvSpPr>
          <p:nvPr/>
        </p:nvSpPr>
        <p:spPr bwMode="auto">
          <a:xfrm>
            <a:off x="738187" y="1444625"/>
            <a:ext cx="28082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dirty="0"/>
              <a:t>Learning Phase</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050132"/>
            <a:ext cx="1377156" cy="275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983831"/>
            <a:ext cx="4612704" cy="2797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685800" y="6412984"/>
            <a:ext cx="5058564" cy="369332"/>
          </a:xfrm>
          <a:prstGeom prst="rect">
            <a:avLst/>
          </a:prstGeom>
        </p:spPr>
        <p:txBody>
          <a:bodyPr wrap="none">
            <a:spAutoFit/>
          </a:bodyPr>
          <a:lstStyle/>
          <a:p>
            <a:r>
              <a:rPr lang="en-US" dirty="0" smtClean="0">
                <a:solidFill>
                  <a:schemeClr val="bg1">
                    <a:lumMod val="65000"/>
                  </a:schemeClr>
                </a:solidFill>
              </a:rPr>
              <a:t>Slide Credit : </a:t>
            </a:r>
            <a:r>
              <a:rPr lang="en-US" dirty="0" err="1" smtClean="0">
                <a:solidFill>
                  <a:schemeClr val="bg1">
                    <a:lumMod val="65000"/>
                  </a:schemeClr>
                </a:solidFill>
              </a:rPr>
              <a:t>Navneet</a:t>
            </a:r>
            <a:r>
              <a:rPr lang="en-US" dirty="0" smtClean="0">
                <a:solidFill>
                  <a:schemeClr val="bg1">
                    <a:lumMod val="65000"/>
                  </a:schemeClr>
                </a:solidFill>
              </a:rPr>
              <a:t> </a:t>
            </a:r>
            <a:r>
              <a:rPr lang="en-US" dirty="0" err="1">
                <a:solidFill>
                  <a:schemeClr val="bg1">
                    <a:lumMod val="65000"/>
                  </a:schemeClr>
                </a:solidFill>
              </a:rPr>
              <a:t>Dalal</a:t>
            </a:r>
            <a:r>
              <a:rPr lang="en-US" dirty="0">
                <a:solidFill>
                  <a:schemeClr val="bg1">
                    <a:lumMod val="65000"/>
                  </a:schemeClr>
                </a:solidFill>
              </a:rPr>
              <a:t>, Bill </a:t>
            </a:r>
            <a:r>
              <a:rPr lang="en-US" dirty="0" err="1" smtClean="0">
                <a:solidFill>
                  <a:schemeClr val="bg1">
                    <a:lumMod val="65000"/>
                  </a:schemeClr>
                </a:solidFill>
              </a:rPr>
              <a:t>Triggs</a:t>
            </a:r>
            <a:r>
              <a:rPr lang="en-US" dirty="0" smtClean="0">
                <a:solidFill>
                  <a:schemeClr val="bg1">
                    <a:lumMod val="65000"/>
                  </a:schemeClr>
                </a:solidFill>
              </a:rPr>
              <a:t>, Derek </a:t>
            </a:r>
            <a:r>
              <a:rPr lang="en-US" dirty="0" err="1" smtClean="0">
                <a:solidFill>
                  <a:schemeClr val="bg1">
                    <a:lumMod val="65000"/>
                  </a:schemeClr>
                </a:solidFill>
              </a:rPr>
              <a:t>Hoiem</a:t>
            </a:r>
            <a:endParaRPr lang="en-US" dirty="0">
              <a:solidFill>
                <a:schemeClr val="bg1">
                  <a:lumMod val="65000"/>
                </a:schemeClr>
              </a:solidFill>
            </a:endParaRPr>
          </a:p>
        </p:txBody>
      </p:sp>
    </p:spTree>
    <p:extLst>
      <p:ext uri="{BB962C8B-B14F-4D97-AF65-F5344CB8AC3E}">
        <p14:creationId xmlns:p14="http://schemas.microsoft.com/office/powerpoint/2010/main" val="14559712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2"/>
          <p:cNvSpPr>
            <a:spLocks noGrp="1"/>
          </p:cNvSpPr>
          <p:nvPr>
            <p:ph type="sldNum" sz="quarter" idx="10"/>
          </p:nvPr>
        </p:nvSpPr>
        <p:spPr/>
        <p:txBody>
          <a:bodyPr/>
          <a:lstStyle/>
          <a:p>
            <a:fld id="{B5B069F3-E4B9-4756-91E8-022D9238C45E}" type="slidenum">
              <a:rPr lang="en-US"/>
              <a:pPr/>
              <a:t>25</a:t>
            </a:fld>
            <a:endParaRPr lang="en-US"/>
          </a:p>
        </p:txBody>
      </p:sp>
      <p:sp>
        <p:nvSpPr>
          <p:cNvPr id="356354" name="Rectangle 2"/>
          <p:cNvSpPr>
            <a:spLocks noGrp="1" noChangeArrowheads="1"/>
          </p:cNvSpPr>
          <p:nvPr>
            <p:ph type="title"/>
          </p:nvPr>
        </p:nvSpPr>
        <p:spPr>
          <a:xfrm>
            <a:off x="457200" y="274638"/>
            <a:ext cx="8229600" cy="715962"/>
          </a:xfrm>
        </p:spPr>
        <p:txBody>
          <a:bodyPr>
            <a:normAutofit fontScale="90000"/>
          </a:bodyPr>
          <a:lstStyle/>
          <a:p>
            <a:r>
              <a:rPr lang="en-US" dirty="0"/>
              <a:t>Overall Architecture</a:t>
            </a:r>
          </a:p>
        </p:txBody>
      </p:sp>
      <p:sp>
        <p:nvSpPr>
          <p:cNvPr id="356386" name="Text Box 34"/>
          <p:cNvSpPr txBox="1">
            <a:spLocks noChangeArrowheads="1"/>
          </p:cNvSpPr>
          <p:nvPr/>
        </p:nvSpPr>
        <p:spPr bwMode="auto">
          <a:xfrm>
            <a:off x="4527550" y="3810000"/>
            <a:ext cx="3060700" cy="576262"/>
          </a:xfrm>
          <a:prstGeom prst="rect">
            <a:avLst/>
          </a:prstGeom>
          <a:solidFill>
            <a:srgbClr val="DDDDDD"/>
          </a:solidFill>
          <a:ln w="10800">
            <a:solidFill>
              <a:srgbClr val="FD993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723900" algn="l"/>
                <a:tab pos="1447800" algn="l"/>
                <a:tab pos="2171700" algn="l"/>
                <a:tab pos="2895600" algn="l"/>
              </a:tabLst>
              <a:defRPr>
                <a:solidFill>
                  <a:srgbClr val="666600"/>
                </a:solidFill>
                <a:latin typeface="Verdana" pitchFamily="34" charset="0"/>
                <a:cs typeface="Lucida Sans Unicode" pitchFamily="34" charset="0"/>
              </a:defRPr>
            </a:lvl1pPr>
            <a:lvl2pP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2pPr>
            <a:lvl3pP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3pPr>
            <a:lvl4pP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4pPr>
            <a:lvl5pP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5pPr>
            <a:lvl6pPr marL="1536700" indent="-215900" algn="ctr" defTabSz="449263" eaLnBrk="0" fontAlgn="base" hangingPunct="0">
              <a:lnSpc>
                <a:spcPct val="101000"/>
              </a:lnSpc>
              <a:spcBef>
                <a:spcPct val="0"/>
              </a:spcBef>
              <a:spcAft>
                <a:spcPct val="0"/>
              </a:spcAft>
              <a:buClr>
                <a:srgbClr val="000000"/>
              </a:buCl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6pPr>
            <a:lvl7pPr marL="1993900" indent="-215900" algn="ctr" defTabSz="449263" eaLnBrk="0" fontAlgn="base" hangingPunct="0">
              <a:lnSpc>
                <a:spcPct val="101000"/>
              </a:lnSpc>
              <a:spcBef>
                <a:spcPct val="0"/>
              </a:spcBef>
              <a:spcAft>
                <a:spcPct val="0"/>
              </a:spcAft>
              <a:buClr>
                <a:srgbClr val="000000"/>
              </a:buCl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7pPr>
            <a:lvl8pPr marL="2451100" indent="-215900" algn="ctr" defTabSz="449263" eaLnBrk="0" fontAlgn="base" hangingPunct="0">
              <a:lnSpc>
                <a:spcPct val="101000"/>
              </a:lnSpc>
              <a:spcBef>
                <a:spcPct val="0"/>
              </a:spcBef>
              <a:spcAft>
                <a:spcPct val="0"/>
              </a:spcAft>
              <a:buClr>
                <a:srgbClr val="000000"/>
              </a:buCl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8pPr>
            <a:lvl9pPr marL="2908300" indent="-215900" algn="ctr" defTabSz="449263" eaLnBrk="0" fontAlgn="base" hangingPunct="0">
              <a:lnSpc>
                <a:spcPct val="101000"/>
              </a:lnSpc>
              <a:spcBef>
                <a:spcPct val="0"/>
              </a:spcBef>
              <a:spcAft>
                <a:spcPct val="0"/>
              </a:spcAft>
              <a:buClr>
                <a:srgbClr val="000000"/>
              </a:buCl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9pPr>
          </a:lstStyle>
          <a:p>
            <a:pPr eaLnBrk="1">
              <a:lnSpc>
                <a:spcPct val="93000"/>
              </a:lnSpc>
              <a:buSzPct val="45000"/>
            </a:pPr>
            <a:r>
              <a:rPr lang="en-GB">
                <a:solidFill>
                  <a:srgbClr val="000000"/>
                </a:solidFill>
                <a:latin typeface="Arial" pitchFamily="34" charset="0"/>
                <a:ea typeface="Arial Unicode MS" pitchFamily="34" charset="-128"/>
                <a:cs typeface="Arial Unicode MS" pitchFamily="34" charset="-128"/>
              </a:rPr>
              <a:t>Fuse multiple detections in 3-D position &amp; scale space</a:t>
            </a:r>
          </a:p>
        </p:txBody>
      </p:sp>
      <p:sp>
        <p:nvSpPr>
          <p:cNvPr id="356387" name="Text Box 35"/>
          <p:cNvSpPr txBox="1">
            <a:spLocks noChangeArrowheads="1"/>
          </p:cNvSpPr>
          <p:nvPr/>
        </p:nvSpPr>
        <p:spPr bwMode="auto">
          <a:xfrm>
            <a:off x="4522788" y="2938462"/>
            <a:ext cx="3059112" cy="574675"/>
          </a:xfrm>
          <a:prstGeom prst="rect">
            <a:avLst/>
          </a:prstGeom>
          <a:solidFill>
            <a:srgbClr val="DDDDDD"/>
          </a:solidFill>
          <a:ln w="10800">
            <a:solidFill>
              <a:srgbClr val="FD993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723900" algn="l"/>
                <a:tab pos="1447800" algn="l"/>
                <a:tab pos="2171700" algn="l"/>
                <a:tab pos="2895600" algn="l"/>
              </a:tabLst>
              <a:defRPr>
                <a:solidFill>
                  <a:srgbClr val="666600"/>
                </a:solidFill>
                <a:latin typeface="Verdana" pitchFamily="34" charset="0"/>
                <a:cs typeface="Lucida Sans Unicode" pitchFamily="34" charset="0"/>
              </a:defRPr>
            </a:lvl1pPr>
            <a:lvl2pP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2pPr>
            <a:lvl3pP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3pPr>
            <a:lvl4pP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4pPr>
            <a:lvl5pP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5pPr>
            <a:lvl6pPr marL="1536700" indent="-215900" algn="ctr" defTabSz="449263" eaLnBrk="0" fontAlgn="base" hangingPunct="0">
              <a:lnSpc>
                <a:spcPct val="101000"/>
              </a:lnSpc>
              <a:spcBef>
                <a:spcPct val="0"/>
              </a:spcBef>
              <a:spcAft>
                <a:spcPct val="0"/>
              </a:spcAft>
              <a:buClr>
                <a:srgbClr val="000000"/>
              </a:buCl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6pPr>
            <a:lvl7pPr marL="1993900" indent="-215900" algn="ctr" defTabSz="449263" eaLnBrk="0" fontAlgn="base" hangingPunct="0">
              <a:lnSpc>
                <a:spcPct val="101000"/>
              </a:lnSpc>
              <a:spcBef>
                <a:spcPct val="0"/>
              </a:spcBef>
              <a:spcAft>
                <a:spcPct val="0"/>
              </a:spcAft>
              <a:buClr>
                <a:srgbClr val="000000"/>
              </a:buCl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7pPr>
            <a:lvl8pPr marL="2451100" indent="-215900" algn="ctr" defTabSz="449263" eaLnBrk="0" fontAlgn="base" hangingPunct="0">
              <a:lnSpc>
                <a:spcPct val="101000"/>
              </a:lnSpc>
              <a:spcBef>
                <a:spcPct val="0"/>
              </a:spcBef>
              <a:spcAft>
                <a:spcPct val="0"/>
              </a:spcAft>
              <a:buClr>
                <a:srgbClr val="000000"/>
              </a:buCl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8pPr>
            <a:lvl9pPr marL="2908300" indent="-215900" algn="ctr" defTabSz="449263" eaLnBrk="0" fontAlgn="base" hangingPunct="0">
              <a:lnSpc>
                <a:spcPct val="101000"/>
              </a:lnSpc>
              <a:spcBef>
                <a:spcPct val="0"/>
              </a:spcBef>
              <a:spcAft>
                <a:spcPct val="0"/>
              </a:spcAft>
              <a:buClr>
                <a:srgbClr val="000000"/>
              </a:buCl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9pPr>
          </a:lstStyle>
          <a:p>
            <a:pPr eaLnBrk="1">
              <a:lnSpc>
                <a:spcPct val="93000"/>
              </a:lnSpc>
              <a:buSzPct val="45000"/>
            </a:pPr>
            <a:r>
              <a:rPr lang="en-GB">
                <a:solidFill>
                  <a:srgbClr val="000000"/>
                </a:solidFill>
                <a:latin typeface="Arial" pitchFamily="34" charset="0"/>
                <a:ea typeface="Arial Unicode MS" pitchFamily="34" charset="-128"/>
                <a:cs typeface="Arial Unicode MS" pitchFamily="34" charset="-128"/>
              </a:rPr>
              <a:t>Run classifier to obtain object/non-object decisions</a:t>
            </a:r>
          </a:p>
        </p:txBody>
      </p:sp>
      <p:sp>
        <p:nvSpPr>
          <p:cNvPr id="356388" name="Text Box 36"/>
          <p:cNvSpPr txBox="1">
            <a:spLocks noChangeArrowheads="1"/>
          </p:cNvSpPr>
          <p:nvPr/>
        </p:nvSpPr>
        <p:spPr bwMode="auto">
          <a:xfrm>
            <a:off x="4522788" y="2074862"/>
            <a:ext cx="3060700" cy="576263"/>
          </a:xfrm>
          <a:prstGeom prst="rect">
            <a:avLst/>
          </a:prstGeom>
          <a:solidFill>
            <a:srgbClr val="DDDDDD"/>
          </a:solidFill>
          <a:ln w="10800">
            <a:solidFill>
              <a:srgbClr val="FD993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723900" algn="l"/>
                <a:tab pos="1447800" algn="l"/>
                <a:tab pos="2171700" algn="l"/>
                <a:tab pos="2895600" algn="l"/>
              </a:tabLst>
              <a:defRPr>
                <a:solidFill>
                  <a:srgbClr val="666600"/>
                </a:solidFill>
                <a:latin typeface="Verdana" pitchFamily="34" charset="0"/>
                <a:cs typeface="Lucida Sans Unicode" pitchFamily="34" charset="0"/>
              </a:defRPr>
            </a:lvl1pPr>
            <a:lvl2pP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2pPr>
            <a:lvl3pP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3pPr>
            <a:lvl4pP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4pPr>
            <a:lvl5pP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5pPr>
            <a:lvl6pPr marL="1536700" indent="-215900" algn="ctr" defTabSz="449263" eaLnBrk="0" fontAlgn="base" hangingPunct="0">
              <a:lnSpc>
                <a:spcPct val="101000"/>
              </a:lnSpc>
              <a:spcBef>
                <a:spcPct val="0"/>
              </a:spcBef>
              <a:spcAft>
                <a:spcPct val="0"/>
              </a:spcAft>
              <a:buClr>
                <a:srgbClr val="000000"/>
              </a:buCl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6pPr>
            <a:lvl7pPr marL="1993900" indent="-215900" algn="ctr" defTabSz="449263" eaLnBrk="0" fontAlgn="base" hangingPunct="0">
              <a:lnSpc>
                <a:spcPct val="101000"/>
              </a:lnSpc>
              <a:spcBef>
                <a:spcPct val="0"/>
              </a:spcBef>
              <a:spcAft>
                <a:spcPct val="0"/>
              </a:spcAft>
              <a:buClr>
                <a:srgbClr val="000000"/>
              </a:buCl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7pPr>
            <a:lvl8pPr marL="2451100" indent="-215900" algn="ctr" defTabSz="449263" eaLnBrk="0" fontAlgn="base" hangingPunct="0">
              <a:lnSpc>
                <a:spcPct val="101000"/>
              </a:lnSpc>
              <a:spcBef>
                <a:spcPct val="0"/>
              </a:spcBef>
              <a:spcAft>
                <a:spcPct val="0"/>
              </a:spcAft>
              <a:buClr>
                <a:srgbClr val="000000"/>
              </a:buCl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8pPr>
            <a:lvl9pPr marL="2908300" indent="-215900" algn="ctr" defTabSz="449263" eaLnBrk="0" fontAlgn="base" hangingPunct="0">
              <a:lnSpc>
                <a:spcPct val="101000"/>
              </a:lnSpc>
              <a:spcBef>
                <a:spcPct val="0"/>
              </a:spcBef>
              <a:spcAft>
                <a:spcPct val="0"/>
              </a:spcAft>
              <a:buClr>
                <a:srgbClr val="000000"/>
              </a:buCl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9pPr>
          </a:lstStyle>
          <a:p>
            <a:pPr eaLnBrk="1">
              <a:lnSpc>
                <a:spcPct val="93000"/>
              </a:lnSpc>
              <a:buSzPct val="45000"/>
            </a:pPr>
            <a:r>
              <a:rPr lang="en-GB">
                <a:solidFill>
                  <a:srgbClr val="000000"/>
                </a:solidFill>
                <a:latin typeface="Arial" pitchFamily="34" charset="0"/>
                <a:ea typeface="Arial Unicode MS" pitchFamily="34" charset="-128"/>
                <a:cs typeface="Arial Unicode MS" pitchFamily="34" charset="-128"/>
              </a:rPr>
              <a:t>Scan image at all scales and locations</a:t>
            </a:r>
          </a:p>
        </p:txBody>
      </p:sp>
      <p:sp>
        <p:nvSpPr>
          <p:cNvPr id="356389" name="Line 37"/>
          <p:cNvSpPr>
            <a:spLocks noChangeShapeType="1"/>
          </p:cNvSpPr>
          <p:nvPr/>
        </p:nvSpPr>
        <p:spPr bwMode="auto">
          <a:xfrm>
            <a:off x="6056313" y="3514725"/>
            <a:ext cx="1587" cy="306387"/>
          </a:xfrm>
          <a:prstGeom prst="line">
            <a:avLst/>
          </a:prstGeom>
          <a:noFill/>
          <a:ln w="18000">
            <a:solidFill>
              <a:srgbClr val="FF9933"/>
            </a:solidFill>
            <a:miter lim="800000"/>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56390" name="Line 38"/>
          <p:cNvSpPr>
            <a:spLocks noChangeShapeType="1"/>
          </p:cNvSpPr>
          <p:nvPr/>
        </p:nvSpPr>
        <p:spPr bwMode="auto">
          <a:xfrm>
            <a:off x="6056313" y="2647950"/>
            <a:ext cx="1587" cy="306387"/>
          </a:xfrm>
          <a:prstGeom prst="line">
            <a:avLst/>
          </a:prstGeom>
          <a:noFill/>
          <a:ln w="18000">
            <a:solidFill>
              <a:srgbClr val="FF9933"/>
            </a:solidFill>
            <a:miter lim="800000"/>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56391" name="Line 39"/>
          <p:cNvSpPr>
            <a:spLocks noChangeShapeType="1"/>
          </p:cNvSpPr>
          <p:nvPr/>
        </p:nvSpPr>
        <p:spPr bwMode="auto">
          <a:xfrm>
            <a:off x="6056313" y="4394200"/>
            <a:ext cx="1587" cy="280987"/>
          </a:xfrm>
          <a:prstGeom prst="line">
            <a:avLst/>
          </a:prstGeom>
          <a:noFill/>
          <a:ln w="18000">
            <a:solidFill>
              <a:srgbClr val="FF9933"/>
            </a:solidFill>
            <a:miter lim="800000"/>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56392" name="Text Box 40"/>
          <p:cNvSpPr txBox="1">
            <a:spLocks noChangeArrowheads="1"/>
          </p:cNvSpPr>
          <p:nvPr/>
        </p:nvSpPr>
        <p:spPr bwMode="auto">
          <a:xfrm>
            <a:off x="4527550" y="4595812"/>
            <a:ext cx="3060700"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a:solidFill>
                  <a:srgbClr val="FD99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723900" algn="l"/>
                <a:tab pos="1447800" algn="l"/>
                <a:tab pos="2171700" algn="l"/>
                <a:tab pos="2895600" algn="l"/>
              </a:tabLst>
              <a:defRPr>
                <a:solidFill>
                  <a:srgbClr val="666600"/>
                </a:solidFill>
                <a:latin typeface="Verdana" pitchFamily="34" charset="0"/>
                <a:cs typeface="Lucida Sans Unicode" pitchFamily="34" charset="0"/>
              </a:defRPr>
            </a:lvl1pPr>
            <a:lvl2pP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2pPr>
            <a:lvl3pP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3pPr>
            <a:lvl4pP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4pPr>
            <a:lvl5pP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5pPr>
            <a:lvl6pPr marL="1536700" indent="-215900" algn="ctr" defTabSz="449263" eaLnBrk="0" fontAlgn="base" hangingPunct="0">
              <a:lnSpc>
                <a:spcPct val="101000"/>
              </a:lnSpc>
              <a:spcBef>
                <a:spcPct val="0"/>
              </a:spcBef>
              <a:spcAft>
                <a:spcPct val="0"/>
              </a:spcAft>
              <a:buClr>
                <a:srgbClr val="000000"/>
              </a:buCl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6pPr>
            <a:lvl7pPr marL="1993900" indent="-215900" algn="ctr" defTabSz="449263" eaLnBrk="0" fontAlgn="base" hangingPunct="0">
              <a:lnSpc>
                <a:spcPct val="101000"/>
              </a:lnSpc>
              <a:spcBef>
                <a:spcPct val="0"/>
              </a:spcBef>
              <a:spcAft>
                <a:spcPct val="0"/>
              </a:spcAft>
              <a:buClr>
                <a:srgbClr val="000000"/>
              </a:buCl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7pPr>
            <a:lvl8pPr marL="2451100" indent="-215900" algn="ctr" defTabSz="449263" eaLnBrk="0" fontAlgn="base" hangingPunct="0">
              <a:lnSpc>
                <a:spcPct val="101000"/>
              </a:lnSpc>
              <a:spcBef>
                <a:spcPct val="0"/>
              </a:spcBef>
              <a:spcAft>
                <a:spcPct val="0"/>
              </a:spcAft>
              <a:buClr>
                <a:srgbClr val="000000"/>
              </a:buCl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8pPr>
            <a:lvl9pPr marL="2908300" indent="-215900" algn="ctr" defTabSz="449263" eaLnBrk="0" fontAlgn="base" hangingPunct="0">
              <a:lnSpc>
                <a:spcPct val="101000"/>
              </a:lnSpc>
              <a:spcBef>
                <a:spcPct val="0"/>
              </a:spcBef>
              <a:spcAft>
                <a:spcPct val="0"/>
              </a:spcAft>
              <a:buClr>
                <a:srgbClr val="000000"/>
              </a:buClr>
              <a:buSzPct val="45000"/>
              <a:buFont typeface="Symbol" pitchFamily="18" charset="2"/>
              <a:tabLst>
                <a:tab pos="723900" algn="l"/>
                <a:tab pos="1447800" algn="l"/>
                <a:tab pos="2171700" algn="l"/>
                <a:tab pos="2895600" algn="l"/>
              </a:tabLst>
              <a:defRPr>
                <a:solidFill>
                  <a:srgbClr val="666600"/>
                </a:solidFill>
                <a:latin typeface="Verdana" pitchFamily="34" charset="0"/>
                <a:cs typeface="Lucida Sans Unicode" pitchFamily="34" charset="0"/>
              </a:defRPr>
            </a:lvl9pPr>
          </a:lstStyle>
          <a:p>
            <a:pPr eaLnBrk="1">
              <a:lnSpc>
                <a:spcPct val="93000"/>
              </a:lnSpc>
              <a:buSzPct val="45000"/>
            </a:pPr>
            <a:r>
              <a:rPr lang="en-GB">
                <a:solidFill>
                  <a:srgbClr val="000000"/>
                </a:solidFill>
                <a:latin typeface="Arial" pitchFamily="34" charset="0"/>
                <a:ea typeface="Arial Unicode MS" pitchFamily="34" charset="-128"/>
                <a:cs typeface="Arial Unicode MS" pitchFamily="34" charset="-128"/>
              </a:rPr>
              <a:t>Object detections with bounding boxes </a:t>
            </a:r>
          </a:p>
        </p:txBody>
      </p:sp>
      <p:sp>
        <p:nvSpPr>
          <p:cNvPr id="356396" name="AutoShape 44"/>
          <p:cNvSpPr>
            <a:spLocks/>
          </p:cNvSpPr>
          <p:nvPr/>
        </p:nvSpPr>
        <p:spPr bwMode="auto">
          <a:xfrm rot="5400000" flipH="1">
            <a:off x="5885657" y="181768"/>
            <a:ext cx="360362" cy="3140075"/>
          </a:xfrm>
          <a:prstGeom prst="rightBrace">
            <a:avLst>
              <a:gd name="adj1" fmla="val 72614"/>
              <a:gd name="adj2" fmla="val 50000"/>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56397" name="Text Box 45"/>
          <p:cNvSpPr txBox="1">
            <a:spLocks noChangeArrowheads="1"/>
          </p:cNvSpPr>
          <p:nvPr/>
        </p:nvSpPr>
        <p:spPr bwMode="auto">
          <a:xfrm>
            <a:off x="4640263" y="1066800"/>
            <a:ext cx="28082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Detection Phase</a:t>
            </a:r>
          </a:p>
        </p:txBody>
      </p:sp>
      <p:pic>
        <p:nvPicPr>
          <p:cNvPr id="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6433" y="1124288"/>
            <a:ext cx="1136650" cy="2239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
                <a:solidFill>
                  <a:srgbClr val="FF99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275" y="3873589"/>
            <a:ext cx="1136650" cy="2239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
                <a:solidFill>
                  <a:srgbClr val="FF99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3856038"/>
            <a:ext cx="1136650" cy="2239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
                <a:solidFill>
                  <a:srgbClr val="FF99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 name="Text Box 7"/>
          <p:cNvSpPr txBox="1">
            <a:spLocks noChangeArrowheads="1"/>
          </p:cNvSpPr>
          <p:nvPr/>
        </p:nvSpPr>
        <p:spPr bwMode="auto">
          <a:xfrm>
            <a:off x="1890230" y="3352800"/>
            <a:ext cx="2148370" cy="370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1pPr>
            <a:lvl2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2pPr>
            <a:lvl3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3pPr>
            <a:lvl4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4pPr>
            <a:lvl5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5pPr>
            <a:lvl6pPr marL="15367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6pPr>
            <a:lvl7pPr marL="19939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7pPr>
            <a:lvl8pPr marL="24511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8pPr>
            <a:lvl9pPr marL="29083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9pPr>
          </a:lstStyle>
          <a:p>
            <a:r>
              <a:rPr lang="en-GB" dirty="0" smtClean="0"/>
              <a:t>Test Image</a:t>
            </a:r>
            <a:endParaRPr lang="en-GB" dirty="0"/>
          </a:p>
        </p:txBody>
      </p:sp>
      <p:sp>
        <p:nvSpPr>
          <p:cNvPr id="26" name="Text Box 8"/>
          <p:cNvSpPr txBox="1">
            <a:spLocks noChangeArrowheads="1"/>
          </p:cNvSpPr>
          <p:nvPr/>
        </p:nvSpPr>
        <p:spPr bwMode="auto">
          <a:xfrm>
            <a:off x="762000" y="6050283"/>
            <a:ext cx="1600200" cy="6470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1pPr>
            <a:lvl2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2pPr>
            <a:lvl3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3pPr>
            <a:lvl4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4pPr>
            <a:lvl5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5pPr>
            <a:lvl6pPr marL="15367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6pPr>
            <a:lvl7pPr marL="19939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7pPr>
            <a:lvl8pPr marL="24511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8pPr>
            <a:lvl9pPr marL="29083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9pPr>
          </a:lstStyle>
          <a:p>
            <a:r>
              <a:rPr lang="en-GB" dirty="0"/>
              <a:t>Weighted </a:t>
            </a:r>
            <a:r>
              <a:rPr lang="en-GB" dirty="0" err="1"/>
              <a:t>pos</a:t>
            </a:r>
            <a:r>
              <a:rPr lang="en-GB" dirty="0"/>
              <a:t> </a:t>
            </a:r>
            <a:r>
              <a:rPr lang="en-GB" dirty="0" err="1"/>
              <a:t>wts</a:t>
            </a:r>
            <a:endParaRPr lang="en-GB" dirty="0"/>
          </a:p>
        </p:txBody>
      </p:sp>
      <p:sp>
        <p:nvSpPr>
          <p:cNvPr id="27" name="Text Box 9"/>
          <p:cNvSpPr txBox="1">
            <a:spLocks noChangeArrowheads="1"/>
          </p:cNvSpPr>
          <p:nvPr/>
        </p:nvSpPr>
        <p:spPr bwMode="auto">
          <a:xfrm>
            <a:off x="3126144" y="6113551"/>
            <a:ext cx="1439863"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1pPr>
            <a:lvl2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2pPr>
            <a:lvl3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3pPr>
            <a:lvl4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4pPr>
            <a:lvl5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5pPr>
            <a:lvl6pPr marL="15367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6pPr>
            <a:lvl7pPr marL="19939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7pPr>
            <a:lvl8pPr marL="24511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8pPr>
            <a:lvl9pPr marL="29083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9pPr>
          </a:lstStyle>
          <a:p>
            <a:r>
              <a:rPr lang="en-GB" dirty="0"/>
              <a:t>Weighted </a:t>
            </a:r>
            <a:r>
              <a:rPr lang="en-GB" dirty="0" err="1"/>
              <a:t>neg</a:t>
            </a:r>
            <a:r>
              <a:rPr lang="en-GB" dirty="0"/>
              <a:t> </a:t>
            </a:r>
            <a:r>
              <a:rPr lang="en-GB" dirty="0" err="1"/>
              <a:t>wts</a:t>
            </a:r>
            <a:endParaRPr lang="en-GB" dirty="0"/>
          </a:p>
        </p:txBody>
      </p:sp>
      <p:pic>
        <p:nvPicPr>
          <p:cNvPr id="3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4972" y="3970123"/>
            <a:ext cx="1333500"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4640263" y="5638800"/>
            <a:ext cx="2751137" cy="4114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1524000" y="2801143"/>
            <a:ext cx="152400" cy="1008857"/>
          </a:xfrm>
          <a:prstGeom prst="downArrow">
            <a:avLst/>
          </a:prstGeom>
          <a:scene3d>
            <a:camera prst="orthographicFront">
              <a:rot lat="0" lon="0" rev="19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own Arrow 37"/>
          <p:cNvSpPr/>
          <p:nvPr/>
        </p:nvSpPr>
        <p:spPr>
          <a:xfrm>
            <a:off x="3352800" y="2819400"/>
            <a:ext cx="152400" cy="1008857"/>
          </a:xfrm>
          <a:prstGeom prst="downArrow">
            <a:avLst/>
          </a:prstGeom>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319588" y="6412984"/>
            <a:ext cx="3933256" cy="369332"/>
          </a:xfrm>
          <a:prstGeom prst="rect">
            <a:avLst/>
          </a:prstGeom>
        </p:spPr>
        <p:txBody>
          <a:bodyPr wrap="none">
            <a:spAutoFit/>
          </a:bodyPr>
          <a:lstStyle/>
          <a:p>
            <a:r>
              <a:rPr lang="en-US" dirty="0" smtClean="0">
                <a:solidFill>
                  <a:schemeClr val="bg1">
                    <a:lumMod val="65000"/>
                  </a:schemeClr>
                </a:solidFill>
              </a:rPr>
              <a:t>Picture Credit : </a:t>
            </a:r>
            <a:r>
              <a:rPr lang="en-US" dirty="0" err="1" smtClean="0">
                <a:solidFill>
                  <a:schemeClr val="bg1">
                    <a:lumMod val="65000"/>
                  </a:schemeClr>
                </a:solidFill>
              </a:rPr>
              <a:t>Navneet</a:t>
            </a:r>
            <a:r>
              <a:rPr lang="en-US" dirty="0" smtClean="0">
                <a:solidFill>
                  <a:schemeClr val="bg1">
                    <a:lumMod val="65000"/>
                  </a:schemeClr>
                </a:solidFill>
              </a:rPr>
              <a:t> </a:t>
            </a:r>
            <a:r>
              <a:rPr lang="en-US" dirty="0" err="1">
                <a:solidFill>
                  <a:schemeClr val="bg1">
                    <a:lumMod val="65000"/>
                  </a:schemeClr>
                </a:solidFill>
              </a:rPr>
              <a:t>Dalal</a:t>
            </a:r>
            <a:r>
              <a:rPr lang="en-US" dirty="0">
                <a:solidFill>
                  <a:schemeClr val="bg1">
                    <a:lumMod val="65000"/>
                  </a:schemeClr>
                </a:solidFill>
              </a:rPr>
              <a:t>, Bill </a:t>
            </a:r>
            <a:r>
              <a:rPr lang="en-US" dirty="0" err="1">
                <a:solidFill>
                  <a:schemeClr val="bg1">
                    <a:lumMod val="65000"/>
                  </a:schemeClr>
                </a:solidFill>
              </a:rPr>
              <a:t>Triggs</a:t>
            </a:r>
            <a:endParaRPr lang="en-US" dirty="0">
              <a:solidFill>
                <a:schemeClr val="bg1">
                  <a:lumMod val="65000"/>
                </a:schemeClr>
              </a:solidFill>
            </a:endParaRPr>
          </a:p>
        </p:txBody>
      </p:sp>
    </p:spTree>
    <p:extLst>
      <p:ext uri="{BB962C8B-B14F-4D97-AF65-F5344CB8AC3E}">
        <p14:creationId xmlns:p14="http://schemas.microsoft.com/office/powerpoint/2010/main" val="59065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56387"/>
                                        </p:tgtEl>
                                        <p:attrNameLst>
                                          <p:attrName>style.visibility</p:attrName>
                                        </p:attrNameLst>
                                      </p:cBhvr>
                                      <p:to>
                                        <p:strVal val="visible"/>
                                      </p:to>
                                    </p:set>
                                    <p:animEffect transition="in" filter="barn(inVertical)">
                                      <p:cBhvr>
                                        <p:cTn id="19" dur="500"/>
                                        <p:tgtEl>
                                          <p:spTgt spid="35638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56390"/>
                                        </p:tgtEl>
                                        <p:attrNameLst>
                                          <p:attrName>style.visibility</p:attrName>
                                        </p:attrNameLst>
                                      </p:cBhvr>
                                      <p:to>
                                        <p:strVal val="visible"/>
                                      </p:to>
                                    </p:set>
                                    <p:animEffect transition="in" filter="barn(inVertical)">
                                      <p:cBhvr>
                                        <p:cTn id="22" dur="500"/>
                                        <p:tgtEl>
                                          <p:spTgt spid="35639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56389"/>
                                        </p:tgtEl>
                                        <p:attrNameLst>
                                          <p:attrName>style.visibility</p:attrName>
                                        </p:attrNameLst>
                                      </p:cBhvr>
                                      <p:to>
                                        <p:strVal val="visible"/>
                                      </p:to>
                                    </p:set>
                                    <p:animEffect transition="in" filter="barn(inVertical)">
                                      <p:cBhvr>
                                        <p:cTn id="36" dur="500"/>
                                        <p:tgtEl>
                                          <p:spTgt spid="35638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56386"/>
                                        </p:tgtEl>
                                        <p:attrNameLst>
                                          <p:attrName>style.visibility</p:attrName>
                                        </p:attrNameLst>
                                      </p:cBhvr>
                                      <p:to>
                                        <p:strVal val="visible"/>
                                      </p:to>
                                    </p:set>
                                    <p:animEffect transition="in" filter="barn(inVertical)">
                                      <p:cBhvr>
                                        <p:cTn id="39" dur="500"/>
                                        <p:tgtEl>
                                          <p:spTgt spid="35638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56391"/>
                                        </p:tgtEl>
                                        <p:attrNameLst>
                                          <p:attrName>style.visibility</p:attrName>
                                        </p:attrNameLst>
                                      </p:cBhvr>
                                      <p:to>
                                        <p:strVal val="visible"/>
                                      </p:to>
                                    </p:set>
                                    <p:animEffect transition="in" filter="barn(inVertical)">
                                      <p:cBhvr>
                                        <p:cTn id="42" dur="500"/>
                                        <p:tgtEl>
                                          <p:spTgt spid="35639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56392"/>
                                        </p:tgtEl>
                                        <p:attrNameLst>
                                          <p:attrName>style.visibility</p:attrName>
                                        </p:attrNameLst>
                                      </p:cBhvr>
                                      <p:to>
                                        <p:strVal val="visible"/>
                                      </p:to>
                                    </p:set>
                                    <p:animEffect transition="in" filter="barn(inVertical)">
                                      <p:cBhvr>
                                        <p:cTn id="45" dur="500"/>
                                        <p:tgtEl>
                                          <p:spTgt spid="356392"/>
                                        </p:tgtEl>
                                      </p:cBhvr>
                                    </p:animEffect>
                                  </p:childTnLst>
                                </p:cTn>
                              </p:par>
                              <p:par>
                                <p:cTn id="46" presetID="16" presetClass="entr" presetSubtype="21"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barn(inVertical)">
                                      <p:cBhvr>
                                        <p:cTn id="4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86" grpId="0" animBg="1"/>
      <p:bldP spid="356387" grpId="0" animBg="1"/>
      <p:bldP spid="356389" grpId="0" animBg="1"/>
      <p:bldP spid="356390" grpId="0" animBg="1"/>
      <p:bldP spid="356391" grpId="0" animBg="1"/>
      <p:bldP spid="356392" grpId="0"/>
      <p:bldP spid="26" grpId="0"/>
      <p:bldP spid="27" grpId="0"/>
      <p:bldP spid="6" grpId="0" animBg="1"/>
      <p:bldP spid="9" grpId="0" animBg="1"/>
      <p:bldP spid="3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a:t>
            </a:r>
            <a:endParaRPr lang="en-US" dirty="0"/>
          </a:p>
        </p:txBody>
      </p:sp>
      <p:sp>
        <p:nvSpPr>
          <p:cNvPr id="3" name="Content Placeholder 2"/>
          <p:cNvSpPr>
            <a:spLocks noGrp="1"/>
          </p:cNvSpPr>
          <p:nvPr>
            <p:ph idx="1"/>
          </p:nvPr>
        </p:nvSpPr>
        <p:spPr/>
        <p:txBody>
          <a:bodyPr/>
          <a:lstStyle/>
          <a:p>
            <a:r>
              <a:rPr lang="en-US" dirty="0"/>
              <a:t>http://lear.inrialpes.fr/pubs/2005/DT05/</a:t>
            </a:r>
            <a:endParaRPr lang="en-US" dirty="0"/>
          </a:p>
        </p:txBody>
      </p:sp>
    </p:spTree>
    <p:extLst>
      <p:ext uri="{BB962C8B-B14F-4D97-AF65-F5344CB8AC3E}">
        <p14:creationId xmlns:p14="http://schemas.microsoft.com/office/powerpoint/2010/main" val="41866192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3DFA3CCF-9BE9-44FF-A5F8-785EDC18DFCE}" type="slidenum">
              <a:rPr lang="en-US"/>
              <a:pPr/>
              <a:t>27</a:t>
            </a:fld>
            <a:endParaRPr lang="en-US"/>
          </a:p>
        </p:txBody>
      </p:sp>
      <p:sp>
        <p:nvSpPr>
          <p:cNvPr id="399362" name="Rectangle 2"/>
          <p:cNvSpPr>
            <a:spLocks noGrp="1" noChangeArrowheads="1"/>
          </p:cNvSpPr>
          <p:nvPr>
            <p:ph type="title"/>
          </p:nvPr>
        </p:nvSpPr>
        <p:spPr>
          <a:xfrm>
            <a:off x="468313" y="219075"/>
            <a:ext cx="8231187" cy="669925"/>
          </a:xfrm>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t>Overall Performance</a:t>
            </a:r>
          </a:p>
        </p:txBody>
      </p:sp>
      <p:sp>
        <p:nvSpPr>
          <p:cNvPr id="399363" name="Text Box 3"/>
          <p:cNvSpPr txBox="1">
            <a:spLocks noChangeArrowheads="1"/>
          </p:cNvSpPr>
          <p:nvPr/>
        </p:nvSpPr>
        <p:spPr bwMode="auto">
          <a:xfrm>
            <a:off x="549275" y="1093788"/>
            <a:ext cx="7826375"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1pPr>
            <a:lvl2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2pPr>
            <a:lvl3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3pPr>
            <a:lvl4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4pPr>
            <a:lvl5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5pPr>
            <a:lvl6pPr marL="15367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6pPr>
            <a:lvl7pPr marL="19939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7pPr>
            <a:lvl8pPr marL="24511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8pPr>
            <a:lvl9pPr marL="29083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9pPr>
          </a:lstStyle>
          <a:p>
            <a:pPr algn="l"/>
            <a:r>
              <a:rPr lang="en-GB" sz="2800">
                <a:solidFill>
                  <a:srgbClr val="808019"/>
                </a:solidFill>
              </a:rPr>
              <a:t>Recall-precision on INRIA person database</a:t>
            </a:r>
          </a:p>
        </p:txBody>
      </p:sp>
      <p:sp>
        <p:nvSpPr>
          <p:cNvPr id="399364" name="Rectangle 4"/>
          <p:cNvSpPr>
            <a:spLocks noGrp="1" noChangeArrowheads="1"/>
          </p:cNvSpPr>
          <p:nvPr>
            <p:ph type="body" idx="1"/>
          </p:nvPr>
        </p:nvSpPr>
        <p:spPr>
          <a:xfrm>
            <a:off x="457200" y="5734050"/>
            <a:ext cx="8228013" cy="746125"/>
          </a:xfrm>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t>R/C-HOG have 1-2 order lower false positives than other descriptors</a:t>
            </a:r>
          </a:p>
        </p:txBody>
      </p:sp>
      <p:pic>
        <p:nvPicPr>
          <p:cNvPr id="399366" name="Picture 6" descr="rpbest-0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768475"/>
            <a:ext cx="5111750" cy="403701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660532" y="6412984"/>
            <a:ext cx="3721468" cy="369332"/>
          </a:xfrm>
          <a:prstGeom prst="rect">
            <a:avLst/>
          </a:prstGeom>
        </p:spPr>
        <p:txBody>
          <a:bodyPr wrap="none">
            <a:spAutoFit/>
          </a:bodyPr>
          <a:lstStyle/>
          <a:p>
            <a:r>
              <a:rPr lang="en-US" dirty="0" smtClean="0">
                <a:solidFill>
                  <a:schemeClr val="bg1">
                    <a:lumMod val="65000"/>
                  </a:schemeClr>
                </a:solidFill>
              </a:rPr>
              <a:t>Slide Credit : </a:t>
            </a:r>
            <a:r>
              <a:rPr lang="en-US" dirty="0" err="1" smtClean="0">
                <a:solidFill>
                  <a:schemeClr val="bg1">
                    <a:lumMod val="65000"/>
                  </a:schemeClr>
                </a:solidFill>
              </a:rPr>
              <a:t>Navneet</a:t>
            </a:r>
            <a:r>
              <a:rPr lang="en-US" dirty="0" smtClean="0">
                <a:solidFill>
                  <a:schemeClr val="bg1">
                    <a:lumMod val="65000"/>
                  </a:schemeClr>
                </a:solidFill>
              </a:rPr>
              <a:t> </a:t>
            </a:r>
            <a:r>
              <a:rPr lang="en-US" dirty="0" err="1">
                <a:solidFill>
                  <a:schemeClr val="bg1">
                    <a:lumMod val="65000"/>
                  </a:schemeClr>
                </a:solidFill>
              </a:rPr>
              <a:t>Dalal</a:t>
            </a:r>
            <a:r>
              <a:rPr lang="en-US" dirty="0">
                <a:solidFill>
                  <a:schemeClr val="bg1">
                    <a:lumMod val="65000"/>
                  </a:schemeClr>
                </a:solidFill>
              </a:rPr>
              <a:t>, Bill </a:t>
            </a:r>
            <a:r>
              <a:rPr lang="en-US" dirty="0" err="1">
                <a:solidFill>
                  <a:schemeClr val="bg1">
                    <a:lumMod val="65000"/>
                  </a:schemeClr>
                </a:solidFill>
              </a:rPr>
              <a:t>Triggs</a:t>
            </a:r>
            <a:endParaRPr lang="en-US" dirty="0">
              <a:solidFill>
                <a:schemeClr val="bg1">
                  <a:lumMod val="65000"/>
                </a:schemeClr>
              </a:solidFill>
            </a:endParaRPr>
          </a:p>
        </p:txBody>
      </p:sp>
    </p:spTree>
    <p:extLst>
      <p:ext uri="{BB962C8B-B14F-4D97-AF65-F5344CB8AC3E}">
        <p14:creationId xmlns:p14="http://schemas.microsoft.com/office/powerpoint/2010/main" val="13452206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2"/>
          <p:cNvSpPr>
            <a:spLocks noGrp="1"/>
          </p:cNvSpPr>
          <p:nvPr>
            <p:ph type="sldNum" sz="quarter" idx="10"/>
          </p:nvPr>
        </p:nvSpPr>
        <p:spPr/>
        <p:txBody>
          <a:bodyPr/>
          <a:lstStyle/>
          <a:p>
            <a:fld id="{75458257-ED5F-4B42-8969-DEC281A2C2B9}" type="slidenum">
              <a:rPr lang="en-US"/>
              <a:pPr/>
              <a:t>28</a:t>
            </a:fld>
            <a:endParaRPr lang="en-US"/>
          </a:p>
        </p:txBody>
      </p:sp>
      <p:sp>
        <p:nvSpPr>
          <p:cNvPr id="391170" name="Rectangle 2"/>
          <p:cNvSpPr>
            <a:spLocks noGrp="1" noChangeArrowheads="1"/>
          </p:cNvSpPr>
          <p:nvPr>
            <p:ph type="title"/>
          </p:nvPr>
        </p:nvSpPr>
        <p:spPr>
          <a:xfrm>
            <a:off x="468313" y="217488"/>
            <a:ext cx="8229600" cy="669925"/>
          </a:xfrm>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t>Effect of Parameters</a:t>
            </a:r>
          </a:p>
        </p:txBody>
      </p:sp>
      <p:sp>
        <p:nvSpPr>
          <p:cNvPr id="391171" name="Rectangle 3"/>
          <p:cNvSpPr>
            <a:spLocks noGrp="1" noChangeArrowheads="1"/>
          </p:cNvSpPr>
          <p:nvPr>
            <p:ph type="body" sz="half" idx="4294967295"/>
          </p:nvPr>
        </p:nvSpPr>
        <p:spPr>
          <a:xfrm>
            <a:off x="455613" y="5099050"/>
            <a:ext cx="8688387" cy="1209675"/>
          </a:xfrm>
          <a:ln/>
          <a:extLst>
            <a:ext uri="{91240B29-F687-4F45-9708-019B960494DF}">
              <a14:hiddenLine xmlns:a14="http://schemas.microsoft.com/office/drawing/2010/main" w="9525" cap="flat" cmpd="sng" algn="ctr">
                <a:solidFill>
                  <a:srgbClr val="000000"/>
                </a:solidFill>
                <a:prstDash val="solid"/>
                <a:round/>
                <a:headEnd/>
                <a:tailEnd/>
              </a14:hiddenLine>
            </a:ext>
          </a:extLst>
        </p:spPr>
        <p:txBody>
          <a:bodyPr lIns="0" tIns="0" rIns="0" bIns="0">
            <a:spAutoFit/>
          </a:bodyPr>
          <a:lstStyle/>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a:t>Using simple smoothed gradients and many orientations helps!</a:t>
            </a:r>
          </a:p>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a:t>Gradient scale 3</a:t>
            </a:r>
            <a:r>
              <a:rPr lang="en-GB" sz="2000">
                <a:latin typeface="Lucida Sans Unicode" pitchFamily="34" charset="0"/>
              </a:rPr>
              <a:t>→ 0 </a:t>
            </a:r>
            <a:r>
              <a:rPr lang="en-GB">
                <a:latin typeface="Lucida Sans Unicode" pitchFamily="34" charset="0"/>
              </a:rPr>
              <a:t>⇒</a:t>
            </a:r>
            <a:r>
              <a:rPr lang="en-GB"/>
              <a:t> </a:t>
            </a:r>
            <a:r>
              <a:rPr lang="en-GB" sz="2000"/>
              <a:t>false positives drop by 10 times</a:t>
            </a:r>
          </a:p>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a:t>Orientation bins 45˚</a:t>
            </a:r>
            <a:r>
              <a:rPr lang="en-GB" sz="2000">
                <a:latin typeface="Lucida Sans Unicode" pitchFamily="34" charset="0"/>
              </a:rPr>
              <a:t>→</a:t>
            </a:r>
            <a:r>
              <a:rPr lang="en-GB" sz="2000"/>
              <a:t> 20˚</a:t>
            </a:r>
            <a:r>
              <a:rPr lang="en-GB" sz="2000">
                <a:latin typeface="Lucida Sans Unicode" pitchFamily="34" charset="0"/>
              </a:rPr>
              <a:t> </a:t>
            </a:r>
            <a:r>
              <a:rPr lang="en-GB">
                <a:latin typeface="Lucida Sans Unicode" pitchFamily="34" charset="0"/>
              </a:rPr>
              <a:t>⇒</a:t>
            </a:r>
            <a:r>
              <a:rPr lang="en-GB"/>
              <a:t> </a:t>
            </a:r>
            <a:r>
              <a:rPr lang="en-GB" sz="2000"/>
              <a:t>false positives drop by 10 times </a:t>
            </a:r>
          </a:p>
        </p:txBody>
      </p:sp>
      <p:pic>
        <p:nvPicPr>
          <p:cNvPr id="3911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5850" y="1619250"/>
            <a:ext cx="3960813" cy="3248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
                <a:solidFill>
                  <a:srgbClr val="FF99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117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1619250"/>
            <a:ext cx="3960813" cy="3248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
                <a:solidFill>
                  <a:srgbClr val="FF99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1174" name="Text Box 6"/>
          <p:cNvSpPr txBox="1">
            <a:spLocks noChangeArrowheads="1"/>
          </p:cNvSpPr>
          <p:nvPr/>
        </p:nvSpPr>
        <p:spPr bwMode="auto">
          <a:xfrm>
            <a:off x="360363" y="1125538"/>
            <a:ext cx="431958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1pPr>
            <a:lvl2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2pPr>
            <a:lvl3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3pPr>
            <a:lvl4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4pPr>
            <a:lvl5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5pPr>
            <a:lvl6pPr marL="15367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6pPr>
            <a:lvl7pPr marL="19939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7pPr>
            <a:lvl8pPr marL="24511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8pPr>
            <a:lvl9pPr marL="29083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9pPr>
          </a:lstStyle>
          <a:p>
            <a:pPr algn="l"/>
            <a:r>
              <a:rPr lang="en-GB" sz="2400">
                <a:solidFill>
                  <a:srgbClr val="808019"/>
                </a:solidFill>
              </a:rPr>
              <a:t>Gradient smoothing, </a:t>
            </a:r>
            <a:r>
              <a:rPr lang="en-GB" sz="2400" i="1">
                <a:solidFill>
                  <a:srgbClr val="808019"/>
                </a:solidFill>
              </a:rPr>
              <a:t>σ</a:t>
            </a:r>
          </a:p>
        </p:txBody>
      </p:sp>
      <p:sp>
        <p:nvSpPr>
          <p:cNvPr id="391175" name="Text Box 7"/>
          <p:cNvSpPr txBox="1">
            <a:spLocks noChangeArrowheads="1"/>
          </p:cNvSpPr>
          <p:nvPr/>
        </p:nvSpPr>
        <p:spPr bwMode="auto">
          <a:xfrm>
            <a:off x="5178425" y="1125538"/>
            <a:ext cx="328136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1pPr>
            <a:lvl2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2pPr>
            <a:lvl3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3pPr>
            <a:lvl4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4pPr>
            <a:lvl5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5pPr>
            <a:lvl6pPr marL="15367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6pPr>
            <a:lvl7pPr marL="19939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7pPr>
            <a:lvl8pPr marL="24511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8pPr>
            <a:lvl9pPr marL="29083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9pPr>
          </a:lstStyle>
          <a:p>
            <a:pPr algn="l"/>
            <a:r>
              <a:rPr lang="en-GB" sz="2400">
                <a:solidFill>
                  <a:srgbClr val="808019"/>
                </a:solidFill>
              </a:rPr>
              <a:t>Orientation bins, </a:t>
            </a:r>
            <a:r>
              <a:rPr lang="en-GB" sz="2400" i="1">
                <a:solidFill>
                  <a:srgbClr val="808019"/>
                </a:solidFill>
              </a:rPr>
              <a:t>β</a:t>
            </a:r>
          </a:p>
        </p:txBody>
      </p:sp>
      <p:sp>
        <p:nvSpPr>
          <p:cNvPr id="9" name="Rectangle 8"/>
          <p:cNvSpPr/>
          <p:nvPr/>
        </p:nvSpPr>
        <p:spPr>
          <a:xfrm>
            <a:off x="5498732" y="6488668"/>
            <a:ext cx="3721468" cy="369332"/>
          </a:xfrm>
          <a:prstGeom prst="rect">
            <a:avLst/>
          </a:prstGeom>
        </p:spPr>
        <p:txBody>
          <a:bodyPr wrap="none">
            <a:spAutoFit/>
          </a:bodyPr>
          <a:lstStyle/>
          <a:p>
            <a:r>
              <a:rPr lang="en-US" dirty="0" smtClean="0">
                <a:solidFill>
                  <a:schemeClr val="bg1">
                    <a:lumMod val="65000"/>
                  </a:schemeClr>
                </a:solidFill>
              </a:rPr>
              <a:t>Slide Credit : </a:t>
            </a:r>
            <a:r>
              <a:rPr lang="en-US" dirty="0" err="1" smtClean="0">
                <a:solidFill>
                  <a:schemeClr val="bg1">
                    <a:lumMod val="65000"/>
                  </a:schemeClr>
                </a:solidFill>
              </a:rPr>
              <a:t>Navneet</a:t>
            </a:r>
            <a:r>
              <a:rPr lang="en-US" dirty="0" smtClean="0">
                <a:solidFill>
                  <a:schemeClr val="bg1">
                    <a:lumMod val="65000"/>
                  </a:schemeClr>
                </a:solidFill>
              </a:rPr>
              <a:t> </a:t>
            </a:r>
            <a:r>
              <a:rPr lang="en-US" dirty="0" err="1">
                <a:solidFill>
                  <a:schemeClr val="bg1">
                    <a:lumMod val="65000"/>
                  </a:schemeClr>
                </a:solidFill>
              </a:rPr>
              <a:t>Dalal</a:t>
            </a:r>
            <a:r>
              <a:rPr lang="en-US" dirty="0">
                <a:solidFill>
                  <a:schemeClr val="bg1">
                    <a:lumMod val="65000"/>
                  </a:schemeClr>
                </a:solidFill>
              </a:rPr>
              <a:t>, Bill </a:t>
            </a:r>
            <a:r>
              <a:rPr lang="en-US" dirty="0" err="1">
                <a:solidFill>
                  <a:schemeClr val="bg1">
                    <a:lumMod val="65000"/>
                  </a:schemeClr>
                </a:solidFill>
              </a:rPr>
              <a:t>Triggs</a:t>
            </a:r>
            <a:endParaRPr lang="en-US" dirty="0">
              <a:solidFill>
                <a:schemeClr val="bg1">
                  <a:lumMod val="65000"/>
                </a:schemeClr>
              </a:solidFill>
            </a:endParaRPr>
          </a:p>
        </p:txBody>
      </p:sp>
    </p:spTree>
    <p:extLst>
      <p:ext uri="{BB962C8B-B14F-4D97-AF65-F5344CB8AC3E}">
        <p14:creationId xmlns:p14="http://schemas.microsoft.com/office/powerpoint/2010/main" val="23813282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a:spLocks noGrp="1"/>
          </p:cNvSpPr>
          <p:nvPr>
            <p:ph type="sldNum" sz="quarter" idx="10"/>
          </p:nvPr>
        </p:nvSpPr>
        <p:spPr/>
        <p:txBody>
          <a:bodyPr/>
          <a:lstStyle/>
          <a:p>
            <a:fld id="{1385B2AD-11DF-4724-8A3A-5D904F8A4B5D}" type="slidenum">
              <a:rPr lang="en-US"/>
              <a:pPr/>
              <a:t>29</a:t>
            </a:fld>
            <a:endParaRPr lang="en-US"/>
          </a:p>
        </p:txBody>
      </p:sp>
      <p:sp>
        <p:nvSpPr>
          <p:cNvPr id="395266" name="Rectangle 2"/>
          <p:cNvSpPr>
            <a:spLocks noGrp="1" noChangeArrowheads="1"/>
          </p:cNvSpPr>
          <p:nvPr>
            <p:ph type="title"/>
          </p:nvPr>
        </p:nvSpPr>
        <p:spPr>
          <a:xfrm>
            <a:off x="468313" y="219075"/>
            <a:ext cx="8231187" cy="669925"/>
          </a:xfrm>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t>Effect of Block and Cell Size</a:t>
            </a:r>
          </a:p>
        </p:txBody>
      </p:sp>
      <p:sp>
        <p:nvSpPr>
          <p:cNvPr id="395267" name="Rectangle 3"/>
          <p:cNvSpPr>
            <a:spLocks noGrp="1" noChangeArrowheads="1"/>
          </p:cNvSpPr>
          <p:nvPr>
            <p:ph type="body" idx="1"/>
          </p:nvPr>
        </p:nvSpPr>
        <p:spPr>
          <a:xfrm>
            <a:off x="457200" y="5502275"/>
            <a:ext cx="8228013" cy="746125"/>
          </a:xfrm>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t>Trade off between need for local spatial invariance and need for finer spatial resolution</a:t>
            </a:r>
          </a:p>
        </p:txBody>
      </p:sp>
      <p:pic>
        <p:nvPicPr>
          <p:cNvPr id="39526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1233488"/>
            <a:ext cx="5400675" cy="38877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
                <a:solidFill>
                  <a:srgbClr val="FF99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395269" name="Group 5"/>
          <p:cNvGrpSpPr>
            <a:grpSpLocks/>
          </p:cNvGrpSpPr>
          <p:nvPr/>
        </p:nvGrpSpPr>
        <p:grpSpPr bwMode="auto">
          <a:xfrm>
            <a:off x="7092950" y="2025650"/>
            <a:ext cx="1079500" cy="2159000"/>
            <a:chOff x="4468" y="1480"/>
            <a:chExt cx="680" cy="1360"/>
          </a:xfrm>
        </p:grpSpPr>
        <p:pic>
          <p:nvPicPr>
            <p:cNvPr id="395270" name="Picture 6" descr="crop001590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8" y="1480"/>
              <a:ext cx="680" cy="1360"/>
            </a:xfrm>
            <a:prstGeom prst="rect">
              <a:avLst/>
            </a:prstGeom>
            <a:noFill/>
            <a:extLst>
              <a:ext uri="{909E8E84-426E-40DD-AFC4-6F175D3DCCD1}">
                <a14:hiddenFill xmlns:a14="http://schemas.microsoft.com/office/drawing/2010/main">
                  <a:solidFill>
                    <a:srgbClr val="FFFFFF"/>
                  </a:solidFill>
                </a14:hiddenFill>
              </a:ext>
            </a:extLst>
          </p:spPr>
        </p:pic>
        <p:sp>
          <p:nvSpPr>
            <p:cNvPr id="395271" name="Rectangle 7"/>
            <p:cNvSpPr>
              <a:spLocks noChangeArrowheads="1"/>
            </p:cNvSpPr>
            <p:nvPr/>
          </p:nvSpPr>
          <p:spPr bwMode="auto">
            <a:xfrm>
              <a:off x="4836" y="2369"/>
              <a:ext cx="63" cy="199"/>
            </a:xfrm>
            <a:prstGeom prst="rect">
              <a:avLst/>
            </a:prstGeom>
            <a:noFill/>
            <a:ln w="158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95272" name="Line 8"/>
          <p:cNvSpPr>
            <a:spLocks noChangeShapeType="1"/>
          </p:cNvSpPr>
          <p:nvPr/>
        </p:nvSpPr>
        <p:spPr bwMode="auto">
          <a:xfrm rot="-5400000">
            <a:off x="6517481" y="2383632"/>
            <a:ext cx="720725" cy="1588"/>
          </a:xfrm>
          <a:prstGeom prst="line">
            <a:avLst/>
          </a:prstGeom>
          <a:noFill/>
          <a:ln w="10800">
            <a:solidFill>
              <a:srgbClr val="66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95273" name="Line 9"/>
          <p:cNvSpPr>
            <a:spLocks noChangeShapeType="1"/>
          </p:cNvSpPr>
          <p:nvPr/>
        </p:nvSpPr>
        <p:spPr bwMode="auto">
          <a:xfrm rot="-5400000">
            <a:off x="6858000" y="1900238"/>
            <a:ext cx="1588" cy="252412"/>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95274" name="Line 10"/>
          <p:cNvSpPr>
            <a:spLocks noChangeShapeType="1"/>
          </p:cNvSpPr>
          <p:nvPr/>
        </p:nvSpPr>
        <p:spPr bwMode="auto">
          <a:xfrm rot="16200000" flipH="1">
            <a:off x="6515894" y="3826669"/>
            <a:ext cx="723900" cy="1588"/>
          </a:xfrm>
          <a:prstGeom prst="line">
            <a:avLst/>
          </a:prstGeom>
          <a:noFill/>
          <a:ln w="10800">
            <a:solidFill>
              <a:srgbClr val="66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95275" name="Line 11"/>
          <p:cNvSpPr>
            <a:spLocks noChangeShapeType="1"/>
          </p:cNvSpPr>
          <p:nvPr/>
        </p:nvSpPr>
        <p:spPr bwMode="auto">
          <a:xfrm rot="-5400000">
            <a:off x="6858000" y="4059238"/>
            <a:ext cx="1588" cy="252412"/>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95276" name="Text Box 12"/>
          <p:cNvSpPr txBox="1">
            <a:spLocks noChangeArrowheads="1"/>
          </p:cNvSpPr>
          <p:nvPr/>
        </p:nvSpPr>
        <p:spPr bwMode="auto">
          <a:xfrm rot="-5400000">
            <a:off x="6311900" y="2649538"/>
            <a:ext cx="1133476"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1pPr>
            <a:lvl2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2pPr>
            <a:lvl3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3pPr>
            <a:lvl4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4pPr>
            <a:lvl5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5pPr>
            <a:lvl6pPr marL="15367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6pPr>
            <a:lvl7pPr marL="19939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7pPr>
            <a:lvl8pPr marL="24511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8pPr>
            <a:lvl9pPr marL="29083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9pPr>
          </a:lstStyle>
          <a:p>
            <a:r>
              <a:rPr lang="en-GB"/>
              <a:t>128</a:t>
            </a:r>
          </a:p>
        </p:txBody>
      </p:sp>
      <p:sp>
        <p:nvSpPr>
          <p:cNvPr id="395277" name="Line 13"/>
          <p:cNvSpPr>
            <a:spLocks noChangeShapeType="1"/>
          </p:cNvSpPr>
          <p:nvPr/>
        </p:nvSpPr>
        <p:spPr bwMode="auto">
          <a:xfrm>
            <a:off x="6372225" y="1916113"/>
            <a:ext cx="720725" cy="1587"/>
          </a:xfrm>
          <a:prstGeom prst="line">
            <a:avLst/>
          </a:prstGeom>
          <a:noFill/>
          <a:ln w="10800">
            <a:solidFill>
              <a:srgbClr val="66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95278" name="Line 14"/>
          <p:cNvSpPr>
            <a:spLocks noChangeShapeType="1"/>
          </p:cNvSpPr>
          <p:nvPr/>
        </p:nvSpPr>
        <p:spPr bwMode="auto">
          <a:xfrm>
            <a:off x="7092950" y="1773238"/>
            <a:ext cx="1588" cy="252412"/>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95279" name="Line 15"/>
          <p:cNvSpPr>
            <a:spLocks noChangeShapeType="1"/>
          </p:cNvSpPr>
          <p:nvPr/>
        </p:nvSpPr>
        <p:spPr bwMode="auto">
          <a:xfrm flipH="1">
            <a:off x="8101013" y="1917700"/>
            <a:ext cx="723900" cy="1588"/>
          </a:xfrm>
          <a:prstGeom prst="line">
            <a:avLst/>
          </a:prstGeom>
          <a:noFill/>
          <a:ln w="10800">
            <a:solidFill>
              <a:srgbClr val="66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95280" name="Line 16"/>
          <p:cNvSpPr>
            <a:spLocks noChangeShapeType="1"/>
          </p:cNvSpPr>
          <p:nvPr/>
        </p:nvSpPr>
        <p:spPr bwMode="auto">
          <a:xfrm>
            <a:off x="8101013" y="1773238"/>
            <a:ext cx="1587" cy="252412"/>
          </a:xfrm>
          <a:prstGeom prst="line">
            <a:avLst/>
          </a:prstGeom>
          <a:noFill/>
          <a:ln w="10800">
            <a:solidFill>
              <a:srgbClr val="66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95281" name="Text Box 17"/>
          <p:cNvSpPr txBox="1">
            <a:spLocks noChangeArrowheads="1"/>
          </p:cNvSpPr>
          <p:nvPr/>
        </p:nvSpPr>
        <p:spPr bwMode="auto">
          <a:xfrm>
            <a:off x="7467599" y="1665288"/>
            <a:ext cx="957263"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1pPr>
            <a:lvl2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2pPr>
            <a:lvl3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3pPr>
            <a:lvl4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4pPr>
            <a:lvl5pP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5pPr>
            <a:lvl6pPr marL="15367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6pPr>
            <a:lvl7pPr marL="19939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7pPr>
            <a:lvl8pPr marL="24511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8pPr>
            <a:lvl9pPr marL="2908300" indent="-215900" algn="ctr" defTabSz="449263" eaLnBrk="0" fontAlgn="base" hangingPunct="0">
              <a:lnSpc>
                <a:spcPct val="101000"/>
              </a:lnSpc>
              <a:spcBef>
                <a:spcPct val="0"/>
              </a:spcBef>
              <a:spcAft>
                <a:spcPct val="0"/>
              </a:spcAft>
              <a:buClr>
                <a:srgbClr val="000000"/>
              </a:buClr>
              <a:buSzPct val="45000"/>
              <a:buFont typeface="Symbol" pitchFamily="18"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666600"/>
                </a:solidFill>
                <a:latin typeface="Verdana" pitchFamily="34" charset="0"/>
                <a:cs typeface="Lucida Sans Unicode" pitchFamily="34" charset="0"/>
              </a:defRPr>
            </a:lvl9pPr>
          </a:lstStyle>
          <a:p>
            <a:r>
              <a:rPr lang="en-GB" dirty="0"/>
              <a:t>64</a:t>
            </a:r>
          </a:p>
        </p:txBody>
      </p:sp>
      <p:sp>
        <p:nvSpPr>
          <p:cNvPr id="19" name="Rectangle 18"/>
          <p:cNvSpPr/>
          <p:nvPr/>
        </p:nvSpPr>
        <p:spPr>
          <a:xfrm>
            <a:off x="5346332" y="6412984"/>
            <a:ext cx="3721468" cy="369332"/>
          </a:xfrm>
          <a:prstGeom prst="rect">
            <a:avLst/>
          </a:prstGeom>
        </p:spPr>
        <p:txBody>
          <a:bodyPr wrap="none">
            <a:spAutoFit/>
          </a:bodyPr>
          <a:lstStyle/>
          <a:p>
            <a:r>
              <a:rPr lang="en-US" dirty="0" smtClean="0">
                <a:solidFill>
                  <a:schemeClr val="bg1">
                    <a:lumMod val="65000"/>
                  </a:schemeClr>
                </a:solidFill>
              </a:rPr>
              <a:t>Slide Credit : </a:t>
            </a:r>
            <a:r>
              <a:rPr lang="en-US" dirty="0" err="1" smtClean="0">
                <a:solidFill>
                  <a:schemeClr val="bg1">
                    <a:lumMod val="65000"/>
                  </a:schemeClr>
                </a:solidFill>
              </a:rPr>
              <a:t>Navneet</a:t>
            </a:r>
            <a:r>
              <a:rPr lang="en-US" dirty="0" smtClean="0">
                <a:solidFill>
                  <a:schemeClr val="bg1">
                    <a:lumMod val="65000"/>
                  </a:schemeClr>
                </a:solidFill>
              </a:rPr>
              <a:t> </a:t>
            </a:r>
            <a:r>
              <a:rPr lang="en-US" dirty="0" err="1">
                <a:solidFill>
                  <a:schemeClr val="bg1">
                    <a:lumMod val="65000"/>
                  </a:schemeClr>
                </a:solidFill>
              </a:rPr>
              <a:t>Dalal</a:t>
            </a:r>
            <a:r>
              <a:rPr lang="en-US" dirty="0">
                <a:solidFill>
                  <a:schemeClr val="bg1">
                    <a:lumMod val="65000"/>
                  </a:schemeClr>
                </a:solidFill>
              </a:rPr>
              <a:t>, Bill </a:t>
            </a:r>
            <a:r>
              <a:rPr lang="en-US" dirty="0" err="1">
                <a:solidFill>
                  <a:schemeClr val="bg1">
                    <a:lumMod val="65000"/>
                  </a:schemeClr>
                </a:solidFill>
              </a:rPr>
              <a:t>Triggs</a:t>
            </a:r>
            <a:endParaRPr lang="en-US" dirty="0">
              <a:solidFill>
                <a:schemeClr val="bg1">
                  <a:lumMod val="65000"/>
                </a:schemeClr>
              </a:solidFill>
            </a:endParaRPr>
          </a:p>
        </p:txBody>
      </p:sp>
    </p:spTree>
    <p:extLst>
      <p:ext uri="{BB962C8B-B14F-4D97-AF65-F5344CB8AC3E}">
        <p14:creationId xmlns:p14="http://schemas.microsoft.com/office/powerpoint/2010/main" val="1954357686"/>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a:t>
            </a: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chemeClr val="accent6">
                    <a:lumMod val="75000"/>
                  </a:schemeClr>
                </a:solidFill>
              </a:rPr>
              <a:t>Semantic image and video search</a:t>
            </a:r>
          </a:p>
          <a:p>
            <a:r>
              <a:rPr lang="en-US" dirty="0" smtClean="0">
                <a:solidFill>
                  <a:schemeClr val="accent6">
                    <a:lumMod val="75000"/>
                  </a:schemeClr>
                </a:solidFill>
              </a:rPr>
              <a:t>Human Computer Interaction (Kinect)</a:t>
            </a:r>
          </a:p>
          <a:p>
            <a:r>
              <a:rPr lang="en-US" dirty="0" smtClean="0">
                <a:solidFill>
                  <a:schemeClr val="accent6">
                    <a:lumMod val="75000"/>
                  </a:schemeClr>
                </a:solidFill>
              </a:rPr>
              <a:t>Automotive safety</a:t>
            </a:r>
          </a:p>
          <a:p>
            <a:r>
              <a:rPr lang="en-US" dirty="0" smtClean="0">
                <a:solidFill>
                  <a:schemeClr val="accent6">
                    <a:lumMod val="75000"/>
                  </a:schemeClr>
                </a:solidFill>
              </a:rPr>
              <a:t>Camera face detection</a:t>
            </a:r>
          </a:p>
          <a:p>
            <a:r>
              <a:rPr lang="en-US" dirty="0" smtClean="0">
                <a:solidFill>
                  <a:schemeClr val="accent6">
                    <a:lumMod val="75000"/>
                  </a:schemeClr>
                </a:solidFill>
              </a:rPr>
              <a:t>Surveillance </a:t>
            </a:r>
          </a:p>
          <a:p>
            <a:r>
              <a:rPr lang="en-US" dirty="0" smtClean="0">
                <a:solidFill>
                  <a:schemeClr val="accent6">
                    <a:lumMod val="75000"/>
                  </a:schemeClr>
                </a:solidFill>
              </a:rPr>
              <a:t>Image and video editing</a:t>
            </a:r>
          </a:p>
          <a:p>
            <a:r>
              <a:rPr lang="en-US" dirty="0" smtClean="0">
                <a:solidFill>
                  <a:schemeClr val="accent6">
                    <a:lumMod val="75000"/>
                  </a:schemeClr>
                </a:solidFill>
              </a:rPr>
              <a:t>Medical Imaging</a:t>
            </a:r>
          </a:p>
          <a:p>
            <a:r>
              <a:rPr lang="en-US" dirty="0" smtClean="0">
                <a:solidFill>
                  <a:schemeClr val="accent6">
                    <a:lumMod val="75000"/>
                  </a:schemeClr>
                </a:solidFill>
              </a:rPr>
              <a:t>…</a:t>
            </a:r>
            <a:endParaRPr lang="en-US" dirty="0">
              <a:solidFill>
                <a:schemeClr val="accent6">
                  <a:lumMod val="75000"/>
                </a:schemeClr>
              </a:solidFill>
            </a:endParaRPr>
          </a:p>
        </p:txBody>
      </p:sp>
      <p:sp>
        <p:nvSpPr>
          <p:cNvPr id="4" name="Text Box 16"/>
          <p:cNvSpPr txBox="1">
            <a:spLocks noChangeArrowheads="1"/>
          </p:cNvSpPr>
          <p:nvPr/>
        </p:nvSpPr>
        <p:spPr bwMode="auto">
          <a:xfrm>
            <a:off x="5867400" y="6400800"/>
            <a:ext cx="24432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altLang="zh-CN" sz="1400" b="1" i="1" dirty="0" smtClean="0">
                <a:ea typeface="SimSun" pitchFamily="2" charset="-122"/>
              </a:rPr>
              <a:t>Slide Credit : Ross </a:t>
            </a:r>
            <a:r>
              <a:rPr lang="en-US" altLang="zh-CN" sz="1400" b="1" i="1" dirty="0" err="1" smtClean="0">
                <a:ea typeface="SimSun" pitchFamily="2" charset="-122"/>
              </a:rPr>
              <a:t>Girshik</a:t>
            </a:r>
            <a:endParaRPr lang="en-US" sz="1400" b="1" i="1" dirty="0"/>
          </a:p>
        </p:txBody>
      </p:sp>
    </p:spTree>
    <p:extLst>
      <p:ext uri="{BB962C8B-B14F-4D97-AF65-F5344CB8AC3E}">
        <p14:creationId xmlns:p14="http://schemas.microsoft.com/office/powerpoint/2010/main" val="22575047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p:txBody>
          <a:bodyPr/>
          <a:lstStyle/>
          <a:p>
            <a:r>
              <a:rPr lang="en-US" dirty="0" smtClean="0"/>
              <a:t>Simple</a:t>
            </a:r>
          </a:p>
          <a:p>
            <a:r>
              <a:rPr lang="en-US" dirty="0" smtClean="0"/>
              <a:t>Useful even for noisy images</a:t>
            </a:r>
          </a:p>
          <a:p>
            <a:r>
              <a:rPr lang="en-US" dirty="0" smtClean="0"/>
              <a:t>Robust detection</a:t>
            </a:r>
          </a:p>
          <a:p>
            <a:r>
              <a:rPr lang="en-US" dirty="0" smtClean="0"/>
              <a:t>Real time detection</a:t>
            </a:r>
          </a:p>
          <a:p>
            <a:endParaRPr lang="en-US" dirty="0"/>
          </a:p>
          <a:p>
            <a:r>
              <a:rPr lang="en-US" dirty="0" smtClean="0"/>
              <a:t>Limitations for deformable objects</a:t>
            </a:r>
          </a:p>
          <a:p>
            <a:r>
              <a:rPr lang="en-US" dirty="0" smtClean="0"/>
              <a:t>Occlusion</a:t>
            </a:r>
          </a:p>
          <a:p>
            <a:endParaRPr lang="en-US" dirty="0"/>
          </a:p>
        </p:txBody>
      </p:sp>
    </p:spTree>
    <p:extLst>
      <p:ext uri="{BB962C8B-B14F-4D97-AF65-F5344CB8AC3E}">
        <p14:creationId xmlns:p14="http://schemas.microsoft.com/office/powerpoint/2010/main" val="11055468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smtClean="0"/>
              <a:t>Consumer application: iPhoto 2009</a:t>
            </a:r>
          </a:p>
        </p:txBody>
      </p:sp>
      <p:sp>
        <p:nvSpPr>
          <p:cNvPr id="18435" name="Content Placeholder 2"/>
          <p:cNvSpPr>
            <a:spLocks noGrp="1"/>
          </p:cNvSpPr>
          <p:nvPr>
            <p:ph idx="1"/>
          </p:nvPr>
        </p:nvSpPr>
        <p:spPr/>
        <p:txBody>
          <a:bodyPr/>
          <a:lstStyle/>
          <a:p>
            <a:r>
              <a:rPr lang="en-US" dirty="0" smtClean="0">
                <a:hlinkClick r:id="rId3"/>
              </a:rPr>
              <a:t>Things iPhoto thinks are faces</a:t>
            </a:r>
            <a:endParaRPr lang="en-US" dirty="0" smtClean="0"/>
          </a:p>
        </p:txBody>
      </p:sp>
      <p:sp>
        <p:nvSpPr>
          <p:cNvPr id="2" name="Footer Placeholder 1"/>
          <p:cNvSpPr>
            <a:spLocks noGrp="1"/>
          </p:cNvSpPr>
          <p:nvPr>
            <p:ph type="ftr" sz="quarter" idx="11"/>
          </p:nvPr>
        </p:nvSpPr>
        <p:spPr/>
        <p:txBody>
          <a:bodyPr/>
          <a:lstStyle/>
          <a:p>
            <a:pPr>
              <a:defRPr/>
            </a:pPr>
            <a:r>
              <a:rPr lang="nl-NL" smtClean="0"/>
              <a:t>Slide Credit : Derek Hoiem, UIUC</a:t>
            </a:r>
            <a:endParaRPr lang="en-US"/>
          </a:p>
        </p:txBody>
      </p:sp>
      <p:pic>
        <p:nvPicPr>
          <p:cNvPr id="1126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1978"/>
          <a:stretch/>
        </p:blipFill>
        <p:spPr bwMode="auto">
          <a:xfrm>
            <a:off x="377825" y="466725"/>
            <a:ext cx="8388350" cy="5214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32996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Deformable objects</a:t>
            </a:r>
          </a:p>
        </p:txBody>
      </p:sp>
      <p:sp>
        <p:nvSpPr>
          <p:cNvPr id="24579" name="Content Placeholder 2"/>
          <p:cNvSpPr>
            <a:spLocks noGrp="1"/>
          </p:cNvSpPr>
          <p:nvPr>
            <p:ph idx="1"/>
          </p:nvPr>
        </p:nvSpPr>
        <p:spPr/>
        <p:txBody>
          <a:bodyPr/>
          <a:lstStyle/>
          <a:p>
            <a:endParaRPr lang="en-US" smtClean="0"/>
          </a:p>
        </p:txBody>
      </p:sp>
      <p:pic>
        <p:nvPicPr>
          <p:cNvPr id="245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86868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p:cNvSpPr txBox="1">
            <a:spLocks noChangeArrowheads="1"/>
          </p:cNvSpPr>
          <p:nvPr/>
        </p:nvSpPr>
        <p:spPr bwMode="auto">
          <a:xfrm>
            <a:off x="3124200" y="5638800"/>
            <a:ext cx="252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Caltech-256</a:t>
            </a:r>
          </a:p>
        </p:txBody>
      </p:sp>
      <p:sp>
        <p:nvSpPr>
          <p:cNvPr id="24582" name="TextBox 7"/>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Tree>
    <p:extLst>
      <p:ext uri="{BB962C8B-B14F-4D97-AF65-F5344CB8AC3E}">
        <p14:creationId xmlns:p14="http://schemas.microsoft.com/office/powerpoint/2010/main" val="22495267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mtClean="0"/>
              <a:t>Deformable objects</a:t>
            </a:r>
          </a:p>
        </p:txBody>
      </p:sp>
      <p:sp>
        <p:nvSpPr>
          <p:cNvPr id="25603" name="Content Placeholder 8"/>
          <p:cNvSpPr>
            <a:spLocks noGrp="1"/>
          </p:cNvSpPr>
          <p:nvPr>
            <p:ph idx="1"/>
          </p:nvPr>
        </p:nvSpPr>
        <p:spPr/>
        <p:txBody>
          <a:bodyPr/>
          <a:lstStyle/>
          <a:p>
            <a:endParaRPr lang="en-US" smtClean="0"/>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712075"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9"/>
          <p:cNvSpPr txBox="1">
            <a:spLocks noChangeArrowheads="1"/>
          </p:cNvSpPr>
          <p:nvPr/>
        </p:nvSpPr>
        <p:spPr bwMode="auto">
          <a:xfrm>
            <a:off x="2667000" y="6324600"/>
            <a:ext cx="3424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D. Ramanan’s dataset</a:t>
            </a:r>
          </a:p>
          <a:p>
            <a:pPr eaLnBrk="1" hangingPunct="1"/>
            <a:endParaRPr lang="en-US"/>
          </a:p>
        </p:txBody>
      </p:sp>
      <p:sp>
        <p:nvSpPr>
          <p:cNvPr id="25606" name="TextBox 6"/>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a:t>Slide Credit: </a:t>
            </a:r>
            <a:r>
              <a:rPr lang="en-US" sz="1400" dirty="0" err="1"/>
              <a:t>Duan</a:t>
            </a:r>
            <a:r>
              <a:rPr lang="en-US" sz="1400" dirty="0"/>
              <a:t> Tran  </a:t>
            </a:r>
          </a:p>
        </p:txBody>
      </p:sp>
    </p:spTree>
    <p:extLst>
      <p:ext uri="{BB962C8B-B14F-4D97-AF65-F5344CB8AC3E}">
        <p14:creationId xmlns:p14="http://schemas.microsoft.com/office/powerpoint/2010/main" val="14929697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smtClean="0"/>
              <a:t>Parts-based Models</a:t>
            </a:r>
          </a:p>
        </p:txBody>
      </p:sp>
      <p:sp>
        <p:nvSpPr>
          <p:cNvPr id="27651" name="Content Placeholder 2"/>
          <p:cNvSpPr>
            <a:spLocks noGrp="1"/>
          </p:cNvSpPr>
          <p:nvPr>
            <p:ph idx="1"/>
          </p:nvPr>
        </p:nvSpPr>
        <p:spPr/>
        <p:txBody>
          <a:bodyPr/>
          <a:lstStyle/>
          <a:p>
            <a:pPr marL="514350" indent="-514350">
              <a:buFont typeface="Arial" charset="0"/>
              <a:buNone/>
            </a:pPr>
            <a:r>
              <a:rPr lang="en-US" smtClean="0"/>
              <a:t>Define object by collection of parts modeled by</a:t>
            </a:r>
          </a:p>
          <a:p>
            <a:pPr marL="914400" lvl="1" indent="-514350">
              <a:buFont typeface="Calibri" pitchFamily="34" charset="0"/>
              <a:buAutoNum type="arabicPeriod"/>
            </a:pPr>
            <a:r>
              <a:rPr lang="en-US" smtClean="0"/>
              <a:t>Appearance</a:t>
            </a:r>
          </a:p>
          <a:p>
            <a:pPr marL="914400" lvl="1" indent="-514350">
              <a:buFont typeface="Calibri" pitchFamily="34" charset="0"/>
              <a:buAutoNum type="arabicPeriod"/>
            </a:pPr>
            <a:r>
              <a:rPr lang="en-US" smtClean="0"/>
              <a:t>Spatial configuration</a:t>
            </a:r>
          </a:p>
        </p:txBody>
      </p:sp>
      <p:pic>
        <p:nvPicPr>
          <p:cNvPr id="276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5938" y="2724150"/>
            <a:ext cx="2771775"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p:cNvPicPr>
            <a:picLocks noChangeAspect="1" noChangeArrowheads="1"/>
          </p:cNvPicPr>
          <p:nvPr/>
        </p:nvPicPr>
        <p:blipFill>
          <a:blip r:embed="rId3">
            <a:extLst>
              <a:ext uri="{28A0092B-C50C-407E-A947-70E740481C1C}">
                <a14:useLocalDpi xmlns:a14="http://schemas.microsoft.com/office/drawing/2010/main" val="0"/>
              </a:ext>
            </a:extLst>
          </a:blip>
          <a:srcRect r="3917"/>
          <a:stretch>
            <a:fillRect/>
          </a:stretch>
        </p:blipFill>
        <p:spPr bwMode="auto">
          <a:xfrm>
            <a:off x="4348163" y="4749800"/>
            <a:ext cx="2647950"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descr="car_fro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8638" y="2514600"/>
            <a:ext cx="2320925"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7" descr="First%20Bought%20Car%20Front"/>
          <p:cNvPicPr>
            <a:picLocks noChangeAspect="1" noChangeArrowheads="1"/>
          </p:cNvPicPr>
          <p:nvPr/>
        </p:nvPicPr>
        <p:blipFill>
          <a:blip r:embed="rId5">
            <a:extLst>
              <a:ext uri="{28A0092B-C50C-407E-A947-70E740481C1C}">
                <a14:useLocalDpi xmlns:a14="http://schemas.microsoft.com/office/drawing/2010/main" val="0"/>
              </a:ext>
            </a:extLst>
          </a:blip>
          <a:srcRect l="6741"/>
          <a:stretch>
            <a:fillRect/>
          </a:stretch>
        </p:blipFill>
        <p:spPr bwMode="auto">
          <a:xfrm>
            <a:off x="1524000" y="4676775"/>
            <a:ext cx="2767013"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a:spLocks noChangeArrowheads="1"/>
          </p:cNvSpPr>
          <p:nvPr/>
        </p:nvSpPr>
        <p:spPr bwMode="auto">
          <a:xfrm>
            <a:off x="4708525" y="3919538"/>
            <a:ext cx="568325" cy="615950"/>
          </a:xfrm>
          <a:prstGeom prst="ellipse">
            <a:avLst/>
          </a:prstGeom>
          <a:noFill/>
          <a:ln w="127127">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0" name="Oval 9"/>
          <p:cNvSpPr>
            <a:spLocks noChangeArrowheads="1"/>
          </p:cNvSpPr>
          <p:nvPr/>
        </p:nvSpPr>
        <p:spPr bwMode="auto">
          <a:xfrm>
            <a:off x="4530725" y="6040438"/>
            <a:ext cx="566738" cy="615950"/>
          </a:xfrm>
          <a:prstGeom prst="ellipse">
            <a:avLst/>
          </a:prstGeom>
          <a:noFill/>
          <a:ln w="127127">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1" name="Oval 10"/>
          <p:cNvSpPr>
            <a:spLocks noChangeArrowheads="1"/>
          </p:cNvSpPr>
          <p:nvPr/>
        </p:nvSpPr>
        <p:spPr bwMode="auto">
          <a:xfrm>
            <a:off x="1905000" y="3833813"/>
            <a:ext cx="566738" cy="614362"/>
          </a:xfrm>
          <a:prstGeom prst="ellipse">
            <a:avLst/>
          </a:prstGeom>
          <a:noFill/>
          <a:ln w="127127">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2" name="Oval 11"/>
          <p:cNvSpPr>
            <a:spLocks noChangeArrowheads="1"/>
          </p:cNvSpPr>
          <p:nvPr/>
        </p:nvSpPr>
        <p:spPr bwMode="auto">
          <a:xfrm>
            <a:off x="1746250" y="5891213"/>
            <a:ext cx="568325" cy="614362"/>
          </a:xfrm>
          <a:prstGeom prst="ellipse">
            <a:avLst/>
          </a:prstGeom>
          <a:noFill/>
          <a:ln w="127127">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3" name="Oval 12"/>
          <p:cNvSpPr>
            <a:spLocks noChangeArrowheads="1"/>
          </p:cNvSpPr>
          <p:nvPr/>
        </p:nvSpPr>
        <p:spPr bwMode="auto">
          <a:xfrm>
            <a:off x="5857875" y="2674938"/>
            <a:ext cx="568325" cy="615950"/>
          </a:xfrm>
          <a:prstGeom prst="ellipse">
            <a:avLst/>
          </a:prstGeom>
          <a:noFill/>
          <a:ln w="127127">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4" name="Oval 13"/>
          <p:cNvSpPr>
            <a:spLocks noChangeArrowheads="1"/>
          </p:cNvSpPr>
          <p:nvPr/>
        </p:nvSpPr>
        <p:spPr bwMode="auto">
          <a:xfrm>
            <a:off x="5775325" y="4702175"/>
            <a:ext cx="568325" cy="614363"/>
          </a:xfrm>
          <a:prstGeom prst="ellipse">
            <a:avLst/>
          </a:prstGeom>
          <a:noFill/>
          <a:ln w="127127">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5" name="Oval 14"/>
          <p:cNvSpPr>
            <a:spLocks noChangeArrowheads="1"/>
          </p:cNvSpPr>
          <p:nvPr/>
        </p:nvSpPr>
        <p:spPr bwMode="auto">
          <a:xfrm>
            <a:off x="3065463" y="2725738"/>
            <a:ext cx="568325" cy="615950"/>
          </a:xfrm>
          <a:prstGeom prst="ellipse">
            <a:avLst/>
          </a:prstGeom>
          <a:noFill/>
          <a:ln w="127127">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6" name="Oval 15"/>
          <p:cNvSpPr>
            <a:spLocks noChangeArrowheads="1"/>
          </p:cNvSpPr>
          <p:nvPr/>
        </p:nvSpPr>
        <p:spPr bwMode="auto">
          <a:xfrm>
            <a:off x="3170238" y="4730750"/>
            <a:ext cx="568325" cy="614363"/>
          </a:xfrm>
          <a:prstGeom prst="ellipse">
            <a:avLst/>
          </a:prstGeom>
          <a:noFill/>
          <a:ln w="127127">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7" name="Oval 16"/>
          <p:cNvSpPr>
            <a:spLocks noChangeArrowheads="1"/>
          </p:cNvSpPr>
          <p:nvPr/>
        </p:nvSpPr>
        <p:spPr bwMode="auto">
          <a:xfrm>
            <a:off x="6156325" y="3344863"/>
            <a:ext cx="569913" cy="617537"/>
          </a:xfrm>
          <a:prstGeom prst="ellipse">
            <a:avLst/>
          </a:prstGeom>
          <a:noFill/>
          <a:ln w="127127">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8" name="Oval 17"/>
          <p:cNvSpPr>
            <a:spLocks noChangeArrowheads="1"/>
          </p:cNvSpPr>
          <p:nvPr/>
        </p:nvSpPr>
        <p:spPr bwMode="auto">
          <a:xfrm>
            <a:off x="6359525" y="5322888"/>
            <a:ext cx="568325" cy="615950"/>
          </a:xfrm>
          <a:prstGeom prst="ellipse">
            <a:avLst/>
          </a:prstGeom>
          <a:noFill/>
          <a:ln w="127127">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9" name="Oval 18"/>
          <p:cNvSpPr>
            <a:spLocks noChangeArrowheads="1"/>
          </p:cNvSpPr>
          <p:nvPr/>
        </p:nvSpPr>
        <p:spPr bwMode="auto">
          <a:xfrm>
            <a:off x="3433763" y="3411538"/>
            <a:ext cx="569912" cy="615950"/>
          </a:xfrm>
          <a:prstGeom prst="ellipse">
            <a:avLst/>
          </a:prstGeom>
          <a:noFill/>
          <a:ln w="127127">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0" name="Oval 19"/>
          <p:cNvSpPr>
            <a:spLocks noChangeArrowheads="1"/>
          </p:cNvSpPr>
          <p:nvPr/>
        </p:nvSpPr>
        <p:spPr bwMode="auto">
          <a:xfrm>
            <a:off x="3644900" y="5414963"/>
            <a:ext cx="569913" cy="617537"/>
          </a:xfrm>
          <a:prstGeom prst="ellipse">
            <a:avLst/>
          </a:prstGeom>
          <a:noFill/>
          <a:ln w="127127">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7668" name="Text Box 20"/>
          <p:cNvSpPr txBox="1">
            <a:spLocks noChangeArrowheads="1"/>
          </p:cNvSpPr>
          <p:nvPr/>
        </p:nvSpPr>
        <p:spPr bwMode="auto">
          <a:xfrm>
            <a:off x="7064375" y="6553200"/>
            <a:ext cx="210185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a:t>Slide credit: Rob Fergus</a:t>
            </a:r>
          </a:p>
        </p:txBody>
      </p:sp>
    </p:spTree>
    <p:extLst>
      <p:ext uri="{BB962C8B-B14F-4D97-AF65-F5344CB8AC3E}">
        <p14:creationId xmlns:p14="http://schemas.microsoft.com/office/powerpoint/2010/main" val="1824843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500" fill="hold"/>
                                        <p:tgtEl>
                                          <p:spTgt spid="19"/>
                                        </p:tgtEl>
                                        <p:attrNameLst>
                                          <p:attrName>ppt_w</p:attrName>
                                        </p:attrNameLst>
                                      </p:cBhvr>
                                      <p:tavLst>
                                        <p:tav tm="0">
                                          <p:val>
                                            <p:fltVal val="0"/>
                                          </p:val>
                                        </p:tav>
                                        <p:tav tm="100000">
                                          <p:val>
                                            <p:strVal val="#ppt_w"/>
                                          </p:val>
                                        </p:tav>
                                      </p:tavLst>
                                    </p:anim>
                                    <p:anim calcmode="lin" valueType="num">
                                      <p:cBhvr>
                                        <p:cTn id="44" dur="500" fill="hold"/>
                                        <p:tgtEl>
                                          <p:spTgt spid="19"/>
                                        </p:tgtEl>
                                        <p:attrNameLst>
                                          <p:attrName>ppt_h</p:attrName>
                                        </p:attrNameLst>
                                      </p:cBhvr>
                                      <p:tavLst>
                                        <p:tav tm="0">
                                          <p:val>
                                            <p:fltVal val="0"/>
                                          </p:val>
                                        </p:tav>
                                        <p:tav tm="100000">
                                          <p:val>
                                            <p:strVal val="#ppt_h"/>
                                          </p:val>
                                        </p:tav>
                                      </p:tavLst>
                                    </p:anim>
                                  </p:childTnLst>
                                </p:cTn>
                              </p:par>
                              <p:par>
                                <p:cTn id="45" presetID="2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childTnLst>
                                </p:cTn>
                              </p:par>
                              <p:par>
                                <p:cTn id="49" presetID="23" presetClass="entr" presetSubtype="16"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fill="hold"/>
                                        <p:tgtEl>
                                          <p:spTgt spid="20"/>
                                        </p:tgtEl>
                                        <p:attrNameLst>
                                          <p:attrName>ppt_w</p:attrName>
                                        </p:attrNameLst>
                                      </p:cBhvr>
                                      <p:tavLst>
                                        <p:tav tm="0">
                                          <p:val>
                                            <p:fltVal val="0"/>
                                          </p:val>
                                        </p:tav>
                                        <p:tav tm="100000">
                                          <p:val>
                                            <p:strVal val="#ppt_w"/>
                                          </p:val>
                                        </p:tav>
                                      </p:tavLst>
                                    </p:anim>
                                    <p:anim calcmode="lin" valueType="num">
                                      <p:cBhvr>
                                        <p:cTn id="52" dur="500" fill="hold"/>
                                        <p:tgtEl>
                                          <p:spTgt spid="20"/>
                                        </p:tgtEl>
                                        <p:attrNameLst>
                                          <p:attrName>ppt_h</p:attrName>
                                        </p:attrNameLst>
                                      </p:cBhvr>
                                      <p:tavLst>
                                        <p:tav tm="0">
                                          <p:val>
                                            <p:fltVal val="0"/>
                                          </p:val>
                                        </p:tav>
                                        <p:tav tm="100000">
                                          <p:val>
                                            <p:strVal val="#ppt_h"/>
                                          </p:val>
                                        </p:tav>
                                      </p:tavLst>
                                    </p:anim>
                                  </p:childTnLst>
                                </p:cTn>
                              </p:par>
                              <p:par>
                                <p:cTn id="53" presetID="23" presetClass="entr" presetSubtype="16"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smtClean="0"/>
              <a:t>How to model spatial relations?</a:t>
            </a:r>
          </a:p>
        </p:txBody>
      </p:sp>
      <p:sp>
        <p:nvSpPr>
          <p:cNvPr id="28675" name="Content Placeholder 2"/>
          <p:cNvSpPr>
            <a:spLocks noGrp="1"/>
          </p:cNvSpPr>
          <p:nvPr>
            <p:ph idx="1"/>
          </p:nvPr>
        </p:nvSpPr>
        <p:spPr>
          <a:xfrm>
            <a:off x="457200" y="990600"/>
            <a:ext cx="8229600" cy="914400"/>
          </a:xfrm>
        </p:spPr>
        <p:txBody>
          <a:bodyPr/>
          <a:lstStyle/>
          <a:p>
            <a:r>
              <a:rPr lang="en-US" smtClean="0"/>
              <a:t>One extreme: fixed template</a:t>
            </a:r>
          </a:p>
        </p:txBody>
      </p:sp>
      <p:sp>
        <p:nvSpPr>
          <p:cNvPr id="28676" name="Oval 10"/>
          <p:cNvSpPr>
            <a:spLocks noChangeArrowheads="1"/>
          </p:cNvSpPr>
          <p:nvPr/>
        </p:nvSpPr>
        <p:spPr bwMode="auto">
          <a:xfrm>
            <a:off x="3276600" y="3910013"/>
            <a:ext cx="566738" cy="614362"/>
          </a:xfrm>
          <a:prstGeom prst="ellipse">
            <a:avLst/>
          </a:prstGeom>
          <a:noFill/>
          <a:ln w="127127">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8677" name="Oval 14"/>
          <p:cNvSpPr>
            <a:spLocks noChangeArrowheads="1"/>
          </p:cNvSpPr>
          <p:nvPr/>
        </p:nvSpPr>
        <p:spPr bwMode="auto">
          <a:xfrm>
            <a:off x="4437063" y="2801938"/>
            <a:ext cx="568325" cy="615950"/>
          </a:xfrm>
          <a:prstGeom prst="ellipse">
            <a:avLst/>
          </a:prstGeom>
          <a:noFill/>
          <a:ln w="127127">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8678" name="Oval 18"/>
          <p:cNvSpPr>
            <a:spLocks noChangeArrowheads="1"/>
          </p:cNvSpPr>
          <p:nvPr/>
        </p:nvSpPr>
        <p:spPr bwMode="auto">
          <a:xfrm>
            <a:off x="4805363" y="3487738"/>
            <a:ext cx="569912" cy="615950"/>
          </a:xfrm>
          <a:prstGeom prst="ellipse">
            <a:avLst/>
          </a:prstGeom>
          <a:noFill/>
          <a:ln w="127127">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2" name="Rectangle 21"/>
          <p:cNvSpPr/>
          <p:nvPr/>
        </p:nvSpPr>
        <p:spPr>
          <a:xfrm>
            <a:off x="2971800" y="2438400"/>
            <a:ext cx="2971800" cy="25146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 Box 20"/>
          <p:cNvSpPr txBox="1">
            <a:spLocks noChangeArrowheads="1"/>
          </p:cNvSpPr>
          <p:nvPr/>
        </p:nvSpPr>
        <p:spPr bwMode="auto">
          <a:xfrm>
            <a:off x="7064375" y="6553200"/>
            <a:ext cx="210185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a:t>Slide credit: Rob Fergus</a:t>
            </a:r>
          </a:p>
        </p:txBody>
      </p:sp>
    </p:spTree>
    <p:extLst>
      <p:ext uri="{BB962C8B-B14F-4D97-AF65-F5344CB8AC3E}">
        <p14:creationId xmlns:p14="http://schemas.microsoft.com/office/powerpoint/2010/main" val="16411741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smtClean="0"/>
              <a:t>How to model spatial relations?</a:t>
            </a:r>
          </a:p>
        </p:txBody>
      </p:sp>
      <p:sp>
        <p:nvSpPr>
          <p:cNvPr id="29699" name="Content Placeholder 2"/>
          <p:cNvSpPr>
            <a:spLocks noGrp="1"/>
          </p:cNvSpPr>
          <p:nvPr>
            <p:ph idx="1"/>
          </p:nvPr>
        </p:nvSpPr>
        <p:spPr>
          <a:xfrm>
            <a:off x="457200" y="990600"/>
            <a:ext cx="8229600" cy="914400"/>
          </a:xfrm>
        </p:spPr>
        <p:txBody>
          <a:bodyPr/>
          <a:lstStyle/>
          <a:p>
            <a:r>
              <a:rPr lang="en-US" smtClean="0"/>
              <a:t>Another extreme: bag of words</a:t>
            </a:r>
          </a:p>
        </p:txBody>
      </p:sp>
      <p:sp>
        <p:nvSpPr>
          <p:cNvPr id="29700" name="Oval 8"/>
          <p:cNvSpPr>
            <a:spLocks noChangeArrowheads="1"/>
          </p:cNvSpPr>
          <p:nvPr/>
        </p:nvSpPr>
        <p:spPr bwMode="auto">
          <a:xfrm>
            <a:off x="6781800" y="2819400"/>
            <a:ext cx="568325" cy="615950"/>
          </a:xfrm>
          <a:prstGeom prst="ellipse">
            <a:avLst/>
          </a:prstGeom>
          <a:noFill/>
          <a:ln w="127127">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9701" name="Oval 10"/>
          <p:cNvSpPr>
            <a:spLocks noChangeArrowheads="1"/>
          </p:cNvSpPr>
          <p:nvPr/>
        </p:nvSpPr>
        <p:spPr bwMode="auto">
          <a:xfrm>
            <a:off x="914400" y="3833813"/>
            <a:ext cx="566738" cy="614362"/>
          </a:xfrm>
          <a:prstGeom prst="ellipse">
            <a:avLst/>
          </a:prstGeom>
          <a:noFill/>
          <a:ln w="127127">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9702" name="Oval 12"/>
          <p:cNvSpPr>
            <a:spLocks noChangeArrowheads="1"/>
          </p:cNvSpPr>
          <p:nvPr/>
        </p:nvSpPr>
        <p:spPr bwMode="auto">
          <a:xfrm>
            <a:off x="5181600" y="3124200"/>
            <a:ext cx="568325" cy="615950"/>
          </a:xfrm>
          <a:prstGeom prst="ellipse">
            <a:avLst/>
          </a:prstGeom>
          <a:noFill/>
          <a:ln w="127127">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9703" name="Oval 14"/>
          <p:cNvSpPr>
            <a:spLocks noChangeArrowheads="1"/>
          </p:cNvSpPr>
          <p:nvPr/>
        </p:nvSpPr>
        <p:spPr bwMode="auto">
          <a:xfrm>
            <a:off x="2074863" y="2725738"/>
            <a:ext cx="568325" cy="615950"/>
          </a:xfrm>
          <a:prstGeom prst="ellipse">
            <a:avLst/>
          </a:prstGeom>
          <a:noFill/>
          <a:ln w="127127">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9704" name="Oval 16"/>
          <p:cNvSpPr>
            <a:spLocks noChangeArrowheads="1"/>
          </p:cNvSpPr>
          <p:nvPr/>
        </p:nvSpPr>
        <p:spPr bwMode="auto">
          <a:xfrm>
            <a:off x="6248400" y="4038600"/>
            <a:ext cx="569913" cy="617538"/>
          </a:xfrm>
          <a:prstGeom prst="ellipse">
            <a:avLst/>
          </a:prstGeom>
          <a:noFill/>
          <a:ln w="127127">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9705" name="Oval 18"/>
          <p:cNvSpPr>
            <a:spLocks noChangeArrowheads="1"/>
          </p:cNvSpPr>
          <p:nvPr/>
        </p:nvSpPr>
        <p:spPr bwMode="auto">
          <a:xfrm>
            <a:off x="2443163" y="3411538"/>
            <a:ext cx="569912" cy="615950"/>
          </a:xfrm>
          <a:prstGeom prst="ellipse">
            <a:avLst/>
          </a:prstGeom>
          <a:noFill/>
          <a:ln w="127127">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2" name="Rectangle 21"/>
          <p:cNvSpPr/>
          <p:nvPr/>
        </p:nvSpPr>
        <p:spPr>
          <a:xfrm>
            <a:off x="609600" y="2362200"/>
            <a:ext cx="2971800" cy="25146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a:off x="4953000" y="2438400"/>
            <a:ext cx="2743200" cy="24384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708" name="TextBox 24"/>
          <p:cNvSpPr txBox="1">
            <a:spLocks noChangeArrowheads="1"/>
          </p:cNvSpPr>
          <p:nvPr/>
        </p:nvSpPr>
        <p:spPr bwMode="auto">
          <a:xfrm>
            <a:off x="3862388" y="3124200"/>
            <a:ext cx="6334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6000"/>
              <a:t>=</a:t>
            </a:r>
          </a:p>
        </p:txBody>
      </p:sp>
      <p:sp>
        <p:nvSpPr>
          <p:cNvPr id="13" name="Text Box 20"/>
          <p:cNvSpPr txBox="1">
            <a:spLocks noChangeArrowheads="1"/>
          </p:cNvSpPr>
          <p:nvPr/>
        </p:nvSpPr>
        <p:spPr bwMode="auto">
          <a:xfrm>
            <a:off x="7064375" y="6553200"/>
            <a:ext cx="210185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a:t>Slide credit: Rob Fergus</a:t>
            </a:r>
          </a:p>
        </p:txBody>
      </p:sp>
    </p:spTree>
    <p:extLst>
      <p:ext uri="{BB962C8B-B14F-4D97-AF65-F5344CB8AC3E}">
        <p14:creationId xmlns:p14="http://schemas.microsoft.com/office/powerpoint/2010/main" val="35655689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mtClean="0"/>
              <a:t>How to model spatial relations?</a:t>
            </a:r>
          </a:p>
        </p:txBody>
      </p:sp>
      <p:sp>
        <p:nvSpPr>
          <p:cNvPr id="30723" name="Content Placeholder 2"/>
          <p:cNvSpPr>
            <a:spLocks noGrp="1"/>
          </p:cNvSpPr>
          <p:nvPr>
            <p:ph idx="1"/>
          </p:nvPr>
        </p:nvSpPr>
        <p:spPr>
          <a:xfrm>
            <a:off x="457200" y="990600"/>
            <a:ext cx="8229600" cy="914400"/>
          </a:xfrm>
        </p:spPr>
        <p:txBody>
          <a:bodyPr/>
          <a:lstStyle/>
          <a:p>
            <a:r>
              <a:rPr lang="en-US" smtClean="0"/>
              <a:t>Star-shaped model</a:t>
            </a:r>
          </a:p>
        </p:txBody>
      </p:sp>
      <p:grpSp>
        <p:nvGrpSpPr>
          <p:cNvPr id="30724" name="Group 42"/>
          <p:cNvGrpSpPr>
            <a:grpSpLocks noChangeAspect="1"/>
          </p:cNvGrpSpPr>
          <p:nvPr/>
        </p:nvGrpSpPr>
        <p:grpSpPr bwMode="auto">
          <a:xfrm>
            <a:off x="2514600" y="2209800"/>
            <a:ext cx="4114800" cy="3505200"/>
            <a:chOff x="2514600" y="2209800"/>
            <a:chExt cx="4114800" cy="3505200"/>
          </a:xfrm>
        </p:grpSpPr>
        <p:sp>
          <p:nvSpPr>
            <p:cNvPr id="14" name="Oval 13"/>
            <p:cNvSpPr/>
            <p:nvPr/>
          </p:nvSpPr>
          <p:spPr>
            <a:xfrm>
              <a:off x="3962400" y="3657600"/>
              <a:ext cx="914400" cy="9906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Root</a:t>
              </a:r>
            </a:p>
          </p:txBody>
        </p:sp>
        <p:sp>
          <p:nvSpPr>
            <p:cNvPr id="16" name="Oval 15"/>
            <p:cNvSpPr/>
            <p:nvPr/>
          </p:nvSpPr>
          <p:spPr>
            <a:xfrm>
              <a:off x="5791200" y="2819400"/>
              <a:ext cx="8382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Part</a:t>
              </a:r>
            </a:p>
          </p:txBody>
        </p:sp>
        <p:sp>
          <p:nvSpPr>
            <p:cNvPr id="18" name="Oval 17"/>
            <p:cNvSpPr/>
            <p:nvPr/>
          </p:nvSpPr>
          <p:spPr>
            <a:xfrm>
              <a:off x="5410200" y="4953000"/>
              <a:ext cx="8382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Part</a:t>
              </a:r>
            </a:p>
          </p:txBody>
        </p:sp>
        <p:sp>
          <p:nvSpPr>
            <p:cNvPr id="20" name="Oval 19"/>
            <p:cNvSpPr/>
            <p:nvPr/>
          </p:nvSpPr>
          <p:spPr>
            <a:xfrm>
              <a:off x="4013200" y="2209800"/>
              <a:ext cx="8382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Part</a:t>
              </a:r>
            </a:p>
          </p:txBody>
        </p:sp>
        <p:sp>
          <p:nvSpPr>
            <p:cNvPr id="21" name="Oval 20"/>
            <p:cNvSpPr/>
            <p:nvPr/>
          </p:nvSpPr>
          <p:spPr>
            <a:xfrm>
              <a:off x="2514600" y="2743200"/>
              <a:ext cx="8382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Part</a:t>
              </a:r>
            </a:p>
          </p:txBody>
        </p:sp>
        <p:sp>
          <p:nvSpPr>
            <p:cNvPr id="24" name="Oval 23"/>
            <p:cNvSpPr/>
            <p:nvPr/>
          </p:nvSpPr>
          <p:spPr>
            <a:xfrm>
              <a:off x="2743200" y="4953000"/>
              <a:ext cx="8382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Part</a:t>
              </a:r>
            </a:p>
          </p:txBody>
        </p:sp>
        <p:cxnSp>
          <p:nvCxnSpPr>
            <p:cNvPr id="27" name="Straight Connector 26"/>
            <p:cNvCxnSpPr>
              <a:stCxn id="14" idx="0"/>
              <a:endCxn id="20" idx="4"/>
            </p:cNvCxnSpPr>
            <p:nvPr/>
          </p:nvCxnSpPr>
          <p:spPr>
            <a:xfrm rot="5400000" flipH="1" flipV="1">
              <a:off x="4083050" y="3308350"/>
              <a:ext cx="685800" cy="127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14" idx="7"/>
              <a:endCxn id="16" idx="3"/>
            </p:cNvCxnSpPr>
            <p:nvPr/>
          </p:nvCxnSpPr>
          <p:spPr>
            <a:xfrm rot="5400000" flipH="1" flipV="1">
              <a:off x="5162550" y="3051175"/>
              <a:ext cx="331788" cy="11699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14" idx="5"/>
              <a:endCxn id="18" idx="1"/>
            </p:cNvCxnSpPr>
            <p:nvPr/>
          </p:nvCxnSpPr>
          <p:spPr>
            <a:xfrm rot="16200000" flipH="1">
              <a:off x="4857750" y="4389438"/>
              <a:ext cx="560387" cy="7889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4" idx="3"/>
              <a:endCxn id="24" idx="7"/>
            </p:cNvCxnSpPr>
            <p:nvPr/>
          </p:nvCxnSpPr>
          <p:spPr>
            <a:xfrm rot="5400000">
              <a:off x="3497263" y="4465638"/>
              <a:ext cx="560387" cy="636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14" idx="1"/>
              <a:endCxn id="21" idx="5"/>
            </p:cNvCxnSpPr>
            <p:nvPr/>
          </p:nvCxnSpPr>
          <p:spPr>
            <a:xfrm rot="16200000" flipV="1">
              <a:off x="3459163" y="3165475"/>
              <a:ext cx="407988" cy="8651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Text Box 20"/>
          <p:cNvSpPr txBox="1">
            <a:spLocks noChangeArrowheads="1"/>
          </p:cNvSpPr>
          <p:nvPr/>
        </p:nvSpPr>
        <p:spPr bwMode="auto">
          <a:xfrm>
            <a:off x="7064375" y="6553200"/>
            <a:ext cx="210185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a:t>Slide credit: Rob Fergus</a:t>
            </a:r>
          </a:p>
        </p:txBody>
      </p:sp>
    </p:spTree>
    <p:extLst>
      <p:ext uri="{BB962C8B-B14F-4D97-AF65-F5344CB8AC3E}">
        <p14:creationId xmlns:p14="http://schemas.microsoft.com/office/powerpoint/2010/main" val="39940420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smtClean="0"/>
              <a:t>How to model spatial relations?</a:t>
            </a:r>
          </a:p>
        </p:txBody>
      </p:sp>
      <p:sp>
        <p:nvSpPr>
          <p:cNvPr id="31747" name="Content Placeholder 2"/>
          <p:cNvSpPr>
            <a:spLocks noGrp="1"/>
          </p:cNvSpPr>
          <p:nvPr>
            <p:ph idx="1"/>
          </p:nvPr>
        </p:nvSpPr>
        <p:spPr>
          <a:xfrm>
            <a:off x="457200" y="990600"/>
            <a:ext cx="8229600" cy="914400"/>
          </a:xfrm>
        </p:spPr>
        <p:txBody>
          <a:bodyPr/>
          <a:lstStyle/>
          <a:p>
            <a:r>
              <a:rPr lang="en-US" smtClean="0"/>
              <a:t>Star-shaped model</a:t>
            </a:r>
          </a:p>
        </p:txBody>
      </p:sp>
      <p:sp>
        <p:nvSpPr>
          <p:cNvPr id="31748" name="Oval 14"/>
          <p:cNvSpPr>
            <a:spLocks noChangeArrowheads="1"/>
          </p:cNvSpPr>
          <p:nvPr/>
        </p:nvSpPr>
        <p:spPr bwMode="auto">
          <a:xfrm>
            <a:off x="6781800" y="2286000"/>
            <a:ext cx="568325" cy="615950"/>
          </a:xfrm>
          <a:prstGeom prst="ellipse">
            <a:avLst/>
          </a:prstGeom>
          <a:noFill/>
          <a:ln w="127127">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31749" name="Oval 16"/>
          <p:cNvSpPr>
            <a:spLocks noChangeArrowheads="1"/>
          </p:cNvSpPr>
          <p:nvPr/>
        </p:nvSpPr>
        <p:spPr bwMode="auto">
          <a:xfrm>
            <a:off x="914400" y="3300413"/>
            <a:ext cx="566738" cy="614362"/>
          </a:xfrm>
          <a:prstGeom prst="ellipse">
            <a:avLst/>
          </a:prstGeom>
          <a:noFill/>
          <a:ln w="127127">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31750" name="Oval 18"/>
          <p:cNvSpPr>
            <a:spLocks noChangeArrowheads="1"/>
          </p:cNvSpPr>
          <p:nvPr/>
        </p:nvSpPr>
        <p:spPr bwMode="auto">
          <a:xfrm>
            <a:off x="5181600" y="2590800"/>
            <a:ext cx="568325" cy="615950"/>
          </a:xfrm>
          <a:prstGeom prst="ellipse">
            <a:avLst/>
          </a:prstGeom>
          <a:noFill/>
          <a:ln w="127127">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31751" name="Oval 21"/>
          <p:cNvSpPr>
            <a:spLocks noChangeArrowheads="1"/>
          </p:cNvSpPr>
          <p:nvPr/>
        </p:nvSpPr>
        <p:spPr bwMode="auto">
          <a:xfrm>
            <a:off x="2074863" y="2192338"/>
            <a:ext cx="568325" cy="615950"/>
          </a:xfrm>
          <a:prstGeom prst="ellipse">
            <a:avLst/>
          </a:prstGeom>
          <a:noFill/>
          <a:ln w="127127">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31752" name="Oval 22"/>
          <p:cNvSpPr>
            <a:spLocks noChangeArrowheads="1"/>
          </p:cNvSpPr>
          <p:nvPr/>
        </p:nvSpPr>
        <p:spPr bwMode="auto">
          <a:xfrm>
            <a:off x="6248400" y="3505200"/>
            <a:ext cx="569913" cy="617538"/>
          </a:xfrm>
          <a:prstGeom prst="ellipse">
            <a:avLst/>
          </a:prstGeom>
          <a:noFill/>
          <a:ln w="127127">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31753" name="Oval 24"/>
          <p:cNvSpPr>
            <a:spLocks noChangeArrowheads="1"/>
          </p:cNvSpPr>
          <p:nvPr/>
        </p:nvSpPr>
        <p:spPr bwMode="auto">
          <a:xfrm>
            <a:off x="2443163" y="2878138"/>
            <a:ext cx="569912" cy="615950"/>
          </a:xfrm>
          <a:prstGeom prst="ellipse">
            <a:avLst/>
          </a:prstGeom>
          <a:noFill/>
          <a:ln w="127127">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6" name="Rectangle 25"/>
          <p:cNvSpPr/>
          <p:nvPr/>
        </p:nvSpPr>
        <p:spPr>
          <a:xfrm>
            <a:off x="609600" y="1828800"/>
            <a:ext cx="2971800" cy="25146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Rectangle 28"/>
          <p:cNvSpPr/>
          <p:nvPr/>
        </p:nvSpPr>
        <p:spPr>
          <a:xfrm>
            <a:off x="4800600" y="1828800"/>
            <a:ext cx="2971800" cy="25146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756" name="TextBox 29"/>
          <p:cNvSpPr txBox="1">
            <a:spLocks noChangeArrowheads="1"/>
          </p:cNvSpPr>
          <p:nvPr/>
        </p:nvSpPr>
        <p:spPr bwMode="auto">
          <a:xfrm>
            <a:off x="3862388" y="2590800"/>
            <a:ext cx="6334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6000"/>
              <a:t>=</a:t>
            </a:r>
          </a:p>
        </p:txBody>
      </p:sp>
      <p:sp>
        <p:nvSpPr>
          <p:cNvPr id="31757" name="TextBox 31"/>
          <p:cNvSpPr txBox="1">
            <a:spLocks noChangeArrowheads="1"/>
          </p:cNvSpPr>
          <p:nvPr/>
        </p:nvSpPr>
        <p:spPr bwMode="auto">
          <a:xfrm>
            <a:off x="1828800" y="2819400"/>
            <a:ext cx="492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b="1"/>
              <a:t>X</a:t>
            </a:r>
          </a:p>
        </p:txBody>
      </p:sp>
      <p:cxnSp>
        <p:nvCxnSpPr>
          <p:cNvPr id="36" name="Straight Connector 35"/>
          <p:cNvCxnSpPr/>
          <p:nvPr/>
        </p:nvCxnSpPr>
        <p:spPr>
          <a:xfrm rot="5400000">
            <a:off x="3924300" y="2959100"/>
            <a:ext cx="533400" cy="304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1759" name="TextBox 37"/>
          <p:cNvSpPr txBox="1">
            <a:spLocks noChangeArrowheads="1"/>
          </p:cNvSpPr>
          <p:nvPr/>
        </p:nvSpPr>
        <p:spPr bwMode="auto">
          <a:xfrm>
            <a:off x="6019800" y="2743200"/>
            <a:ext cx="492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b="1"/>
              <a:t>X</a:t>
            </a:r>
          </a:p>
        </p:txBody>
      </p:sp>
      <p:cxnSp>
        <p:nvCxnSpPr>
          <p:cNvPr id="40" name="Straight Connector 39"/>
          <p:cNvCxnSpPr/>
          <p:nvPr/>
        </p:nvCxnSpPr>
        <p:spPr>
          <a:xfrm flipV="1">
            <a:off x="1143000" y="3124200"/>
            <a:ext cx="914400" cy="5334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905000" y="2667000"/>
            <a:ext cx="609600" cy="3048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2057400" y="3124200"/>
            <a:ext cx="685800" cy="76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6248400" y="2590800"/>
            <a:ext cx="838200" cy="4572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410200" y="2895600"/>
            <a:ext cx="838200" cy="1524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6200000" flipV="1">
            <a:off x="6019800" y="3276600"/>
            <a:ext cx="762000" cy="304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1766" name="Group 64"/>
          <p:cNvGrpSpPr>
            <a:grpSpLocks noChangeAspect="1"/>
          </p:cNvGrpSpPr>
          <p:nvPr/>
        </p:nvGrpSpPr>
        <p:grpSpPr bwMode="auto">
          <a:xfrm>
            <a:off x="3352800" y="4724400"/>
            <a:ext cx="2286000" cy="1933575"/>
            <a:chOff x="2895600" y="4343400"/>
            <a:chExt cx="2971800" cy="2514600"/>
          </a:xfrm>
        </p:grpSpPr>
        <p:sp>
          <p:nvSpPr>
            <p:cNvPr id="31780" name="Oval 56"/>
            <p:cNvSpPr>
              <a:spLocks noChangeArrowheads="1"/>
            </p:cNvSpPr>
            <p:nvPr/>
          </p:nvSpPr>
          <p:spPr bwMode="auto">
            <a:xfrm>
              <a:off x="3200401" y="6027420"/>
              <a:ext cx="566738" cy="614363"/>
            </a:xfrm>
            <a:prstGeom prst="ellipse">
              <a:avLst/>
            </a:prstGeom>
            <a:noFill/>
            <a:ln w="76200">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sz="1200"/>
            </a:p>
          </p:txBody>
        </p:sp>
        <p:sp>
          <p:nvSpPr>
            <p:cNvPr id="31781" name="Oval 57"/>
            <p:cNvSpPr>
              <a:spLocks noChangeArrowheads="1"/>
            </p:cNvSpPr>
            <p:nvPr/>
          </p:nvSpPr>
          <p:spPr bwMode="auto">
            <a:xfrm>
              <a:off x="4282440" y="4640580"/>
              <a:ext cx="568325" cy="61595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sz="1200"/>
            </a:p>
          </p:txBody>
        </p:sp>
        <p:sp>
          <p:nvSpPr>
            <p:cNvPr id="31782" name="Oval 58"/>
            <p:cNvSpPr>
              <a:spLocks noChangeArrowheads="1"/>
            </p:cNvSpPr>
            <p:nvPr/>
          </p:nvSpPr>
          <p:spPr bwMode="auto">
            <a:xfrm>
              <a:off x="4777740" y="5510529"/>
              <a:ext cx="569913" cy="615950"/>
            </a:xfrm>
            <a:prstGeom prst="ellipse">
              <a:avLst/>
            </a:prstGeom>
            <a:noFill/>
            <a:ln w="762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sz="1200"/>
            </a:p>
          </p:txBody>
        </p:sp>
        <p:sp>
          <p:nvSpPr>
            <p:cNvPr id="60" name="Rectangle 59"/>
            <p:cNvSpPr/>
            <p:nvPr/>
          </p:nvSpPr>
          <p:spPr>
            <a:xfrm>
              <a:off x="2895600" y="4343400"/>
              <a:ext cx="2971800" cy="25146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31784" name="TextBox 60"/>
            <p:cNvSpPr txBox="1">
              <a:spLocks noChangeArrowheads="1"/>
            </p:cNvSpPr>
            <p:nvPr/>
          </p:nvSpPr>
          <p:spPr bwMode="auto">
            <a:xfrm>
              <a:off x="4114800" y="5334000"/>
              <a:ext cx="50680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X</a:t>
              </a:r>
            </a:p>
          </p:txBody>
        </p:sp>
        <p:cxnSp>
          <p:nvCxnSpPr>
            <p:cNvPr id="62" name="Straight Connector 61"/>
            <p:cNvCxnSpPr/>
            <p:nvPr/>
          </p:nvCxnSpPr>
          <p:spPr>
            <a:xfrm flipV="1">
              <a:off x="3489960" y="5637862"/>
              <a:ext cx="854392" cy="68748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112048" y="5170290"/>
              <a:ext cx="699877" cy="23526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0800000">
              <a:off x="4344352" y="5637862"/>
              <a:ext cx="730567" cy="1920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9" name="TextBox 68"/>
          <p:cNvSpPr txBox="1"/>
          <p:nvPr/>
        </p:nvSpPr>
        <p:spPr>
          <a:xfrm rot="2327639">
            <a:off x="2743200" y="4108450"/>
            <a:ext cx="644525" cy="1200150"/>
          </a:xfrm>
          <a:prstGeom prst="rect">
            <a:avLst/>
          </a:prstGeom>
          <a:noFill/>
        </p:spPr>
        <p:txBody>
          <a:bodyPr>
            <a:spAutoFit/>
          </a:bodyPr>
          <a:lstStyle/>
          <a:p>
            <a:pPr>
              <a:defRPr/>
            </a:pPr>
            <a:r>
              <a:rPr lang="en-US" sz="7200" dirty="0">
                <a:latin typeface="+mn-lt"/>
                <a:cs typeface="Arial"/>
              </a:rPr>
              <a:t>≈</a:t>
            </a:r>
            <a:endParaRPr lang="en-US" sz="7200" dirty="0">
              <a:latin typeface="+mn-lt"/>
            </a:endParaRPr>
          </a:p>
        </p:txBody>
      </p:sp>
      <p:grpSp>
        <p:nvGrpSpPr>
          <p:cNvPr id="31768" name="Group 69"/>
          <p:cNvGrpSpPr>
            <a:grpSpLocks noChangeAspect="1"/>
          </p:cNvGrpSpPr>
          <p:nvPr/>
        </p:nvGrpSpPr>
        <p:grpSpPr bwMode="auto">
          <a:xfrm>
            <a:off x="6705600" y="4876800"/>
            <a:ext cx="2146300" cy="1828800"/>
            <a:chOff x="2514600" y="2209800"/>
            <a:chExt cx="4114800" cy="3505200"/>
          </a:xfrm>
        </p:grpSpPr>
        <p:sp>
          <p:nvSpPr>
            <p:cNvPr id="71" name="Oval 70"/>
            <p:cNvSpPr/>
            <p:nvPr/>
          </p:nvSpPr>
          <p:spPr>
            <a:xfrm>
              <a:off x="3963302" y="3658129"/>
              <a:ext cx="913047" cy="988881"/>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00" dirty="0"/>
                <a:t>Root</a:t>
              </a:r>
            </a:p>
          </p:txBody>
        </p:sp>
        <p:sp>
          <p:nvSpPr>
            <p:cNvPr id="72" name="Oval 71"/>
            <p:cNvSpPr/>
            <p:nvPr/>
          </p:nvSpPr>
          <p:spPr>
            <a:xfrm>
              <a:off x="5792441" y="2818342"/>
              <a:ext cx="836959" cy="7637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00" dirty="0"/>
                <a:t>Part</a:t>
              </a:r>
            </a:p>
          </p:txBody>
        </p:sp>
        <p:sp>
          <p:nvSpPr>
            <p:cNvPr id="73" name="Oval 72"/>
            <p:cNvSpPr/>
            <p:nvPr/>
          </p:nvSpPr>
          <p:spPr>
            <a:xfrm>
              <a:off x="5408961" y="4954323"/>
              <a:ext cx="840004" cy="76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00" dirty="0"/>
                <a:t>Part</a:t>
              </a:r>
            </a:p>
          </p:txBody>
        </p:sp>
        <p:sp>
          <p:nvSpPr>
            <p:cNvPr id="74" name="Oval 73"/>
            <p:cNvSpPr/>
            <p:nvPr/>
          </p:nvSpPr>
          <p:spPr>
            <a:xfrm>
              <a:off x="4015042" y="2209800"/>
              <a:ext cx="836959" cy="76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00" dirty="0"/>
                <a:t>Part</a:t>
              </a:r>
            </a:p>
          </p:txBody>
        </p:sp>
        <p:sp>
          <p:nvSpPr>
            <p:cNvPr id="75" name="Oval 74"/>
            <p:cNvSpPr/>
            <p:nvPr/>
          </p:nvSpPr>
          <p:spPr>
            <a:xfrm>
              <a:off x="2514600" y="2742275"/>
              <a:ext cx="836961" cy="763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00" dirty="0"/>
                <a:t>Part</a:t>
              </a:r>
            </a:p>
          </p:txBody>
        </p:sp>
        <p:sp>
          <p:nvSpPr>
            <p:cNvPr id="76" name="Oval 75"/>
            <p:cNvSpPr/>
            <p:nvPr/>
          </p:nvSpPr>
          <p:spPr>
            <a:xfrm>
              <a:off x="2742863" y="4954323"/>
              <a:ext cx="840004" cy="76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00" dirty="0"/>
                <a:t>Part</a:t>
              </a:r>
            </a:p>
          </p:txBody>
        </p:sp>
        <p:cxnSp>
          <p:nvCxnSpPr>
            <p:cNvPr id="77" name="Straight Connector 76"/>
            <p:cNvCxnSpPr>
              <a:stCxn id="71" idx="0"/>
              <a:endCxn id="74" idx="4"/>
            </p:cNvCxnSpPr>
            <p:nvPr/>
          </p:nvCxnSpPr>
          <p:spPr>
            <a:xfrm rot="5400000" flipH="1" flipV="1">
              <a:off x="4082085" y="3308217"/>
              <a:ext cx="687652" cy="121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1" idx="7"/>
              <a:endCxn id="72" idx="3"/>
            </p:cNvCxnSpPr>
            <p:nvPr/>
          </p:nvCxnSpPr>
          <p:spPr>
            <a:xfrm rot="5400000" flipH="1" flipV="1">
              <a:off x="5160958" y="3050959"/>
              <a:ext cx="334698" cy="11717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71" idx="5"/>
              <a:endCxn id="73" idx="1"/>
            </p:cNvCxnSpPr>
            <p:nvPr/>
          </p:nvCxnSpPr>
          <p:spPr>
            <a:xfrm rot="16200000" flipH="1">
              <a:off x="4858160" y="4388277"/>
              <a:ext cx="559858" cy="791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71" idx="3"/>
              <a:endCxn id="76" idx="7"/>
            </p:cNvCxnSpPr>
            <p:nvPr/>
          </p:nvCxnSpPr>
          <p:spPr>
            <a:xfrm rot="5400000">
              <a:off x="3497721" y="4464364"/>
              <a:ext cx="559858" cy="6391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71" idx="1"/>
              <a:endCxn id="75" idx="5"/>
            </p:cNvCxnSpPr>
            <p:nvPr/>
          </p:nvCxnSpPr>
          <p:spPr>
            <a:xfrm rot="16200000" flipV="1">
              <a:off x="3458137" y="3165099"/>
              <a:ext cx="410765" cy="86739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5" name="Text Box 20"/>
          <p:cNvSpPr txBox="1">
            <a:spLocks noChangeArrowheads="1"/>
          </p:cNvSpPr>
          <p:nvPr/>
        </p:nvSpPr>
        <p:spPr bwMode="auto">
          <a:xfrm>
            <a:off x="7064375" y="6553200"/>
            <a:ext cx="210185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a:t>Slide credit: Rob Fergus</a:t>
            </a:r>
          </a:p>
        </p:txBody>
      </p:sp>
    </p:spTree>
    <p:extLst>
      <p:ext uri="{BB962C8B-B14F-4D97-AF65-F5344CB8AC3E}">
        <p14:creationId xmlns:p14="http://schemas.microsoft.com/office/powerpoint/2010/main" val="17420098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smtClean="0"/>
              <a:t>How to model spatial relations?</a:t>
            </a:r>
          </a:p>
        </p:txBody>
      </p:sp>
      <p:sp>
        <p:nvSpPr>
          <p:cNvPr id="14339" name="Content Placeholder 2"/>
          <p:cNvSpPr>
            <a:spLocks noGrp="1"/>
          </p:cNvSpPr>
          <p:nvPr>
            <p:ph idx="1"/>
          </p:nvPr>
        </p:nvSpPr>
        <p:spPr>
          <a:xfrm>
            <a:off x="457200" y="914400"/>
            <a:ext cx="8229600" cy="5135563"/>
          </a:xfrm>
        </p:spPr>
        <p:txBody>
          <a:bodyPr/>
          <a:lstStyle/>
          <a:p>
            <a:r>
              <a:rPr lang="en-US" smtClean="0"/>
              <a:t>Tree-shaped model</a:t>
            </a:r>
          </a:p>
        </p:txBody>
      </p:sp>
      <p:sp>
        <p:nvSpPr>
          <p:cNvPr id="4" name="Oval 3"/>
          <p:cNvSpPr/>
          <p:nvPr/>
        </p:nvSpPr>
        <p:spPr>
          <a:xfrm>
            <a:off x="2095500" y="1530109"/>
            <a:ext cx="876300" cy="96837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2151063" y="2539759"/>
            <a:ext cx="896937" cy="17335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rot="18463432">
            <a:off x="3325019" y="2464353"/>
            <a:ext cx="358775" cy="88741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rot="14546463">
            <a:off x="1426369" y="2502453"/>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rot="11024936">
            <a:off x="2041525" y="4349509"/>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rot="7619321">
            <a:off x="3185319" y="4242353"/>
            <a:ext cx="349250" cy="111283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7073900" y="26670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7086600" y="34210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7734300" y="344011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6259513" y="34337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65532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75819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16"/>
          <p:cNvCxnSpPr>
            <a:stCxn id="10" idx="4"/>
            <a:endCxn id="11" idx="0"/>
          </p:cNvCxnSpPr>
          <p:nvPr/>
        </p:nvCxnSpPr>
        <p:spPr>
          <a:xfrm>
            <a:off x="7226300" y="3016250"/>
            <a:ext cx="12700" cy="40481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1" idx="1"/>
            <a:endCxn id="13" idx="7"/>
          </p:cNvCxnSpPr>
          <p:nvPr/>
        </p:nvCxnSpPr>
        <p:spPr>
          <a:xfrm flipH="1">
            <a:off x="6519863" y="3471863"/>
            <a:ext cx="611187" cy="127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7"/>
            <a:endCxn id="12" idx="1"/>
          </p:cNvCxnSpPr>
          <p:nvPr/>
        </p:nvCxnSpPr>
        <p:spPr>
          <a:xfrm>
            <a:off x="7346950" y="3471863"/>
            <a:ext cx="431800" cy="19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1" idx="4"/>
            <a:endCxn id="14" idx="0"/>
          </p:cNvCxnSpPr>
          <p:nvPr/>
        </p:nvCxnSpPr>
        <p:spPr>
          <a:xfrm flipH="1">
            <a:off x="6705600" y="3770313"/>
            <a:ext cx="533400" cy="646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1" idx="4"/>
            <a:endCxn id="15" idx="0"/>
          </p:cNvCxnSpPr>
          <p:nvPr/>
        </p:nvCxnSpPr>
        <p:spPr>
          <a:xfrm>
            <a:off x="7239000" y="3770313"/>
            <a:ext cx="495300" cy="6461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Right Arrow 31"/>
          <p:cNvSpPr/>
          <p:nvPr/>
        </p:nvSpPr>
        <p:spPr>
          <a:xfrm>
            <a:off x="4537075" y="3440113"/>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rot="12609556">
            <a:off x="709613" y="3227147"/>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rot="11038894">
            <a:off x="3890963" y="2006359"/>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rot="12087196">
            <a:off x="1792288" y="5532197"/>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rot="9108230">
            <a:off x="3971925" y="5167072"/>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7639050" y="5557838"/>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6553200" y="55372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Oval 46"/>
          <p:cNvSpPr/>
          <p:nvPr/>
        </p:nvSpPr>
        <p:spPr>
          <a:xfrm>
            <a:off x="8408988" y="3817938"/>
            <a:ext cx="304800" cy="3476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0" name="Straight Connector 49"/>
          <p:cNvCxnSpPr>
            <a:stCxn id="47" idx="1"/>
            <a:endCxn id="12" idx="6"/>
          </p:cNvCxnSpPr>
          <p:nvPr/>
        </p:nvCxnSpPr>
        <p:spPr>
          <a:xfrm flipH="1" flipV="1">
            <a:off x="8039100" y="3614738"/>
            <a:ext cx="414338" cy="254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5738813" y="41148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4" name="Straight Connector 53"/>
          <p:cNvCxnSpPr>
            <a:stCxn id="35" idx="0"/>
            <a:endCxn id="14" idx="4"/>
          </p:cNvCxnSpPr>
          <p:nvPr/>
        </p:nvCxnSpPr>
        <p:spPr>
          <a:xfrm flipV="1">
            <a:off x="6705600" y="4765675"/>
            <a:ext cx="0" cy="7715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34" idx="0"/>
            <a:endCxn id="15" idx="4"/>
          </p:cNvCxnSpPr>
          <p:nvPr/>
        </p:nvCxnSpPr>
        <p:spPr>
          <a:xfrm flipH="1" flipV="1">
            <a:off x="7734300" y="4765675"/>
            <a:ext cx="57150" cy="7921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13" idx="3"/>
            <a:endCxn id="53" idx="7"/>
          </p:cNvCxnSpPr>
          <p:nvPr/>
        </p:nvCxnSpPr>
        <p:spPr>
          <a:xfrm flipH="1">
            <a:off x="5999163" y="3732213"/>
            <a:ext cx="304800" cy="43338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6" name="Text Box 20"/>
          <p:cNvSpPr txBox="1">
            <a:spLocks noChangeArrowheads="1"/>
          </p:cNvSpPr>
          <p:nvPr/>
        </p:nvSpPr>
        <p:spPr bwMode="auto">
          <a:xfrm>
            <a:off x="7064375" y="6553200"/>
            <a:ext cx="210185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a:t>Slide credit: Rob Fergus</a:t>
            </a:r>
          </a:p>
        </p:txBody>
      </p:sp>
    </p:spTree>
    <p:extLst>
      <p:ext uri="{BB962C8B-B14F-4D97-AF65-F5344CB8AC3E}">
        <p14:creationId xmlns:p14="http://schemas.microsoft.com/office/powerpoint/2010/main" val="42647698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281" b="6257"/>
          <a:stretch/>
        </p:blipFill>
        <p:spPr bwMode="auto">
          <a:xfrm>
            <a:off x="58724" y="685800"/>
            <a:ext cx="9085276"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6"/>
          <p:cNvSpPr txBox="1">
            <a:spLocks noChangeArrowheads="1"/>
          </p:cNvSpPr>
          <p:nvPr/>
        </p:nvSpPr>
        <p:spPr bwMode="auto">
          <a:xfrm>
            <a:off x="5867400" y="6400800"/>
            <a:ext cx="24432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altLang="zh-CN" sz="1400" b="1" i="1" dirty="0" smtClean="0">
                <a:ea typeface="SimSun" pitchFamily="2" charset="-122"/>
              </a:rPr>
              <a:t>Slide Credit : Ross </a:t>
            </a:r>
            <a:r>
              <a:rPr lang="en-US" altLang="zh-CN" sz="1400" b="1" i="1" dirty="0" err="1" smtClean="0">
                <a:ea typeface="SimSun" pitchFamily="2" charset="-122"/>
              </a:rPr>
              <a:t>Girshik</a:t>
            </a:r>
            <a:endParaRPr lang="en-US" sz="1400" b="1" i="1" dirty="0"/>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36333598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p:txBody>
          <a:bodyPr/>
          <a:lstStyle/>
          <a:p>
            <a:endParaRPr lang="en-US" smtClean="0"/>
          </a:p>
        </p:txBody>
      </p:sp>
      <p:sp>
        <p:nvSpPr>
          <p:cNvPr id="174083" name="Content Placeholder 2"/>
          <p:cNvSpPr>
            <a:spLocks noGrp="1"/>
          </p:cNvSpPr>
          <p:nvPr>
            <p:ph idx="1"/>
          </p:nvPr>
        </p:nvSpPr>
        <p:spPr/>
        <p:txBody>
          <a:bodyPr/>
          <a:lstStyle/>
          <a:p>
            <a:endParaRPr lang="en-US" smtClean="0"/>
          </a:p>
        </p:txBody>
      </p:sp>
      <p:pic>
        <p:nvPicPr>
          <p:cNvPr id="1740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90488"/>
            <a:ext cx="8896350" cy="667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5"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solidFill>
                  <a:srgbClr val="000000"/>
                </a:solidFill>
                <a:latin typeface="Times New Roman" pitchFamily="18" charset="0"/>
              </a:rPr>
              <a:t>slide credit: Rob Fergus</a:t>
            </a:r>
          </a:p>
        </p:txBody>
      </p:sp>
    </p:spTree>
    <p:extLst>
      <p:ext uri="{BB962C8B-B14F-4D97-AF65-F5344CB8AC3E}">
        <p14:creationId xmlns:p14="http://schemas.microsoft.com/office/powerpoint/2010/main" val="12883981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75" t="2701" r="1526"/>
          <a:stretch/>
        </p:blipFill>
        <p:spPr bwMode="auto">
          <a:xfrm>
            <a:off x="791110" y="626723"/>
            <a:ext cx="7613152" cy="5764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800600" y="6172200"/>
            <a:ext cx="3581400" cy="369332"/>
          </a:xfrm>
          <a:prstGeom prst="rect">
            <a:avLst/>
          </a:prstGeom>
          <a:noFill/>
        </p:spPr>
        <p:txBody>
          <a:bodyPr wrap="square" rtlCol="0">
            <a:spAutoFit/>
          </a:bodyPr>
          <a:lstStyle/>
          <a:p>
            <a:r>
              <a:rPr lang="en-US" dirty="0" smtClean="0">
                <a:solidFill>
                  <a:schemeClr val="bg1">
                    <a:lumMod val="75000"/>
                  </a:schemeClr>
                </a:solidFill>
              </a:rPr>
              <a:t>Slide credit : P. F. </a:t>
            </a:r>
            <a:r>
              <a:rPr lang="en-US" dirty="0" err="1" smtClean="0">
                <a:solidFill>
                  <a:schemeClr val="bg1">
                    <a:lumMod val="75000"/>
                  </a:schemeClr>
                </a:solidFill>
              </a:rPr>
              <a:t>Felzenszwalb</a:t>
            </a:r>
            <a:endParaRPr lang="en-US" dirty="0">
              <a:solidFill>
                <a:schemeClr val="bg1">
                  <a:lumMod val="75000"/>
                </a:schemeClr>
              </a:solidFill>
            </a:endParaRPr>
          </a:p>
        </p:txBody>
      </p:sp>
    </p:spTree>
    <p:extLst>
      <p:ext uri="{BB962C8B-B14F-4D97-AF65-F5344CB8AC3E}">
        <p14:creationId xmlns:p14="http://schemas.microsoft.com/office/powerpoint/2010/main" val="37278020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p:cNvSpPr>
            <a:spLocks noGrp="1"/>
          </p:cNvSpPr>
          <p:nvPr>
            <p:ph type="title"/>
          </p:nvPr>
        </p:nvSpPr>
        <p:spPr/>
        <p:txBody>
          <a:bodyPr/>
          <a:lstStyle/>
          <a:p>
            <a:endParaRPr lang="en-US" smtClean="0"/>
          </a:p>
        </p:txBody>
      </p:sp>
      <p:sp>
        <p:nvSpPr>
          <p:cNvPr id="179203" name="Content Placeholder 2"/>
          <p:cNvSpPr>
            <a:spLocks noGrp="1"/>
          </p:cNvSpPr>
          <p:nvPr>
            <p:ph idx="1"/>
          </p:nvPr>
        </p:nvSpPr>
        <p:spPr/>
        <p:txBody>
          <a:bodyPr/>
          <a:lstStyle/>
          <a:p>
            <a:endParaRPr lang="en-US" smtClean="0"/>
          </a:p>
        </p:txBody>
      </p:sp>
      <p:pic>
        <p:nvPicPr>
          <p:cNvPr id="1792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90488"/>
            <a:ext cx="8896350" cy="667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5"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dirty="0">
                <a:solidFill>
                  <a:srgbClr val="000000"/>
                </a:solidFill>
                <a:latin typeface="Times New Roman" pitchFamily="18" charset="0"/>
              </a:rPr>
              <a:t>slide credit: Rob Fergus</a:t>
            </a:r>
          </a:p>
        </p:txBody>
      </p:sp>
      <p:sp>
        <p:nvSpPr>
          <p:cNvPr id="2" name="Rectangle 1"/>
          <p:cNvSpPr/>
          <p:nvPr/>
        </p:nvSpPr>
        <p:spPr>
          <a:xfrm>
            <a:off x="6019800" y="4267200"/>
            <a:ext cx="26670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08867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5517"/>
            <a:ext cx="8716376" cy="6533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800600" y="6172200"/>
            <a:ext cx="3581400" cy="369332"/>
          </a:xfrm>
          <a:prstGeom prst="rect">
            <a:avLst/>
          </a:prstGeom>
          <a:noFill/>
        </p:spPr>
        <p:txBody>
          <a:bodyPr wrap="square" rtlCol="0">
            <a:spAutoFit/>
          </a:bodyPr>
          <a:lstStyle/>
          <a:p>
            <a:r>
              <a:rPr lang="en-US" dirty="0" smtClean="0">
                <a:solidFill>
                  <a:schemeClr val="bg1">
                    <a:lumMod val="75000"/>
                  </a:schemeClr>
                </a:solidFill>
              </a:rPr>
              <a:t>Slide credit : P. F. </a:t>
            </a:r>
            <a:r>
              <a:rPr lang="en-US" dirty="0" err="1" smtClean="0">
                <a:solidFill>
                  <a:schemeClr val="bg1">
                    <a:lumMod val="75000"/>
                  </a:schemeClr>
                </a:solidFill>
              </a:rPr>
              <a:t>Felzenszwalb</a:t>
            </a:r>
            <a:endParaRPr lang="en-US" dirty="0">
              <a:solidFill>
                <a:schemeClr val="bg1">
                  <a:lumMod val="75000"/>
                </a:schemeClr>
              </a:solidFill>
            </a:endParaRPr>
          </a:p>
        </p:txBody>
      </p:sp>
    </p:spTree>
    <p:extLst>
      <p:ext uri="{BB962C8B-B14F-4D97-AF65-F5344CB8AC3E}">
        <p14:creationId xmlns:p14="http://schemas.microsoft.com/office/powerpoint/2010/main" val="16411075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1599"/>
            <a:ext cx="8458200" cy="634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800600" y="6172200"/>
            <a:ext cx="3581400" cy="369332"/>
          </a:xfrm>
          <a:prstGeom prst="rect">
            <a:avLst/>
          </a:prstGeom>
          <a:noFill/>
        </p:spPr>
        <p:txBody>
          <a:bodyPr wrap="square" rtlCol="0">
            <a:spAutoFit/>
          </a:bodyPr>
          <a:lstStyle/>
          <a:p>
            <a:r>
              <a:rPr lang="en-US" dirty="0" smtClean="0">
                <a:solidFill>
                  <a:schemeClr val="bg1">
                    <a:lumMod val="75000"/>
                  </a:schemeClr>
                </a:solidFill>
              </a:rPr>
              <a:t>Slide credit : P. F. </a:t>
            </a:r>
            <a:r>
              <a:rPr lang="en-US" dirty="0" err="1" smtClean="0">
                <a:solidFill>
                  <a:schemeClr val="bg1">
                    <a:lumMod val="75000"/>
                  </a:schemeClr>
                </a:solidFill>
              </a:rPr>
              <a:t>Felzenszwalb</a:t>
            </a:r>
            <a:endParaRPr lang="en-US" dirty="0">
              <a:solidFill>
                <a:schemeClr val="bg1">
                  <a:lumMod val="75000"/>
                </a:schemeClr>
              </a:solidFill>
            </a:endParaRPr>
          </a:p>
        </p:txBody>
      </p:sp>
    </p:spTree>
    <p:extLst>
      <p:ext uri="{BB962C8B-B14F-4D97-AF65-F5344CB8AC3E}">
        <p14:creationId xmlns:p14="http://schemas.microsoft.com/office/powerpoint/2010/main" val="11519651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53884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800600" y="6172200"/>
            <a:ext cx="3581400" cy="369332"/>
          </a:xfrm>
          <a:prstGeom prst="rect">
            <a:avLst/>
          </a:prstGeom>
          <a:noFill/>
        </p:spPr>
        <p:txBody>
          <a:bodyPr wrap="square" rtlCol="0">
            <a:spAutoFit/>
          </a:bodyPr>
          <a:lstStyle/>
          <a:p>
            <a:r>
              <a:rPr lang="en-US" dirty="0" smtClean="0">
                <a:solidFill>
                  <a:schemeClr val="bg1">
                    <a:lumMod val="75000"/>
                  </a:schemeClr>
                </a:solidFill>
              </a:rPr>
              <a:t>Slide credit : P. F. </a:t>
            </a:r>
            <a:r>
              <a:rPr lang="en-US" dirty="0" err="1" smtClean="0">
                <a:solidFill>
                  <a:schemeClr val="bg1">
                    <a:lumMod val="75000"/>
                  </a:schemeClr>
                </a:solidFill>
              </a:rPr>
              <a:t>Felzenszwalb</a:t>
            </a:r>
            <a:endParaRPr lang="en-US" dirty="0">
              <a:solidFill>
                <a:schemeClr val="bg1">
                  <a:lumMod val="75000"/>
                </a:schemeClr>
              </a:solidFill>
            </a:endParaRPr>
          </a:p>
        </p:txBody>
      </p:sp>
    </p:spTree>
    <p:extLst>
      <p:ext uri="{BB962C8B-B14F-4D97-AF65-F5344CB8AC3E}">
        <p14:creationId xmlns:p14="http://schemas.microsoft.com/office/powerpoint/2010/main" val="24283942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5"/>
          <p:cNvSpPr>
            <a:spLocks noGrp="1"/>
          </p:cNvSpPr>
          <p:nvPr>
            <p:ph type="title"/>
          </p:nvPr>
        </p:nvSpPr>
        <p:spPr/>
        <p:txBody>
          <a:bodyPr>
            <a:normAutofit fontScale="90000"/>
          </a:bodyPr>
          <a:lstStyle/>
          <a:p>
            <a:pPr eaLnBrk="1" hangingPunct="1"/>
            <a:r>
              <a:rPr lang="en-US" dirty="0" smtClean="0"/>
              <a:t>General Process of Object Detection</a:t>
            </a:r>
            <a:endParaRPr lang="de-CH" dirty="0" smtClean="0"/>
          </a:p>
        </p:txBody>
      </p:sp>
      <p:sp>
        <p:nvSpPr>
          <p:cNvPr id="108" name="Rounded Rectangle 107"/>
          <p:cNvSpPr/>
          <p:nvPr/>
        </p:nvSpPr>
        <p:spPr>
          <a:xfrm>
            <a:off x="2362200" y="1676400"/>
            <a:ext cx="3657600" cy="6397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t>Specify Object Model</a:t>
            </a:r>
          </a:p>
        </p:txBody>
      </p:sp>
      <p:sp>
        <p:nvSpPr>
          <p:cNvPr id="109" name="Rounded Rectangle 108"/>
          <p:cNvSpPr/>
          <p:nvPr/>
        </p:nvSpPr>
        <p:spPr>
          <a:xfrm>
            <a:off x="2362200" y="2865438"/>
            <a:ext cx="3657600" cy="6397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t>Generate Hypotheses</a:t>
            </a:r>
          </a:p>
        </p:txBody>
      </p:sp>
      <p:sp>
        <p:nvSpPr>
          <p:cNvPr id="111" name="Rounded Rectangle 110"/>
          <p:cNvSpPr/>
          <p:nvPr/>
        </p:nvSpPr>
        <p:spPr>
          <a:xfrm>
            <a:off x="2362200" y="4038600"/>
            <a:ext cx="3657600" cy="6397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t>Resolve Detections</a:t>
            </a:r>
          </a:p>
        </p:txBody>
      </p:sp>
      <p:sp>
        <p:nvSpPr>
          <p:cNvPr id="112" name="Down Arrow 111"/>
          <p:cNvSpPr/>
          <p:nvPr/>
        </p:nvSpPr>
        <p:spPr>
          <a:xfrm>
            <a:off x="3962400" y="2468563"/>
            <a:ext cx="3048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4" name="Down Arrow 113"/>
          <p:cNvSpPr/>
          <p:nvPr/>
        </p:nvSpPr>
        <p:spPr>
          <a:xfrm>
            <a:off x="3962400" y="3611563"/>
            <a:ext cx="3048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9"/>
          <p:cNvSpPr txBox="1"/>
          <p:nvPr/>
        </p:nvSpPr>
        <p:spPr>
          <a:xfrm>
            <a:off x="6096000" y="1676400"/>
            <a:ext cx="3124200" cy="646331"/>
          </a:xfrm>
          <a:prstGeom prst="rect">
            <a:avLst/>
          </a:prstGeom>
          <a:noFill/>
        </p:spPr>
        <p:txBody>
          <a:bodyPr wrap="square" rtlCol="0">
            <a:spAutoFit/>
          </a:bodyPr>
          <a:lstStyle/>
          <a:p>
            <a:r>
              <a:rPr lang="en-US" dirty="0" smtClean="0"/>
              <a:t>What are the object parameters?</a:t>
            </a:r>
            <a:endParaRPr lang="en-US" dirty="0"/>
          </a:p>
        </p:txBody>
      </p:sp>
      <p:sp>
        <p:nvSpPr>
          <p:cNvPr id="9" name="TextBox 8"/>
          <p:cNvSpPr txBox="1"/>
          <p:nvPr/>
        </p:nvSpPr>
        <p:spPr>
          <a:xfrm>
            <a:off x="5105400" y="6412468"/>
            <a:ext cx="3581400" cy="369332"/>
          </a:xfrm>
          <a:prstGeom prst="rect">
            <a:avLst/>
          </a:prstGeom>
          <a:noFill/>
        </p:spPr>
        <p:txBody>
          <a:bodyPr wrap="square" rtlCol="0">
            <a:spAutoFit/>
          </a:bodyPr>
          <a:lstStyle/>
          <a:p>
            <a:r>
              <a:rPr lang="en-US" dirty="0" smtClean="0">
                <a:solidFill>
                  <a:schemeClr val="bg1">
                    <a:lumMod val="75000"/>
                  </a:schemeClr>
                </a:solidFill>
              </a:rPr>
              <a:t>Slide credit : Derek </a:t>
            </a:r>
            <a:r>
              <a:rPr lang="en-US" dirty="0" err="1" smtClean="0">
                <a:solidFill>
                  <a:schemeClr val="bg1">
                    <a:lumMod val="75000"/>
                  </a:schemeClr>
                </a:solidFill>
              </a:rPr>
              <a:t>Hoiem</a:t>
            </a:r>
            <a:r>
              <a:rPr lang="en-US" dirty="0" smtClean="0">
                <a:solidFill>
                  <a:schemeClr val="bg1">
                    <a:lumMod val="75000"/>
                  </a:schemeClr>
                </a:solidFill>
              </a:rPr>
              <a:t>  </a:t>
            </a:r>
            <a:endParaRPr lang="en-US" dirty="0">
              <a:solidFill>
                <a:schemeClr val="bg1">
                  <a:lumMod val="75000"/>
                </a:schemeClr>
              </a:solidFill>
            </a:endParaRPr>
          </a:p>
        </p:txBody>
      </p:sp>
    </p:spTree>
    <p:extLst>
      <p:ext uri="{BB962C8B-B14F-4D97-AF65-F5344CB8AC3E}">
        <p14:creationId xmlns:p14="http://schemas.microsoft.com/office/powerpoint/2010/main" val="1914030889"/>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mtClean="0"/>
              <a:t>Specifying an object model</a:t>
            </a:r>
          </a:p>
        </p:txBody>
      </p:sp>
      <p:pic>
        <p:nvPicPr>
          <p:cNvPr id="34820" name="Picture 2"/>
          <p:cNvPicPr>
            <a:picLocks noChangeAspect="1" noChangeArrowheads="1"/>
          </p:cNvPicPr>
          <p:nvPr/>
        </p:nvPicPr>
        <p:blipFill>
          <a:blip r:embed="rId2" cstate="print"/>
          <a:srcRect/>
          <a:stretch>
            <a:fillRect/>
          </a:stretch>
        </p:blipFill>
        <p:spPr bwMode="auto">
          <a:xfrm>
            <a:off x="914400" y="1447800"/>
            <a:ext cx="3556000" cy="2667000"/>
          </a:xfrm>
          <a:prstGeom prst="rect">
            <a:avLst/>
          </a:prstGeom>
          <a:noFill/>
          <a:ln w="9525">
            <a:noFill/>
            <a:miter lim="800000"/>
            <a:headEnd/>
            <a:tailEnd/>
          </a:ln>
        </p:spPr>
      </p:pic>
      <p:pic>
        <p:nvPicPr>
          <p:cNvPr id="34821" name="Picture 3"/>
          <p:cNvPicPr>
            <a:picLocks noChangeAspect="1" noChangeArrowheads="1"/>
          </p:cNvPicPr>
          <p:nvPr/>
        </p:nvPicPr>
        <p:blipFill>
          <a:blip r:embed="rId3" cstate="print"/>
          <a:srcRect/>
          <a:stretch>
            <a:fillRect/>
          </a:stretch>
        </p:blipFill>
        <p:spPr bwMode="auto">
          <a:xfrm>
            <a:off x="4495800" y="1371600"/>
            <a:ext cx="3784600" cy="2838450"/>
          </a:xfrm>
          <a:prstGeom prst="rect">
            <a:avLst/>
          </a:prstGeom>
          <a:noFill/>
          <a:ln w="9525">
            <a:noFill/>
            <a:miter lim="800000"/>
            <a:headEnd/>
            <a:tailEnd/>
          </a:ln>
        </p:spPr>
      </p:pic>
      <p:sp>
        <p:nvSpPr>
          <p:cNvPr id="34824" name="TextBox 9"/>
          <p:cNvSpPr txBox="1">
            <a:spLocks noChangeArrowheads="1"/>
          </p:cNvSpPr>
          <p:nvPr/>
        </p:nvSpPr>
        <p:spPr bwMode="auto">
          <a:xfrm>
            <a:off x="6831013" y="6550025"/>
            <a:ext cx="2312987" cy="307975"/>
          </a:xfrm>
          <a:prstGeom prst="rect">
            <a:avLst/>
          </a:prstGeom>
          <a:noFill/>
          <a:ln w="9525">
            <a:noFill/>
            <a:miter lim="800000"/>
            <a:headEnd/>
            <a:tailEnd/>
          </a:ln>
        </p:spPr>
        <p:txBody>
          <a:bodyPr wrap="none">
            <a:spAutoFit/>
          </a:bodyPr>
          <a:lstStyle/>
          <a:p>
            <a:r>
              <a:rPr lang="en-US" sz="1400" dirty="0"/>
              <a:t>Images from </a:t>
            </a:r>
            <a:r>
              <a:rPr lang="en-US" sz="1400" dirty="0" err="1"/>
              <a:t>Felzenszwalb</a:t>
            </a:r>
            <a:endParaRPr lang="en-US" sz="1400" dirty="0"/>
          </a:p>
        </p:txBody>
      </p:sp>
      <p:pic>
        <p:nvPicPr>
          <p:cNvPr id="9" name="Picture 3"/>
          <p:cNvPicPr>
            <a:picLocks noChangeAspect="1" noChangeArrowheads="1"/>
          </p:cNvPicPr>
          <p:nvPr/>
        </p:nvPicPr>
        <p:blipFill>
          <a:blip r:embed="rId4" cstate="print"/>
          <a:srcRect/>
          <a:stretch>
            <a:fillRect/>
          </a:stretch>
        </p:blipFill>
        <p:spPr bwMode="auto">
          <a:xfrm>
            <a:off x="2362200" y="4148137"/>
            <a:ext cx="4572000" cy="1871663"/>
          </a:xfrm>
          <a:prstGeom prst="rect">
            <a:avLst/>
          </a:prstGeom>
          <a:noFill/>
          <a:ln w="9525">
            <a:noFill/>
            <a:miter lim="800000"/>
            <a:headEnd/>
            <a:tailEnd/>
          </a:ln>
        </p:spPr>
      </p:pic>
    </p:spTree>
    <p:extLst>
      <p:ext uri="{BB962C8B-B14F-4D97-AF65-F5344CB8AC3E}">
        <p14:creationId xmlns:p14="http://schemas.microsoft.com/office/powerpoint/2010/main" val="8581513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5"/>
          <p:cNvSpPr>
            <a:spLocks noGrp="1"/>
          </p:cNvSpPr>
          <p:nvPr>
            <p:ph type="title"/>
          </p:nvPr>
        </p:nvSpPr>
        <p:spPr/>
        <p:txBody>
          <a:bodyPr>
            <a:normAutofit fontScale="90000"/>
          </a:bodyPr>
          <a:lstStyle/>
          <a:p>
            <a:pPr eaLnBrk="1" hangingPunct="1"/>
            <a:r>
              <a:rPr lang="en-US" smtClean="0"/>
              <a:t>General Process of Object Recognition</a:t>
            </a:r>
            <a:endParaRPr lang="de-CH" smtClean="0"/>
          </a:p>
        </p:txBody>
      </p:sp>
      <p:sp>
        <p:nvSpPr>
          <p:cNvPr id="108" name="Rounded Rectangle 107"/>
          <p:cNvSpPr/>
          <p:nvPr/>
        </p:nvSpPr>
        <p:spPr>
          <a:xfrm>
            <a:off x="2362200" y="1676400"/>
            <a:ext cx="3657600" cy="6397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t>Specify Object Model</a:t>
            </a:r>
          </a:p>
        </p:txBody>
      </p:sp>
      <p:sp>
        <p:nvSpPr>
          <p:cNvPr id="109" name="Rounded Rectangle 108"/>
          <p:cNvSpPr/>
          <p:nvPr/>
        </p:nvSpPr>
        <p:spPr>
          <a:xfrm>
            <a:off x="2362200" y="2865438"/>
            <a:ext cx="3657600" cy="6397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t>Generate Hypotheses</a:t>
            </a:r>
          </a:p>
        </p:txBody>
      </p:sp>
      <p:sp>
        <p:nvSpPr>
          <p:cNvPr id="111" name="Rounded Rectangle 110"/>
          <p:cNvSpPr/>
          <p:nvPr/>
        </p:nvSpPr>
        <p:spPr>
          <a:xfrm>
            <a:off x="2362200" y="4268787"/>
            <a:ext cx="3657600" cy="6397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smtClean="0"/>
              <a:t>Resolve Detections</a:t>
            </a:r>
            <a:endParaRPr lang="en-US" sz="2800" dirty="0"/>
          </a:p>
        </p:txBody>
      </p:sp>
      <p:sp>
        <p:nvSpPr>
          <p:cNvPr id="112" name="Down Arrow 111"/>
          <p:cNvSpPr/>
          <p:nvPr/>
        </p:nvSpPr>
        <p:spPr>
          <a:xfrm>
            <a:off x="3962400" y="2468563"/>
            <a:ext cx="3048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5" name="Down Arrow 114"/>
          <p:cNvSpPr/>
          <p:nvPr/>
        </p:nvSpPr>
        <p:spPr>
          <a:xfrm>
            <a:off x="3962400" y="3810000"/>
            <a:ext cx="3048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9"/>
          <p:cNvSpPr txBox="1"/>
          <p:nvPr/>
        </p:nvSpPr>
        <p:spPr>
          <a:xfrm>
            <a:off x="6096000" y="2895600"/>
            <a:ext cx="3124200" cy="646331"/>
          </a:xfrm>
          <a:prstGeom prst="rect">
            <a:avLst/>
          </a:prstGeom>
          <a:noFill/>
        </p:spPr>
        <p:txBody>
          <a:bodyPr wrap="square" rtlCol="0">
            <a:spAutoFit/>
          </a:bodyPr>
          <a:lstStyle/>
          <a:p>
            <a:r>
              <a:rPr lang="en-US" dirty="0" smtClean="0"/>
              <a:t>Propose an alignment of the model to the image</a:t>
            </a:r>
            <a:endParaRPr lang="en-US" dirty="0"/>
          </a:p>
        </p:txBody>
      </p:sp>
      <p:sp>
        <p:nvSpPr>
          <p:cNvPr id="9" name="TextBox 8"/>
          <p:cNvSpPr txBox="1"/>
          <p:nvPr/>
        </p:nvSpPr>
        <p:spPr>
          <a:xfrm>
            <a:off x="5105400" y="6412468"/>
            <a:ext cx="3581400" cy="369332"/>
          </a:xfrm>
          <a:prstGeom prst="rect">
            <a:avLst/>
          </a:prstGeom>
          <a:noFill/>
        </p:spPr>
        <p:txBody>
          <a:bodyPr wrap="square" rtlCol="0">
            <a:spAutoFit/>
          </a:bodyPr>
          <a:lstStyle/>
          <a:p>
            <a:r>
              <a:rPr lang="en-US" dirty="0" smtClean="0">
                <a:solidFill>
                  <a:schemeClr val="bg1">
                    <a:lumMod val="75000"/>
                  </a:schemeClr>
                </a:solidFill>
              </a:rPr>
              <a:t>Slide credit : Derek </a:t>
            </a:r>
            <a:r>
              <a:rPr lang="en-US" dirty="0" err="1" smtClean="0">
                <a:solidFill>
                  <a:schemeClr val="bg1">
                    <a:lumMod val="75000"/>
                  </a:schemeClr>
                </a:solidFill>
              </a:rPr>
              <a:t>Hoiem</a:t>
            </a:r>
            <a:r>
              <a:rPr lang="en-US" dirty="0" smtClean="0">
                <a:solidFill>
                  <a:schemeClr val="bg1">
                    <a:lumMod val="75000"/>
                  </a:schemeClr>
                </a:solidFill>
              </a:rPr>
              <a:t>  </a:t>
            </a:r>
            <a:endParaRPr lang="en-US" dirty="0">
              <a:solidFill>
                <a:schemeClr val="bg1">
                  <a:lumMod val="75000"/>
                </a:schemeClr>
              </a:solidFill>
            </a:endParaRPr>
          </a:p>
        </p:txBody>
      </p:sp>
    </p:spTree>
    <p:extLst>
      <p:ext uri="{BB962C8B-B14F-4D97-AF65-F5344CB8AC3E}">
        <p14:creationId xmlns:p14="http://schemas.microsoft.com/office/powerpoint/2010/main" val="4143441727"/>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smtClean="0"/>
              <a:t>Generating hypotheses</a:t>
            </a:r>
          </a:p>
        </p:txBody>
      </p:sp>
      <p:sp>
        <p:nvSpPr>
          <p:cNvPr id="39939" name="Content Placeholder 2"/>
          <p:cNvSpPr>
            <a:spLocks noGrp="1"/>
          </p:cNvSpPr>
          <p:nvPr>
            <p:ph idx="1"/>
          </p:nvPr>
        </p:nvSpPr>
        <p:spPr/>
        <p:txBody>
          <a:bodyPr/>
          <a:lstStyle/>
          <a:p>
            <a:pPr marL="514350" indent="-514350">
              <a:buFont typeface="Calibri" pitchFamily="34" charset="0"/>
              <a:buAutoNum type="arabicPeriod"/>
            </a:pPr>
            <a:r>
              <a:rPr lang="en-US" dirty="0" smtClean="0"/>
              <a:t>Sliding window</a:t>
            </a:r>
          </a:p>
          <a:p>
            <a:pPr marL="914400" lvl="1" indent="-514350"/>
            <a:r>
              <a:rPr lang="en-US" dirty="0" smtClean="0"/>
              <a:t>Test patch at each location and scale</a:t>
            </a:r>
          </a:p>
        </p:txBody>
      </p:sp>
      <p:pic>
        <p:nvPicPr>
          <p:cNvPr id="39940" name="Picture 13" descr="p1010172"/>
          <p:cNvPicPr>
            <a:picLocks noChangeAspect="1" noChangeArrowheads="1"/>
          </p:cNvPicPr>
          <p:nvPr/>
        </p:nvPicPr>
        <p:blipFill>
          <a:blip r:embed="rId2" cstate="print"/>
          <a:srcRect/>
          <a:stretch>
            <a:fillRect/>
          </a:stretch>
        </p:blipFill>
        <p:spPr bwMode="auto">
          <a:xfrm>
            <a:off x="1752600" y="2590800"/>
            <a:ext cx="4419600" cy="3352800"/>
          </a:xfrm>
          <a:prstGeom prst="rect">
            <a:avLst/>
          </a:prstGeom>
          <a:noFill/>
          <a:ln w="9525">
            <a:noFill/>
            <a:miter lim="800000"/>
            <a:headEnd/>
            <a:tailEnd/>
          </a:ln>
        </p:spPr>
      </p:pic>
      <p:sp>
        <p:nvSpPr>
          <p:cNvPr id="6" name="Rectangle 5"/>
          <p:cNvSpPr>
            <a:spLocks noChangeArrowheads="1"/>
          </p:cNvSpPr>
          <p:nvPr/>
        </p:nvSpPr>
        <p:spPr bwMode="auto">
          <a:xfrm>
            <a:off x="1752600" y="2590800"/>
            <a:ext cx="250825" cy="660400"/>
          </a:xfrm>
          <a:prstGeom prst="rect">
            <a:avLst/>
          </a:prstGeom>
          <a:noFill/>
          <a:ln w="38100">
            <a:solidFill>
              <a:srgbClr val="FF0000"/>
            </a:solidFill>
            <a:miter lim="800000"/>
            <a:headEnd/>
            <a:tailEnd/>
          </a:ln>
        </p:spPr>
        <p:txBody>
          <a:bodyPr wrap="none" anchor="ctr"/>
          <a:lstStyle/>
          <a:p>
            <a:endParaRPr lang="en-US"/>
          </a:p>
        </p:txBody>
      </p:sp>
      <p:sp>
        <p:nvSpPr>
          <p:cNvPr id="7" name="TextBox 6"/>
          <p:cNvSpPr txBox="1"/>
          <p:nvPr/>
        </p:nvSpPr>
        <p:spPr>
          <a:xfrm>
            <a:off x="5105400" y="6412468"/>
            <a:ext cx="3581400" cy="369332"/>
          </a:xfrm>
          <a:prstGeom prst="rect">
            <a:avLst/>
          </a:prstGeom>
          <a:noFill/>
        </p:spPr>
        <p:txBody>
          <a:bodyPr wrap="square" rtlCol="0">
            <a:spAutoFit/>
          </a:bodyPr>
          <a:lstStyle/>
          <a:p>
            <a:r>
              <a:rPr lang="en-US" dirty="0" smtClean="0">
                <a:solidFill>
                  <a:schemeClr val="bg1">
                    <a:lumMod val="75000"/>
                  </a:schemeClr>
                </a:solidFill>
              </a:rPr>
              <a:t>Slide credit : Derek </a:t>
            </a:r>
            <a:r>
              <a:rPr lang="en-US" dirty="0" err="1" smtClean="0">
                <a:solidFill>
                  <a:schemeClr val="bg1">
                    <a:lumMod val="75000"/>
                  </a:schemeClr>
                </a:solidFill>
              </a:rPr>
              <a:t>Hoiem</a:t>
            </a:r>
            <a:r>
              <a:rPr lang="en-US" dirty="0" smtClean="0">
                <a:solidFill>
                  <a:schemeClr val="bg1">
                    <a:lumMod val="75000"/>
                  </a:schemeClr>
                </a:solidFill>
              </a:rPr>
              <a:t>  </a:t>
            </a:r>
            <a:endParaRPr lang="en-US" dirty="0">
              <a:solidFill>
                <a:schemeClr val="bg1">
                  <a:lumMod val="75000"/>
                </a:schemeClr>
              </a:solidFill>
            </a:endParaRPr>
          </a:p>
        </p:txBody>
      </p:sp>
    </p:spTree>
    <p:extLst>
      <p:ext uri="{BB962C8B-B14F-4D97-AF65-F5344CB8AC3E}">
        <p14:creationId xmlns:p14="http://schemas.microsoft.com/office/powerpoint/2010/main" val="194230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87 0.00023 C 0.23525 -0.00556 0.46962 -0.01112 0.4684 0.00463 C 0.46719 0.0206 -0.00347 0.07106 -0.0066 0.0956 C -0.00955 0.12037 0.44965 0.13287 0.45 0.15254 C 0.45035 0.17222 -0.00469 0.19421 -0.00469 0.21388 C -0.00469 0.23356 0.45 0.25115 0.45 0.27083 C 0.45 0.29051 -0.00191 0.31944 -0.00469 0.33217 C -0.00729 0.3449 0.43143 0.33865 0.43351 0.34814 C 0.43559 0.35763 0.00521 0.37916 0.00816 0.38912 C 0.01129 0.39907 0.2316 0.40301 0.45191 0.4074 " pathEditMode="relative" rAng="0" ptsTypes="aaaaaaaaaA">
                                      <p:cBhvr>
                                        <p:cTn id="6" dur="3000" fill="hold"/>
                                        <p:tgtEl>
                                          <p:spTgt spid="6"/>
                                        </p:tgtEl>
                                        <p:attrNameLst>
                                          <p:attrName>ppt_x</p:attrName>
                                          <p:attrName>ppt_y</p:attrName>
                                        </p:attrNameLst>
                                      </p:cBhvr>
                                      <p:rCtr x="22900" y="198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5706" r="13149"/>
          <a:stretch/>
        </p:blipFill>
        <p:spPr bwMode="auto">
          <a:xfrm>
            <a:off x="542925" y="1358019"/>
            <a:ext cx="6998612" cy="5090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6"/>
          <p:cNvSpPr txBox="1">
            <a:spLocks noChangeArrowheads="1"/>
          </p:cNvSpPr>
          <p:nvPr/>
        </p:nvSpPr>
        <p:spPr bwMode="auto">
          <a:xfrm>
            <a:off x="5867400" y="6400800"/>
            <a:ext cx="24432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altLang="zh-CN" sz="1400" b="1" i="1" dirty="0" smtClean="0">
                <a:ea typeface="SimSun" pitchFamily="2" charset="-122"/>
              </a:rPr>
              <a:t>Slide Credit : Ross </a:t>
            </a:r>
            <a:r>
              <a:rPr lang="en-US" altLang="zh-CN" sz="1400" b="1" i="1" dirty="0" err="1" smtClean="0">
                <a:ea typeface="SimSun" pitchFamily="2" charset="-122"/>
              </a:rPr>
              <a:t>Girshik</a:t>
            </a:r>
            <a:endParaRPr lang="en-US" sz="1400" b="1" i="1" dirty="0"/>
          </a:p>
        </p:txBody>
      </p:sp>
    </p:spTree>
    <p:extLst>
      <p:ext uri="{BB962C8B-B14F-4D97-AF65-F5344CB8AC3E}">
        <p14:creationId xmlns:p14="http://schemas.microsoft.com/office/powerpoint/2010/main" val="31524412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smtClean="0"/>
              <a:t>Generating hypotheses</a:t>
            </a:r>
          </a:p>
        </p:txBody>
      </p:sp>
      <p:sp>
        <p:nvSpPr>
          <p:cNvPr id="40963" name="Content Placeholder 2"/>
          <p:cNvSpPr>
            <a:spLocks noGrp="1"/>
          </p:cNvSpPr>
          <p:nvPr>
            <p:ph idx="1"/>
          </p:nvPr>
        </p:nvSpPr>
        <p:spPr/>
        <p:txBody>
          <a:bodyPr/>
          <a:lstStyle/>
          <a:p>
            <a:pPr marL="514350" indent="-514350">
              <a:buFont typeface="Calibri" pitchFamily="34" charset="0"/>
              <a:buAutoNum type="arabicPeriod"/>
            </a:pPr>
            <a:r>
              <a:rPr lang="en-US" smtClean="0"/>
              <a:t>Sliding window</a:t>
            </a:r>
          </a:p>
          <a:p>
            <a:pPr marL="914400" lvl="1" indent="-514350"/>
            <a:r>
              <a:rPr lang="en-US" smtClean="0"/>
              <a:t>Test patch at each location and scale</a:t>
            </a:r>
          </a:p>
          <a:p>
            <a:pPr marL="914400" lvl="1" indent="-514350"/>
            <a:endParaRPr lang="en-US" smtClean="0"/>
          </a:p>
        </p:txBody>
      </p:sp>
      <p:pic>
        <p:nvPicPr>
          <p:cNvPr id="40964" name="Picture 13" descr="p1010172"/>
          <p:cNvPicPr>
            <a:picLocks noChangeAspect="1" noChangeArrowheads="1"/>
          </p:cNvPicPr>
          <p:nvPr/>
        </p:nvPicPr>
        <p:blipFill>
          <a:blip r:embed="rId2" cstate="print"/>
          <a:srcRect/>
          <a:stretch>
            <a:fillRect/>
          </a:stretch>
        </p:blipFill>
        <p:spPr bwMode="auto">
          <a:xfrm>
            <a:off x="1752600" y="2579688"/>
            <a:ext cx="3048000" cy="2312987"/>
          </a:xfrm>
          <a:prstGeom prst="rect">
            <a:avLst/>
          </a:prstGeom>
          <a:noFill/>
          <a:ln w="9525">
            <a:noFill/>
            <a:miter lim="800000"/>
            <a:headEnd/>
            <a:tailEnd/>
          </a:ln>
        </p:spPr>
      </p:pic>
      <p:sp>
        <p:nvSpPr>
          <p:cNvPr id="6" name="Rectangle 5"/>
          <p:cNvSpPr>
            <a:spLocks noChangeArrowheads="1"/>
          </p:cNvSpPr>
          <p:nvPr/>
        </p:nvSpPr>
        <p:spPr bwMode="auto">
          <a:xfrm>
            <a:off x="1752600" y="2590800"/>
            <a:ext cx="250825" cy="660400"/>
          </a:xfrm>
          <a:prstGeom prst="rect">
            <a:avLst/>
          </a:prstGeom>
          <a:noFill/>
          <a:ln w="38100">
            <a:solidFill>
              <a:srgbClr val="FF0000"/>
            </a:solidFill>
            <a:miter lim="800000"/>
            <a:headEnd/>
            <a:tailEnd/>
          </a:ln>
        </p:spPr>
        <p:txBody>
          <a:bodyPr wrap="none" anchor="ctr"/>
          <a:lstStyle/>
          <a:p>
            <a:endParaRPr lang="en-US"/>
          </a:p>
        </p:txBody>
      </p:sp>
      <p:sp>
        <p:nvSpPr>
          <p:cNvPr id="7" name="TextBox 6"/>
          <p:cNvSpPr txBox="1"/>
          <p:nvPr/>
        </p:nvSpPr>
        <p:spPr>
          <a:xfrm>
            <a:off x="5105400" y="6412468"/>
            <a:ext cx="3581400" cy="369332"/>
          </a:xfrm>
          <a:prstGeom prst="rect">
            <a:avLst/>
          </a:prstGeom>
          <a:noFill/>
        </p:spPr>
        <p:txBody>
          <a:bodyPr wrap="square" rtlCol="0">
            <a:spAutoFit/>
          </a:bodyPr>
          <a:lstStyle/>
          <a:p>
            <a:r>
              <a:rPr lang="en-US" dirty="0" smtClean="0">
                <a:solidFill>
                  <a:schemeClr val="bg1">
                    <a:lumMod val="75000"/>
                  </a:schemeClr>
                </a:solidFill>
              </a:rPr>
              <a:t>Slide credit : Derek </a:t>
            </a:r>
            <a:r>
              <a:rPr lang="en-US" dirty="0" err="1" smtClean="0">
                <a:solidFill>
                  <a:schemeClr val="bg1">
                    <a:lumMod val="75000"/>
                  </a:schemeClr>
                </a:solidFill>
              </a:rPr>
              <a:t>Hoiem</a:t>
            </a:r>
            <a:r>
              <a:rPr lang="en-US" dirty="0" smtClean="0">
                <a:solidFill>
                  <a:schemeClr val="bg1">
                    <a:lumMod val="75000"/>
                  </a:schemeClr>
                </a:solidFill>
              </a:rPr>
              <a:t>  </a:t>
            </a:r>
            <a:endParaRPr lang="en-US" dirty="0">
              <a:solidFill>
                <a:schemeClr val="bg1">
                  <a:lumMod val="75000"/>
                </a:schemeClr>
              </a:solidFill>
            </a:endParaRPr>
          </a:p>
        </p:txBody>
      </p:sp>
    </p:spTree>
    <p:extLst>
      <p:ext uri="{BB962C8B-B14F-4D97-AF65-F5344CB8AC3E}">
        <p14:creationId xmlns:p14="http://schemas.microsoft.com/office/powerpoint/2010/main" val="256738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00121 -0.00162 C 0.15504 -0.0051 0.31129 -0.00811 0.31007 0.00092 C 0.30938 0.01041 -0.00416 0.04051 -0.00625 0.05486 C -0.00798 0.06967 0.29792 0.07731 0.29809 0.08912 C 0.29827 0.10069 -0.00503 0.11365 -0.00503 0.12546 C -0.00503 0.13703 0.29809 0.14745 0.29809 0.15902 C 0.29809 0.17083 -0.00312 0.18819 -0.00503 0.1956 C -0.00677 0.20324 0.28559 0.1993 0.28698 0.20532 C 0.28854 0.21088 0.00156 0.22384 0.00365 0.22963 C 0.00573 0.23541 0.15243 0.23773 0.29931 0.24074 " pathEditMode="relative" rAng="0" ptsTypes="aaaaaaaaaA">
                                      <p:cBhvr>
                                        <p:cTn id="6" dur="2000" fill="hold"/>
                                        <p:tgtEl>
                                          <p:spTgt spid="6"/>
                                        </p:tgtEl>
                                        <p:attrNameLst>
                                          <p:attrName>ppt_x</p:attrName>
                                          <p:attrName>ppt_y</p:attrName>
                                        </p:attrNameLst>
                                      </p:cBhvr>
                                      <p:rCtr x="15300" y="118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5"/>
          <p:cNvSpPr>
            <a:spLocks noGrp="1"/>
          </p:cNvSpPr>
          <p:nvPr>
            <p:ph type="title"/>
          </p:nvPr>
        </p:nvSpPr>
        <p:spPr/>
        <p:txBody>
          <a:bodyPr>
            <a:normAutofit fontScale="90000"/>
          </a:bodyPr>
          <a:lstStyle/>
          <a:p>
            <a:pPr eaLnBrk="1" hangingPunct="1"/>
            <a:r>
              <a:rPr lang="en-US" smtClean="0"/>
              <a:t>General Process of Object Recognition</a:t>
            </a:r>
            <a:endParaRPr lang="de-CH" smtClean="0"/>
          </a:p>
        </p:txBody>
      </p:sp>
      <p:sp>
        <p:nvSpPr>
          <p:cNvPr id="108" name="Rounded Rectangle 107"/>
          <p:cNvSpPr/>
          <p:nvPr/>
        </p:nvSpPr>
        <p:spPr>
          <a:xfrm>
            <a:off x="1066800" y="1600200"/>
            <a:ext cx="3657600" cy="6397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t>Specify Object Model</a:t>
            </a:r>
          </a:p>
        </p:txBody>
      </p:sp>
      <p:sp>
        <p:nvSpPr>
          <p:cNvPr id="109" name="Rounded Rectangle 108"/>
          <p:cNvSpPr/>
          <p:nvPr/>
        </p:nvSpPr>
        <p:spPr>
          <a:xfrm>
            <a:off x="1066800" y="2789238"/>
            <a:ext cx="3657600" cy="6397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t>Generate Hypotheses</a:t>
            </a:r>
          </a:p>
        </p:txBody>
      </p:sp>
      <p:sp>
        <p:nvSpPr>
          <p:cNvPr id="111" name="Rounded Rectangle 110"/>
          <p:cNvSpPr/>
          <p:nvPr/>
        </p:nvSpPr>
        <p:spPr>
          <a:xfrm>
            <a:off x="1066800" y="4116387"/>
            <a:ext cx="3657600" cy="6397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smtClean="0"/>
              <a:t>Resolve Detections</a:t>
            </a:r>
            <a:endParaRPr lang="en-US" sz="2800" dirty="0"/>
          </a:p>
        </p:txBody>
      </p:sp>
      <p:sp>
        <p:nvSpPr>
          <p:cNvPr id="112" name="Down Arrow 111"/>
          <p:cNvSpPr/>
          <p:nvPr/>
        </p:nvSpPr>
        <p:spPr>
          <a:xfrm>
            <a:off x="2667000" y="2392363"/>
            <a:ext cx="3048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5" name="Down Arrow 114"/>
          <p:cNvSpPr/>
          <p:nvPr/>
        </p:nvSpPr>
        <p:spPr>
          <a:xfrm>
            <a:off x="2667000" y="3657600"/>
            <a:ext cx="3048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9"/>
          <p:cNvSpPr txBox="1">
            <a:spLocks noChangeArrowheads="1"/>
          </p:cNvSpPr>
          <p:nvPr/>
        </p:nvSpPr>
        <p:spPr bwMode="auto">
          <a:xfrm>
            <a:off x="4876800" y="4116387"/>
            <a:ext cx="3581400" cy="707886"/>
          </a:xfrm>
          <a:prstGeom prst="rect">
            <a:avLst/>
          </a:prstGeom>
          <a:noFill/>
          <a:ln w="9525">
            <a:noFill/>
            <a:miter lim="800000"/>
            <a:headEnd/>
            <a:tailEnd/>
          </a:ln>
        </p:spPr>
        <p:txBody>
          <a:bodyPr>
            <a:spAutoFit/>
          </a:bodyPr>
          <a:lstStyle/>
          <a:p>
            <a:r>
              <a:rPr lang="en-US" sz="2000" dirty="0" smtClean="0"/>
              <a:t>Rescore each proposed object based on whole set</a:t>
            </a:r>
            <a:endParaRPr lang="en-US" sz="2000" dirty="0"/>
          </a:p>
        </p:txBody>
      </p:sp>
      <p:sp>
        <p:nvSpPr>
          <p:cNvPr id="9" name="TextBox 8"/>
          <p:cNvSpPr txBox="1"/>
          <p:nvPr/>
        </p:nvSpPr>
        <p:spPr>
          <a:xfrm>
            <a:off x="5105400" y="6412468"/>
            <a:ext cx="3581400" cy="369332"/>
          </a:xfrm>
          <a:prstGeom prst="rect">
            <a:avLst/>
          </a:prstGeom>
          <a:noFill/>
        </p:spPr>
        <p:txBody>
          <a:bodyPr wrap="square" rtlCol="0">
            <a:spAutoFit/>
          </a:bodyPr>
          <a:lstStyle/>
          <a:p>
            <a:r>
              <a:rPr lang="en-US" dirty="0" smtClean="0">
                <a:solidFill>
                  <a:schemeClr val="bg1">
                    <a:lumMod val="75000"/>
                  </a:schemeClr>
                </a:solidFill>
              </a:rPr>
              <a:t>Slide credit : Derek </a:t>
            </a:r>
            <a:r>
              <a:rPr lang="en-US" dirty="0" err="1" smtClean="0">
                <a:solidFill>
                  <a:schemeClr val="bg1">
                    <a:lumMod val="75000"/>
                  </a:schemeClr>
                </a:solidFill>
              </a:rPr>
              <a:t>Hoiem</a:t>
            </a:r>
            <a:r>
              <a:rPr lang="en-US" dirty="0" smtClean="0">
                <a:solidFill>
                  <a:schemeClr val="bg1">
                    <a:lumMod val="75000"/>
                  </a:schemeClr>
                </a:solidFill>
              </a:rPr>
              <a:t>  </a:t>
            </a:r>
            <a:endParaRPr lang="en-US" dirty="0">
              <a:solidFill>
                <a:schemeClr val="bg1">
                  <a:lumMod val="75000"/>
                </a:schemeClr>
              </a:solidFill>
            </a:endParaRPr>
          </a:p>
        </p:txBody>
      </p:sp>
    </p:spTree>
    <p:extLst>
      <p:ext uri="{BB962C8B-B14F-4D97-AF65-F5344CB8AC3E}">
        <p14:creationId xmlns:p14="http://schemas.microsoft.com/office/powerpoint/2010/main" val="4205373611"/>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smtClean="0"/>
              <a:t>Resolving detection scores</a:t>
            </a:r>
          </a:p>
        </p:txBody>
      </p:sp>
      <p:sp>
        <p:nvSpPr>
          <p:cNvPr id="45059" name="Content Placeholder 2"/>
          <p:cNvSpPr>
            <a:spLocks noGrp="1"/>
          </p:cNvSpPr>
          <p:nvPr>
            <p:ph idx="1"/>
          </p:nvPr>
        </p:nvSpPr>
        <p:spPr>
          <a:xfrm>
            <a:off x="381000" y="2133600"/>
            <a:ext cx="8229600" cy="914400"/>
          </a:xfrm>
        </p:spPr>
        <p:txBody>
          <a:bodyPr>
            <a:normAutofit fontScale="92500" lnSpcReduction="20000"/>
          </a:bodyPr>
          <a:lstStyle/>
          <a:p>
            <a:pPr marL="514350" indent="-514350">
              <a:buFont typeface="Calibri" pitchFamily="34" charset="0"/>
              <a:buAutoNum type="arabicPeriod"/>
            </a:pPr>
            <a:r>
              <a:rPr lang="en-US" dirty="0" smtClean="0"/>
              <a:t>Non-max suppression</a:t>
            </a:r>
          </a:p>
          <a:p>
            <a:pPr marL="514350" indent="-514350">
              <a:buFont typeface="Calibri" pitchFamily="34" charset="0"/>
              <a:buAutoNum type="arabicPeriod"/>
            </a:pPr>
            <a:r>
              <a:rPr lang="en-US" dirty="0" smtClean="0"/>
              <a:t>Context based</a:t>
            </a:r>
          </a:p>
        </p:txBody>
      </p:sp>
      <p:pic>
        <p:nvPicPr>
          <p:cNvPr id="13" name="Picture 2"/>
          <p:cNvPicPr>
            <a:picLocks noChangeAspect="1" noChangeArrowheads="1"/>
          </p:cNvPicPr>
          <p:nvPr/>
        </p:nvPicPr>
        <p:blipFill>
          <a:blip r:embed="rId2" cstate="print"/>
          <a:srcRect/>
          <a:stretch>
            <a:fillRect/>
          </a:stretch>
        </p:blipFill>
        <p:spPr bwMode="auto">
          <a:xfrm>
            <a:off x="1066800" y="3590925"/>
            <a:ext cx="5105400" cy="2124075"/>
          </a:xfrm>
          <a:prstGeom prst="rect">
            <a:avLst/>
          </a:prstGeom>
          <a:noFill/>
          <a:ln w="9525">
            <a:noFill/>
            <a:miter lim="800000"/>
            <a:headEnd/>
            <a:tailEnd/>
          </a:ln>
        </p:spPr>
      </p:pic>
      <p:sp>
        <p:nvSpPr>
          <p:cNvPr id="14" name="TextBox 13"/>
          <p:cNvSpPr txBox="1"/>
          <p:nvPr/>
        </p:nvSpPr>
        <p:spPr>
          <a:xfrm>
            <a:off x="0" y="6488668"/>
            <a:ext cx="1992853" cy="369332"/>
          </a:xfrm>
          <a:prstGeom prst="rect">
            <a:avLst/>
          </a:prstGeom>
          <a:noFill/>
        </p:spPr>
        <p:txBody>
          <a:bodyPr wrap="none" rtlCol="0">
            <a:spAutoFit/>
          </a:bodyPr>
          <a:lstStyle/>
          <a:p>
            <a:r>
              <a:rPr lang="en-US" dirty="0" smtClean="0"/>
              <a:t>Hoiem et al. 2006</a:t>
            </a:r>
            <a:endParaRPr lang="en-US" dirty="0"/>
          </a:p>
        </p:txBody>
      </p:sp>
      <p:sp>
        <p:nvSpPr>
          <p:cNvPr id="6" name="TextBox 5"/>
          <p:cNvSpPr txBox="1"/>
          <p:nvPr/>
        </p:nvSpPr>
        <p:spPr>
          <a:xfrm>
            <a:off x="5105400" y="6412468"/>
            <a:ext cx="3581400" cy="369332"/>
          </a:xfrm>
          <a:prstGeom prst="rect">
            <a:avLst/>
          </a:prstGeom>
          <a:noFill/>
        </p:spPr>
        <p:txBody>
          <a:bodyPr wrap="square" rtlCol="0">
            <a:spAutoFit/>
          </a:bodyPr>
          <a:lstStyle/>
          <a:p>
            <a:r>
              <a:rPr lang="en-US" dirty="0" smtClean="0">
                <a:solidFill>
                  <a:schemeClr val="bg1">
                    <a:lumMod val="75000"/>
                  </a:schemeClr>
                </a:solidFill>
              </a:rPr>
              <a:t>Slide credit : Derek </a:t>
            </a:r>
            <a:r>
              <a:rPr lang="en-US" dirty="0" err="1" smtClean="0">
                <a:solidFill>
                  <a:schemeClr val="bg1">
                    <a:lumMod val="75000"/>
                  </a:schemeClr>
                </a:solidFill>
              </a:rPr>
              <a:t>Hoiem</a:t>
            </a:r>
            <a:r>
              <a:rPr lang="en-US" dirty="0" smtClean="0">
                <a:solidFill>
                  <a:schemeClr val="bg1">
                    <a:lumMod val="75000"/>
                  </a:schemeClr>
                </a:solidFill>
              </a:rPr>
              <a:t>  </a:t>
            </a:r>
            <a:endParaRPr lang="en-US" dirty="0">
              <a:solidFill>
                <a:schemeClr val="bg1">
                  <a:lumMod val="75000"/>
                </a:schemeClr>
              </a:solidFill>
            </a:endParaRPr>
          </a:p>
        </p:txBody>
      </p:sp>
    </p:spTree>
    <p:extLst>
      <p:ext uri="{BB962C8B-B14F-4D97-AF65-F5344CB8AC3E}">
        <p14:creationId xmlns:p14="http://schemas.microsoft.com/office/powerpoint/2010/main" val="11907721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825" y="466725"/>
            <a:ext cx="8388350" cy="592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105400" y="6412468"/>
            <a:ext cx="3581400" cy="369332"/>
          </a:xfrm>
          <a:prstGeom prst="rect">
            <a:avLst/>
          </a:prstGeom>
          <a:noFill/>
        </p:spPr>
        <p:txBody>
          <a:bodyPr wrap="square" rtlCol="0">
            <a:spAutoFit/>
          </a:bodyPr>
          <a:lstStyle/>
          <a:p>
            <a:r>
              <a:rPr lang="en-US" dirty="0" smtClean="0">
                <a:solidFill>
                  <a:schemeClr val="bg1">
                    <a:lumMod val="75000"/>
                  </a:schemeClr>
                </a:solidFill>
              </a:rPr>
              <a:t>Slide credit : PASCAL 2012 </a:t>
            </a:r>
            <a:endParaRPr lang="en-US" dirty="0">
              <a:solidFill>
                <a:schemeClr val="bg1">
                  <a:lumMod val="75000"/>
                </a:schemeClr>
              </a:solidFill>
            </a:endParaRPr>
          </a:p>
        </p:txBody>
      </p:sp>
    </p:spTree>
    <p:extLst>
      <p:ext uri="{BB962C8B-B14F-4D97-AF65-F5344CB8AC3E}">
        <p14:creationId xmlns:p14="http://schemas.microsoft.com/office/powerpoint/2010/main" val="25127490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Grammar of Object Recognition</a:t>
            </a:r>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825" y="466725"/>
            <a:ext cx="8388350" cy="592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225" y="609600"/>
            <a:ext cx="8388350" cy="592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105400" y="6356866"/>
            <a:ext cx="3581400" cy="369332"/>
          </a:xfrm>
          <a:prstGeom prst="rect">
            <a:avLst/>
          </a:prstGeom>
          <a:noFill/>
        </p:spPr>
        <p:txBody>
          <a:bodyPr wrap="square" rtlCol="0">
            <a:spAutoFit/>
          </a:bodyPr>
          <a:lstStyle/>
          <a:p>
            <a:r>
              <a:rPr lang="en-US" dirty="0" smtClean="0">
                <a:solidFill>
                  <a:schemeClr val="bg1">
                    <a:lumMod val="75000"/>
                  </a:schemeClr>
                </a:solidFill>
              </a:rPr>
              <a:t>Slide credit : PASCAL 2012 </a:t>
            </a:r>
            <a:endParaRPr lang="en-US" dirty="0">
              <a:solidFill>
                <a:schemeClr val="bg1">
                  <a:lumMod val="75000"/>
                </a:schemeClr>
              </a:solidFill>
            </a:endParaRPr>
          </a:p>
        </p:txBody>
      </p:sp>
    </p:spTree>
    <p:extLst>
      <p:ext uri="{BB962C8B-B14F-4D97-AF65-F5344CB8AC3E}">
        <p14:creationId xmlns:p14="http://schemas.microsoft.com/office/powerpoint/2010/main" val="8174179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Object detection is a collection of problems</a:t>
            </a:r>
            <a:endParaRPr lang="en-US" sz="3200" dirty="0"/>
          </a:p>
        </p:txBody>
      </p:sp>
      <p:pic>
        <p:nvPicPr>
          <p:cNvPr id="12290" name="Picture 2" descr="C:\Users\Hoiem\Documents\Presentations\Detection Analysis - 2012\figs\fel4\objchar\aeroplane_area1_01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1958" y="2370830"/>
            <a:ext cx="191506" cy="119045"/>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Hoiem\Documents\Presentations\Detection Analysis - 2012\figs\fel4\objchar\aeroplane_area2_01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5917" y="2357879"/>
            <a:ext cx="419244" cy="1501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Users\Hoiem\Documents\Presentations\Detection Analysis - 2012\figs\fel4\objchar\aeroplane_area3_00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1748" y="2312094"/>
            <a:ext cx="1200797" cy="377837"/>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C:\Users\Hoiem\Documents\Presentations\Detection Analysis - 2012\figs\fel4\objchar\aeroplane_area4_007.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0374" y="2974868"/>
            <a:ext cx="2582749" cy="1117984"/>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C:\Users\Hoiem\Documents\Presentations\Detection Analysis - 2012\figs\fel4\objchar\aeroplane_area5_00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1024" y="4226731"/>
            <a:ext cx="1661447" cy="20651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628513" y="1776964"/>
            <a:ext cx="1082348" cy="369332"/>
          </a:xfrm>
          <a:prstGeom prst="rect">
            <a:avLst/>
          </a:prstGeom>
          <a:noFill/>
        </p:spPr>
        <p:txBody>
          <a:bodyPr wrap="none" rtlCol="0">
            <a:spAutoFit/>
          </a:bodyPr>
          <a:lstStyle/>
          <a:p>
            <a:r>
              <a:rPr lang="en-US" dirty="0" smtClean="0"/>
              <a:t>Distance</a:t>
            </a:r>
            <a:endParaRPr lang="en-US" dirty="0"/>
          </a:p>
        </p:txBody>
      </p:sp>
      <p:sp>
        <p:nvSpPr>
          <p:cNvPr id="10" name="TextBox 9"/>
          <p:cNvSpPr txBox="1"/>
          <p:nvPr/>
        </p:nvSpPr>
        <p:spPr>
          <a:xfrm>
            <a:off x="2241846" y="1768916"/>
            <a:ext cx="1802634" cy="369332"/>
          </a:xfrm>
          <a:prstGeom prst="rect">
            <a:avLst/>
          </a:prstGeom>
          <a:noFill/>
        </p:spPr>
        <p:txBody>
          <a:bodyPr wrap="square" rtlCol="0">
            <a:spAutoFit/>
          </a:bodyPr>
          <a:lstStyle/>
          <a:p>
            <a:pPr algn="ctr"/>
            <a:r>
              <a:rPr lang="en-US" dirty="0" smtClean="0"/>
              <a:t>Shape</a:t>
            </a:r>
            <a:endParaRPr lang="en-US" dirty="0"/>
          </a:p>
        </p:txBody>
      </p:sp>
      <p:pic>
        <p:nvPicPr>
          <p:cNvPr id="12296" name="Picture 8" descr="C:\Users\Hoiem\Documents\Presentations\Detection Analysis - 2012\figs\fel4\objchar\aeroplane_occ2_016.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0606" y="2331989"/>
            <a:ext cx="1097280" cy="410433"/>
          </a:xfrm>
          <a:prstGeom prst="rect">
            <a:avLst/>
          </a:prstGeom>
          <a:noFill/>
          <a:extLst>
            <a:ext uri="{909E8E84-426E-40DD-AFC4-6F175D3DCCD1}">
              <a14:hiddenFill xmlns:a14="http://schemas.microsoft.com/office/drawing/2010/main">
                <a:solidFill>
                  <a:srgbClr val="FFFFFF"/>
                </a:solidFill>
              </a14:hiddenFill>
            </a:ext>
          </a:extLst>
        </p:spPr>
      </p:pic>
      <p:pic>
        <p:nvPicPr>
          <p:cNvPr id="12297" name="Picture 9" descr="C:\Users\Hoiem\Documents\Presentations\Detection Analysis - 2012\figs\fel4\objchar\aeroplane_occ3_04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1115" y="2866133"/>
            <a:ext cx="1097280" cy="310806"/>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C:\Users\Hoiem\Documents\Presentations\Detection Analysis - 2012\figs\fel4\objchar\aeroplane_occ4_096.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1116" y="3350598"/>
            <a:ext cx="1097280" cy="76078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32888" y="1792832"/>
            <a:ext cx="1197764" cy="369332"/>
          </a:xfrm>
          <a:prstGeom prst="rect">
            <a:avLst/>
          </a:prstGeom>
          <a:noFill/>
        </p:spPr>
        <p:txBody>
          <a:bodyPr wrap="none" rtlCol="0">
            <a:spAutoFit/>
          </a:bodyPr>
          <a:lstStyle/>
          <a:p>
            <a:r>
              <a:rPr lang="en-US" dirty="0" smtClean="0"/>
              <a:t>Occlusion</a:t>
            </a:r>
            <a:endParaRPr lang="en-US" dirty="0"/>
          </a:p>
        </p:txBody>
      </p:sp>
      <p:pic>
        <p:nvPicPr>
          <p:cNvPr id="12299" name="Picture 11" descr="C:\Users\Hoiem\Documents\Presentations\Detection Analysis - 2012\figs\fel4\objchar\aeroplane_area3_013.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91212" y="2308752"/>
            <a:ext cx="1097280" cy="1302106"/>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C:\Users\Hoiem\Documents\Presentations\Detection Analysis - 2012\figs\fel4\objchar\aeroplane_area2_109.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86381" y="5384287"/>
            <a:ext cx="1097280" cy="365760"/>
          </a:xfrm>
          <a:prstGeom prst="rect">
            <a:avLst/>
          </a:prstGeom>
          <a:noFill/>
          <a:extLst>
            <a:ext uri="{909E8E84-426E-40DD-AFC4-6F175D3DCCD1}">
              <a14:hiddenFill xmlns:a14="http://schemas.microsoft.com/office/drawing/2010/main">
                <a:solidFill>
                  <a:srgbClr val="FFFFFF"/>
                </a:solidFill>
              </a14:hiddenFill>
            </a:ext>
          </a:extLst>
        </p:spPr>
      </p:pic>
      <p:pic>
        <p:nvPicPr>
          <p:cNvPr id="12301" name="Picture 13" descr="C:\Users\Hoiem\Documents\Presentations\Detection Analysis - 2012\figs\fel4\objchar\aeroplane_aspect1_146.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94523" y="3742723"/>
            <a:ext cx="1097280" cy="1501079"/>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C:\Users\Hoiem\Documents\Presentations\Detection Analysis - 2012\figs\fel4\objchar\aeroplane_aspect3_188.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86381" y="5946329"/>
            <a:ext cx="1097280" cy="458357"/>
          </a:xfrm>
          <a:prstGeom prst="rect">
            <a:avLst/>
          </a:prstGeom>
          <a:noFill/>
          <a:extLst>
            <a:ext uri="{909E8E84-426E-40DD-AFC4-6F175D3DCCD1}">
              <a14:hiddenFill xmlns:a14="http://schemas.microsoft.com/office/drawing/2010/main">
                <a:solidFill>
                  <a:srgbClr val="FFFFFF"/>
                </a:solidFill>
              </a14:hiddenFill>
            </a:ext>
          </a:extLst>
        </p:spPr>
      </p:pic>
      <p:pic>
        <p:nvPicPr>
          <p:cNvPr id="12305" name="Picture 17" descr="C:\Users\Hoiem\Documents\Presentations\Detection Analysis - 2012\figs\fel4\objchar\aeroplane_aspect1_003.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24107" y="2308752"/>
            <a:ext cx="1097280" cy="1183341"/>
          </a:xfrm>
          <a:prstGeom prst="rect">
            <a:avLst/>
          </a:prstGeom>
          <a:noFill/>
          <a:extLst>
            <a:ext uri="{909E8E84-426E-40DD-AFC4-6F175D3DCCD1}">
              <a14:hiddenFill xmlns:a14="http://schemas.microsoft.com/office/drawing/2010/main">
                <a:solidFill>
                  <a:srgbClr val="FFFFFF"/>
                </a:solidFill>
              </a14:hiddenFill>
            </a:ext>
          </a:extLst>
        </p:spPr>
      </p:pic>
      <p:pic>
        <p:nvPicPr>
          <p:cNvPr id="12306" name="Picture 18" descr="C:\Users\Hoiem\Documents\Presentations\Detection Analysis - 2012\figs\fel4\objchar\aeroplane_aspect2_145.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32142" y="5602318"/>
            <a:ext cx="1097280" cy="764595"/>
          </a:xfrm>
          <a:prstGeom prst="rect">
            <a:avLst/>
          </a:prstGeom>
          <a:noFill/>
          <a:extLst>
            <a:ext uri="{909E8E84-426E-40DD-AFC4-6F175D3DCCD1}">
              <a14:hiddenFill xmlns:a14="http://schemas.microsoft.com/office/drawing/2010/main">
                <a:solidFill>
                  <a:srgbClr val="FFFFFF"/>
                </a:solidFill>
              </a14:hiddenFill>
            </a:ext>
          </a:extLst>
        </p:spPr>
      </p:pic>
      <p:pic>
        <p:nvPicPr>
          <p:cNvPr id="12307" name="Picture 19" descr="C:\Users\Hoiem\Documents\Presentations\Detection Analysis - 2012\figs\fel4\objchar\aeroplane_aspect2_276.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43813" y="4669859"/>
            <a:ext cx="1097280" cy="828392"/>
          </a:xfrm>
          <a:prstGeom prst="rect">
            <a:avLst/>
          </a:prstGeom>
          <a:noFill/>
          <a:extLst>
            <a:ext uri="{909E8E84-426E-40DD-AFC4-6F175D3DCCD1}">
              <a14:hiddenFill xmlns:a14="http://schemas.microsoft.com/office/drawing/2010/main">
                <a:solidFill>
                  <a:srgbClr val="FFFFFF"/>
                </a:solidFill>
              </a14:hiddenFill>
            </a:ext>
          </a:extLst>
        </p:spPr>
      </p:pic>
      <p:pic>
        <p:nvPicPr>
          <p:cNvPr id="12308" name="Picture 20" descr="C:\Users\Hoiem\Documents\Presentations\Detection Analysis - 2012\figs\fel4\objchar\aeroplane_area3_062.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55484" y="3595795"/>
            <a:ext cx="1097280" cy="95039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4440615" y="1761901"/>
            <a:ext cx="1180772" cy="369332"/>
          </a:xfrm>
          <a:prstGeom prst="rect">
            <a:avLst/>
          </a:prstGeom>
          <a:noFill/>
        </p:spPr>
        <p:txBody>
          <a:bodyPr wrap="none" rtlCol="0">
            <a:spAutoFit/>
          </a:bodyPr>
          <a:lstStyle/>
          <a:p>
            <a:r>
              <a:rPr lang="en-US" dirty="0" smtClean="0"/>
              <a:t>Viewpoint</a:t>
            </a:r>
            <a:endParaRPr lang="en-US" dirty="0"/>
          </a:p>
        </p:txBody>
      </p:sp>
      <p:pic>
        <p:nvPicPr>
          <p:cNvPr id="12311" name="Picture 23" descr="C:\Users\Hoiem\Documents\Presentations\Detection Analysis - 2012\figs\fel4\objchar\aeroplane_occ2_010.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32862" y="4239449"/>
            <a:ext cx="1097280" cy="17068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62894" y="973185"/>
            <a:ext cx="5415906" cy="461665"/>
          </a:xfrm>
          <a:prstGeom prst="rect">
            <a:avLst/>
          </a:prstGeom>
        </p:spPr>
        <p:txBody>
          <a:bodyPr wrap="none">
            <a:spAutoFit/>
          </a:bodyPr>
          <a:lstStyle/>
          <a:p>
            <a:r>
              <a:rPr lang="en-US" sz="2400" b="1" dirty="0"/>
              <a:t>Intra-class </a:t>
            </a:r>
            <a:r>
              <a:rPr lang="en-US" sz="2400" b="1" dirty="0" smtClean="0"/>
              <a:t>Variation for “Airplane”</a:t>
            </a:r>
            <a:endParaRPr lang="en-US" sz="2400" b="1" dirty="0"/>
          </a:p>
        </p:txBody>
      </p:sp>
      <p:sp>
        <p:nvSpPr>
          <p:cNvPr id="25" name="TextBox 24"/>
          <p:cNvSpPr txBox="1"/>
          <p:nvPr/>
        </p:nvSpPr>
        <p:spPr>
          <a:xfrm>
            <a:off x="5105400" y="6400800"/>
            <a:ext cx="3581400" cy="369332"/>
          </a:xfrm>
          <a:prstGeom prst="rect">
            <a:avLst/>
          </a:prstGeom>
          <a:noFill/>
        </p:spPr>
        <p:txBody>
          <a:bodyPr wrap="square" rtlCol="0">
            <a:spAutoFit/>
          </a:bodyPr>
          <a:lstStyle/>
          <a:p>
            <a:r>
              <a:rPr lang="en-US" dirty="0" smtClean="0">
                <a:solidFill>
                  <a:schemeClr val="bg1">
                    <a:lumMod val="75000"/>
                  </a:schemeClr>
                </a:solidFill>
              </a:rPr>
              <a:t>Slide credit : Derek </a:t>
            </a:r>
            <a:r>
              <a:rPr lang="en-US" dirty="0" err="1" smtClean="0">
                <a:solidFill>
                  <a:schemeClr val="bg1">
                    <a:lumMod val="75000"/>
                  </a:schemeClr>
                </a:solidFill>
              </a:rPr>
              <a:t>Hoiem</a:t>
            </a:r>
            <a:r>
              <a:rPr lang="en-US" dirty="0" smtClean="0">
                <a:solidFill>
                  <a:schemeClr val="bg1">
                    <a:lumMod val="75000"/>
                  </a:schemeClr>
                </a:solidFill>
              </a:rPr>
              <a:t>  </a:t>
            </a:r>
            <a:endParaRPr lang="en-US" dirty="0">
              <a:solidFill>
                <a:schemeClr val="bg1">
                  <a:lumMod val="75000"/>
                </a:schemeClr>
              </a:solidFill>
            </a:endParaRPr>
          </a:p>
        </p:txBody>
      </p:sp>
    </p:spTree>
    <p:extLst>
      <p:ext uri="{BB962C8B-B14F-4D97-AF65-F5344CB8AC3E}">
        <p14:creationId xmlns:p14="http://schemas.microsoft.com/office/powerpoint/2010/main" val="6904671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Object detection is a collection of </a:t>
            </a:r>
            <a:r>
              <a:rPr lang="en-US" sz="3200" dirty="0" smtClean="0"/>
              <a:t>problems</a:t>
            </a:r>
            <a:endParaRPr lang="en-US" sz="3200" dirty="0"/>
          </a:p>
        </p:txBody>
      </p:sp>
      <p:sp>
        <p:nvSpPr>
          <p:cNvPr id="4" name="TextBox 3"/>
          <p:cNvSpPr txBox="1"/>
          <p:nvPr/>
        </p:nvSpPr>
        <p:spPr>
          <a:xfrm>
            <a:off x="6676292" y="1600200"/>
            <a:ext cx="1541560" cy="646331"/>
          </a:xfrm>
          <a:prstGeom prst="rect">
            <a:avLst/>
          </a:prstGeom>
          <a:noFill/>
        </p:spPr>
        <p:txBody>
          <a:bodyPr wrap="square" rtlCol="0">
            <a:spAutoFit/>
          </a:bodyPr>
          <a:lstStyle/>
          <a:p>
            <a:pPr algn="ctr"/>
            <a:r>
              <a:rPr lang="en-US" dirty="0" smtClean="0"/>
              <a:t>Localization Error</a:t>
            </a:r>
            <a:endParaRPr lang="en-US" dirty="0"/>
          </a:p>
        </p:txBody>
      </p:sp>
      <p:sp>
        <p:nvSpPr>
          <p:cNvPr id="6" name="TextBox 5"/>
          <p:cNvSpPr txBox="1"/>
          <p:nvPr/>
        </p:nvSpPr>
        <p:spPr>
          <a:xfrm>
            <a:off x="425432" y="1785356"/>
            <a:ext cx="1802634" cy="369332"/>
          </a:xfrm>
          <a:prstGeom prst="rect">
            <a:avLst/>
          </a:prstGeom>
          <a:noFill/>
        </p:spPr>
        <p:txBody>
          <a:bodyPr wrap="square" rtlCol="0">
            <a:spAutoFit/>
          </a:bodyPr>
          <a:lstStyle/>
          <a:p>
            <a:pPr algn="ctr"/>
            <a:r>
              <a:rPr lang="en-US" dirty="0" smtClean="0"/>
              <a:t>Background</a:t>
            </a:r>
            <a:endParaRPr lang="en-US" dirty="0"/>
          </a:p>
        </p:txBody>
      </p:sp>
      <p:sp>
        <p:nvSpPr>
          <p:cNvPr id="7" name="TextBox 6"/>
          <p:cNvSpPr txBox="1"/>
          <p:nvPr/>
        </p:nvSpPr>
        <p:spPr>
          <a:xfrm>
            <a:off x="4482890" y="1600200"/>
            <a:ext cx="1873319" cy="646331"/>
          </a:xfrm>
          <a:prstGeom prst="rect">
            <a:avLst/>
          </a:prstGeom>
          <a:noFill/>
        </p:spPr>
        <p:txBody>
          <a:bodyPr wrap="square" rtlCol="0">
            <a:spAutoFit/>
          </a:bodyPr>
          <a:lstStyle/>
          <a:p>
            <a:pPr algn="ctr"/>
            <a:r>
              <a:rPr lang="en-US" dirty="0" smtClean="0"/>
              <a:t>Dissimilar Categories</a:t>
            </a:r>
            <a:endParaRPr lang="en-US" dirty="0"/>
          </a:p>
        </p:txBody>
      </p:sp>
      <p:sp>
        <p:nvSpPr>
          <p:cNvPr id="8" name="TextBox 7"/>
          <p:cNvSpPr txBox="1"/>
          <p:nvPr/>
        </p:nvSpPr>
        <p:spPr>
          <a:xfrm>
            <a:off x="2590800" y="1600199"/>
            <a:ext cx="1674680" cy="646331"/>
          </a:xfrm>
          <a:prstGeom prst="rect">
            <a:avLst/>
          </a:prstGeom>
          <a:noFill/>
        </p:spPr>
        <p:txBody>
          <a:bodyPr wrap="square" rtlCol="0">
            <a:spAutoFit/>
          </a:bodyPr>
          <a:lstStyle/>
          <a:p>
            <a:pPr algn="ctr"/>
            <a:r>
              <a:rPr lang="en-US" dirty="0" smtClean="0"/>
              <a:t>Similar Categories</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1045734"/>
              </p:ext>
            </p:extLst>
          </p:nvPr>
        </p:nvGraphicFramePr>
        <p:xfrm>
          <a:off x="686669" y="2286000"/>
          <a:ext cx="1280160" cy="507005"/>
        </p:xfrm>
        <a:graphic>
          <a:graphicData uri="http://schemas.openxmlformats.org/presentationml/2006/ole">
            <mc:AlternateContent xmlns:mc="http://schemas.openxmlformats.org/markup-compatibility/2006">
              <mc:Choice xmlns:v="urn:schemas-microsoft-com:vml" Requires="v">
                <p:oleObj spid="_x0000_s16786" name="Acrobat Document" r:id="rId4" imgW="3855824" imgH="1526875" progId="AcroExch.Document.7">
                  <p:embed/>
                </p:oleObj>
              </mc:Choice>
              <mc:Fallback>
                <p:oleObj name="Acrobat Document" r:id="rId4" imgW="3855824" imgH="1526875" progId="AcroExch.Document.7">
                  <p:embed/>
                  <p:pic>
                    <p:nvPicPr>
                      <p:cNvPr id="0" name=""/>
                      <p:cNvPicPr/>
                      <p:nvPr/>
                    </p:nvPicPr>
                    <p:blipFill>
                      <a:blip r:embed="rId5"/>
                      <a:stretch>
                        <a:fillRect/>
                      </a:stretch>
                    </p:blipFill>
                    <p:spPr>
                      <a:xfrm>
                        <a:off x="686669" y="2286000"/>
                        <a:ext cx="1280160" cy="50700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43927673"/>
              </p:ext>
            </p:extLst>
          </p:nvPr>
        </p:nvGraphicFramePr>
        <p:xfrm>
          <a:off x="686669" y="2971800"/>
          <a:ext cx="1280160" cy="1313812"/>
        </p:xfrm>
        <a:graphic>
          <a:graphicData uri="http://schemas.openxmlformats.org/presentationml/2006/ole">
            <mc:AlternateContent xmlns:mc="http://schemas.openxmlformats.org/markup-compatibility/2006">
              <mc:Choice xmlns:v="urn:schemas-microsoft-com:vml" Requires="v">
                <p:oleObj spid="_x0000_s16787" name="Acrobat Document" r:id="rId6" imgW="2958677" imgH="3036417" progId="AcroExch.Document.7">
                  <p:embed/>
                </p:oleObj>
              </mc:Choice>
              <mc:Fallback>
                <p:oleObj name="Acrobat Document" r:id="rId6" imgW="2958677" imgH="3036417" progId="AcroExch.Document.7">
                  <p:embed/>
                  <p:pic>
                    <p:nvPicPr>
                      <p:cNvPr id="0" name=""/>
                      <p:cNvPicPr/>
                      <p:nvPr/>
                    </p:nvPicPr>
                    <p:blipFill>
                      <a:blip r:embed="rId7"/>
                      <a:stretch>
                        <a:fillRect/>
                      </a:stretch>
                    </p:blipFill>
                    <p:spPr>
                      <a:xfrm>
                        <a:off x="686669" y="2971800"/>
                        <a:ext cx="1280160" cy="1313812"/>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446777853"/>
              </p:ext>
            </p:extLst>
          </p:nvPr>
        </p:nvGraphicFramePr>
        <p:xfrm>
          <a:off x="686669" y="4419600"/>
          <a:ext cx="1280160" cy="1040775"/>
        </p:xfrm>
        <a:graphic>
          <a:graphicData uri="http://schemas.openxmlformats.org/presentationml/2006/ole">
            <mc:AlternateContent xmlns:mc="http://schemas.openxmlformats.org/markup-compatibility/2006">
              <mc:Choice xmlns:v="urn:schemas-microsoft-com:vml" Requires="v">
                <p:oleObj spid="_x0000_s16788" name="Acrobat Document" r:id="rId8" imgW="3735177" imgH="3036417" progId="AcroExch.Document.7">
                  <p:embed/>
                </p:oleObj>
              </mc:Choice>
              <mc:Fallback>
                <p:oleObj name="Acrobat Document" r:id="rId8" imgW="3735177" imgH="3036417" progId="AcroExch.Document.7">
                  <p:embed/>
                  <p:pic>
                    <p:nvPicPr>
                      <p:cNvPr id="0" name=""/>
                      <p:cNvPicPr/>
                      <p:nvPr/>
                    </p:nvPicPr>
                    <p:blipFill>
                      <a:blip r:embed="rId9"/>
                      <a:stretch>
                        <a:fillRect/>
                      </a:stretch>
                    </p:blipFill>
                    <p:spPr>
                      <a:xfrm>
                        <a:off x="686669" y="4419600"/>
                        <a:ext cx="1280160" cy="104077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172877381"/>
              </p:ext>
            </p:extLst>
          </p:nvPr>
        </p:nvGraphicFramePr>
        <p:xfrm>
          <a:off x="686669" y="5562600"/>
          <a:ext cx="1280160" cy="483815"/>
        </p:xfrm>
        <a:graphic>
          <a:graphicData uri="http://schemas.openxmlformats.org/presentationml/2006/ole">
            <mc:AlternateContent xmlns:mc="http://schemas.openxmlformats.org/markup-compatibility/2006">
              <mc:Choice xmlns:v="urn:schemas-microsoft-com:vml" Requires="v">
                <p:oleObj spid="_x0000_s16789" name="Acrobat Document" r:id="rId10" imgW="3855824" imgH="1457783" progId="AcroExch.Document.7">
                  <p:embed/>
                </p:oleObj>
              </mc:Choice>
              <mc:Fallback>
                <p:oleObj name="Acrobat Document" r:id="rId10" imgW="3855824" imgH="1457783" progId="AcroExch.Document.7">
                  <p:embed/>
                  <p:pic>
                    <p:nvPicPr>
                      <p:cNvPr id="0" name=""/>
                      <p:cNvPicPr/>
                      <p:nvPr/>
                    </p:nvPicPr>
                    <p:blipFill>
                      <a:blip r:embed="rId11"/>
                      <a:stretch>
                        <a:fillRect/>
                      </a:stretch>
                    </p:blipFill>
                    <p:spPr>
                      <a:xfrm>
                        <a:off x="686669" y="5562600"/>
                        <a:ext cx="1280160" cy="483815"/>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863018933"/>
              </p:ext>
            </p:extLst>
          </p:nvPr>
        </p:nvGraphicFramePr>
        <p:xfrm>
          <a:off x="686669" y="6324600"/>
          <a:ext cx="1280160" cy="417936"/>
        </p:xfrm>
        <a:graphic>
          <a:graphicData uri="http://schemas.openxmlformats.org/presentationml/2006/ole">
            <mc:AlternateContent xmlns:mc="http://schemas.openxmlformats.org/markup-compatibility/2006">
              <mc:Choice xmlns:v="urn:schemas-microsoft-com:vml" Requires="v">
                <p:oleObj spid="_x0000_s16790" name="Acrobat Document" r:id="rId12" imgW="3855824" imgH="1259294" progId="AcroExch.Document.7">
                  <p:embed/>
                </p:oleObj>
              </mc:Choice>
              <mc:Fallback>
                <p:oleObj name="Acrobat Document" r:id="rId12" imgW="3855824" imgH="1259294" progId="AcroExch.Document.7">
                  <p:embed/>
                  <p:pic>
                    <p:nvPicPr>
                      <p:cNvPr id="0" name=""/>
                      <p:cNvPicPr/>
                      <p:nvPr/>
                    </p:nvPicPr>
                    <p:blipFill>
                      <a:blip r:embed="rId13"/>
                      <a:stretch>
                        <a:fillRect/>
                      </a:stretch>
                    </p:blipFill>
                    <p:spPr>
                      <a:xfrm>
                        <a:off x="686669" y="6324600"/>
                        <a:ext cx="1280160" cy="417936"/>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619338237"/>
              </p:ext>
            </p:extLst>
          </p:nvPr>
        </p:nvGraphicFramePr>
        <p:xfrm>
          <a:off x="6836300" y="2286000"/>
          <a:ext cx="1280160" cy="1093767"/>
        </p:xfrm>
        <a:graphic>
          <a:graphicData uri="http://schemas.openxmlformats.org/presentationml/2006/ole">
            <mc:AlternateContent xmlns:mc="http://schemas.openxmlformats.org/markup-compatibility/2006">
              <mc:Choice xmlns:v="urn:schemas-microsoft-com:vml" Requires="v">
                <p:oleObj spid="_x0000_s16791" name="Acrobat Document" r:id="rId14" imgW="3554083" imgH="3036417" progId="AcroExch.Document.7">
                  <p:embed/>
                </p:oleObj>
              </mc:Choice>
              <mc:Fallback>
                <p:oleObj name="Acrobat Document" r:id="rId14" imgW="3554083" imgH="3036417" progId="AcroExch.Document.7">
                  <p:embed/>
                  <p:pic>
                    <p:nvPicPr>
                      <p:cNvPr id="0" name=""/>
                      <p:cNvPicPr/>
                      <p:nvPr/>
                    </p:nvPicPr>
                    <p:blipFill>
                      <a:blip r:embed="rId15"/>
                      <a:stretch>
                        <a:fillRect/>
                      </a:stretch>
                    </p:blipFill>
                    <p:spPr>
                      <a:xfrm>
                        <a:off x="6836300" y="2286000"/>
                        <a:ext cx="1280160" cy="1093767"/>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954009494"/>
              </p:ext>
            </p:extLst>
          </p:nvPr>
        </p:nvGraphicFramePr>
        <p:xfrm>
          <a:off x="6836300" y="3429000"/>
          <a:ext cx="1280160" cy="1173429"/>
        </p:xfrm>
        <a:graphic>
          <a:graphicData uri="http://schemas.openxmlformats.org/presentationml/2006/ole">
            <mc:AlternateContent xmlns:mc="http://schemas.openxmlformats.org/markup-compatibility/2006">
              <mc:Choice xmlns:v="urn:schemas-microsoft-com:vml" Requires="v">
                <p:oleObj spid="_x0000_s16792" name="Acrobat Document" r:id="rId16" imgW="3312543" imgH="3036417" progId="AcroExch.Document.7">
                  <p:embed/>
                </p:oleObj>
              </mc:Choice>
              <mc:Fallback>
                <p:oleObj name="Acrobat Document" r:id="rId16" imgW="3312543" imgH="3036417" progId="AcroExch.Document.7">
                  <p:embed/>
                  <p:pic>
                    <p:nvPicPr>
                      <p:cNvPr id="0" name=""/>
                      <p:cNvPicPr/>
                      <p:nvPr/>
                    </p:nvPicPr>
                    <p:blipFill>
                      <a:blip r:embed="rId17"/>
                      <a:stretch>
                        <a:fillRect/>
                      </a:stretch>
                    </p:blipFill>
                    <p:spPr>
                      <a:xfrm>
                        <a:off x="6836300" y="3429000"/>
                        <a:ext cx="1280160" cy="1173429"/>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306478645"/>
              </p:ext>
            </p:extLst>
          </p:nvPr>
        </p:nvGraphicFramePr>
        <p:xfrm>
          <a:off x="6797040" y="5334000"/>
          <a:ext cx="1280160" cy="455355"/>
        </p:xfrm>
        <a:graphic>
          <a:graphicData uri="http://schemas.openxmlformats.org/presentationml/2006/ole">
            <mc:AlternateContent xmlns:mc="http://schemas.openxmlformats.org/markup-compatibility/2006">
              <mc:Choice xmlns:v="urn:schemas-microsoft-com:vml" Requires="v">
                <p:oleObj spid="_x0000_s16793" name="Acrobat Document" r:id="rId18" imgW="3855824" imgH="1371600" progId="AcroExch.Document.7">
                  <p:embed/>
                </p:oleObj>
              </mc:Choice>
              <mc:Fallback>
                <p:oleObj name="Acrobat Document" r:id="rId18" imgW="3855824" imgH="1371600" progId="AcroExch.Document.7">
                  <p:embed/>
                  <p:pic>
                    <p:nvPicPr>
                      <p:cNvPr id="0" name=""/>
                      <p:cNvPicPr/>
                      <p:nvPr/>
                    </p:nvPicPr>
                    <p:blipFill>
                      <a:blip r:embed="rId19"/>
                      <a:stretch>
                        <a:fillRect/>
                      </a:stretch>
                    </p:blipFill>
                    <p:spPr>
                      <a:xfrm>
                        <a:off x="6797040" y="5334000"/>
                        <a:ext cx="1280160" cy="455355"/>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317987829"/>
              </p:ext>
            </p:extLst>
          </p:nvPr>
        </p:nvGraphicFramePr>
        <p:xfrm>
          <a:off x="6813176" y="4724400"/>
          <a:ext cx="1280160" cy="421098"/>
        </p:xfrm>
        <a:graphic>
          <a:graphicData uri="http://schemas.openxmlformats.org/presentationml/2006/ole">
            <mc:AlternateContent xmlns:mc="http://schemas.openxmlformats.org/markup-compatibility/2006">
              <mc:Choice xmlns:v="urn:schemas-microsoft-com:vml" Requires="v">
                <p:oleObj spid="_x0000_s16794" name="Acrobat Document" r:id="rId20" imgW="3855824" imgH="1268083" progId="AcroExch.Document.7">
                  <p:embed/>
                </p:oleObj>
              </mc:Choice>
              <mc:Fallback>
                <p:oleObj name="Acrobat Document" r:id="rId20" imgW="3855824" imgH="1268083" progId="AcroExch.Document.7">
                  <p:embed/>
                  <p:pic>
                    <p:nvPicPr>
                      <p:cNvPr id="0" name=""/>
                      <p:cNvPicPr/>
                      <p:nvPr/>
                    </p:nvPicPr>
                    <p:blipFill>
                      <a:blip r:embed="rId21"/>
                      <a:stretch>
                        <a:fillRect/>
                      </a:stretch>
                    </p:blipFill>
                    <p:spPr>
                      <a:xfrm>
                        <a:off x="6813176" y="4724400"/>
                        <a:ext cx="1280160" cy="421098"/>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242112688"/>
              </p:ext>
            </p:extLst>
          </p:nvPr>
        </p:nvGraphicFramePr>
        <p:xfrm>
          <a:off x="6774933" y="5867400"/>
          <a:ext cx="1280160" cy="478018"/>
        </p:xfrm>
        <a:graphic>
          <a:graphicData uri="http://schemas.openxmlformats.org/presentationml/2006/ole">
            <mc:AlternateContent xmlns:mc="http://schemas.openxmlformats.org/markup-compatibility/2006">
              <mc:Choice xmlns:v="urn:schemas-microsoft-com:vml" Requires="v">
                <p:oleObj spid="_x0000_s16795" name="Acrobat Document" r:id="rId22" imgW="3855824" imgH="1440449" progId="AcroExch.Document.7">
                  <p:embed/>
                </p:oleObj>
              </mc:Choice>
              <mc:Fallback>
                <p:oleObj name="Acrobat Document" r:id="rId22" imgW="3855824" imgH="1440449" progId="AcroExch.Document.7">
                  <p:embed/>
                  <p:pic>
                    <p:nvPicPr>
                      <p:cNvPr id="0" name=""/>
                      <p:cNvPicPr/>
                      <p:nvPr/>
                    </p:nvPicPr>
                    <p:blipFill>
                      <a:blip r:embed="rId23"/>
                      <a:stretch>
                        <a:fillRect/>
                      </a:stretch>
                    </p:blipFill>
                    <p:spPr>
                      <a:xfrm>
                        <a:off x="6774933" y="5867400"/>
                        <a:ext cx="1280160" cy="478018"/>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743471063"/>
              </p:ext>
            </p:extLst>
          </p:nvPr>
        </p:nvGraphicFramePr>
        <p:xfrm>
          <a:off x="4876800" y="4667436"/>
          <a:ext cx="1280160" cy="355219"/>
        </p:xfrm>
        <a:graphic>
          <a:graphicData uri="http://schemas.openxmlformats.org/presentationml/2006/ole">
            <mc:AlternateContent xmlns:mc="http://schemas.openxmlformats.org/markup-compatibility/2006">
              <mc:Choice xmlns:v="urn:schemas-microsoft-com:vml" Requires="v">
                <p:oleObj spid="_x0000_s16796" name="Acrobat Document" r:id="rId24" imgW="3855824" imgH="1069594" progId="AcroExch.Document.7">
                  <p:embed/>
                </p:oleObj>
              </mc:Choice>
              <mc:Fallback>
                <p:oleObj name="Acrobat Document" r:id="rId24" imgW="3855824" imgH="1069594" progId="AcroExch.Document.7">
                  <p:embed/>
                  <p:pic>
                    <p:nvPicPr>
                      <p:cNvPr id="0" name=""/>
                      <p:cNvPicPr/>
                      <p:nvPr/>
                    </p:nvPicPr>
                    <p:blipFill>
                      <a:blip r:embed="rId25"/>
                      <a:stretch>
                        <a:fillRect/>
                      </a:stretch>
                    </p:blipFill>
                    <p:spPr>
                      <a:xfrm>
                        <a:off x="4876800" y="4667436"/>
                        <a:ext cx="1280160" cy="355219"/>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458250863"/>
              </p:ext>
            </p:extLst>
          </p:nvPr>
        </p:nvGraphicFramePr>
        <p:xfrm>
          <a:off x="4876800" y="5200836"/>
          <a:ext cx="1280160" cy="512802"/>
        </p:xfrm>
        <a:graphic>
          <a:graphicData uri="http://schemas.openxmlformats.org/presentationml/2006/ole">
            <mc:AlternateContent xmlns:mc="http://schemas.openxmlformats.org/markup-compatibility/2006">
              <mc:Choice xmlns:v="urn:schemas-microsoft-com:vml" Requires="v">
                <p:oleObj spid="_x0000_s16797" name="Acrobat Document" r:id="rId26" imgW="3855824" imgH="1543966" progId="AcroExch.Document.7">
                  <p:embed/>
                </p:oleObj>
              </mc:Choice>
              <mc:Fallback>
                <p:oleObj name="Acrobat Document" r:id="rId26" imgW="3855824" imgH="1543966" progId="AcroExch.Document.7">
                  <p:embed/>
                  <p:pic>
                    <p:nvPicPr>
                      <p:cNvPr id="0" name=""/>
                      <p:cNvPicPr/>
                      <p:nvPr/>
                    </p:nvPicPr>
                    <p:blipFill>
                      <a:blip r:embed="rId27"/>
                      <a:stretch>
                        <a:fillRect/>
                      </a:stretch>
                    </p:blipFill>
                    <p:spPr>
                      <a:xfrm>
                        <a:off x="4876800" y="5200836"/>
                        <a:ext cx="1280160" cy="512802"/>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002439504"/>
              </p:ext>
            </p:extLst>
          </p:nvPr>
        </p:nvGraphicFramePr>
        <p:xfrm>
          <a:off x="4876800" y="5886636"/>
          <a:ext cx="1280160" cy="437964"/>
        </p:xfrm>
        <a:graphic>
          <a:graphicData uri="http://schemas.openxmlformats.org/presentationml/2006/ole">
            <mc:AlternateContent xmlns:mc="http://schemas.openxmlformats.org/markup-compatibility/2006">
              <mc:Choice xmlns:v="urn:schemas-microsoft-com:vml" Requires="v">
                <p:oleObj spid="_x0000_s16798" name="Acrobat Document" r:id="rId28" imgW="3855824" imgH="1319842" progId="AcroExch.Document.7">
                  <p:embed/>
                </p:oleObj>
              </mc:Choice>
              <mc:Fallback>
                <p:oleObj name="Acrobat Document" r:id="rId28" imgW="3855824" imgH="1319842" progId="AcroExch.Document.7">
                  <p:embed/>
                  <p:pic>
                    <p:nvPicPr>
                      <p:cNvPr id="0" name=""/>
                      <p:cNvPicPr/>
                      <p:nvPr/>
                    </p:nvPicPr>
                    <p:blipFill>
                      <a:blip r:embed="rId29"/>
                      <a:stretch>
                        <a:fillRect/>
                      </a:stretch>
                    </p:blipFill>
                    <p:spPr>
                      <a:xfrm>
                        <a:off x="4876800" y="5886636"/>
                        <a:ext cx="1280160" cy="437964"/>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4040709931"/>
              </p:ext>
            </p:extLst>
          </p:nvPr>
        </p:nvGraphicFramePr>
        <p:xfrm>
          <a:off x="4876800" y="3448236"/>
          <a:ext cx="1280160" cy="1096707"/>
        </p:xfrm>
        <a:graphic>
          <a:graphicData uri="http://schemas.openxmlformats.org/presentationml/2006/ole">
            <mc:AlternateContent xmlns:mc="http://schemas.openxmlformats.org/markup-compatibility/2006">
              <mc:Choice xmlns:v="urn:schemas-microsoft-com:vml" Requires="v">
                <p:oleObj spid="_x0000_s16799" name="Acrobat Document" r:id="rId30" imgW="3545273" imgH="3036417" progId="AcroExch.Document.7">
                  <p:embed/>
                </p:oleObj>
              </mc:Choice>
              <mc:Fallback>
                <p:oleObj name="Acrobat Document" r:id="rId30" imgW="3545273" imgH="3036417" progId="AcroExch.Document.7">
                  <p:embed/>
                  <p:pic>
                    <p:nvPicPr>
                      <p:cNvPr id="0" name=""/>
                      <p:cNvPicPr/>
                      <p:nvPr/>
                    </p:nvPicPr>
                    <p:blipFill>
                      <a:blip r:embed="rId31"/>
                      <a:stretch>
                        <a:fillRect/>
                      </a:stretch>
                    </p:blipFill>
                    <p:spPr>
                      <a:xfrm>
                        <a:off x="4876800" y="3448236"/>
                        <a:ext cx="1280160" cy="1096707"/>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3895907827"/>
              </p:ext>
            </p:extLst>
          </p:nvPr>
        </p:nvGraphicFramePr>
        <p:xfrm>
          <a:off x="4856870" y="2286000"/>
          <a:ext cx="1280160" cy="1062911"/>
        </p:xfrm>
        <a:graphic>
          <a:graphicData uri="http://schemas.openxmlformats.org/presentationml/2006/ole">
            <mc:AlternateContent xmlns:mc="http://schemas.openxmlformats.org/markup-compatibility/2006">
              <mc:Choice xmlns:v="urn:schemas-microsoft-com:vml" Requires="v">
                <p:oleObj spid="_x0000_s16800" name="Acrobat Document" r:id="rId32" imgW="3657600" imgH="3036417" progId="AcroExch.Document.7">
                  <p:embed/>
                </p:oleObj>
              </mc:Choice>
              <mc:Fallback>
                <p:oleObj name="Acrobat Document" r:id="rId32" imgW="3657600" imgH="3036417" progId="AcroExch.Document.7">
                  <p:embed/>
                  <p:pic>
                    <p:nvPicPr>
                      <p:cNvPr id="0" name=""/>
                      <p:cNvPicPr/>
                      <p:nvPr/>
                    </p:nvPicPr>
                    <p:blipFill>
                      <a:blip r:embed="rId33"/>
                      <a:stretch>
                        <a:fillRect/>
                      </a:stretch>
                    </p:blipFill>
                    <p:spPr>
                      <a:xfrm>
                        <a:off x="4856870" y="2286000"/>
                        <a:ext cx="1280160" cy="1062911"/>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928206354"/>
              </p:ext>
            </p:extLst>
          </p:nvPr>
        </p:nvGraphicFramePr>
        <p:xfrm>
          <a:off x="2788060" y="2286000"/>
          <a:ext cx="1280160" cy="1102136"/>
        </p:xfrm>
        <a:graphic>
          <a:graphicData uri="http://schemas.openxmlformats.org/presentationml/2006/ole">
            <mc:AlternateContent xmlns:mc="http://schemas.openxmlformats.org/markup-compatibility/2006">
              <mc:Choice xmlns:v="urn:schemas-microsoft-com:vml" Requires="v">
                <p:oleObj spid="_x0000_s16801" name="Acrobat Document" r:id="rId34" imgW="3528143" imgH="3036417" progId="AcroExch.Document.7">
                  <p:embed/>
                </p:oleObj>
              </mc:Choice>
              <mc:Fallback>
                <p:oleObj name="Acrobat Document" r:id="rId34" imgW="3528143" imgH="3036417" progId="AcroExch.Document.7">
                  <p:embed/>
                  <p:pic>
                    <p:nvPicPr>
                      <p:cNvPr id="0" name=""/>
                      <p:cNvPicPr/>
                      <p:nvPr/>
                    </p:nvPicPr>
                    <p:blipFill>
                      <a:blip r:embed="rId35"/>
                      <a:stretch>
                        <a:fillRect/>
                      </a:stretch>
                    </p:blipFill>
                    <p:spPr>
                      <a:xfrm>
                        <a:off x="2788060" y="2286000"/>
                        <a:ext cx="1280160" cy="1102136"/>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184948123"/>
              </p:ext>
            </p:extLst>
          </p:nvPr>
        </p:nvGraphicFramePr>
        <p:xfrm>
          <a:off x="2788060" y="3276600"/>
          <a:ext cx="1280160" cy="953928"/>
        </p:xfrm>
        <a:graphic>
          <a:graphicData uri="http://schemas.openxmlformats.org/presentationml/2006/ole">
            <mc:AlternateContent xmlns:mc="http://schemas.openxmlformats.org/markup-compatibility/2006">
              <mc:Choice xmlns:v="urn:schemas-microsoft-com:vml" Requires="v">
                <p:oleObj spid="_x0000_s16802" name="Acrobat Document" r:id="rId36" imgW="3855824" imgH="2872596" progId="AcroExch.Document.7">
                  <p:embed/>
                </p:oleObj>
              </mc:Choice>
              <mc:Fallback>
                <p:oleObj name="Acrobat Document" r:id="rId36" imgW="3855824" imgH="2872596" progId="AcroExch.Document.7">
                  <p:embed/>
                  <p:pic>
                    <p:nvPicPr>
                      <p:cNvPr id="0" name=""/>
                      <p:cNvPicPr/>
                      <p:nvPr/>
                    </p:nvPicPr>
                    <p:blipFill>
                      <a:blip r:embed="rId37"/>
                      <a:stretch>
                        <a:fillRect/>
                      </a:stretch>
                    </p:blipFill>
                    <p:spPr>
                      <a:xfrm>
                        <a:off x="2788060" y="3276600"/>
                        <a:ext cx="1280160" cy="953928"/>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217776136"/>
              </p:ext>
            </p:extLst>
          </p:nvPr>
        </p:nvGraphicFramePr>
        <p:xfrm>
          <a:off x="2788060" y="4267200"/>
          <a:ext cx="1280160" cy="498572"/>
        </p:xfrm>
        <a:graphic>
          <a:graphicData uri="http://schemas.openxmlformats.org/presentationml/2006/ole">
            <mc:AlternateContent xmlns:mc="http://schemas.openxmlformats.org/markup-compatibility/2006">
              <mc:Choice xmlns:v="urn:schemas-microsoft-com:vml" Requires="v">
                <p:oleObj spid="_x0000_s16803" name="Acrobat Document" r:id="rId38" imgW="3855824" imgH="1500996" progId="AcroExch.Document.7">
                  <p:embed/>
                </p:oleObj>
              </mc:Choice>
              <mc:Fallback>
                <p:oleObj name="Acrobat Document" r:id="rId38" imgW="3855824" imgH="1500996" progId="AcroExch.Document.7">
                  <p:embed/>
                  <p:pic>
                    <p:nvPicPr>
                      <p:cNvPr id="0" name=""/>
                      <p:cNvPicPr/>
                      <p:nvPr/>
                    </p:nvPicPr>
                    <p:blipFill>
                      <a:blip r:embed="rId39"/>
                      <a:stretch>
                        <a:fillRect/>
                      </a:stretch>
                    </p:blipFill>
                    <p:spPr>
                      <a:xfrm>
                        <a:off x="2788060" y="4267200"/>
                        <a:ext cx="1280160" cy="498572"/>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11412230"/>
              </p:ext>
            </p:extLst>
          </p:nvPr>
        </p:nvGraphicFramePr>
        <p:xfrm>
          <a:off x="2788060" y="4800600"/>
          <a:ext cx="1280160" cy="1096706"/>
        </p:xfrm>
        <a:graphic>
          <a:graphicData uri="http://schemas.openxmlformats.org/presentationml/2006/ole">
            <mc:AlternateContent xmlns:mc="http://schemas.openxmlformats.org/markup-compatibility/2006">
              <mc:Choice xmlns:v="urn:schemas-microsoft-com:vml" Requires="v">
                <p:oleObj spid="_x0000_s16804" name="Acrobat Document" r:id="rId40" imgW="3545273" imgH="3036417" progId="AcroExch.Document.7">
                  <p:embed/>
                </p:oleObj>
              </mc:Choice>
              <mc:Fallback>
                <p:oleObj name="Acrobat Document" r:id="rId40" imgW="3545273" imgH="3036417" progId="AcroExch.Document.7">
                  <p:embed/>
                  <p:pic>
                    <p:nvPicPr>
                      <p:cNvPr id="0" name=""/>
                      <p:cNvPicPr/>
                      <p:nvPr/>
                    </p:nvPicPr>
                    <p:blipFill>
                      <a:blip r:embed="rId41"/>
                      <a:stretch>
                        <a:fillRect/>
                      </a:stretch>
                    </p:blipFill>
                    <p:spPr>
                      <a:xfrm>
                        <a:off x="2788060" y="4800600"/>
                        <a:ext cx="1280160" cy="1096706"/>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2022917691"/>
              </p:ext>
            </p:extLst>
          </p:nvPr>
        </p:nvGraphicFramePr>
        <p:xfrm>
          <a:off x="2788060" y="5915764"/>
          <a:ext cx="1280160" cy="904914"/>
        </p:xfrm>
        <a:graphic>
          <a:graphicData uri="http://schemas.openxmlformats.org/presentationml/2006/ole">
            <mc:AlternateContent xmlns:mc="http://schemas.openxmlformats.org/markup-compatibility/2006">
              <mc:Choice xmlns:v="urn:schemas-microsoft-com:vml" Requires="v">
                <p:oleObj spid="_x0000_s16805" name="Acrobat Document" r:id="rId42" imgW="3855824" imgH="2725866" progId="AcroExch.Document.7">
                  <p:embed/>
                </p:oleObj>
              </mc:Choice>
              <mc:Fallback>
                <p:oleObj name="Acrobat Document" r:id="rId42" imgW="3855824" imgH="2725866" progId="AcroExch.Document.7">
                  <p:embed/>
                  <p:pic>
                    <p:nvPicPr>
                      <p:cNvPr id="0" name=""/>
                      <p:cNvPicPr/>
                      <p:nvPr/>
                    </p:nvPicPr>
                    <p:blipFill>
                      <a:blip r:embed="rId43"/>
                      <a:stretch>
                        <a:fillRect/>
                      </a:stretch>
                    </p:blipFill>
                    <p:spPr>
                      <a:xfrm>
                        <a:off x="2788060" y="5915764"/>
                        <a:ext cx="1280160" cy="904914"/>
                      </a:xfrm>
                      <a:prstGeom prst="rect">
                        <a:avLst/>
                      </a:prstGeom>
                    </p:spPr>
                  </p:pic>
                </p:oleObj>
              </mc:Fallback>
            </mc:AlternateContent>
          </a:graphicData>
        </a:graphic>
      </p:graphicFrame>
      <p:sp>
        <p:nvSpPr>
          <p:cNvPr id="5" name="Rectangle 4"/>
          <p:cNvSpPr/>
          <p:nvPr/>
        </p:nvSpPr>
        <p:spPr>
          <a:xfrm>
            <a:off x="1788979" y="916046"/>
            <a:ext cx="5535490" cy="461665"/>
          </a:xfrm>
          <a:prstGeom prst="rect">
            <a:avLst/>
          </a:prstGeom>
        </p:spPr>
        <p:txBody>
          <a:bodyPr wrap="none">
            <a:spAutoFit/>
          </a:bodyPr>
          <a:lstStyle/>
          <a:p>
            <a:r>
              <a:rPr lang="en-US" sz="2400" b="1" dirty="0"/>
              <a:t>Confusing </a:t>
            </a:r>
            <a:r>
              <a:rPr lang="en-US" sz="2400" b="1" dirty="0" smtClean="0"/>
              <a:t>Distractors for </a:t>
            </a:r>
            <a:r>
              <a:rPr lang="en-US" sz="2400" b="1" dirty="0"/>
              <a:t>“Airplane”</a:t>
            </a:r>
          </a:p>
        </p:txBody>
      </p:sp>
      <p:sp>
        <p:nvSpPr>
          <p:cNvPr id="28" name="TextBox 27"/>
          <p:cNvSpPr txBox="1"/>
          <p:nvPr/>
        </p:nvSpPr>
        <p:spPr>
          <a:xfrm>
            <a:off x="5105400" y="6412468"/>
            <a:ext cx="3581400" cy="369332"/>
          </a:xfrm>
          <a:prstGeom prst="rect">
            <a:avLst/>
          </a:prstGeom>
          <a:noFill/>
        </p:spPr>
        <p:txBody>
          <a:bodyPr wrap="square" rtlCol="0">
            <a:spAutoFit/>
          </a:bodyPr>
          <a:lstStyle/>
          <a:p>
            <a:r>
              <a:rPr lang="en-US" dirty="0" smtClean="0">
                <a:solidFill>
                  <a:schemeClr val="bg1">
                    <a:lumMod val="75000"/>
                  </a:schemeClr>
                </a:solidFill>
              </a:rPr>
              <a:t>Slide credit : Derek </a:t>
            </a:r>
            <a:r>
              <a:rPr lang="en-US" dirty="0" err="1" smtClean="0">
                <a:solidFill>
                  <a:schemeClr val="bg1">
                    <a:lumMod val="75000"/>
                  </a:schemeClr>
                </a:solidFill>
              </a:rPr>
              <a:t>Hoiem</a:t>
            </a:r>
            <a:r>
              <a:rPr lang="en-US" dirty="0" smtClean="0">
                <a:solidFill>
                  <a:schemeClr val="bg1">
                    <a:lumMod val="75000"/>
                  </a:schemeClr>
                </a:solidFill>
              </a:rPr>
              <a:t>  </a:t>
            </a:r>
            <a:endParaRPr lang="en-US" dirty="0">
              <a:solidFill>
                <a:schemeClr val="bg1">
                  <a:lumMod val="75000"/>
                </a:schemeClr>
              </a:solidFill>
            </a:endParaRPr>
          </a:p>
        </p:txBody>
      </p:sp>
    </p:spTree>
    <p:extLst>
      <p:ext uri="{BB962C8B-B14F-4D97-AF65-F5344CB8AC3E}">
        <p14:creationId xmlns:p14="http://schemas.microsoft.com/office/powerpoint/2010/main" val="21576822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p:cNvGraphicFramePr>
            <a:graphicFrameLocks/>
          </p:cNvGraphicFramePr>
          <p:nvPr>
            <p:extLst>
              <p:ext uri="{D42A27DB-BD31-4B8C-83A1-F6EECF244321}">
                <p14:modId xmlns:p14="http://schemas.microsoft.com/office/powerpoint/2010/main" val="526892100"/>
              </p:ext>
            </p:extLst>
          </p:nvPr>
        </p:nvGraphicFramePr>
        <p:xfrm>
          <a:off x="2850978" y="1553054"/>
          <a:ext cx="3168822" cy="4108939"/>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457200" y="274638"/>
            <a:ext cx="8229600" cy="511708"/>
          </a:xfrm>
        </p:spPr>
        <p:txBody>
          <a:bodyPr>
            <a:normAutofit fontScale="90000"/>
          </a:bodyPr>
          <a:lstStyle/>
          <a:p>
            <a:r>
              <a:rPr lang="en-US" dirty="0"/>
              <a:t>Top false </a:t>
            </a:r>
            <a:r>
              <a:rPr lang="en-US" dirty="0" smtClean="0"/>
              <a:t>positives: Airplane (DPM)</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234276816"/>
              </p:ext>
            </p:extLst>
          </p:nvPr>
        </p:nvGraphicFramePr>
        <p:xfrm>
          <a:off x="2922015" y="5438261"/>
          <a:ext cx="2878899" cy="1331553"/>
        </p:xfrm>
        <a:graphic>
          <a:graphicData uri="http://schemas.openxmlformats.org/presentationml/2006/ole">
            <mc:AlternateContent xmlns:mc="http://schemas.openxmlformats.org/markup-compatibility/2006">
              <mc:Choice xmlns:v="urn:schemas-microsoft-com:vml" Requires="v">
                <p:oleObj spid="_x0000_s17420" name="Acrobat Document" r:id="rId5" imgW="1863306" imgH="862560" progId="AcroExch.Document.7">
                  <p:embed/>
                </p:oleObj>
              </mc:Choice>
              <mc:Fallback>
                <p:oleObj name="Acrobat Document" r:id="rId5" imgW="1863306" imgH="862560" progId="AcroExch.Document.7">
                  <p:embed/>
                  <p:pic>
                    <p:nvPicPr>
                      <p:cNvPr id="0" name=""/>
                      <p:cNvPicPr/>
                      <p:nvPr/>
                    </p:nvPicPr>
                    <p:blipFill>
                      <a:blip r:embed="rId6"/>
                      <a:stretch>
                        <a:fillRect/>
                      </a:stretch>
                    </p:blipFill>
                    <p:spPr>
                      <a:xfrm>
                        <a:off x="2922015" y="5438261"/>
                        <a:ext cx="2878899" cy="1331553"/>
                      </a:xfrm>
                      <a:prstGeom prst="rect">
                        <a:avLst/>
                      </a:prstGeom>
                    </p:spPr>
                  </p:pic>
                </p:oleObj>
              </mc:Fallback>
            </mc:AlternateContent>
          </a:graphicData>
        </a:graphic>
      </p:graphicFrame>
      <p:pic>
        <p:nvPicPr>
          <p:cNvPr id="18" name="Picture 9" descr="C:\Users\Hoiem\Documents\Presentations\Detection Analysis - 2012\figs\fel4\fptype\aeroplane_fp_bg_0003.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904" t="29437" r="10055" b="32329"/>
          <a:stretch/>
        </p:blipFill>
        <p:spPr bwMode="auto">
          <a:xfrm>
            <a:off x="206606" y="1155678"/>
            <a:ext cx="1951654" cy="7264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Hoiem\Documents\Presentations\Detection Analysis - 2012\figs\fel4\fptype\aeroplane_fp_bg_0027.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1821" t="8612" r="20034" b="11436"/>
          <a:stretch/>
        </p:blipFill>
        <p:spPr bwMode="auto">
          <a:xfrm>
            <a:off x="211484" y="1900085"/>
            <a:ext cx="1113010" cy="11478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C:\Users\Hoiem\Documents\Presentations\Detection Analysis - 2012\figs\fel4\fptype\aeroplane_fp_bg_0037.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4497" t="9986" r="11685" b="11454"/>
          <a:stretch/>
        </p:blipFill>
        <p:spPr bwMode="auto">
          <a:xfrm>
            <a:off x="1454680" y="1909451"/>
            <a:ext cx="1426319" cy="113845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08888" y="1462847"/>
            <a:ext cx="298480" cy="338554"/>
          </a:xfrm>
          <a:prstGeom prst="rect">
            <a:avLst/>
          </a:prstGeom>
          <a:solidFill>
            <a:schemeClr val="bg1">
              <a:alpha val="40000"/>
            </a:schemeClr>
          </a:solidFill>
        </p:spPr>
        <p:txBody>
          <a:bodyPr wrap="none" rtlCol="0">
            <a:spAutoFit/>
          </a:bodyPr>
          <a:lstStyle/>
          <a:p>
            <a:r>
              <a:rPr lang="en-US" sz="1600" dirty="0" smtClean="0"/>
              <a:t>3</a:t>
            </a:r>
            <a:endParaRPr lang="en-US" sz="1600" dirty="0"/>
          </a:p>
        </p:txBody>
      </p:sp>
      <p:sp>
        <p:nvSpPr>
          <p:cNvPr id="22" name="TextBox 21"/>
          <p:cNvSpPr txBox="1"/>
          <p:nvPr/>
        </p:nvSpPr>
        <p:spPr>
          <a:xfrm>
            <a:off x="211235" y="2665277"/>
            <a:ext cx="412292" cy="338554"/>
          </a:xfrm>
          <a:prstGeom prst="rect">
            <a:avLst/>
          </a:prstGeom>
          <a:solidFill>
            <a:schemeClr val="bg1">
              <a:alpha val="40000"/>
            </a:schemeClr>
          </a:solidFill>
        </p:spPr>
        <p:txBody>
          <a:bodyPr wrap="none" rtlCol="0">
            <a:spAutoFit/>
          </a:bodyPr>
          <a:lstStyle/>
          <a:p>
            <a:r>
              <a:rPr lang="en-US" sz="1600" dirty="0" smtClean="0"/>
              <a:t>27</a:t>
            </a:r>
            <a:endParaRPr lang="en-US" sz="1600" dirty="0"/>
          </a:p>
        </p:txBody>
      </p:sp>
      <p:sp>
        <p:nvSpPr>
          <p:cNvPr id="23" name="TextBox 22"/>
          <p:cNvSpPr txBox="1"/>
          <p:nvPr/>
        </p:nvSpPr>
        <p:spPr>
          <a:xfrm>
            <a:off x="1391774" y="2724744"/>
            <a:ext cx="412292" cy="338554"/>
          </a:xfrm>
          <a:prstGeom prst="rect">
            <a:avLst/>
          </a:prstGeom>
          <a:solidFill>
            <a:schemeClr val="bg1">
              <a:alpha val="40000"/>
            </a:schemeClr>
          </a:solidFill>
        </p:spPr>
        <p:txBody>
          <a:bodyPr wrap="none" rtlCol="0">
            <a:spAutoFit/>
          </a:bodyPr>
          <a:lstStyle/>
          <a:p>
            <a:r>
              <a:rPr lang="en-US" sz="1600" dirty="0" smtClean="0"/>
              <a:t>37</a:t>
            </a:r>
            <a:endParaRPr lang="en-US" sz="1600" dirty="0"/>
          </a:p>
        </p:txBody>
      </p:sp>
      <p:pic>
        <p:nvPicPr>
          <p:cNvPr id="24" name="Picture 13" descr="C:\Users\Hoiem\Documents\Presentations\Detection Analysis - 2012\figs\fel4\fptype\aeroplane_fp_loc47_0001.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2995" t="29194" r="9799" b="35403"/>
          <a:stretch/>
        </p:blipFill>
        <p:spPr bwMode="auto">
          <a:xfrm>
            <a:off x="5584781" y="1051574"/>
            <a:ext cx="1716974" cy="59049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5631675" y="1308144"/>
            <a:ext cx="298480" cy="338554"/>
          </a:xfrm>
          <a:prstGeom prst="rect">
            <a:avLst/>
          </a:prstGeom>
          <a:solidFill>
            <a:schemeClr val="bg1">
              <a:alpha val="40000"/>
            </a:schemeClr>
          </a:solidFill>
        </p:spPr>
        <p:txBody>
          <a:bodyPr wrap="none" rtlCol="0">
            <a:spAutoFit/>
          </a:bodyPr>
          <a:lstStyle/>
          <a:p>
            <a:r>
              <a:rPr lang="en-US" sz="1600" dirty="0" smtClean="0"/>
              <a:t>1</a:t>
            </a:r>
            <a:endParaRPr lang="en-US" sz="1600" dirty="0"/>
          </a:p>
        </p:txBody>
      </p:sp>
      <p:pic>
        <p:nvPicPr>
          <p:cNvPr id="26" name="Picture 14" descr="C:\Users\Hoiem\Documents\Presentations\Detection Analysis - 2012\figs\fel4\fptype\aeroplane_fp_loc50_0004.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1770" t="29541" r="9553" b="32046"/>
          <a:stretch/>
        </p:blipFill>
        <p:spPr bwMode="auto">
          <a:xfrm>
            <a:off x="6193995" y="1770814"/>
            <a:ext cx="1889854" cy="69203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6236111" y="2110329"/>
            <a:ext cx="298480" cy="338554"/>
          </a:xfrm>
          <a:prstGeom prst="rect">
            <a:avLst/>
          </a:prstGeom>
          <a:solidFill>
            <a:schemeClr val="bg1">
              <a:alpha val="40000"/>
            </a:schemeClr>
          </a:solidFill>
        </p:spPr>
        <p:txBody>
          <a:bodyPr wrap="none" rtlCol="0">
            <a:spAutoFit/>
          </a:bodyPr>
          <a:lstStyle/>
          <a:p>
            <a:r>
              <a:rPr lang="en-US" sz="1600" dirty="0" smtClean="0"/>
              <a:t>4</a:t>
            </a:r>
            <a:endParaRPr lang="en-US" sz="1600" dirty="0"/>
          </a:p>
        </p:txBody>
      </p:sp>
      <p:pic>
        <p:nvPicPr>
          <p:cNvPr id="28" name="Picture 15" descr="C:\Users\Hoiem\Documents\Presentations\Detection Analysis - 2012\figs\fel4\fptype\aeroplane_fp_loc49_0005.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3532" t="31560" r="9559" b="35561"/>
          <a:stretch/>
        </p:blipFill>
        <p:spPr bwMode="auto">
          <a:xfrm>
            <a:off x="7308486" y="1051574"/>
            <a:ext cx="1721791" cy="54787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7308486" y="1251348"/>
            <a:ext cx="298480" cy="338554"/>
          </a:xfrm>
          <a:prstGeom prst="rect">
            <a:avLst/>
          </a:prstGeom>
          <a:solidFill>
            <a:schemeClr val="bg1">
              <a:alpha val="40000"/>
            </a:schemeClr>
          </a:solidFill>
        </p:spPr>
        <p:txBody>
          <a:bodyPr wrap="none" rtlCol="0">
            <a:spAutoFit/>
          </a:bodyPr>
          <a:lstStyle/>
          <a:p>
            <a:r>
              <a:rPr lang="en-US" sz="1600" dirty="0" smtClean="0"/>
              <a:t>5</a:t>
            </a:r>
            <a:endParaRPr lang="en-US" sz="1600" dirty="0"/>
          </a:p>
        </p:txBody>
      </p:sp>
      <p:pic>
        <p:nvPicPr>
          <p:cNvPr id="7177" name="Picture 9" descr="C:\Users\Hoiem\Documents\Presentations\Detection Analysis - 2012\figs\fel4\fptype\aeroplane_fp_oth_0030.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3780" t="33914" r="10546" b="38175"/>
          <a:stretch/>
        </p:blipFill>
        <p:spPr bwMode="auto">
          <a:xfrm>
            <a:off x="621540" y="4011082"/>
            <a:ext cx="1644949" cy="4550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8106" y="4127564"/>
            <a:ext cx="412292" cy="338554"/>
          </a:xfrm>
          <a:prstGeom prst="rect">
            <a:avLst/>
          </a:prstGeom>
          <a:solidFill>
            <a:schemeClr val="bg1">
              <a:alpha val="40000"/>
            </a:schemeClr>
          </a:solidFill>
        </p:spPr>
        <p:txBody>
          <a:bodyPr wrap="none" rtlCol="0">
            <a:spAutoFit/>
          </a:bodyPr>
          <a:lstStyle/>
          <a:p>
            <a:r>
              <a:rPr lang="en-US" sz="1600" dirty="0" smtClean="0"/>
              <a:t>30</a:t>
            </a:r>
            <a:endParaRPr lang="en-US" sz="1600" dirty="0"/>
          </a:p>
        </p:txBody>
      </p:sp>
      <p:pic>
        <p:nvPicPr>
          <p:cNvPr id="7178" name="Picture 10" descr="C:\Users\Hoiem\Documents\Presentations\Detection Analysis - 2012\figs\fel4\fptype\aeroplane_fp_oth_0033.pn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2986" t="27478" r="9808" b="32338"/>
          <a:stretch/>
        </p:blipFill>
        <p:spPr bwMode="auto">
          <a:xfrm>
            <a:off x="934447" y="4650783"/>
            <a:ext cx="1518396" cy="59271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34447" y="4919246"/>
            <a:ext cx="412292" cy="338554"/>
          </a:xfrm>
          <a:prstGeom prst="rect">
            <a:avLst/>
          </a:prstGeom>
          <a:solidFill>
            <a:schemeClr val="bg1">
              <a:alpha val="40000"/>
            </a:schemeClr>
          </a:solidFill>
        </p:spPr>
        <p:txBody>
          <a:bodyPr wrap="none" rtlCol="0">
            <a:spAutoFit/>
          </a:bodyPr>
          <a:lstStyle/>
          <a:p>
            <a:r>
              <a:rPr lang="en-US" sz="1600" dirty="0" smtClean="0"/>
              <a:t>33</a:t>
            </a:r>
            <a:endParaRPr lang="en-US" sz="1600" dirty="0"/>
          </a:p>
        </p:txBody>
      </p:sp>
      <p:pic>
        <p:nvPicPr>
          <p:cNvPr id="7179" name="Picture 11" descr="C:\Users\Hoiem\Documents\Presentations\Detection Analysis - 2012\figs\fel4\fptype\aeroplane_fp_sim_0002.pn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0838" t="7859" r="16906" b="12905"/>
          <a:stretch/>
        </p:blipFill>
        <p:spPr bwMode="auto">
          <a:xfrm>
            <a:off x="6728239" y="4011082"/>
            <a:ext cx="1098176" cy="1048291"/>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C:\Users\Hoiem\Documents\Presentations\Detection Analysis - 2012\figs\fel4\fptype\aeroplane_fp_sim_0006.pn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1880" t="8667" r="8582" b="12426"/>
          <a:stretch/>
        </p:blipFill>
        <p:spPr bwMode="auto">
          <a:xfrm>
            <a:off x="7877743" y="4120632"/>
            <a:ext cx="928669" cy="690971"/>
          </a:xfrm>
          <a:prstGeom prst="rect">
            <a:avLst/>
          </a:prstGeom>
          <a:noFill/>
          <a:extLst>
            <a:ext uri="{909E8E84-426E-40DD-AFC4-6F175D3DCCD1}">
              <a14:hiddenFill xmlns:a14="http://schemas.microsoft.com/office/drawing/2010/main">
                <a:solidFill>
                  <a:srgbClr val="FFFFFF"/>
                </a:solidFill>
              </a14:hiddenFill>
            </a:ext>
          </a:extLst>
        </p:spPr>
      </p:pic>
      <p:pic>
        <p:nvPicPr>
          <p:cNvPr id="7181" name="Picture 13" descr="C:\Users\Hoiem\Documents\Presentations\Detection Analysis - 2012\figs\fel4\fptype\aeroplane_fp_sim_0007.pn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12606" t="27386" r="9700" b="31058"/>
          <a:stretch/>
        </p:blipFill>
        <p:spPr bwMode="auto">
          <a:xfrm>
            <a:off x="6683975" y="5124648"/>
            <a:ext cx="2183529" cy="8758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544526" y="4641715"/>
            <a:ext cx="298480" cy="338554"/>
          </a:xfrm>
          <a:prstGeom prst="rect">
            <a:avLst/>
          </a:prstGeom>
          <a:solidFill>
            <a:schemeClr val="bg1">
              <a:alpha val="40000"/>
            </a:schemeClr>
          </a:solidFill>
        </p:spPr>
        <p:txBody>
          <a:bodyPr wrap="none" rtlCol="0">
            <a:spAutoFit/>
          </a:bodyPr>
          <a:lstStyle/>
          <a:p>
            <a:r>
              <a:rPr lang="en-US" sz="1600" dirty="0" smtClean="0"/>
              <a:t>2</a:t>
            </a:r>
            <a:endParaRPr lang="en-US" sz="1600" dirty="0"/>
          </a:p>
        </p:txBody>
      </p:sp>
      <p:sp>
        <p:nvSpPr>
          <p:cNvPr id="34" name="TextBox 33"/>
          <p:cNvSpPr txBox="1"/>
          <p:nvPr/>
        </p:nvSpPr>
        <p:spPr>
          <a:xfrm>
            <a:off x="8505610" y="4440191"/>
            <a:ext cx="298480" cy="338554"/>
          </a:xfrm>
          <a:prstGeom prst="rect">
            <a:avLst/>
          </a:prstGeom>
          <a:solidFill>
            <a:schemeClr val="bg1">
              <a:alpha val="40000"/>
            </a:schemeClr>
          </a:solidFill>
        </p:spPr>
        <p:txBody>
          <a:bodyPr wrap="none" rtlCol="0">
            <a:spAutoFit/>
          </a:bodyPr>
          <a:lstStyle/>
          <a:p>
            <a:r>
              <a:rPr lang="en-US" sz="1600" dirty="0" smtClean="0"/>
              <a:t>6</a:t>
            </a:r>
            <a:endParaRPr lang="en-US" sz="1600" dirty="0"/>
          </a:p>
        </p:txBody>
      </p:sp>
      <p:sp>
        <p:nvSpPr>
          <p:cNvPr id="35" name="TextBox 34"/>
          <p:cNvSpPr txBox="1"/>
          <p:nvPr/>
        </p:nvSpPr>
        <p:spPr>
          <a:xfrm>
            <a:off x="8569024" y="5661993"/>
            <a:ext cx="298480" cy="338554"/>
          </a:xfrm>
          <a:prstGeom prst="rect">
            <a:avLst/>
          </a:prstGeom>
          <a:solidFill>
            <a:schemeClr val="bg1">
              <a:alpha val="40000"/>
            </a:schemeClr>
          </a:solidFill>
        </p:spPr>
        <p:txBody>
          <a:bodyPr wrap="none" rtlCol="0">
            <a:spAutoFit/>
          </a:bodyPr>
          <a:lstStyle/>
          <a:p>
            <a:r>
              <a:rPr lang="en-US" sz="1600" dirty="0" smtClean="0"/>
              <a:t>7</a:t>
            </a:r>
            <a:endParaRPr lang="en-US" sz="1600" dirty="0"/>
          </a:p>
        </p:txBody>
      </p:sp>
      <p:cxnSp>
        <p:nvCxnSpPr>
          <p:cNvPr id="30" name="Straight Connector 29"/>
          <p:cNvCxnSpPr/>
          <p:nvPr/>
        </p:nvCxnSpPr>
        <p:spPr>
          <a:xfrm flipH="1" flipV="1">
            <a:off x="2961491" y="1308144"/>
            <a:ext cx="1079468" cy="909949"/>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2266489" y="3160058"/>
            <a:ext cx="757551" cy="313779"/>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2532986" y="3913497"/>
            <a:ext cx="491056" cy="9758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2532986" y="4468562"/>
            <a:ext cx="778058" cy="59081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5361520" y="4763967"/>
            <a:ext cx="1226914" cy="1236580"/>
          </a:xfrm>
          <a:prstGeom prst="line">
            <a:avLst/>
          </a:prstGeom>
          <a:ln>
            <a:solidFill>
              <a:srgbClr val="FF7979"/>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721320" y="3869675"/>
            <a:ext cx="867115" cy="257889"/>
          </a:xfrm>
          <a:prstGeom prst="line">
            <a:avLst/>
          </a:prstGeom>
          <a:ln>
            <a:solidFill>
              <a:srgbClr val="FF7979"/>
            </a:solidFill>
          </a:ln>
        </p:spPr>
        <p:style>
          <a:lnRef idx="1">
            <a:schemeClr val="accent1"/>
          </a:lnRef>
          <a:fillRef idx="0">
            <a:schemeClr val="accent1"/>
          </a:fillRef>
          <a:effectRef idx="0">
            <a:schemeClr val="accent1"/>
          </a:effectRef>
          <a:fontRef idx="minor">
            <a:schemeClr val="tx1"/>
          </a:fontRef>
        </p:style>
      </p:cxnSp>
      <p:sp>
        <p:nvSpPr>
          <p:cNvPr id="7175" name="Rectangle 7174"/>
          <p:cNvSpPr/>
          <p:nvPr/>
        </p:nvSpPr>
        <p:spPr>
          <a:xfrm>
            <a:off x="86936" y="1052145"/>
            <a:ext cx="2884864" cy="210791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9621" y="3855365"/>
            <a:ext cx="2063364" cy="1443178"/>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565677" y="3702504"/>
            <a:ext cx="1608134" cy="646331"/>
          </a:xfrm>
          <a:prstGeom prst="rect">
            <a:avLst/>
          </a:prstGeom>
          <a:solidFill>
            <a:srgbClr val="FFFFFF">
              <a:alpha val="49000"/>
            </a:srgbClr>
          </a:solidFill>
        </p:spPr>
        <p:txBody>
          <a:bodyPr wrap="none" rtlCol="0">
            <a:spAutoFit/>
          </a:bodyPr>
          <a:lstStyle/>
          <a:p>
            <a:pPr algn="ctr"/>
            <a:r>
              <a:rPr lang="en-US" dirty="0" smtClean="0"/>
              <a:t>Other Objects</a:t>
            </a:r>
          </a:p>
          <a:p>
            <a:pPr algn="ctr"/>
            <a:r>
              <a:rPr lang="en-US" dirty="0" smtClean="0"/>
              <a:t>11%</a:t>
            </a:r>
            <a:endParaRPr lang="en-US" dirty="0"/>
          </a:p>
        </p:txBody>
      </p:sp>
      <p:sp>
        <p:nvSpPr>
          <p:cNvPr id="4" name="TextBox 3"/>
          <p:cNvSpPr txBox="1"/>
          <p:nvPr/>
        </p:nvSpPr>
        <p:spPr>
          <a:xfrm>
            <a:off x="2961491" y="2622948"/>
            <a:ext cx="1415772" cy="646331"/>
          </a:xfrm>
          <a:prstGeom prst="rect">
            <a:avLst/>
          </a:prstGeom>
          <a:solidFill>
            <a:srgbClr val="FFFFFF">
              <a:alpha val="49000"/>
            </a:srgbClr>
          </a:solidFill>
        </p:spPr>
        <p:txBody>
          <a:bodyPr wrap="none" rtlCol="0">
            <a:spAutoFit/>
          </a:bodyPr>
          <a:lstStyle/>
          <a:p>
            <a:pPr algn="ctr"/>
            <a:r>
              <a:rPr lang="en-US" dirty="0" smtClean="0"/>
              <a:t>Background</a:t>
            </a:r>
          </a:p>
          <a:p>
            <a:pPr algn="ctr"/>
            <a:r>
              <a:rPr lang="en-US" dirty="0" smtClean="0"/>
              <a:t>27%</a:t>
            </a:r>
            <a:endParaRPr lang="en-US" dirty="0"/>
          </a:p>
        </p:txBody>
      </p:sp>
      <p:sp>
        <p:nvSpPr>
          <p:cNvPr id="65" name="Rectangle 64"/>
          <p:cNvSpPr/>
          <p:nvPr/>
        </p:nvSpPr>
        <p:spPr>
          <a:xfrm>
            <a:off x="6588434" y="3674843"/>
            <a:ext cx="2387325" cy="2510370"/>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225779" y="3913496"/>
            <a:ext cx="1762021" cy="923330"/>
          </a:xfrm>
          <a:prstGeom prst="rect">
            <a:avLst/>
          </a:prstGeom>
          <a:solidFill>
            <a:srgbClr val="FFFFFF">
              <a:alpha val="49000"/>
            </a:srgbClr>
          </a:solidFill>
        </p:spPr>
        <p:txBody>
          <a:bodyPr wrap="none" rtlCol="0">
            <a:spAutoFit/>
          </a:bodyPr>
          <a:lstStyle/>
          <a:p>
            <a:pPr algn="ctr"/>
            <a:r>
              <a:rPr lang="en-US" dirty="0" smtClean="0"/>
              <a:t>Similar Objects</a:t>
            </a:r>
          </a:p>
          <a:p>
            <a:pPr algn="ctr"/>
            <a:r>
              <a:rPr lang="en-US" dirty="0" smtClean="0"/>
              <a:t>33%</a:t>
            </a:r>
          </a:p>
          <a:p>
            <a:pPr algn="ctr"/>
            <a:r>
              <a:rPr lang="en-US" dirty="0" smtClean="0"/>
              <a:t>Bird, Boat, Car</a:t>
            </a:r>
            <a:endParaRPr lang="en-US" dirty="0"/>
          </a:p>
        </p:txBody>
      </p:sp>
      <p:sp>
        <p:nvSpPr>
          <p:cNvPr id="71" name="Rectangle 70"/>
          <p:cNvSpPr/>
          <p:nvPr/>
        </p:nvSpPr>
        <p:spPr>
          <a:xfrm>
            <a:off x="5538041" y="920981"/>
            <a:ext cx="3540889" cy="1647661"/>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71"/>
          <p:cNvCxnSpPr>
            <a:stCxn id="24" idx="1"/>
          </p:cNvCxnSpPr>
          <p:nvPr/>
        </p:nvCxnSpPr>
        <p:spPr>
          <a:xfrm flipH="1">
            <a:off x="5106790" y="1346823"/>
            <a:ext cx="477991" cy="1098008"/>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5860951" y="2568642"/>
            <a:ext cx="867288" cy="700637"/>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534608" y="2839768"/>
            <a:ext cx="1402948" cy="646331"/>
          </a:xfrm>
          <a:prstGeom prst="rect">
            <a:avLst/>
          </a:prstGeom>
          <a:solidFill>
            <a:srgbClr val="FFFFFF">
              <a:alpha val="49000"/>
            </a:srgbClr>
          </a:solidFill>
        </p:spPr>
        <p:txBody>
          <a:bodyPr wrap="none" rtlCol="0">
            <a:spAutoFit/>
          </a:bodyPr>
          <a:lstStyle/>
          <a:p>
            <a:pPr algn="ctr"/>
            <a:r>
              <a:rPr lang="en-US" dirty="0" smtClean="0"/>
              <a:t>Localization</a:t>
            </a:r>
          </a:p>
          <a:p>
            <a:pPr algn="ctr"/>
            <a:r>
              <a:rPr lang="en-US" dirty="0" smtClean="0"/>
              <a:t>29%</a:t>
            </a:r>
            <a:endParaRPr lang="en-US" dirty="0"/>
          </a:p>
        </p:txBody>
      </p:sp>
      <p:sp>
        <p:nvSpPr>
          <p:cNvPr id="92" name="TextBox 91"/>
          <p:cNvSpPr txBox="1"/>
          <p:nvPr/>
        </p:nvSpPr>
        <p:spPr>
          <a:xfrm>
            <a:off x="262941" y="5763752"/>
            <a:ext cx="2528159" cy="646331"/>
          </a:xfrm>
          <a:prstGeom prst="rect">
            <a:avLst/>
          </a:prstGeom>
          <a:noFill/>
        </p:spPr>
        <p:txBody>
          <a:bodyPr wrap="square" rtlCol="0">
            <a:spAutoFit/>
          </a:bodyPr>
          <a:lstStyle/>
          <a:p>
            <a:r>
              <a:rPr lang="en-US" b="1" dirty="0" smtClean="0"/>
              <a:t>Impact of Removing/Fixing FPs</a:t>
            </a:r>
            <a:endParaRPr lang="en-US" b="1" dirty="0"/>
          </a:p>
        </p:txBody>
      </p:sp>
      <p:sp>
        <p:nvSpPr>
          <p:cNvPr id="46" name="TextBox 45"/>
          <p:cNvSpPr txBox="1"/>
          <p:nvPr/>
        </p:nvSpPr>
        <p:spPr>
          <a:xfrm>
            <a:off x="3906781" y="786346"/>
            <a:ext cx="1200008" cy="369332"/>
          </a:xfrm>
          <a:prstGeom prst="rect">
            <a:avLst/>
          </a:prstGeom>
          <a:noFill/>
        </p:spPr>
        <p:txBody>
          <a:bodyPr wrap="none" rtlCol="0">
            <a:spAutoFit/>
          </a:bodyPr>
          <a:lstStyle/>
          <a:p>
            <a:r>
              <a:rPr lang="en-US" dirty="0" smtClean="0"/>
              <a:t>AP = 0.36</a:t>
            </a:r>
            <a:endParaRPr lang="en-US" dirty="0"/>
          </a:p>
        </p:txBody>
      </p:sp>
      <p:sp>
        <p:nvSpPr>
          <p:cNvPr id="48" name="TextBox 47"/>
          <p:cNvSpPr txBox="1"/>
          <p:nvPr/>
        </p:nvSpPr>
        <p:spPr>
          <a:xfrm>
            <a:off x="5715000" y="6412468"/>
            <a:ext cx="3581400" cy="369332"/>
          </a:xfrm>
          <a:prstGeom prst="rect">
            <a:avLst/>
          </a:prstGeom>
          <a:noFill/>
        </p:spPr>
        <p:txBody>
          <a:bodyPr wrap="square" rtlCol="0">
            <a:spAutoFit/>
          </a:bodyPr>
          <a:lstStyle/>
          <a:p>
            <a:r>
              <a:rPr lang="en-US" dirty="0" smtClean="0">
                <a:solidFill>
                  <a:schemeClr val="bg1">
                    <a:lumMod val="75000"/>
                  </a:schemeClr>
                </a:solidFill>
              </a:rPr>
              <a:t>Slide credit : Derek </a:t>
            </a:r>
            <a:r>
              <a:rPr lang="en-US" dirty="0" err="1" smtClean="0">
                <a:solidFill>
                  <a:schemeClr val="bg1">
                    <a:lumMod val="75000"/>
                  </a:schemeClr>
                </a:solidFill>
              </a:rPr>
              <a:t>Hoiem</a:t>
            </a:r>
            <a:r>
              <a:rPr lang="en-US" dirty="0" smtClean="0">
                <a:solidFill>
                  <a:schemeClr val="bg1">
                    <a:lumMod val="75000"/>
                  </a:schemeClr>
                </a:solidFill>
              </a:rPr>
              <a:t>  </a:t>
            </a:r>
            <a:endParaRPr lang="en-US" dirty="0">
              <a:solidFill>
                <a:schemeClr val="bg1">
                  <a:lumMod val="75000"/>
                </a:schemeClr>
              </a:solidFill>
            </a:endParaRPr>
          </a:p>
        </p:txBody>
      </p:sp>
    </p:spTree>
    <p:extLst>
      <p:ext uri="{BB962C8B-B14F-4D97-AF65-F5344CB8AC3E}">
        <p14:creationId xmlns:p14="http://schemas.microsoft.com/office/powerpoint/2010/main" val="2519718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18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18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17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17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17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5" grpId="0" animBg="1"/>
      <p:bldP spid="27" grpId="0" animBg="1"/>
      <p:bldP spid="29" grpId="0" animBg="1"/>
      <p:bldP spid="3" grpId="0" animBg="1"/>
      <p:bldP spid="10" grpId="0" animBg="1"/>
      <p:bldP spid="11" grpId="0" animBg="1"/>
      <p:bldP spid="34" grpId="0" animBg="1"/>
      <p:bldP spid="35" grpId="0" animBg="1"/>
      <p:bldP spid="7175" grpId="0" animBg="1"/>
      <p:bldP spid="57" grpId="0" animBg="1"/>
      <p:bldP spid="65" grpId="0" animBg="1"/>
      <p:bldP spid="71" grpId="0" animBg="1"/>
      <p:bldP spid="9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8" name="Picture 24" descr="C:\Users\Hoiem\Documents\Presentations\Detection Analysis - 2012\figs\fel4\fptype\dog_fp_loc46_000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161" t="7716" r="28194" b="11779"/>
          <a:stretch/>
        </p:blipFill>
        <p:spPr bwMode="auto">
          <a:xfrm>
            <a:off x="6030518" y="1357101"/>
            <a:ext cx="797004" cy="12138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604932"/>
          </a:xfrm>
        </p:spPr>
        <p:txBody>
          <a:bodyPr>
            <a:normAutofit fontScale="90000"/>
          </a:bodyPr>
          <a:lstStyle/>
          <a:p>
            <a:r>
              <a:rPr lang="en-US" dirty="0" smtClean="0"/>
              <a:t>Top false positives: Dog (DPM)</a:t>
            </a:r>
            <a:endParaRPr lang="en-US" dirty="0"/>
          </a:p>
        </p:txBody>
      </p:sp>
      <p:graphicFrame>
        <p:nvGraphicFramePr>
          <p:cNvPr id="13" name="Chart 12"/>
          <p:cNvGraphicFramePr>
            <a:graphicFrameLocks/>
          </p:cNvGraphicFramePr>
          <p:nvPr>
            <p:extLst>
              <p:ext uri="{D42A27DB-BD31-4B8C-83A1-F6EECF244321}">
                <p14:modId xmlns:p14="http://schemas.microsoft.com/office/powerpoint/2010/main" val="2574462266"/>
              </p:ext>
            </p:extLst>
          </p:nvPr>
        </p:nvGraphicFramePr>
        <p:xfrm>
          <a:off x="2530485" y="1328554"/>
          <a:ext cx="3886200" cy="419920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542574987"/>
              </p:ext>
            </p:extLst>
          </p:nvPr>
        </p:nvGraphicFramePr>
        <p:xfrm>
          <a:off x="2762054" y="5284205"/>
          <a:ext cx="3003382" cy="1389129"/>
        </p:xfrm>
        <a:graphic>
          <a:graphicData uri="http://schemas.openxmlformats.org/presentationml/2006/ole">
            <mc:AlternateContent xmlns:mc="http://schemas.openxmlformats.org/markup-compatibility/2006">
              <mc:Choice xmlns:v="urn:schemas-microsoft-com:vml" Requires="v">
                <p:oleObj spid="_x0000_s18444" name="Acrobat Document" r:id="rId6" imgW="1863306" imgH="862560" progId="AcroExch.Document.7">
                  <p:embed/>
                </p:oleObj>
              </mc:Choice>
              <mc:Fallback>
                <p:oleObj name="Acrobat Document" r:id="rId6" imgW="1863306" imgH="862560" progId="AcroExch.Document.7">
                  <p:embed/>
                  <p:pic>
                    <p:nvPicPr>
                      <p:cNvPr id="0" name=""/>
                      <p:cNvPicPr/>
                      <p:nvPr/>
                    </p:nvPicPr>
                    <p:blipFill>
                      <a:blip r:embed="rId7"/>
                      <a:stretch>
                        <a:fillRect/>
                      </a:stretch>
                    </p:blipFill>
                    <p:spPr>
                      <a:xfrm>
                        <a:off x="2762054" y="5284205"/>
                        <a:ext cx="3003382" cy="1389129"/>
                      </a:xfrm>
                      <a:prstGeom prst="rect">
                        <a:avLst/>
                      </a:prstGeom>
                    </p:spPr>
                  </p:pic>
                </p:oleObj>
              </mc:Fallback>
            </mc:AlternateContent>
          </a:graphicData>
        </a:graphic>
      </p:graphicFrame>
      <p:sp>
        <p:nvSpPr>
          <p:cNvPr id="15" name="TextBox 14"/>
          <p:cNvSpPr txBox="1"/>
          <p:nvPr/>
        </p:nvSpPr>
        <p:spPr>
          <a:xfrm>
            <a:off x="3653776" y="3762938"/>
            <a:ext cx="2146742" cy="923330"/>
          </a:xfrm>
          <a:prstGeom prst="rect">
            <a:avLst/>
          </a:prstGeom>
          <a:solidFill>
            <a:srgbClr val="FFFFFF">
              <a:alpha val="49000"/>
            </a:srgbClr>
          </a:solidFill>
        </p:spPr>
        <p:txBody>
          <a:bodyPr wrap="none" rtlCol="0">
            <a:spAutoFit/>
          </a:bodyPr>
          <a:lstStyle/>
          <a:p>
            <a:pPr algn="ctr"/>
            <a:r>
              <a:rPr lang="en-US" dirty="0" smtClean="0"/>
              <a:t>Similar Objects</a:t>
            </a:r>
          </a:p>
          <a:p>
            <a:pPr algn="ctr"/>
            <a:r>
              <a:rPr lang="en-US" dirty="0" smtClean="0"/>
              <a:t>50%</a:t>
            </a:r>
          </a:p>
          <a:p>
            <a:pPr algn="ctr"/>
            <a:r>
              <a:rPr lang="en-US" dirty="0" smtClean="0"/>
              <a:t>Person, Cat, Horse</a:t>
            </a:r>
            <a:endParaRPr lang="en-US" dirty="0"/>
          </a:p>
        </p:txBody>
      </p:sp>
      <p:pic>
        <p:nvPicPr>
          <p:cNvPr id="6164" name="Picture 20" descr="C:\Users\Hoiem\Documents\Presentations\Detection Analysis - 2012\figs\fel4\fptype\dog_fp_bg_0016.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2505" t="7532" r="29646" b="11438"/>
          <a:stretch/>
        </p:blipFill>
        <p:spPr bwMode="auto">
          <a:xfrm>
            <a:off x="2167467" y="1121974"/>
            <a:ext cx="815642" cy="1309656"/>
          </a:xfrm>
          <a:prstGeom prst="rect">
            <a:avLst/>
          </a:prstGeom>
          <a:noFill/>
          <a:extLst>
            <a:ext uri="{909E8E84-426E-40DD-AFC4-6F175D3DCCD1}">
              <a14:hiddenFill xmlns:a14="http://schemas.microsoft.com/office/drawing/2010/main">
                <a:solidFill>
                  <a:srgbClr val="FFFFFF"/>
                </a:solidFill>
              </a14:hiddenFill>
            </a:ext>
          </a:extLst>
        </p:spPr>
      </p:pic>
      <p:pic>
        <p:nvPicPr>
          <p:cNvPr id="6163" name="Picture 19" descr="C:\Users\Hoiem\Documents\Presentations\Detection Analysis - 2012\figs\fel4\fptype\dog_fp_bg_0006.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2599" t="7215" r="29410" b="11429"/>
          <a:stretch/>
        </p:blipFill>
        <p:spPr bwMode="auto">
          <a:xfrm>
            <a:off x="1208437" y="1079423"/>
            <a:ext cx="903610" cy="1451316"/>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C:\Users\Hoiem\Documents\Presentations\Detection Analysis - 2012\figs\fel4\fptype\dog_fp_bg_0001.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4323" t="8294" r="32839" b="11754"/>
          <a:stretch/>
        </p:blipFill>
        <p:spPr bwMode="auto">
          <a:xfrm>
            <a:off x="268426" y="1022866"/>
            <a:ext cx="825778" cy="150787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320716" y="2176046"/>
            <a:ext cx="298480" cy="338554"/>
          </a:xfrm>
          <a:prstGeom prst="rect">
            <a:avLst/>
          </a:prstGeom>
          <a:solidFill>
            <a:schemeClr val="bg1">
              <a:alpha val="40000"/>
            </a:schemeClr>
          </a:solidFill>
        </p:spPr>
        <p:txBody>
          <a:bodyPr wrap="none" rtlCol="0">
            <a:spAutoFit/>
          </a:bodyPr>
          <a:lstStyle/>
          <a:p>
            <a:r>
              <a:rPr lang="en-US" sz="1600" dirty="0" smtClean="0"/>
              <a:t>1</a:t>
            </a:r>
            <a:endParaRPr lang="en-US" sz="1600" dirty="0"/>
          </a:p>
        </p:txBody>
      </p:sp>
      <p:sp>
        <p:nvSpPr>
          <p:cNvPr id="34" name="TextBox 33"/>
          <p:cNvSpPr txBox="1"/>
          <p:nvPr/>
        </p:nvSpPr>
        <p:spPr>
          <a:xfrm>
            <a:off x="1247608" y="2134205"/>
            <a:ext cx="298480" cy="338554"/>
          </a:xfrm>
          <a:prstGeom prst="rect">
            <a:avLst/>
          </a:prstGeom>
          <a:solidFill>
            <a:schemeClr val="bg1">
              <a:alpha val="40000"/>
            </a:schemeClr>
          </a:solidFill>
        </p:spPr>
        <p:txBody>
          <a:bodyPr wrap="none" rtlCol="0">
            <a:spAutoFit/>
          </a:bodyPr>
          <a:lstStyle/>
          <a:p>
            <a:r>
              <a:rPr lang="en-US" sz="1600" dirty="0" smtClean="0"/>
              <a:t>6</a:t>
            </a:r>
            <a:endParaRPr lang="en-US" sz="1600" dirty="0"/>
          </a:p>
        </p:txBody>
      </p:sp>
      <p:sp>
        <p:nvSpPr>
          <p:cNvPr id="35" name="TextBox 34"/>
          <p:cNvSpPr txBox="1"/>
          <p:nvPr/>
        </p:nvSpPr>
        <p:spPr>
          <a:xfrm>
            <a:off x="2171626" y="2093076"/>
            <a:ext cx="412292" cy="338554"/>
          </a:xfrm>
          <a:prstGeom prst="rect">
            <a:avLst/>
          </a:prstGeom>
          <a:solidFill>
            <a:schemeClr val="bg1">
              <a:alpha val="40000"/>
            </a:schemeClr>
          </a:solidFill>
        </p:spPr>
        <p:txBody>
          <a:bodyPr wrap="none" rtlCol="0">
            <a:spAutoFit/>
          </a:bodyPr>
          <a:lstStyle/>
          <a:p>
            <a:r>
              <a:rPr lang="en-US" sz="1600" dirty="0" smtClean="0"/>
              <a:t>16</a:t>
            </a:r>
            <a:endParaRPr lang="en-US" sz="1600" dirty="0"/>
          </a:p>
        </p:txBody>
      </p:sp>
      <p:cxnSp>
        <p:nvCxnSpPr>
          <p:cNvPr id="36" name="Straight Connector 35"/>
          <p:cNvCxnSpPr/>
          <p:nvPr/>
        </p:nvCxnSpPr>
        <p:spPr>
          <a:xfrm flipH="1" flipV="1">
            <a:off x="3024041" y="1248902"/>
            <a:ext cx="834914" cy="71511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2575289" y="2631533"/>
            <a:ext cx="448752" cy="316706"/>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139176" y="838200"/>
            <a:ext cx="2884864" cy="1782409"/>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65" name="Picture 21" descr="C:\Users\Hoiem\Documents\Presentations\Detection Analysis - 2012\figs\fel4\fptype\dog_fp_loc18_0004.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4561" t="9819" r="32209" b="11922"/>
          <a:stretch/>
        </p:blipFill>
        <p:spPr bwMode="auto">
          <a:xfrm>
            <a:off x="6980595" y="1329631"/>
            <a:ext cx="696579" cy="1230368"/>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5958558" y="1248902"/>
            <a:ext cx="3079498" cy="1371707"/>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6975919" y="2211893"/>
            <a:ext cx="298480" cy="338554"/>
          </a:xfrm>
          <a:prstGeom prst="rect">
            <a:avLst/>
          </a:prstGeom>
          <a:solidFill>
            <a:schemeClr val="bg1">
              <a:alpha val="40000"/>
            </a:schemeClr>
          </a:solidFill>
        </p:spPr>
        <p:txBody>
          <a:bodyPr wrap="none" rtlCol="0">
            <a:spAutoFit/>
          </a:bodyPr>
          <a:lstStyle/>
          <a:p>
            <a:r>
              <a:rPr lang="en-US" sz="1600" dirty="0" smtClean="0"/>
              <a:t>4</a:t>
            </a:r>
            <a:endParaRPr lang="en-US" sz="1600" dirty="0"/>
          </a:p>
        </p:txBody>
      </p:sp>
      <p:sp>
        <p:nvSpPr>
          <p:cNvPr id="49" name="TextBox 48"/>
          <p:cNvSpPr txBox="1"/>
          <p:nvPr/>
        </p:nvSpPr>
        <p:spPr>
          <a:xfrm>
            <a:off x="6030518" y="2188638"/>
            <a:ext cx="298480" cy="338554"/>
          </a:xfrm>
          <a:prstGeom prst="rect">
            <a:avLst/>
          </a:prstGeom>
          <a:solidFill>
            <a:schemeClr val="bg1">
              <a:alpha val="40000"/>
            </a:schemeClr>
          </a:solidFill>
        </p:spPr>
        <p:txBody>
          <a:bodyPr wrap="none" rtlCol="0">
            <a:spAutoFit/>
          </a:bodyPr>
          <a:lstStyle/>
          <a:p>
            <a:r>
              <a:rPr lang="en-US" sz="1600" dirty="0" smtClean="0"/>
              <a:t>2</a:t>
            </a:r>
            <a:endParaRPr lang="en-US" sz="1600" dirty="0"/>
          </a:p>
        </p:txBody>
      </p:sp>
      <p:pic>
        <p:nvPicPr>
          <p:cNvPr id="6169" name="Picture 25" descr="C:\Users\Hoiem\Documents\Presentations\Detection Analysis - 2012\figs\fel4\fptype\dog_fp_loc31_0005.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8138" t="7851" r="26469" b="10139"/>
          <a:stretch/>
        </p:blipFill>
        <p:spPr bwMode="auto">
          <a:xfrm>
            <a:off x="7781276" y="1308977"/>
            <a:ext cx="916233" cy="1241470"/>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7794264" y="2176046"/>
            <a:ext cx="298480" cy="338554"/>
          </a:xfrm>
          <a:prstGeom prst="rect">
            <a:avLst/>
          </a:prstGeom>
          <a:solidFill>
            <a:schemeClr val="bg1">
              <a:alpha val="40000"/>
            </a:schemeClr>
          </a:solidFill>
        </p:spPr>
        <p:txBody>
          <a:bodyPr wrap="none" rtlCol="0">
            <a:spAutoFit/>
          </a:bodyPr>
          <a:lstStyle/>
          <a:p>
            <a:r>
              <a:rPr lang="en-US" sz="1600" dirty="0" smtClean="0"/>
              <a:t>5</a:t>
            </a:r>
            <a:endParaRPr lang="en-US" sz="1600" dirty="0"/>
          </a:p>
        </p:txBody>
      </p:sp>
      <p:pic>
        <p:nvPicPr>
          <p:cNvPr id="6170" name="Picture 26" descr="C:\Users\Hoiem\Documents\Presentations\Detection Analysis - 2012\figs\fel4\fptype\dog_fp_oth_0008.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0751" t="8499" r="16750" b="10343"/>
          <a:stretch/>
        </p:blipFill>
        <p:spPr bwMode="auto">
          <a:xfrm>
            <a:off x="495544" y="4311436"/>
            <a:ext cx="889211" cy="865998"/>
          </a:xfrm>
          <a:prstGeom prst="rect">
            <a:avLst/>
          </a:prstGeom>
          <a:noFill/>
          <a:extLst>
            <a:ext uri="{909E8E84-426E-40DD-AFC4-6F175D3DCCD1}">
              <a14:hiddenFill xmlns:a14="http://schemas.microsoft.com/office/drawing/2010/main">
                <a:solidFill>
                  <a:srgbClr val="FFFFFF"/>
                </a:solidFill>
              </a14:hiddenFill>
            </a:ext>
          </a:extLst>
        </p:spPr>
      </p:pic>
      <p:pic>
        <p:nvPicPr>
          <p:cNvPr id="6171" name="Picture 27" descr="C:\Users\Hoiem\Documents\Presentations\Detection Analysis - 2012\figs\fel4\fptype\dog_fp_oth_0022.pn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7929" t="6975" r="24441" b="10999"/>
          <a:stretch/>
        </p:blipFill>
        <p:spPr bwMode="auto">
          <a:xfrm>
            <a:off x="1429255" y="4191000"/>
            <a:ext cx="788121" cy="1017959"/>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474339" y="4808472"/>
            <a:ext cx="298480" cy="338554"/>
          </a:xfrm>
          <a:prstGeom prst="rect">
            <a:avLst/>
          </a:prstGeom>
          <a:solidFill>
            <a:schemeClr val="bg1">
              <a:alpha val="40000"/>
            </a:schemeClr>
          </a:solidFill>
        </p:spPr>
        <p:txBody>
          <a:bodyPr wrap="none" rtlCol="0">
            <a:spAutoFit/>
          </a:bodyPr>
          <a:lstStyle/>
          <a:p>
            <a:r>
              <a:rPr lang="en-US" sz="1600" dirty="0" smtClean="0"/>
              <a:t>8</a:t>
            </a:r>
            <a:endParaRPr lang="en-US" sz="1600" dirty="0"/>
          </a:p>
        </p:txBody>
      </p:sp>
      <p:sp>
        <p:nvSpPr>
          <p:cNvPr id="58" name="TextBox 57"/>
          <p:cNvSpPr txBox="1"/>
          <p:nvPr/>
        </p:nvSpPr>
        <p:spPr>
          <a:xfrm>
            <a:off x="1445589" y="4878065"/>
            <a:ext cx="412292" cy="338554"/>
          </a:xfrm>
          <a:prstGeom prst="rect">
            <a:avLst/>
          </a:prstGeom>
          <a:solidFill>
            <a:schemeClr val="bg1">
              <a:alpha val="40000"/>
            </a:schemeClr>
          </a:solidFill>
        </p:spPr>
        <p:txBody>
          <a:bodyPr wrap="none" rtlCol="0">
            <a:spAutoFit/>
          </a:bodyPr>
          <a:lstStyle/>
          <a:p>
            <a:r>
              <a:rPr lang="en-US" sz="1600" dirty="0" smtClean="0"/>
              <a:t>22</a:t>
            </a:r>
            <a:endParaRPr lang="en-US" sz="1600" dirty="0"/>
          </a:p>
        </p:txBody>
      </p:sp>
      <p:sp>
        <p:nvSpPr>
          <p:cNvPr id="59" name="Rectangle 58"/>
          <p:cNvSpPr/>
          <p:nvPr/>
        </p:nvSpPr>
        <p:spPr>
          <a:xfrm>
            <a:off x="398861" y="4082836"/>
            <a:ext cx="1994879" cy="116940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p:cNvCxnSpPr/>
          <p:nvPr/>
        </p:nvCxnSpPr>
        <p:spPr>
          <a:xfrm flipH="1">
            <a:off x="2432294" y="3469970"/>
            <a:ext cx="550815" cy="72103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2377772" y="4067044"/>
            <a:ext cx="646269" cy="992329"/>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944555" y="2474183"/>
            <a:ext cx="1415772" cy="646331"/>
          </a:xfrm>
          <a:prstGeom prst="rect">
            <a:avLst/>
          </a:prstGeom>
          <a:solidFill>
            <a:srgbClr val="FFFFFF">
              <a:alpha val="49000"/>
            </a:srgbClr>
          </a:solidFill>
        </p:spPr>
        <p:txBody>
          <a:bodyPr wrap="none" rtlCol="0">
            <a:spAutoFit/>
          </a:bodyPr>
          <a:lstStyle/>
          <a:p>
            <a:pPr algn="ctr"/>
            <a:r>
              <a:rPr lang="en-US" dirty="0" smtClean="0"/>
              <a:t>Background</a:t>
            </a:r>
          </a:p>
          <a:p>
            <a:pPr algn="ctr"/>
            <a:r>
              <a:rPr lang="en-US" dirty="0" smtClean="0"/>
              <a:t>23%</a:t>
            </a:r>
            <a:endParaRPr lang="en-US" dirty="0"/>
          </a:p>
        </p:txBody>
      </p:sp>
      <p:cxnSp>
        <p:nvCxnSpPr>
          <p:cNvPr id="65" name="Straight Connector 64"/>
          <p:cNvCxnSpPr/>
          <p:nvPr/>
        </p:nvCxnSpPr>
        <p:spPr>
          <a:xfrm flipH="1">
            <a:off x="5029200" y="1400945"/>
            <a:ext cx="929358" cy="692131"/>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5765436" y="2631533"/>
            <a:ext cx="663584" cy="68896"/>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174" name="Picture 30" descr="C:\Users\Hoiem\Documents\Presentations\Detection Analysis - 2012\figs\fel4\fptype\dog_fp_sim_0009.pn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5209" t="7421" r="10728" b="9096"/>
          <a:stretch/>
        </p:blipFill>
        <p:spPr bwMode="auto">
          <a:xfrm>
            <a:off x="7376979" y="4140397"/>
            <a:ext cx="1126425" cy="952267"/>
          </a:xfrm>
          <a:prstGeom prst="rect">
            <a:avLst/>
          </a:prstGeom>
          <a:noFill/>
          <a:extLst>
            <a:ext uri="{909E8E84-426E-40DD-AFC4-6F175D3DCCD1}">
              <a14:hiddenFill xmlns:a14="http://schemas.microsoft.com/office/drawing/2010/main">
                <a:solidFill>
                  <a:srgbClr val="FFFFFF"/>
                </a:solidFill>
              </a14:hiddenFill>
            </a:ext>
          </a:extLst>
        </p:spPr>
      </p:pic>
      <p:pic>
        <p:nvPicPr>
          <p:cNvPr id="6175" name="Picture 31" descr="C:\Users\Hoiem\Documents\Presentations\Detection Analysis - 2012\figs\fel4\fptype\dog_fp_sim_0003.pn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4946" t="7223" r="10635" b="8323"/>
          <a:stretch/>
        </p:blipFill>
        <p:spPr bwMode="auto">
          <a:xfrm>
            <a:off x="6140532" y="4173279"/>
            <a:ext cx="1122058" cy="955007"/>
          </a:xfrm>
          <a:prstGeom prst="rect">
            <a:avLst/>
          </a:prstGeom>
          <a:noFill/>
          <a:extLst>
            <a:ext uri="{909E8E84-426E-40DD-AFC4-6F175D3DCCD1}">
              <a14:hiddenFill xmlns:a14="http://schemas.microsoft.com/office/drawing/2010/main">
                <a:solidFill>
                  <a:srgbClr val="FFFFFF"/>
                </a:solidFill>
              </a14:hiddenFill>
            </a:ext>
          </a:extLst>
        </p:spPr>
      </p:pic>
      <p:pic>
        <p:nvPicPr>
          <p:cNvPr id="6176" name="Picture 32" descr="C:\Users\Hoiem\Documents\Presentations\Detection Analysis - 2012\figs\fel4\fptype\dog_fp_sim_0010.pn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15500" t="7550" r="12050" b="10851"/>
          <a:stretch/>
        </p:blipFill>
        <p:spPr bwMode="auto">
          <a:xfrm>
            <a:off x="6882208" y="5146424"/>
            <a:ext cx="1113380" cy="940494"/>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p:cNvSpPr txBox="1"/>
          <p:nvPr/>
        </p:nvSpPr>
        <p:spPr>
          <a:xfrm>
            <a:off x="7372604" y="4766141"/>
            <a:ext cx="298480" cy="338554"/>
          </a:xfrm>
          <a:prstGeom prst="rect">
            <a:avLst/>
          </a:prstGeom>
          <a:solidFill>
            <a:schemeClr val="bg1">
              <a:alpha val="40000"/>
            </a:schemeClr>
          </a:solidFill>
        </p:spPr>
        <p:txBody>
          <a:bodyPr wrap="none" rtlCol="0">
            <a:spAutoFit/>
          </a:bodyPr>
          <a:lstStyle/>
          <a:p>
            <a:r>
              <a:rPr lang="en-US" sz="1600" dirty="0" smtClean="0"/>
              <a:t>9</a:t>
            </a:r>
            <a:endParaRPr lang="en-US" sz="1600" dirty="0"/>
          </a:p>
        </p:txBody>
      </p:sp>
      <p:sp>
        <p:nvSpPr>
          <p:cNvPr id="75" name="TextBox 74"/>
          <p:cNvSpPr txBox="1"/>
          <p:nvPr/>
        </p:nvSpPr>
        <p:spPr>
          <a:xfrm>
            <a:off x="6140532" y="4729970"/>
            <a:ext cx="298480" cy="338554"/>
          </a:xfrm>
          <a:prstGeom prst="rect">
            <a:avLst/>
          </a:prstGeom>
          <a:solidFill>
            <a:schemeClr val="bg1">
              <a:alpha val="40000"/>
            </a:schemeClr>
          </a:solidFill>
        </p:spPr>
        <p:txBody>
          <a:bodyPr wrap="none" rtlCol="0">
            <a:spAutoFit/>
          </a:bodyPr>
          <a:lstStyle/>
          <a:p>
            <a:r>
              <a:rPr lang="en-US" sz="1600" dirty="0" smtClean="0"/>
              <a:t>3</a:t>
            </a:r>
            <a:endParaRPr lang="en-US" sz="1600" dirty="0"/>
          </a:p>
        </p:txBody>
      </p:sp>
      <p:sp>
        <p:nvSpPr>
          <p:cNvPr id="76" name="TextBox 75"/>
          <p:cNvSpPr txBox="1"/>
          <p:nvPr/>
        </p:nvSpPr>
        <p:spPr>
          <a:xfrm>
            <a:off x="6923969" y="5748364"/>
            <a:ext cx="412292" cy="338554"/>
          </a:xfrm>
          <a:prstGeom prst="rect">
            <a:avLst/>
          </a:prstGeom>
          <a:solidFill>
            <a:schemeClr val="bg1">
              <a:alpha val="40000"/>
            </a:schemeClr>
          </a:solidFill>
        </p:spPr>
        <p:txBody>
          <a:bodyPr wrap="none" rtlCol="0">
            <a:spAutoFit/>
          </a:bodyPr>
          <a:lstStyle/>
          <a:p>
            <a:r>
              <a:rPr lang="en-US" sz="1600" dirty="0" smtClean="0"/>
              <a:t>10</a:t>
            </a:r>
            <a:endParaRPr lang="en-US" sz="1600" dirty="0"/>
          </a:p>
        </p:txBody>
      </p:sp>
      <p:cxnSp>
        <p:nvCxnSpPr>
          <p:cNvPr id="77" name="Straight Connector 76"/>
          <p:cNvCxnSpPr/>
          <p:nvPr/>
        </p:nvCxnSpPr>
        <p:spPr>
          <a:xfrm flipH="1" flipV="1">
            <a:off x="5288601" y="4766141"/>
            <a:ext cx="741918" cy="1053586"/>
          </a:xfrm>
          <a:prstGeom prst="line">
            <a:avLst/>
          </a:prstGeom>
          <a:ln>
            <a:solidFill>
              <a:srgbClr val="FF7979"/>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flipV="1">
            <a:off x="6068572" y="3411840"/>
            <a:ext cx="813636" cy="655204"/>
          </a:xfrm>
          <a:prstGeom prst="line">
            <a:avLst/>
          </a:prstGeom>
          <a:ln>
            <a:solidFill>
              <a:srgbClr val="FF7979"/>
            </a:solidFill>
          </a:ln>
        </p:spPr>
        <p:style>
          <a:lnRef idx="1">
            <a:schemeClr val="accent1"/>
          </a:lnRef>
          <a:fillRef idx="0">
            <a:schemeClr val="accent1"/>
          </a:fillRef>
          <a:effectRef idx="0">
            <a:schemeClr val="accent1"/>
          </a:effectRef>
          <a:fontRef idx="minor">
            <a:schemeClr val="tx1"/>
          </a:fontRef>
        </p:style>
      </p:cxnSp>
      <p:sp>
        <p:nvSpPr>
          <p:cNvPr id="79" name="Rectangle 78"/>
          <p:cNvSpPr/>
          <p:nvPr/>
        </p:nvSpPr>
        <p:spPr>
          <a:xfrm>
            <a:off x="6068572" y="4067044"/>
            <a:ext cx="2509503" cy="2100305"/>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555610" y="2151017"/>
            <a:ext cx="1402948" cy="646331"/>
          </a:xfrm>
          <a:prstGeom prst="rect">
            <a:avLst/>
          </a:prstGeom>
          <a:solidFill>
            <a:srgbClr val="FFFFFF">
              <a:alpha val="49000"/>
            </a:srgbClr>
          </a:solidFill>
        </p:spPr>
        <p:txBody>
          <a:bodyPr wrap="none" rtlCol="0">
            <a:spAutoFit/>
          </a:bodyPr>
          <a:lstStyle/>
          <a:p>
            <a:pPr algn="ctr"/>
            <a:r>
              <a:rPr lang="en-US" dirty="0" smtClean="0"/>
              <a:t>Localization</a:t>
            </a:r>
          </a:p>
          <a:p>
            <a:pPr algn="ctr"/>
            <a:r>
              <a:rPr lang="en-US" dirty="0" smtClean="0"/>
              <a:t>17%</a:t>
            </a:r>
            <a:endParaRPr lang="en-US" dirty="0"/>
          </a:p>
        </p:txBody>
      </p:sp>
      <p:sp>
        <p:nvSpPr>
          <p:cNvPr id="62" name="TextBox 61"/>
          <p:cNvSpPr txBox="1"/>
          <p:nvPr/>
        </p:nvSpPr>
        <p:spPr>
          <a:xfrm>
            <a:off x="262941" y="5763752"/>
            <a:ext cx="2528159" cy="646331"/>
          </a:xfrm>
          <a:prstGeom prst="rect">
            <a:avLst/>
          </a:prstGeom>
          <a:noFill/>
        </p:spPr>
        <p:txBody>
          <a:bodyPr wrap="square" rtlCol="0">
            <a:spAutoFit/>
          </a:bodyPr>
          <a:lstStyle/>
          <a:p>
            <a:r>
              <a:rPr lang="en-US" b="1" dirty="0" smtClean="0"/>
              <a:t>Impact of Removing/Fixing FPs</a:t>
            </a:r>
            <a:endParaRPr lang="en-US" b="1" dirty="0"/>
          </a:p>
        </p:txBody>
      </p:sp>
      <p:sp>
        <p:nvSpPr>
          <p:cNvPr id="44" name="TextBox 43"/>
          <p:cNvSpPr txBox="1"/>
          <p:nvPr/>
        </p:nvSpPr>
        <p:spPr>
          <a:xfrm>
            <a:off x="1995598" y="3310690"/>
            <a:ext cx="1608133" cy="646331"/>
          </a:xfrm>
          <a:prstGeom prst="rect">
            <a:avLst/>
          </a:prstGeom>
          <a:solidFill>
            <a:srgbClr val="FFFFFF">
              <a:alpha val="49000"/>
            </a:srgbClr>
          </a:solidFill>
        </p:spPr>
        <p:txBody>
          <a:bodyPr wrap="none" rtlCol="0">
            <a:spAutoFit/>
          </a:bodyPr>
          <a:lstStyle/>
          <a:p>
            <a:pPr algn="ctr"/>
            <a:r>
              <a:rPr lang="en-US" dirty="0" smtClean="0"/>
              <a:t>Other Objects</a:t>
            </a:r>
          </a:p>
          <a:p>
            <a:pPr algn="ctr"/>
            <a:r>
              <a:rPr lang="en-US" dirty="0"/>
              <a:t>1</a:t>
            </a:r>
            <a:r>
              <a:rPr lang="en-US" dirty="0" smtClean="0"/>
              <a:t>0%</a:t>
            </a:r>
            <a:endParaRPr lang="en-US" dirty="0"/>
          </a:p>
        </p:txBody>
      </p:sp>
      <p:sp>
        <p:nvSpPr>
          <p:cNvPr id="5" name="TextBox 4"/>
          <p:cNvSpPr txBox="1"/>
          <p:nvPr/>
        </p:nvSpPr>
        <p:spPr>
          <a:xfrm>
            <a:off x="3858955" y="879570"/>
            <a:ext cx="1200008" cy="369332"/>
          </a:xfrm>
          <a:prstGeom prst="rect">
            <a:avLst/>
          </a:prstGeom>
          <a:noFill/>
        </p:spPr>
        <p:txBody>
          <a:bodyPr wrap="none" rtlCol="0">
            <a:spAutoFit/>
          </a:bodyPr>
          <a:lstStyle/>
          <a:p>
            <a:r>
              <a:rPr lang="en-US" dirty="0" smtClean="0"/>
              <a:t>AP = 0.03</a:t>
            </a:r>
            <a:endParaRPr lang="en-US" dirty="0"/>
          </a:p>
        </p:txBody>
      </p:sp>
      <p:sp>
        <p:nvSpPr>
          <p:cNvPr id="45" name="TextBox 44"/>
          <p:cNvSpPr txBox="1"/>
          <p:nvPr/>
        </p:nvSpPr>
        <p:spPr>
          <a:xfrm>
            <a:off x="5791200" y="6412468"/>
            <a:ext cx="3581400" cy="369332"/>
          </a:xfrm>
          <a:prstGeom prst="rect">
            <a:avLst/>
          </a:prstGeom>
          <a:noFill/>
        </p:spPr>
        <p:txBody>
          <a:bodyPr wrap="square" rtlCol="0">
            <a:spAutoFit/>
          </a:bodyPr>
          <a:lstStyle/>
          <a:p>
            <a:r>
              <a:rPr lang="en-US" dirty="0" smtClean="0">
                <a:solidFill>
                  <a:schemeClr val="bg1">
                    <a:lumMod val="75000"/>
                  </a:schemeClr>
                </a:solidFill>
              </a:rPr>
              <a:t>Slide credit : Derek </a:t>
            </a:r>
            <a:r>
              <a:rPr lang="en-US" dirty="0" err="1" smtClean="0">
                <a:solidFill>
                  <a:schemeClr val="bg1">
                    <a:lumMod val="75000"/>
                  </a:schemeClr>
                </a:solidFill>
              </a:rPr>
              <a:t>Hoiem</a:t>
            </a:r>
            <a:r>
              <a:rPr lang="en-US" dirty="0" smtClean="0">
                <a:solidFill>
                  <a:schemeClr val="bg1">
                    <a:lumMod val="75000"/>
                  </a:schemeClr>
                </a:solidFill>
              </a:rPr>
              <a:t>  </a:t>
            </a:r>
            <a:endParaRPr lang="en-US" dirty="0">
              <a:solidFill>
                <a:schemeClr val="bg1">
                  <a:lumMod val="75000"/>
                </a:schemeClr>
              </a:solidFill>
            </a:endParaRPr>
          </a:p>
        </p:txBody>
      </p:sp>
    </p:spTree>
    <p:extLst>
      <p:ext uri="{BB962C8B-B14F-4D97-AF65-F5344CB8AC3E}">
        <p14:creationId xmlns:p14="http://schemas.microsoft.com/office/powerpoint/2010/main" val="3507385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Top false positives: Dog </a:t>
            </a:r>
            <a:r>
              <a:rPr lang="en-US" dirty="0" smtClean="0"/>
              <a:t>(MKL)</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1519777919"/>
              </p:ext>
            </p:extLst>
          </p:nvPr>
        </p:nvGraphicFramePr>
        <p:xfrm>
          <a:off x="1524000" y="1219200"/>
          <a:ext cx="4800600" cy="3962400"/>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2438400" y="3276600"/>
            <a:ext cx="3031664" cy="923330"/>
          </a:xfrm>
          <a:prstGeom prst="rect">
            <a:avLst/>
          </a:prstGeom>
          <a:solidFill>
            <a:srgbClr val="FFFFFF">
              <a:alpha val="49000"/>
            </a:srgbClr>
          </a:solidFill>
        </p:spPr>
        <p:txBody>
          <a:bodyPr wrap="none" rtlCol="0">
            <a:spAutoFit/>
          </a:bodyPr>
          <a:lstStyle/>
          <a:p>
            <a:pPr algn="ctr"/>
            <a:r>
              <a:rPr lang="en-US" dirty="0" smtClean="0"/>
              <a:t>Similar Objects</a:t>
            </a:r>
          </a:p>
          <a:p>
            <a:pPr algn="ctr"/>
            <a:r>
              <a:rPr lang="en-US" dirty="0" smtClean="0"/>
              <a:t>74%</a:t>
            </a:r>
          </a:p>
          <a:p>
            <a:pPr algn="ctr"/>
            <a:r>
              <a:rPr lang="en-US" dirty="0" smtClean="0"/>
              <a:t>Cow, Person, Sheep, Horse</a:t>
            </a:r>
            <a:endParaRPr lang="en-US" dirty="0"/>
          </a:p>
        </p:txBody>
      </p:sp>
      <p:sp>
        <p:nvSpPr>
          <p:cNvPr id="6" name="TextBox 5"/>
          <p:cNvSpPr txBox="1"/>
          <p:nvPr/>
        </p:nvSpPr>
        <p:spPr>
          <a:xfrm>
            <a:off x="3670026" y="822720"/>
            <a:ext cx="1415772" cy="646331"/>
          </a:xfrm>
          <a:prstGeom prst="rect">
            <a:avLst/>
          </a:prstGeom>
          <a:solidFill>
            <a:srgbClr val="FFFFFF">
              <a:alpha val="49000"/>
            </a:srgbClr>
          </a:solidFill>
        </p:spPr>
        <p:txBody>
          <a:bodyPr wrap="none" rtlCol="0">
            <a:spAutoFit/>
          </a:bodyPr>
          <a:lstStyle/>
          <a:p>
            <a:pPr algn="ctr"/>
            <a:r>
              <a:rPr lang="en-US" dirty="0" smtClean="0"/>
              <a:t>Background</a:t>
            </a:r>
          </a:p>
          <a:p>
            <a:pPr algn="ctr"/>
            <a:r>
              <a:rPr lang="en-US" dirty="0" smtClean="0"/>
              <a:t>4%</a:t>
            </a:r>
            <a:endParaRPr lang="en-US" dirty="0"/>
          </a:p>
        </p:txBody>
      </p:sp>
      <p:sp>
        <p:nvSpPr>
          <p:cNvPr id="7" name="TextBox 6"/>
          <p:cNvSpPr txBox="1"/>
          <p:nvPr/>
        </p:nvSpPr>
        <p:spPr>
          <a:xfrm>
            <a:off x="4067116" y="1827851"/>
            <a:ext cx="1402948" cy="646331"/>
          </a:xfrm>
          <a:prstGeom prst="rect">
            <a:avLst/>
          </a:prstGeom>
          <a:solidFill>
            <a:srgbClr val="FFFFFF">
              <a:alpha val="49000"/>
            </a:srgbClr>
          </a:solidFill>
        </p:spPr>
        <p:txBody>
          <a:bodyPr wrap="none" rtlCol="0">
            <a:spAutoFit/>
          </a:bodyPr>
          <a:lstStyle/>
          <a:p>
            <a:pPr algn="ctr"/>
            <a:r>
              <a:rPr lang="en-US" dirty="0" smtClean="0"/>
              <a:t>Localization</a:t>
            </a:r>
          </a:p>
          <a:p>
            <a:pPr algn="ctr"/>
            <a:r>
              <a:rPr lang="en-US" dirty="0" smtClean="0"/>
              <a:t>17%</a:t>
            </a:r>
            <a:endParaRPr lang="en-US" dirty="0"/>
          </a:p>
        </p:txBody>
      </p:sp>
      <p:sp>
        <p:nvSpPr>
          <p:cNvPr id="8" name="TextBox 7"/>
          <p:cNvSpPr txBox="1"/>
          <p:nvPr/>
        </p:nvSpPr>
        <p:spPr>
          <a:xfrm>
            <a:off x="1744667" y="1048434"/>
            <a:ext cx="1608133" cy="646331"/>
          </a:xfrm>
          <a:prstGeom prst="rect">
            <a:avLst/>
          </a:prstGeom>
          <a:solidFill>
            <a:srgbClr val="FFFFFF">
              <a:alpha val="49000"/>
            </a:srgbClr>
          </a:solidFill>
        </p:spPr>
        <p:txBody>
          <a:bodyPr wrap="none" rtlCol="0">
            <a:spAutoFit/>
          </a:bodyPr>
          <a:lstStyle/>
          <a:p>
            <a:pPr algn="ctr"/>
            <a:r>
              <a:rPr lang="en-US" dirty="0" smtClean="0"/>
              <a:t>Other Objects</a:t>
            </a:r>
          </a:p>
          <a:p>
            <a:pPr algn="ctr"/>
            <a:r>
              <a:rPr lang="en-US" dirty="0" smtClean="0"/>
              <a:t>5%</a:t>
            </a:r>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1107716567"/>
              </p:ext>
            </p:extLst>
          </p:nvPr>
        </p:nvGraphicFramePr>
        <p:xfrm>
          <a:off x="6038230" y="2881523"/>
          <a:ext cx="3105770" cy="1436485"/>
        </p:xfrm>
        <a:graphic>
          <a:graphicData uri="http://schemas.openxmlformats.org/presentationml/2006/ole">
            <mc:AlternateContent xmlns:mc="http://schemas.openxmlformats.org/markup-compatibility/2006">
              <mc:Choice xmlns:v="urn:schemas-microsoft-com:vml" Requires="v">
                <p:oleObj spid="_x0000_s19518" name="Acrobat Document" r:id="rId5" imgW="1863306" imgH="862560" progId="AcroExch.Document.7">
                  <p:embed/>
                </p:oleObj>
              </mc:Choice>
              <mc:Fallback>
                <p:oleObj name="Acrobat Document" r:id="rId5" imgW="1863306" imgH="862560" progId="AcroExch.Document.7">
                  <p:embed/>
                  <p:pic>
                    <p:nvPicPr>
                      <p:cNvPr id="0" name=""/>
                      <p:cNvPicPr/>
                      <p:nvPr/>
                    </p:nvPicPr>
                    <p:blipFill>
                      <a:blip r:embed="rId6"/>
                      <a:stretch>
                        <a:fillRect/>
                      </a:stretch>
                    </p:blipFill>
                    <p:spPr>
                      <a:xfrm>
                        <a:off x="6038230" y="2881523"/>
                        <a:ext cx="3105770" cy="1436485"/>
                      </a:xfrm>
                      <a:prstGeom prst="rect">
                        <a:avLst/>
                      </a:prstGeom>
                    </p:spPr>
                  </p:pic>
                </p:oleObj>
              </mc:Fallback>
            </mc:AlternateContent>
          </a:graphicData>
        </a:graphic>
      </p:graphicFrame>
      <p:sp>
        <p:nvSpPr>
          <p:cNvPr id="11" name="TextBox 10"/>
          <p:cNvSpPr txBox="1"/>
          <p:nvPr/>
        </p:nvSpPr>
        <p:spPr>
          <a:xfrm>
            <a:off x="7588679" y="822720"/>
            <a:ext cx="1200008" cy="369332"/>
          </a:xfrm>
          <a:prstGeom prst="rect">
            <a:avLst/>
          </a:prstGeom>
          <a:noFill/>
        </p:spPr>
        <p:txBody>
          <a:bodyPr wrap="none" rtlCol="0">
            <a:spAutoFit/>
          </a:bodyPr>
          <a:lstStyle/>
          <a:p>
            <a:r>
              <a:rPr lang="en-US" dirty="0" smtClean="0"/>
              <a:t>AP = 0.17</a:t>
            </a:r>
            <a:endParaRPr lang="en-US" dirty="0"/>
          </a:p>
        </p:txBody>
      </p:sp>
      <p:cxnSp>
        <p:nvCxnSpPr>
          <p:cNvPr id="13" name="Straight Connector 12"/>
          <p:cNvCxnSpPr/>
          <p:nvPr/>
        </p:nvCxnSpPr>
        <p:spPr>
          <a:xfrm>
            <a:off x="2743200" y="1539216"/>
            <a:ext cx="609600" cy="253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755022" y="1371600"/>
            <a:ext cx="359778" cy="3352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324600" y="2151016"/>
            <a:ext cx="2528159" cy="646331"/>
          </a:xfrm>
          <a:prstGeom prst="rect">
            <a:avLst/>
          </a:prstGeom>
          <a:noFill/>
        </p:spPr>
        <p:txBody>
          <a:bodyPr wrap="square" rtlCol="0">
            <a:spAutoFit/>
          </a:bodyPr>
          <a:lstStyle/>
          <a:p>
            <a:r>
              <a:rPr lang="en-US" b="1" dirty="0" smtClean="0"/>
              <a:t>Impact of Removing/Fixing FPs</a:t>
            </a:r>
            <a:endParaRPr lang="en-US" b="1" dirty="0"/>
          </a:p>
        </p:txBody>
      </p:sp>
      <p:graphicFrame>
        <p:nvGraphicFramePr>
          <p:cNvPr id="24" name="Object 23"/>
          <p:cNvGraphicFramePr>
            <a:graphicFrameLocks noChangeAspect="1"/>
          </p:cNvGraphicFramePr>
          <p:nvPr>
            <p:extLst>
              <p:ext uri="{D42A27DB-BD31-4B8C-83A1-F6EECF244321}">
                <p14:modId xmlns:p14="http://schemas.microsoft.com/office/powerpoint/2010/main" val="4205900924"/>
              </p:ext>
            </p:extLst>
          </p:nvPr>
        </p:nvGraphicFramePr>
        <p:xfrm>
          <a:off x="1600200" y="5257800"/>
          <a:ext cx="1797959" cy="1371600"/>
        </p:xfrm>
        <a:graphic>
          <a:graphicData uri="http://schemas.openxmlformats.org/presentationml/2006/ole">
            <mc:AlternateContent xmlns:mc="http://schemas.openxmlformats.org/markup-compatibility/2006">
              <mc:Choice xmlns:v="urn:schemas-microsoft-com:vml" Requires="v">
                <p:oleObj spid="_x0000_s19519" name="Acrobat Document" r:id="rId7" imgW="3855824" imgH="2941445" progId="AcroExch.Document.7">
                  <p:embed/>
                </p:oleObj>
              </mc:Choice>
              <mc:Fallback>
                <p:oleObj name="Acrobat Document" r:id="rId7" imgW="3855824" imgH="2941445" progId="AcroExch.Document.7">
                  <p:embed/>
                  <p:pic>
                    <p:nvPicPr>
                      <p:cNvPr id="0" name=""/>
                      <p:cNvPicPr/>
                      <p:nvPr/>
                    </p:nvPicPr>
                    <p:blipFill>
                      <a:blip r:embed="rId8"/>
                      <a:stretch>
                        <a:fillRect/>
                      </a:stretch>
                    </p:blipFill>
                    <p:spPr>
                      <a:xfrm>
                        <a:off x="1600200" y="5257800"/>
                        <a:ext cx="1797959" cy="1371600"/>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1935208574"/>
              </p:ext>
            </p:extLst>
          </p:nvPr>
        </p:nvGraphicFramePr>
        <p:xfrm>
          <a:off x="3562925" y="5257800"/>
          <a:ext cx="888349" cy="1371600"/>
        </p:xfrm>
        <a:graphic>
          <a:graphicData uri="http://schemas.openxmlformats.org/presentationml/2006/ole">
            <mc:AlternateContent xmlns:mc="http://schemas.openxmlformats.org/markup-compatibility/2006">
              <mc:Choice xmlns:v="urn:schemas-microsoft-com:vml" Requires="v">
                <p:oleObj spid="_x0000_s19520" name="Acrobat Document" r:id="rId9" imgW="1966823" imgH="3036417" progId="AcroExch.Document.7">
                  <p:embed/>
                </p:oleObj>
              </mc:Choice>
              <mc:Fallback>
                <p:oleObj name="Acrobat Document" r:id="rId9" imgW="1966823" imgH="3036417" progId="AcroExch.Document.7">
                  <p:embed/>
                  <p:pic>
                    <p:nvPicPr>
                      <p:cNvPr id="0" name=""/>
                      <p:cNvPicPr/>
                      <p:nvPr/>
                    </p:nvPicPr>
                    <p:blipFill>
                      <a:blip r:embed="rId10"/>
                      <a:stretch>
                        <a:fillRect/>
                      </a:stretch>
                    </p:blipFill>
                    <p:spPr>
                      <a:xfrm>
                        <a:off x="3562925" y="5257800"/>
                        <a:ext cx="888349" cy="1371600"/>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13646413"/>
              </p:ext>
            </p:extLst>
          </p:nvPr>
        </p:nvGraphicFramePr>
        <p:xfrm>
          <a:off x="4572000" y="5255531"/>
          <a:ext cx="1160805" cy="1371600"/>
        </p:xfrm>
        <a:graphic>
          <a:graphicData uri="http://schemas.openxmlformats.org/presentationml/2006/ole">
            <mc:AlternateContent xmlns:mc="http://schemas.openxmlformats.org/markup-compatibility/2006">
              <mc:Choice xmlns:v="urn:schemas-microsoft-com:vml" Requires="v">
                <p:oleObj spid="_x0000_s19521" name="Acrobat Document" r:id="rId11" imgW="2570549" imgH="3036417" progId="AcroExch.Document.7">
                  <p:embed/>
                </p:oleObj>
              </mc:Choice>
              <mc:Fallback>
                <p:oleObj name="Acrobat Document" r:id="rId11" imgW="2570549" imgH="3036417" progId="AcroExch.Document.7">
                  <p:embed/>
                  <p:pic>
                    <p:nvPicPr>
                      <p:cNvPr id="0" name=""/>
                      <p:cNvPicPr/>
                      <p:nvPr/>
                    </p:nvPicPr>
                    <p:blipFill>
                      <a:blip r:embed="rId12"/>
                      <a:stretch>
                        <a:fillRect/>
                      </a:stretch>
                    </p:blipFill>
                    <p:spPr>
                      <a:xfrm>
                        <a:off x="4572000" y="5255531"/>
                        <a:ext cx="1160805" cy="1371600"/>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3566192701"/>
              </p:ext>
            </p:extLst>
          </p:nvPr>
        </p:nvGraphicFramePr>
        <p:xfrm>
          <a:off x="5867400" y="5257800"/>
          <a:ext cx="997332" cy="1371600"/>
        </p:xfrm>
        <a:graphic>
          <a:graphicData uri="http://schemas.openxmlformats.org/presentationml/2006/ole">
            <mc:AlternateContent xmlns:mc="http://schemas.openxmlformats.org/markup-compatibility/2006">
              <mc:Choice xmlns:v="urn:schemas-microsoft-com:vml" Requires="v">
                <p:oleObj spid="_x0000_s19522" name="Acrobat Document" r:id="rId13" imgW="2208362" imgH="3036417" progId="AcroExch.Document.7">
                  <p:embed/>
                </p:oleObj>
              </mc:Choice>
              <mc:Fallback>
                <p:oleObj name="Acrobat Document" r:id="rId13" imgW="2208362" imgH="3036417" progId="AcroExch.Document.7">
                  <p:embed/>
                  <p:pic>
                    <p:nvPicPr>
                      <p:cNvPr id="0" name=""/>
                      <p:cNvPicPr/>
                      <p:nvPr/>
                    </p:nvPicPr>
                    <p:blipFill>
                      <a:blip r:embed="rId14"/>
                      <a:stretch>
                        <a:fillRect/>
                      </a:stretch>
                    </p:blipFill>
                    <p:spPr>
                      <a:xfrm>
                        <a:off x="5867400" y="5257800"/>
                        <a:ext cx="997332" cy="1371600"/>
                      </a:xfrm>
                      <a:prstGeom prst="rect">
                        <a:avLst/>
                      </a:prstGeom>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3801487913"/>
              </p:ext>
            </p:extLst>
          </p:nvPr>
        </p:nvGraphicFramePr>
        <p:xfrm>
          <a:off x="7022191" y="5255531"/>
          <a:ext cx="1207409" cy="1371600"/>
        </p:xfrm>
        <a:graphic>
          <a:graphicData uri="http://schemas.openxmlformats.org/presentationml/2006/ole">
            <mc:AlternateContent xmlns:mc="http://schemas.openxmlformats.org/markup-compatibility/2006">
              <mc:Choice xmlns:v="urn:schemas-microsoft-com:vml" Requires="v">
                <p:oleObj spid="_x0000_s19523" name="Acrobat Document" r:id="rId15" imgW="2674066" imgH="3036417" progId="AcroExch.Document.7">
                  <p:embed/>
                </p:oleObj>
              </mc:Choice>
              <mc:Fallback>
                <p:oleObj name="Acrobat Document" r:id="rId15" imgW="2674066" imgH="3036417" progId="AcroExch.Document.7">
                  <p:embed/>
                  <p:pic>
                    <p:nvPicPr>
                      <p:cNvPr id="0" name=""/>
                      <p:cNvPicPr/>
                      <p:nvPr/>
                    </p:nvPicPr>
                    <p:blipFill>
                      <a:blip r:embed="rId16"/>
                      <a:stretch>
                        <a:fillRect/>
                      </a:stretch>
                    </p:blipFill>
                    <p:spPr>
                      <a:xfrm>
                        <a:off x="7022191" y="5255531"/>
                        <a:ext cx="1207409" cy="1371600"/>
                      </a:xfrm>
                      <a:prstGeom prst="rect">
                        <a:avLst/>
                      </a:prstGeom>
                    </p:spPr>
                  </p:pic>
                </p:oleObj>
              </mc:Fallback>
            </mc:AlternateContent>
          </a:graphicData>
        </a:graphic>
      </p:graphicFrame>
      <p:sp>
        <p:nvSpPr>
          <p:cNvPr id="29" name="TextBox 28"/>
          <p:cNvSpPr txBox="1"/>
          <p:nvPr/>
        </p:nvSpPr>
        <p:spPr>
          <a:xfrm>
            <a:off x="220189" y="5773726"/>
            <a:ext cx="1142172" cy="369332"/>
          </a:xfrm>
          <a:prstGeom prst="rect">
            <a:avLst/>
          </a:prstGeom>
          <a:noFill/>
        </p:spPr>
        <p:txBody>
          <a:bodyPr wrap="none" rtlCol="0">
            <a:spAutoFit/>
          </a:bodyPr>
          <a:lstStyle/>
          <a:p>
            <a:r>
              <a:rPr lang="en-US" b="1" dirty="0" smtClean="0"/>
              <a:t>Top 5 FP</a:t>
            </a:r>
            <a:endParaRPr lang="en-US" b="1" dirty="0"/>
          </a:p>
        </p:txBody>
      </p:sp>
      <p:sp>
        <p:nvSpPr>
          <p:cNvPr id="19" name="TextBox 18"/>
          <p:cNvSpPr txBox="1"/>
          <p:nvPr/>
        </p:nvSpPr>
        <p:spPr>
          <a:xfrm>
            <a:off x="5105400" y="6564868"/>
            <a:ext cx="3581400" cy="369332"/>
          </a:xfrm>
          <a:prstGeom prst="rect">
            <a:avLst/>
          </a:prstGeom>
          <a:noFill/>
        </p:spPr>
        <p:txBody>
          <a:bodyPr wrap="square" rtlCol="0">
            <a:spAutoFit/>
          </a:bodyPr>
          <a:lstStyle/>
          <a:p>
            <a:r>
              <a:rPr lang="en-US" dirty="0" smtClean="0">
                <a:solidFill>
                  <a:schemeClr val="bg1">
                    <a:lumMod val="75000"/>
                  </a:schemeClr>
                </a:solidFill>
              </a:rPr>
              <a:t>Slide credit : Derek </a:t>
            </a:r>
            <a:r>
              <a:rPr lang="en-US" dirty="0" err="1" smtClean="0">
                <a:solidFill>
                  <a:schemeClr val="bg1">
                    <a:lumMod val="75000"/>
                  </a:schemeClr>
                </a:solidFill>
              </a:rPr>
              <a:t>Hoiem</a:t>
            </a:r>
            <a:r>
              <a:rPr lang="en-US" dirty="0" smtClean="0">
                <a:solidFill>
                  <a:schemeClr val="bg1">
                    <a:lumMod val="75000"/>
                  </a:schemeClr>
                </a:solidFill>
              </a:rPr>
              <a:t>  </a:t>
            </a:r>
            <a:endParaRPr lang="en-US" dirty="0">
              <a:solidFill>
                <a:schemeClr val="bg1">
                  <a:lumMod val="75000"/>
                </a:schemeClr>
              </a:solidFill>
            </a:endParaRPr>
          </a:p>
        </p:txBody>
      </p:sp>
    </p:spTree>
    <p:extLst>
      <p:ext uri="{BB962C8B-B14F-4D97-AF65-F5344CB8AC3E}">
        <p14:creationId xmlns:p14="http://schemas.microsoft.com/office/powerpoint/2010/main" val="30820838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251" r="2475" b="-1"/>
          <a:stretch/>
        </p:blipFill>
        <p:spPr bwMode="auto">
          <a:xfrm>
            <a:off x="542925" y="1295400"/>
            <a:ext cx="7858691" cy="494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6"/>
          <p:cNvSpPr txBox="1">
            <a:spLocks noChangeArrowheads="1"/>
          </p:cNvSpPr>
          <p:nvPr/>
        </p:nvSpPr>
        <p:spPr bwMode="auto">
          <a:xfrm>
            <a:off x="5867400" y="6400800"/>
            <a:ext cx="24432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altLang="zh-CN" sz="1400" b="1" i="1" dirty="0" smtClean="0">
                <a:ea typeface="SimSun" pitchFamily="2" charset="-122"/>
              </a:rPr>
              <a:t>Slide Credit : Ross </a:t>
            </a:r>
            <a:r>
              <a:rPr lang="en-US" altLang="zh-CN" sz="1400" b="1" i="1" dirty="0" err="1" smtClean="0">
                <a:ea typeface="SimSun" pitchFamily="2" charset="-122"/>
              </a:rPr>
              <a:t>Girshik</a:t>
            </a:r>
            <a:endParaRPr lang="en-US" sz="1400" b="1" i="1" dirty="0"/>
          </a:p>
        </p:txBody>
      </p:sp>
    </p:spTree>
    <p:extLst>
      <p:ext uri="{BB962C8B-B14F-4D97-AF65-F5344CB8AC3E}">
        <p14:creationId xmlns:p14="http://schemas.microsoft.com/office/powerpoint/2010/main" val="37794006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482" r="32545" b="82646"/>
          <a:stretch/>
        </p:blipFill>
        <p:spPr bwMode="auto">
          <a:xfrm>
            <a:off x="2514600" y="609600"/>
            <a:ext cx="4009293" cy="33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16542"/>
            <a:ext cx="8229600" cy="914400"/>
          </a:xfrm>
        </p:spPr>
        <p:txBody>
          <a:bodyPr/>
          <a:lstStyle/>
          <a:p>
            <a:r>
              <a:rPr lang="en-US" dirty="0" smtClean="0"/>
              <a:t>Summary of False Positive Analysis</a:t>
            </a: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482" r="31426"/>
          <a:stretch/>
        </p:blipFill>
        <p:spPr bwMode="auto">
          <a:xfrm>
            <a:off x="2588823" y="3733800"/>
            <a:ext cx="4075746" cy="3103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0" y="1447800"/>
            <a:ext cx="2198882" cy="646331"/>
          </a:xfrm>
          <a:prstGeom prst="rect">
            <a:avLst/>
          </a:prstGeom>
          <a:noFill/>
        </p:spPr>
        <p:txBody>
          <a:bodyPr wrap="square" rtlCol="0">
            <a:spAutoFit/>
          </a:bodyPr>
          <a:lstStyle/>
          <a:p>
            <a:pPr algn="r"/>
            <a:r>
              <a:rPr lang="en-US" dirty="0" smtClean="0"/>
              <a:t>DPM v4</a:t>
            </a:r>
            <a:endParaRPr lang="en-US" dirty="0"/>
          </a:p>
          <a:p>
            <a:pPr algn="r"/>
            <a:r>
              <a:rPr lang="en-US" dirty="0" smtClean="0"/>
              <a:t>(FGMR 2010)</a:t>
            </a:r>
            <a:endParaRPr lang="en-US" dirty="0"/>
          </a:p>
        </p:txBody>
      </p:sp>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3447" r="32987"/>
          <a:stretch/>
        </p:blipFill>
        <p:spPr bwMode="auto">
          <a:xfrm>
            <a:off x="2749063" y="940774"/>
            <a:ext cx="3774830" cy="2776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52400" y="4724400"/>
            <a:ext cx="2515405" cy="646331"/>
          </a:xfrm>
          <a:prstGeom prst="rect">
            <a:avLst/>
          </a:prstGeom>
          <a:noFill/>
        </p:spPr>
        <p:txBody>
          <a:bodyPr wrap="square" rtlCol="0">
            <a:spAutoFit/>
          </a:bodyPr>
          <a:lstStyle/>
          <a:p>
            <a:pPr algn="r"/>
            <a:r>
              <a:rPr lang="en-US" dirty="0" smtClean="0"/>
              <a:t>MKL</a:t>
            </a:r>
          </a:p>
          <a:p>
            <a:pPr algn="r"/>
            <a:r>
              <a:rPr lang="en-US" dirty="0" smtClean="0"/>
              <a:t> (Vedaldi et al. 2009)</a:t>
            </a:r>
            <a:endParaRPr lang="en-US" dirty="0"/>
          </a:p>
        </p:txBody>
      </p:sp>
      <p:sp>
        <p:nvSpPr>
          <p:cNvPr id="5" name="Rectangle 4"/>
          <p:cNvSpPr/>
          <p:nvPr/>
        </p:nvSpPr>
        <p:spPr>
          <a:xfrm>
            <a:off x="6523893" y="4217374"/>
            <a:ext cx="2453639" cy="144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629400" y="6412468"/>
            <a:ext cx="3581400" cy="369332"/>
          </a:xfrm>
          <a:prstGeom prst="rect">
            <a:avLst/>
          </a:prstGeom>
          <a:noFill/>
        </p:spPr>
        <p:txBody>
          <a:bodyPr wrap="square" rtlCol="0">
            <a:spAutoFit/>
          </a:bodyPr>
          <a:lstStyle/>
          <a:p>
            <a:r>
              <a:rPr lang="en-US" dirty="0" smtClean="0">
                <a:solidFill>
                  <a:schemeClr val="bg1">
                    <a:lumMod val="75000"/>
                  </a:schemeClr>
                </a:solidFill>
              </a:rPr>
              <a:t>Slide credit : Derek </a:t>
            </a:r>
            <a:r>
              <a:rPr lang="en-US" dirty="0" err="1" smtClean="0">
                <a:solidFill>
                  <a:schemeClr val="bg1">
                    <a:lumMod val="75000"/>
                  </a:schemeClr>
                </a:solidFill>
              </a:rPr>
              <a:t>Hoiem</a:t>
            </a:r>
            <a:r>
              <a:rPr lang="en-US" dirty="0" smtClean="0">
                <a:solidFill>
                  <a:schemeClr val="bg1">
                    <a:lumMod val="75000"/>
                  </a:schemeClr>
                </a:solidFill>
              </a:rPr>
              <a:t>  </a:t>
            </a:r>
            <a:endParaRPr lang="en-US" dirty="0">
              <a:solidFill>
                <a:schemeClr val="bg1">
                  <a:lumMod val="75000"/>
                </a:schemeClr>
              </a:solidFill>
            </a:endParaRPr>
          </a:p>
        </p:txBody>
      </p:sp>
    </p:spTree>
    <p:extLst>
      <p:ext uri="{BB962C8B-B14F-4D97-AF65-F5344CB8AC3E}">
        <p14:creationId xmlns:p14="http://schemas.microsoft.com/office/powerpoint/2010/main" val="65648525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 </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latin typeface="+mj-lt"/>
              </a:rPr>
              <a:t>Dr. Derek </a:t>
            </a:r>
            <a:r>
              <a:rPr lang="en-US" dirty="0" err="1" smtClean="0">
                <a:latin typeface="+mj-lt"/>
              </a:rPr>
              <a:t>Hoiem</a:t>
            </a:r>
            <a:endParaRPr lang="en-US" dirty="0" smtClean="0">
              <a:latin typeface="+mj-lt"/>
            </a:endParaRPr>
          </a:p>
          <a:p>
            <a:r>
              <a:rPr lang="en-US" dirty="0"/>
              <a:t>Dr. </a:t>
            </a:r>
            <a:r>
              <a:rPr lang="en-US" dirty="0" smtClean="0">
                <a:latin typeface="+mj-lt"/>
              </a:rPr>
              <a:t>Ross </a:t>
            </a:r>
            <a:r>
              <a:rPr lang="en-US" dirty="0" err="1" smtClean="0">
                <a:latin typeface="+mj-lt"/>
              </a:rPr>
              <a:t>Grishik</a:t>
            </a:r>
            <a:endParaRPr lang="en-US" dirty="0" smtClean="0">
              <a:latin typeface="+mj-lt"/>
            </a:endParaRPr>
          </a:p>
          <a:p>
            <a:r>
              <a:rPr lang="en-US" dirty="0"/>
              <a:t>Dr. </a:t>
            </a:r>
            <a:r>
              <a:rPr lang="en-US" dirty="0" smtClean="0">
                <a:latin typeface="+mj-lt"/>
              </a:rPr>
              <a:t>K </a:t>
            </a:r>
            <a:r>
              <a:rPr lang="en-US" dirty="0" err="1" smtClean="0">
                <a:latin typeface="+mj-lt"/>
              </a:rPr>
              <a:t>Grauman</a:t>
            </a:r>
            <a:endParaRPr lang="en-US" dirty="0" smtClean="0">
              <a:latin typeface="+mj-lt"/>
            </a:endParaRPr>
          </a:p>
          <a:p>
            <a:r>
              <a:rPr lang="en-US" dirty="0" smtClean="0">
                <a:latin typeface="+mj-lt"/>
              </a:rPr>
              <a:t>PASCAL</a:t>
            </a:r>
          </a:p>
          <a:p>
            <a:r>
              <a:rPr lang="en-US" dirty="0"/>
              <a:t>Dr. </a:t>
            </a:r>
            <a:r>
              <a:rPr lang="en-US" dirty="0" smtClean="0">
                <a:latin typeface="+mj-lt"/>
              </a:rPr>
              <a:t>P </a:t>
            </a:r>
            <a:r>
              <a:rPr lang="en-US" dirty="0" err="1" smtClean="0">
                <a:latin typeface="+mj-lt"/>
              </a:rPr>
              <a:t>Felzenszwalb</a:t>
            </a:r>
            <a:endParaRPr lang="en-US" dirty="0" smtClean="0">
              <a:latin typeface="+mj-lt"/>
            </a:endParaRPr>
          </a:p>
          <a:p>
            <a:r>
              <a:rPr lang="en-US" dirty="0"/>
              <a:t>Dr. </a:t>
            </a:r>
            <a:r>
              <a:rPr lang="en-US" dirty="0" smtClean="0">
                <a:latin typeface="+mj-lt"/>
              </a:rPr>
              <a:t>Rob Fergus</a:t>
            </a:r>
          </a:p>
          <a:p>
            <a:r>
              <a:rPr lang="en-US" dirty="0"/>
              <a:t>Dr. </a:t>
            </a:r>
            <a:r>
              <a:rPr lang="en-US" dirty="0" err="1" smtClean="0">
                <a:latin typeface="+mj-lt"/>
              </a:rPr>
              <a:t>Duan</a:t>
            </a:r>
            <a:r>
              <a:rPr lang="en-US" dirty="0" smtClean="0">
                <a:latin typeface="+mj-lt"/>
              </a:rPr>
              <a:t> Tran</a:t>
            </a:r>
          </a:p>
          <a:p>
            <a:r>
              <a:rPr lang="en-US" dirty="0"/>
              <a:t>Dr. </a:t>
            </a:r>
            <a:r>
              <a:rPr lang="en-US" dirty="0" err="1" smtClean="0">
                <a:latin typeface="+mj-lt"/>
              </a:rPr>
              <a:t>Navneet</a:t>
            </a:r>
            <a:r>
              <a:rPr lang="en-US" dirty="0" smtClean="0">
                <a:latin typeface="+mj-lt"/>
              </a:rPr>
              <a:t> </a:t>
            </a:r>
            <a:r>
              <a:rPr lang="en-US" dirty="0" err="1" smtClean="0">
                <a:latin typeface="+mj-lt"/>
              </a:rPr>
              <a:t>Dalal</a:t>
            </a:r>
            <a:endParaRPr lang="en-US" dirty="0" smtClean="0">
              <a:latin typeface="+mj-lt"/>
            </a:endParaRPr>
          </a:p>
          <a:p>
            <a:r>
              <a:rPr lang="en-US" dirty="0"/>
              <a:t>Dr. </a:t>
            </a:r>
            <a:r>
              <a:rPr lang="en-US" dirty="0" err="1" smtClean="0">
                <a:latin typeface="+mj-lt"/>
                <a:cs typeface="Times New Roman" pitchFamily="18" charset="0"/>
              </a:rPr>
              <a:t>Kostantina</a:t>
            </a:r>
            <a:r>
              <a:rPr lang="en-US" dirty="0" smtClean="0">
                <a:latin typeface="+mj-lt"/>
                <a:cs typeface="Times New Roman" pitchFamily="18" charset="0"/>
              </a:rPr>
              <a:t> </a:t>
            </a:r>
            <a:r>
              <a:rPr lang="en-US" dirty="0" err="1">
                <a:latin typeface="+mj-lt"/>
                <a:cs typeface="Times New Roman" pitchFamily="18" charset="0"/>
              </a:rPr>
              <a:t>Palla</a:t>
            </a:r>
            <a:endParaRPr lang="en-US" dirty="0">
              <a:latin typeface="+mj-lt"/>
            </a:endParaRPr>
          </a:p>
          <a:p>
            <a:r>
              <a:rPr lang="en-US"/>
              <a:t>Dr. </a:t>
            </a:r>
            <a:r>
              <a:rPr lang="en-US" smtClean="0">
                <a:latin typeface="+mj-lt"/>
              </a:rPr>
              <a:t>Devi </a:t>
            </a:r>
            <a:r>
              <a:rPr lang="en-US" dirty="0" smtClean="0">
                <a:latin typeface="+mj-lt"/>
              </a:rPr>
              <a:t>Parikh</a:t>
            </a:r>
          </a:p>
          <a:p>
            <a:endParaRPr lang="en-US" dirty="0">
              <a:latin typeface="+mj-lt"/>
            </a:endParaRPr>
          </a:p>
        </p:txBody>
      </p:sp>
    </p:spTree>
    <p:extLst>
      <p:ext uri="{BB962C8B-B14F-4D97-AF65-F5344CB8AC3E}">
        <p14:creationId xmlns:p14="http://schemas.microsoft.com/office/powerpoint/2010/main" val="275240156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Useful links</a:t>
            </a:r>
            <a:endParaRPr lang="en-US" dirty="0"/>
          </a:p>
        </p:txBody>
      </p:sp>
      <p:sp>
        <p:nvSpPr>
          <p:cNvPr id="3" name="Content Placeholder 2"/>
          <p:cNvSpPr>
            <a:spLocks noGrp="1"/>
          </p:cNvSpPr>
          <p:nvPr>
            <p:ph idx="1"/>
          </p:nvPr>
        </p:nvSpPr>
        <p:spPr/>
        <p:txBody>
          <a:bodyPr/>
          <a:lstStyle/>
          <a:p>
            <a:r>
              <a:rPr lang="en-US" dirty="0">
                <a:hlinkClick r:id="rId2"/>
              </a:rPr>
              <a:t>http://</a:t>
            </a:r>
            <a:r>
              <a:rPr lang="en-US" dirty="0" smtClean="0">
                <a:hlinkClick r:id="rId2"/>
              </a:rPr>
              <a:t>research.microsoft.com/apps/video/default.aspx?id=104158</a:t>
            </a:r>
            <a:endParaRPr lang="en-US" dirty="0" smtClean="0"/>
          </a:p>
          <a:p>
            <a:r>
              <a:rPr lang="en-US" dirty="0">
                <a:hlinkClick r:id="rId3"/>
              </a:rPr>
              <a:t>http://</a:t>
            </a:r>
            <a:r>
              <a:rPr lang="en-US" dirty="0" smtClean="0">
                <a:hlinkClick r:id="rId3"/>
              </a:rPr>
              <a:t>www.youtube.com/watch?v=0Zib1YEE4LU</a:t>
            </a:r>
            <a:endParaRPr lang="en-US" dirty="0" smtClean="0"/>
          </a:p>
          <a:p>
            <a:r>
              <a:rPr lang="en-US" dirty="0">
                <a:hlinkClick r:id="rId4"/>
              </a:rPr>
              <a:t>http://</a:t>
            </a:r>
            <a:r>
              <a:rPr lang="en-US" dirty="0" smtClean="0">
                <a:hlinkClick r:id="rId4"/>
              </a:rPr>
              <a:t>www.youtube.com/watch?v=WfdYYNamHZ8</a:t>
            </a:r>
            <a:endParaRPr lang="en-US" dirty="0" smtClean="0"/>
          </a:p>
          <a:p>
            <a:endParaRPr lang="en-US" dirty="0"/>
          </a:p>
        </p:txBody>
      </p:sp>
    </p:spTree>
    <p:extLst>
      <p:ext uri="{BB962C8B-B14F-4D97-AF65-F5344CB8AC3E}">
        <p14:creationId xmlns:p14="http://schemas.microsoft.com/office/powerpoint/2010/main" val="141338900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512209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lgn="ctr">
              <a:buNone/>
            </a:pPr>
            <a:r>
              <a:rPr lang="en-US" sz="8000" dirty="0" smtClean="0"/>
              <a:t>Thank you</a:t>
            </a:r>
            <a:endParaRPr lang="en-US" sz="8000" dirty="0"/>
          </a:p>
        </p:txBody>
      </p:sp>
    </p:spTree>
    <p:extLst>
      <p:ext uri="{BB962C8B-B14F-4D97-AF65-F5344CB8AC3E}">
        <p14:creationId xmlns:p14="http://schemas.microsoft.com/office/powerpoint/2010/main" val="29975191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Challenges</a:t>
            </a:r>
            <a:endParaRPr lang="en-US" dirty="0"/>
          </a:p>
        </p:txBody>
      </p:sp>
      <p:pic>
        <p:nvPicPr>
          <p:cNvPr id="4" name="Picture 3" descr="koala12"/>
          <p:cNvPicPr>
            <a:picLocks noChangeAspect="1" noChangeArrowheads="1"/>
          </p:cNvPicPr>
          <p:nvPr/>
        </p:nvPicPr>
        <p:blipFill>
          <a:blip r:embed="rId2"/>
          <a:srcRect/>
          <a:stretch>
            <a:fillRect/>
          </a:stretch>
        </p:blipFill>
        <p:spPr bwMode="auto">
          <a:xfrm>
            <a:off x="1882775" y="1339850"/>
            <a:ext cx="1603375" cy="1828800"/>
          </a:xfrm>
          <a:prstGeom prst="rect">
            <a:avLst/>
          </a:prstGeom>
          <a:noFill/>
          <a:ln w="9525">
            <a:noFill/>
            <a:miter lim="800000"/>
            <a:headEnd/>
            <a:tailEnd/>
          </a:ln>
        </p:spPr>
      </p:pic>
      <p:pic>
        <p:nvPicPr>
          <p:cNvPr id="5" name="Picture 4" descr="koala2"/>
          <p:cNvPicPr>
            <a:picLocks noChangeAspect="1" noChangeArrowheads="1"/>
          </p:cNvPicPr>
          <p:nvPr/>
        </p:nvPicPr>
        <p:blipFill>
          <a:blip r:embed="rId3"/>
          <a:srcRect/>
          <a:stretch>
            <a:fillRect/>
          </a:stretch>
        </p:blipFill>
        <p:spPr bwMode="auto">
          <a:xfrm>
            <a:off x="5691187" y="1573213"/>
            <a:ext cx="2127250" cy="1595437"/>
          </a:xfrm>
          <a:prstGeom prst="rect">
            <a:avLst/>
          </a:prstGeom>
          <a:noFill/>
          <a:ln w="9525">
            <a:noFill/>
            <a:miter lim="800000"/>
            <a:headEnd/>
            <a:tailEnd/>
          </a:ln>
        </p:spPr>
      </p:pic>
      <p:sp>
        <p:nvSpPr>
          <p:cNvPr id="6" name="Text Box 5"/>
          <p:cNvSpPr txBox="1">
            <a:spLocks noChangeArrowheads="1"/>
          </p:cNvSpPr>
          <p:nvPr/>
        </p:nvSpPr>
        <p:spPr bwMode="auto">
          <a:xfrm>
            <a:off x="1825625" y="3168650"/>
            <a:ext cx="1831975" cy="427038"/>
          </a:xfrm>
          <a:prstGeom prst="rect">
            <a:avLst/>
          </a:prstGeom>
          <a:noFill/>
          <a:ln w="9525">
            <a:noFill/>
            <a:miter lim="800000"/>
            <a:headEnd/>
            <a:tailEnd/>
          </a:ln>
        </p:spPr>
        <p:txBody>
          <a:bodyPr>
            <a:spAutoFit/>
          </a:bodyPr>
          <a:lstStyle/>
          <a:p>
            <a:pPr eaLnBrk="1" hangingPunct="1">
              <a:spcBef>
                <a:spcPct val="50000"/>
              </a:spcBef>
            </a:pPr>
            <a:r>
              <a:rPr lang="en-US" sz="2200">
                <a:solidFill>
                  <a:srgbClr val="000000"/>
                </a:solidFill>
                <a:cs typeface="Arial" charset="0"/>
              </a:rPr>
              <a:t>Illumination</a:t>
            </a:r>
          </a:p>
        </p:txBody>
      </p:sp>
      <p:pic>
        <p:nvPicPr>
          <p:cNvPr id="7" name="Picture 6" descr="koala5"/>
          <p:cNvPicPr>
            <a:picLocks noChangeAspect="1" noChangeArrowheads="1"/>
          </p:cNvPicPr>
          <p:nvPr/>
        </p:nvPicPr>
        <p:blipFill>
          <a:blip r:embed="rId4"/>
          <a:srcRect/>
          <a:stretch>
            <a:fillRect/>
          </a:stretch>
        </p:blipFill>
        <p:spPr bwMode="auto">
          <a:xfrm>
            <a:off x="4191000" y="1339850"/>
            <a:ext cx="1362075" cy="1828800"/>
          </a:xfrm>
          <a:prstGeom prst="rect">
            <a:avLst/>
          </a:prstGeom>
          <a:noFill/>
          <a:ln w="9525">
            <a:noFill/>
            <a:miter lim="800000"/>
            <a:headEnd/>
            <a:tailEnd/>
          </a:ln>
        </p:spPr>
      </p:pic>
      <p:sp>
        <p:nvSpPr>
          <p:cNvPr id="8" name="Text Box 7"/>
          <p:cNvSpPr txBox="1">
            <a:spLocks noChangeArrowheads="1"/>
          </p:cNvSpPr>
          <p:nvPr/>
        </p:nvSpPr>
        <p:spPr bwMode="auto">
          <a:xfrm>
            <a:off x="4891087" y="3168650"/>
            <a:ext cx="1831975" cy="427038"/>
          </a:xfrm>
          <a:prstGeom prst="rect">
            <a:avLst/>
          </a:prstGeom>
          <a:noFill/>
          <a:ln w="9525">
            <a:noFill/>
            <a:miter lim="800000"/>
            <a:headEnd/>
            <a:tailEnd/>
          </a:ln>
        </p:spPr>
        <p:txBody>
          <a:bodyPr>
            <a:spAutoFit/>
          </a:bodyPr>
          <a:lstStyle/>
          <a:p>
            <a:pPr eaLnBrk="1" hangingPunct="1">
              <a:spcBef>
                <a:spcPct val="50000"/>
              </a:spcBef>
            </a:pPr>
            <a:r>
              <a:rPr lang="en-US" sz="2200">
                <a:solidFill>
                  <a:srgbClr val="000000"/>
                </a:solidFill>
                <a:cs typeface="Arial" charset="0"/>
              </a:rPr>
              <a:t>Object pose</a:t>
            </a:r>
          </a:p>
        </p:txBody>
      </p:sp>
      <p:sp>
        <p:nvSpPr>
          <p:cNvPr id="10" name="Text Box 9"/>
          <p:cNvSpPr txBox="1">
            <a:spLocks noChangeArrowheads="1"/>
          </p:cNvSpPr>
          <p:nvPr/>
        </p:nvSpPr>
        <p:spPr bwMode="auto">
          <a:xfrm>
            <a:off x="5172075" y="5703094"/>
            <a:ext cx="2057400" cy="427037"/>
          </a:xfrm>
          <a:prstGeom prst="rect">
            <a:avLst/>
          </a:prstGeom>
          <a:noFill/>
          <a:ln w="9525">
            <a:noFill/>
            <a:miter lim="800000"/>
            <a:headEnd/>
            <a:tailEnd/>
          </a:ln>
        </p:spPr>
        <p:txBody>
          <a:bodyPr>
            <a:spAutoFit/>
          </a:bodyPr>
          <a:lstStyle/>
          <a:p>
            <a:pPr algn="ctr" eaLnBrk="1" hangingPunct="1">
              <a:spcBef>
                <a:spcPct val="50000"/>
              </a:spcBef>
            </a:pPr>
            <a:r>
              <a:rPr lang="en-US" sz="2200">
                <a:solidFill>
                  <a:srgbClr val="000000"/>
                </a:solidFill>
                <a:cs typeface="Arial" charset="0"/>
              </a:rPr>
              <a:t>Clutter</a:t>
            </a:r>
          </a:p>
        </p:txBody>
      </p:sp>
      <p:sp>
        <p:nvSpPr>
          <p:cNvPr id="14" name="Text Box 14"/>
          <p:cNvSpPr txBox="1">
            <a:spLocks noChangeArrowheads="1"/>
          </p:cNvSpPr>
          <p:nvPr/>
        </p:nvSpPr>
        <p:spPr bwMode="auto">
          <a:xfrm>
            <a:off x="2816225" y="5565775"/>
            <a:ext cx="1831975" cy="427038"/>
          </a:xfrm>
          <a:prstGeom prst="rect">
            <a:avLst/>
          </a:prstGeom>
          <a:noFill/>
          <a:ln w="9525">
            <a:noFill/>
            <a:miter lim="800000"/>
            <a:headEnd/>
            <a:tailEnd/>
          </a:ln>
        </p:spPr>
        <p:txBody>
          <a:bodyPr>
            <a:spAutoFit/>
          </a:bodyPr>
          <a:lstStyle/>
          <a:p>
            <a:pPr eaLnBrk="1" hangingPunct="1">
              <a:spcBef>
                <a:spcPct val="50000"/>
              </a:spcBef>
            </a:pPr>
            <a:r>
              <a:rPr lang="en-US" sz="2200" dirty="0">
                <a:solidFill>
                  <a:srgbClr val="000000"/>
                </a:solidFill>
                <a:cs typeface="Arial" charset="0"/>
              </a:rPr>
              <a:t>Occlusions</a:t>
            </a:r>
          </a:p>
        </p:txBody>
      </p:sp>
      <p:pic>
        <p:nvPicPr>
          <p:cNvPr id="15" name="Picture 15" descr="koala_occlusions"/>
          <p:cNvPicPr>
            <a:picLocks noChangeAspect="1" noChangeArrowheads="1"/>
          </p:cNvPicPr>
          <p:nvPr/>
        </p:nvPicPr>
        <p:blipFill>
          <a:blip r:embed="rId5">
            <a:lum bright="6000"/>
          </a:blip>
          <a:srcRect b="19913"/>
          <a:stretch>
            <a:fillRect/>
          </a:stretch>
        </p:blipFill>
        <p:spPr bwMode="auto">
          <a:xfrm>
            <a:off x="2973387" y="3900488"/>
            <a:ext cx="1401763" cy="1684337"/>
          </a:xfrm>
          <a:prstGeom prst="rect">
            <a:avLst/>
          </a:prstGeom>
          <a:noFill/>
          <a:ln w="9525">
            <a:noFill/>
            <a:miter lim="800000"/>
            <a:headEnd/>
            <a:tailEnd/>
          </a:ln>
        </p:spPr>
      </p:pic>
      <p:pic>
        <p:nvPicPr>
          <p:cNvPr id="16" name="Picture 16" descr="koalas_lgbg"/>
          <p:cNvPicPr>
            <a:picLocks noChangeAspect="1" noChangeArrowheads="1"/>
          </p:cNvPicPr>
          <p:nvPr/>
        </p:nvPicPr>
        <p:blipFill>
          <a:blip r:embed="rId6"/>
          <a:srcRect r="40761"/>
          <a:stretch>
            <a:fillRect/>
          </a:stretch>
        </p:blipFill>
        <p:spPr bwMode="auto">
          <a:xfrm>
            <a:off x="5407025" y="3828256"/>
            <a:ext cx="1625600" cy="1828800"/>
          </a:xfrm>
          <a:prstGeom prst="rect">
            <a:avLst/>
          </a:prstGeom>
          <a:noFill/>
          <a:ln w="9525">
            <a:noFill/>
            <a:miter lim="800000"/>
            <a:headEnd/>
            <a:tailEnd/>
          </a:ln>
        </p:spPr>
      </p:pic>
      <p:sp>
        <p:nvSpPr>
          <p:cNvPr id="18" name="TextBox 17"/>
          <p:cNvSpPr txBox="1"/>
          <p:nvPr/>
        </p:nvSpPr>
        <p:spPr>
          <a:xfrm>
            <a:off x="6003397" y="6519446"/>
            <a:ext cx="3140603" cy="338554"/>
          </a:xfrm>
          <a:prstGeom prst="rect">
            <a:avLst/>
          </a:prstGeom>
          <a:noFill/>
        </p:spPr>
        <p:txBody>
          <a:bodyPr wrap="none" rtlCol="0">
            <a:spAutoFit/>
          </a:bodyPr>
          <a:lstStyle/>
          <a:p>
            <a:r>
              <a:rPr lang="en-US" sz="1600" dirty="0" smtClean="0"/>
              <a:t>Slide from K. Grauman, B. </a:t>
            </a:r>
            <a:r>
              <a:rPr lang="en-US" sz="1600" dirty="0" err="1" smtClean="0"/>
              <a:t>Leibe</a:t>
            </a:r>
            <a:endParaRPr lang="en-US" sz="1600" dirty="0"/>
          </a:p>
        </p:txBody>
      </p:sp>
      <p:sp>
        <p:nvSpPr>
          <p:cNvPr id="3" name="Footer Placeholder 2"/>
          <p:cNvSpPr>
            <a:spLocks noGrp="1"/>
          </p:cNvSpPr>
          <p:nvPr>
            <p:ph type="ftr" sz="quarter" idx="11"/>
          </p:nvPr>
        </p:nvSpPr>
        <p:spPr/>
        <p:txBody>
          <a:bodyPr/>
          <a:lstStyle/>
          <a:p>
            <a:pPr>
              <a:defRPr/>
            </a:pPr>
            <a:r>
              <a:rPr lang="nl-NL" smtClean="0"/>
              <a:t>Slide Credit : Derek Hoiem, UIUC</a:t>
            </a:r>
            <a:endParaRPr lang="en-US"/>
          </a:p>
        </p:txBody>
      </p:sp>
    </p:spTree>
    <p:extLst>
      <p:ext uri="{BB962C8B-B14F-4D97-AF65-F5344CB8AC3E}">
        <p14:creationId xmlns:p14="http://schemas.microsoft.com/office/powerpoint/2010/main" val="4149712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a:bodyPr>
          <a:lstStyle/>
          <a:p>
            <a:r>
              <a:rPr lang="en-US" sz="2400" dirty="0" smtClean="0"/>
              <a:t>Face Detection – </a:t>
            </a:r>
            <a:r>
              <a:rPr lang="en-US" sz="2400" dirty="0"/>
              <a:t>P. Viola and M. Jones. CVPR 2001</a:t>
            </a:r>
            <a:endParaRPr lang="en-US" sz="2400" dirty="0" smtClean="0"/>
          </a:p>
          <a:p>
            <a:r>
              <a:rPr lang="en-US" sz="2400" dirty="0" smtClean="0"/>
              <a:t>Pedestrian detection – </a:t>
            </a:r>
            <a:r>
              <a:rPr lang="en-US" sz="2400" dirty="0"/>
              <a:t>N. </a:t>
            </a:r>
            <a:r>
              <a:rPr lang="en-US" sz="2400" dirty="0" err="1"/>
              <a:t>Dalal</a:t>
            </a:r>
            <a:r>
              <a:rPr lang="en-US" sz="2400" dirty="0"/>
              <a:t> and B. </a:t>
            </a:r>
            <a:r>
              <a:rPr lang="en-US" sz="2400" dirty="0" err="1"/>
              <a:t>Triggs</a:t>
            </a:r>
            <a:r>
              <a:rPr lang="en-US" sz="2400" dirty="0"/>
              <a:t>. CVPR </a:t>
            </a:r>
            <a:r>
              <a:rPr lang="en-US" sz="2400" dirty="0" smtClean="0"/>
              <a:t>2005</a:t>
            </a:r>
          </a:p>
          <a:p>
            <a:r>
              <a:rPr lang="en-US" sz="2400" dirty="0" smtClean="0"/>
              <a:t>Deformable Part Model - </a:t>
            </a:r>
            <a:r>
              <a:rPr lang="en-US" sz="2400" dirty="0"/>
              <a:t>P. </a:t>
            </a:r>
            <a:r>
              <a:rPr lang="en-US" sz="2400" dirty="0" err="1"/>
              <a:t>Felzenszwalb</a:t>
            </a:r>
            <a:r>
              <a:rPr lang="en-US" sz="2400" dirty="0"/>
              <a:t>,  D.  </a:t>
            </a:r>
            <a:r>
              <a:rPr lang="en-US" sz="2400" dirty="0" err="1"/>
              <a:t>McAllester</a:t>
            </a:r>
            <a:r>
              <a:rPr lang="en-US" sz="2400" dirty="0"/>
              <a:t> and D. </a:t>
            </a:r>
            <a:r>
              <a:rPr lang="en-US" sz="2400" dirty="0" err="1"/>
              <a:t>Ramanan</a:t>
            </a:r>
            <a:r>
              <a:rPr lang="en-US" sz="2400" dirty="0"/>
              <a:t>. CVPR 2008</a:t>
            </a:r>
            <a:r>
              <a:rPr lang="en-US" sz="2400" dirty="0" smtClean="0"/>
              <a:t>.</a:t>
            </a:r>
          </a:p>
          <a:p>
            <a:r>
              <a:rPr lang="en-US" sz="2400" dirty="0"/>
              <a:t>Diagnosing Error in Object </a:t>
            </a:r>
            <a:r>
              <a:rPr lang="en-US" sz="2400" dirty="0" smtClean="0"/>
              <a:t>Detectors - D</a:t>
            </a:r>
            <a:r>
              <a:rPr lang="en-US" sz="2400" dirty="0"/>
              <a:t>. </a:t>
            </a:r>
            <a:r>
              <a:rPr lang="en-US" sz="2400" dirty="0" err="1"/>
              <a:t>Hoiem</a:t>
            </a:r>
            <a:r>
              <a:rPr lang="en-US" sz="2400" dirty="0"/>
              <a:t>, Y. </a:t>
            </a:r>
            <a:r>
              <a:rPr lang="en-US" sz="2400" dirty="0" err="1"/>
              <a:t>Chodpathumwan</a:t>
            </a:r>
            <a:r>
              <a:rPr lang="en-US" sz="2400" dirty="0"/>
              <a:t> and Q. Dai. ECCV 2012</a:t>
            </a:r>
            <a:r>
              <a:rPr lang="en-US" sz="2400" dirty="0" smtClean="0"/>
              <a:t>.</a:t>
            </a:r>
          </a:p>
          <a:p>
            <a:r>
              <a:rPr lang="en-US" sz="2400" dirty="0" smtClean="0"/>
              <a:t>Current </a:t>
            </a:r>
            <a:r>
              <a:rPr lang="en-US" sz="2400" dirty="0"/>
              <a:t>r</a:t>
            </a:r>
            <a:r>
              <a:rPr lang="en-US" sz="2400" dirty="0" smtClean="0"/>
              <a:t>esearch scenario</a:t>
            </a:r>
          </a:p>
          <a:p>
            <a:r>
              <a:rPr lang="en-US" sz="2400" dirty="0" smtClean="0"/>
              <a:t>Conclusion </a:t>
            </a:r>
            <a:endParaRPr lang="en-US" sz="2400" dirty="0"/>
          </a:p>
        </p:txBody>
      </p:sp>
    </p:spTree>
    <p:extLst>
      <p:ext uri="{BB962C8B-B14F-4D97-AF65-F5344CB8AC3E}">
        <p14:creationId xmlns:p14="http://schemas.microsoft.com/office/powerpoint/2010/main" val="14406848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524000" y="3048000"/>
            <a:ext cx="6180923" cy="584775"/>
          </a:xfrm>
          <a:prstGeom prst="rect">
            <a:avLst/>
          </a:prstGeom>
        </p:spPr>
        <p:txBody>
          <a:bodyPr wrap="none">
            <a:spAutoFit/>
          </a:bodyPr>
          <a:lstStyle/>
          <a:p>
            <a:r>
              <a:rPr lang="en-US" sz="3200" dirty="0" smtClean="0">
                <a:latin typeface="Times New Roman" pitchFamily="18" charset="0"/>
                <a:cs typeface="Times New Roman" pitchFamily="18" charset="0"/>
              </a:rPr>
              <a:t>Viola Jones face detection algorithm</a:t>
            </a:r>
            <a:endParaRPr lang="en-US" sz="3200" dirty="0"/>
          </a:p>
        </p:txBody>
      </p:sp>
    </p:spTree>
    <p:extLst>
      <p:ext uri="{BB962C8B-B14F-4D97-AF65-F5344CB8AC3E}">
        <p14:creationId xmlns:p14="http://schemas.microsoft.com/office/powerpoint/2010/main" val="23602987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1075</TotalTime>
  <Words>2141</Words>
  <Application>Microsoft Office PowerPoint</Application>
  <PresentationFormat>On-screen Show (4:3)</PresentationFormat>
  <Paragraphs>462</Paragraphs>
  <Slides>64</Slides>
  <Notes>24</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64</vt:i4>
      </vt:variant>
    </vt:vector>
  </HeadingPairs>
  <TitlesOfParts>
    <vt:vector size="67" baseType="lpstr">
      <vt:lpstr>Office Theme</vt:lpstr>
      <vt:lpstr>Acrobat Document</vt:lpstr>
      <vt:lpstr>Bitmap Image</vt:lpstr>
      <vt:lpstr>Object Detection</vt:lpstr>
      <vt:lpstr>The Question</vt:lpstr>
      <vt:lpstr>Application</vt:lpstr>
      <vt:lpstr>PowerPoint Presentation</vt:lpstr>
      <vt:lpstr>Challenges</vt:lpstr>
      <vt:lpstr>Challenges</vt:lpstr>
      <vt:lpstr>Challenges</vt:lpstr>
      <vt:lpstr>Agenda</vt:lpstr>
      <vt:lpstr>PowerPoint Presentation</vt:lpstr>
      <vt:lpstr>Viola Jones face detection algorithm Haar features | Integral Image | Adaboost | Cascading</vt:lpstr>
      <vt:lpstr>Features that are fast to compute</vt:lpstr>
      <vt:lpstr>Viola Jones face detection algorithm Haar features | Integral Image | Adaboost | Cascading</vt:lpstr>
      <vt:lpstr>Viola Jones face detection algorithm Haar features | Integral Image | Adaboost | Cascading</vt:lpstr>
      <vt:lpstr>Viola Jones face detection algorithm Haar features | Integral Image | Adaboost | Cascading</vt:lpstr>
      <vt:lpstr>Viola Jones face detection algorithm Haar features | Integral Image | Adaboost | Cascading</vt:lpstr>
      <vt:lpstr>PowerPoint Presentation</vt:lpstr>
      <vt:lpstr>Training phase</vt:lpstr>
      <vt:lpstr>Viola Jones Results</vt:lpstr>
      <vt:lpstr>PowerPoint Presentation</vt:lpstr>
      <vt:lpstr>Strengths and Weaknesses of Statistical Template Approach</vt:lpstr>
      <vt:lpstr>PowerPoint Presentation</vt:lpstr>
      <vt:lpstr>PowerPoint Presentation</vt:lpstr>
      <vt:lpstr>Descriptor Processing Chain</vt:lpstr>
      <vt:lpstr>Overall Architecture</vt:lpstr>
      <vt:lpstr>Overall Architecture</vt:lpstr>
      <vt:lpstr>Video</vt:lpstr>
      <vt:lpstr>Overall Performance</vt:lpstr>
      <vt:lpstr>Effect of Parameters</vt:lpstr>
      <vt:lpstr>Effect of Block and Cell Size</vt:lpstr>
      <vt:lpstr>Discussion</vt:lpstr>
      <vt:lpstr>Consumer application: iPhoto 2009</vt:lpstr>
      <vt:lpstr>Deformable objects</vt:lpstr>
      <vt:lpstr>Deformable objects</vt:lpstr>
      <vt:lpstr>Parts-based Models</vt:lpstr>
      <vt:lpstr>How to model spatial relations?</vt:lpstr>
      <vt:lpstr>How to model spatial relations?</vt:lpstr>
      <vt:lpstr>How to model spatial relations?</vt:lpstr>
      <vt:lpstr>How to model spatial relations?</vt:lpstr>
      <vt:lpstr>How to model spatial relations?</vt:lpstr>
      <vt:lpstr>PowerPoint Presentation</vt:lpstr>
      <vt:lpstr>PowerPoint Presentation</vt:lpstr>
      <vt:lpstr>PowerPoint Presentation</vt:lpstr>
      <vt:lpstr>PowerPoint Presentation</vt:lpstr>
      <vt:lpstr>PowerPoint Presentation</vt:lpstr>
      <vt:lpstr>PowerPoint Presentation</vt:lpstr>
      <vt:lpstr>General Process of Object Detection</vt:lpstr>
      <vt:lpstr>Specifying an object model</vt:lpstr>
      <vt:lpstr>General Process of Object Recognition</vt:lpstr>
      <vt:lpstr>Generating hypotheses</vt:lpstr>
      <vt:lpstr>Generating hypotheses</vt:lpstr>
      <vt:lpstr>General Process of Object Recognition</vt:lpstr>
      <vt:lpstr>Resolving detection scores</vt:lpstr>
      <vt:lpstr>PowerPoint Presentation</vt:lpstr>
      <vt:lpstr>Grammar of Object Recognition</vt:lpstr>
      <vt:lpstr>Object detection is a collection of problems</vt:lpstr>
      <vt:lpstr>Object detection is a collection of problems</vt:lpstr>
      <vt:lpstr>Top false positives: Airplane (DPM)</vt:lpstr>
      <vt:lpstr>Top false positives: Dog (DPM)</vt:lpstr>
      <vt:lpstr>Top false positives: Dog (MKL)</vt:lpstr>
      <vt:lpstr>Summary of False Positive Analysis</vt:lpstr>
      <vt:lpstr>Acknowledgement </vt:lpstr>
      <vt:lpstr>Useful links</vt:lpstr>
      <vt:lpstr>Questions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 Detection</dc:title>
  <dc:creator>ABHIJIT</dc:creator>
  <cp:lastModifiedBy>abhijitshreya</cp:lastModifiedBy>
  <cp:revision>113</cp:revision>
  <dcterms:created xsi:type="dcterms:W3CDTF">2013-02-01T15:20:49Z</dcterms:created>
  <dcterms:modified xsi:type="dcterms:W3CDTF">2013-02-10T07:53:36Z</dcterms:modified>
</cp:coreProperties>
</file>