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embeddings/oleObject1.bin" ContentType="application/vnd.openxmlformats-officedocument.oleObject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  <p:sldMasterId id="2147483687" r:id="rId2"/>
  </p:sldMasterIdLst>
  <p:notesMasterIdLst>
    <p:notesMasterId r:id="rId26"/>
  </p:notesMasterIdLst>
  <p:handoutMasterIdLst>
    <p:handoutMasterId r:id="rId27"/>
  </p:handoutMasterIdLst>
  <p:sldIdLst>
    <p:sldId id="256" r:id="rId3"/>
    <p:sldId id="1657" r:id="rId4"/>
    <p:sldId id="1702" r:id="rId5"/>
    <p:sldId id="1658" r:id="rId6"/>
    <p:sldId id="1659" r:id="rId7"/>
    <p:sldId id="1710" r:id="rId8"/>
    <p:sldId id="1705" r:id="rId9"/>
    <p:sldId id="1703" r:id="rId10"/>
    <p:sldId id="1712" r:id="rId11"/>
    <p:sldId id="1704" r:id="rId12"/>
    <p:sldId id="1693" r:id="rId13"/>
    <p:sldId id="1711" r:id="rId14"/>
    <p:sldId id="1694" r:id="rId15"/>
    <p:sldId id="1713" r:id="rId16"/>
    <p:sldId id="1695" r:id="rId17"/>
    <p:sldId id="1697" r:id="rId18"/>
    <p:sldId id="1698" r:id="rId19"/>
    <p:sldId id="1699" r:id="rId20"/>
    <p:sldId id="1700" r:id="rId21"/>
    <p:sldId id="1706" r:id="rId22"/>
    <p:sldId id="1707" r:id="rId23"/>
    <p:sldId id="1708" r:id="rId24"/>
    <p:sldId id="1709" r:id="rId2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9E8FF"/>
    <a:srgbClr val="5B5B64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9" autoAdjust="0"/>
    <p:restoredTop sz="93478" autoAdjust="0"/>
  </p:normalViewPr>
  <p:slideViewPr>
    <p:cSldViewPr>
      <p:cViewPr varScale="1">
        <p:scale>
          <a:sx n="82" d="100"/>
          <a:sy n="82" d="100"/>
        </p:scale>
        <p:origin x="-11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16"/>
    </p:cViewPr>
  </p:sorterViewPr>
  <p:notesViewPr>
    <p:cSldViewPr>
      <p:cViewPr varScale="1">
        <p:scale>
          <a:sx n="88" d="100"/>
          <a:sy n="88" d="100"/>
        </p:scale>
        <p:origin x="-207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E4735-A5D0-044D-BE7E-3A4B3C0A561F}" type="datetimeFigureOut">
              <a:rPr lang="en-US" smtClean="0"/>
              <a:pPr/>
              <a:t>2/11/15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6C03F-7434-D740-BBB1-1637C88A1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63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fld id="{07DD8A4E-80D5-E442-8CCA-D5A1F77B1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48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DD8A4E-80D5-E442-8CCA-D5A1F77B1F2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08385-702C-4839-A4BF-46B7804454C5}" type="slidenum">
              <a:rPr lang="en-US"/>
              <a:pPr/>
              <a:t>16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7A175-1CF9-49CC-A8B0-28496365C36A}" type="slidenum">
              <a:rPr lang="en-US"/>
              <a:pPr/>
              <a:t>19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6DC95-D441-4798-AC0B-C7210C2B62C1}" type="slidenum">
              <a:rPr lang="en-US"/>
              <a:pPr/>
              <a:t>21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04798-6DEE-4FF5-8E60-75E3DF1D528D}" type="slidenum">
              <a:rPr lang="en-US"/>
              <a:pPr/>
              <a:t>23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6FF14-906B-8C43-8206-00F0F407B0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AFEEC-C182-2D4A-848B-6A0ED98C1F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168A2-5B33-FA46-93E8-3B51497323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6FF14-906B-8C43-8206-00F0F407B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Research at TTI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4A590-6033-DE48-865B-A0558AEFC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D4A4B-0330-AF4E-991D-7D58C0870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9279-66D6-F54A-8DF6-8569F0E44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49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49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DD396-FCC9-5D4C-A19A-0D227FF65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D718F-682B-7343-BB3C-8AD703324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550E6-1DFF-B84C-BFE3-E4371400D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051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8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1E281-1F8F-6944-BFC1-D0DAE21D9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CFAE8-AF25-AC44-B97D-AB359B592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AFEEC-C182-2D4A-848B-6A0ED98C1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168A2-5B33-FA46-93E8-3B5149732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D4A4B-0330-AF4E-991D-7D58C0870B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89279-66D6-F54A-8DF6-8569F0E44D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DD396-FCC9-5D4C-A19A-0D227FF654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D718F-682B-7343-BB3C-8AD7033243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550E6-1DFF-B84C-BFE3-E4371400DA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1E281-1F8F-6944-BFC1-D0DAE21D9B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CFAE8-AF25-AC44-B97D-AB359B592C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51A289-BEF2-FC49-AB93-B19BD27FB5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b="1" dirty="0" smtClean="0"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  <a:sym typeface="Symbol" pitchFamily="-112" charset="2"/>
              </a:rPr>
              <a:t>(C) Dhruv Batra 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651A289-BEF2-FC49-AB93-B19BD27FB5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400">
              <a:latin typeface="" pitchFamily="64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4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hyperlink" Target="http://demonstrations.wolfram.com/BetaDistribution/" TargetMode="External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8" Type="http://schemas.openxmlformats.org/officeDocument/2006/relationships/image" Target="../media/image8.wmf"/><Relationship Id="rId9" Type="http://schemas.openxmlformats.org/officeDocument/2006/relationships/image" Target="../media/image9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inclass.kaggle.com/c/VT-ECE-Machine-Learning-HW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4.xml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dirty="0" smtClean="0"/>
              <a:t>ECE 5984: Introduction to </a:t>
            </a:r>
            <a:br>
              <a:rPr lang="en-US" dirty="0" smtClean="0"/>
            </a:br>
            <a:r>
              <a:rPr lang="en-US" dirty="0" smtClean="0"/>
              <a:t>Machine Learning</a:t>
            </a:r>
            <a:endParaRPr lang="en-US" sz="3200" dirty="0"/>
          </a:p>
        </p:txBody>
      </p:sp>
      <p:sp>
        <p:nvSpPr>
          <p:cNvPr id="16" name="Subtitle 3"/>
          <p:cNvSpPr>
            <a:spLocks noGrp="1"/>
          </p:cNvSpPr>
          <p:nvPr>
            <p:ph type="subTitle" idx="1"/>
          </p:nvPr>
        </p:nvSpPr>
        <p:spPr>
          <a:xfrm>
            <a:off x="0" y="4648200"/>
            <a:ext cx="91440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Dhruv Batra </a:t>
            </a:r>
          </a:p>
          <a:p>
            <a:r>
              <a:rPr lang="en-US" sz="2800" dirty="0" smtClean="0"/>
              <a:t>Virginia Tech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2307610"/>
            <a:ext cx="6934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spcBef>
                <a:spcPct val="20000"/>
              </a:spcBef>
            </a:pPr>
            <a:r>
              <a:rPr lang="en-US" sz="2400" kern="0" dirty="0">
                <a:solidFill>
                  <a:prstClr val="black"/>
                </a:solidFill>
                <a:latin typeface="Arial"/>
                <a:ea typeface="Osaka"/>
                <a:cs typeface="Osaka"/>
              </a:rPr>
              <a:t>Topics: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kern="0" dirty="0">
                <a:solidFill>
                  <a:prstClr val="black"/>
                </a:solidFill>
                <a:latin typeface="Arial"/>
                <a:ea typeface="Osaka"/>
                <a:cs typeface="Osaka"/>
              </a:rPr>
              <a:t>Statistical Estimation (MLE, MAP, Bayesian)</a:t>
            </a:r>
          </a:p>
          <a:p>
            <a:pPr algn="l"/>
            <a:r>
              <a:rPr lang="en-US" sz="2000" dirty="0"/>
              <a:t>Readings: Barber 8.6, 8.7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Learning</a:t>
            </a:r>
          </a:p>
          <a:p>
            <a:pPr lvl="1"/>
            <a:r>
              <a:rPr lang="en-US" dirty="0" err="1" smtClean="0"/>
              <a:t>Frequentist</a:t>
            </a:r>
            <a:r>
              <a:rPr lang="en-US" dirty="0" smtClean="0"/>
              <a:t> Tool</a:t>
            </a:r>
          </a:p>
          <a:p>
            <a:pPr lvl="2"/>
            <a:r>
              <a:rPr lang="en-US" dirty="0" smtClean="0"/>
              <a:t>Maximum Likelihood</a:t>
            </a:r>
          </a:p>
          <a:p>
            <a:pPr lvl="1"/>
            <a:r>
              <a:rPr lang="en-US" dirty="0" smtClean="0"/>
              <a:t>Bayesian Tools</a:t>
            </a:r>
          </a:p>
          <a:p>
            <a:pPr lvl="2"/>
            <a:r>
              <a:rPr lang="en-US" dirty="0" smtClean="0"/>
              <a:t>Maximum A Posteriori</a:t>
            </a:r>
          </a:p>
          <a:p>
            <a:pPr lvl="2"/>
            <a:r>
              <a:rPr lang="en-US" dirty="0" smtClean="0"/>
              <a:t>Bayesian Estimation</a:t>
            </a:r>
          </a:p>
          <a:p>
            <a:pPr lvl="1"/>
            <a:endParaRPr lang="en-US" dirty="0"/>
          </a:p>
          <a:p>
            <a:r>
              <a:rPr lang="en-US" dirty="0" smtClean="0"/>
              <a:t>Simple examples (like coin toss)</a:t>
            </a:r>
          </a:p>
          <a:p>
            <a:pPr lvl="1"/>
            <a:r>
              <a:rPr lang="en-US" dirty="0" smtClean="0"/>
              <a:t>But SAME concepts will apply to sophisticated problems.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1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first probabilistic learning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taking this ML class, you drop out of VT and join an illegal betting company. </a:t>
            </a:r>
          </a:p>
          <a:p>
            <a:endParaRPr lang="en-US" dirty="0" smtClean="0"/>
          </a:p>
          <a:p>
            <a:r>
              <a:rPr lang="en-US" dirty="0" smtClean="0"/>
              <a:t>Your new boss asks you:</a:t>
            </a:r>
          </a:p>
          <a:p>
            <a:pPr lvl="1"/>
            <a:r>
              <a:rPr lang="en-US" dirty="0" smtClean="0"/>
              <a:t>If Novak </a:t>
            </a:r>
            <a:r>
              <a:rPr lang="en-US" dirty="0" err="1" smtClean="0"/>
              <a:t>Djokovic</a:t>
            </a:r>
            <a:r>
              <a:rPr lang="en-US" dirty="0"/>
              <a:t> &amp; Rafael </a:t>
            </a:r>
            <a:r>
              <a:rPr lang="en-US" dirty="0" err="1" smtClean="0"/>
              <a:t>Nadal</a:t>
            </a:r>
            <a:r>
              <a:rPr lang="en-US" dirty="0" smtClean="0"/>
              <a:t> play tomorrow, will </a:t>
            </a:r>
            <a:r>
              <a:rPr lang="en-US" dirty="0" err="1" smtClean="0"/>
              <a:t>Nadal</a:t>
            </a:r>
            <a:r>
              <a:rPr lang="en-US" dirty="0" smtClean="0"/>
              <a:t> win or lose W/L?</a:t>
            </a:r>
          </a:p>
          <a:p>
            <a:pPr lvl="1"/>
            <a:endParaRPr lang="en-US" dirty="0"/>
          </a:p>
          <a:p>
            <a:r>
              <a:rPr lang="en-US" dirty="0" smtClean="0"/>
              <a:t>You say: what happened in the past?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, L, L, W, W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You say: P(</a:t>
            </a:r>
            <a:r>
              <a:rPr lang="en-US" dirty="0" err="1" smtClean="0"/>
              <a:t>Nadal</a:t>
            </a:r>
            <a:r>
              <a:rPr lang="en-US" dirty="0" smtClean="0"/>
              <a:t> Wins) = …</a:t>
            </a:r>
          </a:p>
          <a:p>
            <a:endParaRPr lang="en-US" dirty="0"/>
          </a:p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06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0"/>
            <a:ext cx="8105931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68672" y="6578469"/>
            <a:ext cx="248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Slide Credit: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Yaser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Abu-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Mostapha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615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Find a good </a:t>
            </a:r>
            <a:r>
              <a:rPr lang="en-US" dirty="0" err="1" smtClean="0"/>
              <a:t>θ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What’s a good </a:t>
            </a:r>
            <a:r>
              <a:rPr lang="en-US" dirty="0" err="1" smtClean="0"/>
              <a:t>θ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One that makes it likely for us to have seen this data</a:t>
            </a:r>
          </a:p>
          <a:p>
            <a:pPr lvl="1"/>
            <a:r>
              <a:rPr lang="en-US" dirty="0" smtClean="0"/>
              <a:t>Quality </a:t>
            </a:r>
            <a:r>
              <a:rPr lang="en-US" dirty="0"/>
              <a:t>of </a:t>
            </a:r>
            <a:r>
              <a:rPr lang="en-US" dirty="0" err="1" smtClean="0"/>
              <a:t>θ</a:t>
            </a:r>
            <a:r>
              <a:rPr lang="en-US" dirty="0" smtClean="0"/>
              <a:t> = Likelihood(</a:t>
            </a:r>
            <a:r>
              <a:rPr lang="en-US" dirty="0" err="1" smtClean="0"/>
              <a:t>θ</a:t>
            </a:r>
            <a:r>
              <a:rPr lang="en-US" dirty="0" smtClean="0"/>
              <a:t>; D) = P(data | </a:t>
            </a:r>
            <a:r>
              <a:rPr lang="en-US" dirty="0" err="1" smtClean="0"/>
              <a:t>θ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2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Sufficient Statistic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 = {1,1,1,0,0,0}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 = {1,0,1,0,1,0}</a:t>
            </a:r>
          </a:p>
          <a:p>
            <a:endParaRPr lang="en-US" dirty="0"/>
          </a:p>
          <a:p>
            <a:r>
              <a:rPr lang="en-US" dirty="0" smtClean="0"/>
              <a:t>A function of the data </a:t>
            </a:r>
            <a:r>
              <a:rPr lang="en-US" dirty="0" err="1" smtClean="0"/>
              <a:t>ϕ</a:t>
            </a:r>
            <a:r>
              <a:rPr lang="en-US" dirty="0" smtClean="0"/>
              <a:t>(Y) is a sufficient statistic, if the following is true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12925" y="1287462"/>
            <a:ext cx="34369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322971"/>
              </p:ext>
            </p:extLst>
          </p:nvPr>
        </p:nvGraphicFramePr>
        <p:xfrm>
          <a:off x="457200" y="4830682"/>
          <a:ext cx="8348663" cy="1098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5" imgW="3086100" imgH="406400" progId="Equation.3">
                  <p:embed/>
                </p:oleObj>
              </mc:Choice>
              <mc:Fallback>
                <p:oleObj name="Equation" r:id="rId5" imgW="30861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4830682"/>
                        <a:ext cx="8348663" cy="1098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832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Max-Likelihood?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Leads to “natural” estimators</a:t>
            </a:r>
          </a:p>
          <a:p>
            <a:endParaRPr lang="en-US" dirty="0" smtClean="0"/>
          </a:p>
          <a:p>
            <a:r>
              <a:rPr lang="en-US" dirty="0" smtClean="0"/>
              <a:t>MLE is OPT if model-class is correct</a:t>
            </a:r>
          </a:p>
          <a:p>
            <a:pPr lvl="1"/>
            <a:r>
              <a:rPr lang="en-US" dirty="0" smtClean="0"/>
              <a:t>Log-likelihood is same as cross-entropy</a:t>
            </a:r>
          </a:p>
          <a:p>
            <a:pPr lvl="1"/>
            <a:r>
              <a:rPr lang="en-US" dirty="0" smtClean="0"/>
              <a:t>Relate cross-entropy to KL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93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79DFC4-280E-4AF0-A94E-74E9A5E8BD41}" type="slidenum">
              <a:rPr lang="en-US"/>
              <a:pPr/>
              <a:t>16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flips do I need?</a:t>
            </a:r>
          </a:p>
        </p:txBody>
      </p:sp>
      <p:pic>
        <p:nvPicPr>
          <p:cNvPr id="112647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12925" y="1287462"/>
            <a:ext cx="34369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Joke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Boss </a:t>
            </a:r>
            <a:r>
              <a:rPr lang="en-US" dirty="0"/>
              <a:t>says: </a:t>
            </a:r>
            <a:r>
              <a:rPr lang="en-US" dirty="0" smtClean="0"/>
              <a:t>Last year:</a:t>
            </a:r>
          </a:p>
          <a:p>
            <a:pPr lvl="1"/>
            <a:r>
              <a:rPr lang="en-US" dirty="0" smtClean="0"/>
              <a:t>3 heads/wins-for-</a:t>
            </a:r>
            <a:r>
              <a:rPr lang="en-US" dirty="0" err="1" smtClean="0"/>
              <a:t>Nadal</a:t>
            </a:r>
            <a:endParaRPr lang="en-US" dirty="0"/>
          </a:p>
          <a:p>
            <a:pPr lvl="1"/>
            <a:r>
              <a:rPr lang="en-US" dirty="0" smtClean="0"/>
              <a:t>2 tails/losses-for-</a:t>
            </a:r>
            <a:r>
              <a:rPr lang="en-US" dirty="0" err="1" smtClean="0"/>
              <a:t>Nadal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You say: </a:t>
            </a:r>
            <a:r>
              <a:rPr lang="en-US" dirty="0">
                <a:latin typeface="Symbol" pitchFamily="48" charset="2"/>
                <a:sym typeface="Symbol" pitchFamily="48" charset="2"/>
              </a:rPr>
              <a:t></a:t>
            </a:r>
            <a:r>
              <a:rPr lang="en-US" dirty="0"/>
              <a:t> = 3/5, I can prove it!</a:t>
            </a:r>
          </a:p>
          <a:p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says: What if </a:t>
            </a:r>
            <a:endParaRPr lang="en-US" dirty="0" smtClean="0"/>
          </a:p>
          <a:p>
            <a:pPr lvl="1"/>
            <a:r>
              <a:rPr lang="en-US" dirty="0" smtClean="0"/>
              <a:t>30 </a:t>
            </a:r>
            <a:r>
              <a:rPr lang="en-US" dirty="0"/>
              <a:t>heads/wins-for-</a:t>
            </a:r>
            <a:r>
              <a:rPr lang="en-US" dirty="0" err="1" smtClean="0"/>
              <a:t>Nadal</a:t>
            </a:r>
            <a:endParaRPr lang="en-US" dirty="0" smtClean="0"/>
          </a:p>
          <a:p>
            <a:pPr lvl="1"/>
            <a:r>
              <a:rPr lang="en-US" dirty="0" smtClean="0"/>
              <a:t>20 </a:t>
            </a:r>
            <a:r>
              <a:rPr lang="en-US" dirty="0"/>
              <a:t>tails</a:t>
            </a:r>
            <a:r>
              <a:rPr lang="en-US" dirty="0" smtClean="0"/>
              <a:t>/losses-</a:t>
            </a:r>
            <a:r>
              <a:rPr lang="en-US" dirty="0"/>
              <a:t>for</a:t>
            </a:r>
            <a:r>
              <a:rPr lang="en-US" dirty="0" smtClean="0"/>
              <a:t>-</a:t>
            </a:r>
            <a:r>
              <a:rPr lang="en-US" dirty="0" err="1" smtClean="0"/>
              <a:t>Nadal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</a:t>
            </a:r>
            <a:r>
              <a:rPr lang="en-US" dirty="0"/>
              <a:t>say: Same answer, I can prove it!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He </a:t>
            </a:r>
            <a:r>
              <a:rPr lang="en-US" sz="3600" b="1" dirty="0">
                <a:solidFill>
                  <a:srgbClr val="FF0000"/>
                </a:solidFill>
              </a:rPr>
              <a:t>says: What’s better?</a:t>
            </a:r>
          </a:p>
          <a:p>
            <a:r>
              <a:rPr lang="en-US" dirty="0"/>
              <a:t>You say: </a:t>
            </a:r>
            <a:r>
              <a:rPr lang="en-US" dirty="0" err="1"/>
              <a:t>Humm</a:t>
            </a:r>
            <a:r>
              <a:rPr lang="en-US" dirty="0"/>
              <a:t>… The more the merrier???</a:t>
            </a:r>
          </a:p>
          <a:p>
            <a:r>
              <a:rPr lang="en-US" dirty="0"/>
              <a:t>He says: Is this why I am paying you the big bucks??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9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Boss says: What is I know </a:t>
            </a:r>
            <a:r>
              <a:rPr lang="en-US" dirty="0" err="1" smtClean="0"/>
              <a:t>Nadal</a:t>
            </a:r>
            <a:r>
              <a:rPr lang="en-US" dirty="0" smtClean="0"/>
              <a:t> is a better player on clay courts?</a:t>
            </a:r>
          </a:p>
          <a:p>
            <a:r>
              <a:rPr lang="en-US" dirty="0" smtClean="0"/>
              <a:t>You say: Bayesian it is then..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2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priors?</a:t>
            </a:r>
          </a:p>
          <a:p>
            <a:pPr lvl="1"/>
            <a:r>
              <a:rPr lang="en-US" dirty="0" smtClean="0"/>
              <a:t>Express beliefs before experiments are conducted</a:t>
            </a:r>
          </a:p>
          <a:p>
            <a:pPr lvl="1"/>
            <a:r>
              <a:rPr lang="en-US" dirty="0" smtClean="0"/>
              <a:t>Computational ease: lead to “good” posteriors</a:t>
            </a:r>
          </a:p>
          <a:p>
            <a:pPr lvl="1"/>
            <a:r>
              <a:rPr lang="en-US" dirty="0" smtClean="0"/>
              <a:t>Help deal with unseen data</a:t>
            </a:r>
          </a:p>
          <a:p>
            <a:pPr lvl="1"/>
            <a:r>
              <a:rPr lang="en-US" dirty="0" err="1" smtClean="0"/>
              <a:t>Regularizers</a:t>
            </a:r>
            <a:r>
              <a:rPr lang="en-US" dirty="0" smtClean="0"/>
              <a:t>: More about this in later lectures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Conjugate Priors</a:t>
            </a:r>
          </a:p>
          <a:p>
            <a:pPr lvl="1"/>
            <a:r>
              <a:rPr lang="en-US" dirty="0" smtClean="0"/>
              <a:t>Prior is conjugate to likelihood if it leads to itself as posterior</a:t>
            </a:r>
          </a:p>
          <a:p>
            <a:pPr lvl="1"/>
            <a:r>
              <a:rPr lang="en-US" dirty="0" smtClean="0"/>
              <a:t>Closed form representation of posterior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67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3BD40-2384-4E31-BC1A-346859296187}" type="slidenum">
              <a:rPr lang="en-US"/>
              <a:pPr/>
              <a:t>19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Beta prior distribution – P(</a:t>
            </a:r>
            <a:r>
              <a:rPr lang="en-US">
                <a:latin typeface="Symbol" pitchFamily="48" charset="2"/>
                <a:sym typeface="Symbol" pitchFamily="48" charset="2"/>
              </a:rPr>
              <a:t></a:t>
            </a:r>
            <a:r>
              <a:rPr lang="en-US"/>
              <a:t>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Demo:</a:t>
            </a:r>
          </a:p>
          <a:p>
            <a:pPr lvl="1"/>
            <a:r>
              <a:rPr lang="en-US" dirty="0">
                <a:hlinkClick r:id="rId4"/>
              </a:rPr>
              <a:t>http://demonstrations.wolfram.com/BetaDistribution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0" y="4419600"/>
            <a:ext cx="9144000" cy="1714500"/>
            <a:chOff x="0" y="4419600"/>
            <a:chExt cx="9144000" cy="1714500"/>
          </a:xfrm>
        </p:grpSpPr>
        <p:pic>
          <p:nvPicPr>
            <p:cNvPr id="128006" name="Picture 6" descr="beta1-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4419600"/>
              <a:ext cx="2286000" cy="1714500"/>
            </a:xfrm>
            <a:prstGeom prst="rect">
              <a:avLst/>
            </a:prstGeom>
            <a:noFill/>
          </p:spPr>
        </p:pic>
        <p:pic>
          <p:nvPicPr>
            <p:cNvPr id="128007" name="Picture 7" descr="beta30-2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858000" y="4419600"/>
              <a:ext cx="2286000" cy="1712913"/>
            </a:xfrm>
            <a:prstGeom prst="rect">
              <a:avLst/>
            </a:prstGeom>
            <a:noFill/>
          </p:spPr>
        </p:pic>
        <p:pic>
          <p:nvPicPr>
            <p:cNvPr id="128008" name="Picture 8" descr="beta2-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86000" y="4419600"/>
              <a:ext cx="2286000" cy="1712913"/>
            </a:xfrm>
            <a:prstGeom prst="rect">
              <a:avLst/>
            </a:prstGeom>
            <a:noFill/>
          </p:spPr>
        </p:pic>
        <p:pic>
          <p:nvPicPr>
            <p:cNvPr id="128009" name="Picture 9" descr="beta3-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572000" y="4419600"/>
              <a:ext cx="2286000" cy="1712913"/>
            </a:xfrm>
            <a:prstGeom prst="rect">
              <a:avLst/>
            </a:prstGeom>
            <a:noFill/>
          </p:spPr>
        </p:pic>
      </p:grpSp>
      <p:pic>
        <p:nvPicPr>
          <p:cNvPr id="128015" name="Picture 1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35125" y="1520825"/>
            <a:ext cx="5680075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4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Administrativia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HW0</a:t>
            </a:r>
          </a:p>
          <a:p>
            <a:pPr lvl="1"/>
            <a:r>
              <a:rPr lang="en-US" dirty="0" smtClean="0"/>
              <a:t>Solutions available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HW1</a:t>
            </a:r>
          </a:p>
          <a:p>
            <a:pPr lvl="1"/>
            <a:r>
              <a:rPr lang="en-US" dirty="0" smtClean="0"/>
              <a:t>Due </a:t>
            </a:r>
            <a:r>
              <a:rPr lang="en-US" dirty="0"/>
              <a:t>on </a:t>
            </a:r>
            <a:r>
              <a:rPr lang="en-US" dirty="0" smtClean="0"/>
              <a:t>Sun 02/15, 11:55pm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http://inclass.kaggle.com/c/VT-ECE-Machine-Learning-</a:t>
            </a:r>
            <a:r>
              <a:rPr lang="en-US" dirty="0" smtClean="0">
                <a:hlinkClick r:id="rId2"/>
              </a:rPr>
              <a:t>HW1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Project Proposal</a:t>
            </a:r>
          </a:p>
          <a:p>
            <a:pPr lvl="1"/>
            <a:r>
              <a:rPr lang="en-US" dirty="0"/>
              <a:t>Due: </a:t>
            </a:r>
            <a:r>
              <a:rPr lang="en-US" dirty="0" smtClean="0"/>
              <a:t>Tue 02/24, </a:t>
            </a:r>
            <a:r>
              <a:rPr lang="en-US" dirty="0"/>
              <a:t>11:</a:t>
            </a:r>
            <a:r>
              <a:rPr lang="en-US" dirty="0" smtClean="0"/>
              <a:t>55 pm </a:t>
            </a:r>
            <a:endParaRPr lang="en-US" dirty="0"/>
          </a:p>
          <a:p>
            <a:pPr lvl="1"/>
            <a:r>
              <a:rPr lang="en-US" smtClean="0"/>
              <a:t>&lt;=2pages</a:t>
            </a:r>
            <a:r>
              <a:rPr lang="en-US" dirty="0"/>
              <a:t>, NIPS format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81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of conjugate priors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5725" y="2887663"/>
            <a:ext cx="46894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2362200"/>
            <a:ext cx="3429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0810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82724F-D7E9-4740-AB80-9E0BD58B0236}" type="slidenum">
              <a:rPr lang="en-US"/>
              <a:pPr/>
              <a:t>21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52400"/>
            <a:ext cx="8229600" cy="1371600"/>
          </a:xfrm>
        </p:spPr>
        <p:txBody>
          <a:bodyPr/>
          <a:lstStyle/>
          <a:p>
            <a:r>
              <a:rPr lang="en-US"/>
              <a:t>MAP for Beta distribution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MAP</a:t>
            </a:r>
            <a:r>
              <a:rPr lang="en-US" dirty="0"/>
              <a:t>: use most likely parameter: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Beta prior equivalent to extra </a:t>
            </a:r>
            <a:r>
              <a:rPr lang="en-US" dirty="0" smtClean="0"/>
              <a:t>W/</a:t>
            </a:r>
            <a:r>
              <a:rPr lang="en-US" dirty="0"/>
              <a:t>L</a:t>
            </a:r>
            <a:r>
              <a:rPr lang="en-US" dirty="0" smtClean="0"/>
              <a:t> matches</a:t>
            </a:r>
          </a:p>
          <a:p>
            <a:r>
              <a:rPr lang="en-US" dirty="0" smtClean="0"/>
              <a:t>As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latin typeface="cmsy10" pitchFamily="48" charset="0"/>
              </a:rPr>
              <a:t>→</a:t>
            </a:r>
            <a:r>
              <a:rPr lang="en-US" dirty="0"/>
              <a:t> </a:t>
            </a:r>
            <a:r>
              <a:rPr lang="en-US" dirty="0" err="1" smtClean="0">
                <a:latin typeface="cmsy10" pitchFamily="48" charset="0"/>
              </a:rPr>
              <a:t>inf</a:t>
            </a:r>
            <a:r>
              <a:rPr lang="en-US" dirty="0" smtClean="0"/>
              <a:t>, </a:t>
            </a:r>
            <a:r>
              <a:rPr lang="en-US" dirty="0"/>
              <a:t>prior is “forgotten”</a:t>
            </a:r>
          </a:p>
          <a:p>
            <a:r>
              <a:rPr lang="en-US" b="1" dirty="0">
                <a:solidFill>
                  <a:srgbClr val="009900"/>
                </a:solidFill>
              </a:rPr>
              <a:t>But, for small sample size, prior is important!</a:t>
            </a:r>
          </a:p>
        </p:txBody>
      </p:sp>
      <p:pic>
        <p:nvPicPr>
          <p:cNvPr id="132107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447800"/>
            <a:ext cx="80772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2108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9300" y="3660775"/>
            <a:ext cx="439578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76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Prior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= Beta(2,2)</a:t>
            </a:r>
          </a:p>
          <a:p>
            <a:pPr lvl="1"/>
            <a:r>
              <a:rPr lang="en-US" dirty="0" err="1" smtClean="0"/>
              <a:t>θ</a:t>
            </a:r>
            <a:r>
              <a:rPr lang="en-US" baseline="-25000" dirty="0" err="1" smtClean="0"/>
              <a:t>prior</a:t>
            </a:r>
            <a:r>
              <a:rPr lang="en-US" dirty="0" smtClean="0"/>
              <a:t> = 0.5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Dataset = {H}</a:t>
            </a:r>
          </a:p>
          <a:p>
            <a:pPr lvl="1"/>
            <a:r>
              <a:rPr lang="en-US" dirty="0" smtClean="0"/>
              <a:t>L(</a:t>
            </a:r>
            <a:r>
              <a:rPr lang="en-US" dirty="0" err="1" smtClean="0"/>
              <a:t>θ</a:t>
            </a:r>
            <a:r>
              <a:rPr lang="en-US" dirty="0" smtClean="0"/>
              <a:t>) = </a:t>
            </a:r>
            <a:r>
              <a:rPr lang="en-US" dirty="0" err="1" smtClean="0"/>
              <a:t>θ</a:t>
            </a:r>
            <a:endParaRPr lang="en-US" dirty="0" smtClean="0"/>
          </a:p>
          <a:p>
            <a:pPr lvl="1"/>
            <a:r>
              <a:rPr lang="en-US" dirty="0" err="1" smtClean="0"/>
              <a:t>θ</a:t>
            </a:r>
            <a:r>
              <a:rPr lang="en-US" baseline="-25000" dirty="0" err="1" smtClean="0"/>
              <a:t>MLE</a:t>
            </a:r>
            <a:r>
              <a:rPr lang="en-US" dirty="0" smtClean="0"/>
              <a:t> = 1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Posterior = Beta(3,2)</a:t>
            </a:r>
          </a:p>
          <a:p>
            <a:pPr lvl="1"/>
            <a:r>
              <a:rPr lang="en-US" dirty="0" err="1" smtClean="0"/>
              <a:t>θ</a:t>
            </a:r>
            <a:r>
              <a:rPr lang="en-US" baseline="-25000" dirty="0" err="1" smtClean="0"/>
              <a:t>MAP</a:t>
            </a:r>
            <a:r>
              <a:rPr lang="en-US" dirty="0" smtClean="0"/>
              <a:t> = (3-1)/(3+2-2) = 2/3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914400"/>
            <a:ext cx="2806700" cy="17554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2895600"/>
            <a:ext cx="2882900" cy="17507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9940" y="5029200"/>
            <a:ext cx="275336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7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5F682B-2214-42B1-84E9-A1DD97B13FC9}" type="slidenum">
              <a:rPr lang="en-US"/>
              <a:pPr/>
              <a:t>23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need to know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Statistical Learning:</a:t>
            </a:r>
            <a:endParaRPr lang="en-US" dirty="0"/>
          </a:p>
          <a:p>
            <a:pPr lvl="1"/>
            <a:r>
              <a:rPr lang="en-US" dirty="0" smtClean="0"/>
              <a:t>Maximum likelihood</a:t>
            </a:r>
          </a:p>
          <a:p>
            <a:pPr lvl="2"/>
            <a:r>
              <a:rPr lang="en-US" dirty="0" smtClean="0"/>
              <a:t>Why MLE?</a:t>
            </a:r>
            <a:endParaRPr lang="en-US" dirty="0"/>
          </a:p>
          <a:p>
            <a:pPr lvl="1"/>
            <a:r>
              <a:rPr lang="en-US" dirty="0" smtClean="0"/>
              <a:t>Sufficient statistics</a:t>
            </a:r>
          </a:p>
          <a:p>
            <a:pPr lvl="1"/>
            <a:r>
              <a:rPr lang="en-US" dirty="0" smtClean="0"/>
              <a:t>Maximum a </a:t>
            </a:r>
            <a:r>
              <a:rPr lang="en-US" dirty="0" err="1" smtClean="0"/>
              <a:t>posterori</a:t>
            </a:r>
            <a:endParaRPr lang="en-US" dirty="0" smtClean="0"/>
          </a:p>
          <a:p>
            <a:pPr lvl="1"/>
            <a:r>
              <a:rPr lang="en-US" dirty="0" smtClean="0"/>
              <a:t>Bayesian estimation (return an entire distribution)</a:t>
            </a:r>
          </a:p>
          <a:p>
            <a:pPr lvl="1"/>
            <a:r>
              <a:rPr lang="en-US" dirty="0" smtClean="0"/>
              <a:t>Priors, posteriors, conjugate priors</a:t>
            </a:r>
          </a:p>
          <a:p>
            <a:pPr lvl="1"/>
            <a:r>
              <a:rPr lang="en-US" dirty="0" smtClean="0"/>
              <a:t>Beta distribution (conjugate of </a:t>
            </a:r>
            <a:r>
              <a:rPr lang="en-US" dirty="0" err="1" smtClean="0"/>
              <a:t>bernoulli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3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Recap from last time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3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Stage:</a:t>
            </a:r>
          </a:p>
          <a:p>
            <a:pPr lvl="1"/>
            <a:r>
              <a:rPr lang="en-US" dirty="0" smtClean="0"/>
              <a:t>Raw Data </a:t>
            </a:r>
            <a:r>
              <a:rPr lang="en-US" dirty="0" smtClean="0">
                <a:sym typeface="Wingdings"/>
              </a:rPr>
              <a:t> x 			           (Feature Extraction)</a:t>
            </a:r>
          </a:p>
          <a:p>
            <a:pPr lvl="1"/>
            <a:r>
              <a:rPr lang="en-US" dirty="0" smtClean="0">
                <a:sym typeface="Wingdings"/>
              </a:rPr>
              <a:t>Training Data { (</a:t>
            </a:r>
            <a:r>
              <a:rPr lang="en-US" dirty="0" err="1" smtClean="0">
                <a:sym typeface="Wingdings"/>
              </a:rPr>
              <a:t>x,y</a:t>
            </a:r>
            <a:r>
              <a:rPr lang="en-US" dirty="0" smtClean="0">
                <a:sym typeface="Wingdings"/>
              </a:rPr>
              <a:t>) }  f 			(Learning)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Testing Stage</a:t>
            </a:r>
          </a:p>
          <a:p>
            <a:pPr lvl="1"/>
            <a:r>
              <a:rPr lang="en-US" dirty="0"/>
              <a:t>Raw Data </a:t>
            </a:r>
            <a:r>
              <a:rPr lang="en-US" dirty="0">
                <a:sym typeface="Wingdings"/>
              </a:rPr>
              <a:t> x 			           (Feature Extraction)</a:t>
            </a:r>
          </a:p>
          <a:p>
            <a:pPr lvl="1"/>
            <a:r>
              <a:rPr lang="en-US" dirty="0" smtClean="0"/>
              <a:t>Test Data x </a:t>
            </a:r>
            <a:r>
              <a:rPr lang="en-US" dirty="0" smtClean="0">
                <a:sym typeface="Wingdings"/>
              </a:rPr>
              <a:t> f(x) 	      (Apply function, Evaluate error)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1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Estimation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Probabilities to rescue: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 and y are </a:t>
            </a:r>
            <a:r>
              <a:rPr lang="en-US" i="1" dirty="0" smtClean="0"/>
              <a:t>random</a:t>
            </a:r>
            <a:r>
              <a:rPr lang="en-US" dirty="0" smtClean="0"/>
              <a:t> </a:t>
            </a:r>
            <a:r>
              <a:rPr lang="en-US" i="1" dirty="0" smtClean="0"/>
              <a:t>variables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D = </a:t>
            </a:r>
            <a:r>
              <a:rPr lang="en-US" dirty="0" smtClean="0"/>
              <a:t>(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,y</a:t>
            </a:r>
            <a:r>
              <a:rPr lang="en-US" baseline="-25000" dirty="0"/>
              <a:t>1</a:t>
            </a:r>
            <a:r>
              <a:rPr lang="en-US" dirty="0"/>
              <a:t>), (x</a:t>
            </a:r>
            <a:r>
              <a:rPr lang="en-US" baseline="-25000" dirty="0"/>
              <a:t>2</a:t>
            </a:r>
            <a:r>
              <a:rPr lang="en-US" dirty="0"/>
              <a:t>,y</a:t>
            </a:r>
            <a:r>
              <a:rPr lang="en-US" baseline="-25000" dirty="0"/>
              <a:t>2</a:t>
            </a:r>
            <a:r>
              <a:rPr lang="en-US" dirty="0"/>
              <a:t>), …, (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 err="1"/>
              <a:t>,y</a:t>
            </a:r>
            <a:r>
              <a:rPr lang="en-US" baseline="-25000" dirty="0" err="1"/>
              <a:t>N</a:t>
            </a:r>
            <a:r>
              <a:rPr lang="en-US" dirty="0" smtClean="0"/>
              <a:t>) 	~ </a:t>
            </a:r>
            <a:r>
              <a:rPr lang="en-US" dirty="0"/>
              <a:t>P(X,Y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IID</a:t>
            </a:r>
            <a:r>
              <a:rPr lang="en-US" dirty="0"/>
              <a:t>: Independent Identically Distributed</a:t>
            </a:r>
          </a:p>
          <a:p>
            <a:pPr lvl="1"/>
            <a:r>
              <a:rPr lang="en-US" dirty="0" smtClean="0"/>
              <a:t>Both training &amp; testing data sampled IID from P(X,Y)</a:t>
            </a:r>
          </a:p>
          <a:p>
            <a:pPr lvl="1"/>
            <a:r>
              <a:rPr lang="en-US" dirty="0" smtClean="0"/>
              <a:t>Learn on training set</a:t>
            </a:r>
          </a:p>
          <a:p>
            <a:pPr lvl="1"/>
            <a:r>
              <a:rPr lang="en-US" dirty="0" smtClean="0"/>
              <a:t>Have some hope of </a:t>
            </a:r>
            <a:r>
              <a:rPr lang="en-US" i="1" dirty="0" smtClean="0"/>
              <a:t>generalizing</a:t>
            </a:r>
            <a:r>
              <a:rPr lang="en-US" dirty="0" smtClean="0"/>
              <a:t> to test set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5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P(A) mean?</a:t>
            </a:r>
          </a:p>
          <a:p>
            <a:endParaRPr lang="en-US" dirty="0" smtClean="0"/>
          </a:p>
          <a:p>
            <a:r>
              <a:rPr lang="en-US" dirty="0" err="1" smtClean="0"/>
              <a:t>Frequentist</a:t>
            </a:r>
            <a:r>
              <a:rPr lang="en-US" dirty="0" smtClean="0"/>
              <a:t> View</a:t>
            </a:r>
          </a:p>
          <a:p>
            <a:pPr lvl="1"/>
            <a:r>
              <a:rPr lang="en-US" dirty="0"/>
              <a:t>limit N</a:t>
            </a:r>
            <a:r>
              <a:rPr lang="en-US" dirty="0">
                <a:sym typeface="Wingdings"/>
              </a:rPr>
              <a:t>∞ </a:t>
            </a:r>
            <a:r>
              <a:rPr lang="en-US" dirty="0"/>
              <a:t>#(A is true)/N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imiting frequency of a repeating non-deterministic event</a:t>
            </a:r>
          </a:p>
          <a:p>
            <a:endParaRPr lang="en-US" dirty="0"/>
          </a:p>
          <a:p>
            <a:r>
              <a:rPr lang="en-US" dirty="0" smtClean="0"/>
              <a:t>Bayesian View</a:t>
            </a:r>
          </a:p>
          <a:p>
            <a:pPr lvl="1"/>
            <a:r>
              <a:rPr lang="en-US" dirty="0"/>
              <a:t>P(A) is your “belief” about 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Market Design View</a:t>
            </a:r>
          </a:p>
          <a:p>
            <a:pPr lvl="1"/>
            <a:r>
              <a:rPr lang="en-US" dirty="0"/>
              <a:t>P(A) tells you how much you would bet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28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Marginal distributions / Marginalization</a:t>
            </a:r>
          </a:p>
          <a:p>
            <a:endParaRPr lang="en-US" dirty="0"/>
          </a:p>
          <a:p>
            <a:r>
              <a:rPr lang="en-US" dirty="0" smtClean="0"/>
              <a:t>Conditional distribution / Chain Rule</a:t>
            </a:r>
          </a:p>
          <a:p>
            <a:endParaRPr lang="en-US" dirty="0"/>
          </a:p>
          <a:p>
            <a:r>
              <a:rPr lang="en-US" dirty="0" smtClean="0"/>
              <a:t>Bayes Rule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6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Likelihood </a:t>
            </a:r>
          </a:p>
          <a:p>
            <a:pPr lvl="1"/>
            <a:r>
              <a:rPr lang="en-US" dirty="0" smtClean="0"/>
              <a:t>How much does a certain hypothesis explain the data?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Prior</a:t>
            </a:r>
          </a:p>
          <a:p>
            <a:pPr lvl="1"/>
            <a:r>
              <a:rPr lang="en-US" dirty="0" smtClean="0"/>
              <a:t>What do you believe before seeing any data?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Posterior</a:t>
            </a:r>
          </a:p>
          <a:p>
            <a:pPr lvl="1"/>
            <a:r>
              <a:rPr lang="en-US" dirty="0" smtClean="0"/>
              <a:t>What do we believe after seeing the data?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69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KL-Divergence / Relative Entropy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638" r="638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Sam </a:t>
            </a:r>
            <a:r>
              <a:rPr lang="en-US" dirty="0" err="1" smtClean="0"/>
              <a:t>Roweis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81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begin{eqnarray*}&#10;\widehat{\theta}_{MLE} &amp; = &amp; \frac{\alpha_H}{\alpha_H+{\alpha_T}}&#10;\end{eqnarray*}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192"/>
  <p:tag name="PICTUREFILESIZE" val="1047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begin{eqnarray*}&#10;\widehat{\theta}_{MLE} &amp; = &amp; \frac{\alpha_H}{\alpha_H+{\alpha_T}}&#10;\end{eqnarray*}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192"/>
  <p:tag name="PICTUREFILESIZE" val="1047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P(\theta)  = \frac{\theta^{\beta_H-1}(1-\theta)^{\beta_T-1}}{B(\beta_H,\beta_T)} &#10;\sim Beta(\beta_H,\beta_T)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83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404"/>
  <p:tag name="PICTUREFILESIZE" val="294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P(\theta\mid{\cal D}) &amp; \propto &amp; {P({\cal D} \mid \theta)P(\theta)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83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253"/>
  <p:tag name="PICTUREFILESIZE" val="127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P({\cal D} \mid \theta) = \theta^{\alpha_H} (1-\theta)^{\alpha_T}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6"/>
  <p:tag name="PICTUREFILESIZE" val="1107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P(\theta\mid{\cal D})  = \frac{\theta^{\beta_H + \alpha_H -1}(1-\theta)^{\beta_T + \alpha_T -1}}{B(\beta_H + \alpha_H,\beta_T + \alpha_T)} &#10;\sim Beta(\beta_H + \alpha_H,\beta_T + \alpha_T)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83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613"/>
  <p:tag name="PICTUREFILESIZE" val="4317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widehat{\theta} = \arg\max_\theta P(\theta\mid {\cal D}) = 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83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226"/>
  <p:tag name="PICTUREFILESIZE" val="12510"/>
</p:tagLst>
</file>

<file path=ppt/theme/theme1.xml><?xml version="1.0" encoding="utf-8"?>
<a:theme xmlns:a="http://schemas.openxmlformats.org/drawingml/2006/main" name="pictur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pictures.thmx</Template>
  <TotalTime>45466</TotalTime>
  <Words>939</Words>
  <Application>Microsoft Macintosh PowerPoint</Application>
  <PresentationFormat>On-screen Show (4:3)</PresentationFormat>
  <Paragraphs>234</Paragraphs>
  <Slides>23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pictures</vt:lpstr>
      <vt:lpstr>Blank Presentation</vt:lpstr>
      <vt:lpstr>Equation</vt:lpstr>
      <vt:lpstr>ECE 5984: Introduction to  Machine Learning</vt:lpstr>
      <vt:lpstr>Administrativia</vt:lpstr>
      <vt:lpstr>PowerPoint Presentation</vt:lpstr>
      <vt:lpstr>Procedural View</vt:lpstr>
      <vt:lpstr>Statistical Estimation View</vt:lpstr>
      <vt:lpstr>Interpreting Probabilities</vt:lpstr>
      <vt:lpstr>Concepts</vt:lpstr>
      <vt:lpstr>Concepts</vt:lpstr>
      <vt:lpstr>KL-Divergence / Relative Entropy</vt:lpstr>
      <vt:lpstr>Plan for Today</vt:lpstr>
      <vt:lpstr>Your first probabilistic learning algorithm</vt:lpstr>
      <vt:lpstr>PowerPoint Presentation</vt:lpstr>
      <vt:lpstr>Maximum Likelihood Estimation</vt:lpstr>
      <vt:lpstr>Sufficient Statistic</vt:lpstr>
      <vt:lpstr>Why Max-Likelihood?</vt:lpstr>
      <vt:lpstr>How many flips do I need?</vt:lpstr>
      <vt:lpstr>Bayesian Estimation</vt:lpstr>
      <vt:lpstr>Priors</vt:lpstr>
      <vt:lpstr>Beta prior distribution – P()</vt:lpstr>
      <vt:lpstr>PowerPoint Presentation</vt:lpstr>
      <vt:lpstr>MAP for Beta distribution</vt:lpstr>
      <vt:lpstr>Effect of Prior</vt:lpstr>
      <vt:lpstr>What you need to know</vt:lpstr>
    </vt:vector>
  </TitlesOfParts>
  <Manager/>
  <Company>Virginia Tech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5984: Introduction to Machine Learning</dc:title>
  <dc:subject>Machine Learning</dc:subject>
  <dc:creator>Dhruv Batra</dc:creator>
  <cp:keywords/>
  <dc:description/>
  <cp:lastModifiedBy>Dhruv Batra</cp:lastModifiedBy>
  <cp:revision>2364</cp:revision>
  <cp:lastPrinted>2009-01-27T18:32:10Z</cp:lastPrinted>
  <dcterms:created xsi:type="dcterms:W3CDTF">2013-03-06T19:31:42Z</dcterms:created>
  <dcterms:modified xsi:type="dcterms:W3CDTF">2015-02-11T18:23:36Z</dcterms:modified>
  <cp:category/>
</cp:coreProperties>
</file>