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emf" ContentType="image/x-em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1.bin" ContentType="application/vnd.openxmlformats-officedocument.oleObject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5" r:id="rId1"/>
    <p:sldMasterId id="2147483687" r:id="rId2"/>
  </p:sldMasterIdLst>
  <p:notesMasterIdLst>
    <p:notesMasterId r:id="rId27"/>
  </p:notesMasterIdLst>
  <p:handoutMasterIdLst>
    <p:handoutMasterId r:id="rId28"/>
  </p:handoutMasterIdLst>
  <p:sldIdLst>
    <p:sldId id="256" r:id="rId3"/>
    <p:sldId id="1627" r:id="rId4"/>
    <p:sldId id="1596" r:id="rId5"/>
    <p:sldId id="1628" r:id="rId6"/>
    <p:sldId id="1629" r:id="rId7"/>
    <p:sldId id="1630" r:id="rId8"/>
    <p:sldId id="1631" r:id="rId9"/>
    <p:sldId id="1632" r:id="rId10"/>
    <p:sldId id="1633" r:id="rId11"/>
    <p:sldId id="1634" r:id="rId12"/>
    <p:sldId id="1635" r:id="rId13"/>
    <p:sldId id="1636" r:id="rId14"/>
    <p:sldId id="1650" r:id="rId15"/>
    <p:sldId id="1637" r:id="rId16"/>
    <p:sldId id="1639" r:id="rId17"/>
    <p:sldId id="1640" r:id="rId18"/>
    <p:sldId id="1641" r:id="rId19"/>
    <p:sldId id="1651" r:id="rId20"/>
    <p:sldId id="1642" r:id="rId21"/>
    <p:sldId id="1643" r:id="rId22"/>
    <p:sldId id="1644" r:id="rId23"/>
    <p:sldId id="1645" r:id="rId24"/>
    <p:sldId id="1646" r:id="rId25"/>
    <p:sldId id="1649" r:id="rId26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Arial" pitchFamily="-97" charset="0"/>
        <a:ea typeface="ＭＳ Ｐゴシック" pitchFamily="-97" charset="-128"/>
        <a:cs typeface="ＭＳ Ｐゴシック" pitchFamily="-97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E9E8FF"/>
    <a:srgbClr val="5B5B64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99" autoAdjust="0"/>
    <p:restoredTop sz="93478" autoAdjust="0"/>
  </p:normalViewPr>
  <p:slideViewPr>
    <p:cSldViewPr>
      <p:cViewPr varScale="1">
        <p:scale>
          <a:sx n="97" d="100"/>
          <a:sy n="97" d="100"/>
        </p:scale>
        <p:origin x="-39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16"/>
    </p:cViewPr>
  </p:sorterViewPr>
  <p:notesViewPr>
    <p:cSldViewPr>
      <p:cViewPr varScale="1">
        <p:scale>
          <a:sx n="88" d="100"/>
          <a:sy n="88" d="100"/>
        </p:scale>
        <p:origin x="-2072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E4735-A5D0-044D-BE7E-3A4B3C0A561F}" type="datetimeFigureOut">
              <a:rPr lang="en-US" smtClean="0"/>
              <a:pPr/>
              <a:t>2/4/15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56C03F-7434-D740-BBB1-1637C88A1EC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1637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>
                <a:latin typeface="Arial" pitchFamily="-112" charset="0"/>
                <a:ea typeface="ＭＳ Ｐゴシック" pitchFamily="-112" charset="-128"/>
                <a:cs typeface="ＭＳ Ｐゴシック" pitchFamily="-112" charset="-128"/>
              </a:defRPr>
            </a:lvl1pPr>
          </a:lstStyle>
          <a:p>
            <a:pPr>
              <a:defRPr/>
            </a:pPr>
            <a:fld id="{07DD8A4E-80D5-E442-8CCA-D5A1F77B1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4481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7DD8A4E-80D5-E442-8CCA-D5A1F77B1F2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A34661-90BA-4F43-BBFB-510D053F6464}" type="slidenum">
              <a:rPr lang="en-US"/>
              <a:pPr/>
              <a:t>8</a:t>
            </a:fld>
            <a:endParaRPr lang="en-US"/>
          </a:p>
        </p:txBody>
      </p:sp>
      <p:sp>
        <p:nvSpPr>
          <p:cNvPr id="85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58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69A676-EF13-4361-AA4A-0907B90654AC}" type="slidenum">
              <a:rPr lang="en-US"/>
              <a:pPr/>
              <a:t>9</a:t>
            </a:fld>
            <a:endParaRPr lang="en-US"/>
          </a:p>
        </p:txBody>
      </p:sp>
      <p:sp>
        <p:nvSpPr>
          <p:cNvPr id="860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1B42DF-6989-49E2-8EA1-E2635384137F}" type="slidenum">
              <a:rPr lang="en-US"/>
              <a:pPr/>
              <a:t>10</a:t>
            </a:fld>
            <a:endParaRPr lang="en-US"/>
          </a:p>
        </p:txBody>
      </p:sp>
      <p:sp>
        <p:nvSpPr>
          <p:cNvPr id="86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2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1B42DF-6989-49E2-8EA1-E2635384137F}" type="slidenum">
              <a:rPr lang="en-US"/>
              <a:pPr/>
              <a:t>12</a:t>
            </a:fld>
            <a:endParaRPr lang="en-US"/>
          </a:p>
        </p:txBody>
      </p:sp>
      <p:sp>
        <p:nvSpPr>
          <p:cNvPr id="86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2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163D97-8211-4AEF-9959-0E87344EDFB3}" type="slidenum">
              <a:rPr lang="en-US"/>
              <a:pPr/>
              <a:t>14</a:t>
            </a:fld>
            <a:endParaRPr lang="en-US"/>
          </a:p>
        </p:txBody>
      </p:sp>
      <p:sp>
        <p:nvSpPr>
          <p:cNvPr id="87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2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459C0E-E55C-476C-89ED-79C853DF1455}" type="slidenum">
              <a:rPr lang="en-US"/>
              <a:pPr/>
              <a:t>18</a:t>
            </a:fld>
            <a:endParaRPr lang="en-US"/>
          </a:p>
        </p:txBody>
      </p:sp>
      <p:sp>
        <p:nvSpPr>
          <p:cNvPr id="87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65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5B6EA7-D190-4043-A260-D47DAF376BFA}" type="slidenum">
              <a:rPr lang="en-US"/>
              <a:pPr/>
              <a:t>23</a:t>
            </a:fld>
            <a:endParaRPr lang="en-US"/>
          </a:p>
        </p:txBody>
      </p:sp>
      <p:sp>
        <p:nvSpPr>
          <p:cNvPr id="90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85B6EA7-D190-4043-A260-D47DAF376BFA}" type="slidenum">
              <a:rPr lang="en-US"/>
              <a:pPr/>
              <a:t>24</a:t>
            </a:fld>
            <a:endParaRPr lang="en-US"/>
          </a:p>
        </p:txBody>
      </p:sp>
      <p:sp>
        <p:nvSpPr>
          <p:cNvPr id="90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0412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6098" y="4343704"/>
            <a:ext cx="5485805" cy="411389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1432" tIns="45716" rIns="91432" bIns="45716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C6FF14-906B-8C43-8206-00F0F407B0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5AFEEC-C182-2D4A-848B-6A0ED98C1FE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D168A2-5B33-FA46-93E8-3B514973237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6FF14-906B-8C43-8206-00F0F407B0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Research at TTI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(C) Dhruv Batra 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4A590-6033-DE48-865B-A0558AEFCB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AD4A4B-0330-AF4E-991D-7D58C0870B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89279-66D6-F54A-8DF6-8569F0E44D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4"/>
            <a:ext cx="4040188" cy="4149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4"/>
            <a:ext cx="4041775" cy="41497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2DD396-FCC9-5D4C-A19A-0D227FF654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8D718F-682B-7343-BB3C-8AD7033243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1550E6-1DFF-B84C-BFE3-E4371400DA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60515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8895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01E281-1F8F-6944-BFC1-D0DAE21D9B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CCFAE8-AF25-AC44-B97D-AB359B592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AFEEC-C182-2D4A-848B-6A0ED98C1F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168A2-5B33-FA46-93E8-3B51497323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4325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©Carlos Guestrin 2005-2009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43255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F2ABBFB-5148-43D2-BAA4-01DAB40C92F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©2005-2009 Carlos Guestrin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5727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-76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40386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40386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4152900"/>
            <a:ext cx="40386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52900"/>
            <a:ext cx="40386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64325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©Carlos Guestrin 2005-2009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553200" y="643255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779DE9D7-B80D-492E-9E95-FA8C094C65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©2005-2009 Carlos Guestrin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41159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47800"/>
            <a:ext cx="40386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52900"/>
            <a:ext cx="4038600" cy="25527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4325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©Carlos Guestrin 2005-2009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53200" y="643255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1DCFE52C-E62B-44AB-8737-4EDBF0F9D41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©2005-2009 Carlos Guestrin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627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AD4A4B-0330-AF4E-991D-7D58C0870B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489279-66D6-F54A-8DF6-8569F0E44DC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2DD396-FCC9-5D4C-A19A-0D227FF6545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8D718F-682B-7343-BB3C-8AD70332433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1550E6-1DFF-B84C-BFE3-E4371400DA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01E281-1F8F-6944-BFC1-D0DAE21D9B0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CCFAE8-AF25-AC44-B97D-AB359B592C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5.xml"/><Relationship Id="rId15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(C) Dhruv Batra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651A289-BEF2-FC49-AB93-B19BD27FB58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7724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434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4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40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b="1" dirty="0" smtClean="0">
                <a:latin typeface="Arial Narrow" pitchFamily="-112" charset="0"/>
                <a:ea typeface="ＭＳ Ｐゴシック" pitchFamily="-112" charset="-128"/>
                <a:cs typeface="ＭＳ Ｐゴシック" pitchFamily="-112" charset="-128"/>
                <a:sym typeface="Symbol" pitchFamily="-112" charset="2"/>
              </a:rPr>
              <a:t>(C) Dhruv Batra 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2651A289-BEF2-FC49-AB93-B19BD27FB58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sz="2400">
              <a:latin typeface="" pitchFamily="64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700" r:id="rId12"/>
    <p:sldLayoutId id="2147483701" r:id="rId13"/>
    <p:sldLayoutId id="2147483702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pitchFamily="-112" charset="0"/>
          <a:ea typeface="Osaka" pitchFamily="-112" charset="-128"/>
          <a:cs typeface="Osaka" pitchFamily="-112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4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hyperlink" Target="http://inclass.kaggle.com/c/VT-ECE-Machine-Learning-HW1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9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0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5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image" Target="../media/image4.png"/><Relationship Id="rId5" Type="http://schemas.openxmlformats.org/officeDocument/2006/relationships/image" Target="../media/image5.emf"/><Relationship Id="rId6" Type="http://schemas.openxmlformats.org/officeDocument/2006/relationships/image" Target="../media/image6.emf"/><Relationship Id="rId1" Type="http://schemas.openxmlformats.org/officeDocument/2006/relationships/tags" Target="../tags/tag1.xml"/><Relationship Id="rId2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143000"/>
          </a:xfrm>
        </p:spPr>
        <p:txBody>
          <a:bodyPr/>
          <a:lstStyle/>
          <a:p>
            <a:r>
              <a:rPr lang="en-US" dirty="0" smtClean="0"/>
              <a:t>ECE 5984: Introduction to </a:t>
            </a:r>
            <a:br>
              <a:rPr lang="en-US" dirty="0" smtClean="0"/>
            </a:br>
            <a:r>
              <a:rPr lang="en-US" dirty="0" smtClean="0"/>
              <a:t>Machine Learning</a:t>
            </a:r>
            <a:endParaRPr lang="en-US" sz="3200" dirty="0"/>
          </a:p>
        </p:txBody>
      </p:sp>
      <p:sp>
        <p:nvSpPr>
          <p:cNvPr id="16" name="Subtitle 3"/>
          <p:cNvSpPr>
            <a:spLocks noGrp="1"/>
          </p:cNvSpPr>
          <p:nvPr>
            <p:ph type="subTitle" idx="1"/>
          </p:nvPr>
        </p:nvSpPr>
        <p:spPr>
          <a:xfrm>
            <a:off x="0" y="4648200"/>
            <a:ext cx="9144000" cy="1752600"/>
          </a:xfrm>
        </p:spPr>
        <p:txBody>
          <a:bodyPr/>
          <a:lstStyle/>
          <a:p>
            <a:endParaRPr lang="en-US" dirty="0" smtClean="0"/>
          </a:p>
          <a:p>
            <a:r>
              <a:rPr lang="en-US" sz="2800" dirty="0" smtClean="0"/>
              <a:t>Dhruv Batra </a:t>
            </a:r>
          </a:p>
          <a:p>
            <a:r>
              <a:rPr lang="en-US" sz="2800" dirty="0" smtClean="0"/>
              <a:t>Virginia Tech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1828800" y="2307610"/>
            <a:ext cx="6934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spcBef>
                <a:spcPct val="20000"/>
              </a:spcBef>
            </a:pPr>
            <a:r>
              <a:rPr lang="en-US" sz="2400" kern="0" dirty="0">
                <a:solidFill>
                  <a:prstClr val="black"/>
                </a:solidFill>
                <a:latin typeface="Arial"/>
                <a:ea typeface="Osaka"/>
                <a:cs typeface="Osaka"/>
              </a:rPr>
              <a:t>Topics: </a:t>
            </a:r>
          </a:p>
          <a:p>
            <a:pPr marL="742950" lvl="1" indent="-285750" algn="l">
              <a:spcBef>
                <a:spcPct val="20000"/>
              </a:spcBef>
              <a:buFontTx/>
              <a:buChar char="–"/>
            </a:pPr>
            <a:r>
              <a:rPr lang="en-US" sz="2000" kern="0" dirty="0" smtClean="0">
                <a:solidFill>
                  <a:prstClr val="black"/>
                </a:solidFill>
                <a:latin typeface="Arial"/>
                <a:ea typeface="Osaka"/>
                <a:cs typeface="Osaka"/>
              </a:rPr>
              <a:t>(Finish) Nearest </a:t>
            </a:r>
            <a:r>
              <a:rPr lang="en-US" sz="2000" kern="0" dirty="0" err="1">
                <a:solidFill>
                  <a:prstClr val="black"/>
                </a:solidFill>
                <a:latin typeface="Arial"/>
                <a:ea typeface="Osaka"/>
                <a:cs typeface="Osaka"/>
              </a:rPr>
              <a:t>Neighbour</a:t>
            </a:r>
            <a:endParaRPr lang="en-US" sz="2000" kern="0" dirty="0" smtClean="0">
              <a:solidFill>
                <a:prstClr val="black"/>
              </a:solidFill>
              <a:latin typeface="Arial"/>
              <a:ea typeface="Osaka"/>
              <a:cs typeface="Osaka"/>
            </a:endParaRPr>
          </a:p>
          <a:p>
            <a:pPr algn="l"/>
            <a:r>
              <a:rPr lang="en-US" sz="2000" dirty="0" smtClean="0"/>
              <a:t>Readings</a:t>
            </a:r>
            <a:r>
              <a:rPr lang="en-US" sz="2000" dirty="0"/>
              <a:t>: </a:t>
            </a:r>
            <a:r>
              <a:rPr lang="en-US" sz="2000" dirty="0" smtClean="0"/>
              <a:t>Barber 14 (</a:t>
            </a:r>
            <a:r>
              <a:rPr lang="en-US" sz="2000" dirty="0" err="1" smtClean="0"/>
              <a:t>kNN</a:t>
            </a:r>
            <a:r>
              <a:rPr lang="en-US" sz="2000" dirty="0" smtClean="0"/>
              <a:t>) </a:t>
            </a:r>
            <a:br>
              <a:rPr lang="en-US" sz="2000" dirty="0" smtClean="0"/>
            </a:br>
            <a:endParaRPr lang="en-US" sz="20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1187" name="Picture 3" descr="ellipse-ortho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219200" y="1905000"/>
            <a:ext cx="2057400" cy="2060575"/>
          </a:xfrm>
          <a:ln/>
        </p:spPr>
      </p:pic>
      <p:pic>
        <p:nvPicPr>
          <p:cNvPr id="861188" name="Picture 4" descr="ellipse-angle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5181600" y="1905000"/>
            <a:ext cx="2255838" cy="2108200"/>
          </a:xfrm>
          <a:ln/>
        </p:spPr>
      </p:pic>
      <p:sp>
        <p:nvSpPr>
          <p:cNvPr id="861203" name="Text Box 19"/>
          <p:cNvSpPr txBox="1">
            <a:spLocks noChangeArrowheads="1"/>
          </p:cNvSpPr>
          <p:nvPr/>
        </p:nvSpPr>
        <p:spPr bwMode="auto">
          <a:xfrm rot="16200000">
            <a:off x="2033588" y="3071813"/>
            <a:ext cx="42862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tx1"/>
              </a:buClr>
            </a:pPr>
            <a:r>
              <a:rPr lang="en-US" sz="1600" b="1" dirty="0"/>
              <a:t>Scaled Euclidian (L</a:t>
            </a:r>
            <a:r>
              <a:rPr lang="en-US" sz="1600" b="1" baseline="-25000" dirty="0"/>
              <a:t>2</a:t>
            </a:r>
            <a:r>
              <a:rPr lang="en-US" sz="1600" b="1" dirty="0"/>
              <a:t>)</a:t>
            </a:r>
          </a:p>
        </p:txBody>
      </p:sp>
      <p:sp>
        <p:nvSpPr>
          <p:cNvPr id="861204" name="Text Box 20"/>
          <p:cNvSpPr txBox="1">
            <a:spLocks noChangeArrowheads="1"/>
          </p:cNvSpPr>
          <p:nvPr/>
        </p:nvSpPr>
        <p:spPr bwMode="auto">
          <a:xfrm rot="21600000">
            <a:off x="4953000" y="4038600"/>
            <a:ext cx="30480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</a:pPr>
            <a:r>
              <a:rPr lang="en-US" sz="1600" b="1" dirty="0" err="1" smtClean="0"/>
              <a:t>Mahalanobis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>(non-diagonal A)</a:t>
            </a:r>
            <a:endParaRPr lang="en-US" sz="1600" b="1" dirty="0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Notable distance metrics </a:t>
            </a:r>
            <a:r>
              <a:rPr lang="en-US" sz="3200" dirty="0" smtClean="0">
                <a:solidFill>
                  <a:prstClr val="black"/>
                </a:solidFill>
              </a:rPr>
              <a:t/>
            </a:r>
            <a:br>
              <a:rPr lang="en-US" sz="3200" dirty="0" smtClean="0">
                <a:solidFill>
                  <a:prstClr val="black"/>
                </a:solidFill>
              </a:rPr>
            </a:b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dirty="0">
                <a:solidFill>
                  <a:prstClr val="black"/>
                </a:solidFill>
              </a:rPr>
              <a:t>and their level sets)</a:t>
            </a:r>
            <a:endParaRPr lang="en-US" dirty="0"/>
          </a:p>
        </p:txBody>
      </p:sp>
      <p:sp>
        <p:nvSpPr>
          <p:cNvPr id="21" name="Slide Number Placeholder 4"/>
          <p:cNvSpPr txBox="1">
            <a:spLocks/>
          </p:cNvSpPr>
          <p:nvPr/>
        </p:nvSpPr>
        <p:spPr bwMode="auto">
          <a:xfrm>
            <a:off x="3200400" y="6400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9pPr>
          </a:lstStyle>
          <a:p>
            <a:pPr>
              <a:defRPr/>
            </a:pPr>
            <a:r>
              <a:rPr lang="en-US" dirty="0" smtClean="0"/>
              <a:t>Slide Credit: Carlos </a:t>
            </a:r>
            <a:r>
              <a:rPr lang="en-US" dirty="0" err="1" smtClean="0"/>
              <a:t>Guestrin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57189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Minkowski</a:t>
            </a:r>
            <a:r>
              <a:rPr lang="en-US" dirty="0" smtClean="0"/>
              <a:t> distance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19400"/>
            <a:ext cx="9144000" cy="1219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635899" y="6396335"/>
            <a:ext cx="62889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Image Credit: By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Waldir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(Based on 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File:MinkowskiCircles.svg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)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/>
            </a:r>
            <a:br>
              <a:rPr lang="en-US" dirty="0" smtClean="0">
                <a:solidFill>
                  <a:schemeClr val="bg1">
                    <a:lumMod val="65000"/>
                  </a:schemeClr>
                </a:solidFill>
              </a:rPr>
            </a:b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[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CC BY-SA 3.0 (http://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creativecommons.org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/licenses/by-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sa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/3.0)], via Wikimedia Commons</a:t>
            </a:r>
          </a:p>
        </p:txBody>
      </p:sp>
    </p:spTree>
    <p:extLst>
      <p:ext uri="{BB962C8B-B14F-4D97-AF65-F5344CB8AC3E}">
        <p14:creationId xmlns:p14="http://schemas.microsoft.com/office/powerpoint/2010/main" val="4068589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1187" name="Picture 3" descr="ellipse-ortho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384175" y="987425"/>
            <a:ext cx="2057400" cy="2060575"/>
          </a:xfrm>
          <a:ln/>
        </p:spPr>
      </p:pic>
      <p:pic>
        <p:nvPicPr>
          <p:cNvPr id="861188" name="Picture 4" descr="ellipse-angle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304800" y="3581400"/>
            <a:ext cx="2255838" cy="2108200"/>
          </a:xfrm>
          <a:ln/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6934200" y="4495800"/>
            <a:ext cx="1752600" cy="1676400"/>
            <a:chOff x="3672" y="2712"/>
            <a:chExt cx="1104" cy="1056"/>
          </a:xfrm>
        </p:grpSpPr>
        <p:sp>
          <p:nvSpPr>
            <p:cNvPr id="861190" name="Rectangle 6"/>
            <p:cNvSpPr>
              <a:spLocks noChangeArrowheads="1"/>
            </p:cNvSpPr>
            <p:nvPr/>
          </p:nvSpPr>
          <p:spPr bwMode="auto">
            <a:xfrm rot="5400000">
              <a:off x="4080" y="3168"/>
              <a:ext cx="288" cy="2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191" name="Rectangle 7"/>
            <p:cNvSpPr>
              <a:spLocks noChangeArrowheads="1"/>
            </p:cNvSpPr>
            <p:nvPr/>
          </p:nvSpPr>
          <p:spPr bwMode="auto">
            <a:xfrm rot="5400000">
              <a:off x="3984" y="3072"/>
              <a:ext cx="480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192" name="Rectangle 8"/>
            <p:cNvSpPr>
              <a:spLocks noChangeArrowheads="1"/>
            </p:cNvSpPr>
            <p:nvPr/>
          </p:nvSpPr>
          <p:spPr bwMode="auto">
            <a:xfrm rot="5400000">
              <a:off x="3888" y="2928"/>
              <a:ext cx="672" cy="67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193" name="Rectangle 9"/>
            <p:cNvSpPr>
              <a:spLocks noChangeArrowheads="1"/>
            </p:cNvSpPr>
            <p:nvPr/>
          </p:nvSpPr>
          <p:spPr bwMode="auto">
            <a:xfrm rot="5400000">
              <a:off x="3792" y="2832"/>
              <a:ext cx="864" cy="86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194" name="Rectangle 10"/>
            <p:cNvSpPr>
              <a:spLocks noChangeArrowheads="1"/>
            </p:cNvSpPr>
            <p:nvPr/>
          </p:nvSpPr>
          <p:spPr bwMode="auto">
            <a:xfrm rot="5400000">
              <a:off x="3696" y="2688"/>
              <a:ext cx="1056" cy="110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6834188" y="1530350"/>
            <a:ext cx="1852612" cy="1746250"/>
            <a:chOff x="3691" y="1106"/>
            <a:chExt cx="1167" cy="1100"/>
          </a:xfrm>
        </p:grpSpPr>
        <p:sp>
          <p:nvSpPr>
            <p:cNvPr id="861196" name="Rectangle 12"/>
            <p:cNvSpPr>
              <a:spLocks noChangeArrowheads="1"/>
            </p:cNvSpPr>
            <p:nvPr/>
          </p:nvSpPr>
          <p:spPr bwMode="auto">
            <a:xfrm rot="2892804">
              <a:off x="4176" y="1536"/>
              <a:ext cx="288" cy="288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197" name="Rectangle 13"/>
            <p:cNvSpPr>
              <a:spLocks noChangeArrowheads="1"/>
            </p:cNvSpPr>
            <p:nvPr/>
          </p:nvSpPr>
          <p:spPr bwMode="auto">
            <a:xfrm rot="2892804">
              <a:off x="4064" y="1446"/>
              <a:ext cx="480" cy="480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198" name="Rectangle 14"/>
            <p:cNvSpPr>
              <a:spLocks noChangeArrowheads="1"/>
            </p:cNvSpPr>
            <p:nvPr/>
          </p:nvSpPr>
          <p:spPr bwMode="auto">
            <a:xfrm rot="2892804">
              <a:off x="3952" y="1356"/>
              <a:ext cx="672" cy="672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199" name="Rectangle 15"/>
            <p:cNvSpPr>
              <a:spLocks noChangeArrowheads="1"/>
            </p:cNvSpPr>
            <p:nvPr/>
          </p:nvSpPr>
          <p:spPr bwMode="auto">
            <a:xfrm rot="2892804">
              <a:off x="3725" y="1072"/>
              <a:ext cx="1100" cy="1167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1200" name="Rectangle 16"/>
            <p:cNvSpPr>
              <a:spLocks noChangeArrowheads="1"/>
            </p:cNvSpPr>
            <p:nvPr/>
          </p:nvSpPr>
          <p:spPr bwMode="auto">
            <a:xfrm rot="2892804">
              <a:off x="3836" y="1207"/>
              <a:ext cx="864" cy="913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61201" name="Text Box 17"/>
          <p:cNvSpPr txBox="1">
            <a:spLocks noChangeArrowheads="1"/>
          </p:cNvSpPr>
          <p:nvPr/>
        </p:nvSpPr>
        <p:spPr bwMode="auto">
          <a:xfrm rot="21600000">
            <a:off x="6629400" y="3733800"/>
            <a:ext cx="2743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tx1"/>
              </a:buClr>
            </a:pPr>
            <a:r>
              <a:rPr lang="en-US" sz="1600" b="1"/>
              <a:t>L</a:t>
            </a:r>
            <a:r>
              <a:rPr lang="en-US" sz="1600" b="1" baseline="-25000"/>
              <a:t>1</a:t>
            </a:r>
            <a:r>
              <a:rPr lang="en-US" sz="1600" b="1"/>
              <a:t> norm (absolute)</a:t>
            </a:r>
          </a:p>
        </p:txBody>
      </p:sp>
      <p:sp>
        <p:nvSpPr>
          <p:cNvPr id="861202" name="Text Box 18"/>
          <p:cNvSpPr txBox="1">
            <a:spLocks noChangeArrowheads="1"/>
          </p:cNvSpPr>
          <p:nvPr/>
        </p:nvSpPr>
        <p:spPr bwMode="auto">
          <a:xfrm rot="21600000">
            <a:off x="6934200" y="6324600"/>
            <a:ext cx="2133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tx1"/>
              </a:buClr>
            </a:pPr>
            <a:r>
              <a:rPr lang="en-US" sz="1600" b="1" dirty="0" err="1" smtClean="0"/>
              <a:t>L</a:t>
            </a:r>
            <a:r>
              <a:rPr lang="en-US" sz="1600" b="1" baseline="-25000" dirty="0" err="1" smtClean="0">
                <a:latin typeface="cmsy10" pitchFamily="34" charset="0"/>
              </a:rPr>
              <a:t>inf</a:t>
            </a:r>
            <a:r>
              <a:rPr lang="en-US" sz="1600" b="1" i="1" dirty="0" smtClean="0"/>
              <a:t> </a:t>
            </a:r>
            <a:r>
              <a:rPr lang="en-US" sz="1600" b="1" i="1" dirty="0"/>
              <a:t>(max) norm</a:t>
            </a:r>
            <a:endParaRPr lang="en-US" sz="1600" b="1" dirty="0"/>
          </a:p>
        </p:txBody>
      </p:sp>
      <p:sp>
        <p:nvSpPr>
          <p:cNvPr id="861203" name="Text Box 19"/>
          <p:cNvSpPr txBox="1">
            <a:spLocks noChangeArrowheads="1"/>
          </p:cNvSpPr>
          <p:nvPr/>
        </p:nvSpPr>
        <p:spPr bwMode="auto">
          <a:xfrm rot="16200000">
            <a:off x="1119187" y="2033588"/>
            <a:ext cx="428625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 marL="342900" indent="-342900" algn="ctr">
              <a:spcBef>
                <a:spcPct val="50000"/>
              </a:spcBef>
              <a:buClr>
                <a:schemeClr val="tx1"/>
              </a:buClr>
            </a:pPr>
            <a:r>
              <a:rPr lang="en-US" sz="1600" b="1"/>
              <a:t>Scaled Euclidian (L</a:t>
            </a:r>
            <a:r>
              <a:rPr lang="en-US" sz="1600" b="1" baseline="-25000"/>
              <a:t>2</a:t>
            </a:r>
            <a:r>
              <a:rPr lang="en-US" sz="1600" b="1"/>
              <a:t>)</a:t>
            </a:r>
          </a:p>
        </p:txBody>
      </p:sp>
      <p:sp>
        <p:nvSpPr>
          <p:cNvPr id="861204" name="Text Box 20"/>
          <p:cNvSpPr txBox="1">
            <a:spLocks noChangeArrowheads="1"/>
          </p:cNvSpPr>
          <p:nvPr/>
        </p:nvSpPr>
        <p:spPr bwMode="auto">
          <a:xfrm rot="21600000">
            <a:off x="152400" y="5954424"/>
            <a:ext cx="30480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</a:pPr>
            <a:r>
              <a:rPr lang="en-US" sz="1600" b="1" dirty="0" err="1" smtClean="0"/>
              <a:t>Mahalanobis</a:t>
            </a:r>
            <a:r>
              <a:rPr lang="en-US" sz="1600" b="1" dirty="0" smtClean="0"/>
              <a:t/>
            </a:r>
            <a:br>
              <a:rPr lang="en-US" sz="1600" b="1" dirty="0" smtClean="0"/>
            </a:br>
            <a:r>
              <a:rPr lang="en-US" sz="1600" b="1" dirty="0" smtClean="0"/>
              <a:t>(non-diagonal A)</a:t>
            </a:r>
            <a:endParaRPr lang="en-US" sz="1600" b="1" dirty="0"/>
          </a:p>
        </p:txBody>
      </p:sp>
      <p:sp>
        <p:nvSpPr>
          <p:cNvPr id="24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 sz="3200" dirty="0">
                <a:solidFill>
                  <a:prstClr val="black"/>
                </a:solidFill>
              </a:rPr>
              <a:t>Notable distance metrics </a:t>
            </a:r>
            <a:r>
              <a:rPr lang="en-US" sz="3200" dirty="0" smtClean="0">
                <a:solidFill>
                  <a:prstClr val="black"/>
                </a:solidFill>
              </a:rPr>
              <a:t/>
            </a:r>
            <a:br>
              <a:rPr lang="en-US" sz="3200" dirty="0" smtClean="0">
                <a:solidFill>
                  <a:prstClr val="black"/>
                </a:solidFill>
              </a:rPr>
            </a:br>
            <a:r>
              <a:rPr lang="en-US" sz="3200" dirty="0" smtClean="0">
                <a:solidFill>
                  <a:prstClr val="black"/>
                </a:solidFill>
              </a:rPr>
              <a:t>(</a:t>
            </a:r>
            <a:r>
              <a:rPr lang="en-US" sz="3200" dirty="0">
                <a:solidFill>
                  <a:prstClr val="black"/>
                </a:solidFill>
              </a:rPr>
              <a:t>and their level sets)</a:t>
            </a:r>
            <a:endParaRPr lang="en-US" dirty="0"/>
          </a:p>
        </p:txBody>
      </p:sp>
      <p:sp>
        <p:nvSpPr>
          <p:cNvPr id="21" name="Slide Number Placeholder 4"/>
          <p:cNvSpPr txBox="1">
            <a:spLocks/>
          </p:cNvSpPr>
          <p:nvPr/>
        </p:nvSpPr>
        <p:spPr bwMode="auto">
          <a:xfrm>
            <a:off x="3200400" y="6400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9pPr>
          </a:lstStyle>
          <a:p>
            <a:pPr>
              <a:defRPr/>
            </a:pPr>
            <a:r>
              <a:rPr lang="en-US" dirty="0" smtClean="0"/>
              <a:t>Slide Credit: Carlos </a:t>
            </a:r>
            <a:r>
              <a:rPr lang="en-US" dirty="0" err="1" smtClean="0"/>
              <a:t>Guestrin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3142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 for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(Finish) Nearest </a:t>
            </a:r>
            <a:r>
              <a:rPr lang="en-US" dirty="0" err="1" smtClean="0"/>
              <a:t>Neighbour</a:t>
            </a:r>
            <a:endParaRPr lang="en-US" dirty="0" smtClean="0"/>
          </a:p>
          <a:p>
            <a:pPr lvl="1"/>
            <a:r>
              <a:rPr lang="en-US" dirty="0" smtClean="0"/>
              <a:t>Kernel Classification/Regression</a:t>
            </a:r>
          </a:p>
          <a:p>
            <a:pPr lvl="1"/>
            <a:r>
              <a:rPr lang="en-US" dirty="0" smtClean="0"/>
              <a:t>Curse of Dimensionality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5182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Weighted k-NNs</a:t>
            </a:r>
          </a:p>
        </p:txBody>
      </p:sp>
      <p:sp>
        <p:nvSpPr>
          <p:cNvPr id="871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BR"/>
              <a:t>Neighbors are not all the same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203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1-NN for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bumpy (</a:t>
            </a:r>
            <a:r>
              <a:rPr lang="en-US" dirty="0" err="1" smtClean="0"/>
              <a:t>overfits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110" name="Slide Number Placeholder 4"/>
          <p:cNvSpPr txBox="1">
            <a:spLocks/>
          </p:cNvSpPr>
          <p:nvPr/>
        </p:nvSpPr>
        <p:spPr bwMode="auto">
          <a:xfrm>
            <a:off x="3200400" y="6400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9pPr>
          </a:lstStyle>
          <a:p>
            <a:pPr algn="ctr">
              <a:defRPr/>
            </a:pPr>
            <a:r>
              <a:rPr lang="en-US" dirty="0" smtClean="0"/>
              <a:t>Figure Credit: Andrew Moore</a:t>
            </a:r>
            <a:endParaRPr lang="en-US" dirty="0"/>
          </a:p>
        </p:txBody>
      </p:sp>
      <p:pic>
        <p:nvPicPr>
          <p:cNvPr id="34" name="Picture 5" descr="a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676400"/>
            <a:ext cx="4251960" cy="4572000"/>
          </a:xfrm>
          <a:prstGeom prst="rect">
            <a:avLst/>
          </a:prstGeom>
          <a:noFill/>
        </p:spPr>
      </p:pic>
      <p:pic>
        <p:nvPicPr>
          <p:cNvPr id="35" name="Picture 4" descr="k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52400" y="1676399"/>
            <a:ext cx="4250934" cy="45720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31333268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9</a:t>
            </a:r>
            <a:r>
              <a:rPr lang="en-US" dirty="0" smtClean="0"/>
              <a:t>-NN for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Often bumpy (</a:t>
            </a:r>
            <a:r>
              <a:rPr lang="en-US" dirty="0" err="1" smtClean="0"/>
              <a:t>overfits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110" name="Slide Number Placeholder 4"/>
          <p:cNvSpPr txBox="1">
            <a:spLocks/>
          </p:cNvSpPr>
          <p:nvPr/>
        </p:nvSpPr>
        <p:spPr bwMode="auto">
          <a:xfrm>
            <a:off x="3200400" y="6400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9pPr>
          </a:lstStyle>
          <a:p>
            <a:pPr algn="ctr">
              <a:defRPr/>
            </a:pPr>
            <a:r>
              <a:rPr lang="en-US" dirty="0" smtClean="0"/>
              <a:t>Figure Credit: Andrew Moore</a:t>
            </a:r>
            <a:endParaRPr lang="en-US" dirty="0"/>
          </a:p>
        </p:txBody>
      </p:sp>
      <p:pic>
        <p:nvPicPr>
          <p:cNvPr id="9" name="Picture 6" descr="a1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676400"/>
            <a:ext cx="4251960" cy="4572000"/>
          </a:xfrm>
          <a:prstGeom prst="rect">
            <a:avLst/>
          </a:prstGeom>
          <a:noFill/>
        </p:spPr>
      </p:pic>
      <p:pic>
        <p:nvPicPr>
          <p:cNvPr id="10" name="Picture 5" descr="k1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155448" y="1676400"/>
            <a:ext cx="4251960" cy="4572000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23931866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Kernel R</a:t>
            </a:r>
            <a:r>
              <a:rPr lang="en-US" dirty="0" smtClean="0"/>
              <a:t>egression/Classification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Four things make a memory based learner:</a:t>
            </a:r>
          </a:p>
          <a:p>
            <a:r>
              <a:rPr lang="en-US" i="1" dirty="0"/>
              <a:t>A distance </a:t>
            </a:r>
            <a:r>
              <a:rPr lang="en-US" i="1" dirty="0" smtClean="0"/>
              <a:t>metric</a:t>
            </a:r>
          </a:p>
          <a:p>
            <a:pPr lvl="1"/>
            <a:r>
              <a:rPr lang="en-US" b="1" dirty="0" smtClean="0"/>
              <a:t>Euclidean (and others)</a:t>
            </a:r>
          </a:p>
          <a:p>
            <a:pPr lvl="1"/>
            <a:endParaRPr lang="en-US" dirty="0" smtClean="0"/>
          </a:p>
          <a:p>
            <a:r>
              <a:rPr lang="en-US" i="1" dirty="0" smtClean="0"/>
              <a:t>How </a:t>
            </a:r>
            <a:r>
              <a:rPr lang="en-US" i="1" dirty="0"/>
              <a:t>many nearby neighbors to look at</a:t>
            </a:r>
            <a:r>
              <a:rPr lang="en-US" i="1" dirty="0" smtClean="0"/>
              <a:t>?</a:t>
            </a:r>
          </a:p>
          <a:p>
            <a:pPr lvl="1"/>
            <a:r>
              <a:rPr lang="en-US" b="1" dirty="0" smtClean="0"/>
              <a:t>All of them</a:t>
            </a:r>
            <a:endParaRPr lang="en-US" b="1" dirty="0"/>
          </a:p>
          <a:p>
            <a:pPr lvl="1"/>
            <a:endParaRPr lang="en-US" dirty="0" smtClean="0"/>
          </a:p>
          <a:p>
            <a:r>
              <a:rPr lang="en-US" i="1" dirty="0" smtClean="0"/>
              <a:t>A </a:t>
            </a:r>
            <a:r>
              <a:rPr lang="en-US" i="1" dirty="0"/>
              <a:t>weighting function (optional</a:t>
            </a:r>
            <a:r>
              <a:rPr lang="en-US" i="1" dirty="0" smtClean="0"/>
              <a:t>)</a:t>
            </a:r>
          </a:p>
          <a:p>
            <a:pPr lvl="1"/>
            <a:r>
              <a:rPr lang="en-US" b="1" i="1" dirty="0" err="1"/>
              <a:t>w</a:t>
            </a:r>
            <a:r>
              <a:rPr lang="en-US" b="1" i="1" baseline="-25000" dirty="0" err="1"/>
              <a:t>i</a:t>
            </a:r>
            <a:r>
              <a:rPr lang="en-US" b="1" i="1" dirty="0"/>
              <a:t> = </a:t>
            </a:r>
            <a:r>
              <a:rPr lang="en-US" b="1" i="1" dirty="0" err="1"/>
              <a:t>exp</a:t>
            </a:r>
            <a:r>
              <a:rPr lang="en-US" b="1" i="1" dirty="0"/>
              <a:t>(</a:t>
            </a:r>
            <a:r>
              <a:rPr lang="en-US" b="1" i="1" dirty="0" smtClean="0"/>
              <a:t>-d(x</a:t>
            </a:r>
            <a:r>
              <a:rPr lang="en-US" b="1" i="1" baseline="-25000" dirty="0" smtClean="0"/>
              <a:t>i</a:t>
            </a:r>
            <a:r>
              <a:rPr lang="en-US" b="1" i="1" dirty="0" smtClean="0"/>
              <a:t>, query)</a:t>
            </a:r>
            <a:r>
              <a:rPr lang="en-US" b="1" i="1" baseline="30000" dirty="0"/>
              <a:t>2</a:t>
            </a:r>
            <a:r>
              <a:rPr lang="en-US" b="1" i="1" dirty="0"/>
              <a:t> / </a:t>
            </a:r>
            <a:r>
              <a:rPr lang="en-US" b="1" i="1" dirty="0" smtClean="0"/>
              <a:t>σ</a:t>
            </a:r>
            <a:r>
              <a:rPr lang="en-US" b="1" i="1" baseline="30000" dirty="0" smtClean="0"/>
              <a:t>2</a:t>
            </a:r>
            <a:r>
              <a:rPr lang="en-US" b="1" i="1" dirty="0" smtClean="0"/>
              <a:t>)</a:t>
            </a:r>
          </a:p>
          <a:p>
            <a:pPr lvl="1"/>
            <a:r>
              <a:rPr lang="en-US" dirty="0">
                <a:solidFill>
                  <a:srgbClr val="33CC33"/>
                </a:solidFill>
              </a:rPr>
              <a:t>Nearby points to the query are weighted strongly, far points weakly. The </a:t>
            </a:r>
            <a:r>
              <a:rPr lang="el-GR" dirty="0">
                <a:solidFill>
                  <a:srgbClr val="33CC33"/>
                </a:solidFill>
              </a:rPr>
              <a:t>σ</a:t>
            </a:r>
            <a:r>
              <a:rPr lang="en-US" dirty="0" smtClean="0">
                <a:solidFill>
                  <a:srgbClr val="33CC33"/>
                </a:solidFill>
              </a:rPr>
              <a:t> </a:t>
            </a:r>
            <a:r>
              <a:rPr lang="en-US" dirty="0">
                <a:solidFill>
                  <a:srgbClr val="33CC33"/>
                </a:solidFill>
              </a:rPr>
              <a:t>parameter is the </a:t>
            </a:r>
            <a:r>
              <a:rPr lang="en-US" b="1" dirty="0">
                <a:solidFill>
                  <a:srgbClr val="33CC33"/>
                </a:solidFill>
              </a:rPr>
              <a:t>Kernel Width</a:t>
            </a:r>
            <a:r>
              <a:rPr lang="en-US" dirty="0">
                <a:solidFill>
                  <a:srgbClr val="33CC33"/>
                </a:solidFill>
              </a:rPr>
              <a:t>. Very important.</a:t>
            </a:r>
          </a:p>
          <a:p>
            <a:pPr lvl="1"/>
            <a:endParaRPr lang="en-US" b="1" dirty="0" smtClean="0"/>
          </a:p>
          <a:p>
            <a:pPr lvl="1"/>
            <a:endParaRPr lang="en-US" dirty="0"/>
          </a:p>
          <a:p>
            <a:r>
              <a:rPr lang="en-US" i="1" dirty="0" smtClean="0"/>
              <a:t>How </a:t>
            </a:r>
            <a:r>
              <a:rPr lang="en-US" i="1" dirty="0"/>
              <a:t>to fit with the local points?</a:t>
            </a:r>
          </a:p>
          <a:p>
            <a:pPr lvl="1"/>
            <a:r>
              <a:rPr lang="en-US" b="1" dirty="0"/>
              <a:t>Predict the weighted average of the </a:t>
            </a:r>
            <a:r>
              <a:rPr lang="en-US" b="1" dirty="0" smtClean="0"/>
              <a:t>outputs</a:t>
            </a:r>
          </a:p>
          <a:p>
            <a:pPr marL="457200" lvl="1" indent="0">
              <a:buNone/>
            </a:pPr>
            <a:r>
              <a:rPr lang="en-US" b="1" dirty="0" smtClean="0"/>
              <a:t>    predict </a:t>
            </a:r>
            <a:r>
              <a:rPr lang="en-US" b="1" dirty="0"/>
              <a:t>= </a:t>
            </a:r>
            <a:r>
              <a:rPr lang="el-GR" b="1" dirty="0"/>
              <a:t>Σ</a:t>
            </a:r>
            <a:r>
              <a:rPr lang="en-US" b="1" i="1" dirty="0" err="1"/>
              <a:t>w</a:t>
            </a:r>
            <a:r>
              <a:rPr lang="en-US" b="1" i="1" baseline="-25000" dirty="0" err="1"/>
              <a:t>i</a:t>
            </a:r>
            <a:r>
              <a:rPr lang="en-US" b="1" i="1" dirty="0" err="1"/>
              <a:t>y</a:t>
            </a:r>
            <a:r>
              <a:rPr lang="en-US" b="1" i="1" baseline="-25000" dirty="0" err="1"/>
              <a:t>i</a:t>
            </a:r>
            <a:r>
              <a:rPr lang="en-US" b="1" i="1" dirty="0"/>
              <a:t> /</a:t>
            </a:r>
            <a:r>
              <a:rPr lang="en-US" b="1" dirty="0"/>
              <a:t> </a:t>
            </a:r>
            <a:r>
              <a:rPr lang="el-GR" b="1" dirty="0"/>
              <a:t>Σ</a:t>
            </a:r>
            <a:r>
              <a:rPr lang="en-US" b="1" i="1" dirty="0" err="1"/>
              <a:t>w</a:t>
            </a:r>
            <a:r>
              <a:rPr lang="en-US" b="1" i="1" baseline="-25000" dirty="0" err="1"/>
              <a:t>i</a:t>
            </a:r>
            <a:endParaRPr lang="el-GR" b="1" i="1" baseline="-25000" dirty="0"/>
          </a:p>
          <a:p>
            <a:pPr lvl="1"/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3200400" y="6400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9pPr>
          </a:lstStyle>
          <a:p>
            <a:pPr>
              <a:defRPr/>
            </a:pPr>
            <a:r>
              <a:rPr lang="en-US" dirty="0" smtClean="0"/>
              <a:t>Slide Credit: Carlos </a:t>
            </a:r>
            <a:r>
              <a:rPr lang="en-US" dirty="0" err="1" smtClean="0"/>
              <a:t>Guestrin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6243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Weighting/Kernel </a:t>
            </a:r>
            <a:r>
              <a:rPr lang="en-US" dirty="0"/>
              <a:t>functions</a:t>
            </a:r>
          </a:p>
        </p:txBody>
      </p:sp>
      <p:sp>
        <p:nvSpPr>
          <p:cNvPr id="875523" name="Rectangle 3"/>
          <p:cNvSpPr>
            <a:spLocks noChangeArrowheads="1"/>
          </p:cNvSpPr>
          <p:nvPr/>
        </p:nvSpPr>
        <p:spPr bwMode="auto">
          <a:xfrm>
            <a:off x="228600" y="1600200"/>
            <a:ext cx="3886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b="1" i="1" dirty="0" err="1"/>
              <a:t>w</a:t>
            </a:r>
            <a:r>
              <a:rPr lang="en-US" sz="2000" b="1" i="1" baseline="-25000" dirty="0" err="1"/>
              <a:t>i</a:t>
            </a:r>
            <a:r>
              <a:rPr lang="en-US" sz="2000" b="1" i="1" dirty="0"/>
              <a:t> = </a:t>
            </a:r>
            <a:r>
              <a:rPr lang="en-US" sz="2000" b="1" i="1" dirty="0" err="1"/>
              <a:t>exp</a:t>
            </a:r>
            <a:r>
              <a:rPr lang="en-US" sz="2000" b="1" i="1" dirty="0"/>
              <a:t>(-d(x</a:t>
            </a:r>
            <a:r>
              <a:rPr lang="en-US" sz="2000" b="1" i="1" baseline="-25000" dirty="0"/>
              <a:t>i</a:t>
            </a:r>
            <a:r>
              <a:rPr lang="en-US" sz="2000" b="1" i="1" dirty="0"/>
              <a:t>, query)</a:t>
            </a:r>
            <a:r>
              <a:rPr lang="en-US" sz="2000" b="1" i="1" baseline="30000" dirty="0"/>
              <a:t>2</a:t>
            </a:r>
            <a:r>
              <a:rPr lang="en-US" sz="2000" b="1" i="1" dirty="0"/>
              <a:t> / σ</a:t>
            </a:r>
            <a:r>
              <a:rPr lang="en-US" sz="2000" b="1" i="1" baseline="30000" dirty="0"/>
              <a:t>2</a:t>
            </a:r>
            <a:r>
              <a:rPr lang="en-US" sz="2000" b="1" i="1" dirty="0"/>
              <a:t>)</a:t>
            </a:r>
            <a:endParaRPr lang="en-US" sz="2000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000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000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000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000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000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000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000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000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000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000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pt-BR" sz="2000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000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000" dirty="0"/>
          </a:p>
          <a:p>
            <a:pPr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endParaRPr lang="en-US" sz="2000" i="1" dirty="0"/>
          </a:p>
        </p:txBody>
      </p:sp>
      <p:pic>
        <p:nvPicPr>
          <p:cNvPr id="875524" name="Picture 4" descr="kernel-shape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1447800"/>
            <a:ext cx="4478338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5526" name="Rectangle 6"/>
          <p:cNvSpPr>
            <a:spLocks noChangeArrowheads="1"/>
          </p:cNvSpPr>
          <p:nvPr/>
        </p:nvSpPr>
        <p:spPr bwMode="auto">
          <a:xfrm>
            <a:off x="5924550" y="6019800"/>
            <a:ext cx="32210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(Our examples use Gaussian)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(C) Dhruv Batra </a:t>
            </a:r>
            <a:endParaRPr lang="en-US" dirty="0"/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86600" y="6400800"/>
            <a:ext cx="1905000" cy="457200"/>
          </a:xfrm>
        </p:spPr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11" name="Slide Number Placeholder 4"/>
          <p:cNvSpPr txBox="1">
            <a:spLocks/>
          </p:cNvSpPr>
          <p:nvPr/>
        </p:nvSpPr>
        <p:spPr bwMode="auto">
          <a:xfrm>
            <a:off x="3200400" y="6400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9pPr>
          </a:lstStyle>
          <a:p>
            <a:pPr>
              <a:defRPr/>
            </a:pPr>
            <a:r>
              <a:rPr lang="en-US" dirty="0" smtClean="0"/>
              <a:t>Slide Credit: Carlos </a:t>
            </a:r>
            <a:r>
              <a:rPr lang="en-US" dirty="0" err="1" smtClean="0"/>
              <a:t>Guestrin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9927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Effect of Kernel Width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0" y="3810000"/>
            <a:ext cx="9147313" cy="1828800"/>
            <a:chOff x="0" y="3810000"/>
            <a:chExt cx="9147313" cy="1828800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3810000"/>
              <a:ext cx="2438400" cy="182880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209800" y="3810000"/>
              <a:ext cx="2438400" cy="1828800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343400" y="3810000"/>
              <a:ext cx="2438400" cy="1828800"/>
            </a:xfrm>
            <a:prstGeom prst="rect">
              <a:avLst/>
            </a:prstGeom>
          </p:spPr>
        </p:pic>
        <p:pic>
          <p:nvPicPr>
            <p:cNvPr id="9" name="Picture 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708913" y="3810000"/>
              <a:ext cx="2438400" cy="1828800"/>
            </a:xfrm>
            <a:prstGeom prst="rect">
              <a:avLst/>
            </a:prstGeom>
          </p:spPr>
        </p:pic>
      </p:grp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5257800"/>
          </a:xfrm>
        </p:spPr>
        <p:txBody>
          <a:bodyPr/>
          <a:lstStyle/>
          <a:p>
            <a:r>
              <a:rPr lang="en-US" dirty="0"/>
              <a:t>What happens as </a:t>
            </a:r>
            <a:r>
              <a:rPr lang="en-US" dirty="0" err="1"/>
              <a:t>σ</a:t>
            </a:r>
            <a:r>
              <a:rPr lang="en-US" dirty="0" err="1">
                <a:sym typeface="Wingdings"/>
              </a:rPr>
              <a:t>inf</a:t>
            </a:r>
            <a:r>
              <a:rPr lang="en-US" dirty="0">
                <a:sym typeface="Wingdings"/>
              </a:rPr>
              <a:t>?</a:t>
            </a:r>
          </a:p>
          <a:p>
            <a:endParaRPr lang="en-US" dirty="0" smtClean="0"/>
          </a:p>
          <a:p>
            <a:r>
              <a:rPr lang="en-US" dirty="0" smtClean="0"/>
              <a:t>What happens as σ</a:t>
            </a:r>
            <a:r>
              <a:rPr lang="en-US" dirty="0" smtClean="0">
                <a:sym typeface="Wingdings"/>
              </a:rPr>
              <a:t>0?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1" name="Slide Number Placeholder 4"/>
          <p:cNvSpPr txBox="1">
            <a:spLocks/>
          </p:cNvSpPr>
          <p:nvPr/>
        </p:nvSpPr>
        <p:spPr bwMode="auto">
          <a:xfrm>
            <a:off x="3200400" y="6400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9pPr>
          </a:lstStyle>
          <a:p>
            <a:pPr algn="ctr">
              <a:defRPr/>
            </a:pPr>
            <a:r>
              <a:rPr lang="en-US" dirty="0" smtClean="0"/>
              <a:t>Image Credit: Ben </a:t>
            </a:r>
            <a:r>
              <a:rPr lang="en-US" dirty="0" err="1" smtClean="0"/>
              <a:t>Taskar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101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Administrativia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HW0</a:t>
            </a:r>
            <a:endParaRPr lang="en-US" dirty="0"/>
          </a:p>
          <a:p>
            <a:pPr lvl="1"/>
            <a:r>
              <a:rPr lang="en-US" dirty="0" smtClean="0"/>
              <a:t>Graded. Grades </a:t>
            </a:r>
            <a:r>
              <a:rPr lang="en-US" dirty="0"/>
              <a:t>available </a:t>
            </a:r>
            <a:r>
              <a:rPr lang="en-US" dirty="0" smtClean="0"/>
              <a:t>on Scholar. </a:t>
            </a:r>
          </a:p>
          <a:p>
            <a:pPr lvl="1"/>
            <a:r>
              <a:rPr lang="en-US" dirty="0" smtClean="0"/>
              <a:t>Everyone passed. </a:t>
            </a:r>
          </a:p>
          <a:p>
            <a:pPr lvl="1"/>
            <a:r>
              <a:rPr lang="en-US" dirty="0" smtClean="0"/>
              <a:t>Some are on the border. Please come see me. </a:t>
            </a:r>
            <a:endParaRPr lang="en-US" dirty="0"/>
          </a:p>
          <a:p>
            <a:pPr lvl="1"/>
            <a:r>
              <a:rPr lang="en-US" dirty="0" smtClean="0"/>
              <a:t>Solutions available Wed.</a:t>
            </a:r>
          </a:p>
          <a:p>
            <a:endParaRPr lang="en-US" dirty="0"/>
          </a:p>
          <a:p>
            <a:r>
              <a:rPr lang="en-US" dirty="0" smtClean="0"/>
              <a:t>HW1 </a:t>
            </a:r>
          </a:p>
          <a:p>
            <a:pPr lvl="1"/>
            <a:r>
              <a:rPr lang="en-US" dirty="0" smtClean="0"/>
              <a:t>Out </a:t>
            </a:r>
            <a:r>
              <a:rPr lang="en-US" dirty="0"/>
              <a:t>today</a:t>
            </a:r>
          </a:p>
          <a:p>
            <a:pPr lvl="1"/>
            <a:r>
              <a:rPr lang="en-US" dirty="0"/>
              <a:t>Due on </a:t>
            </a:r>
            <a:r>
              <a:rPr lang="en-US" dirty="0" smtClean="0"/>
              <a:t>Sunday 02/15, </a:t>
            </a:r>
            <a:r>
              <a:rPr lang="en-US" dirty="0"/>
              <a:t>11:</a:t>
            </a:r>
            <a:r>
              <a:rPr lang="en-US" dirty="0" smtClean="0"/>
              <a:t>55pm</a:t>
            </a:r>
            <a:endParaRPr lang="en-US" dirty="0"/>
          </a:p>
          <a:p>
            <a:pPr lvl="1"/>
            <a:r>
              <a:rPr lang="en-US" dirty="0"/>
              <a:t>Please please please please please start early</a:t>
            </a:r>
          </a:p>
          <a:p>
            <a:pPr lvl="1"/>
            <a:r>
              <a:rPr lang="en-US" dirty="0"/>
              <a:t>Implement K-NN</a:t>
            </a:r>
          </a:p>
          <a:p>
            <a:pPr lvl="1"/>
            <a:r>
              <a:rPr lang="en-US" dirty="0" err="1"/>
              <a:t>Kaggle</a:t>
            </a:r>
            <a:r>
              <a:rPr lang="en-US" dirty="0"/>
              <a:t> Competition</a:t>
            </a:r>
          </a:p>
          <a:p>
            <a:pPr lvl="1"/>
            <a:r>
              <a:rPr lang="en-US" dirty="0"/>
              <a:t>Bonus points for best performing entries.</a:t>
            </a:r>
          </a:p>
          <a:p>
            <a:pPr lvl="1"/>
            <a:r>
              <a:rPr lang="en-US" dirty="0"/>
              <a:t>Bonus points for beating the instructor/TA.</a:t>
            </a:r>
          </a:p>
          <a:p>
            <a:pPr lvl="1"/>
            <a:r>
              <a:rPr lang="en-US" dirty="0">
                <a:hlinkClick r:id="rId2"/>
              </a:rPr>
              <a:t>http://inclass.kaggle.com/c/VT-ECE-Machine-Learning-</a:t>
            </a:r>
            <a:r>
              <a:rPr lang="en-US" dirty="0" smtClean="0">
                <a:hlinkClick r:id="rId2"/>
              </a:rPr>
              <a:t>HW1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658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Problems with Instance-Based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Expensive</a:t>
            </a:r>
          </a:p>
          <a:p>
            <a:pPr lvl="1"/>
            <a:r>
              <a:rPr lang="en-US" dirty="0" smtClean="0"/>
              <a:t>No Learning: most </a:t>
            </a:r>
            <a:r>
              <a:rPr lang="en-US" dirty="0"/>
              <a:t>real work done during testing</a:t>
            </a:r>
          </a:p>
          <a:p>
            <a:pPr lvl="1"/>
            <a:r>
              <a:rPr lang="en-US" dirty="0"/>
              <a:t>For every test sample, must search through all dataset – very slow!</a:t>
            </a:r>
          </a:p>
          <a:p>
            <a:pPr lvl="1"/>
            <a:r>
              <a:rPr lang="en-US" dirty="0"/>
              <a:t>Must use tricks like approximate nearest </a:t>
            </a:r>
            <a:r>
              <a:rPr lang="en-US" dirty="0" err="1"/>
              <a:t>neighbour</a:t>
            </a:r>
            <a:r>
              <a:rPr lang="en-US" dirty="0"/>
              <a:t> search</a:t>
            </a:r>
          </a:p>
          <a:p>
            <a:endParaRPr lang="en-US" dirty="0" smtClean="0"/>
          </a:p>
          <a:p>
            <a:r>
              <a:rPr lang="en-US" dirty="0" smtClean="0"/>
              <a:t>Doesn’t work well when large number of irrelevant features</a:t>
            </a:r>
          </a:p>
          <a:p>
            <a:pPr lvl="1"/>
            <a:r>
              <a:rPr lang="en-US" dirty="0" smtClean="0"/>
              <a:t>Distances overwhelmed by noisy features</a:t>
            </a:r>
          </a:p>
          <a:p>
            <a:endParaRPr lang="en-US" dirty="0"/>
          </a:p>
          <a:p>
            <a:r>
              <a:rPr lang="en-US" dirty="0" smtClean="0"/>
              <a:t>Curse of Dimensionality</a:t>
            </a:r>
          </a:p>
          <a:p>
            <a:pPr lvl="1"/>
            <a:r>
              <a:rPr lang="en-US" dirty="0" smtClean="0"/>
              <a:t>Distances become meaningless in high dimensions</a:t>
            </a:r>
          </a:p>
          <a:p>
            <a:pPr lvl="1"/>
            <a:r>
              <a:rPr lang="en-US" dirty="0" smtClean="0"/>
              <a:t>(See proof in next lecture)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753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Curse of Dimensionality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Consider: Sphere of radius 1 in </a:t>
            </a:r>
            <a:r>
              <a:rPr lang="en-US" dirty="0" err="1" smtClean="0"/>
              <a:t>d</a:t>
            </a:r>
            <a:r>
              <a:rPr lang="en-US" dirty="0" smtClean="0"/>
              <a:t>-dims</a:t>
            </a:r>
          </a:p>
          <a:p>
            <a:endParaRPr lang="en-US" dirty="0" smtClean="0"/>
          </a:p>
          <a:p>
            <a:r>
              <a:rPr lang="en-US" dirty="0" smtClean="0"/>
              <a:t>Consider: an outer </a:t>
            </a:r>
            <a:r>
              <a:rPr lang="en-US" dirty="0" err="1" smtClean="0"/>
              <a:t>ε</a:t>
            </a:r>
            <a:r>
              <a:rPr lang="en-US" dirty="0" smtClean="0"/>
              <a:t>-shell in this sphere</a:t>
            </a:r>
          </a:p>
          <a:p>
            <a:endParaRPr lang="en-US" dirty="0" smtClean="0"/>
          </a:p>
          <a:p>
            <a:r>
              <a:rPr lang="en-US" dirty="0" smtClean="0"/>
              <a:t>What is                      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0636543"/>
              </p:ext>
            </p:extLst>
          </p:nvPr>
        </p:nvGraphicFramePr>
        <p:xfrm>
          <a:off x="2286000" y="2819400"/>
          <a:ext cx="1652868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952500" imgH="431800" progId="Equation.3">
                  <p:embed/>
                </p:oleObj>
              </mc:Choice>
              <mc:Fallback>
                <p:oleObj name="Equation" r:id="rId3" imgW="9525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86000" y="2819400"/>
                        <a:ext cx="1652868" cy="74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836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Curse of Dimensionality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6" name="Picture 5" descr="Figure1.22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143000"/>
            <a:ext cx="5943600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526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pt-BR" dirty="0" err="1"/>
              <a:t>k</a:t>
            </a:r>
            <a:r>
              <a:rPr lang="pt-BR" dirty="0"/>
              <a:t>-NN</a:t>
            </a:r>
          </a:p>
          <a:p>
            <a:pPr lvl="1">
              <a:lnSpc>
                <a:spcPct val="90000"/>
              </a:lnSpc>
            </a:pPr>
            <a:r>
              <a:rPr lang="pt-BR" dirty="0" err="1"/>
              <a:t>Simplest</a:t>
            </a:r>
            <a:r>
              <a:rPr lang="pt-BR" dirty="0"/>
              <a:t> </a:t>
            </a:r>
            <a:r>
              <a:rPr lang="pt-BR" dirty="0" err="1"/>
              <a:t>learning</a:t>
            </a:r>
            <a:r>
              <a:rPr lang="pt-BR" dirty="0"/>
              <a:t> </a:t>
            </a:r>
            <a:r>
              <a:rPr lang="pt-BR" dirty="0" err="1"/>
              <a:t>algorithm</a:t>
            </a:r>
            <a:endParaRPr lang="pt-BR" dirty="0"/>
          </a:p>
          <a:p>
            <a:pPr lvl="1">
              <a:lnSpc>
                <a:spcPct val="90000"/>
              </a:lnSpc>
            </a:pPr>
            <a:r>
              <a:rPr lang="pt-BR" dirty="0" err="1"/>
              <a:t>With</a:t>
            </a:r>
            <a:r>
              <a:rPr lang="pt-BR" dirty="0"/>
              <a:t> </a:t>
            </a:r>
            <a:r>
              <a:rPr lang="pt-BR" dirty="0" err="1"/>
              <a:t>sufficient</a:t>
            </a:r>
            <a:r>
              <a:rPr lang="pt-BR" dirty="0"/>
              <a:t> data, </a:t>
            </a:r>
            <a:r>
              <a:rPr lang="pt-BR" dirty="0" err="1"/>
              <a:t>very</a:t>
            </a:r>
            <a:r>
              <a:rPr lang="pt-BR" dirty="0"/>
              <a:t> hard </a:t>
            </a:r>
            <a:r>
              <a:rPr lang="pt-BR" dirty="0" err="1"/>
              <a:t>to</a:t>
            </a:r>
            <a:r>
              <a:rPr lang="pt-BR" dirty="0"/>
              <a:t> beat “</a:t>
            </a:r>
            <a:r>
              <a:rPr lang="pt-BR" dirty="0" err="1"/>
              <a:t>strawman</a:t>
            </a:r>
            <a:r>
              <a:rPr lang="pt-BR" dirty="0"/>
              <a:t>” approach</a:t>
            </a:r>
          </a:p>
          <a:p>
            <a:pPr lvl="1">
              <a:lnSpc>
                <a:spcPct val="90000"/>
              </a:lnSpc>
            </a:pPr>
            <a:r>
              <a:rPr lang="pt-BR" dirty="0" err="1"/>
              <a:t>Picking</a:t>
            </a:r>
            <a:r>
              <a:rPr lang="pt-BR" dirty="0"/>
              <a:t> </a:t>
            </a:r>
            <a:r>
              <a:rPr lang="pt-BR" dirty="0" err="1"/>
              <a:t>k</a:t>
            </a:r>
            <a:r>
              <a:rPr lang="pt-BR" dirty="0"/>
              <a:t>?</a:t>
            </a:r>
          </a:p>
          <a:p>
            <a:pPr>
              <a:lnSpc>
                <a:spcPct val="90000"/>
              </a:lnSpc>
            </a:pPr>
            <a:endParaRPr lang="pt-BR" dirty="0" smtClean="0"/>
          </a:p>
          <a:p>
            <a:pPr>
              <a:lnSpc>
                <a:spcPct val="90000"/>
              </a:lnSpc>
            </a:pPr>
            <a:r>
              <a:rPr lang="pt-BR" dirty="0" err="1" smtClean="0"/>
              <a:t>Kernel</a:t>
            </a:r>
            <a:r>
              <a:rPr lang="pt-BR" dirty="0" smtClean="0"/>
              <a:t> </a:t>
            </a:r>
            <a:r>
              <a:rPr lang="pt-BR" dirty="0" err="1" smtClean="0"/>
              <a:t>regression</a:t>
            </a:r>
            <a:r>
              <a:rPr lang="pt-BR" dirty="0" smtClean="0"/>
              <a:t>/</a:t>
            </a:r>
            <a:r>
              <a:rPr lang="pt-BR" dirty="0" err="1" smtClean="0"/>
              <a:t>classification</a:t>
            </a:r>
            <a:endParaRPr lang="pt-BR" dirty="0"/>
          </a:p>
          <a:p>
            <a:pPr lvl="1">
              <a:lnSpc>
                <a:spcPct val="90000"/>
              </a:lnSpc>
            </a:pPr>
            <a:r>
              <a:rPr lang="pt-BR" dirty="0"/>
              <a:t>Set </a:t>
            </a:r>
            <a:r>
              <a:rPr lang="pt-BR" dirty="0" err="1"/>
              <a:t>k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n</a:t>
            </a:r>
            <a:r>
              <a:rPr lang="pt-BR" dirty="0"/>
              <a:t> (</a:t>
            </a:r>
            <a:r>
              <a:rPr lang="pt-BR" dirty="0" err="1"/>
              <a:t>number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data points</a:t>
            </a:r>
            <a:r>
              <a:rPr lang="pt-BR" dirty="0" smtClean="0"/>
              <a:t>)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chose</a:t>
            </a:r>
            <a:r>
              <a:rPr lang="pt-BR" dirty="0" smtClean="0"/>
              <a:t> </a:t>
            </a:r>
            <a:r>
              <a:rPr lang="pt-BR" dirty="0" err="1" smtClean="0"/>
              <a:t>kernel</a:t>
            </a:r>
            <a:r>
              <a:rPr lang="pt-BR" dirty="0" smtClean="0"/>
              <a:t> </a:t>
            </a:r>
            <a:r>
              <a:rPr lang="pt-BR" dirty="0" err="1" smtClean="0"/>
              <a:t>width</a:t>
            </a:r>
            <a:endParaRPr lang="pt-BR" dirty="0"/>
          </a:p>
          <a:p>
            <a:pPr lvl="1">
              <a:lnSpc>
                <a:spcPct val="90000"/>
              </a:lnSpc>
            </a:pPr>
            <a:r>
              <a:rPr lang="pt-BR" dirty="0" err="1"/>
              <a:t>Smoother</a:t>
            </a:r>
            <a:r>
              <a:rPr lang="pt-BR" dirty="0"/>
              <a:t> </a:t>
            </a:r>
            <a:r>
              <a:rPr lang="pt-BR" dirty="0" err="1"/>
              <a:t>than</a:t>
            </a:r>
            <a:r>
              <a:rPr lang="pt-BR" dirty="0"/>
              <a:t> </a:t>
            </a:r>
            <a:r>
              <a:rPr lang="pt-BR" dirty="0" err="1"/>
              <a:t>k</a:t>
            </a:r>
            <a:r>
              <a:rPr lang="pt-BR" dirty="0"/>
              <a:t>-NN</a:t>
            </a:r>
          </a:p>
          <a:p>
            <a:pPr>
              <a:lnSpc>
                <a:spcPct val="90000"/>
              </a:lnSpc>
            </a:pPr>
            <a:endParaRPr lang="pt-BR" dirty="0" smtClean="0"/>
          </a:p>
          <a:p>
            <a:pPr>
              <a:lnSpc>
                <a:spcPct val="90000"/>
              </a:lnSpc>
            </a:pPr>
            <a:r>
              <a:rPr lang="pt-BR" dirty="0" err="1" smtClean="0"/>
              <a:t>Problems</a:t>
            </a:r>
            <a:r>
              <a:rPr lang="pt-BR" dirty="0" smtClean="0"/>
              <a:t> </a:t>
            </a:r>
            <a:r>
              <a:rPr lang="pt-BR" dirty="0" err="1" smtClean="0"/>
              <a:t>with</a:t>
            </a:r>
            <a:r>
              <a:rPr lang="pt-BR" dirty="0" smtClean="0"/>
              <a:t> </a:t>
            </a:r>
            <a:r>
              <a:rPr lang="pt-BR" dirty="0" err="1" smtClean="0"/>
              <a:t>k</a:t>
            </a:r>
            <a:r>
              <a:rPr lang="pt-BR" dirty="0" smtClean="0"/>
              <a:t>-NN</a:t>
            </a:r>
          </a:p>
          <a:p>
            <a:pPr lvl="1">
              <a:lnSpc>
                <a:spcPct val="90000"/>
              </a:lnSpc>
            </a:pPr>
            <a:r>
              <a:rPr lang="pt-BR" dirty="0" smtClean="0"/>
              <a:t>Curse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dimensionality</a:t>
            </a:r>
            <a:endParaRPr lang="pt-BR" dirty="0"/>
          </a:p>
          <a:p>
            <a:pPr lvl="1">
              <a:lnSpc>
                <a:spcPct val="90000"/>
              </a:lnSpc>
            </a:pPr>
            <a:r>
              <a:rPr lang="pt-BR" dirty="0" err="1" smtClean="0"/>
              <a:t>Irrelevant</a:t>
            </a:r>
            <a:r>
              <a:rPr lang="pt-BR" dirty="0" smtClean="0"/>
              <a:t> </a:t>
            </a:r>
            <a:r>
              <a:rPr lang="pt-BR" dirty="0" err="1"/>
              <a:t>features</a:t>
            </a:r>
            <a:r>
              <a:rPr lang="pt-BR" dirty="0"/>
              <a:t> </a:t>
            </a:r>
            <a:r>
              <a:rPr lang="pt-BR" dirty="0" err="1"/>
              <a:t>often</a:t>
            </a:r>
            <a:r>
              <a:rPr lang="pt-BR" dirty="0"/>
              <a:t> </a:t>
            </a:r>
            <a:r>
              <a:rPr lang="pt-BR" dirty="0" err="1"/>
              <a:t>killers</a:t>
            </a:r>
            <a:r>
              <a:rPr lang="pt-BR" dirty="0"/>
              <a:t> for </a:t>
            </a:r>
            <a:r>
              <a:rPr lang="pt-BR" dirty="0" err="1"/>
              <a:t>instance-based</a:t>
            </a:r>
            <a:r>
              <a:rPr lang="pt-BR" dirty="0"/>
              <a:t> </a:t>
            </a:r>
            <a:r>
              <a:rPr lang="pt-BR" dirty="0" smtClean="0"/>
              <a:t>approaches</a:t>
            </a:r>
          </a:p>
          <a:p>
            <a:pPr lvl="1">
              <a:lnSpc>
                <a:spcPct val="90000"/>
              </a:lnSpc>
            </a:pPr>
            <a:r>
              <a:rPr lang="pt-BR" dirty="0" err="1" smtClean="0"/>
              <a:t>Slow</a:t>
            </a:r>
            <a:r>
              <a:rPr lang="pt-BR" dirty="0" smtClean="0"/>
              <a:t> NN </a:t>
            </a:r>
            <a:r>
              <a:rPr lang="pt-BR" dirty="0" err="1" smtClean="0"/>
              <a:t>search</a:t>
            </a:r>
            <a:r>
              <a:rPr lang="pt-BR" dirty="0" smtClean="0"/>
              <a:t>: Must </a:t>
            </a:r>
            <a:r>
              <a:rPr lang="pt-BR" dirty="0" err="1"/>
              <a:t>remember</a:t>
            </a:r>
            <a:r>
              <a:rPr lang="pt-BR" dirty="0"/>
              <a:t> (</a:t>
            </a:r>
            <a:r>
              <a:rPr lang="pt-BR" dirty="0" err="1"/>
              <a:t>very</a:t>
            </a:r>
            <a:r>
              <a:rPr lang="pt-BR" dirty="0"/>
              <a:t> </a:t>
            </a:r>
            <a:r>
              <a:rPr lang="pt-BR" dirty="0" err="1"/>
              <a:t>large</a:t>
            </a:r>
            <a:r>
              <a:rPr lang="pt-BR" dirty="0"/>
              <a:t>) </a:t>
            </a:r>
            <a:r>
              <a:rPr lang="pt-BR" dirty="0" err="1"/>
              <a:t>dataset</a:t>
            </a:r>
            <a:r>
              <a:rPr lang="pt-BR" dirty="0"/>
              <a:t> for </a:t>
            </a:r>
            <a:r>
              <a:rPr lang="pt-BR" dirty="0" err="1" smtClean="0"/>
              <a:t>prediction</a:t>
            </a:r>
            <a:endParaRPr lang="pt-BR" dirty="0" smtClean="0"/>
          </a:p>
          <a:p>
            <a:pPr lvl="1">
              <a:lnSpc>
                <a:spcPct val="90000"/>
              </a:lnSpc>
            </a:pPr>
            <a:endParaRPr lang="pt-BR" dirty="0"/>
          </a:p>
          <a:p>
            <a:pPr lvl="1">
              <a:lnSpc>
                <a:spcPct val="90000"/>
              </a:lnSpc>
            </a:pPr>
            <a:endParaRPr lang="en-US" dirty="0"/>
          </a:p>
          <a:p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(C) Dhruv Batra 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86600" y="6400800"/>
            <a:ext cx="1905000" cy="457200"/>
          </a:xfrm>
        </p:spPr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need to know</a:t>
            </a:r>
          </a:p>
        </p:txBody>
      </p:sp>
    </p:spTree>
    <p:extLst>
      <p:ext uri="{BB962C8B-B14F-4D97-AF65-F5344CB8AC3E}">
        <p14:creationId xmlns:p14="http://schemas.microsoft.com/office/powerpoint/2010/main" val="7958326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Concepts (which we will meet again)</a:t>
            </a:r>
          </a:p>
          <a:p>
            <a:pPr lvl="1"/>
            <a:r>
              <a:rPr lang="en-US" dirty="0" smtClean="0"/>
              <a:t>Supervised Learning</a:t>
            </a:r>
          </a:p>
          <a:p>
            <a:pPr lvl="1"/>
            <a:r>
              <a:rPr lang="en-US" dirty="0" smtClean="0"/>
              <a:t>Classification/Regression</a:t>
            </a:r>
          </a:p>
          <a:p>
            <a:pPr lvl="1"/>
            <a:r>
              <a:rPr lang="en-US" dirty="0" smtClean="0"/>
              <a:t>Loss Functions</a:t>
            </a:r>
          </a:p>
          <a:p>
            <a:pPr lvl="1"/>
            <a:r>
              <a:rPr lang="en-US" dirty="0" smtClean="0"/>
              <a:t>Statistical Estimation</a:t>
            </a:r>
          </a:p>
          <a:p>
            <a:pPr lvl="1"/>
            <a:r>
              <a:rPr lang="en-US" dirty="0" smtClean="0"/>
              <a:t>Training </a:t>
            </a:r>
            <a:r>
              <a:rPr lang="en-US" dirty="0" err="1" smtClean="0"/>
              <a:t>vs</a:t>
            </a:r>
            <a:r>
              <a:rPr lang="en-US" dirty="0" smtClean="0"/>
              <a:t> Testing Data</a:t>
            </a:r>
          </a:p>
          <a:p>
            <a:pPr lvl="1"/>
            <a:r>
              <a:rPr lang="en-US" dirty="0" smtClean="0"/>
              <a:t>Hypothesis Class</a:t>
            </a:r>
          </a:p>
          <a:p>
            <a:pPr lvl="1"/>
            <a:r>
              <a:rPr lang="en-US" dirty="0" err="1" smtClean="0"/>
              <a:t>Overfitting</a:t>
            </a:r>
            <a:r>
              <a:rPr lang="en-US" dirty="0" smtClean="0"/>
              <a:t>, Generalization</a:t>
            </a:r>
          </a:p>
          <a:p>
            <a:pPr lvl="1"/>
            <a:endParaRPr lang="en-US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(C) Dhruv Batra </a:t>
            </a:r>
            <a:endParaRPr lang="en-US" dirty="0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86600" y="6400800"/>
            <a:ext cx="1905000" cy="457200"/>
          </a:xfrm>
        </p:spPr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you need to know</a:t>
            </a:r>
          </a:p>
        </p:txBody>
      </p:sp>
    </p:spTree>
    <p:extLst>
      <p:ext uri="{BB962C8B-B14F-4D97-AF65-F5344CB8AC3E}">
        <p14:creationId xmlns:p14="http://schemas.microsoft.com/office/powerpoint/2010/main" val="3222332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4000" dirty="0" smtClean="0"/>
              <a:t>Recap from last time</a:t>
            </a:r>
            <a:endParaRPr lang="en-US" sz="4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057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Nearest </a:t>
            </a:r>
            <a:r>
              <a:rPr lang="en-US" dirty="0" err="1" smtClean="0"/>
              <a:t>Neighbours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2032000"/>
            <a:ext cx="2921000" cy="2921000"/>
          </a:xfrm>
          <a:prstGeom prst="rect">
            <a:avLst/>
          </a:prstGeom>
        </p:spPr>
      </p:pic>
      <p:sp>
        <p:nvSpPr>
          <p:cNvPr id="9" name="Slide Number Placeholder 4"/>
          <p:cNvSpPr txBox="1">
            <a:spLocks/>
          </p:cNvSpPr>
          <p:nvPr/>
        </p:nvSpPr>
        <p:spPr bwMode="auto">
          <a:xfrm>
            <a:off x="3200400" y="6400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9pPr>
          </a:lstStyle>
          <a:p>
            <a:pPr algn="ctr">
              <a:defRPr/>
            </a:pPr>
            <a:r>
              <a:rPr lang="en-US" dirty="0" smtClean="0"/>
              <a:t>Image Credit: Wikipedia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06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Instance/Memory-based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Four things make a memory based learner:</a:t>
            </a:r>
          </a:p>
          <a:p>
            <a:r>
              <a:rPr lang="en-US" i="1" dirty="0"/>
              <a:t>A distance metric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i="1" dirty="0" smtClean="0"/>
              <a:t>How </a:t>
            </a:r>
            <a:r>
              <a:rPr lang="en-US" i="1" dirty="0"/>
              <a:t>many nearby neighbors to look at?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i="1" dirty="0" smtClean="0"/>
              <a:t>A </a:t>
            </a:r>
            <a:r>
              <a:rPr lang="en-US" i="1" dirty="0"/>
              <a:t>weighting function (optional)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i="1" dirty="0" smtClean="0"/>
              <a:t>How </a:t>
            </a:r>
            <a:r>
              <a:rPr lang="en-US" i="1" dirty="0"/>
              <a:t>to fit with the local points?</a:t>
            </a:r>
          </a:p>
          <a:p>
            <a:endParaRPr lang="en-US" dirty="0"/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3200400" y="6400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9pPr>
          </a:lstStyle>
          <a:p>
            <a:pPr>
              <a:defRPr/>
            </a:pPr>
            <a:r>
              <a:rPr lang="en-US" dirty="0" smtClean="0"/>
              <a:t>Slide Credit: Carlos </a:t>
            </a:r>
            <a:r>
              <a:rPr lang="en-US" dirty="0" err="1" smtClean="0"/>
              <a:t>Guestrin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(C) Dhruv Batra 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86600" y="6400800"/>
            <a:ext cx="1905000" cy="457200"/>
          </a:xfrm>
        </p:spPr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07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1-Nearest </a:t>
            </a:r>
            <a:r>
              <a:rPr lang="en-US" dirty="0" err="1" smtClean="0"/>
              <a:t>Neighbour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Four things make a memory based learner:</a:t>
            </a:r>
          </a:p>
          <a:p>
            <a:r>
              <a:rPr lang="en-US" i="1" dirty="0"/>
              <a:t>A distance </a:t>
            </a:r>
            <a:r>
              <a:rPr lang="en-US" i="1" dirty="0" smtClean="0"/>
              <a:t>metric</a:t>
            </a:r>
          </a:p>
          <a:p>
            <a:pPr lvl="1"/>
            <a:r>
              <a:rPr lang="en-US" b="1" dirty="0" smtClean="0"/>
              <a:t>Euclidean (and others)</a:t>
            </a:r>
          </a:p>
          <a:p>
            <a:pPr lvl="1"/>
            <a:endParaRPr lang="en-US" dirty="0" smtClean="0"/>
          </a:p>
          <a:p>
            <a:r>
              <a:rPr lang="en-US" i="1" dirty="0" smtClean="0"/>
              <a:t>How </a:t>
            </a:r>
            <a:r>
              <a:rPr lang="en-US" i="1" dirty="0"/>
              <a:t>many nearby neighbors to look at</a:t>
            </a:r>
            <a:r>
              <a:rPr lang="en-US" i="1" dirty="0" smtClean="0"/>
              <a:t>?</a:t>
            </a:r>
          </a:p>
          <a:p>
            <a:pPr lvl="1"/>
            <a:r>
              <a:rPr lang="en-US" b="1" dirty="0" smtClean="0"/>
              <a:t>1</a:t>
            </a:r>
            <a:endParaRPr lang="en-US" b="1" dirty="0"/>
          </a:p>
          <a:p>
            <a:pPr lvl="1"/>
            <a:endParaRPr lang="en-US" dirty="0" smtClean="0"/>
          </a:p>
          <a:p>
            <a:r>
              <a:rPr lang="en-US" i="1" dirty="0" smtClean="0"/>
              <a:t>A </a:t>
            </a:r>
            <a:r>
              <a:rPr lang="en-US" i="1" dirty="0"/>
              <a:t>weighting function (optional</a:t>
            </a:r>
            <a:r>
              <a:rPr lang="en-US" i="1" dirty="0" smtClean="0"/>
              <a:t>)</a:t>
            </a:r>
          </a:p>
          <a:p>
            <a:pPr lvl="1"/>
            <a:r>
              <a:rPr lang="en-US" b="1" dirty="0" smtClean="0"/>
              <a:t>unused</a:t>
            </a:r>
          </a:p>
          <a:p>
            <a:pPr lvl="1"/>
            <a:endParaRPr lang="en-US" dirty="0"/>
          </a:p>
          <a:p>
            <a:r>
              <a:rPr lang="en-US" i="1" dirty="0" smtClean="0"/>
              <a:t>How </a:t>
            </a:r>
            <a:r>
              <a:rPr lang="en-US" i="1" dirty="0"/>
              <a:t>to fit with the local points?</a:t>
            </a:r>
          </a:p>
          <a:p>
            <a:pPr lvl="1"/>
            <a:r>
              <a:rPr lang="en-US" b="1" dirty="0"/>
              <a:t>Just predict the same output as the nearest </a:t>
            </a:r>
            <a:r>
              <a:rPr lang="en-US" b="1" dirty="0" err="1" smtClean="0"/>
              <a:t>neighbour</a:t>
            </a:r>
            <a:r>
              <a:rPr lang="en-US" b="1" dirty="0"/>
              <a:t>.</a:t>
            </a:r>
          </a:p>
        </p:txBody>
      </p:sp>
      <p:sp>
        <p:nvSpPr>
          <p:cNvPr id="6" name="Slide Number Placeholder 4"/>
          <p:cNvSpPr txBox="1">
            <a:spLocks/>
          </p:cNvSpPr>
          <p:nvPr/>
        </p:nvSpPr>
        <p:spPr bwMode="auto">
          <a:xfrm>
            <a:off x="3200400" y="6400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9pPr>
          </a:lstStyle>
          <a:p>
            <a:pPr>
              <a:defRPr/>
            </a:pPr>
            <a:r>
              <a:rPr lang="en-US" dirty="0" smtClean="0"/>
              <a:t>Slide Credit: Carlos </a:t>
            </a:r>
            <a:r>
              <a:rPr lang="en-US" dirty="0" err="1" smtClean="0"/>
              <a:t>Guestrin</a:t>
            </a:r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" y="64008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(C) Dhruv Batra </a:t>
            </a:r>
            <a:endParaRPr lang="en-US" dirty="0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086600" y="6400800"/>
            <a:ext cx="1905000" cy="457200"/>
          </a:xfrm>
        </p:spPr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755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1-NN for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(C) Dhruv Batra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34A590-6033-DE48-865B-A0558AEFCBD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grpSp>
        <p:nvGrpSpPr>
          <p:cNvPr id="84" name="Group 8"/>
          <p:cNvGrpSpPr>
            <a:grpSpLocks/>
          </p:cNvGrpSpPr>
          <p:nvPr/>
        </p:nvGrpSpPr>
        <p:grpSpPr bwMode="auto">
          <a:xfrm>
            <a:off x="1447800" y="2168525"/>
            <a:ext cx="5791200" cy="2708275"/>
            <a:chOff x="1728" y="2470"/>
            <a:chExt cx="3648" cy="1706"/>
          </a:xfrm>
        </p:grpSpPr>
        <p:sp>
          <p:nvSpPr>
            <p:cNvPr id="85" name="Line 9"/>
            <p:cNvSpPr>
              <a:spLocks noChangeShapeType="1"/>
            </p:cNvSpPr>
            <p:nvPr/>
          </p:nvSpPr>
          <p:spPr bwMode="auto">
            <a:xfrm>
              <a:off x="1968" y="2592"/>
              <a:ext cx="0" cy="1536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6" name="Line 10"/>
            <p:cNvSpPr>
              <a:spLocks noChangeShapeType="1"/>
            </p:cNvSpPr>
            <p:nvPr/>
          </p:nvSpPr>
          <p:spPr bwMode="auto">
            <a:xfrm>
              <a:off x="1728" y="3936"/>
              <a:ext cx="3648" cy="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7" name="Oval 11"/>
            <p:cNvSpPr>
              <a:spLocks noChangeArrowheads="1"/>
            </p:cNvSpPr>
            <p:nvPr/>
          </p:nvSpPr>
          <p:spPr bwMode="auto">
            <a:xfrm>
              <a:off x="5088" y="2688"/>
              <a:ext cx="144" cy="144"/>
            </a:xfrm>
            <a:prstGeom prst="ellipse">
              <a:avLst/>
            </a:prstGeom>
            <a:solidFill>
              <a:srgbClr val="59618B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8" name="Oval 12"/>
            <p:cNvSpPr>
              <a:spLocks noChangeArrowheads="1"/>
            </p:cNvSpPr>
            <p:nvPr/>
          </p:nvSpPr>
          <p:spPr bwMode="auto">
            <a:xfrm>
              <a:off x="2496" y="3504"/>
              <a:ext cx="144" cy="144"/>
            </a:xfrm>
            <a:prstGeom prst="ellipse">
              <a:avLst/>
            </a:prstGeom>
            <a:solidFill>
              <a:srgbClr val="59618B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89" name="Oval 13"/>
            <p:cNvSpPr>
              <a:spLocks noChangeArrowheads="1"/>
            </p:cNvSpPr>
            <p:nvPr/>
          </p:nvSpPr>
          <p:spPr bwMode="auto">
            <a:xfrm>
              <a:off x="2736" y="3072"/>
              <a:ext cx="144" cy="144"/>
            </a:xfrm>
            <a:prstGeom prst="ellipse">
              <a:avLst/>
            </a:prstGeom>
            <a:solidFill>
              <a:srgbClr val="59618B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0" name="Oval 14"/>
            <p:cNvSpPr>
              <a:spLocks noChangeArrowheads="1"/>
            </p:cNvSpPr>
            <p:nvPr/>
          </p:nvSpPr>
          <p:spPr bwMode="auto">
            <a:xfrm>
              <a:off x="3408" y="3312"/>
              <a:ext cx="144" cy="144"/>
            </a:xfrm>
            <a:prstGeom prst="ellipse">
              <a:avLst/>
            </a:prstGeom>
            <a:solidFill>
              <a:srgbClr val="59618B"/>
            </a:solidFill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1" name="Text Box 15"/>
            <p:cNvSpPr txBox="1">
              <a:spLocks noChangeArrowheads="1"/>
            </p:cNvSpPr>
            <p:nvPr/>
          </p:nvSpPr>
          <p:spPr bwMode="auto">
            <a:xfrm>
              <a:off x="2112" y="3888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marR="0" lvl="0" indent="-34290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x</a:t>
              </a:r>
            </a:p>
          </p:txBody>
        </p:sp>
        <p:sp>
          <p:nvSpPr>
            <p:cNvPr id="92" name="Text Box 16"/>
            <p:cNvSpPr txBox="1">
              <a:spLocks noChangeArrowheads="1"/>
            </p:cNvSpPr>
            <p:nvPr/>
          </p:nvSpPr>
          <p:spPr bwMode="auto">
            <a:xfrm>
              <a:off x="1728" y="3600"/>
              <a:ext cx="2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342900" marR="0" lvl="0" indent="-342900" defTabSz="914400" eaLnBrk="1" fontAlgn="auto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y</a:t>
              </a:r>
            </a:p>
          </p:txBody>
        </p:sp>
        <p:sp>
          <p:nvSpPr>
            <p:cNvPr id="93" name="Line 17"/>
            <p:cNvSpPr>
              <a:spLocks noChangeShapeType="1"/>
            </p:cNvSpPr>
            <p:nvPr/>
          </p:nvSpPr>
          <p:spPr bwMode="auto">
            <a:xfrm>
              <a:off x="2352" y="4032"/>
              <a:ext cx="48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4" name="Line 18"/>
            <p:cNvSpPr>
              <a:spLocks noChangeShapeType="1"/>
            </p:cNvSpPr>
            <p:nvPr/>
          </p:nvSpPr>
          <p:spPr bwMode="auto">
            <a:xfrm flipV="1">
              <a:off x="1872" y="3120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5" name="Line 19"/>
            <p:cNvSpPr>
              <a:spLocks noChangeShapeType="1"/>
            </p:cNvSpPr>
            <p:nvPr/>
          </p:nvSpPr>
          <p:spPr bwMode="auto">
            <a:xfrm>
              <a:off x="1968" y="3552"/>
              <a:ext cx="720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6" name="Line 20"/>
            <p:cNvSpPr>
              <a:spLocks noChangeShapeType="1"/>
            </p:cNvSpPr>
            <p:nvPr/>
          </p:nvSpPr>
          <p:spPr bwMode="auto">
            <a:xfrm flipV="1">
              <a:off x="2688" y="3168"/>
              <a:ext cx="0" cy="38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7" name="Line 21"/>
            <p:cNvSpPr>
              <a:spLocks noChangeShapeType="1"/>
            </p:cNvSpPr>
            <p:nvPr/>
          </p:nvSpPr>
          <p:spPr bwMode="auto">
            <a:xfrm>
              <a:off x="2688" y="3168"/>
              <a:ext cx="43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8" name="Line 22"/>
            <p:cNvSpPr>
              <a:spLocks noChangeShapeType="1"/>
            </p:cNvSpPr>
            <p:nvPr/>
          </p:nvSpPr>
          <p:spPr bwMode="auto">
            <a:xfrm>
              <a:off x="3120" y="3168"/>
              <a:ext cx="0" cy="1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99" name="Line 23"/>
            <p:cNvSpPr>
              <a:spLocks noChangeShapeType="1"/>
            </p:cNvSpPr>
            <p:nvPr/>
          </p:nvSpPr>
          <p:spPr bwMode="auto">
            <a:xfrm>
              <a:off x="3120" y="3360"/>
              <a:ext cx="1152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0" name="Line 24"/>
            <p:cNvSpPr>
              <a:spLocks noChangeShapeType="1"/>
            </p:cNvSpPr>
            <p:nvPr/>
          </p:nvSpPr>
          <p:spPr bwMode="auto">
            <a:xfrm flipV="1">
              <a:off x="4272" y="2784"/>
              <a:ext cx="0" cy="57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1" name="Line 25"/>
            <p:cNvSpPr>
              <a:spLocks noChangeShapeType="1"/>
            </p:cNvSpPr>
            <p:nvPr/>
          </p:nvSpPr>
          <p:spPr bwMode="auto">
            <a:xfrm>
              <a:off x="4272" y="2784"/>
              <a:ext cx="1104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2" name="Text Box 26"/>
            <p:cNvSpPr txBox="1">
              <a:spLocks noChangeArrowheads="1"/>
            </p:cNvSpPr>
            <p:nvPr/>
          </p:nvSpPr>
          <p:spPr bwMode="auto">
            <a:xfrm rot="-3094134">
              <a:off x="2016" y="2688"/>
              <a:ext cx="816" cy="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Here, this is the closest datapoint</a:t>
              </a:r>
            </a:p>
          </p:txBody>
        </p:sp>
        <p:sp>
          <p:nvSpPr>
            <p:cNvPr id="103" name="Text Box 27"/>
            <p:cNvSpPr txBox="1">
              <a:spLocks noChangeArrowheads="1"/>
            </p:cNvSpPr>
            <p:nvPr/>
          </p:nvSpPr>
          <p:spPr bwMode="auto">
            <a:xfrm>
              <a:off x="4608" y="3168"/>
              <a:ext cx="720" cy="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Here, this is the closest datapoint</a:t>
              </a:r>
              <a:endParaRPr kumimoji="0" lang="en-US" sz="20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4" name="Text Box 28"/>
            <p:cNvSpPr txBox="1">
              <a:spLocks noChangeArrowheads="1"/>
            </p:cNvSpPr>
            <p:nvPr/>
          </p:nvSpPr>
          <p:spPr bwMode="auto">
            <a:xfrm rot="-25251947">
              <a:off x="2701" y="3443"/>
              <a:ext cx="528" cy="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Here, this is the closest datapoint</a:t>
              </a:r>
              <a:endParaRPr kumimoji="0" lang="en-US" sz="9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5" name="Text Box 29"/>
            <p:cNvSpPr txBox="1">
              <a:spLocks noChangeArrowheads="1"/>
            </p:cNvSpPr>
            <p:nvPr/>
          </p:nvSpPr>
          <p:spPr bwMode="auto">
            <a:xfrm rot="-2646165">
              <a:off x="3456" y="2640"/>
              <a:ext cx="720" cy="3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Here, this is the closest datapoint</a:t>
              </a:r>
              <a:endParaRPr kumimoji="0" lang="en-US" sz="1400" b="1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6" name="Freeform 30"/>
            <p:cNvSpPr>
              <a:spLocks/>
            </p:cNvSpPr>
            <p:nvPr/>
          </p:nvSpPr>
          <p:spPr bwMode="auto">
            <a:xfrm>
              <a:off x="5034" y="2880"/>
              <a:ext cx="54" cy="288"/>
            </a:xfrm>
            <a:custGeom>
              <a:avLst/>
              <a:gdLst/>
              <a:ahLst/>
              <a:cxnLst>
                <a:cxn ang="0">
                  <a:pos x="6" y="288"/>
                </a:cxn>
                <a:cxn ang="0">
                  <a:pos x="0" y="156"/>
                </a:cxn>
                <a:cxn ang="0">
                  <a:pos x="54" y="0"/>
                </a:cxn>
              </a:cxnLst>
              <a:rect l="0" t="0" r="r" b="b"/>
              <a:pathLst>
                <a:path w="54" h="288">
                  <a:moveTo>
                    <a:pt x="6" y="288"/>
                  </a:moveTo>
                  <a:lnTo>
                    <a:pt x="0" y="156"/>
                  </a:lnTo>
                  <a:lnTo>
                    <a:pt x="54" y="0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7" name="Freeform 31"/>
            <p:cNvSpPr>
              <a:spLocks/>
            </p:cNvSpPr>
            <p:nvPr/>
          </p:nvSpPr>
          <p:spPr bwMode="auto">
            <a:xfrm>
              <a:off x="2814" y="3246"/>
              <a:ext cx="66" cy="210"/>
            </a:xfrm>
            <a:custGeom>
              <a:avLst/>
              <a:gdLst/>
              <a:ahLst/>
              <a:cxnLst>
                <a:cxn ang="0">
                  <a:pos x="66" y="210"/>
                </a:cxn>
                <a:cxn ang="0">
                  <a:pos x="6" y="84"/>
                </a:cxn>
                <a:cxn ang="0">
                  <a:pos x="0" y="0"/>
                </a:cxn>
              </a:cxnLst>
              <a:rect l="0" t="0" r="r" b="b"/>
              <a:pathLst>
                <a:path w="66" h="210">
                  <a:moveTo>
                    <a:pt x="66" y="210"/>
                  </a:moveTo>
                  <a:lnTo>
                    <a:pt x="6" y="84"/>
                  </a:lnTo>
                  <a:lnTo>
                    <a:pt x="0" y="0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8" name="Freeform 32"/>
            <p:cNvSpPr>
              <a:spLocks/>
            </p:cNvSpPr>
            <p:nvPr/>
          </p:nvSpPr>
          <p:spPr bwMode="auto">
            <a:xfrm>
              <a:off x="2448" y="3168"/>
              <a:ext cx="54" cy="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62"/>
                </a:cxn>
                <a:cxn ang="0">
                  <a:pos x="54" y="300"/>
                </a:cxn>
              </a:cxnLst>
              <a:rect l="0" t="0" r="r" b="b"/>
              <a:pathLst>
                <a:path w="54" h="300">
                  <a:moveTo>
                    <a:pt x="0" y="0"/>
                  </a:moveTo>
                  <a:lnTo>
                    <a:pt x="0" y="162"/>
                  </a:lnTo>
                  <a:lnTo>
                    <a:pt x="54" y="300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9" name="Freeform 33"/>
            <p:cNvSpPr>
              <a:spLocks/>
            </p:cNvSpPr>
            <p:nvPr/>
          </p:nvSpPr>
          <p:spPr bwMode="auto">
            <a:xfrm>
              <a:off x="3552" y="3024"/>
              <a:ext cx="432" cy="288"/>
            </a:xfrm>
            <a:custGeom>
              <a:avLst/>
              <a:gdLst/>
              <a:ahLst/>
              <a:cxnLst>
                <a:cxn ang="0">
                  <a:pos x="336" y="0"/>
                </a:cxn>
                <a:cxn ang="0">
                  <a:pos x="432" y="90"/>
                </a:cxn>
                <a:cxn ang="0">
                  <a:pos x="0" y="288"/>
                </a:cxn>
              </a:cxnLst>
              <a:rect l="0" t="0" r="r" b="b"/>
              <a:pathLst>
                <a:path w="432" h="288">
                  <a:moveTo>
                    <a:pt x="336" y="0"/>
                  </a:moveTo>
                  <a:lnTo>
                    <a:pt x="432" y="90"/>
                  </a:lnTo>
                  <a:lnTo>
                    <a:pt x="0" y="288"/>
                  </a:lnTo>
                </a:path>
              </a:pathLst>
            </a:custGeom>
            <a:noFill/>
            <a:ln w="9525" cap="flat" cmpd="sng">
              <a:solidFill>
                <a:srgbClr val="00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10" name="Slide Number Placeholder 4"/>
          <p:cNvSpPr txBox="1">
            <a:spLocks/>
          </p:cNvSpPr>
          <p:nvPr/>
        </p:nvSpPr>
        <p:spPr bwMode="auto">
          <a:xfrm>
            <a:off x="3200400" y="6400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9pPr>
          </a:lstStyle>
          <a:p>
            <a:pPr algn="ctr">
              <a:defRPr/>
            </a:pPr>
            <a:r>
              <a:rPr lang="en-US" dirty="0" smtClean="0"/>
              <a:t>Figure Credit: Carlos </a:t>
            </a:r>
            <a:r>
              <a:rPr lang="en-US" dirty="0" err="1" smtClean="0"/>
              <a:t>Guestrin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0872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Multivariate distance metrics</a:t>
            </a:r>
          </a:p>
        </p:txBody>
      </p:sp>
      <p:sp>
        <p:nvSpPr>
          <p:cNvPr id="8570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371600"/>
            <a:ext cx="8610600" cy="1447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800" dirty="0"/>
              <a:t>Suppose the input vectors </a:t>
            </a:r>
            <a:r>
              <a:rPr lang="en-US" sz="1800" b="1" dirty="0"/>
              <a:t>x</a:t>
            </a:r>
            <a:r>
              <a:rPr lang="en-US" sz="1800" baseline="-25000" dirty="0"/>
              <a:t>1</a:t>
            </a:r>
            <a:r>
              <a:rPr lang="en-US" sz="1800" dirty="0"/>
              <a:t>, </a:t>
            </a:r>
            <a:r>
              <a:rPr lang="en-US" sz="1800" b="1" dirty="0"/>
              <a:t>x</a:t>
            </a:r>
            <a:r>
              <a:rPr lang="en-US" sz="1800" baseline="-25000" dirty="0"/>
              <a:t>2</a:t>
            </a:r>
            <a:r>
              <a:rPr lang="en-US" sz="1800" dirty="0"/>
              <a:t>, …</a:t>
            </a:r>
            <a:r>
              <a:rPr lang="en-US" sz="1800" b="1" dirty="0" err="1" smtClean="0"/>
              <a:t>x</a:t>
            </a:r>
            <a:r>
              <a:rPr lang="en-US" sz="1800" baseline="-25000" dirty="0" err="1"/>
              <a:t>N</a:t>
            </a:r>
            <a:r>
              <a:rPr lang="en-US" sz="1800" dirty="0" smtClean="0"/>
              <a:t> </a:t>
            </a:r>
            <a:r>
              <a:rPr lang="en-US" sz="1800" dirty="0"/>
              <a:t>are two dimensional:</a:t>
            </a:r>
          </a:p>
          <a:p>
            <a:pPr>
              <a:buFont typeface="Wingdings" pitchFamily="2" charset="2"/>
              <a:buNone/>
            </a:pPr>
            <a:r>
              <a:rPr lang="en-US" sz="1800" b="1" dirty="0"/>
              <a:t>x</a:t>
            </a:r>
            <a:r>
              <a:rPr lang="en-US" sz="1800" i="1" baseline="-25000" dirty="0"/>
              <a:t>1</a:t>
            </a:r>
            <a:r>
              <a:rPr lang="en-US" sz="1800" dirty="0"/>
              <a:t> = ( </a:t>
            </a:r>
            <a:r>
              <a:rPr lang="en-US" sz="1800" i="1" dirty="0"/>
              <a:t>x</a:t>
            </a:r>
            <a:r>
              <a:rPr lang="en-US" sz="1800" i="1" baseline="-25000" dirty="0"/>
              <a:t>11</a:t>
            </a:r>
            <a:r>
              <a:rPr lang="en-US" sz="1800" dirty="0"/>
              <a:t> , </a:t>
            </a:r>
            <a:r>
              <a:rPr lang="en-US" sz="1800" i="1" dirty="0"/>
              <a:t>x</a:t>
            </a:r>
            <a:r>
              <a:rPr lang="en-US" sz="1800" i="1" baseline="-25000" dirty="0"/>
              <a:t>12</a:t>
            </a:r>
            <a:r>
              <a:rPr lang="en-US" sz="1800" dirty="0"/>
              <a:t> ) , </a:t>
            </a:r>
            <a:r>
              <a:rPr lang="en-US" sz="1800" b="1" dirty="0"/>
              <a:t>x</a:t>
            </a:r>
            <a:r>
              <a:rPr lang="en-US" sz="1800" i="1" baseline="-25000" dirty="0"/>
              <a:t>2</a:t>
            </a:r>
            <a:r>
              <a:rPr lang="en-US" sz="1800" dirty="0"/>
              <a:t> = ( </a:t>
            </a:r>
            <a:r>
              <a:rPr lang="en-US" sz="1800" i="1" dirty="0"/>
              <a:t>x</a:t>
            </a:r>
            <a:r>
              <a:rPr lang="en-US" sz="1800" i="1" baseline="-25000" dirty="0"/>
              <a:t>21</a:t>
            </a:r>
            <a:r>
              <a:rPr lang="en-US" sz="1800" dirty="0"/>
              <a:t> , </a:t>
            </a:r>
            <a:r>
              <a:rPr lang="en-US" sz="1800" i="1" dirty="0"/>
              <a:t>x</a:t>
            </a:r>
            <a:r>
              <a:rPr lang="en-US" sz="1800" i="1" baseline="-25000" dirty="0"/>
              <a:t>22</a:t>
            </a:r>
            <a:r>
              <a:rPr lang="en-US" sz="1800" baseline="-25000" dirty="0"/>
              <a:t> </a:t>
            </a:r>
            <a:r>
              <a:rPr lang="en-US" sz="1800" dirty="0"/>
              <a:t>) , …</a:t>
            </a:r>
            <a:r>
              <a:rPr lang="en-US" sz="1800" b="1" dirty="0" err="1"/>
              <a:t>x</a:t>
            </a:r>
            <a:r>
              <a:rPr lang="en-US" sz="1800" i="1" baseline="-25000" dirty="0" err="1"/>
              <a:t>N</a:t>
            </a:r>
            <a:r>
              <a:rPr lang="en-US" sz="1800" dirty="0"/>
              <a:t> = ( </a:t>
            </a:r>
            <a:r>
              <a:rPr lang="en-US" sz="1800" i="1" dirty="0"/>
              <a:t>x</a:t>
            </a:r>
            <a:r>
              <a:rPr lang="en-US" sz="1800" i="1" baseline="-25000" dirty="0"/>
              <a:t>N1</a:t>
            </a:r>
            <a:r>
              <a:rPr lang="en-US" sz="1800" dirty="0"/>
              <a:t> , </a:t>
            </a:r>
            <a:r>
              <a:rPr lang="en-US" sz="1800" i="1" dirty="0"/>
              <a:t>x</a:t>
            </a:r>
            <a:r>
              <a:rPr lang="en-US" sz="1800" i="1" baseline="-25000" dirty="0"/>
              <a:t>N2</a:t>
            </a:r>
            <a:r>
              <a:rPr lang="en-US" sz="1800" dirty="0"/>
              <a:t> ).</a:t>
            </a:r>
          </a:p>
          <a:p>
            <a:pPr>
              <a:buFont typeface="Wingdings" pitchFamily="2" charset="2"/>
              <a:buNone/>
            </a:pPr>
            <a:r>
              <a:rPr lang="en-US" sz="1800" dirty="0"/>
              <a:t>One can draw the nearest-neighbor regions in input space.</a:t>
            </a:r>
          </a:p>
        </p:txBody>
      </p:sp>
      <p:graphicFrame>
        <p:nvGraphicFramePr>
          <p:cNvPr id="857092" name="Group 4"/>
          <p:cNvGraphicFramePr>
            <a:graphicFrameLocks noGrp="1"/>
          </p:cNvGraphicFramePr>
          <p:nvPr>
            <p:ph sz="quarter" idx="2"/>
          </p:nvPr>
        </p:nvGraphicFramePr>
        <p:xfrm>
          <a:off x="381000" y="2514600"/>
          <a:ext cx="8534400" cy="3429001"/>
        </p:xfrm>
        <a:graphic>
          <a:graphicData uri="http://schemas.openxmlformats.org/drawingml/2006/table">
            <a:tbl>
              <a:tblPr/>
              <a:tblGrid>
                <a:gridCol w="4267200"/>
                <a:gridCol w="4267200"/>
              </a:tblGrid>
              <a:tr h="2935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3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Dist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kumimoji="0" lang="en-US" sz="18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kumimoji="0" lang="en-US" sz="18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 =(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–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j1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+(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3x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i2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– 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3x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j2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kumimoji="0" lang="en-US" sz="1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57105" name="Picture 17" descr="nnscaled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89038" y="2466975"/>
            <a:ext cx="2738437" cy="2943225"/>
          </a:xfrm>
          <a:ln/>
        </p:spPr>
      </p:pic>
      <p:pic>
        <p:nvPicPr>
          <p:cNvPr id="857106" name="Picture 18" descr="nnscaled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590800"/>
            <a:ext cx="2814638" cy="2819400"/>
          </a:xfrm>
          <a:prstGeom prst="rect">
            <a:avLst/>
          </a:prstGeom>
          <a:noFill/>
        </p:spPr>
      </p:pic>
      <p:sp>
        <p:nvSpPr>
          <p:cNvPr id="857107" name="Text Box 19"/>
          <p:cNvSpPr txBox="1">
            <a:spLocks noChangeArrowheads="1"/>
          </p:cNvSpPr>
          <p:nvPr/>
        </p:nvSpPr>
        <p:spPr bwMode="auto">
          <a:xfrm>
            <a:off x="304800" y="6019800"/>
            <a:ext cx="861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tx1"/>
              </a:buClr>
            </a:pPr>
            <a:r>
              <a:rPr lang="en-US" sz="2000"/>
              <a:t>The relative scalings in the distance metric affect region shapes</a:t>
            </a:r>
          </a:p>
        </p:txBody>
      </p:sp>
      <p:graphicFrame>
        <p:nvGraphicFramePr>
          <p:cNvPr id="857108" name="Group 20"/>
          <p:cNvGraphicFramePr>
            <a:graphicFrameLocks noGrp="1"/>
          </p:cNvGraphicFramePr>
          <p:nvPr/>
        </p:nvGraphicFramePr>
        <p:xfrm>
          <a:off x="914400" y="4648200"/>
          <a:ext cx="8534400" cy="1148398"/>
        </p:xfrm>
        <a:graphic>
          <a:graphicData uri="http://schemas.openxmlformats.org/drawingml/2006/table">
            <a:tbl>
              <a:tblPr/>
              <a:tblGrid>
                <a:gridCol w="4267200"/>
                <a:gridCol w="4267200"/>
              </a:tblGrid>
              <a:tr h="782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Dist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kumimoji="0" lang="en-US" sz="1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kumimoji="0" lang="en-US" sz="1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 = (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kumimoji="0" lang="en-US" sz="1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–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kumimoji="0" lang="en-US" sz="1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j1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+ (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kumimoji="0" lang="en-US" sz="1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i2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– </a:t>
                      </a:r>
                      <a:r>
                        <a:rPr kumimoji="0" lang="en-US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x</a:t>
                      </a:r>
                      <a:r>
                        <a:rPr kumimoji="0" lang="en-US" sz="18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j2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r>
                        <a:rPr kumimoji="0" lang="en-US" sz="18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800" b="0" i="0" u="none" strike="noStrike" cap="none" normalizeH="0" baseline="30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" name="Slide Number Placeholder 4"/>
          <p:cNvSpPr txBox="1">
            <a:spLocks/>
          </p:cNvSpPr>
          <p:nvPr/>
        </p:nvSpPr>
        <p:spPr bwMode="auto">
          <a:xfrm>
            <a:off x="3200400" y="6400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9pPr>
          </a:lstStyle>
          <a:p>
            <a:pPr>
              <a:defRPr/>
            </a:pPr>
            <a:r>
              <a:rPr lang="en-US" dirty="0" smtClean="0"/>
              <a:t>Slide Credit: Carlos </a:t>
            </a:r>
            <a:r>
              <a:rPr lang="en-US" dirty="0" err="1" smtClean="0"/>
              <a:t>Guestrin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437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710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Euclidean distance metric</a:t>
            </a:r>
          </a:p>
        </p:txBody>
      </p:sp>
      <p:sp>
        <p:nvSpPr>
          <p:cNvPr id="859141" name="Text Box 5"/>
          <p:cNvSpPr txBox="1">
            <a:spLocks noChangeArrowheads="1"/>
          </p:cNvSpPr>
          <p:nvPr/>
        </p:nvSpPr>
        <p:spPr bwMode="auto">
          <a:xfrm>
            <a:off x="457200" y="42672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tx1"/>
              </a:buClr>
            </a:pPr>
            <a:r>
              <a:rPr lang="en-US" sz="2400" dirty="0"/>
              <a:t>where</a:t>
            </a:r>
          </a:p>
        </p:txBody>
      </p:sp>
      <p:sp>
        <p:nvSpPr>
          <p:cNvPr id="859142" name="Text Box 6"/>
          <p:cNvSpPr txBox="1">
            <a:spLocks noChangeArrowheads="1"/>
          </p:cNvSpPr>
          <p:nvPr/>
        </p:nvSpPr>
        <p:spPr bwMode="auto">
          <a:xfrm>
            <a:off x="381000" y="1676400"/>
            <a:ext cx="2362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tx1"/>
              </a:buClr>
            </a:pPr>
            <a:r>
              <a:rPr lang="en-US" sz="2400" dirty="0"/>
              <a:t>Or equivalently,</a:t>
            </a:r>
          </a:p>
        </p:txBody>
      </p:sp>
      <p:pic>
        <p:nvPicPr>
          <p:cNvPr id="859143" name="Picture 7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8307"/>
          <a:stretch/>
        </p:blipFill>
        <p:spPr bwMode="auto">
          <a:xfrm>
            <a:off x="3070086" y="3505200"/>
            <a:ext cx="4168913" cy="205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5200" y="1295400"/>
            <a:ext cx="3873500" cy="92710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29000" y="2489200"/>
            <a:ext cx="4495800" cy="5588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593304" y="4262735"/>
            <a:ext cx="4546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/>
              <a:t>A</a:t>
            </a:r>
            <a:endParaRPr lang="en-US" sz="2400" i="1" dirty="0"/>
          </a:p>
        </p:txBody>
      </p:sp>
      <p:sp>
        <p:nvSpPr>
          <p:cNvPr id="15" name="Slide Number Placeholder 4"/>
          <p:cNvSpPr txBox="1">
            <a:spLocks/>
          </p:cNvSpPr>
          <p:nvPr/>
        </p:nvSpPr>
        <p:spPr bwMode="auto">
          <a:xfrm>
            <a:off x="3200400" y="6400800"/>
            <a:ext cx="2667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bg1">
                    <a:lumMod val="50000"/>
                  </a:schemeClr>
                </a:solidFill>
                <a:latin typeface="Arial" pitchFamily="-112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2pPr>
            <a:lvl3pPr marL="9144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3pPr>
            <a:lvl4pPr marL="13716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4pPr>
            <a:lvl5pPr marL="1828800" algn="ctr" rtl="0" eaLnBrk="0" fontAlgn="base" hangingPunct="0">
              <a:spcBef>
                <a:spcPct val="5000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5pPr>
            <a:lvl6pPr marL="22860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6pPr>
            <a:lvl7pPr marL="27432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7pPr>
            <a:lvl8pPr marL="32004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8pPr>
            <a:lvl9pPr marL="3657600" algn="l" defTabSz="457200" rtl="0" eaLnBrk="1" latinLnBrk="0" hangingPunct="1">
              <a:defRPr sz="1200" kern="1200">
                <a:solidFill>
                  <a:schemeClr val="tx1"/>
                </a:solidFill>
                <a:latin typeface="Arial" pitchFamily="-97" charset="0"/>
                <a:ea typeface="ＭＳ Ｐゴシック" pitchFamily="-97" charset="-128"/>
                <a:cs typeface="ＭＳ Ｐゴシック" pitchFamily="-97" charset="-128"/>
              </a:defRPr>
            </a:lvl9pPr>
          </a:lstStyle>
          <a:p>
            <a:pPr>
              <a:defRPr/>
            </a:pPr>
            <a:r>
              <a:rPr lang="en-US" dirty="0" smtClean="0"/>
              <a:t>Slide Credit: Carlos </a:t>
            </a:r>
            <a:r>
              <a:rPr lang="en-US" dirty="0" err="1" smtClean="0"/>
              <a:t>Guestrin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765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\pagestyle{empty}&#10;\begin{document}&#10;\[&#10;\Sigma = \left[&#10;\begin{array}{cccc}&#10;\sigma_1^2 &amp; 0 &amp; \cdots &amp; 0\\&#10;0&amp;\sigma_2^2  &amp; \cdots &amp; 0\\&#10;\vdots &amp; \vdots &amp; \cdots &amp; \vdots\\&#10;0 &amp; 0 &amp; \cdots &amp; \sigma_N^2&#10;\end{array} \right]&#10;\]&#10;\end{document}&#10;"/>
  <p:tag name="EXTERNALNAME" val="TP_tmp"/>
  <p:tag name="BLEND" val="1"/>
  <p:tag name="TRANSPARENT" val="1"/>
  <p:tag name="RESOLUTION" val="1200"/>
  <p:tag name="WORKAROUNDTRANSPARENCYBUG" val="0"/>
  <p:tag name="ALLOWFONTSUBSTITUTION" val="0"/>
  <p:tag name="BITMAPFORMAT" val="png16m"/>
  <p:tag name="ORIGWIDTH" val="230"/>
  <p:tag name="PICTUREFILESIZE" val="40011"/>
</p:tagLst>
</file>

<file path=ppt/theme/theme1.xml><?xml version="1.0" encoding="utf-8"?>
<a:theme xmlns:a="http://schemas.openxmlformats.org/drawingml/2006/main" name="pictur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lank 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ＭＳ Ｐゴシック" pitchFamily="-112" charset="-128"/>
            <a:cs typeface="ＭＳ Ｐゴシック" pitchFamily="-11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pictures.thmx</Template>
  <TotalTime>45157</TotalTime>
  <Words>969</Words>
  <Application>Microsoft Macintosh PowerPoint</Application>
  <PresentationFormat>On-screen Show (4:3)</PresentationFormat>
  <Paragraphs>228</Paragraphs>
  <Slides>24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pictures</vt:lpstr>
      <vt:lpstr>Blank Presentation</vt:lpstr>
      <vt:lpstr>Equation</vt:lpstr>
      <vt:lpstr>ECE 5984: Introduction to  Machine Learning</vt:lpstr>
      <vt:lpstr>Administrativia</vt:lpstr>
      <vt:lpstr>PowerPoint Presentation</vt:lpstr>
      <vt:lpstr>Nearest Neighbours</vt:lpstr>
      <vt:lpstr>Instance/Memory-based Learning</vt:lpstr>
      <vt:lpstr>1-Nearest Neighbour</vt:lpstr>
      <vt:lpstr>1-NN for Regression</vt:lpstr>
      <vt:lpstr>Multivariate distance metrics</vt:lpstr>
      <vt:lpstr>Euclidean distance metric</vt:lpstr>
      <vt:lpstr>Notable distance metrics  (and their level sets)</vt:lpstr>
      <vt:lpstr>Minkowski distance</vt:lpstr>
      <vt:lpstr>Notable distance metrics  (and their level sets)</vt:lpstr>
      <vt:lpstr>Plan for today</vt:lpstr>
      <vt:lpstr>Weighted k-NNs</vt:lpstr>
      <vt:lpstr>1-NN for Regression</vt:lpstr>
      <vt:lpstr>9-NN for Regression</vt:lpstr>
      <vt:lpstr>Kernel Regression/Classification</vt:lpstr>
      <vt:lpstr>Weighting/Kernel functions</vt:lpstr>
      <vt:lpstr>Effect of Kernel Width</vt:lpstr>
      <vt:lpstr>Problems with Instance-Based Learning</vt:lpstr>
      <vt:lpstr>Curse of Dimensionality</vt:lpstr>
      <vt:lpstr>Curse of Dimensionality</vt:lpstr>
      <vt:lpstr>What you need to know</vt:lpstr>
      <vt:lpstr>What you need to know</vt:lpstr>
    </vt:vector>
  </TitlesOfParts>
  <Manager/>
  <Company>Virginia Tech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ECE 5984: Introduction to Machine Learning</dc:title>
  <dc:subject>Machine Learning</dc:subject>
  <dc:creator>Dhruv Batra</dc:creator>
  <cp:keywords/>
  <dc:description/>
  <cp:lastModifiedBy>Dhruv Batra</cp:lastModifiedBy>
  <cp:revision>2310</cp:revision>
  <cp:lastPrinted>2009-01-27T18:32:10Z</cp:lastPrinted>
  <dcterms:created xsi:type="dcterms:W3CDTF">2013-03-06T19:31:42Z</dcterms:created>
  <dcterms:modified xsi:type="dcterms:W3CDTF">2015-02-04T17:55:52Z</dcterms:modified>
  <cp:category/>
</cp:coreProperties>
</file>