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36"/>
  </p:notesMasterIdLst>
  <p:handoutMasterIdLst>
    <p:handoutMasterId r:id="rId37"/>
  </p:handoutMasterIdLst>
  <p:sldIdLst>
    <p:sldId id="256" r:id="rId3"/>
    <p:sldId id="304" r:id="rId4"/>
    <p:sldId id="351" r:id="rId5"/>
    <p:sldId id="305" r:id="rId6"/>
    <p:sldId id="312" r:id="rId7"/>
    <p:sldId id="352" r:id="rId8"/>
    <p:sldId id="353" r:id="rId9"/>
    <p:sldId id="354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9" autoAdjust="0"/>
    <p:restoredTop sz="93478" autoAdjust="0"/>
  </p:normalViewPr>
  <p:slideViewPr>
    <p:cSldViewPr>
      <p:cViewPr varScale="1">
        <p:scale>
          <a:sx n="97" d="100"/>
          <a:sy n="97" d="100"/>
        </p:scale>
        <p:origin x="-3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7" y="4342192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lcn.epfl.ch/tutorial/english/pca/html/" TargetMode="External"/><Relationship Id="rId3" Type="http://schemas.openxmlformats.org/officeDocument/2006/relationships/hyperlink" Target="http://setosa.io/ev/principal-component-analysis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emf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home.deib.polimi.it/matteucc/Clustering/tutorial_html/AppletKM.html" TargetMode="External"/><Relationship Id="rId3" Type="http://schemas.openxmlformats.org/officeDocument/2006/relationships/hyperlink" Target="http://www.socr.ucla.edu/applets.dir/mixtureem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5984: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(Finish) Expectation Maximization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Principal Component Analysis (PCA)</a:t>
            </a:r>
          </a:p>
          <a:p>
            <a:pPr lvl="0" algn="l"/>
            <a:endParaRPr lang="en-US" sz="2000" dirty="0">
              <a:solidFill>
                <a:prstClr val="black"/>
              </a:solidFill>
            </a:endParaRPr>
          </a:p>
          <a:p>
            <a:pPr lvl="0" algn="l"/>
            <a:r>
              <a:rPr lang="en-US" sz="2000" dirty="0">
                <a:solidFill>
                  <a:prstClr val="black"/>
                </a:solidFill>
              </a:rPr>
              <a:t>Readings: Barber 15.1-15.4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for Learning GMMs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Update Rules</a:t>
            </a:r>
          </a:p>
          <a:p>
            <a:pPr lvl="1"/>
            <a:r>
              <a:rPr lang="en-US" dirty="0" smtClean="0"/>
              <a:t>E-Step: estimate P(</a:t>
            </a:r>
            <a:r>
              <a:rPr lang="en-US" dirty="0" err="1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 = j | x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M-Step: maximize full likelihood weighted by posterior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0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0275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Example: Start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5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0275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</a:t>
            </a:r>
            <a:r>
              <a:rPr lang="en-US" dirty="0" smtClean="0"/>
              <a:t>1st </a:t>
            </a:r>
            <a:r>
              <a:rPr lang="en-US" dirty="0"/>
              <a:t>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7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00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2nd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29325" cy="60293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3rd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5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4th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4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00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5th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6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6th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0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20th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1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Mixture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51542"/>
              </p:ext>
            </p:extLst>
          </p:nvPr>
        </p:nvGraphicFramePr>
        <p:xfrm>
          <a:off x="685800" y="11430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362200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P(x | 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Gaussian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Categorial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Multinomial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Mixture of </a:t>
                      </a:r>
                      <a:r>
                        <a:rPr lang="en-US" dirty="0" err="1" smtClean="0"/>
                        <a:t>Multinomials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Dirichlet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Latent </a:t>
                      </a:r>
                      <a:r>
                        <a:rPr lang="en-US" dirty="0" err="1" smtClean="0"/>
                        <a:t>Dirichlet</a:t>
                      </a:r>
                      <a:r>
                        <a:rPr lang="en-US" dirty="0" smtClean="0"/>
                        <a:t> Allocation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56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 Presentation:</a:t>
            </a:r>
          </a:p>
          <a:p>
            <a:pPr lvl="1"/>
            <a:r>
              <a:rPr lang="en-US" dirty="0" smtClean="0"/>
              <a:t>May 8 1:30-4:</a:t>
            </a:r>
            <a:r>
              <a:rPr lang="en-US" dirty="0"/>
              <a:t>0</a:t>
            </a:r>
            <a:r>
              <a:rPr lang="en-US" dirty="0" smtClean="0"/>
              <a:t>0pm</a:t>
            </a:r>
          </a:p>
          <a:p>
            <a:pPr lvl="1"/>
            <a:r>
              <a:rPr lang="en-US" dirty="0" smtClean="0"/>
              <a:t>310 Kelly Hall: ICTAS Building </a:t>
            </a:r>
          </a:p>
          <a:p>
            <a:pPr lvl="1"/>
            <a:r>
              <a:rPr lang="en-US" dirty="0" smtClean="0"/>
              <a:t>Print poster (or bunch of slides)</a:t>
            </a:r>
          </a:p>
          <a:p>
            <a:pPr lvl="1"/>
            <a:r>
              <a:rPr lang="en-US" dirty="0" smtClean="0"/>
              <a:t>Format:</a:t>
            </a:r>
          </a:p>
          <a:p>
            <a:pPr lvl="2"/>
            <a:r>
              <a:rPr lang="en-US" dirty="0" smtClean="0"/>
              <a:t>Portrait </a:t>
            </a:r>
          </a:p>
          <a:p>
            <a:pPr lvl="2"/>
            <a:r>
              <a:rPr lang="en-US" dirty="0" smtClean="0"/>
              <a:t>Make 1 </a:t>
            </a:r>
            <a:r>
              <a:rPr lang="en-US" dirty="0" err="1" smtClean="0"/>
              <a:t>dimen</a:t>
            </a:r>
            <a:r>
              <a:rPr lang="en-US" dirty="0"/>
              <a:t> </a:t>
            </a:r>
            <a:r>
              <a:rPr lang="en-US" dirty="0" smtClean="0"/>
              <a:t>= 36in</a:t>
            </a:r>
          </a:p>
          <a:p>
            <a:pPr lvl="2"/>
            <a:r>
              <a:rPr lang="en-US" dirty="0" smtClean="0"/>
              <a:t>Board size = 30x40</a:t>
            </a:r>
          </a:p>
          <a:p>
            <a:pPr lvl="1"/>
            <a:r>
              <a:rPr lang="en-US" dirty="0" smtClean="0"/>
              <a:t>Less text, more pictures.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1143000"/>
            <a:ext cx="271615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  <a:latin typeface="Arial"/>
                <a:ea typeface="Osaka"/>
                <a:cs typeface="Osaka"/>
              </a:rPr>
              <a:t>Best Project Prize!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9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</a:t>
            </a:r>
            <a:r>
              <a:rPr lang="en-US" dirty="0" err="1" smtClean="0"/>
              <a:t>Bernoullis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 descr="fig11.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648"/>
            <a:ext cx="9144000" cy="53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5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334000"/>
          </a:xfrm>
        </p:spPr>
        <p:txBody>
          <a:bodyPr/>
          <a:lstStyle/>
          <a:p>
            <a:r>
              <a:rPr lang="en-US" sz="2400" smtClean="0"/>
              <a:t>Marginal likelihood – </a:t>
            </a:r>
            <a:r>
              <a:rPr lang="en-US" sz="2400" b="1" smtClean="0"/>
              <a:t>x</a:t>
            </a:r>
            <a:r>
              <a:rPr lang="en-US" sz="2400" smtClean="0"/>
              <a:t> is observed, </a:t>
            </a:r>
            <a:r>
              <a:rPr lang="en-US" sz="2400" b="1" smtClean="0"/>
              <a:t>z</a:t>
            </a:r>
            <a:r>
              <a:rPr lang="en-US" sz="2400" smtClean="0"/>
              <a:t> is missing: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The general learning problem with missing data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00" y="2159000"/>
            <a:ext cx="36068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9144000" cy="1371600"/>
          </a:xfrm>
        </p:spPr>
        <p:txBody>
          <a:bodyPr/>
          <a:lstStyle/>
          <a:p>
            <a:r>
              <a:rPr lang="en-US" smtClean="0"/>
              <a:t>Applying Jensen’s inequality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  <a:noFill/>
          <a:ln/>
        </p:spPr>
        <p:txBody>
          <a:bodyPr/>
          <a:lstStyle/>
          <a:p>
            <a:r>
              <a:rPr lang="en-US" smtClean="0"/>
              <a:t>Use:  log </a:t>
            </a:r>
            <a:r>
              <a:rPr lang="en-US" smtClean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smtClean="0">
                <a:sym typeface="Symbol" pitchFamily="80" charset="2"/>
              </a:rPr>
              <a:t>z</a:t>
            </a:r>
            <a:r>
              <a:rPr lang="en-US" smtClean="0"/>
              <a:t> P(</a:t>
            </a:r>
            <a:r>
              <a:rPr lang="en-US" b="1" smtClean="0"/>
              <a:t>z</a:t>
            </a:r>
            <a:r>
              <a:rPr lang="en-US" smtClean="0"/>
              <a:t>) f(</a:t>
            </a:r>
            <a:r>
              <a:rPr lang="en-US" b="1" smtClean="0"/>
              <a:t>z</a:t>
            </a:r>
            <a:r>
              <a:rPr lang="en-US" smtClean="0"/>
              <a:t>) ≥ </a:t>
            </a:r>
            <a:r>
              <a:rPr lang="en-US" smtClean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smtClean="0">
                <a:sym typeface="Symbol" pitchFamily="80" charset="2"/>
              </a:rPr>
              <a:t>z</a:t>
            </a:r>
            <a:r>
              <a:rPr lang="en-US" smtClean="0"/>
              <a:t> P(</a:t>
            </a:r>
            <a:r>
              <a:rPr lang="en-US" b="1" smtClean="0"/>
              <a:t>z</a:t>
            </a:r>
            <a:r>
              <a:rPr lang="en-US" smtClean="0"/>
              <a:t>) log f(</a:t>
            </a:r>
            <a:r>
              <a:rPr lang="en-US" b="1" smtClean="0"/>
              <a:t>z</a:t>
            </a:r>
            <a:r>
              <a:rPr lang="en-US" smtClean="0"/>
              <a:t>)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2362200"/>
            <a:ext cx="42799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0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Convergence of EM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r>
              <a:rPr lang="en-US" smtClean="0"/>
              <a:t>Define potential function F(</a:t>
            </a:r>
            <a:r>
              <a:rPr lang="en-US" smtClean="0">
                <a:latin typeface="Symbol" pitchFamily="80" charset="2"/>
                <a:sym typeface="Symbol" pitchFamily="80" charset="2"/>
              </a:rPr>
              <a:t></a:t>
            </a:r>
            <a:r>
              <a:rPr lang="en-US" smtClean="0"/>
              <a:t>,Q):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EM corresponds to coordinate ascent on F</a:t>
            </a:r>
          </a:p>
          <a:p>
            <a:pPr lvl="1"/>
            <a:r>
              <a:rPr lang="en-US" smtClean="0"/>
              <a:t>Thus, maximizes lower bound on marginal log likelihood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1200"/>
            <a:ext cx="5727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2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r>
              <a:rPr lang="en-US" smtClean="0"/>
              <a:t>EM is coordinate ascent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4953000"/>
          </a:xfrm>
          <a:noFill/>
          <a:ln/>
        </p:spPr>
        <p:txBody>
          <a:bodyPr/>
          <a:lstStyle/>
          <a:p>
            <a:r>
              <a:rPr lang="en-US" sz="2400" b="1" dirty="0" smtClean="0"/>
              <a:t>E-step</a:t>
            </a:r>
            <a:r>
              <a:rPr lang="en-US" sz="2400" dirty="0" smtClean="0"/>
              <a:t>: Fix </a:t>
            </a:r>
            <a:r>
              <a:rPr lang="en-US" sz="2400" dirty="0" smtClean="0">
                <a:latin typeface="Symbol" pitchFamily="80" charset="2"/>
                <a:sym typeface="Symbol" pitchFamily="80" charset="2"/>
              </a:rPr>
              <a:t></a:t>
            </a:r>
            <a:r>
              <a:rPr lang="en-US" baseline="30000" dirty="0" smtClean="0">
                <a:sym typeface="Symbol" pitchFamily="80" charset="2"/>
              </a:rPr>
              <a:t>(t)</a:t>
            </a:r>
            <a:r>
              <a:rPr lang="en-US" dirty="0" smtClean="0">
                <a:sym typeface="Symbol" pitchFamily="80" charset="2"/>
              </a:rPr>
              <a:t>,</a:t>
            </a:r>
            <a:r>
              <a:rPr lang="en-US" sz="2400" dirty="0" smtClean="0"/>
              <a:t> maximize F over Q:</a:t>
            </a:r>
          </a:p>
          <a:p>
            <a:pPr lvl="1"/>
            <a:endParaRPr lang="en-US" sz="2000" dirty="0" smtClean="0">
              <a:sym typeface="Symbol" pitchFamily="80" charset="2"/>
            </a:endParaRPr>
          </a:p>
          <a:p>
            <a:pPr lvl="1"/>
            <a:endParaRPr lang="en-US" sz="2000" dirty="0" smtClean="0">
              <a:sym typeface="Symbol" pitchFamily="80" charset="2"/>
            </a:endParaRPr>
          </a:p>
          <a:p>
            <a:pPr lvl="1"/>
            <a:endParaRPr lang="en-US" sz="2000" dirty="0" smtClean="0">
              <a:sym typeface="Symbol" pitchFamily="80" charset="2"/>
            </a:endParaRPr>
          </a:p>
          <a:p>
            <a:pPr lvl="1"/>
            <a:endParaRPr lang="en-US" sz="2000" dirty="0" smtClean="0">
              <a:sym typeface="Symbol" pitchFamily="80" charset="2"/>
            </a:endParaRPr>
          </a:p>
          <a:p>
            <a:pPr lvl="1"/>
            <a:endParaRPr lang="en-US" dirty="0">
              <a:sym typeface="Symbol" pitchFamily="80" charset="2"/>
            </a:endParaRPr>
          </a:p>
          <a:p>
            <a:pPr lvl="1"/>
            <a:endParaRPr lang="en-US" sz="2000" dirty="0" smtClean="0">
              <a:sym typeface="Symbol" pitchFamily="80" charset="2"/>
            </a:endParaRPr>
          </a:p>
          <a:p>
            <a:pPr lvl="1"/>
            <a:endParaRPr lang="en-US" dirty="0">
              <a:sym typeface="Symbol" pitchFamily="80" charset="2"/>
            </a:endParaRPr>
          </a:p>
          <a:p>
            <a:pPr lvl="1"/>
            <a:endParaRPr lang="en-US" sz="2000" dirty="0" smtClean="0">
              <a:sym typeface="Symbol" pitchFamily="80" charset="2"/>
            </a:endParaRPr>
          </a:p>
          <a:p>
            <a:pPr lvl="1"/>
            <a:r>
              <a:rPr lang="en-US" sz="2000" dirty="0" smtClean="0">
                <a:sym typeface="Symbol" pitchFamily="80" charset="2"/>
              </a:rPr>
              <a:t>“Realigns” F with likelihood: 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14400"/>
            <a:ext cx="5727700" cy="74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5486400"/>
            <a:ext cx="2044700" cy="27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6019800"/>
            <a:ext cx="30607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2286000"/>
            <a:ext cx="63881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6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r>
              <a:rPr lang="en-US" smtClean="0"/>
              <a:t>EM is coordinate ascent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4953000"/>
          </a:xfrm>
          <a:noFill/>
          <a:ln/>
        </p:spPr>
        <p:txBody>
          <a:bodyPr/>
          <a:lstStyle/>
          <a:p>
            <a:r>
              <a:rPr lang="en-US" sz="2400" b="1" dirty="0" smtClean="0"/>
              <a:t>M-step</a:t>
            </a:r>
            <a:r>
              <a:rPr lang="en-US" sz="2400" dirty="0" smtClean="0"/>
              <a:t>: Fix Q</a:t>
            </a:r>
            <a:r>
              <a:rPr lang="en-US" sz="2400" baseline="30000" dirty="0" smtClean="0"/>
              <a:t>(t)</a:t>
            </a:r>
            <a:r>
              <a:rPr lang="en-US" sz="2400" dirty="0" smtClean="0"/>
              <a:t>, maximize F over </a:t>
            </a:r>
            <a:r>
              <a:rPr lang="en-US" sz="2400" dirty="0" smtClean="0">
                <a:latin typeface="Symbol" pitchFamily="80" charset="2"/>
                <a:sym typeface="Symbol" pitchFamily="80" charset="2"/>
              </a:rPr>
              <a:t></a:t>
            </a:r>
          </a:p>
          <a:p>
            <a:endParaRPr lang="en-US" dirty="0">
              <a:latin typeface="Symbol" pitchFamily="80" charset="2"/>
              <a:sym typeface="Symbol" pitchFamily="80" charset="2"/>
            </a:endParaRPr>
          </a:p>
          <a:p>
            <a:endParaRPr lang="en-US" sz="2400" dirty="0" smtClean="0">
              <a:latin typeface="Symbol" pitchFamily="80" charset="2"/>
              <a:sym typeface="Symbol" pitchFamily="80" charset="2"/>
            </a:endParaRPr>
          </a:p>
          <a:p>
            <a:endParaRPr lang="en-US" dirty="0">
              <a:latin typeface="Symbol" pitchFamily="80" charset="2"/>
              <a:sym typeface="Symbol" pitchFamily="80" charset="2"/>
            </a:endParaRPr>
          </a:p>
          <a:p>
            <a:endParaRPr lang="en-US" sz="2400" dirty="0" smtClean="0">
              <a:latin typeface="Symbol" pitchFamily="80" charset="2"/>
              <a:sym typeface="Symbol" pitchFamily="80" charset="2"/>
            </a:endParaRPr>
          </a:p>
          <a:p>
            <a:endParaRPr lang="en-US" dirty="0">
              <a:latin typeface="Symbol" pitchFamily="80" charset="2"/>
              <a:sym typeface="Symbol" pitchFamily="80" charset="2"/>
            </a:endParaRP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Corresponds </a:t>
            </a:r>
            <a:r>
              <a:rPr lang="en-US" dirty="0"/>
              <a:t>to weighted dataset: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=1&gt;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=1|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=2&gt;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=2|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=3&gt;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=3|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=1&gt;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=1|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=2&gt;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=2|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=3&gt;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=3|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…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14400"/>
            <a:ext cx="5727700" cy="749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0" y="2209800"/>
            <a:ext cx="60579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5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 descr="fig11.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6043"/>
            <a:ext cx="6654114" cy="58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4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should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30000"/>
              </a:spcBef>
            </a:pPr>
            <a:r>
              <a:rPr lang="en-US" dirty="0"/>
              <a:t>K-means for clustering: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algorithm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converges because it’s coordinate ascent</a:t>
            </a:r>
          </a:p>
          <a:p>
            <a:pPr>
              <a:spcBef>
                <a:spcPct val="30000"/>
              </a:spcBef>
            </a:pPr>
            <a:endParaRPr lang="en-US" dirty="0" smtClean="0"/>
          </a:p>
          <a:p>
            <a:pPr>
              <a:spcBef>
                <a:spcPct val="30000"/>
              </a:spcBef>
            </a:pPr>
            <a:r>
              <a:rPr lang="en-US" dirty="0" smtClean="0"/>
              <a:t>EM </a:t>
            </a:r>
            <a:r>
              <a:rPr lang="en-US" dirty="0"/>
              <a:t>for mixture of Gaussians: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How to “learn” maximum likelihood parameters (locally max. like.) in the case of unlabeled data</a:t>
            </a:r>
          </a:p>
          <a:p>
            <a:pPr>
              <a:spcBef>
                <a:spcPct val="30000"/>
              </a:spcBef>
            </a:pPr>
            <a:endParaRPr lang="en-US" dirty="0" smtClean="0"/>
          </a:p>
          <a:p>
            <a:pPr>
              <a:spcBef>
                <a:spcPct val="30000"/>
              </a:spcBef>
            </a:pPr>
            <a:r>
              <a:rPr lang="en-US" dirty="0" smtClean="0"/>
              <a:t>EM </a:t>
            </a:r>
            <a:r>
              <a:rPr lang="en-US" dirty="0"/>
              <a:t>is coordinate ascent</a:t>
            </a:r>
          </a:p>
          <a:p>
            <a:pPr>
              <a:spcBef>
                <a:spcPct val="30000"/>
              </a:spcBef>
            </a:pPr>
            <a:r>
              <a:rPr lang="en-US" dirty="0"/>
              <a:t>Remember, E.M. can get stuck in local minima, and empirically it </a:t>
            </a:r>
            <a:r>
              <a:rPr lang="en-US" u="sng" dirty="0"/>
              <a:t>DOES</a:t>
            </a:r>
          </a:p>
          <a:p>
            <a:pPr>
              <a:spcBef>
                <a:spcPct val="30000"/>
              </a:spcBef>
            </a:pPr>
            <a:endParaRPr lang="en-US" dirty="0" smtClean="0"/>
          </a:p>
          <a:p>
            <a:pPr>
              <a:spcBef>
                <a:spcPct val="30000"/>
              </a:spcBef>
            </a:pPr>
            <a:r>
              <a:rPr lang="en-US" dirty="0"/>
              <a:t>General case for </a:t>
            </a:r>
            <a:r>
              <a:rPr lang="en-US" dirty="0" smtClean="0"/>
              <a:t>EM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6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479045" y="18288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9045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Classification</a:t>
            </a:r>
            <a:endParaRPr lang="en-US" sz="1800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2412245" y="20574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536445" y="20574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4289" y="198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5645" y="1981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</a:t>
            </a:r>
            <a:endParaRPr lang="en-US" sz="1800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479045" y="28194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9045" y="2971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Regression</a:t>
            </a:r>
            <a:endParaRPr lang="en-US" sz="1800" dirty="0"/>
          </a:p>
        </p:txBody>
      </p:sp>
      <p:sp>
        <p:nvSpPr>
          <p:cNvPr id="17" name="Right Arrow 16"/>
          <p:cNvSpPr/>
          <p:nvPr/>
        </p:nvSpPr>
        <p:spPr bwMode="auto">
          <a:xfrm>
            <a:off x="2412245" y="30480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5536445" y="30480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4289" y="2971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55645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7517645" y="2057400"/>
            <a:ext cx="84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Discrete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41445" y="3048000"/>
            <a:ext cx="10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Continuous</a:t>
            </a:r>
            <a:endParaRPr lang="en-US" sz="14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3479045" y="48006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9045" y="495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Clustering</a:t>
            </a:r>
            <a:endParaRPr lang="en-US" sz="1800" dirty="0"/>
          </a:p>
        </p:txBody>
      </p:sp>
      <p:sp>
        <p:nvSpPr>
          <p:cNvPr id="25" name="Right Arrow 24"/>
          <p:cNvSpPr/>
          <p:nvPr/>
        </p:nvSpPr>
        <p:spPr bwMode="auto">
          <a:xfrm>
            <a:off x="2412245" y="50292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536445" y="50292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64289" y="4953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62057" y="4953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41445" y="5029200"/>
            <a:ext cx="1072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Discrete ID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3497646" y="57150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97646" y="5754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Dimensionality</a:t>
            </a:r>
            <a:br>
              <a:rPr lang="en-US" sz="1800" dirty="0" smtClean="0"/>
            </a:br>
            <a:r>
              <a:rPr lang="en-US" sz="1800" dirty="0" smtClean="0"/>
              <a:t>Reduction</a:t>
            </a:r>
            <a:endParaRPr lang="en-US" sz="1800" dirty="0"/>
          </a:p>
        </p:txBody>
      </p:sp>
      <p:sp>
        <p:nvSpPr>
          <p:cNvPr id="32" name="Right Arrow 31"/>
          <p:cNvSpPr/>
          <p:nvPr/>
        </p:nvSpPr>
        <p:spPr bwMode="auto">
          <a:xfrm>
            <a:off x="2430846" y="59436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5555046" y="59436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82890" y="5867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80658" y="5867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z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49834" y="5943600"/>
            <a:ext cx="10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Continuous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146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Topic: PCA</a:t>
            </a: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925" y="2057400"/>
            <a:ext cx="39020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057400"/>
            <a:ext cx="39020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ight Arrow 2"/>
          <p:cNvSpPr/>
          <p:nvPr/>
        </p:nvSpPr>
        <p:spPr bwMode="auto">
          <a:xfrm>
            <a:off x="4191000" y="3352800"/>
            <a:ext cx="8382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74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Final Exam</a:t>
            </a:r>
            <a:endParaRPr lang="en-US" dirty="0"/>
          </a:p>
          <a:p>
            <a:pPr lvl="1"/>
            <a:r>
              <a:rPr lang="en-US" dirty="0"/>
              <a:t>When: </a:t>
            </a:r>
            <a:r>
              <a:rPr lang="en-US" dirty="0" smtClean="0"/>
              <a:t>May 11 </a:t>
            </a:r>
            <a:r>
              <a:rPr lang="en-US" smtClean="0"/>
              <a:t>7:45-9:45am </a:t>
            </a:r>
            <a:r>
              <a:rPr lang="en-US" dirty="0" smtClean="0"/>
              <a:t>	</a:t>
            </a:r>
            <a:endParaRPr lang="en-US" dirty="0"/>
          </a:p>
          <a:p>
            <a:pPr lvl="1"/>
            <a:r>
              <a:rPr lang="en-US" dirty="0"/>
              <a:t>Where: In </a:t>
            </a:r>
            <a:r>
              <a:rPr lang="en-US" dirty="0" smtClean="0"/>
              <a:t>class 			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Format</a:t>
            </a:r>
            <a:r>
              <a:rPr lang="en-US" dirty="0"/>
              <a:t>: Pen-and-paper. </a:t>
            </a:r>
          </a:p>
          <a:p>
            <a:pPr lvl="1"/>
            <a:r>
              <a:rPr lang="en-US" dirty="0"/>
              <a:t>Open-book, open-notes, closed-internet. </a:t>
            </a:r>
          </a:p>
          <a:p>
            <a:pPr lvl="2"/>
            <a:r>
              <a:rPr lang="en-US" dirty="0"/>
              <a:t>No sharing.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to expect: mix of </a:t>
            </a:r>
          </a:p>
          <a:p>
            <a:pPr lvl="2"/>
            <a:r>
              <a:rPr lang="en-US" dirty="0"/>
              <a:t>Multiple Choice or True/False questions</a:t>
            </a:r>
          </a:p>
          <a:p>
            <a:pPr lvl="2"/>
            <a:r>
              <a:rPr lang="en-US" dirty="0"/>
              <a:t>“Prove this statement” </a:t>
            </a:r>
          </a:p>
          <a:p>
            <a:pPr lvl="2"/>
            <a:r>
              <a:rPr lang="en-US" dirty="0"/>
              <a:t>“What would happen for this dataset?”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Material</a:t>
            </a:r>
          </a:p>
          <a:p>
            <a:pPr lvl="2"/>
            <a:r>
              <a:rPr lang="en-US" dirty="0" smtClean="0"/>
              <a:t>Everything!</a:t>
            </a:r>
          </a:p>
          <a:p>
            <a:pPr lvl="2"/>
            <a:r>
              <a:rPr lang="en-US" dirty="0" smtClean="0"/>
              <a:t>Focus on the recent stuff. </a:t>
            </a:r>
          </a:p>
          <a:p>
            <a:pPr lvl="2"/>
            <a:r>
              <a:rPr lang="en-US" dirty="0" smtClean="0"/>
              <a:t>Exponentially decaying weights? Optimal policy?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5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Principal Component Analysis</a:t>
            </a:r>
          </a:p>
          <a:p>
            <a:r>
              <a:rPr lang="fr-FR" dirty="0" err="1" smtClean="0"/>
              <a:t>Karhunen</a:t>
            </a:r>
            <a:r>
              <a:rPr lang="fr-FR" dirty="0"/>
              <a:t>–</a:t>
            </a:r>
            <a:r>
              <a:rPr lang="fr-FR" dirty="0" err="1"/>
              <a:t>Loève</a:t>
            </a:r>
            <a:r>
              <a:rPr lang="fr-FR" dirty="0"/>
              <a:t> </a:t>
            </a:r>
            <a:r>
              <a:rPr lang="fr-FR" dirty="0" err="1" smtClean="0"/>
              <a:t>transform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Eigen-Faces</a:t>
            </a:r>
          </a:p>
          <a:p>
            <a:r>
              <a:rPr lang="fr-FR" dirty="0" smtClean="0"/>
              <a:t>Eigen-&lt;Insert-</a:t>
            </a:r>
            <a:r>
              <a:rPr lang="fr-FR" dirty="0" err="1" smtClean="0"/>
              <a:t>your</a:t>
            </a:r>
            <a:r>
              <a:rPr lang="fr-FR" dirty="0" smtClean="0"/>
              <a:t>-</a:t>
            </a:r>
            <a:r>
              <a:rPr lang="fr-FR" dirty="0" err="1" smtClean="0"/>
              <a:t>problem-domain</a:t>
            </a:r>
            <a:r>
              <a:rPr lang="fr-FR" dirty="0" smtClean="0"/>
              <a:t>&gt;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PCA is a Dimensionality Reduction Algorithm</a:t>
            </a:r>
          </a:p>
          <a:p>
            <a:endParaRPr lang="en-US" dirty="0" smtClean="0"/>
          </a:p>
          <a:p>
            <a:r>
              <a:rPr lang="en-US" dirty="0" smtClean="0"/>
              <a:t>Other Dimensionality Reduction algorithms</a:t>
            </a:r>
          </a:p>
          <a:p>
            <a:pPr lvl="1"/>
            <a:r>
              <a:rPr lang="en-US" dirty="0" smtClean="0"/>
              <a:t>Linear Discriminant Analysis (LDA)</a:t>
            </a:r>
          </a:p>
          <a:p>
            <a:pPr lvl="1"/>
            <a:r>
              <a:rPr lang="en-US" dirty="0" smtClean="0"/>
              <a:t>Independent Component Analysis (ICA)</a:t>
            </a:r>
          </a:p>
          <a:p>
            <a:pPr lvl="1"/>
            <a:r>
              <a:rPr lang="en-US" dirty="0" smtClean="0"/>
              <a:t>Local Linear Embedding (LLE)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2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Dimensionality reduction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 data may have thousands or millions of dimensions!</a:t>
            </a:r>
          </a:p>
          <a:p>
            <a:pPr lvl="1"/>
            <a:r>
              <a:rPr lang="en-US" dirty="0" smtClean="0"/>
              <a:t>e.g., images have 5M pixels</a:t>
            </a:r>
          </a:p>
          <a:p>
            <a:endParaRPr lang="en-US" b="1" dirty="0" smtClean="0"/>
          </a:p>
          <a:p>
            <a:r>
              <a:rPr lang="en-US" b="1" dirty="0" smtClean="0"/>
              <a:t>Dimensionality reduction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represent data with fewer dimensions</a:t>
            </a:r>
          </a:p>
          <a:p>
            <a:pPr lvl="1"/>
            <a:r>
              <a:rPr lang="en-US" dirty="0" smtClean="0"/>
              <a:t>easier learning – fewer parameters</a:t>
            </a:r>
          </a:p>
          <a:p>
            <a:pPr lvl="1"/>
            <a:r>
              <a:rPr lang="en-US" dirty="0" smtClean="0"/>
              <a:t>visualization – hard to visualize more than 3D or 4D</a:t>
            </a:r>
          </a:p>
          <a:p>
            <a:pPr lvl="1"/>
            <a:r>
              <a:rPr lang="en-US" dirty="0" smtClean="0"/>
              <a:t>discover “intrinsic dimensionality” of data</a:t>
            </a:r>
          </a:p>
          <a:p>
            <a:pPr lvl="2"/>
            <a:r>
              <a:rPr lang="en-US" dirty="0" smtClean="0"/>
              <a:t>high dimensional data that is truly lower dimensional </a:t>
            </a:r>
          </a:p>
        </p:txBody>
      </p:sp>
    </p:spTree>
    <p:extLst>
      <p:ext uri="{BB962C8B-B14F-4D97-AF65-F5344CB8AC3E}">
        <p14:creationId xmlns:p14="http://schemas.microsoft.com/office/powerpoint/2010/main" val="422910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pPr lvl="1"/>
            <a:r>
              <a:rPr lang="en-US" dirty="0">
                <a:hlinkClick r:id="rId2"/>
              </a:rPr>
              <a:t>http://lcn.epfl.ch/tutorial/english/pca/html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://setosa.io/ev/principal-component-analysis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2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/ KL-Transform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De-correlation </a:t>
            </a:r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Make features uncorrelated</a:t>
            </a:r>
          </a:p>
          <a:p>
            <a:pPr lvl="1"/>
            <a:r>
              <a:rPr lang="en-US" dirty="0" smtClean="0"/>
              <a:t>No projection yet</a:t>
            </a:r>
          </a:p>
          <a:p>
            <a:endParaRPr lang="en-US" dirty="0" smtClean="0"/>
          </a:p>
          <a:p>
            <a:r>
              <a:rPr lang="en-US" dirty="0"/>
              <a:t>Max-variance view:</a:t>
            </a:r>
          </a:p>
          <a:p>
            <a:pPr lvl="1"/>
            <a:r>
              <a:rPr lang="en-US" dirty="0"/>
              <a:t>Project data to lower dimensions</a:t>
            </a:r>
          </a:p>
          <a:p>
            <a:pPr lvl="1"/>
            <a:r>
              <a:rPr lang="en-US" dirty="0"/>
              <a:t>Maximize variance in lower dimensions</a:t>
            </a:r>
          </a:p>
          <a:p>
            <a:endParaRPr lang="en-US" dirty="0" smtClean="0"/>
          </a:p>
          <a:p>
            <a:r>
              <a:rPr lang="en-US" dirty="0" smtClean="0"/>
              <a:t>Synthesis / Min-error view:</a:t>
            </a:r>
          </a:p>
          <a:p>
            <a:pPr lvl="1"/>
            <a:r>
              <a:rPr lang="en-US" dirty="0" smtClean="0"/>
              <a:t>Project data to lower dimensions</a:t>
            </a:r>
          </a:p>
          <a:p>
            <a:pPr lvl="1"/>
            <a:r>
              <a:rPr lang="en-US" dirty="0" smtClean="0"/>
              <a:t>Minimize reconstruction error </a:t>
            </a:r>
          </a:p>
          <a:p>
            <a:endParaRPr lang="en-US" dirty="0"/>
          </a:p>
          <a:p>
            <a:r>
              <a:rPr lang="en-US" dirty="0" smtClean="0"/>
              <a:t>All views lead to same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6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Recap of Last Time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4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km-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"/>
            <a:ext cx="5965825" cy="6149975"/>
          </a:xfrm>
          <a:prstGeom prst="rect">
            <a:avLst/>
          </a:prstGeom>
          <a:noFill/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2590800" cy="685800"/>
          </a:xfrm>
        </p:spPr>
        <p:txBody>
          <a:bodyPr/>
          <a:lstStyle/>
          <a:p>
            <a:r>
              <a:rPr lang="en-US" smtClean="0"/>
              <a:t>K-means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152400" y="1431925"/>
            <a:ext cx="2971800" cy="5426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Ask user how many clusters they’d like. </a:t>
            </a:r>
            <a:r>
              <a:rPr lang="en-US" sz="2000" i="1" dirty="0">
                <a:solidFill>
                  <a:srgbClr val="008000"/>
                </a:solidFill>
              </a:rPr>
              <a:t>(e.g. </a:t>
            </a:r>
            <a:r>
              <a:rPr lang="en-US" sz="2000" i="1" dirty="0" err="1">
                <a:solidFill>
                  <a:srgbClr val="008000"/>
                </a:solidFill>
              </a:rPr>
              <a:t>k</a:t>
            </a:r>
            <a:r>
              <a:rPr lang="en-US" sz="2000" i="1" dirty="0">
                <a:solidFill>
                  <a:srgbClr val="008000"/>
                </a:solidFill>
              </a:rPr>
              <a:t>=5) </a:t>
            </a:r>
            <a:endParaRPr lang="en-US" sz="2000" dirty="0"/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Randomly guess </a:t>
            </a:r>
            <a:r>
              <a:rPr lang="en-US" sz="2000" dirty="0" err="1"/>
              <a:t>k</a:t>
            </a:r>
            <a:r>
              <a:rPr lang="en-US" sz="2000" dirty="0"/>
              <a:t> cluster Center locations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Each </a:t>
            </a:r>
            <a:r>
              <a:rPr lang="en-US" sz="2000" dirty="0" err="1"/>
              <a:t>datapoint</a:t>
            </a:r>
            <a:r>
              <a:rPr lang="en-US" sz="2000" dirty="0"/>
              <a:t> finds out which Center it’s closest to.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Each Center finds the </a:t>
            </a:r>
            <a:r>
              <a:rPr lang="en-US" sz="2000" dirty="0" err="1"/>
              <a:t>centroid</a:t>
            </a:r>
            <a:r>
              <a:rPr lang="en-US" sz="2000" dirty="0"/>
              <a:t> of the points it owns…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…and jumps there</a:t>
            </a: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000" dirty="0"/>
              <a:t>…Repeat until terminated!</a:t>
            </a:r>
          </a:p>
        </p:txBody>
      </p:sp>
      <p:sp>
        <p:nvSpPr>
          <p:cNvPr id="292869" name="Oval 5"/>
          <p:cNvSpPr>
            <a:spLocks noChangeAspect="1" noChangeArrowheads="1"/>
          </p:cNvSpPr>
          <p:nvPr/>
        </p:nvSpPr>
        <p:spPr bwMode="auto">
          <a:xfrm>
            <a:off x="6248400" y="18288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0" name="Oval 6"/>
          <p:cNvSpPr>
            <a:spLocks noChangeAspect="1" noChangeArrowheads="1"/>
          </p:cNvSpPr>
          <p:nvPr/>
        </p:nvSpPr>
        <p:spPr bwMode="auto">
          <a:xfrm>
            <a:off x="6400800" y="50292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1" name="Oval 7"/>
          <p:cNvSpPr>
            <a:spLocks noChangeAspect="1" noChangeArrowheads="1"/>
          </p:cNvSpPr>
          <p:nvPr/>
        </p:nvSpPr>
        <p:spPr bwMode="auto">
          <a:xfrm>
            <a:off x="4953000" y="47244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2" name="Oval 8"/>
          <p:cNvSpPr>
            <a:spLocks noChangeAspect="1" noChangeArrowheads="1"/>
          </p:cNvSpPr>
          <p:nvPr/>
        </p:nvSpPr>
        <p:spPr bwMode="auto">
          <a:xfrm>
            <a:off x="5181600" y="40386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3" name="Oval 9"/>
          <p:cNvSpPr>
            <a:spLocks noChangeAspect="1" noChangeArrowheads="1"/>
          </p:cNvSpPr>
          <p:nvPr/>
        </p:nvSpPr>
        <p:spPr bwMode="auto">
          <a:xfrm>
            <a:off x="7391400" y="3276600"/>
            <a:ext cx="82550" cy="7937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4" name="Freeform 10"/>
          <p:cNvSpPr>
            <a:spLocks/>
          </p:cNvSpPr>
          <p:nvPr/>
        </p:nvSpPr>
        <p:spPr bwMode="auto">
          <a:xfrm>
            <a:off x="5694363" y="1792288"/>
            <a:ext cx="498475" cy="14605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38" y="0"/>
              </a:cxn>
              <a:cxn ang="0">
                <a:pos x="222" y="8"/>
              </a:cxn>
              <a:cxn ang="0">
                <a:pos x="314" y="15"/>
              </a:cxn>
            </a:cxnLst>
            <a:rect l="0" t="0" r="r" b="b"/>
            <a:pathLst>
              <a:path w="314" h="92">
                <a:moveTo>
                  <a:pt x="0" y="92"/>
                </a:moveTo>
                <a:cubicBezTo>
                  <a:pt x="16" y="21"/>
                  <a:pt x="78" y="21"/>
                  <a:pt x="138" y="0"/>
                </a:cubicBezTo>
                <a:cubicBezTo>
                  <a:pt x="166" y="3"/>
                  <a:pt x="194" y="6"/>
                  <a:pt x="222" y="8"/>
                </a:cubicBezTo>
                <a:cubicBezTo>
                  <a:pt x="253" y="11"/>
                  <a:pt x="314" y="15"/>
                  <a:pt x="314" y="15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5" name="Freeform 11"/>
          <p:cNvSpPr>
            <a:spLocks/>
          </p:cNvSpPr>
          <p:nvPr/>
        </p:nvSpPr>
        <p:spPr bwMode="auto">
          <a:xfrm>
            <a:off x="7023100" y="3535363"/>
            <a:ext cx="425450" cy="646112"/>
          </a:xfrm>
          <a:custGeom>
            <a:avLst/>
            <a:gdLst/>
            <a:ahLst/>
            <a:cxnLst>
              <a:cxn ang="0">
                <a:pos x="0" y="407"/>
              </a:cxn>
              <a:cxn ang="0">
                <a:pos x="123" y="323"/>
              </a:cxn>
              <a:cxn ang="0">
                <a:pos x="161" y="284"/>
              </a:cxn>
              <a:cxn ang="0">
                <a:pos x="192" y="238"/>
              </a:cxn>
              <a:cxn ang="0">
                <a:pos x="253" y="115"/>
              </a:cxn>
              <a:cxn ang="0">
                <a:pos x="268" y="0"/>
              </a:cxn>
            </a:cxnLst>
            <a:rect l="0" t="0" r="r" b="b"/>
            <a:pathLst>
              <a:path w="268" h="407">
                <a:moveTo>
                  <a:pt x="0" y="407"/>
                </a:moveTo>
                <a:cubicBezTo>
                  <a:pt x="43" y="379"/>
                  <a:pt x="86" y="360"/>
                  <a:pt x="123" y="323"/>
                </a:cubicBezTo>
                <a:cubicBezTo>
                  <a:pt x="136" y="310"/>
                  <a:pt x="148" y="297"/>
                  <a:pt x="161" y="284"/>
                </a:cubicBezTo>
                <a:cubicBezTo>
                  <a:pt x="174" y="271"/>
                  <a:pt x="192" y="238"/>
                  <a:pt x="192" y="238"/>
                </a:cubicBezTo>
                <a:cubicBezTo>
                  <a:pt x="206" y="193"/>
                  <a:pt x="238" y="159"/>
                  <a:pt x="253" y="115"/>
                </a:cubicBezTo>
                <a:cubicBezTo>
                  <a:pt x="257" y="84"/>
                  <a:pt x="268" y="33"/>
                  <a:pt x="268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6" name="Freeform 12"/>
          <p:cNvSpPr>
            <a:spLocks/>
          </p:cNvSpPr>
          <p:nvPr/>
        </p:nvSpPr>
        <p:spPr bwMode="auto">
          <a:xfrm>
            <a:off x="5386388" y="4160838"/>
            <a:ext cx="600075" cy="155575"/>
          </a:xfrm>
          <a:custGeom>
            <a:avLst/>
            <a:gdLst/>
            <a:ahLst/>
            <a:cxnLst>
              <a:cxn ang="0">
                <a:pos x="378" y="98"/>
              </a:cxn>
              <a:cxn ang="0">
                <a:pos x="71" y="21"/>
              </a:cxn>
              <a:cxn ang="0">
                <a:pos x="25" y="6"/>
              </a:cxn>
              <a:cxn ang="0">
                <a:pos x="2" y="13"/>
              </a:cxn>
              <a:cxn ang="0">
                <a:pos x="9" y="13"/>
              </a:cxn>
            </a:cxnLst>
            <a:rect l="0" t="0" r="r" b="b"/>
            <a:pathLst>
              <a:path w="378" h="98">
                <a:moveTo>
                  <a:pt x="378" y="98"/>
                </a:moveTo>
                <a:cubicBezTo>
                  <a:pt x="314" y="0"/>
                  <a:pt x="172" y="27"/>
                  <a:pt x="71" y="21"/>
                </a:cubicBezTo>
                <a:cubicBezTo>
                  <a:pt x="68" y="20"/>
                  <a:pt x="29" y="6"/>
                  <a:pt x="25" y="6"/>
                </a:cubicBezTo>
                <a:cubicBezTo>
                  <a:pt x="17" y="6"/>
                  <a:pt x="9" y="10"/>
                  <a:pt x="2" y="13"/>
                </a:cubicBezTo>
                <a:cubicBezTo>
                  <a:pt x="0" y="14"/>
                  <a:pt x="7" y="13"/>
                  <a:pt x="9" y="13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7" name="Freeform 13"/>
          <p:cNvSpPr>
            <a:spLocks/>
          </p:cNvSpPr>
          <p:nvPr/>
        </p:nvSpPr>
        <p:spPr bwMode="auto">
          <a:xfrm>
            <a:off x="5205413" y="4840288"/>
            <a:ext cx="635000" cy="219075"/>
          </a:xfrm>
          <a:custGeom>
            <a:avLst/>
            <a:gdLst/>
            <a:ahLst/>
            <a:cxnLst>
              <a:cxn ang="0">
                <a:pos x="400" y="107"/>
              </a:cxn>
              <a:cxn ang="0">
                <a:pos x="323" y="138"/>
              </a:cxn>
              <a:cxn ang="0">
                <a:pos x="200" y="131"/>
              </a:cxn>
              <a:cxn ang="0">
                <a:pos x="39" y="23"/>
              </a:cxn>
              <a:cxn ang="0">
                <a:pos x="23" y="8"/>
              </a:cxn>
              <a:cxn ang="0">
                <a:pos x="0" y="0"/>
              </a:cxn>
            </a:cxnLst>
            <a:rect l="0" t="0" r="r" b="b"/>
            <a:pathLst>
              <a:path w="400" h="138">
                <a:moveTo>
                  <a:pt x="400" y="107"/>
                </a:moveTo>
                <a:cubicBezTo>
                  <a:pt x="374" y="125"/>
                  <a:pt x="355" y="131"/>
                  <a:pt x="323" y="138"/>
                </a:cubicBezTo>
                <a:cubicBezTo>
                  <a:pt x="282" y="136"/>
                  <a:pt x="241" y="137"/>
                  <a:pt x="200" y="131"/>
                </a:cubicBezTo>
                <a:cubicBezTo>
                  <a:pt x="151" y="124"/>
                  <a:pt x="101" y="44"/>
                  <a:pt x="39" y="23"/>
                </a:cubicBezTo>
                <a:cubicBezTo>
                  <a:pt x="34" y="18"/>
                  <a:pt x="29" y="12"/>
                  <a:pt x="23" y="8"/>
                </a:cubicBezTo>
                <a:cubicBezTo>
                  <a:pt x="16" y="4"/>
                  <a:pt x="0" y="0"/>
                  <a:pt x="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8" name="Freeform 14"/>
          <p:cNvSpPr>
            <a:spLocks/>
          </p:cNvSpPr>
          <p:nvPr/>
        </p:nvSpPr>
        <p:spPr bwMode="auto">
          <a:xfrm>
            <a:off x="6138863" y="5145088"/>
            <a:ext cx="303212" cy="268287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50" y="169"/>
              </a:cxn>
              <a:cxn ang="0">
                <a:pos x="134" y="161"/>
              </a:cxn>
              <a:cxn ang="0">
                <a:pos x="180" y="84"/>
              </a:cxn>
              <a:cxn ang="0">
                <a:pos x="188" y="38"/>
              </a:cxn>
            </a:cxnLst>
            <a:rect l="0" t="0" r="r" b="b"/>
            <a:pathLst>
              <a:path w="191" h="169">
                <a:moveTo>
                  <a:pt x="50" y="0"/>
                </a:moveTo>
                <a:cubicBezTo>
                  <a:pt x="24" y="51"/>
                  <a:pt x="0" y="122"/>
                  <a:pt x="50" y="169"/>
                </a:cubicBezTo>
                <a:cubicBezTo>
                  <a:pt x="78" y="166"/>
                  <a:pt x="107" y="167"/>
                  <a:pt x="134" y="161"/>
                </a:cubicBezTo>
                <a:cubicBezTo>
                  <a:pt x="157" y="156"/>
                  <a:pt x="164" y="101"/>
                  <a:pt x="180" y="84"/>
                </a:cubicBezTo>
                <a:cubicBezTo>
                  <a:pt x="191" y="54"/>
                  <a:pt x="188" y="69"/>
                  <a:pt x="188" y="38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9" name="Oval 15"/>
          <p:cNvSpPr>
            <a:spLocks noChangeArrowheads="1"/>
          </p:cNvSpPr>
          <p:nvPr/>
        </p:nvSpPr>
        <p:spPr bwMode="auto">
          <a:xfrm>
            <a:off x="5873750" y="48672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0" name="Oval 16"/>
          <p:cNvSpPr>
            <a:spLocks noChangeArrowheads="1"/>
          </p:cNvSpPr>
          <p:nvPr/>
        </p:nvSpPr>
        <p:spPr bwMode="auto">
          <a:xfrm>
            <a:off x="6230938" y="499745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1" name="Oval 17"/>
          <p:cNvSpPr>
            <a:spLocks noChangeArrowheads="1"/>
          </p:cNvSpPr>
          <p:nvPr/>
        </p:nvSpPr>
        <p:spPr bwMode="auto">
          <a:xfrm>
            <a:off x="6862763" y="4178300"/>
            <a:ext cx="71437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2" name="Oval 18"/>
          <p:cNvSpPr>
            <a:spLocks noChangeArrowheads="1"/>
          </p:cNvSpPr>
          <p:nvPr/>
        </p:nvSpPr>
        <p:spPr bwMode="auto">
          <a:xfrm>
            <a:off x="5991225" y="4371975"/>
            <a:ext cx="71438" cy="6985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3" name="Oval 19"/>
          <p:cNvSpPr>
            <a:spLocks noChangeArrowheads="1"/>
          </p:cNvSpPr>
          <p:nvPr/>
        </p:nvSpPr>
        <p:spPr bwMode="auto">
          <a:xfrm>
            <a:off x="5646738" y="2019300"/>
            <a:ext cx="71437" cy="68263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7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Optimize objective function:</a:t>
            </a:r>
            <a:endParaRPr lang="en-US" sz="10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Fix </a:t>
            </a:r>
            <a:r>
              <a:rPr lang="en-US" b="1" dirty="0" smtClean="0">
                <a:latin typeface="Symbol" pitchFamily="18" charset="2"/>
                <a:sym typeface="Symbol" pitchFamily="18" charset="2"/>
              </a:rPr>
              <a:t></a:t>
            </a:r>
            <a:r>
              <a:rPr lang="en-US" dirty="0" smtClean="0"/>
              <a:t>, optimize </a:t>
            </a:r>
            <a:r>
              <a:rPr lang="en-US" dirty="0"/>
              <a:t>a</a:t>
            </a:r>
            <a:r>
              <a:rPr lang="en-US" dirty="0" smtClean="0"/>
              <a:t> (or C)</a:t>
            </a:r>
          </a:p>
          <a:p>
            <a:pPr lvl="1"/>
            <a:r>
              <a:rPr lang="en-US" dirty="0" smtClean="0"/>
              <a:t>Assignment Step</a:t>
            </a:r>
          </a:p>
          <a:p>
            <a:endParaRPr lang="en-US" dirty="0"/>
          </a:p>
          <a:p>
            <a:r>
              <a:rPr lang="en-US" dirty="0"/>
              <a:t>Fix a (or C), optimize </a:t>
            </a:r>
            <a:r>
              <a:rPr lang="en-US" b="1" dirty="0">
                <a:latin typeface="Symbol" pitchFamily="18" charset="2"/>
                <a:sym typeface="Symbol" pitchFamily="18" charset="2"/>
              </a:rPr>
              <a:t></a:t>
            </a:r>
          </a:p>
          <a:p>
            <a:pPr lvl="1"/>
            <a:r>
              <a:rPr lang="en-US" dirty="0" err="1" smtClean="0"/>
              <a:t>Recenter</a:t>
            </a:r>
            <a:r>
              <a:rPr lang="en-US" dirty="0" smtClean="0"/>
              <a:t> Step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n-US" dirty="0"/>
              <a:t>-means </a:t>
            </a:r>
            <a:r>
              <a:rPr lang="en-US" dirty="0" smtClean="0"/>
              <a:t>as Co-ordinate Descent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51000"/>
            <a:ext cx="7594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8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 descr="fig11.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3486469" cy="2743200"/>
          </a:xfrm>
          <a:prstGeom prst="rect">
            <a:avLst/>
          </a:prstGeom>
        </p:spPr>
      </p:pic>
      <p:pic>
        <p:nvPicPr>
          <p:cNvPr id="9" name="Picture 8" descr="fig11.3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057400"/>
            <a:ext cx="4176928" cy="274320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Figure Credit: Kevin Murphy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</a:t>
            </a:r>
            <a:r>
              <a:rPr lang="en-US" dirty="0" err="1" smtClean="0"/>
              <a:t>vs</a:t>
            </a:r>
            <a:r>
              <a:rPr lang="en-US" dirty="0" smtClean="0"/>
              <a:t> GMM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</a:p>
          <a:p>
            <a:pPr lvl="1"/>
            <a:r>
              <a:rPr lang="fi-FI" dirty="0">
                <a:hlinkClick r:id="rId2"/>
              </a:rPr>
              <a:t>http://home.deib.polimi.it/matteucc/Clustering/tutorial_html/AppletKM.html</a:t>
            </a:r>
            <a:endParaRPr lang="fi-FI" dirty="0"/>
          </a:p>
          <a:p>
            <a:pPr lvl="1"/>
            <a:endParaRPr lang="en-US" dirty="0" smtClean="0"/>
          </a:p>
          <a:p>
            <a:r>
              <a:rPr lang="en-US" dirty="0" smtClean="0"/>
              <a:t>GMM</a:t>
            </a:r>
          </a:p>
          <a:p>
            <a:pPr lvl="1"/>
            <a:r>
              <a:rPr lang="pl-PL" dirty="0">
                <a:hlinkClick r:id="rId3"/>
              </a:rPr>
              <a:t>http://www.socr.ucla.edu/applets.dir/</a:t>
            </a:r>
            <a:r>
              <a:rPr lang="pl-PL" dirty="0" smtClean="0">
                <a:hlinkClick r:id="rId3"/>
              </a:rPr>
              <a:t>mixtureem.html</a:t>
            </a:r>
            <a:endParaRPr lang="pl-PL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1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Expectation Maximization [</a:t>
            </a:r>
            <a:r>
              <a:rPr lang="en-US" dirty="0" err="1" smtClean="0"/>
              <a:t>Dempster</a:t>
            </a:r>
            <a:r>
              <a:rPr lang="en-US" dirty="0" smtClean="0"/>
              <a:t> ‘77]</a:t>
            </a:r>
          </a:p>
          <a:p>
            <a:endParaRPr lang="en-US" dirty="0" smtClean="0"/>
          </a:p>
          <a:p>
            <a:r>
              <a:rPr lang="en-US" dirty="0" smtClean="0"/>
              <a:t>Often looks like “soft” K-means</a:t>
            </a:r>
          </a:p>
          <a:p>
            <a:endParaRPr lang="en-US" dirty="0" smtClean="0"/>
          </a:p>
          <a:p>
            <a:r>
              <a:rPr lang="en-US" dirty="0" smtClean="0"/>
              <a:t>Extremely general</a:t>
            </a:r>
          </a:p>
          <a:p>
            <a:r>
              <a:rPr lang="en-US" dirty="0" smtClean="0"/>
              <a:t>Extremely useful algorithm</a:t>
            </a:r>
          </a:p>
          <a:p>
            <a:pPr lvl="1"/>
            <a:r>
              <a:rPr lang="en-US" dirty="0" smtClean="0"/>
              <a:t>Essentially THE </a:t>
            </a:r>
            <a:r>
              <a:rPr lang="en-US" dirty="0" err="1" smtClean="0"/>
              <a:t>goto</a:t>
            </a:r>
            <a:r>
              <a:rPr lang="en-US" dirty="0" smtClean="0"/>
              <a:t> algorithm for unsupervised learning</a:t>
            </a:r>
          </a:p>
          <a:p>
            <a:endParaRPr lang="en-US" dirty="0" smtClean="0"/>
          </a:p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EM for learning GMM parameters</a:t>
            </a:r>
          </a:p>
          <a:p>
            <a:pPr lvl="1"/>
            <a:r>
              <a:rPr lang="en-US" dirty="0" smtClean="0"/>
              <a:t>EM for general unsupervised learning problems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8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48054</TotalTime>
  <Words>1085</Words>
  <Application>Microsoft Macintosh PowerPoint</Application>
  <PresentationFormat>On-screen Show (4:3)</PresentationFormat>
  <Paragraphs>291</Paragraphs>
  <Slides>33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pictures</vt:lpstr>
      <vt:lpstr>Blank Presentation</vt:lpstr>
      <vt:lpstr>ECE 5984: Introduction to  Machine Learning</vt:lpstr>
      <vt:lpstr>Administrativia</vt:lpstr>
      <vt:lpstr>Administrativia</vt:lpstr>
      <vt:lpstr>PowerPoint Presentation</vt:lpstr>
      <vt:lpstr>K-means</vt:lpstr>
      <vt:lpstr>K-means as Co-ordinate Descent</vt:lpstr>
      <vt:lpstr>GMM</vt:lpstr>
      <vt:lpstr>K-means vs GMM</vt:lpstr>
      <vt:lpstr>EM</vt:lpstr>
      <vt:lpstr>EM for Learning GMMs</vt:lpstr>
      <vt:lpstr>Gaussian Mixture Example: Start</vt:lpstr>
      <vt:lpstr>After 1st iteration</vt:lpstr>
      <vt:lpstr>After 2nd iteration</vt:lpstr>
      <vt:lpstr>After 3rd iteration</vt:lpstr>
      <vt:lpstr>After 4th iteration</vt:lpstr>
      <vt:lpstr>After 5th iteration</vt:lpstr>
      <vt:lpstr>After 6th iteration</vt:lpstr>
      <vt:lpstr>After 20th iteration</vt:lpstr>
      <vt:lpstr>General Mixture Models</vt:lpstr>
      <vt:lpstr>Mixture of Bernoullis</vt:lpstr>
      <vt:lpstr>The general learning problem with missing data</vt:lpstr>
      <vt:lpstr>Applying Jensen’s inequality</vt:lpstr>
      <vt:lpstr>Convergence of EM</vt:lpstr>
      <vt:lpstr>EM is coordinate ascent</vt:lpstr>
      <vt:lpstr>EM is coordinate ascent</vt:lpstr>
      <vt:lpstr>EM Intuition</vt:lpstr>
      <vt:lpstr>What you should know</vt:lpstr>
      <vt:lpstr>Tasks</vt:lpstr>
      <vt:lpstr>New Topic: PCA</vt:lpstr>
      <vt:lpstr>Synonyms</vt:lpstr>
      <vt:lpstr>Dimensionality reduction</vt:lpstr>
      <vt:lpstr>Dimensionality Reduction</vt:lpstr>
      <vt:lpstr>PCA / KL-Transform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2638</cp:revision>
  <cp:lastPrinted>2015-04-01T17:45:43Z</cp:lastPrinted>
  <dcterms:created xsi:type="dcterms:W3CDTF">2013-03-06T19:31:42Z</dcterms:created>
  <dcterms:modified xsi:type="dcterms:W3CDTF">2015-05-06T17:40:58Z</dcterms:modified>
  <cp:category/>
</cp:coreProperties>
</file>