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2.bin" ContentType="application/vnd.openxmlformats-officedocument.oleObject"/>
  <Override PartName="/ppt/notesSlides/notesSlide25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69"/>
  </p:notesMasterIdLst>
  <p:handoutMasterIdLst>
    <p:handoutMasterId r:id="rId70"/>
  </p:handoutMasterIdLst>
  <p:sldIdLst>
    <p:sldId id="256" r:id="rId3"/>
    <p:sldId id="358" r:id="rId4"/>
    <p:sldId id="318" r:id="rId5"/>
    <p:sldId id="316" r:id="rId6"/>
    <p:sldId id="357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  <p:sldId id="401" r:id="rId31"/>
    <p:sldId id="397" r:id="rId32"/>
    <p:sldId id="400" r:id="rId33"/>
    <p:sldId id="402" r:id="rId34"/>
    <p:sldId id="403" r:id="rId35"/>
    <p:sldId id="404" r:id="rId36"/>
    <p:sldId id="319" r:id="rId37"/>
    <p:sldId id="320" r:id="rId38"/>
    <p:sldId id="321" r:id="rId39"/>
    <p:sldId id="322" r:id="rId40"/>
    <p:sldId id="323" r:id="rId41"/>
    <p:sldId id="324" r:id="rId42"/>
    <p:sldId id="359" r:id="rId43"/>
    <p:sldId id="360" r:id="rId44"/>
    <p:sldId id="361" r:id="rId45"/>
    <p:sldId id="362" r:id="rId46"/>
    <p:sldId id="325" r:id="rId47"/>
    <p:sldId id="326" r:id="rId48"/>
    <p:sldId id="330" r:id="rId49"/>
    <p:sldId id="331" r:id="rId50"/>
    <p:sldId id="332" r:id="rId51"/>
    <p:sldId id="364" r:id="rId52"/>
    <p:sldId id="365" r:id="rId53"/>
    <p:sldId id="366" r:id="rId54"/>
    <p:sldId id="367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45" r:id="rId6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9" autoAdjust="0"/>
    <p:restoredTop sz="93478" autoAdjust="0"/>
  </p:normalViewPr>
  <p:slideViewPr>
    <p:cSldViewPr>
      <p:cViewPr varScale="1">
        <p:scale>
          <a:sx n="97" d="100"/>
          <a:sy n="97" d="100"/>
        </p:scale>
        <p:origin x="-3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55929-6D0B-4AAD-BCBB-A5D8339D0BD1}" type="slidenum">
              <a:rPr lang="en-US"/>
              <a:pPr/>
              <a:t>51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C9BFB-3428-4B0A-BB11-476F15D8E3DA}" type="slidenum">
              <a:rPr lang="en-US"/>
              <a:pPr/>
              <a:t>52</a:t>
            </a:fld>
            <a:endParaRPr lang="en-US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CBA34-D488-4C19-888D-6DF79BC30A27}" type="slidenum">
              <a:rPr lang="en-US"/>
              <a:pPr/>
              <a:t>53</a:t>
            </a:fld>
            <a:endParaRPr lang="en-US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48A46-9333-404D-B8FA-B6A39F9F0975}" type="slidenum">
              <a:rPr lang="en-US"/>
              <a:pPr/>
              <a:t>54</a:t>
            </a:fld>
            <a:endParaRPr lang="en-US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6ABF2F-19C7-4EB7-B839-9E9AD9C82319}" type="slidenum">
              <a:rPr lang="en-US"/>
              <a:pPr/>
              <a:t>55</a:t>
            </a:fld>
            <a:endParaRPr lang="en-US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62377-5AE6-4788-B8EA-32833609DB45}" type="slidenum">
              <a:rPr lang="en-US"/>
              <a:pPr/>
              <a:t>56</a:t>
            </a:fld>
            <a:endParaRPr lang="en-U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57C2F-E2A1-4D56-832D-860F2AF1A582}" type="slidenum">
              <a:rPr lang="en-US"/>
              <a:pPr/>
              <a:t>57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A600A5-4F2C-408D-BEB4-2725E93145E3}" type="slidenum">
              <a:rPr lang="en-US"/>
              <a:pPr/>
              <a:t>58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1A32F-9575-487E-9144-D45BCDAEF39E}" type="slidenum">
              <a:rPr lang="en-US"/>
              <a:pPr/>
              <a:t>59</a:t>
            </a:fld>
            <a:endParaRPr lang="en-US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E9E93-379C-46D5-AFA6-F80FF6A6C035}" type="slidenum">
              <a:rPr lang="en-US"/>
              <a:pPr/>
              <a:t>60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6A8E10-6449-4E9E-81D9-2D5D9E21E562}" type="slidenum">
              <a:rPr lang="en-US"/>
              <a:pPr/>
              <a:t>35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00C33-9A5B-4CB8-9188-52CB79C45C5F}" type="slidenum">
              <a:rPr lang="en-US"/>
              <a:pPr/>
              <a:t>61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9BB3A-39DE-4D1F-8F2F-D3877FEE250C}" type="slidenum">
              <a:rPr lang="en-US"/>
              <a:pPr/>
              <a:t>62</a:t>
            </a:fld>
            <a:endParaRPr 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82DF1-F23E-42B7-B417-8D4325B7F04D}" type="slidenum">
              <a:rPr lang="en-US"/>
              <a:pPr/>
              <a:t>63</a:t>
            </a:fld>
            <a:endParaRPr 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A2C5B-A411-4BE8-A221-FABEAA8A09AF}" type="slidenum">
              <a:rPr lang="en-US"/>
              <a:pPr/>
              <a:t>64</a:t>
            </a:fld>
            <a:endParaRPr 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BEE5E-E001-4534-AEF0-0CF0629F0335}" type="slidenum">
              <a:rPr lang="en-US"/>
              <a:pPr/>
              <a:t>65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3C8895-2634-4C93-B638-D9E8CBBF40B0}" type="slidenum">
              <a:rPr lang="en-US"/>
              <a:pPr/>
              <a:t>66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E28A1-0242-4FFE-88F7-5D2073FE0C14}" type="slidenum">
              <a:rPr lang="en-US"/>
              <a:pPr/>
              <a:t>36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3E0F08-11B3-4D6A-B084-287F3C531ED9}" type="slidenum">
              <a:rPr lang="en-US"/>
              <a:pPr/>
              <a:t>45</a:t>
            </a:fld>
            <a:endParaRPr lang="en-US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BCAB4D-0EDD-4AC1-8436-25C5B1B154B4}" type="slidenum">
              <a:rPr lang="en-US"/>
              <a:pPr/>
              <a:t>46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CBA34-D488-4C19-888D-6DF79BC30A27}" type="slidenum">
              <a:rPr lang="en-US"/>
              <a:pPr/>
              <a:t>47</a:t>
            </a:fld>
            <a:endParaRPr lang="en-US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4DE363-5A85-485F-B4BB-2D4652518986}" type="slidenum">
              <a:rPr lang="en-US"/>
              <a:pPr/>
              <a:t>48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C2489-8253-4E68-8806-D55C207B5C9F}" type="slidenum">
              <a:rPr lang="en-US"/>
              <a:pPr/>
              <a:t>49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2D922-731C-44F4-A17B-559F73997E4B}" type="slidenum">
              <a:rPr lang="en-US"/>
              <a:pPr/>
              <a:t>50</a:t>
            </a:fld>
            <a:endParaRPr lang="en-US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yann.lecun.com/exdb/lenet/index.html" TargetMode="External"/><Relationship Id="rId3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cs.technion.ac.il/~rani/LocBoost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youtu.be/HNkbG3KsY84" TargetMode="External"/><Relationship Id="rId3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file://localhost/E/%5Cpedro%5Cpart2%5Cimage1.jpg" TargetMode="Externa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file://localhost/E/%5Cpedro%5Cpart2%5Cimage4.jpg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file://localhost/E/%5Cpedro%5Cpart2%5Cimage5.jpg" TargetMode="External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file://localhost/E/%5Cpedro%5Cpart2%5Cimage6.jpg" TargetMode="External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setosa.io/ev/image-kernels/" TargetMode="External"/><Relationship Id="rId3" Type="http://schemas.openxmlformats.org/officeDocument/2006/relationships/hyperlink" Target="https://github.com/bruckner/deepViz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4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46.emf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Microsoft_Excel_97_-_2004_Worksheet3.xls"/><Relationship Id="rId6" Type="http://schemas.openxmlformats.org/officeDocument/2006/relationships/image" Target="../media/image46.emf"/><Relationship Id="rId7" Type="http://schemas.openxmlformats.org/officeDocument/2006/relationships/image" Target="../media/image4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 smtClean="0"/>
              <a:t>ECE 5984: Introduction to </a:t>
            </a:r>
            <a:br>
              <a:rPr lang="en-US" dirty="0" smtClean="0"/>
            </a:br>
            <a:r>
              <a:rPr lang="en-US" dirty="0" smtClean="0"/>
              <a:t>Machine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Dhruv Batra </a:t>
            </a:r>
          </a:p>
          <a:p>
            <a:r>
              <a:rPr lang="en-US" sz="2800" dirty="0" smtClean="0"/>
              <a:t>Virginia Tech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Decision/Classification Trees</a:t>
            </a:r>
          </a:p>
          <a:p>
            <a:pPr algn="l"/>
            <a:endParaRPr lang="en-US" sz="2400" dirty="0"/>
          </a:p>
          <a:p>
            <a:pPr lvl="0" algn="l"/>
            <a:r>
              <a:rPr lang="en-US" sz="2000" dirty="0">
                <a:solidFill>
                  <a:prstClr val="black"/>
                </a:solidFill>
              </a:rPr>
              <a:t>Readings: Murphy 16.1-</a:t>
            </a:r>
            <a:r>
              <a:rPr lang="en-US" sz="2000" dirty="0" smtClean="0">
                <a:solidFill>
                  <a:prstClr val="black"/>
                </a:solidFill>
              </a:rPr>
              <a:t>16.2; Hastie 9.2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0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0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0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6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Proposals Graded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Mean 3.6/5 </a:t>
            </a:r>
            <a:r>
              <a:rPr lang="en-US" smtClean="0"/>
              <a:t>= 72%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 descr="propos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24050"/>
            <a:ext cx="6585051" cy="493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4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0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Mid-</a:t>
            </a:r>
            <a:r>
              <a:rPr lang="en-US" dirty="0" err="1" smtClean="0"/>
              <a:t>Sem</a:t>
            </a:r>
            <a:r>
              <a:rPr lang="en-US" dirty="0" smtClean="0"/>
              <a:t> Spotlight Presentations</a:t>
            </a:r>
            <a:endParaRPr lang="en-US" dirty="0"/>
          </a:p>
          <a:p>
            <a:pPr lvl="1"/>
            <a:r>
              <a:rPr lang="en-US" dirty="0" smtClean="0"/>
              <a:t>Friday: </a:t>
            </a:r>
            <a:r>
              <a:rPr lang="en-US" strike="sngStrike" dirty="0" smtClean="0"/>
              <a:t>5-7pm</a:t>
            </a:r>
            <a:r>
              <a:rPr lang="en-US" dirty="0" smtClean="0"/>
              <a:t>, 3-5pm </a:t>
            </a:r>
            <a:r>
              <a:rPr lang="en-US" dirty="0" err="1" smtClean="0"/>
              <a:t>Whittemore</a:t>
            </a:r>
            <a:r>
              <a:rPr lang="en-US" dirty="0" smtClean="0"/>
              <a:t> </a:t>
            </a:r>
            <a:r>
              <a:rPr lang="en-US" strike="sngStrike" dirty="0" smtClean="0"/>
              <a:t>654</a:t>
            </a:r>
            <a:r>
              <a:rPr lang="en-US" dirty="0" smtClean="0"/>
              <a:t> 457A</a:t>
            </a:r>
            <a:endParaRPr lang="en-US" strike="sngStrike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5 slides (recommended)</a:t>
            </a:r>
            <a:endParaRPr lang="en-US" dirty="0"/>
          </a:p>
          <a:p>
            <a:pPr lvl="1"/>
            <a:r>
              <a:rPr lang="en-US" dirty="0"/>
              <a:t>4</a:t>
            </a:r>
            <a:r>
              <a:rPr lang="en-US" dirty="0" smtClean="0"/>
              <a:t> minute time (STRICT) + 1-2 min Q&amp;A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Tell </a:t>
            </a:r>
            <a:r>
              <a:rPr lang="en-US" dirty="0"/>
              <a:t>the class what you’re working on</a:t>
            </a:r>
          </a:p>
          <a:p>
            <a:pPr lvl="1"/>
            <a:r>
              <a:rPr lang="en-US" dirty="0"/>
              <a:t>Any results yet?</a:t>
            </a:r>
          </a:p>
          <a:p>
            <a:pPr lvl="1"/>
            <a:r>
              <a:rPr lang="en-US" dirty="0"/>
              <a:t>Problems faced? </a:t>
            </a:r>
          </a:p>
          <a:p>
            <a:pPr lvl="1"/>
            <a:r>
              <a:rPr lang="en-US" dirty="0" smtClean="0"/>
              <a:t>Upload slides on Scholar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</a:p>
          <a:p>
            <a:pPr lvl="1"/>
            <a:r>
              <a:rPr lang="hu-HU" dirty="0">
                <a:hlinkClick r:id="rId2"/>
              </a:rPr>
              <a:t>http://yann.lecun.com/exdb/lenet/index.html</a:t>
            </a:r>
            <a:endParaRPr lang="hu-HU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fig16.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" y="2971800"/>
            <a:ext cx="9042569" cy="251460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743200" y="6400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Image Credit: </a:t>
            </a:r>
            <a:r>
              <a:rPr lang="en-US" dirty="0" err="1" smtClean="0"/>
              <a:t>Yann</a:t>
            </a:r>
            <a:r>
              <a:rPr lang="en-US" dirty="0" smtClean="0"/>
              <a:t> </a:t>
            </a:r>
            <a:r>
              <a:rPr lang="en-US" dirty="0" err="1" smtClean="0"/>
              <a:t>LeCun</a:t>
            </a:r>
            <a:r>
              <a:rPr lang="en-US" dirty="0" smtClean="0"/>
              <a:t>, Kevin Murphy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70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Learned Filters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9144000" cy="3681835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Figure Credit: [</a:t>
            </a:r>
            <a:r>
              <a:rPr lang="en-US" dirty="0" err="1" smtClean="0"/>
              <a:t>Zeiler</a:t>
            </a:r>
            <a:r>
              <a:rPr lang="en-US" dirty="0" smtClean="0"/>
              <a:t> &amp; Fergus ECCV14]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3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Learned Filters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724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Figure Credit: [</a:t>
            </a:r>
            <a:r>
              <a:rPr lang="en-US" dirty="0" err="1" smtClean="0"/>
              <a:t>Zeiler</a:t>
            </a:r>
            <a:r>
              <a:rPr lang="en-US" dirty="0" smtClean="0"/>
              <a:t> &amp; Fergus ECCV14]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1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Learned Filters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990"/>
            <a:ext cx="9144000" cy="563801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Figure Credit: [</a:t>
            </a:r>
            <a:r>
              <a:rPr lang="en-US" dirty="0" err="1" smtClean="0"/>
              <a:t>Zeiler</a:t>
            </a:r>
            <a:r>
              <a:rPr lang="en-US" dirty="0" smtClean="0"/>
              <a:t> &amp; Fergus ECCV14]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1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Addressing non-linearly separable data – Option 1, non-linear features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Choose </a:t>
            </a:r>
            <a:r>
              <a:rPr lang="en-US" dirty="0"/>
              <a:t>non-linear features, e.g.,</a:t>
            </a:r>
          </a:p>
          <a:p>
            <a:pPr lvl="1"/>
            <a:r>
              <a:rPr lang="en-US" dirty="0"/>
              <a:t>Typical linear features: w</a:t>
            </a:r>
            <a:r>
              <a:rPr lang="en-US" baseline="-25000" dirty="0"/>
              <a:t>0</a:t>
            </a:r>
            <a:r>
              <a:rPr lang="en-US" dirty="0"/>
              <a:t> + </a:t>
            </a:r>
            <a:r>
              <a:rPr lang="en-US" dirty="0">
                <a:latin typeface="Symbol" pitchFamily="18" charset="2"/>
                <a:sym typeface="Symbol" pitchFamily="18" charset="2"/>
              </a:rPr>
              <a:t></a:t>
            </a:r>
            <a:r>
              <a:rPr lang="en-US" baseline="-25000" dirty="0" err="1">
                <a:sym typeface="Symbol" pitchFamily="18" charset="2"/>
              </a:rPr>
              <a:t>i</a:t>
            </a: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 x</a:t>
            </a:r>
            <a:r>
              <a:rPr lang="en-US" baseline="-25000" dirty="0"/>
              <a:t>i</a:t>
            </a:r>
          </a:p>
          <a:p>
            <a:pPr lvl="1"/>
            <a:r>
              <a:rPr lang="en-US" dirty="0"/>
              <a:t>Example of non-linear features: </a:t>
            </a:r>
          </a:p>
          <a:p>
            <a:pPr lvl="2"/>
            <a:r>
              <a:rPr lang="en-US" sz="1800" dirty="0"/>
              <a:t>Degree 2 polynomials, w</a:t>
            </a:r>
            <a:r>
              <a:rPr lang="en-US" sz="1800" baseline="-25000" dirty="0"/>
              <a:t>0</a:t>
            </a:r>
            <a:r>
              <a:rPr lang="en-US" sz="1800" dirty="0"/>
              <a:t> +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</a:t>
            </a:r>
            <a:r>
              <a:rPr lang="en-US" sz="1800" baseline="-25000" dirty="0" err="1">
                <a:sym typeface="Symbol" pitchFamily="18" charset="2"/>
              </a:rPr>
              <a:t>i</a:t>
            </a:r>
            <a:r>
              <a:rPr lang="en-US" sz="1800" dirty="0"/>
              <a:t> </a:t>
            </a:r>
            <a:r>
              <a:rPr lang="en-US" sz="1800" dirty="0" err="1"/>
              <a:t>w</a:t>
            </a:r>
            <a:r>
              <a:rPr lang="en-US" sz="1800" baseline="-25000" dirty="0" err="1"/>
              <a:t>i</a:t>
            </a:r>
            <a:r>
              <a:rPr lang="en-US" sz="1800" dirty="0"/>
              <a:t> x</a:t>
            </a:r>
            <a:r>
              <a:rPr lang="en-US" sz="1800" baseline="-25000" dirty="0"/>
              <a:t>i</a:t>
            </a:r>
            <a:r>
              <a:rPr lang="en-US" sz="1800" dirty="0"/>
              <a:t>  +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</a:t>
            </a:r>
            <a:r>
              <a:rPr lang="en-US" sz="1800" baseline="-25000" dirty="0" err="1">
                <a:sym typeface="Symbol" pitchFamily="18" charset="2"/>
              </a:rPr>
              <a:t>ij</a:t>
            </a:r>
            <a:r>
              <a:rPr lang="en-US" sz="1800" dirty="0"/>
              <a:t> </a:t>
            </a:r>
            <a:r>
              <a:rPr lang="en-US" sz="1800" dirty="0" err="1"/>
              <a:t>w</a:t>
            </a:r>
            <a:r>
              <a:rPr lang="en-US" sz="1800" baseline="-25000" dirty="0" err="1"/>
              <a:t>ij</a:t>
            </a:r>
            <a:r>
              <a:rPr lang="en-US" sz="1800" baseline="-25000" dirty="0"/>
              <a:t> </a:t>
            </a:r>
            <a:r>
              <a:rPr lang="en-US" sz="1800" dirty="0"/>
              <a:t>x</a:t>
            </a:r>
            <a:r>
              <a:rPr lang="en-US" sz="1800" baseline="-25000" dirty="0"/>
              <a:t>i</a:t>
            </a:r>
            <a:r>
              <a:rPr lang="en-US" sz="1800" dirty="0"/>
              <a:t> </a:t>
            </a:r>
            <a:r>
              <a:rPr lang="en-US" sz="1800" dirty="0" err="1"/>
              <a:t>x</a:t>
            </a:r>
            <a:r>
              <a:rPr lang="en-US" sz="1800" baseline="-25000" dirty="0" err="1"/>
              <a:t>j</a:t>
            </a:r>
            <a:endParaRPr lang="en-US" sz="1800" baseline="-25000" dirty="0"/>
          </a:p>
          <a:p>
            <a:endParaRPr lang="en-US" dirty="0"/>
          </a:p>
          <a:p>
            <a:r>
              <a:rPr lang="en-US" dirty="0"/>
              <a:t>Classifier </a:t>
            </a:r>
            <a:r>
              <a:rPr lang="en-US" dirty="0" err="1"/>
              <a:t>h</a:t>
            </a:r>
            <a:r>
              <a:rPr lang="en-US" b="1" baseline="-25000" dirty="0" err="1"/>
              <a:t>w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 still linear in parameters </a:t>
            </a:r>
            <a:r>
              <a:rPr lang="en-US" b="1" dirty="0"/>
              <a:t>w</a:t>
            </a:r>
          </a:p>
          <a:p>
            <a:pPr lvl="1"/>
            <a:r>
              <a:rPr lang="en-US" dirty="0"/>
              <a:t>As easy to learn</a:t>
            </a:r>
          </a:p>
          <a:p>
            <a:pPr lvl="1"/>
            <a:r>
              <a:rPr lang="en-US" dirty="0"/>
              <a:t>Data is linearly separable in higher dimensional spaces</a:t>
            </a:r>
          </a:p>
          <a:p>
            <a:pPr lvl="1"/>
            <a:r>
              <a:rPr lang="en-US" dirty="0"/>
              <a:t>Express via kernels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04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Addressing non-linearly separable data – Option 2, non-linear classifier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Choose </a:t>
            </a:r>
            <a:r>
              <a:rPr lang="en-US" dirty="0"/>
              <a:t>a classifier </a:t>
            </a:r>
            <a:r>
              <a:rPr lang="en-US" dirty="0" err="1"/>
              <a:t>h</a:t>
            </a:r>
            <a:r>
              <a:rPr lang="en-US" b="1" baseline="-25000" dirty="0" err="1"/>
              <a:t>w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 that is non-linear in parameters </a:t>
            </a:r>
            <a:r>
              <a:rPr lang="en-US" b="1" dirty="0"/>
              <a:t>w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e.g.,</a:t>
            </a:r>
          </a:p>
          <a:p>
            <a:pPr lvl="1"/>
            <a:r>
              <a:rPr lang="en-US" dirty="0"/>
              <a:t>Decision trees, neural networks</a:t>
            </a:r>
            <a:r>
              <a:rPr lang="en-US" dirty="0" smtClean="0"/>
              <a:t>, 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More general </a:t>
            </a:r>
            <a:r>
              <a:rPr lang="en-US" dirty="0" smtClean="0"/>
              <a:t>than </a:t>
            </a:r>
            <a:r>
              <a:rPr lang="en-US" dirty="0"/>
              <a:t>linear classifiers</a:t>
            </a:r>
          </a:p>
          <a:p>
            <a:r>
              <a:rPr lang="en-US" dirty="0"/>
              <a:t>But, can often be harder to learn (non-convex/concave optimization required)</a:t>
            </a:r>
          </a:p>
          <a:p>
            <a:r>
              <a:rPr lang="en-US" dirty="0" smtClean="0"/>
              <a:t>Often </a:t>
            </a:r>
            <a:r>
              <a:rPr lang="en-US" dirty="0"/>
              <a:t>very </a:t>
            </a:r>
            <a:r>
              <a:rPr lang="en-US" dirty="0" smtClean="0"/>
              <a:t>useful (outperforms linear classifiers)</a:t>
            </a:r>
            <a:endParaRPr lang="en-US" dirty="0"/>
          </a:p>
          <a:p>
            <a:r>
              <a:rPr lang="en-US" dirty="0"/>
              <a:t>In a way, both ideas are related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9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Topic: Decision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 descr="youdroppedfoo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38200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3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Synonyms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Decision Trees</a:t>
            </a:r>
          </a:p>
          <a:p>
            <a:endParaRPr lang="en-US" dirty="0" smtClean="0"/>
          </a:p>
          <a:p>
            <a:r>
              <a:rPr lang="en-US" dirty="0" smtClean="0"/>
              <a:t>Classification and Regression Trees (CART)</a:t>
            </a:r>
          </a:p>
          <a:p>
            <a:endParaRPr lang="en-US" dirty="0" smtClean="0"/>
          </a:p>
          <a:p>
            <a:r>
              <a:rPr lang="en-US" dirty="0" smtClean="0"/>
              <a:t>Algorithms for learning decision trees:</a:t>
            </a:r>
          </a:p>
          <a:p>
            <a:pPr lvl="1"/>
            <a:r>
              <a:rPr lang="en-US" dirty="0" smtClean="0"/>
              <a:t>ID3</a:t>
            </a:r>
          </a:p>
          <a:p>
            <a:pPr lvl="1"/>
            <a:r>
              <a:rPr lang="en-US" dirty="0" smtClean="0"/>
              <a:t>C4.5</a:t>
            </a:r>
          </a:p>
          <a:p>
            <a:endParaRPr lang="en-US" dirty="0"/>
          </a:p>
          <a:p>
            <a:r>
              <a:rPr lang="en-US" dirty="0" smtClean="0"/>
              <a:t>Random Forests</a:t>
            </a:r>
          </a:p>
          <a:p>
            <a:pPr lvl="1"/>
            <a:r>
              <a:rPr lang="en-US" dirty="0" smtClean="0"/>
              <a:t>Multiple decision trees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</a:p>
          <a:p>
            <a:pPr lvl="1"/>
            <a:r>
              <a:rPr lang="pl-PL" dirty="0">
                <a:hlinkClick r:id="rId2"/>
              </a:rPr>
              <a:t>http://www.cs.technion.ac.il/~rani/LocBoost</a:t>
            </a:r>
            <a:r>
              <a:rPr lang="pl-PL" smtClean="0">
                <a:hlinkClick r:id="rId2"/>
              </a:rPr>
              <a:t>/</a:t>
            </a:r>
            <a:endParaRPr lang="pl-PL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Recap of Last Time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9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Random Forests! </a:t>
            </a:r>
            <a:endParaRPr lang="en-US" dirty="0"/>
          </a:p>
          <a:p>
            <a:pPr lvl="1"/>
            <a:r>
              <a:rPr lang="en-US" dirty="0" smtClean="0"/>
              <a:t>Multiple decision trees</a:t>
            </a:r>
          </a:p>
          <a:p>
            <a:pPr lvl="1"/>
            <a:r>
              <a:rPr lang="fi-FI" dirty="0">
                <a:hlinkClick r:id="rId2"/>
              </a:rPr>
              <a:t>http://youtu.be/</a:t>
            </a:r>
            <a:r>
              <a:rPr lang="fi-FI" dirty="0" smtClean="0">
                <a:hlinkClick r:id="rId2"/>
              </a:rPr>
              <a:t>HNkbG3KsY84</a:t>
            </a:r>
            <a:endParaRPr lang="fi-FI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rcRect t="2135" b="2135"/>
          <a:stretch>
            <a:fillRect/>
          </a:stretch>
        </p:blipFill>
        <p:spPr bwMode="auto">
          <a:xfrm>
            <a:off x="1981200" y="2790265"/>
            <a:ext cx="5562600" cy="376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715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edro\part2\image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19"/>
          <a:stretch/>
        </p:blipFill>
        <p:spPr bwMode="auto">
          <a:xfrm>
            <a:off x="0" y="0"/>
            <a:ext cx="9144000" cy="292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2134" y="6578469"/>
            <a:ext cx="4181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Domingos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Tom Mitchel, Tom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Dietterich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5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pedro\part2\image4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2134" y="6578469"/>
            <a:ext cx="4181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Domingos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Tom Mitchel, Tom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Dietterich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0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pedro\part2\image5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2134" y="6578469"/>
            <a:ext cx="4181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Domingos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Tom Mitchel, Tom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Dietterich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7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edro\part2\image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2134" y="6578469"/>
            <a:ext cx="4181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Domingos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Tom Mitchel, Tom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Dietterich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4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991600" cy="1371600"/>
          </a:xfrm>
        </p:spPr>
        <p:txBody>
          <a:bodyPr/>
          <a:lstStyle/>
          <a:p>
            <a:r>
              <a:rPr lang="en-US"/>
              <a:t>A small dataset: Miles Per Gallon</a:t>
            </a:r>
          </a:p>
        </p:txBody>
      </p:sp>
      <p:sp>
        <p:nvSpPr>
          <p:cNvPr id="429059" name="Text Box 3"/>
          <p:cNvSpPr txBox="1">
            <a:spLocks noChangeArrowheads="1"/>
          </p:cNvSpPr>
          <p:nvPr/>
        </p:nvSpPr>
        <p:spPr bwMode="auto">
          <a:xfrm>
            <a:off x="815975" y="6172200"/>
            <a:ext cx="7032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From the UCI repository (thanks to Ross Quinlan)</a:t>
            </a: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365125" y="2166938"/>
            <a:ext cx="123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/>
          </a:p>
        </p:txBody>
      </p:sp>
      <p:sp>
        <p:nvSpPr>
          <p:cNvPr id="429061" name="Text Box 5"/>
          <p:cNvSpPr txBox="1">
            <a:spLocks noChangeArrowheads="1"/>
          </p:cNvSpPr>
          <p:nvPr/>
        </p:nvSpPr>
        <p:spPr bwMode="auto">
          <a:xfrm>
            <a:off x="7223125" y="5181600"/>
            <a:ext cx="169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40 Records</a:t>
            </a:r>
          </a:p>
        </p:txBody>
      </p:sp>
      <p:graphicFrame>
        <p:nvGraphicFramePr>
          <p:cNvPr id="429062" name="Object 6"/>
          <p:cNvGraphicFramePr>
            <a:graphicFrameLocks noChangeAspect="1"/>
          </p:cNvGraphicFramePr>
          <p:nvPr/>
        </p:nvGraphicFramePr>
        <p:xfrm>
          <a:off x="3657600" y="1524000"/>
          <a:ext cx="48895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Worksheet" r:id="rId5" imgW="6159500" imgH="4432300" progId="Excel.Sheet.8">
                  <p:embed/>
                </p:oleObj>
              </mc:Choice>
              <mc:Fallback>
                <p:oleObj name="Worksheet" r:id="rId5" imgW="6159500" imgH="4432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524000"/>
                        <a:ext cx="4889500" cy="373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9063" name="Text Box 7"/>
          <p:cNvSpPr txBox="1">
            <a:spLocks noChangeArrowheads="1"/>
          </p:cNvSpPr>
          <p:nvPr/>
        </p:nvSpPr>
        <p:spPr bwMode="auto">
          <a:xfrm>
            <a:off x="152400" y="1676400"/>
            <a:ext cx="292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Suppose we want to predict MPG</a:t>
            </a: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0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Decision Stump</a:t>
            </a:r>
          </a:p>
        </p:txBody>
      </p:sp>
      <p:pic>
        <p:nvPicPr>
          <p:cNvPr id="431107" name="Picture 3" descr="stu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038" y="1617663"/>
            <a:ext cx="7018337" cy="362267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 bwMode="auto">
          <a:xfrm>
            <a:off x="3691620" y="3048000"/>
            <a:ext cx="1600200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6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490538"/>
            <a:ext cx="7464425" cy="5875337"/>
          </a:xfrm>
          <a:prstGeom prst="rect">
            <a:avLst/>
          </a:prstGeom>
          <a:noFill/>
        </p:spPr>
      </p:pic>
      <p:sp>
        <p:nvSpPr>
          <p:cNvPr id="439299" name="Rectangle 3"/>
          <p:cNvSpPr>
            <a:spLocks noChangeArrowheads="1"/>
          </p:cNvSpPr>
          <p:nvPr/>
        </p:nvSpPr>
        <p:spPr bwMode="auto">
          <a:xfrm>
            <a:off x="4876800" y="381000"/>
            <a:ext cx="4106863" cy="771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4400">
                <a:solidFill>
                  <a:srgbClr val="006600"/>
                </a:solidFill>
              </a:rPr>
              <a:t>The final tree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068233" y="1371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149598" y="2514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867400" y="2514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18266" y="3627969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255432" y="3627969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082798" y="47244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136157" y="47244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n-US" dirty="0"/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all features/attributes need to appear in the tree.</a:t>
            </a:r>
          </a:p>
          <a:p>
            <a:endParaRPr lang="en-US" dirty="0"/>
          </a:p>
          <a:p>
            <a:r>
              <a:rPr lang="en-US" dirty="0" smtClean="0"/>
              <a:t>A features/attribute X</a:t>
            </a:r>
            <a:r>
              <a:rPr lang="en-US" baseline="-25000" dirty="0" smtClean="0"/>
              <a:t>i</a:t>
            </a:r>
            <a:r>
              <a:rPr lang="en-US" dirty="0" smtClean="0"/>
              <a:t> may appear in multiple branches. </a:t>
            </a:r>
          </a:p>
          <a:p>
            <a:endParaRPr lang="en-US" dirty="0"/>
          </a:p>
          <a:p>
            <a:r>
              <a:rPr lang="en-US" dirty="0" smtClean="0"/>
              <a:t>On a path, no feature may appear more than once.</a:t>
            </a:r>
          </a:p>
          <a:p>
            <a:pPr lvl="1"/>
            <a:r>
              <a:rPr lang="en-US" dirty="0" smtClean="0"/>
              <a:t>Not true for continuous features. We’ll see later.</a:t>
            </a:r>
          </a:p>
          <a:p>
            <a:endParaRPr lang="en-US" dirty="0" smtClean="0"/>
          </a:p>
          <a:p>
            <a:r>
              <a:rPr lang="en-US" dirty="0" smtClean="0"/>
              <a:t>Many </a:t>
            </a:r>
            <a:r>
              <a:rPr lang="en-US" dirty="0"/>
              <a:t>trees can represent the same concept</a:t>
            </a:r>
          </a:p>
          <a:p>
            <a:r>
              <a:rPr lang="en-US" dirty="0"/>
              <a:t>But, not all trees will have the same size!</a:t>
            </a:r>
          </a:p>
          <a:p>
            <a:pPr lvl="1"/>
            <a:r>
              <a:rPr lang="en-US" dirty="0"/>
              <a:t>e.g.</a:t>
            </a:r>
            <a:r>
              <a:rPr lang="en-US" dirty="0" smtClean="0"/>
              <a:t>, Y = (A</a:t>
            </a:r>
            <a:r>
              <a:rPr lang="en-US" dirty="0" smtClean="0">
                <a:latin typeface="cmsy10" pitchFamily="34" charset="0"/>
              </a:rPr>
              <a:t>^</a:t>
            </a:r>
            <a:r>
              <a:rPr lang="en-US" dirty="0" smtClean="0"/>
              <a:t>B) </a:t>
            </a:r>
            <a:r>
              <a:rPr lang="en-US" dirty="0">
                <a:sym typeface="Symbol" pitchFamily="18" charset="2"/>
              </a:rPr>
              <a:t> </a:t>
            </a:r>
            <a:r>
              <a:rPr lang="en-US" dirty="0" smtClean="0">
                <a:sym typeface="Symbol" pitchFamily="18" charset="2"/>
              </a:rPr>
              <a:t>(A</a:t>
            </a:r>
            <a:r>
              <a:rPr lang="en-US" dirty="0">
                <a:latin typeface="cmsy10" pitchFamily="34" charset="0"/>
                <a:sym typeface="Symbol" pitchFamily="18" charset="2"/>
              </a:rPr>
              <a:t>^</a:t>
            </a:r>
            <a:r>
              <a:rPr lang="en-US" dirty="0" smtClean="0">
                <a:sym typeface="Symbol" pitchFamily="18" charset="2"/>
              </a:rPr>
              <a:t>C) </a:t>
            </a:r>
            <a:r>
              <a:rPr lang="en-US" dirty="0">
                <a:sym typeface="Symbol" pitchFamily="18" charset="2"/>
              </a:rPr>
              <a:t>	 </a:t>
            </a:r>
            <a:r>
              <a:rPr lang="en-US" dirty="0" smtClean="0">
                <a:sym typeface="Symbol" pitchFamily="18" charset="2"/>
              </a:rPr>
              <a:t>            (</a:t>
            </a:r>
            <a:r>
              <a:rPr lang="en-US" dirty="0">
                <a:sym typeface="Symbol" pitchFamily="18" charset="2"/>
              </a:rPr>
              <a:t>A and B) or (not A and C</a:t>
            </a:r>
            <a:r>
              <a:rPr lang="en-US" dirty="0" smtClean="0">
                <a:sym typeface="Symbol" pitchFamily="18" charset="2"/>
              </a:rPr>
              <a:t>)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9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534400" cy="1371600"/>
          </a:xfrm>
        </p:spPr>
        <p:txBody>
          <a:bodyPr/>
          <a:lstStyle/>
          <a:p>
            <a:r>
              <a:rPr lang="en-US"/>
              <a:t>Learning decision trees is hard!!!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the simplest (smallest) decision tree is an NP-complete problem [</a:t>
            </a:r>
            <a:r>
              <a:rPr lang="en-US" dirty="0" err="1"/>
              <a:t>Hyafil</a:t>
            </a:r>
            <a:r>
              <a:rPr lang="en-US" dirty="0"/>
              <a:t> &amp; </a:t>
            </a:r>
            <a:r>
              <a:rPr lang="en-US" dirty="0" err="1"/>
              <a:t>Rivest</a:t>
            </a:r>
            <a:r>
              <a:rPr lang="en-US" dirty="0"/>
              <a:t> ’76] </a:t>
            </a:r>
          </a:p>
          <a:p>
            <a:endParaRPr lang="en-US" dirty="0" smtClean="0"/>
          </a:p>
          <a:p>
            <a:r>
              <a:rPr lang="en-US" dirty="0" smtClean="0"/>
              <a:t>Resort </a:t>
            </a:r>
            <a:r>
              <a:rPr lang="en-US" dirty="0"/>
              <a:t>to a greedy heuristic:</a:t>
            </a:r>
          </a:p>
          <a:p>
            <a:pPr lvl="1"/>
            <a:r>
              <a:rPr lang="en-US" dirty="0"/>
              <a:t>Start from empty decision tree</a:t>
            </a:r>
          </a:p>
          <a:p>
            <a:pPr lvl="1"/>
            <a:r>
              <a:rPr lang="en-US" dirty="0"/>
              <a:t>Split on </a:t>
            </a:r>
            <a:r>
              <a:rPr lang="en-US" b="1" dirty="0"/>
              <a:t>next best attribute (feature)</a:t>
            </a:r>
          </a:p>
          <a:p>
            <a:pPr lvl="1"/>
            <a:r>
              <a:rPr lang="en-US" dirty="0" err="1" smtClean="0"/>
              <a:t>Recurse</a:t>
            </a:r>
            <a:endParaRPr lang="en-US" dirty="0" smtClean="0"/>
          </a:p>
          <a:p>
            <a:pPr lvl="2"/>
            <a:r>
              <a:rPr lang="en-US" dirty="0" smtClean="0"/>
              <a:t>“Iterative </a:t>
            </a:r>
            <a:r>
              <a:rPr lang="en-US" dirty="0" err="1" smtClean="0"/>
              <a:t>Dichotomizer</a:t>
            </a:r>
            <a:r>
              <a:rPr lang="en-US" dirty="0" smtClean="0"/>
              <a:t>” (ID3)</a:t>
            </a:r>
          </a:p>
          <a:p>
            <a:pPr lvl="2"/>
            <a:r>
              <a:rPr lang="en-US" dirty="0" smtClean="0"/>
              <a:t>C4.5 (ID3+improvements)</a:t>
            </a:r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 Explained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http://setosa.io/ev/image-kernels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hlinkClick r:id="rId3"/>
              </a:rPr>
              <a:t>https://github.com/bruckner/</a:t>
            </a:r>
            <a:r>
              <a:rPr lang="en-US" dirty="0" smtClean="0">
                <a:hlinkClick r:id="rId3"/>
              </a:rPr>
              <a:t>deepViz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1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Recursion Step</a:t>
            </a:r>
          </a:p>
        </p:txBody>
      </p:sp>
      <p:sp>
        <p:nvSpPr>
          <p:cNvPr id="433155" name="Rectangle 3"/>
          <p:cNvSpPr>
            <a:spLocks noChangeArrowheads="1"/>
          </p:cNvSpPr>
          <p:nvPr/>
        </p:nvSpPr>
        <p:spPr bwMode="auto">
          <a:xfrm>
            <a:off x="1409700" y="3621088"/>
            <a:ext cx="1600200" cy="1752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C0C0C0"/>
              </a:solidFill>
            </a:endParaRPr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>
            <a:off x="381000" y="3581400"/>
            <a:ext cx="1092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Take the</a:t>
            </a:r>
          </a:p>
          <a:p>
            <a:r>
              <a:rPr lang="en-US"/>
              <a:t>Original</a:t>
            </a:r>
          </a:p>
          <a:p>
            <a:r>
              <a:rPr lang="en-US"/>
              <a:t>Dataset..</a:t>
            </a:r>
          </a:p>
        </p:txBody>
      </p:sp>
      <p:sp>
        <p:nvSpPr>
          <p:cNvPr id="433157" name="Rectangle 5"/>
          <p:cNvSpPr>
            <a:spLocks noChangeArrowheads="1"/>
          </p:cNvSpPr>
          <p:nvPr/>
        </p:nvSpPr>
        <p:spPr bwMode="auto">
          <a:xfrm>
            <a:off x="5173663" y="3621088"/>
            <a:ext cx="16002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C0C0C0"/>
              </a:solidFill>
            </a:endParaRPr>
          </a:p>
        </p:txBody>
      </p:sp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3429000" y="3621088"/>
            <a:ext cx="17526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And partition it according</a:t>
            </a:r>
          </a:p>
          <a:p>
            <a:r>
              <a:rPr lang="en-US"/>
              <a:t>to the value of the attribute we split on</a:t>
            </a:r>
          </a:p>
        </p:txBody>
      </p:sp>
      <p:sp>
        <p:nvSpPr>
          <p:cNvPr id="433159" name="Line 7"/>
          <p:cNvSpPr>
            <a:spLocks noChangeShapeType="1"/>
          </p:cNvSpPr>
          <p:nvPr/>
        </p:nvSpPr>
        <p:spPr bwMode="auto">
          <a:xfrm>
            <a:off x="5173663" y="50863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33160" name="Rectangle 8"/>
          <p:cNvSpPr>
            <a:spLocks noChangeArrowheads="1"/>
          </p:cNvSpPr>
          <p:nvPr/>
        </p:nvSpPr>
        <p:spPr bwMode="auto">
          <a:xfrm>
            <a:off x="5173663" y="3581400"/>
            <a:ext cx="1600200" cy="1066800"/>
          </a:xfrm>
          <a:prstGeom prst="rect">
            <a:avLst/>
          </a:prstGeom>
          <a:solidFill>
            <a:srgbClr val="876A5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61" name="Rectangle 9"/>
          <p:cNvSpPr>
            <a:spLocks noChangeArrowheads="1"/>
          </p:cNvSpPr>
          <p:nvPr/>
        </p:nvSpPr>
        <p:spPr bwMode="auto">
          <a:xfrm>
            <a:off x="5173663" y="4648200"/>
            <a:ext cx="1600200" cy="76200"/>
          </a:xfrm>
          <a:prstGeom prst="rect">
            <a:avLst/>
          </a:prstGeom>
          <a:solidFill>
            <a:srgbClr val="67895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62" name="Rectangle 10"/>
          <p:cNvSpPr>
            <a:spLocks noChangeArrowheads="1"/>
          </p:cNvSpPr>
          <p:nvPr/>
        </p:nvSpPr>
        <p:spPr bwMode="auto">
          <a:xfrm>
            <a:off x="5173663" y="4724400"/>
            <a:ext cx="1600200" cy="276225"/>
          </a:xfrm>
          <a:prstGeom prst="rect">
            <a:avLst/>
          </a:prstGeom>
          <a:solidFill>
            <a:srgbClr val="59618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63" name="Rectangle 11"/>
          <p:cNvSpPr>
            <a:spLocks noChangeArrowheads="1"/>
          </p:cNvSpPr>
          <p:nvPr/>
        </p:nvSpPr>
        <p:spPr bwMode="auto">
          <a:xfrm>
            <a:off x="5173663" y="5000625"/>
            <a:ext cx="1600200" cy="373063"/>
          </a:xfrm>
          <a:prstGeom prst="rect">
            <a:avLst/>
          </a:prstGeom>
          <a:solidFill>
            <a:srgbClr val="885C8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64" name="AutoShape 12"/>
          <p:cNvSpPr>
            <a:spLocks/>
          </p:cNvSpPr>
          <p:nvPr/>
        </p:nvSpPr>
        <p:spPr bwMode="auto">
          <a:xfrm>
            <a:off x="6316663" y="1600200"/>
            <a:ext cx="1074737" cy="1143000"/>
          </a:xfrm>
          <a:prstGeom prst="borderCallout2">
            <a:avLst>
              <a:gd name="adj1" fmla="val 10000"/>
              <a:gd name="adj2" fmla="val -7088"/>
              <a:gd name="adj3" fmla="val 10000"/>
              <a:gd name="adj4" fmla="val -25259"/>
              <a:gd name="adj5" fmla="val 213750"/>
              <a:gd name="adj6" fmla="val -44019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600"/>
              <a:t>Records in which cylinders = 4 </a:t>
            </a:r>
          </a:p>
        </p:txBody>
      </p:sp>
      <p:sp>
        <p:nvSpPr>
          <p:cNvPr id="433165" name="AutoShape 13"/>
          <p:cNvSpPr>
            <a:spLocks/>
          </p:cNvSpPr>
          <p:nvPr/>
        </p:nvSpPr>
        <p:spPr bwMode="auto">
          <a:xfrm>
            <a:off x="7543800" y="2743200"/>
            <a:ext cx="1074738" cy="1143000"/>
          </a:xfrm>
          <a:prstGeom prst="borderCallout2">
            <a:avLst>
              <a:gd name="adj1" fmla="val 10000"/>
              <a:gd name="adj2" fmla="val -7088"/>
              <a:gd name="adj3" fmla="val 10000"/>
              <a:gd name="adj4" fmla="val -84194"/>
              <a:gd name="adj5" fmla="val 169583"/>
              <a:gd name="adj6" fmla="val -163958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600"/>
              <a:t>Records in which cylinders = 5</a:t>
            </a:r>
          </a:p>
        </p:txBody>
      </p:sp>
      <p:sp>
        <p:nvSpPr>
          <p:cNvPr id="433166" name="AutoShape 14"/>
          <p:cNvSpPr>
            <a:spLocks/>
          </p:cNvSpPr>
          <p:nvPr/>
        </p:nvSpPr>
        <p:spPr bwMode="auto">
          <a:xfrm>
            <a:off x="7543800" y="4076700"/>
            <a:ext cx="1074738" cy="1143000"/>
          </a:xfrm>
          <a:prstGeom prst="borderCallout2">
            <a:avLst>
              <a:gd name="adj1" fmla="val 10000"/>
              <a:gd name="adj2" fmla="val -7088"/>
              <a:gd name="adj3" fmla="val 10000"/>
              <a:gd name="adj4" fmla="val -72671"/>
              <a:gd name="adj5" fmla="val 67500"/>
              <a:gd name="adj6" fmla="val -140472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600"/>
              <a:t>Records in which cylinders = 6 </a:t>
            </a:r>
          </a:p>
        </p:txBody>
      </p:sp>
      <p:sp>
        <p:nvSpPr>
          <p:cNvPr id="433167" name="AutoShape 15"/>
          <p:cNvSpPr>
            <a:spLocks/>
          </p:cNvSpPr>
          <p:nvPr/>
        </p:nvSpPr>
        <p:spPr bwMode="auto">
          <a:xfrm>
            <a:off x="7543800" y="5373688"/>
            <a:ext cx="1074738" cy="1143000"/>
          </a:xfrm>
          <a:prstGeom prst="borderCallout2">
            <a:avLst>
              <a:gd name="adj1" fmla="val 10000"/>
              <a:gd name="adj2" fmla="val -7088"/>
              <a:gd name="adj3" fmla="val 10000"/>
              <a:gd name="adj4" fmla="val -65731"/>
              <a:gd name="adj5" fmla="val -12639"/>
              <a:gd name="adj6" fmla="val -126292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600"/>
              <a:t>Records in which cylinders = 8</a:t>
            </a:r>
          </a:p>
        </p:txBody>
      </p:sp>
      <p:pic>
        <p:nvPicPr>
          <p:cNvPr id="433168" name="Picture 16" descr="stu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5105400" cy="2192338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 bwMode="auto">
          <a:xfrm>
            <a:off x="2590800" y="1981200"/>
            <a:ext cx="1143000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 descr="stu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19200"/>
            <a:ext cx="7015163" cy="1905000"/>
          </a:xfrm>
          <a:prstGeom prst="rect">
            <a:avLst/>
          </a:prstGeom>
          <a:noFill/>
        </p:spPr>
      </p:pic>
      <p:sp>
        <p:nvSpPr>
          <p:cNvPr id="435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Recursion Step</a:t>
            </a:r>
          </a:p>
        </p:txBody>
      </p:sp>
      <p:sp>
        <p:nvSpPr>
          <p:cNvPr id="435205" name="Rectangle 5"/>
          <p:cNvSpPr>
            <a:spLocks noChangeArrowheads="1"/>
          </p:cNvSpPr>
          <p:nvPr/>
        </p:nvSpPr>
        <p:spPr bwMode="auto">
          <a:xfrm>
            <a:off x="1028700" y="4457700"/>
            <a:ext cx="1600200" cy="1066800"/>
          </a:xfrm>
          <a:prstGeom prst="rect">
            <a:avLst/>
          </a:prstGeom>
          <a:solidFill>
            <a:srgbClr val="876A5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5206" name="Rectangle 6"/>
          <p:cNvSpPr>
            <a:spLocks noChangeArrowheads="1"/>
          </p:cNvSpPr>
          <p:nvPr/>
        </p:nvSpPr>
        <p:spPr bwMode="auto">
          <a:xfrm>
            <a:off x="2895600" y="4535488"/>
            <a:ext cx="1600200" cy="76200"/>
          </a:xfrm>
          <a:prstGeom prst="rect">
            <a:avLst/>
          </a:prstGeom>
          <a:solidFill>
            <a:srgbClr val="67895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5207" name="Rectangle 7"/>
          <p:cNvSpPr>
            <a:spLocks noChangeArrowheads="1"/>
          </p:cNvSpPr>
          <p:nvPr/>
        </p:nvSpPr>
        <p:spPr bwMode="auto">
          <a:xfrm>
            <a:off x="4762500" y="4535488"/>
            <a:ext cx="1600200" cy="276225"/>
          </a:xfrm>
          <a:prstGeom prst="rect">
            <a:avLst/>
          </a:prstGeom>
          <a:solidFill>
            <a:srgbClr val="59618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5208" name="Rectangle 8"/>
          <p:cNvSpPr>
            <a:spLocks noChangeArrowheads="1"/>
          </p:cNvSpPr>
          <p:nvPr/>
        </p:nvSpPr>
        <p:spPr bwMode="auto">
          <a:xfrm>
            <a:off x="6705600" y="4535488"/>
            <a:ext cx="1600200" cy="373062"/>
          </a:xfrm>
          <a:prstGeom prst="rect">
            <a:avLst/>
          </a:prstGeom>
          <a:solidFill>
            <a:srgbClr val="885C8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5209" name="AutoShape 9"/>
          <p:cNvSpPr>
            <a:spLocks/>
          </p:cNvSpPr>
          <p:nvPr/>
        </p:nvSpPr>
        <p:spPr bwMode="auto">
          <a:xfrm>
            <a:off x="685800" y="5659438"/>
            <a:ext cx="1074738" cy="587375"/>
          </a:xfrm>
          <a:prstGeom prst="borderCallout2">
            <a:avLst>
              <a:gd name="adj1" fmla="val 19458"/>
              <a:gd name="adj2" fmla="val 107088"/>
              <a:gd name="adj3" fmla="val 19458"/>
              <a:gd name="adj4" fmla="val 119352"/>
              <a:gd name="adj5" fmla="val -69731"/>
              <a:gd name="adj6" fmla="val 131611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000"/>
              <a:t>Records in which cylinders = 4 </a:t>
            </a:r>
          </a:p>
        </p:txBody>
      </p:sp>
      <p:sp>
        <p:nvSpPr>
          <p:cNvPr id="435210" name="AutoShape 10"/>
          <p:cNvSpPr>
            <a:spLocks/>
          </p:cNvSpPr>
          <p:nvPr/>
        </p:nvSpPr>
        <p:spPr bwMode="auto">
          <a:xfrm>
            <a:off x="2362200" y="5583238"/>
            <a:ext cx="1074738" cy="587375"/>
          </a:xfrm>
          <a:prstGeom prst="borderCallout2">
            <a:avLst>
              <a:gd name="adj1" fmla="val 19458"/>
              <a:gd name="adj2" fmla="val 107088"/>
              <a:gd name="adj3" fmla="val 19458"/>
              <a:gd name="adj4" fmla="val 131759"/>
              <a:gd name="adj5" fmla="val -169458"/>
              <a:gd name="adj6" fmla="val 157310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000"/>
              <a:t>Records in which cylinders = 5</a:t>
            </a:r>
          </a:p>
        </p:txBody>
      </p:sp>
      <p:sp>
        <p:nvSpPr>
          <p:cNvPr id="435211" name="AutoShape 11"/>
          <p:cNvSpPr>
            <a:spLocks/>
          </p:cNvSpPr>
          <p:nvPr/>
        </p:nvSpPr>
        <p:spPr bwMode="auto">
          <a:xfrm>
            <a:off x="4419600" y="5202238"/>
            <a:ext cx="1074738" cy="587375"/>
          </a:xfrm>
          <a:prstGeom prst="borderCallout2">
            <a:avLst>
              <a:gd name="adj1" fmla="val 19458"/>
              <a:gd name="adj2" fmla="val 107088"/>
              <a:gd name="adj3" fmla="val 19458"/>
              <a:gd name="adj4" fmla="val 123931"/>
              <a:gd name="adj5" fmla="val -77569"/>
              <a:gd name="adj6" fmla="val 141361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000"/>
              <a:t>Records in which cylinders = 6 </a:t>
            </a:r>
          </a:p>
        </p:txBody>
      </p:sp>
      <p:sp>
        <p:nvSpPr>
          <p:cNvPr id="435212" name="AutoShape 12"/>
          <p:cNvSpPr>
            <a:spLocks/>
          </p:cNvSpPr>
          <p:nvPr/>
        </p:nvSpPr>
        <p:spPr bwMode="auto">
          <a:xfrm>
            <a:off x="7239000" y="5049838"/>
            <a:ext cx="1074738" cy="587375"/>
          </a:xfrm>
          <a:prstGeom prst="borderCallout2">
            <a:avLst>
              <a:gd name="adj1" fmla="val 19458"/>
              <a:gd name="adj2" fmla="val -7088"/>
              <a:gd name="adj3" fmla="val 19458"/>
              <a:gd name="adj4" fmla="val -22894"/>
              <a:gd name="adj5" fmla="val -65407"/>
              <a:gd name="adj6" fmla="val -38847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000"/>
              <a:t>Records in which cylinders = 8</a:t>
            </a:r>
          </a:p>
        </p:txBody>
      </p:sp>
      <p:sp>
        <p:nvSpPr>
          <p:cNvPr id="435213" name="Line 13"/>
          <p:cNvSpPr>
            <a:spLocks noChangeShapeType="1"/>
          </p:cNvSpPr>
          <p:nvPr/>
        </p:nvSpPr>
        <p:spPr bwMode="auto">
          <a:xfrm flipH="1">
            <a:off x="2209800" y="2895600"/>
            <a:ext cx="838200" cy="91440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35214" name="Line 14"/>
          <p:cNvSpPr>
            <a:spLocks noChangeShapeType="1"/>
          </p:cNvSpPr>
          <p:nvPr/>
        </p:nvSpPr>
        <p:spPr bwMode="auto">
          <a:xfrm flipH="1">
            <a:off x="3962400" y="2819400"/>
            <a:ext cx="381000" cy="91440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35215" name="Line 15"/>
          <p:cNvSpPr>
            <a:spLocks noChangeShapeType="1"/>
          </p:cNvSpPr>
          <p:nvPr/>
        </p:nvSpPr>
        <p:spPr bwMode="auto">
          <a:xfrm flipH="1">
            <a:off x="5638800" y="28194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35216" name="Line 16"/>
          <p:cNvSpPr>
            <a:spLocks noChangeShapeType="1"/>
          </p:cNvSpPr>
          <p:nvPr/>
        </p:nvSpPr>
        <p:spPr bwMode="auto">
          <a:xfrm>
            <a:off x="6858000" y="2819400"/>
            <a:ext cx="457200" cy="76200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35217" name="Text Box 17"/>
          <p:cNvSpPr txBox="1">
            <a:spLocks noChangeArrowheads="1"/>
          </p:cNvSpPr>
          <p:nvPr/>
        </p:nvSpPr>
        <p:spPr bwMode="auto">
          <a:xfrm>
            <a:off x="974725" y="3765550"/>
            <a:ext cx="174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Build tree from</a:t>
            </a:r>
          </a:p>
          <a:p>
            <a:r>
              <a:rPr lang="en-US"/>
              <a:t>These records..</a:t>
            </a:r>
          </a:p>
        </p:txBody>
      </p:sp>
      <p:sp>
        <p:nvSpPr>
          <p:cNvPr id="435218" name="Text Box 18"/>
          <p:cNvSpPr txBox="1">
            <a:spLocks noChangeArrowheads="1"/>
          </p:cNvSpPr>
          <p:nvPr/>
        </p:nvSpPr>
        <p:spPr bwMode="auto">
          <a:xfrm>
            <a:off x="2819400" y="3810000"/>
            <a:ext cx="174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Build tree from</a:t>
            </a:r>
          </a:p>
          <a:p>
            <a:r>
              <a:rPr lang="en-US"/>
              <a:t>These records..</a:t>
            </a:r>
          </a:p>
        </p:txBody>
      </p:sp>
      <p:sp>
        <p:nvSpPr>
          <p:cNvPr id="435219" name="Text Box 19"/>
          <p:cNvSpPr txBox="1">
            <a:spLocks noChangeArrowheads="1"/>
          </p:cNvSpPr>
          <p:nvPr/>
        </p:nvSpPr>
        <p:spPr bwMode="auto">
          <a:xfrm>
            <a:off x="4724400" y="3810000"/>
            <a:ext cx="174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Build tree from</a:t>
            </a:r>
          </a:p>
          <a:p>
            <a:r>
              <a:rPr lang="en-US"/>
              <a:t>These records..</a:t>
            </a:r>
          </a:p>
        </p:txBody>
      </p:sp>
      <p:sp>
        <p:nvSpPr>
          <p:cNvPr id="435220" name="Text Box 20"/>
          <p:cNvSpPr txBox="1">
            <a:spLocks noChangeArrowheads="1"/>
          </p:cNvSpPr>
          <p:nvPr/>
        </p:nvSpPr>
        <p:spPr bwMode="auto">
          <a:xfrm>
            <a:off x="6781800" y="3810000"/>
            <a:ext cx="174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Build tree from</a:t>
            </a:r>
          </a:p>
          <a:p>
            <a:r>
              <a:rPr lang="en-US"/>
              <a:t>These records..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3783265" y="1905000"/>
            <a:ext cx="1550735" cy="181928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7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2lev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7829550" cy="4092575"/>
          </a:xfrm>
          <a:prstGeom prst="rect">
            <a:avLst/>
          </a:prstGeom>
          <a:noFill/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level of tree</a:t>
            </a:r>
          </a:p>
        </p:txBody>
      </p:sp>
      <p:sp>
        <p:nvSpPr>
          <p:cNvPr id="437252" name="Line 4"/>
          <p:cNvSpPr>
            <a:spLocks noChangeShapeType="1"/>
          </p:cNvSpPr>
          <p:nvPr/>
        </p:nvSpPr>
        <p:spPr bwMode="auto">
          <a:xfrm flipH="1">
            <a:off x="1676400" y="4724400"/>
            <a:ext cx="457200" cy="76200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37253" name="Text Box 5"/>
          <p:cNvSpPr txBox="1">
            <a:spLocks noChangeArrowheads="1"/>
          </p:cNvSpPr>
          <p:nvPr/>
        </p:nvSpPr>
        <p:spPr bwMode="auto">
          <a:xfrm>
            <a:off x="974725" y="5492750"/>
            <a:ext cx="38258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Recursively build a tree from the seven records in which there are four cylinders and the maker was based in Asia</a:t>
            </a:r>
          </a:p>
        </p:txBody>
      </p:sp>
      <p:sp>
        <p:nvSpPr>
          <p:cNvPr id="437254" name="Text Box 6"/>
          <p:cNvSpPr txBox="1">
            <a:spLocks noChangeArrowheads="1"/>
          </p:cNvSpPr>
          <p:nvPr/>
        </p:nvSpPr>
        <p:spPr bwMode="auto">
          <a:xfrm>
            <a:off x="6324600" y="5410200"/>
            <a:ext cx="2225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(Similar recursion in the other cases)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038600" y="2286000"/>
            <a:ext cx="1112324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95599" y="3581400"/>
            <a:ext cx="1180735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172200" y="3581400"/>
            <a:ext cx="1127902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490538"/>
            <a:ext cx="7464425" cy="5875337"/>
          </a:xfrm>
          <a:prstGeom prst="rect">
            <a:avLst/>
          </a:prstGeom>
          <a:noFill/>
        </p:spPr>
      </p:pic>
      <p:sp>
        <p:nvSpPr>
          <p:cNvPr id="439299" name="Rectangle 3"/>
          <p:cNvSpPr>
            <a:spLocks noChangeArrowheads="1"/>
          </p:cNvSpPr>
          <p:nvPr/>
        </p:nvSpPr>
        <p:spPr bwMode="auto">
          <a:xfrm>
            <a:off x="4876800" y="381000"/>
            <a:ext cx="4106863" cy="771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4400">
                <a:solidFill>
                  <a:srgbClr val="006600"/>
                </a:solidFill>
              </a:rPr>
              <a:t>The final tree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068233" y="1371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149598" y="2514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867400" y="2514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18266" y="3627969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255432" y="3627969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082798" y="47244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136157" y="47244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1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76200"/>
            <a:ext cx="8229600" cy="1371600"/>
          </a:xfrm>
        </p:spPr>
        <p:txBody>
          <a:bodyPr/>
          <a:lstStyle/>
          <a:p>
            <a:r>
              <a:rPr lang="en-US"/>
              <a:t>Choosing a good attribute</a:t>
            </a:r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571923"/>
              </p:ext>
            </p:extLst>
          </p:nvPr>
        </p:nvGraphicFramePr>
        <p:xfrm>
          <a:off x="6705600" y="1143000"/>
          <a:ext cx="2362200" cy="4114800"/>
        </p:xfrm>
        <a:graphic>
          <a:graphicData uri="http://schemas.openxmlformats.org/drawingml/2006/table">
            <a:tbl>
              <a:tblPr/>
              <a:tblGrid>
                <a:gridCol w="787400"/>
                <a:gridCol w="787400"/>
                <a:gridCol w="787400"/>
              </a:tblGrid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uncertainty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split if we are more certain about classification after split</a:t>
            </a:r>
          </a:p>
          <a:p>
            <a:pPr lvl="1"/>
            <a:r>
              <a:rPr lang="en-US" dirty="0"/>
              <a:t>Deterministic good (all true or all false)</a:t>
            </a:r>
          </a:p>
          <a:p>
            <a:pPr lvl="1"/>
            <a:r>
              <a:rPr lang="en-US" dirty="0"/>
              <a:t>Uniform distribution bad</a:t>
            </a:r>
          </a:p>
        </p:txBody>
      </p:sp>
      <p:graphicFrame>
        <p:nvGraphicFramePr>
          <p:cNvPr id="44954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981512"/>
              </p:ext>
            </p:extLst>
          </p:nvPr>
        </p:nvGraphicFramePr>
        <p:xfrm>
          <a:off x="152400" y="5334000"/>
          <a:ext cx="4800600" cy="701040"/>
        </p:xfrm>
        <a:graphic>
          <a:graphicData uri="http://schemas.openxmlformats.org/drawingml/2006/table">
            <a:tbl>
              <a:tblPr/>
              <a:tblGrid>
                <a:gridCol w="2400300"/>
                <a:gridCol w="24003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P(Y=F | X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=F) = 1/2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P(Y=T | X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=F) = 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49552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496070"/>
              </p:ext>
            </p:extLst>
          </p:nvPr>
        </p:nvGraphicFramePr>
        <p:xfrm>
          <a:off x="152400" y="3337560"/>
          <a:ext cx="4800600" cy="701040"/>
        </p:xfrm>
        <a:graphic>
          <a:graphicData uri="http://schemas.openxmlformats.org/drawingml/2006/table">
            <a:tbl>
              <a:tblPr/>
              <a:tblGrid>
                <a:gridCol w="2400300"/>
                <a:gridCol w="24003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P(Y=F | X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T) = </a:t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P(Y=T | X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T) = </a:t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951792" y="2895600"/>
            <a:ext cx="0" cy="1371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951792" y="4267200"/>
            <a:ext cx="13716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629400" y="3018201"/>
            <a:ext cx="3985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</a:p>
          <a:p>
            <a:endParaRPr lang="en-US" dirty="0"/>
          </a:p>
          <a:p>
            <a:r>
              <a:rPr lang="en-US" dirty="0" smtClean="0"/>
              <a:t>0.5</a:t>
            </a:r>
          </a:p>
          <a:p>
            <a:endParaRPr lang="en-US" dirty="0"/>
          </a:p>
          <a:p>
            <a:r>
              <a:rPr lang="en-US" dirty="0" smtClean="0"/>
              <a:t>0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637592" y="3124200"/>
            <a:ext cx="152400" cy="1143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180392" y="4267200"/>
            <a:ext cx="152400" cy="91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6951792" y="4817004"/>
            <a:ext cx="0" cy="1371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6951792" y="6188604"/>
            <a:ext cx="13716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629400" y="4939605"/>
            <a:ext cx="3985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</a:p>
          <a:p>
            <a:endParaRPr lang="en-US" dirty="0"/>
          </a:p>
          <a:p>
            <a:r>
              <a:rPr lang="en-US" dirty="0" smtClean="0"/>
              <a:t>0.5</a:t>
            </a:r>
          </a:p>
          <a:p>
            <a:endParaRPr lang="en-US" dirty="0"/>
          </a:p>
          <a:p>
            <a:r>
              <a:rPr lang="en-US" dirty="0" smtClean="0"/>
              <a:t>0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7637592" y="5638800"/>
            <a:ext cx="152400" cy="5498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180392" y="5638800"/>
            <a:ext cx="152400" cy="5486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38149" y="4267200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       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138149" y="620000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      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5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304800"/>
          </a:xfrm>
        </p:spPr>
        <p:txBody>
          <a:bodyPr/>
          <a:lstStyle/>
          <a:p>
            <a:r>
              <a:rPr lang="en-US" sz="4000"/>
              <a:t>Entropy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991600" cy="5486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/>
              <a:t>Entropy </a:t>
            </a:r>
            <a:r>
              <a:rPr lang="en-US" sz="2000" i="1">
                <a:latin typeface="Times New Roman" pitchFamily="18" charset="0"/>
              </a:rPr>
              <a:t>H(X)</a:t>
            </a:r>
            <a:r>
              <a:rPr lang="en-US" sz="2000"/>
              <a:t> of a random variable </a:t>
            </a:r>
            <a:r>
              <a:rPr lang="en-US" sz="2000" i="1">
                <a:latin typeface="Times New Roman" pitchFamily="18" charset="0"/>
              </a:rPr>
              <a:t>Y</a:t>
            </a:r>
          </a:p>
          <a:p>
            <a:pPr>
              <a:buFont typeface="Wingdings" pitchFamily="2" charset="2"/>
              <a:buNone/>
            </a:pPr>
            <a:endParaRPr lang="en-US" sz="2000"/>
          </a:p>
          <a:p>
            <a:pPr>
              <a:buFont typeface="Wingdings" pitchFamily="2" charset="2"/>
              <a:buNone/>
            </a:pPr>
            <a:endParaRPr lang="en-US" sz="2000"/>
          </a:p>
          <a:p>
            <a:pPr>
              <a:buFont typeface="Wingdings" pitchFamily="2" charset="2"/>
              <a:buNone/>
            </a:pPr>
            <a:endParaRPr lang="en-US" sz="2000" b="1" i="1"/>
          </a:p>
          <a:p>
            <a:pPr>
              <a:buFont typeface="Wingdings" pitchFamily="2" charset="2"/>
              <a:buNone/>
            </a:pPr>
            <a:r>
              <a:rPr lang="en-US" sz="2000" b="1" i="1"/>
              <a:t>More uncertainty, more entropy!</a:t>
            </a:r>
            <a:endParaRPr lang="en-US" sz="2000" i="1"/>
          </a:p>
          <a:p>
            <a:pPr>
              <a:buFont typeface="Wingdings" pitchFamily="2" charset="2"/>
              <a:buNone/>
            </a:pPr>
            <a:r>
              <a:rPr lang="en-US" sz="2000" i="1">
                <a:latin typeface="Times New Roman" pitchFamily="18" charset="0"/>
              </a:rPr>
              <a:t>Information Theory interpretation: H(Y)</a:t>
            </a:r>
            <a:r>
              <a:rPr lang="en-US" sz="2000"/>
              <a:t> is the expected number of bits needed  to encode a randomly drawn value of </a:t>
            </a:r>
            <a:r>
              <a:rPr lang="en-US" sz="2000" i="1">
                <a:latin typeface="Times New Roman" pitchFamily="18" charset="0"/>
              </a:rPr>
              <a:t>Y</a:t>
            </a:r>
            <a:r>
              <a:rPr lang="en-US" sz="2000" i="1"/>
              <a:t>  </a:t>
            </a:r>
            <a:r>
              <a:rPr lang="en-US" sz="2000"/>
              <a:t>(under most efficient code) </a:t>
            </a:r>
          </a:p>
          <a:p>
            <a:pPr>
              <a:buFont typeface="Wingdings" pitchFamily="2" charset="2"/>
              <a:buNone/>
            </a:pPr>
            <a:endParaRPr lang="en-US" sz="2000"/>
          </a:p>
        </p:txBody>
      </p:sp>
      <p:pic>
        <p:nvPicPr>
          <p:cNvPr id="451588" name="Picture 4"/>
          <p:cNvPicPr>
            <a:picLocks noChangeAspect="1" noChangeArrowheads="1"/>
          </p:cNvPicPr>
          <p:nvPr/>
        </p:nvPicPr>
        <p:blipFill>
          <a:blip r:embed="rId4" cstate="print"/>
          <a:srcRect l="26321" t="23907" r="22484" b="36261"/>
          <a:stretch>
            <a:fillRect/>
          </a:stretch>
        </p:blipFill>
        <p:spPr bwMode="auto">
          <a:xfrm>
            <a:off x="457200" y="4067175"/>
            <a:ext cx="28956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38200" y="1905000"/>
            <a:ext cx="6172200" cy="914400"/>
            <a:chOff x="528" y="1200"/>
            <a:chExt cx="3888" cy="576"/>
          </a:xfrm>
        </p:grpSpPr>
        <p:sp>
          <p:nvSpPr>
            <p:cNvPr id="451590" name="Rectangle 6"/>
            <p:cNvSpPr>
              <a:spLocks noChangeArrowheads="1"/>
            </p:cNvSpPr>
            <p:nvPr/>
          </p:nvSpPr>
          <p:spPr bwMode="auto">
            <a:xfrm>
              <a:off x="528" y="1200"/>
              <a:ext cx="3888" cy="576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1591" name="Picture 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1222"/>
              <a:ext cx="353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1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915400" cy="5257800"/>
          </a:xfrm>
        </p:spPr>
        <p:txBody>
          <a:bodyPr/>
          <a:lstStyle/>
          <a:p>
            <a:r>
              <a:rPr lang="en-US" sz="2400" dirty="0"/>
              <a:t>Advantage of attribute – decrease in uncertainty</a:t>
            </a:r>
          </a:p>
          <a:p>
            <a:pPr lvl="1"/>
            <a:r>
              <a:rPr lang="en-US" sz="2000" dirty="0"/>
              <a:t>Entropy of Y before you split</a:t>
            </a:r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Entropy after split</a:t>
            </a:r>
          </a:p>
          <a:p>
            <a:pPr lvl="2"/>
            <a:r>
              <a:rPr lang="en-US" sz="1800" dirty="0"/>
              <a:t>Weight by probability of following each branch, i.e., normalized number of records 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Information gain </a:t>
            </a:r>
            <a:r>
              <a:rPr lang="en-US" sz="2400" dirty="0"/>
              <a:t>is </a:t>
            </a:r>
            <a:r>
              <a:rPr lang="en-US" sz="2400" dirty="0" smtClean="0"/>
              <a:t>difference</a:t>
            </a:r>
          </a:p>
          <a:p>
            <a:pPr lvl="1"/>
            <a:r>
              <a:rPr lang="en-US" dirty="0" smtClean="0"/>
              <a:t>(Technically it’s mutual information; but in this context also referred to as information gain)</a:t>
            </a:r>
            <a:endParaRPr lang="en-US" sz="2000" dirty="0"/>
          </a:p>
        </p:txBody>
      </p:sp>
      <p:pic>
        <p:nvPicPr>
          <p:cNvPr id="457768" name="Picture 4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325" y="5334000"/>
            <a:ext cx="385127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7769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3578225"/>
            <a:ext cx="7253287" cy="59213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5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3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534400" cy="1371600"/>
          </a:xfrm>
        </p:spPr>
        <p:txBody>
          <a:bodyPr/>
          <a:lstStyle/>
          <a:p>
            <a:r>
              <a:rPr lang="en-US"/>
              <a:t>Learning decision trees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from empty decision tree</a:t>
            </a:r>
          </a:p>
          <a:p>
            <a:r>
              <a:rPr lang="en-US" dirty="0"/>
              <a:t>Split on </a:t>
            </a:r>
            <a:r>
              <a:rPr lang="en-US" b="1" dirty="0"/>
              <a:t>next best attribute (feature)</a:t>
            </a:r>
          </a:p>
          <a:p>
            <a:pPr lvl="1"/>
            <a:r>
              <a:rPr lang="en-US" dirty="0"/>
              <a:t>Use, for example, information gain to select attribute</a:t>
            </a:r>
          </a:p>
          <a:p>
            <a:pPr lvl="1"/>
            <a:r>
              <a:rPr lang="en-US" dirty="0"/>
              <a:t>Split on </a:t>
            </a:r>
          </a:p>
          <a:p>
            <a:endParaRPr lang="en-US" dirty="0" smtClean="0"/>
          </a:p>
          <a:p>
            <a:r>
              <a:rPr lang="en-US" dirty="0" err="1" smtClean="0"/>
              <a:t>Recurse</a:t>
            </a:r>
            <a:endParaRPr lang="en-US" dirty="0"/>
          </a:p>
        </p:txBody>
      </p:sp>
      <p:pic>
        <p:nvPicPr>
          <p:cNvPr id="4597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493645"/>
            <a:ext cx="5846763" cy="40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1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343400" cy="5562600"/>
          </a:xfrm>
        </p:spPr>
        <p:txBody>
          <a:bodyPr/>
          <a:lstStyle/>
          <a:p>
            <a:r>
              <a:rPr lang="en-US"/>
              <a:t>Look at all the information gains…</a:t>
            </a:r>
          </a:p>
        </p:txBody>
      </p:sp>
      <p:sp>
        <p:nvSpPr>
          <p:cNvPr id="461827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292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Suppose we want to predict MPG</a:t>
            </a:r>
          </a:p>
        </p:txBody>
      </p:sp>
      <p:pic>
        <p:nvPicPr>
          <p:cNvPr id="461828" name="Picture 4" descr="igai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0"/>
            <a:ext cx="2984500" cy="6477000"/>
          </a:xfrm>
          <a:prstGeom prst="rect">
            <a:avLst/>
          </a:prstGeom>
          <a:noFill/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4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0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 we stop?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7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2" descr="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490538"/>
            <a:ext cx="7464425" cy="5875337"/>
          </a:xfrm>
          <a:prstGeom prst="rect">
            <a:avLst/>
          </a:prstGeom>
          <a:noFill/>
        </p:spPr>
      </p:pic>
      <p:sp>
        <p:nvSpPr>
          <p:cNvPr id="465923" name="Rectangle 3"/>
          <p:cNvSpPr>
            <a:spLocks noChangeArrowheads="1"/>
          </p:cNvSpPr>
          <p:nvPr/>
        </p:nvSpPr>
        <p:spPr bwMode="auto">
          <a:xfrm>
            <a:off x="5486400" y="46038"/>
            <a:ext cx="3497263" cy="144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4400">
                <a:solidFill>
                  <a:srgbClr val="006600"/>
                </a:solidFill>
              </a:rPr>
              <a:t>Base Case One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068233" y="1371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149598" y="2514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867400" y="2514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18266" y="3627969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55432" y="3627969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82798" y="47244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136157" y="47244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5924" name="AutoShape 4"/>
          <p:cNvSpPr>
            <a:spLocks noChangeArrowheads="1"/>
          </p:cNvSpPr>
          <p:nvPr/>
        </p:nvSpPr>
        <p:spPr bwMode="auto">
          <a:xfrm>
            <a:off x="914400" y="3124200"/>
            <a:ext cx="1981200" cy="2514600"/>
          </a:xfrm>
          <a:prstGeom prst="wedgeRectCallout">
            <a:avLst>
              <a:gd name="adj1" fmla="val 166986"/>
              <a:gd name="adj2" fmla="val -75759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/>
              <a:t>Don’t split a node if all matching records have the same output value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490538"/>
            <a:ext cx="7464425" cy="587533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 bwMode="auto">
          <a:xfrm>
            <a:off x="4068233" y="1371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149598" y="2514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867400" y="25146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18266" y="3627969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55432" y="3627969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82798" y="47244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136157" y="4724400"/>
            <a:ext cx="935568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7972" name="AutoShape 4"/>
          <p:cNvSpPr>
            <a:spLocks noChangeArrowheads="1"/>
          </p:cNvSpPr>
          <p:nvPr/>
        </p:nvSpPr>
        <p:spPr bwMode="auto">
          <a:xfrm>
            <a:off x="6096000" y="2133600"/>
            <a:ext cx="2057400" cy="3048000"/>
          </a:xfrm>
          <a:prstGeom prst="wedgeRectCallout">
            <a:avLst>
              <a:gd name="adj1" fmla="val -197764"/>
              <a:gd name="adj2" fmla="val 66718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/>
              <a:t>Don’t split a node if none of the attributes can create multiple non-empty children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28600" y="304800"/>
            <a:ext cx="4411663" cy="2111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4400" dirty="0">
                <a:solidFill>
                  <a:srgbClr val="006600"/>
                </a:solidFill>
              </a:rPr>
              <a:t>Base Case Two: No attributes can distinguish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3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 Cases</a:t>
            </a:r>
          </a:p>
        </p:txBody>
      </p:sp>
      <p:sp>
        <p:nvSpPr>
          <p:cNvPr id="472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1860550"/>
          </a:xfrm>
        </p:spPr>
        <p:txBody>
          <a:bodyPr/>
          <a:lstStyle/>
          <a:p>
            <a:r>
              <a:rPr lang="en-US" sz="2000"/>
              <a:t>Base Case One: If all records in current data subset have the same output then </a:t>
            </a:r>
            <a:r>
              <a:rPr lang="en-US" sz="2000">
                <a:solidFill>
                  <a:srgbClr val="FF0000"/>
                </a:solidFill>
              </a:rPr>
              <a:t>don’t recurse</a:t>
            </a:r>
          </a:p>
          <a:p>
            <a:r>
              <a:rPr lang="en-US" sz="2000"/>
              <a:t>Base Case Two: If all records have exactly the same set of input attributes then </a:t>
            </a:r>
            <a:r>
              <a:rPr lang="en-US" sz="2000">
                <a:solidFill>
                  <a:srgbClr val="FF0000"/>
                </a:solidFill>
              </a:rPr>
              <a:t>don’t recurse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5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 Cases: An idea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1860550"/>
          </a:xfrm>
        </p:spPr>
        <p:txBody>
          <a:bodyPr/>
          <a:lstStyle/>
          <a:p>
            <a:r>
              <a:rPr lang="en-US" sz="2000"/>
              <a:t>Base Case One: If all records in current data subset have the same output then </a:t>
            </a:r>
            <a:r>
              <a:rPr lang="en-US" sz="2000">
                <a:solidFill>
                  <a:srgbClr val="FF0000"/>
                </a:solidFill>
              </a:rPr>
              <a:t>don’t recurse</a:t>
            </a:r>
          </a:p>
          <a:p>
            <a:r>
              <a:rPr lang="en-US" sz="2000"/>
              <a:t>Base Case Two: If all records have exactly the same set of input attributes then </a:t>
            </a:r>
            <a:r>
              <a:rPr lang="en-US" sz="2000">
                <a:solidFill>
                  <a:srgbClr val="FF0000"/>
                </a:solidFill>
              </a:rPr>
              <a:t>don’t recurse</a:t>
            </a:r>
          </a:p>
        </p:txBody>
      </p:sp>
      <p:sp>
        <p:nvSpPr>
          <p:cNvPr id="474116" name="AutoShape 4"/>
          <p:cNvSpPr>
            <a:spLocks noChangeArrowheads="1"/>
          </p:cNvSpPr>
          <p:nvPr/>
        </p:nvSpPr>
        <p:spPr bwMode="auto">
          <a:xfrm>
            <a:off x="990600" y="3048000"/>
            <a:ext cx="7315200" cy="1981200"/>
          </a:xfrm>
          <a:prstGeom prst="cloudCallout">
            <a:avLst>
              <a:gd name="adj1" fmla="val -46551"/>
              <a:gd name="adj2" fmla="val 6819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/>
              <a:t>Proposed Base Case 3: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If all attributes have zero information gain then </a:t>
            </a:r>
            <a:r>
              <a:rPr lang="en-US" sz="2000">
                <a:solidFill>
                  <a:srgbClr val="FF0000"/>
                </a:solidFill>
              </a:rPr>
              <a:t>don’t recurse</a:t>
            </a:r>
          </a:p>
          <a:p>
            <a:pPr algn="ctr"/>
            <a:endParaRPr lang="en-US" sz="2000">
              <a:solidFill>
                <a:schemeClr val="hlink"/>
              </a:solidFill>
            </a:endParaRPr>
          </a:p>
          <a:p>
            <a:pPr algn="ctr"/>
            <a:endParaRPr lang="en-US" sz="2000"/>
          </a:p>
        </p:txBody>
      </p:sp>
      <p:sp>
        <p:nvSpPr>
          <p:cNvPr id="474117" name="Text Box 5"/>
          <p:cNvSpPr txBox="1">
            <a:spLocks noChangeArrowheads="1"/>
          </p:cNvSpPr>
          <p:nvPr/>
        </p:nvSpPr>
        <p:spPr bwMode="auto">
          <a:xfrm>
            <a:off x="4954588" y="5638800"/>
            <a:ext cx="296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Tx/>
              <a:buChar char="•"/>
            </a:pPr>
            <a:r>
              <a:rPr lang="en-US" sz="2400" i="1"/>
              <a:t>Is this a good idea?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3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problem with Base Case 3</a:t>
            </a:r>
          </a:p>
        </p:txBody>
      </p:sp>
      <p:graphicFrame>
        <p:nvGraphicFramePr>
          <p:cNvPr id="476163" name="Object 3"/>
          <p:cNvGraphicFramePr>
            <a:graphicFrameLocks noChangeAspect="1"/>
          </p:cNvGraphicFramePr>
          <p:nvPr/>
        </p:nvGraphicFramePr>
        <p:xfrm>
          <a:off x="762000" y="1524000"/>
          <a:ext cx="15240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Worksheet" r:id="rId5" imgW="698500" imgH="977900" progId="Excel.Sheet.8">
                  <p:embed/>
                </p:oleObj>
              </mc:Choice>
              <mc:Fallback>
                <p:oleObj name="Worksheet" r:id="rId5" imgW="698500" imgH="9779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1524000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2590800" y="1676400"/>
            <a:ext cx="157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y = a XOR b</a:t>
            </a:r>
          </a:p>
        </p:txBody>
      </p:sp>
      <p:pic>
        <p:nvPicPr>
          <p:cNvPr id="476165" name="Picture 5" descr="xor-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886200"/>
            <a:ext cx="3886200" cy="2435225"/>
          </a:xfrm>
          <a:prstGeom prst="rect">
            <a:avLst/>
          </a:prstGeom>
          <a:noFill/>
        </p:spPr>
      </p:pic>
      <p:pic>
        <p:nvPicPr>
          <p:cNvPr id="476166" name="Picture 6" descr="xor-roo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3733800"/>
            <a:ext cx="2514600" cy="2593975"/>
          </a:xfrm>
          <a:prstGeom prst="rect">
            <a:avLst/>
          </a:prstGeom>
          <a:noFill/>
        </p:spPr>
      </p:pic>
      <p:sp>
        <p:nvSpPr>
          <p:cNvPr id="476167" name="Text Box 7"/>
          <p:cNvSpPr txBox="1">
            <a:spLocks noChangeArrowheads="1"/>
          </p:cNvSpPr>
          <p:nvPr/>
        </p:nvSpPr>
        <p:spPr bwMode="auto">
          <a:xfrm>
            <a:off x="641350" y="3200400"/>
            <a:ext cx="2722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The information gains:</a:t>
            </a:r>
          </a:p>
        </p:txBody>
      </p:sp>
      <p:sp>
        <p:nvSpPr>
          <p:cNvPr id="476168" name="Text Box 8"/>
          <p:cNvSpPr txBox="1">
            <a:spLocks noChangeArrowheads="1"/>
          </p:cNvSpPr>
          <p:nvPr/>
        </p:nvSpPr>
        <p:spPr bwMode="auto">
          <a:xfrm>
            <a:off x="5257800" y="2971800"/>
            <a:ext cx="269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The resulting decision tree: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2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we omit Base Case 3:</a:t>
            </a:r>
          </a:p>
        </p:txBody>
      </p:sp>
      <p:graphicFrame>
        <p:nvGraphicFramePr>
          <p:cNvPr id="478211" name="Object 3"/>
          <p:cNvGraphicFramePr>
            <a:graphicFrameLocks noChangeAspect="1"/>
          </p:cNvGraphicFramePr>
          <p:nvPr/>
        </p:nvGraphicFramePr>
        <p:xfrm>
          <a:off x="762000" y="1524000"/>
          <a:ext cx="15240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Worksheet" r:id="rId5" imgW="698500" imgH="977900" progId="Excel.Sheet.8">
                  <p:embed/>
                </p:oleObj>
              </mc:Choice>
              <mc:Fallback>
                <p:oleObj name="Worksheet" r:id="rId5" imgW="698500" imgH="9779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1524000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8212" name="Text Box 4"/>
          <p:cNvSpPr txBox="1">
            <a:spLocks noChangeArrowheads="1"/>
          </p:cNvSpPr>
          <p:nvPr/>
        </p:nvSpPr>
        <p:spPr bwMode="auto">
          <a:xfrm>
            <a:off x="2590800" y="1447800"/>
            <a:ext cx="157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y = a XOR b</a:t>
            </a:r>
          </a:p>
        </p:txBody>
      </p:sp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990600" y="3200400"/>
            <a:ext cx="345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The resulting decision tree:</a:t>
            </a:r>
          </a:p>
        </p:txBody>
      </p:sp>
      <p:pic>
        <p:nvPicPr>
          <p:cNvPr id="478214" name="Picture 6" descr="xor-tre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2209800"/>
            <a:ext cx="3108325" cy="39322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 bwMode="auto">
          <a:xfrm>
            <a:off x="5562599" y="3200400"/>
            <a:ext cx="1115839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903961" y="4495800"/>
            <a:ext cx="1143934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172200" y="4495800"/>
            <a:ext cx="1143934" cy="228600"/>
          </a:xfrm>
          <a:prstGeom prst="rect">
            <a:avLst/>
          </a:prstGeom>
          <a:solidFill>
            <a:srgbClr val="E9E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0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0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0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H(Y)= - \sum_{i=1}^k P(Y=y_i) \log_2 P(Y=y_i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89"/>
  <p:tag name="PICTUREFILESIZE" val="223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IG(X) = H(Y) - H(Y\mid X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67"/>
  <p:tag name="PICTUREFILESIZE" val="122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H(Y\mid X)= - \sum_{j=1}^v P(X=x_j) \sum_{i=1}^k P(Y=y_i\mid X=x_j) \log_2 P(Y=y_i\mid X=x_j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748"/>
  <p:tag name="PICTUREFILESIZE" val="414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arg\max_i IG(X_i) = \arg\max_i H(Y) - H(Y\mid X_i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37"/>
  <p:tag name="PICTUREFILESIZE" val="22876"/>
</p:tagLst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47478</TotalTime>
  <Words>1806</Words>
  <Application>Microsoft Macintosh PowerPoint</Application>
  <PresentationFormat>On-screen Show (4:3)</PresentationFormat>
  <Paragraphs>427</Paragraphs>
  <Slides>66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pictures</vt:lpstr>
      <vt:lpstr>Blank Presentation</vt:lpstr>
      <vt:lpstr>Worksheet</vt:lpstr>
      <vt:lpstr>ECE 5984: Introduction to  Machine Learning</vt:lpstr>
      <vt:lpstr>Project Proposals Graded</vt:lpstr>
      <vt:lpstr>Administrativia</vt:lpstr>
      <vt:lpstr>PowerPoint Presentation</vt:lpstr>
      <vt:lpstr>Convolution Explained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Nets</vt:lpstr>
      <vt:lpstr>Visualizing Learned Filters</vt:lpstr>
      <vt:lpstr>Visualizing Learned Filters</vt:lpstr>
      <vt:lpstr>Visualizing Learned Filters</vt:lpstr>
      <vt:lpstr>Addressing non-linearly separable data – Option 1, non-linear features</vt:lpstr>
      <vt:lpstr>Addressing non-linearly separable data – Option 2, non-linear classifier</vt:lpstr>
      <vt:lpstr>New Topic: Decision Trees</vt:lpstr>
      <vt:lpstr>Synonyms</vt:lpstr>
      <vt:lpstr>Decision Trees</vt:lpstr>
      <vt:lpstr>Pose Estimation</vt:lpstr>
      <vt:lpstr>PowerPoint Presentation</vt:lpstr>
      <vt:lpstr>PowerPoint Presentation</vt:lpstr>
      <vt:lpstr>PowerPoint Presentation</vt:lpstr>
      <vt:lpstr>PowerPoint Presentation</vt:lpstr>
      <vt:lpstr>A small dataset: Miles Per Gallon</vt:lpstr>
      <vt:lpstr>A Decision Stump</vt:lpstr>
      <vt:lpstr>PowerPoint Presentation</vt:lpstr>
      <vt:lpstr>Comments</vt:lpstr>
      <vt:lpstr>Learning decision trees is hard!!!</vt:lpstr>
      <vt:lpstr>Recursion Step</vt:lpstr>
      <vt:lpstr>Recursion Step</vt:lpstr>
      <vt:lpstr>Second level of tree</vt:lpstr>
      <vt:lpstr>PowerPoint Presentation</vt:lpstr>
      <vt:lpstr>Choosing a good attribute</vt:lpstr>
      <vt:lpstr>Measuring uncertainty</vt:lpstr>
      <vt:lpstr>Entropy</vt:lpstr>
      <vt:lpstr>Information gain</vt:lpstr>
      <vt:lpstr>Learning decision trees</vt:lpstr>
      <vt:lpstr>Look at all the information gains…</vt:lpstr>
      <vt:lpstr>When do we stop?</vt:lpstr>
      <vt:lpstr>PowerPoint Presentation</vt:lpstr>
      <vt:lpstr>PowerPoint Presentation</vt:lpstr>
      <vt:lpstr>Base Cases</vt:lpstr>
      <vt:lpstr>Base Cases: An idea</vt:lpstr>
      <vt:lpstr>The problem with Base Case 3</vt:lpstr>
      <vt:lpstr>If we omit Base Case 3:</vt:lpstr>
    </vt:vector>
  </TitlesOfParts>
  <Manager/>
  <Company>Virginia Tech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2575</cp:revision>
  <cp:lastPrinted>2015-04-01T17:45:43Z</cp:lastPrinted>
  <dcterms:created xsi:type="dcterms:W3CDTF">2013-03-06T19:31:42Z</dcterms:created>
  <dcterms:modified xsi:type="dcterms:W3CDTF">2015-04-13T17:05:22Z</dcterms:modified>
  <cp:category/>
</cp:coreProperties>
</file>