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57"/>
  </p:notesMasterIdLst>
  <p:handoutMasterIdLst>
    <p:handoutMasterId r:id="rId58"/>
  </p:handoutMasterIdLst>
  <p:sldIdLst>
    <p:sldId id="256" r:id="rId3"/>
    <p:sldId id="313" r:id="rId4"/>
    <p:sldId id="318" r:id="rId5"/>
    <p:sldId id="316" r:id="rId6"/>
    <p:sldId id="347" r:id="rId7"/>
    <p:sldId id="348" r:id="rId8"/>
    <p:sldId id="349" r:id="rId9"/>
    <p:sldId id="350" r:id="rId10"/>
    <p:sldId id="381" r:id="rId11"/>
    <p:sldId id="382" r:id="rId12"/>
    <p:sldId id="353" r:id="rId13"/>
    <p:sldId id="383" r:id="rId14"/>
    <p:sldId id="354" r:id="rId15"/>
    <p:sldId id="326" r:id="rId16"/>
    <p:sldId id="355" r:id="rId17"/>
    <p:sldId id="375" r:id="rId18"/>
    <p:sldId id="376" r:id="rId19"/>
    <p:sldId id="377" r:id="rId20"/>
    <p:sldId id="378" r:id="rId21"/>
    <p:sldId id="379" r:id="rId22"/>
    <p:sldId id="380" r:id="rId23"/>
    <p:sldId id="356" r:id="rId24"/>
    <p:sldId id="357" r:id="rId25"/>
    <p:sldId id="358" r:id="rId26"/>
    <p:sldId id="340" r:id="rId27"/>
    <p:sldId id="343" r:id="rId28"/>
    <p:sldId id="360" r:id="rId29"/>
    <p:sldId id="361" r:id="rId30"/>
    <p:sldId id="362" r:id="rId31"/>
    <p:sldId id="371" r:id="rId32"/>
    <p:sldId id="372" r:id="rId33"/>
    <p:sldId id="37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97" r:id="rId44"/>
    <p:sldId id="393" r:id="rId45"/>
    <p:sldId id="394" r:id="rId46"/>
    <p:sldId id="396" r:id="rId47"/>
    <p:sldId id="398" r:id="rId48"/>
    <p:sldId id="399" r:id="rId49"/>
    <p:sldId id="400" r:id="rId50"/>
    <p:sldId id="363" r:id="rId51"/>
    <p:sldId id="364" r:id="rId52"/>
    <p:sldId id="365" r:id="rId53"/>
    <p:sldId id="366" r:id="rId54"/>
    <p:sldId id="367" r:id="rId55"/>
    <p:sldId id="370" r:id="rId5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9" autoAdjust="0"/>
    <p:restoredTop sz="93478" autoAdjust="0"/>
  </p:normalViewPr>
  <p:slideViewPr>
    <p:cSldViewPr>
      <p:cViewPr varScale="1">
        <p:scale>
          <a:sx n="105" d="100"/>
          <a:sy n="105" d="100"/>
        </p:scale>
        <p:origin x="-12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6C9D8-5114-4BF2-88A2-C8C9694C4AC0}" type="slidenum">
              <a:rPr lang="en-US"/>
              <a:pPr/>
              <a:t>5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6" tIns="43243" rIns="86486" bIns="4324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A8E10-6449-4E9E-81D9-2D5D9E21E562}" type="slidenum">
              <a:rPr lang="en-US"/>
              <a:pPr/>
              <a:t>6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6" tIns="43243" rIns="86486" bIns="4324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E28A1-0242-4FFE-88F7-5D2073FE0C14}" type="slidenum">
              <a:rPr lang="en-US"/>
              <a:pPr/>
              <a:t>7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6" tIns="43243" rIns="86486" bIns="4324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C351B-4F7F-4BA3-9F78-17F2408928BF}" type="slidenum">
              <a:rPr lang="en-US"/>
              <a:pPr/>
              <a:t>23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618B0C-E9CE-41BA-AA0E-2D52748D50F1}" type="slidenum">
              <a:rPr lang="en-US"/>
              <a:pPr/>
              <a:t>28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EFE92-EBF9-48C9-9809-3EE63A6C8903}" type="slidenum">
              <a:rPr lang="en-US"/>
              <a:pPr/>
              <a:t>54</a:t>
            </a:fld>
            <a:endParaRPr lang="en-US"/>
          </a:p>
        </p:txBody>
      </p:sp>
      <p:sp>
        <p:nvSpPr>
          <p:cNvPr id="81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emf"/><Relationship Id="rId12" Type="http://schemas.openxmlformats.org/officeDocument/2006/relationships/image" Target="../media/image19.emf"/><Relationship Id="rId13" Type="http://schemas.openxmlformats.org/officeDocument/2006/relationships/image" Target="../media/image20.emf"/><Relationship Id="rId14" Type="http://schemas.openxmlformats.org/officeDocument/2006/relationships/image" Target="../media/image21.emf"/><Relationship Id="rId15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0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image" Target="../media/image20.emf"/><Relationship Id="rId13" Type="http://schemas.openxmlformats.org/officeDocument/2006/relationships/image" Target="../media/image21.emf"/><Relationship Id="rId14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image" Target="../media/image20.emf"/><Relationship Id="rId13" Type="http://schemas.openxmlformats.org/officeDocument/2006/relationships/image" Target="../media/image21.emf"/><Relationship Id="rId14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image" Target="../media/image20.emf"/><Relationship Id="rId13" Type="http://schemas.openxmlformats.org/officeDocument/2006/relationships/image" Target="../media/image21.emf"/><Relationship Id="rId14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image" Target="../media/image20.emf"/><Relationship Id="rId13" Type="http://schemas.openxmlformats.org/officeDocument/2006/relationships/image" Target="../media/image21.emf"/><Relationship Id="rId14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inclass.kaggle.com/c/2015-Spring-vt-ece-machine-learning-hw3" TargetMode="External"/><Relationship Id="rId3" Type="http://schemas.openxmlformats.org/officeDocument/2006/relationships/hyperlink" Target="https://www.kaggle.com/c/higgs-boson" TargetMode="Externa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image" Target="../media/image20.emf"/><Relationship Id="rId13" Type="http://schemas.openxmlformats.org/officeDocument/2006/relationships/image" Target="../media/image21.emf"/><Relationship Id="rId14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image" Target="../media/image20.emf"/><Relationship Id="rId13" Type="http://schemas.openxmlformats.org/officeDocument/2006/relationships/image" Target="../media/image21.emf"/><Relationship Id="rId14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tXMaFhO6dIY?t=45m15s" TargetMode="External"/><Relationship Id="rId4" Type="http://schemas.openxmlformats.org/officeDocument/2006/relationships/hyperlink" Target="http://youtu.be/Nu-nlQqFCKg?t=7m30s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yann.lecun.com/exdb/lenet/index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neuron.eng.wayne.edu/bpFunctionApprox/bpFunctionApprox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yann.lecun.com/exdb/lenet/index.html" TargetMode="External"/><Relationship Id="rId3" Type="http://schemas.openxmlformats.org/officeDocument/2006/relationships/image" Target="../media/image41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eee.metu.edu.tr/~alatan/Courses/Demo/AppletSVM.html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png"/><Relationship Id="rId3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5984: Introduction to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Neural Networks</a:t>
            </a:r>
            <a:endParaRPr lang="en-US" sz="2000" dirty="0"/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err="1">
                <a:solidFill>
                  <a:prstClr val="black"/>
                </a:solidFill>
                <a:latin typeface="Arial"/>
                <a:ea typeface="Osaka"/>
                <a:cs typeface="Osaka"/>
              </a:rPr>
              <a:t>Backprop</a:t>
            </a: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  <a:p>
            <a:pPr algn="l"/>
            <a:r>
              <a:rPr lang="en-US" sz="2000" dirty="0"/>
              <a:t>Readings: Murphy 16.5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Neurons</a:t>
            </a:r>
            <a:endParaRPr lang="en-US" dirty="0"/>
          </a:p>
        </p:txBody>
      </p:sp>
      <p:cxnSp>
        <p:nvCxnSpPr>
          <p:cNvPr id="19" name="Straight Arrow Connector 18"/>
          <p:cNvCxnSpPr>
            <a:endCxn id="18" idx="2"/>
          </p:cNvCxnSpPr>
          <p:nvPr/>
        </p:nvCxnSpPr>
        <p:spPr>
          <a:xfrm>
            <a:off x="683944" y="1097440"/>
            <a:ext cx="1130300" cy="674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8" idx="2"/>
          </p:cNvCxnSpPr>
          <p:nvPr/>
        </p:nvCxnSpPr>
        <p:spPr>
          <a:xfrm>
            <a:off x="683944" y="1707040"/>
            <a:ext cx="1130300" cy="65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2"/>
          </p:cNvCxnSpPr>
          <p:nvPr/>
        </p:nvCxnSpPr>
        <p:spPr>
          <a:xfrm flipV="1">
            <a:off x="683944" y="1772152"/>
            <a:ext cx="1130300" cy="765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8" idx="0"/>
          </p:cNvCxnSpPr>
          <p:nvPr/>
        </p:nvCxnSpPr>
        <p:spPr>
          <a:xfrm rot="5400000">
            <a:off x="1923397" y="1270093"/>
            <a:ext cx="392906" cy="23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6"/>
          </p:cNvCxnSpPr>
          <p:nvPr/>
        </p:nvCxnSpPr>
        <p:spPr>
          <a:xfrm>
            <a:off x="2401668" y="1772152"/>
            <a:ext cx="8159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94" y="1022034"/>
            <a:ext cx="299343" cy="342106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7" y="1585597"/>
            <a:ext cx="310034" cy="342106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66" y="2366250"/>
            <a:ext cx="416942" cy="342106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644" y="1022034"/>
            <a:ext cx="320724" cy="342106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1744" y="646590"/>
            <a:ext cx="127000" cy="2667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594" y="1672164"/>
            <a:ext cx="1054100" cy="393700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1814244" y="1478440"/>
            <a:ext cx="587424" cy="587424"/>
            <a:chOff x="1814244" y="1478440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1814244" y="1478440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1936903" y="1601099"/>
              <a:ext cx="342106" cy="3421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348486" y="3005893"/>
            <a:ext cx="151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Neuron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401994" y="3071949"/>
            <a:ext cx="587424" cy="5874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endCxn id="32" idx="2"/>
          </p:cNvCxnSpPr>
          <p:nvPr/>
        </p:nvCxnSpPr>
        <p:spPr>
          <a:xfrm>
            <a:off x="4271694" y="2690949"/>
            <a:ext cx="1130300" cy="674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2" idx="2"/>
          </p:cNvCxnSpPr>
          <p:nvPr/>
        </p:nvCxnSpPr>
        <p:spPr>
          <a:xfrm>
            <a:off x="4271694" y="3300549"/>
            <a:ext cx="1130300" cy="65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2" idx="2"/>
          </p:cNvCxnSpPr>
          <p:nvPr/>
        </p:nvCxnSpPr>
        <p:spPr>
          <a:xfrm flipV="1">
            <a:off x="4271694" y="3365661"/>
            <a:ext cx="1130300" cy="765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2" idx="0"/>
          </p:cNvCxnSpPr>
          <p:nvPr/>
        </p:nvCxnSpPr>
        <p:spPr>
          <a:xfrm rot="5400000">
            <a:off x="5511147" y="2863602"/>
            <a:ext cx="392906" cy="23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6"/>
          </p:cNvCxnSpPr>
          <p:nvPr/>
        </p:nvCxnSpPr>
        <p:spPr>
          <a:xfrm>
            <a:off x="5989418" y="3365661"/>
            <a:ext cx="8159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344" y="2615543"/>
            <a:ext cx="299343" cy="342106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327" y="3179106"/>
            <a:ext cx="310034" cy="342106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216" y="3959759"/>
            <a:ext cx="416942" cy="342106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394" y="2615543"/>
            <a:ext cx="320724" cy="342106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494" y="2240099"/>
            <a:ext cx="127000" cy="266700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5344" y="3265673"/>
            <a:ext cx="1054100" cy="3937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936236" y="4599402"/>
            <a:ext cx="163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Logistic Neuron</a:t>
            </a:r>
            <a:endParaRPr lang="en-US" dirty="0"/>
          </a:p>
        </p:txBody>
      </p:sp>
      <p:cxnSp>
        <p:nvCxnSpPr>
          <p:cNvPr id="45" name="Curved Connector 44"/>
          <p:cNvCxnSpPr/>
          <p:nvPr/>
        </p:nvCxnSpPr>
        <p:spPr>
          <a:xfrm flipV="1">
            <a:off x="5490894" y="3224349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6" idx="2"/>
          </p:cNvCxnSpPr>
          <p:nvPr/>
        </p:nvCxnSpPr>
        <p:spPr>
          <a:xfrm>
            <a:off x="931594" y="4309975"/>
            <a:ext cx="1130300" cy="674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6" idx="2"/>
          </p:cNvCxnSpPr>
          <p:nvPr/>
        </p:nvCxnSpPr>
        <p:spPr>
          <a:xfrm>
            <a:off x="931594" y="4919575"/>
            <a:ext cx="1130300" cy="65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6" idx="2"/>
          </p:cNvCxnSpPr>
          <p:nvPr/>
        </p:nvCxnSpPr>
        <p:spPr>
          <a:xfrm flipV="1">
            <a:off x="931594" y="4984687"/>
            <a:ext cx="1130300" cy="765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6" idx="0"/>
          </p:cNvCxnSpPr>
          <p:nvPr/>
        </p:nvCxnSpPr>
        <p:spPr>
          <a:xfrm rot="5400000">
            <a:off x="2171047" y="4482628"/>
            <a:ext cx="392906" cy="23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6" idx="6"/>
          </p:cNvCxnSpPr>
          <p:nvPr/>
        </p:nvCxnSpPr>
        <p:spPr>
          <a:xfrm>
            <a:off x="2649318" y="4984687"/>
            <a:ext cx="8159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244" y="4234569"/>
            <a:ext cx="299343" cy="342106"/>
          </a:xfrm>
          <a:prstGeom prst="rect">
            <a:avLst/>
          </a:prstGeom>
        </p:spPr>
      </p:pic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27" y="4798132"/>
            <a:ext cx="310034" cy="342106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116" y="5578785"/>
            <a:ext cx="416942" cy="342106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294" y="4234569"/>
            <a:ext cx="320724" cy="342106"/>
          </a:xfrm>
          <a:prstGeom prst="rect">
            <a:avLst/>
          </a:prstGeom>
        </p:spPr>
      </p:pic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9394" y="3859125"/>
            <a:ext cx="127000" cy="266700"/>
          </a:xfrm>
          <a:prstGeom prst="rect">
            <a:avLst/>
          </a:prstGeom>
        </p:spPr>
      </p:pic>
      <p:pic>
        <p:nvPicPr>
          <p:cNvPr id="57" name="Picture 56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5244" y="4884699"/>
            <a:ext cx="1054100" cy="3937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571840" y="6193770"/>
            <a:ext cx="122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Perceptron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2061894" y="4690975"/>
            <a:ext cx="587424" cy="587424"/>
            <a:chOff x="2061894" y="4690975"/>
            <a:chExt cx="587424" cy="587424"/>
          </a:xfrm>
        </p:grpSpPr>
        <p:sp>
          <p:nvSpPr>
            <p:cNvPr id="46" name="Oval 45"/>
            <p:cNvSpPr/>
            <p:nvPr/>
          </p:nvSpPr>
          <p:spPr>
            <a:xfrm>
              <a:off x="2061894" y="4690975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Elbow Connector 58"/>
            <p:cNvCxnSpPr/>
            <p:nvPr/>
          </p:nvCxnSpPr>
          <p:spPr>
            <a:xfrm flipV="1">
              <a:off x="2156226" y="4831417"/>
              <a:ext cx="350168" cy="2841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4818687" y="5749839"/>
            <a:ext cx="41457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Potentially more.  Require a convex </a:t>
            </a:r>
          </a:p>
          <a:p>
            <a:r>
              <a:rPr lang="en-US" dirty="0" smtClean="0"/>
              <a:t>loss function for gradient descent training.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HKUST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8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 “neuron” is still a linear decision boundary</a:t>
            </a:r>
          </a:p>
          <a:p>
            <a:endParaRPr lang="en-US" dirty="0"/>
          </a:p>
          <a:p>
            <a:r>
              <a:rPr lang="en-US" dirty="0" smtClean="0"/>
              <a:t>What to do?</a:t>
            </a:r>
          </a:p>
          <a:p>
            <a:endParaRPr lang="en-US" dirty="0"/>
          </a:p>
          <a:p>
            <a:r>
              <a:rPr lang="en-US" dirty="0" smtClean="0"/>
              <a:t>Idea: Stack a bunch of them together!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Multilayer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0520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Cascade Neurons together</a:t>
            </a:r>
          </a:p>
          <a:p>
            <a:r>
              <a:rPr lang="en-US" sz="2000" dirty="0" smtClean="0"/>
              <a:t>The output from one layer is the input to the next</a:t>
            </a:r>
          </a:p>
          <a:p>
            <a:r>
              <a:rPr lang="en-US" sz="2000" dirty="0" smtClean="0"/>
              <a:t>Each Layer has its own sets of weights</a:t>
            </a:r>
          </a:p>
          <a:p>
            <a:pPr>
              <a:buNone/>
            </a:pP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502558" y="3041601"/>
            <a:ext cx="587424" cy="587424"/>
            <a:chOff x="5401994" y="3071949"/>
            <a:chExt cx="587424" cy="587424"/>
          </a:xfrm>
        </p:grpSpPr>
        <p:sp>
          <p:nvSpPr>
            <p:cNvPr id="4" name="Oval 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Curved Connector 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502558" y="4067097"/>
            <a:ext cx="587424" cy="587424"/>
            <a:chOff x="5401994" y="3071949"/>
            <a:chExt cx="587424" cy="587424"/>
          </a:xfrm>
        </p:grpSpPr>
        <p:sp>
          <p:nvSpPr>
            <p:cNvPr id="8" name="Oval 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urved Connector 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502558" y="5100453"/>
            <a:ext cx="587424" cy="587424"/>
            <a:chOff x="5401994" y="3071949"/>
            <a:chExt cx="587424" cy="587424"/>
          </a:xfrm>
        </p:grpSpPr>
        <p:sp>
          <p:nvSpPr>
            <p:cNvPr id="11" name="Oval 1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Curved Connector 1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4" name="Oval 1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Curved Connector 1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7" name="Oval 16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Curved Connector 17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0" name="Oval 19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Curved Connector 20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3" name="Oval 22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Curved Connector 23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4" idx="6"/>
            <a:endCxn id="14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" idx="6"/>
            <a:endCxn id="17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6"/>
            <a:endCxn id="20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6"/>
            <a:endCxn id="14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6"/>
            <a:endCxn id="17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6"/>
            <a:endCxn id="20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6"/>
            <a:endCxn id="17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1" idx="6"/>
            <a:endCxn id="14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6" idx="3"/>
            <a:endCxn id="4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6" idx="3"/>
            <a:endCxn id="8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6" idx="3"/>
            <a:endCxn id="11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7" idx="3"/>
            <a:endCxn id="4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7" idx="3"/>
            <a:endCxn id="8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7" idx="3"/>
            <a:endCxn id="11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8" idx="3"/>
            <a:endCxn id="4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8" idx="3"/>
            <a:endCxn id="8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9" idx="3"/>
            <a:endCxn id="11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9" idx="3"/>
            <a:endCxn id="8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8" idx="3"/>
            <a:endCxn id="11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29" idx="3"/>
            <a:endCxn id="4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23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7" idx="6"/>
            <a:endCxn id="23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4" idx="6"/>
            <a:endCxn id="23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3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89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0388" y="4175125"/>
            <a:ext cx="850900" cy="381000"/>
          </a:xfrm>
          <a:prstGeom prst="rect">
            <a:avLst/>
          </a:prstGeom>
        </p:spPr>
      </p:pic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8" name="Picture 97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688" y="3008313"/>
            <a:ext cx="444500" cy="393700"/>
          </a:xfrm>
          <a:prstGeom prst="rect">
            <a:avLst/>
          </a:prstGeom>
        </p:spPr>
      </p:pic>
      <p:pic>
        <p:nvPicPr>
          <p:cNvPr id="99" name="Picture 98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7413" y="3835400"/>
            <a:ext cx="444500" cy="393700"/>
          </a:xfrm>
          <a:prstGeom prst="rect">
            <a:avLst/>
          </a:prstGeom>
        </p:spPr>
      </p:pic>
      <p:pic>
        <p:nvPicPr>
          <p:cNvPr id="100" name="Picture 99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2475" y="4883150"/>
            <a:ext cx="444500" cy="393700"/>
          </a:xfrm>
          <a:prstGeom prst="rect">
            <a:avLst/>
          </a:prstGeom>
        </p:spPr>
      </p:pic>
      <p:pic>
        <p:nvPicPr>
          <p:cNvPr id="101" name="Picture 100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3263" y="4945063"/>
            <a:ext cx="444500" cy="393700"/>
          </a:xfrm>
          <a:prstGeom prst="rect">
            <a:avLst/>
          </a:prstGeom>
        </p:spPr>
      </p:pic>
      <p:pic>
        <p:nvPicPr>
          <p:cNvPr id="102" name="Picture 101" descr="latex-image-1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0563" y="4117975"/>
            <a:ext cx="444500" cy="393700"/>
          </a:xfrm>
          <a:prstGeom prst="rect">
            <a:avLst/>
          </a:prstGeom>
        </p:spPr>
      </p:pic>
      <p:pic>
        <p:nvPicPr>
          <p:cNvPr id="103" name="Picture 102" descr="latex-image-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7075" y="2971800"/>
            <a:ext cx="444500" cy="393700"/>
          </a:xfrm>
          <a:prstGeom prst="rect">
            <a:avLst/>
          </a:prstGeom>
        </p:spPr>
      </p:pic>
      <p:pic>
        <p:nvPicPr>
          <p:cNvPr id="104" name="Picture 103" descr="latex-image-1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83375" y="3527425"/>
            <a:ext cx="444500" cy="317500"/>
          </a:xfrm>
          <a:prstGeom prst="rect">
            <a:avLst/>
          </a:prstGeom>
        </p:spPr>
      </p:pic>
      <p:pic>
        <p:nvPicPr>
          <p:cNvPr id="105" name="Picture 104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8763" y="4033838"/>
            <a:ext cx="444500" cy="317500"/>
          </a:xfrm>
          <a:prstGeom prst="rect">
            <a:avLst/>
          </a:prstGeom>
        </p:spPr>
      </p:pic>
      <p:pic>
        <p:nvPicPr>
          <p:cNvPr id="106" name="Picture 105" descr="latex-image-1.pd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34150" y="4476750"/>
            <a:ext cx="444500" cy="317500"/>
          </a:xfrm>
          <a:prstGeom prst="rect">
            <a:avLst/>
          </a:prstGeom>
        </p:spPr>
      </p:pic>
      <p:sp>
        <p:nvSpPr>
          <p:cNvPr id="6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HKUST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2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 Function </a:t>
            </a:r>
            <a:r>
              <a:rPr lang="en-US" dirty="0" err="1" smtClean="0"/>
              <a:t>Approximators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Theorem</a:t>
            </a:r>
          </a:p>
          <a:p>
            <a:pPr lvl="1"/>
            <a:r>
              <a:rPr lang="en-US" dirty="0" smtClean="0"/>
              <a:t>3-layer network with linear outputs can uniformly approximate any continuous function to arbitrary accuracy, given enough hidden units [</a:t>
            </a:r>
            <a:r>
              <a:rPr lang="en-US" dirty="0" err="1" smtClean="0"/>
              <a:t>Funahashi</a:t>
            </a:r>
            <a:r>
              <a:rPr lang="en-US" dirty="0" smtClean="0"/>
              <a:t> </a:t>
            </a:r>
            <a:r>
              <a:rPr lang="fr-FR" dirty="0" smtClean="0"/>
              <a:t>’</a:t>
            </a:r>
            <a:r>
              <a:rPr lang="en-US" dirty="0" smtClean="0"/>
              <a:t>89]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2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</a:p>
          <a:p>
            <a:pPr lvl="1"/>
            <a:r>
              <a:rPr lang="en-US" dirty="0" smtClean="0"/>
              <a:t>Parameter learning</a:t>
            </a:r>
          </a:p>
          <a:p>
            <a:pPr lvl="1"/>
            <a:r>
              <a:rPr lang="en-US" dirty="0" err="1" smtClean="0"/>
              <a:t>Backpropagation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8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Feed-Forward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99849"/>
          </a:xfrm>
        </p:spPr>
        <p:txBody>
          <a:bodyPr/>
          <a:lstStyle/>
          <a:p>
            <a:r>
              <a:rPr lang="en-US" dirty="0" smtClean="0"/>
              <a:t>Predictions are fed forward through the network to classify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502558" y="3041601"/>
            <a:ext cx="587424" cy="587424"/>
            <a:chOff x="5401994" y="3071949"/>
            <a:chExt cx="587424" cy="587424"/>
          </a:xfrm>
        </p:grpSpPr>
        <p:sp>
          <p:nvSpPr>
            <p:cNvPr id="6" name="Oval 5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Curved Connector 6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502558" y="4067097"/>
            <a:ext cx="587424" cy="587424"/>
            <a:chOff x="5401994" y="3071949"/>
            <a:chExt cx="587424" cy="587424"/>
          </a:xfrm>
        </p:grpSpPr>
        <p:sp>
          <p:nvSpPr>
            <p:cNvPr id="9" name="Oval 8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urved Connector 9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502558" y="5100453"/>
            <a:ext cx="587424" cy="587424"/>
            <a:chOff x="5401994" y="3071949"/>
            <a:chExt cx="587424" cy="587424"/>
          </a:xfrm>
        </p:grpSpPr>
        <p:sp>
          <p:nvSpPr>
            <p:cNvPr id="12" name="Oval 11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Curved Connector 12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88" y="3008313"/>
            <a:ext cx="444500" cy="3937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7413" y="3835400"/>
            <a:ext cx="444500" cy="393700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2475" y="4883150"/>
            <a:ext cx="444500" cy="393700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3263" y="4945063"/>
            <a:ext cx="444500" cy="393700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0563" y="4117975"/>
            <a:ext cx="444500" cy="3937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7075" y="2971800"/>
            <a:ext cx="444500" cy="3937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3375" y="3527425"/>
            <a:ext cx="444500" cy="3175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08763" y="4033838"/>
            <a:ext cx="444500" cy="3175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34150" y="4476750"/>
            <a:ext cx="444500" cy="317500"/>
          </a:xfrm>
          <a:prstGeom prst="rect">
            <a:avLst/>
          </a:prstGeom>
        </p:spPr>
      </p:pic>
      <p:sp>
        <p:nvSpPr>
          <p:cNvPr id="6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HKUST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7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Feed-Forward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99849"/>
          </a:xfrm>
        </p:spPr>
        <p:txBody>
          <a:bodyPr/>
          <a:lstStyle/>
          <a:p>
            <a:r>
              <a:rPr lang="en-US" dirty="0" smtClean="0"/>
              <a:t>Predictions are fed forward through the network to classify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88" y="3008313"/>
            <a:ext cx="444500" cy="3937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7413" y="3835400"/>
            <a:ext cx="444500" cy="393700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2475" y="4883150"/>
            <a:ext cx="444500" cy="393700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3263" y="4945063"/>
            <a:ext cx="444500" cy="393700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0563" y="4117975"/>
            <a:ext cx="444500" cy="3937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7075" y="2971800"/>
            <a:ext cx="444500" cy="3937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3375" y="3527425"/>
            <a:ext cx="444500" cy="3175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08763" y="4033838"/>
            <a:ext cx="444500" cy="3175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34150" y="4476750"/>
            <a:ext cx="444500" cy="317500"/>
          </a:xfrm>
          <a:prstGeom prst="rect">
            <a:avLst/>
          </a:prstGeom>
        </p:spPr>
      </p:pic>
      <p:sp>
        <p:nvSpPr>
          <p:cNvPr id="6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HKUST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3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Feed-Forward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99849"/>
          </a:xfrm>
        </p:spPr>
        <p:txBody>
          <a:bodyPr/>
          <a:lstStyle/>
          <a:p>
            <a:r>
              <a:rPr lang="en-US" dirty="0" smtClean="0"/>
              <a:t>Predictions are fed forward through the network to classify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13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6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9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88" y="3008313"/>
            <a:ext cx="444500" cy="3937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7413" y="3835400"/>
            <a:ext cx="444500" cy="393700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2475" y="4883150"/>
            <a:ext cx="444500" cy="393700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3263" y="4945063"/>
            <a:ext cx="444500" cy="393700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0563" y="4117975"/>
            <a:ext cx="444500" cy="3937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7075" y="2971800"/>
            <a:ext cx="444500" cy="3937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3375" y="3527425"/>
            <a:ext cx="444500" cy="3175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08763" y="4033838"/>
            <a:ext cx="444500" cy="3175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34150" y="4476750"/>
            <a:ext cx="444500" cy="317500"/>
          </a:xfrm>
          <a:prstGeom prst="rect">
            <a:avLst/>
          </a:prstGeom>
        </p:spPr>
      </p:pic>
      <p:sp>
        <p:nvSpPr>
          <p:cNvPr id="6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HKUST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0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Feed-Forward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99849"/>
          </a:xfrm>
        </p:spPr>
        <p:txBody>
          <a:bodyPr/>
          <a:lstStyle/>
          <a:p>
            <a:r>
              <a:rPr lang="en-US" dirty="0" smtClean="0"/>
              <a:t>Predictions are fed forward through the network to classify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3197" y="3041601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5092097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197" y="4067097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092097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03197" y="5100453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5092097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88" y="3008313"/>
            <a:ext cx="444500" cy="3937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7413" y="3835400"/>
            <a:ext cx="444500" cy="393700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2475" y="4883150"/>
            <a:ext cx="444500" cy="393700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3263" y="4945063"/>
            <a:ext cx="444500" cy="393700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0563" y="4117975"/>
            <a:ext cx="444500" cy="3937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7075" y="2971800"/>
            <a:ext cx="444500" cy="3937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3375" y="3527425"/>
            <a:ext cx="444500" cy="3175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08763" y="4033838"/>
            <a:ext cx="444500" cy="3175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34150" y="4476750"/>
            <a:ext cx="444500" cy="317500"/>
          </a:xfrm>
          <a:prstGeom prst="rect">
            <a:avLst/>
          </a:prstGeom>
        </p:spPr>
      </p:pic>
      <p:sp>
        <p:nvSpPr>
          <p:cNvPr id="5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HKUST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9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HW3</a:t>
            </a:r>
            <a:endParaRPr lang="en-US" dirty="0"/>
          </a:p>
          <a:p>
            <a:pPr lvl="1"/>
            <a:r>
              <a:rPr lang="en-US" dirty="0" smtClean="0"/>
              <a:t>Due: in 2 weeks</a:t>
            </a:r>
          </a:p>
          <a:p>
            <a:pPr lvl="1"/>
            <a:r>
              <a:rPr lang="en-US" dirty="0" smtClean="0"/>
              <a:t>You will implement primal &amp; dual SVMs</a:t>
            </a:r>
          </a:p>
          <a:p>
            <a:pPr lvl="1"/>
            <a:r>
              <a:rPr lang="en-US" dirty="0" err="1" smtClean="0"/>
              <a:t>Kaggle</a:t>
            </a:r>
            <a:r>
              <a:rPr lang="en-US" dirty="0" smtClean="0"/>
              <a:t> competition: Higgs Boson Signal </a:t>
            </a:r>
            <a:r>
              <a:rPr lang="en-US" dirty="0" err="1" smtClean="0"/>
              <a:t>vs</a:t>
            </a:r>
            <a:r>
              <a:rPr lang="en-US" dirty="0" smtClean="0"/>
              <a:t> Background classification</a:t>
            </a:r>
          </a:p>
          <a:p>
            <a:pPr lvl="1"/>
            <a:r>
              <a:rPr lang="en-US" dirty="0">
                <a:hlinkClick r:id="rId2"/>
              </a:rPr>
              <a:t>https://inclass.kaggle.com/c/2015-Spring-vt-ece-machine-learning-</a:t>
            </a:r>
            <a:r>
              <a:rPr lang="en-US" dirty="0" smtClean="0">
                <a:hlinkClick r:id="rId2"/>
              </a:rPr>
              <a:t>hw3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https://www.kaggle.com/c/higgs-</a:t>
            </a:r>
            <a:r>
              <a:rPr lang="en-US" dirty="0" smtClean="0">
                <a:hlinkClick r:id="rId3"/>
              </a:rPr>
              <a:t>boson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0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Feed-Forward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99849"/>
          </a:xfrm>
        </p:spPr>
        <p:txBody>
          <a:bodyPr/>
          <a:lstStyle/>
          <a:p>
            <a:r>
              <a:rPr lang="en-US" dirty="0" smtClean="0"/>
              <a:t>Predictions are fed forward through the network to classify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3197" y="3041601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5092097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197" y="4067097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092097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03197" y="5100453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5092097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88" y="3008313"/>
            <a:ext cx="444500" cy="3937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7413" y="3835400"/>
            <a:ext cx="444500" cy="393700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2475" y="4883150"/>
            <a:ext cx="444500" cy="393700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3263" y="4945063"/>
            <a:ext cx="444500" cy="393700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0563" y="4117975"/>
            <a:ext cx="444500" cy="3937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7075" y="2971800"/>
            <a:ext cx="444500" cy="3937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3375" y="3527425"/>
            <a:ext cx="444500" cy="3175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08763" y="4033838"/>
            <a:ext cx="444500" cy="3175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34150" y="4476750"/>
            <a:ext cx="444500" cy="317500"/>
          </a:xfrm>
          <a:prstGeom prst="rect">
            <a:avLst/>
          </a:prstGeom>
        </p:spPr>
      </p:pic>
      <p:cxnSp>
        <p:nvCxnSpPr>
          <p:cNvPr id="58" name="Straight Arrow Connector 57"/>
          <p:cNvCxnSpPr/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HKUST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4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Feed-Forward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99849"/>
          </a:xfrm>
        </p:spPr>
        <p:txBody>
          <a:bodyPr/>
          <a:lstStyle/>
          <a:p>
            <a:r>
              <a:rPr lang="en-US" dirty="0" smtClean="0"/>
              <a:t>Predictions are fed forward through the network to classify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3197" y="3041601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5092097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197" y="4067097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092097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03197" y="5100453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5092097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279051" y="4067097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/>
          <p:nvPr/>
        </p:nvCxnSpPr>
        <p:spPr>
          <a:xfrm flipV="1">
            <a:off x="7367951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88" y="3008313"/>
            <a:ext cx="444500" cy="3937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7413" y="3835400"/>
            <a:ext cx="444500" cy="393700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2475" y="4883150"/>
            <a:ext cx="444500" cy="393700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3263" y="4945063"/>
            <a:ext cx="444500" cy="393700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0563" y="4117975"/>
            <a:ext cx="444500" cy="3937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7075" y="2971800"/>
            <a:ext cx="444500" cy="3937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3375" y="3527425"/>
            <a:ext cx="444500" cy="3175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08763" y="4033838"/>
            <a:ext cx="444500" cy="3175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34150" y="4476750"/>
            <a:ext cx="444500" cy="317500"/>
          </a:xfrm>
          <a:prstGeom prst="rect">
            <a:avLst/>
          </a:prstGeom>
        </p:spPr>
      </p:pic>
      <p:cxnSp>
        <p:nvCxnSpPr>
          <p:cNvPr id="58" name="Straight Arrow Connector 57"/>
          <p:cNvCxnSpPr/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HKUST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30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let’s try: </a:t>
            </a:r>
          </a:p>
          <a:p>
            <a:pPr lvl="1"/>
            <a:r>
              <a:rPr lang="en-US" dirty="0"/>
              <a:t>Single Neuron for Linear Regression</a:t>
            </a:r>
          </a:p>
          <a:p>
            <a:pPr lvl="1"/>
            <a:r>
              <a:rPr lang="en-US" dirty="0"/>
              <a:t>Single Neuron for Logistic </a:t>
            </a:r>
            <a:r>
              <a:rPr lang="en-US" dirty="0" err="1"/>
              <a:t>Regresion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8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Logistic regression</a:t>
            </a:r>
          </a:p>
        </p:txBody>
      </p:sp>
      <p:pic>
        <p:nvPicPr>
          <p:cNvPr id="764935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5675313"/>
            <a:ext cx="43211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493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572000"/>
            <a:ext cx="4103688" cy="96043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rule – MLE:</a:t>
            </a:r>
          </a:p>
          <a:p>
            <a:endParaRPr lang="en-US" dirty="0"/>
          </a:p>
        </p:txBody>
      </p:sp>
      <p:pic>
        <p:nvPicPr>
          <p:cNvPr id="76493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230438"/>
            <a:ext cx="54625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7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let’s try: </a:t>
            </a:r>
          </a:p>
          <a:p>
            <a:pPr lvl="1"/>
            <a:r>
              <a:rPr lang="en-US" dirty="0" smtClean="0"/>
              <a:t>Single Neuron for Linear Regression</a:t>
            </a:r>
          </a:p>
          <a:p>
            <a:pPr lvl="1"/>
            <a:r>
              <a:rPr lang="en-US" dirty="0"/>
              <a:t>Single Neuron for Logistic </a:t>
            </a:r>
            <a:r>
              <a:rPr lang="en-US" dirty="0" err="1"/>
              <a:t>Regresion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Now let’s try the general case</a:t>
            </a:r>
          </a:p>
          <a:p>
            <a:endParaRPr lang="en-US" dirty="0"/>
          </a:p>
          <a:p>
            <a:r>
              <a:rPr lang="en-US" dirty="0" err="1" smtClean="0"/>
              <a:t>Backpropagation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Really efficient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3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performers on OCR</a:t>
            </a:r>
          </a:p>
          <a:p>
            <a:pPr lvl="1"/>
            <a:r>
              <a:rPr lang="hu-HU" dirty="0">
                <a:hlinkClick r:id="rId2"/>
              </a:rPr>
              <a:t>http://yann.lecun.com/exdb/lenet/</a:t>
            </a:r>
            <a:r>
              <a:rPr lang="hu-HU" dirty="0" smtClean="0">
                <a:hlinkClick r:id="rId2"/>
              </a:rPr>
              <a:t>index.html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NetTalk</a:t>
            </a:r>
          </a:p>
          <a:p>
            <a:pPr lvl="1"/>
            <a:r>
              <a:rPr lang="en-US" dirty="0" smtClean="0"/>
              <a:t>T</a:t>
            </a:r>
            <a:r>
              <a:rPr lang="hu-HU" dirty="0" smtClean="0"/>
              <a:t>ext to Speech system from 1987</a:t>
            </a:r>
          </a:p>
          <a:p>
            <a:pPr lvl="1"/>
            <a:r>
              <a:rPr lang="fi-FI" dirty="0" smtClean="0">
                <a:hlinkClick r:id="rId3"/>
              </a:rPr>
              <a:t>http://youtu.be</a:t>
            </a:r>
            <a:r>
              <a:rPr lang="fi-FI" dirty="0">
                <a:hlinkClick r:id="rId3"/>
              </a:rPr>
              <a:t>/tXMaFhO6dIY?t=</a:t>
            </a:r>
            <a:r>
              <a:rPr lang="fi-FI" dirty="0" smtClean="0">
                <a:hlinkClick r:id="rId3"/>
              </a:rPr>
              <a:t>45m15s</a:t>
            </a:r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hu-HU" dirty="0" smtClean="0"/>
          </a:p>
          <a:p>
            <a:r>
              <a:rPr lang="en-US" dirty="0" smtClean="0"/>
              <a:t>Rick Rashid speaks Mandarin</a:t>
            </a:r>
          </a:p>
          <a:p>
            <a:pPr lvl="1"/>
            <a:r>
              <a:rPr lang="en-US" dirty="0" smtClean="0">
                <a:hlinkClick r:id="rId4"/>
              </a:rPr>
              <a:t>http://youtu.be/Nu-nlQqFCKg?t=7m30s</a:t>
            </a:r>
            <a:endParaRPr lang="en-US" dirty="0" smtClean="0"/>
          </a:p>
          <a:p>
            <a:endParaRPr lang="hu-HU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9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  <a:p>
            <a:pPr lvl="1"/>
            <a:r>
              <a:rPr lang="en-US" dirty="0">
                <a:hlinkClick r:id="rId2"/>
              </a:rPr>
              <a:t>http://neuron.eng.wayne.edu/bpFunctionApprox/</a:t>
            </a:r>
            <a:r>
              <a:rPr lang="en-US" dirty="0" smtClean="0">
                <a:hlinkClick r:id="rId2"/>
              </a:rPr>
              <a:t>bpFunctionApprox.html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8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Perspective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1227"/>
          <a:stretch/>
        </p:blipFill>
        <p:spPr>
          <a:xfrm>
            <a:off x="4114800" y="1752600"/>
            <a:ext cx="4575841" cy="358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3810000" cy="477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0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Convergence of backprop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Perceptron leads to convex optimization</a:t>
            </a:r>
          </a:p>
          <a:p>
            <a:pPr lvl="1"/>
            <a:r>
              <a:rPr lang="en-US" dirty="0"/>
              <a:t>Gradient descent reaches </a:t>
            </a:r>
            <a:r>
              <a:rPr lang="en-US" b="1" dirty="0"/>
              <a:t>global minima</a:t>
            </a:r>
          </a:p>
          <a:p>
            <a:endParaRPr lang="en-US" dirty="0"/>
          </a:p>
          <a:p>
            <a:r>
              <a:rPr lang="en-US" dirty="0"/>
              <a:t>Multilayer neural nets </a:t>
            </a:r>
            <a:r>
              <a:rPr lang="en-US" b="1" dirty="0"/>
              <a:t>not convex</a:t>
            </a:r>
          </a:p>
          <a:p>
            <a:pPr lvl="1"/>
            <a:r>
              <a:rPr lang="en-US" dirty="0"/>
              <a:t>Gradient descent gets stuck in local minima</a:t>
            </a:r>
          </a:p>
          <a:p>
            <a:pPr lvl="1"/>
            <a:r>
              <a:rPr lang="en-US" dirty="0"/>
              <a:t>Hard to set learning rate</a:t>
            </a:r>
          </a:p>
          <a:p>
            <a:pPr lvl="1"/>
            <a:r>
              <a:rPr lang="en-US" dirty="0"/>
              <a:t>Selecting number of hidden units and layers =  fuzzy process</a:t>
            </a:r>
          </a:p>
          <a:p>
            <a:pPr lvl="1"/>
            <a:r>
              <a:rPr lang="en-US" dirty="0"/>
              <a:t>NNs </a:t>
            </a:r>
            <a:r>
              <a:rPr lang="en-US" dirty="0" smtClean="0"/>
              <a:t>had fallen out of fashion </a:t>
            </a:r>
            <a:r>
              <a:rPr lang="en-US" dirty="0"/>
              <a:t>in </a:t>
            </a:r>
            <a:r>
              <a:rPr lang="en-US" dirty="0" smtClean="0"/>
              <a:t>90s, early 2000s</a:t>
            </a:r>
            <a:endParaRPr lang="en-US" dirty="0"/>
          </a:p>
          <a:p>
            <a:pPr lvl="1"/>
            <a:r>
              <a:rPr lang="en-US" dirty="0"/>
              <a:t>B</a:t>
            </a:r>
            <a:r>
              <a:rPr lang="en-US" dirty="0" smtClean="0"/>
              <a:t>ack </a:t>
            </a:r>
            <a:r>
              <a:rPr lang="en-US" dirty="0"/>
              <a:t>with a new </a:t>
            </a:r>
            <a:r>
              <a:rPr lang="en-US" dirty="0" smtClean="0"/>
              <a:t>name and significantly improved performance!</a:t>
            </a:r>
            <a:r>
              <a:rPr lang="en-US" dirty="0"/>
              <a:t>!!!</a:t>
            </a:r>
          </a:p>
          <a:p>
            <a:pPr lvl="2"/>
            <a:r>
              <a:rPr lang="en-US" dirty="0"/>
              <a:t>Deep </a:t>
            </a:r>
            <a:r>
              <a:rPr lang="en-US" dirty="0" smtClean="0"/>
              <a:t>networks</a:t>
            </a:r>
            <a:endParaRPr lang="en-US" dirty="0"/>
          </a:p>
          <a:p>
            <a:pPr lvl="3"/>
            <a:r>
              <a:rPr lang="en-US" sz="1600" dirty="0" smtClean="0"/>
              <a:t>Dropout and trained on much larger corpus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9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many many parameters</a:t>
            </a:r>
          </a:p>
          <a:p>
            <a:endParaRPr lang="en-US" dirty="0"/>
          </a:p>
          <a:p>
            <a:r>
              <a:rPr lang="en-US" dirty="0"/>
              <a:t>Avoiding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More training data</a:t>
            </a:r>
          </a:p>
          <a:p>
            <a:pPr lvl="1"/>
            <a:r>
              <a:rPr lang="en-US" dirty="0"/>
              <a:t>Regularization</a:t>
            </a:r>
          </a:p>
          <a:p>
            <a:pPr lvl="1"/>
            <a:r>
              <a:rPr lang="en-US" dirty="0"/>
              <a:t>Early stopping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1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</a:t>
            </a:r>
            <a:r>
              <a:rPr lang="en-US" dirty="0" smtClean="0"/>
              <a:t>Mid-</a:t>
            </a:r>
            <a:r>
              <a:rPr lang="en-US" dirty="0" err="1" smtClean="0"/>
              <a:t>Sem</a:t>
            </a:r>
            <a:r>
              <a:rPr lang="en-US" dirty="0" smtClean="0"/>
              <a:t> Spotlight Presentations</a:t>
            </a:r>
            <a:endParaRPr lang="en-US" dirty="0"/>
          </a:p>
          <a:p>
            <a:pPr lvl="1"/>
            <a:r>
              <a:rPr lang="en-US" dirty="0" smtClean="0"/>
              <a:t>Friday: </a:t>
            </a:r>
            <a:r>
              <a:rPr lang="en-US" strike="sngStrike" dirty="0" smtClean="0"/>
              <a:t>5-7pm</a:t>
            </a:r>
            <a:r>
              <a:rPr lang="en-US" dirty="0" smtClean="0"/>
              <a:t>, 3-5pm </a:t>
            </a:r>
            <a:r>
              <a:rPr lang="en-US" dirty="0" err="1" smtClean="0"/>
              <a:t>Whittemore</a:t>
            </a:r>
            <a:r>
              <a:rPr lang="en-US" dirty="0" smtClean="0"/>
              <a:t> 654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5 slides (recommended)</a:t>
            </a:r>
            <a:endParaRPr lang="en-US" dirty="0"/>
          </a:p>
          <a:p>
            <a:pPr lvl="1"/>
            <a:r>
              <a:rPr lang="en-US" dirty="0"/>
              <a:t>4</a:t>
            </a:r>
            <a:r>
              <a:rPr lang="en-US" dirty="0" smtClean="0"/>
              <a:t> minute time (STRICT) + 1-2 min Q&amp;A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Tell </a:t>
            </a:r>
            <a:r>
              <a:rPr lang="en-US" dirty="0"/>
              <a:t>the class what you’re working on</a:t>
            </a:r>
          </a:p>
          <a:p>
            <a:pPr lvl="1"/>
            <a:r>
              <a:rPr lang="en-US" dirty="0"/>
              <a:t>Any results yet?</a:t>
            </a:r>
          </a:p>
          <a:p>
            <a:pPr lvl="1"/>
            <a:r>
              <a:rPr lang="en-US" dirty="0"/>
              <a:t>Problems faced? </a:t>
            </a:r>
          </a:p>
          <a:p>
            <a:pPr lvl="1"/>
            <a:r>
              <a:rPr lang="en-US" dirty="0" smtClean="0"/>
              <a:t>Upload slides on Scholar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note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800"/>
            <a:ext cx="9144000" cy="4213499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</a:t>
            </a:r>
            <a:r>
              <a:rPr lang="en-US" dirty="0" err="1" smtClean="0"/>
              <a:t>LeCun</a:t>
            </a:r>
            <a:r>
              <a:rPr lang="en-US" dirty="0" smtClean="0"/>
              <a:t> et al. ‘98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4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Rectified Linear Units (</a:t>
            </a:r>
            <a:r>
              <a:rPr lang="en-US" dirty="0" err="1" smtClean="0"/>
              <a:t>ReLU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1714500"/>
            <a:ext cx="45847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9" y="1905000"/>
            <a:ext cx="4044463" cy="320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1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</a:p>
          <a:p>
            <a:pPr lvl="1"/>
            <a:r>
              <a:rPr lang="en-US" dirty="0" smtClean="0"/>
              <a:t>On board</a:t>
            </a:r>
          </a:p>
          <a:p>
            <a:pPr lvl="1"/>
            <a:r>
              <a:rPr lang="en-US" dirty="0" smtClean="0"/>
              <a:t>Assumptions:</a:t>
            </a:r>
          </a:p>
          <a:p>
            <a:pPr lvl="2"/>
            <a:r>
              <a:rPr lang="en-US" dirty="0" smtClean="0"/>
              <a:t>Local Receptive Fields</a:t>
            </a:r>
          </a:p>
          <a:p>
            <a:pPr lvl="2"/>
            <a:r>
              <a:rPr lang="en-US" dirty="0" smtClean="0"/>
              <a:t>Weight Sharing / Translational Invariance / </a:t>
            </a:r>
            <a:r>
              <a:rPr lang="en-US" dirty="0" err="1" smtClean="0"/>
              <a:t>Stationarity</a:t>
            </a:r>
            <a:endParaRPr lang="en-US" dirty="0" smtClean="0"/>
          </a:p>
          <a:p>
            <a:pPr lvl="1"/>
            <a:r>
              <a:rPr lang="en-US" dirty="0" smtClean="0"/>
              <a:t>Each layer is just a convolution!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 descr="Figure5.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03600"/>
            <a:ext cx="4368800" cy="30734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Chris Bishop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7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561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895600" y="6400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</a:t>
            </a:r>
            <a:r>
              <a:rPr lang="en-US" dirty="0" err="1"/>
              <a:t>Marc'Aurelio</a:t>
            </a:r>
            <a:r>
              <a:rPr lang="en-US" dirty="0"/>
              <a:t> </a:t>
            </a:r>
            <a:r>
              <a:rPr lang="en-US" dirty="0" err="1"/>
              <a:t>Ranzato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561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2895600" y="6400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</a:t>
            </a:r>
            <a:r>
              <a:rPr lang="en-US" dirty="0" err="1"/>
              <a:t>Marc'Aurelio</a:t>
            </a:r>
            <a:r>
              <a:rPr lang="en-US" dirty="0"/>
              <a:t> </a:t>
            </a:r>
            <a:r>
              <a:rPr lang="en-US" dirty="0" err="1"/>
              <a:t>Ranzato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3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561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895600" y="6400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</a:t>
            </a:r>
            <a:r>
              <a:rPr lang="en-US" dirty="0" err="1"/>
              <a:t>Marc'Aurelio</a:t>
            </a:r>
            <a:r>
              <a:rPr lang="en-US" dirty="0"/>
              <a:t> </a:t>
            </a:r>
            <a:r>
              <a:rPr lang="en-US" dirty="0" err="1"/>
              <a:t>Ranzato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8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561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895600" y="6400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</a:t>
            </a:r>
            <a:r>
              <a:rPr lang="en-US" dirty="0" err="1"/>
              <a:t>Marc'Aurelio</a:t>
            </a:r>
            <a:r>
              <a:rPr lang="en-US" dirty="0"/>
              <a:t> </a:t>
            </a:r>
            <a:r>
              <a:rPr lang="en-US" dirty="0" err="1"/>
              <a:t>Ranzato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8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561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895600" y="6400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</a:t>
            </a:r>
            <a:r>
              <a:rPr lang="en-US" dirty="0" err="1"/>
              <a:t>Marc'Aurelio</a:t>
            </a:r>
            <a:r>
              <a:rPr lang="en-US" dirty="0"/>
              <a:t> </a:t>
            </a:r>
            <a:r>
              <a:rPr lang="en-US" dirty="0" err="1"/>
              <a:t>Ranzato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8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561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895600" y="6400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</a:t>
            </a:r>
            <a:r>
              <a:rPr lang="en-US" dirty="0" err="1"/>
              <a:t>Marc'Aurelio</a:t>
            </a:r>
            <a:r>
              <a:rPr lang="en-US" dirty="0"/>
              <a:t> </a:t>
            </a:r>
            <a:r>
              <a:rPr lang="en-US" dirty="0" err="1"/>
              <a:t>Ranzato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8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561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895600" y="6400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</a:t>
            </a:r>
            <a:r>
              <a:rPr lang="en-US" dirty="0" err="1"/>
              <a:t>Marc'Aurelio</a:t>
            </a:r>
            <a:r>
              <a:rPr lang="en-US" dirty="0"/>
              <a:t> </a:t>
            </a:r>
            <a:r>
              <a:rPr lang="en-US" dirty="0" err="1"/>
              <a:t>Ranzato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8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Recap of Last Time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9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561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2895600" y="6400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</a:t>
            </a:r>
            <a:r>
              <a:rPr lang="en-US" dirty="0" err="1"/>
              <a:t>Marc'Aurelio</a:t>
            </a:r>
            <a:r>
              <a:rPr lang="en-US" dirty="0"/>
              <a:t> </a:t>
            </a:r>
            <a:r>
              <a:rPr lang="en-US" dirty="0" err="1"/>
              <a:t>Ranzato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5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561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895600" y="6400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</a:t>
            </a:r>
            <a:r>
              <a:rPr lang="en-US" dirty="0" err="1"/>
              <a:t>Marc'Aurelio</a:t>
            </a:r>
            <a:r>
              <a:rPr lang="en-US" dirty="0"/>
              <a:t> </a:t>
            </a:r>
            <a:r>
              <a:rPr lang="en-US" dirty="0" err="1"/>
              <a:t>Ranzato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7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r>
              <a:rPr lang="hu-HU" dirty="0">
                <a:hlinkClick r:id="rId2"/>
              </a:rPr>
              <a:t>http://yann.lecun.com/exdb/lenet/index.html</a:t>
            </a:r>
            <a:endParaRPr lang="hu-HU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 descr="fig16.1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" y="2971800"/>
            <a:ext cx="9042569" cy="25146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2743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</a:t>
            </a:r>
            <a:r>
              <a:rPr lang="en-US" dirty="0" err="1" smtClean="0"/>
              <a:t>Yann</a:t>
            </a:r>
            <a:r>
              <a:rPr lang="en-US" dirty="0" smtClean="0"/>
              <a:t> </a:t>
            </a:r>
            <a:r>
              <a:rPr lang="en-US" dirty="0" err="1" smtClean="0"/>
              <a:t>LeCun</a:t>
            </a:r>
            <a:r>
              <a:rPr lang="en-US" dirty="0" smtClean="0"/>
              <a:t>, Kevin Murphy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9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561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895600" y="6400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</a:t>
            </a:r>
            <a:r>
              <a:rPr lang="en-US" dirty="0" err="1"/>
              <a:t>Marc'Aurelio</a:t>
            </a:r>
            <a:r>
              <a:rPr lang="en-US" dirty="0"/>
              <a:t> </a:t>
            </a:r>
            <a:r>
              <a:rPr lang="en-US" dirty="0" err="1"/>
              <a:t>Ranzato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7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561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895600" y="6400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</a:t>
            </a:r>
            <a:r>
              <a:rPr lang="en-US" dirty="0" err="1"/>
              <a:t>Marc'Aurelio</a:t>
            </a:r>
            <a:r>
              <a:rPr lang="en-US" dirty="0"/>
              <a:t> </a:t>
            </a:r>
            <a:r>
              <a:rPr lang="en-US" dirty="0" err="1"/>
              <a:t>Ranzato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7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561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895600" y="6400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</a:t>
            </a:r>
            <a:r>
              <a:rPr lang="en-US" dirty="0" err="1"/>
              <a:t>Marc'Aurelio</a:t>
            </a:r>
            <a:r>
              <a:rPr lang="en-US" dirty="0"/>
              <a:t> </a:t>
            </a:r>
            <a:r>
              <a:rPr lang="en-US" dirty="0" err="1"/>
              <a:t>Ranzato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0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Learned Filters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0"/>
            <a:ext cx="9144000" cy="3681835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667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Figure Credit: [</a:t>
            </a:r>
            <a:r>
              <a:rPr lang="en-US" dirty="0" err="1" smtClean="0"/>
              <a:t>Zeiler</a:t>
            </a:r>
            <a:r>
              <a:rPr lang="en-US" dirty="0" smtClean="0"/>
              <a:t> &amp; Fergus ECCV14]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7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Learned Filters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800"/>
            <a:ext cx="9144000" cy="3437240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667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Figure Credit: [</a:t>
            </a:r>
            <a:r>
              <a:rPr lang="en-US" dirty="0" err="1" smtClean="0"/>
              <a:t>Zeiler</a:t>
            </a:r>
            <a:r>
              <a:rPr lang="en-US" dirty="0" smtClean="0"/>
              <a:t> &amp; Fergus ECCV14]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2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Learned Filters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990"/>
            <a:ext cx="9144000" cy="563801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2667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Figure Credit: [</a:t>
            </a:r>
            <a:r>
              <a:rPr lang="en-US" dirty="0" err="1" smtClean="0"/>
              <a:t>Zeiler</a:t>
            </a:r>
            <a:r>
              <a:rPr lang="en-US" dirty="0" smtClean="0"/>
              <a:t> &amp; Fergus ECCV14]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Autoencoders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Compression: Output tries to predict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133600"/>
            <a:ext cx="2971800" cy="4063936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371600" y="64008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</a:t>
            </a:r>
            <a:r>
              <a:rPr lang="nl-NL" dirty="0"/>
              <a:t>http://</a:t>
            </a:r>
            <a:r>
              <a:rPr lang="nl-NL" dirty="0" err="1"/>
              <a:t>ufldl.stanford.edu</a:t>
            </a:r>
            <a:r>
              <a:rPr lang="nl-NL" dirty="0"/>
              <a:t>/</a:t>
            </a:r>
            <a:r>
              <a:rPr lang="nl-NL" dirty="0" err="1"/>
              <a:t>wiki</a:t>
            </a:r>
            <a:r>
              <a:rPr lang="nl-NL" dirty="0"/>
              <a:t>/</a:t>
            </a:r>
            <a:r>
              <a:rPr lang="nl-NL" dirty="0" err="1"/>
              <a:t>index.php</a:t>
            </a:r>
            <a:r>
              <a:rPr lang="nl-NL" dirty="0"/>
              <a:t>/</a:t>
            </a:r>
            <a:r>
              <a:rPr lang="nl-NL" dirty="0" err="1"/>
              <a:t>Stacked_Autoencoders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5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 linearly separable data 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datasets are </a:t>
            </a:r>
            <a:r>
              <a:rPr lang="en-US" b="1" dirty="0"/>
              <a:t>not linearly separable</a:t>
            </a:r>
            <a:r>
              <a:rPr lang="en-US" b="1" dirty="0" smtClean="0"/>
              <a:t>!</a:t>
            </a:r>
          </a:p>
          <a:p>
            <a:pPr lvl="1"/>
            <a:r>
              <a:rPr lang="en-US" dirty="0">
                <a:hlinkClick r:id="rId3"/>
              </a:rPr>
              <a:t>http://www.eee.metu.edu.tr/~alatan/Courses/Demo/AppletSVM.html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4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Autoencoders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Learns a low-dimensional “basis” for the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429000" y="6400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</a:t>
            </a:r>
            <a:r>
              <a:rPr lang="nl-NL" dirty="0" smtClean="0"/>
              <a:t>Andrew </a:t>
            </a:r>
            <a:r>
              <a:rPr lang="nl-NL" dirty="0" err="1" smtClean="0"/>
              <a:t>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1336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5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Stacked </a:t>
            </a:r>
            <a:r>
              <a:rPr lang="en-US" dirty="0" err="1" smtClean="0"/>
              <a:t>Autoencoders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about we compress the low-dim features more?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57400"/>
            <a:ext cx="2674662" cy="36576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371600" y="64008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</a:t>
            </a:r>
            <a:r>
              <a:rPr lang="nl-NL" dirty="0"/>
              <a:t>http://</a:t>
            </a:r>
            <a:r>
              <a:rPr lang="nl-NL" dirty="0" err="1"/>
              <a:t>ufldl.stanford.edu</a:t>
            </a:r>
            <a:r>
              <a:rPr lang="nl-NL" dirty="0"/>
              <a:t>/</a:t>
            </a:r>
            <a:r>
              <a:rPr lang="nl-NL" dirty="0" err="1"/>
              <a:t>wiki</a:t>
            </a:r>
            <a:r>
              <a:rPr lang="nl-NL" dirty="0"/>
              <a:t>/</a:t>
            </a:r>
            <a:r>
              <a:rPr lang="nl-NL" dirty="0" err="1"/>
              <a:t>index.php</a:t>
            </a:r>
            <a:r>
              <a:rPr lang="nl-NL" dirty="0"/>
              <a:t>/</a:t>
            </a:r>
            <a:r>
              <a:rPr lang="nl-NL" dirty="0" err="1"/>
              <a:t>Stacked_Autoencoders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057400"/>
            <a:ext cx="289710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3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5594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1547" y="5867400"/>
            <a:ext cx="1912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Sparse DBNs</a:t>
            </a:r>
          </a:p>
          <a:p>
            <a:r>
              <a:rPr lang="en-US" dirty="0" smtClean="0"/>
              <a:t>[Lee et al. ICML ‘09]</a:t>
            </a:r>
          </a:p>
          <a:p>
            <a:r>
              <a:rPr lang="en-US" dirty="0" smtClean="0"/>
              <a:t>Figure courtesy: </a:t>
            </a:r>
            <a:r>
              <a:rPr lang="en-US" dirty="0" err="1" smtClean="0"/>
              <a:t>Quoc</a:t>
            </a:r>
            <a:r>
              <a:rPr lang="en-US" dirty="0" smtClean="0"/>
              <a:t> 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0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Stacked </a:t>
            </a:r>
            <a:r>
              <a:rPr lang="en-US" dirty="0" err="1" smtClean="0"/>
              <a:t>Autoencoders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 perform classification with these low-dim features.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371600" y="64008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</a:t>
            </a:r>
            <a:r>
              <a:rPr lang="nl-NL" dirty="0"/>
              <a:t>http://</a:t>
            </a:r>
            <a:r>
              <a:rPr lang="nl-NL" dirty="0" err="1"/>
              <a:t>ufldl.stanford.edu</a:t>
            </a:r>
            <a:r>
              <a:rPr lang="nl-NL" dirty="0"/>
              <a:t>/</a:t>
            </a:r>
            <a:r>
              <a:rPr lang="nl-NL" dirty="0" err="1"/>
              <a:t>wiki</a:t>
            </a:r>
            <a:r>
              <a:rPr lang="nl-NL" dirty="0"/>
              <a:t>/</a:t>
            </a:r>
            <a:r>
              <a:rPr lang="nl-NL" dirty="0" err="1"/>
              <a:t>index.php</a:t>
            </a:r>
            <a:r>
              <a:rPr lang="nl-NL" dirty="0"/>
              <a:t>/</a:t>
            </a:r>
            <a:r>
              <a:rPr lang="nl-NL" dirty="0" err="1"/>
              <a:t>Stacked_Autoencoders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4165600" cy="361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1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/>
          </a:bodyPr>
          <a:lstStyle/>
          <a:p>
            <a:r>
              <a:rPr lang="en-US" sz="3400" dirty="0"/>
              <a:t>What you need to know about neural </a:t>
            </a:r>
            <a:r>
              <a:rPr lang="en-US" sz="3400" dirty="0" smtClean="0"/>
              <a:t>networks</a:t>
            </a:r>
            <a:endParaRPr lang="en-US" sz="3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Perceptron:</a:t>
            </a:r>
          </a:p>
          <a:p>
            <a:pPr lvl="1"/>
            <a:r>
              <a:rPr lang="en-US" dirty="0"/>
              <a:t>Representation</a:t>
            </a:r>
          </a:p>
          <a:p>
            <a:pPr lvl="1"/>
            <a:r>
              <a:rPr lang="en-US" dirty="0" smtClean="0"/>
              <a:t>Derivation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Multilayer </a:t>
            </a:r>
            <a:r>
              <a:rPr lang="en-US" dirty="0"/>
              <a:t>neural nets</a:t>
            </a:r>
          </a:p>
          <a:p>
            <a:pPr lvl="1"/>
            <a:r>
              <a:rPr lang="en-US" dirty="0"/>
              <a:t>Representation</a:t>
            </a:r>
          </a:p>
          <a:p>
            <a:pPr lvl="1"/>
            <a:r>
              <a:rPr lang="en-US" dirty="0"/>
              <a:t>Derivation of </a:t>
            </a:r>
            <a:r>
              <a:rPr lang="en-US" dirty="0" err="1"/>
              <a:t>backprop</a:t>
            </a:r>
            <a:endParaRPr lang="en-US" dirty="0"/>
          </a:p>
          <a:p>
            <a:pPr lvl="1"/>
            <a:r>
              <a:rPr lang="en-US" dirty="0"/>
              <a:t>Learning </a:t>
            </a:r>
            <a:r>
              <a:rPr lang="en-US" dirty="0" smtClean="0"/>
              <a:t>rule</a:t>
            </a:r>
          </a:p>
          <a:p>
            <a:pPr lvl="1"/>
            <a:r>
              <a:rPr lang="en-US" smtClean="0"/>
              <a:t>Expressive power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38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Addressing non-linearly separable data – Option 1, non-linear features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Choose </a:t>
            </a:r>
            <a:r>
              <a:rPr lang="en-US" dirty="0"/>
              <a:t>non-linear features, e.g.,</a:t>
            </a:r>
          </a:p>
          <a:p>
            <a:pPr lvl="1"/>
            <a:r>
              <a:rPr lang="en-US" dirty="0"/>
              <a:t>Typical linear features: w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n-US" dirty="0">
                <a:latin typeface="Symbol" pitchFamily="18" charset="2"/>
                <a:sym typeface="Symbol" pitchFamily="18" charset="2"/>
              </a:rPr>
              <a:t></a:t>
            </a:r>
            <a:r>
              <a:rPr lang="en-US" baseline="-25000" dirty="0" err="1">
                <a:sym typeface="Symbol" pitchFamily="18" charset="2"/>
              </a:rPr>
              <a:t>i</a:t>
            </a:r>
            <a:r>
              <a:rPr lang="en-US" dirty="0"/>
              <a:t>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x</a:t>
            </a:r>
            <a:r>
              <a:rPr lang="en-US" baseline="-25000" dirty="0"/>
              <a:t>i</a:t>
            </a:r>
          </a:p>
          <a:p>
            <a:pPr lvl="1"/>
            <a:r>
              <a:rPr lang="en-US" dirty="0"/>
              <a:t>Example of non-linear features: </a:t>
            </a:r>
          </a:p>
          <a:p>
            <a:pPr lvl="2"/>
            <a:r>
              <a:rPr lang="en-US" sz="1800" dirty="0"/>
              <a:t>Degree 2 polynomials, w</a:t>
            </a:r>
            <a:r>
              <a:rPr lang="en-US" sz="1800" baseline="-25000" dirty="0"/>
              <a:t>0</a:t>
            </a:r>
            <a:r>
              <a:rPr lang="en-US" sz="1800" dirty="0"/>
              <a:t> + </a:t>
            </a:r>
            <a:r>
              <a:rPr lang="en-US" sz="1800" dirty="0">
                <a:latin typeface="Symbol" pitchFamily="18" charset="2"/>
                <a:sym typeface="Symbol" pitchFamily="18" charset="2"/>
              </a:rPr>
              <a:t></a:t>
            </a:r>
            <a:r>
              <a:rPr lang="en-US" sz="1800" baseline="-25000" dirty="0" err="1">
                <a:sym typeface="Symbol" pitchFamily="18" charset="2"/>
              </a:rPr>
              <a:t>i</a:t>
            </a:r>
            <a:r>
              <a:rPr lang="en-US" sz="1800" dirty="0"/>
              <a:t> </a:t>
            </a:r>
            <a:r>
              <a:rPr lang="en-US" sz="1800" dirty="0" err="1"/>
              <a:t>w</a:t>
            </a:r>
            <a:r>
              <a:rPr lang="en-US" sz="1800" baseline="-25000" dirty="0" err="1"/>
              <a:t>i</a:t>
            </a:r>
            <a:r>
              <a:rPr lang="en-US" sz="1800" dirty="0"/>
              <a:t> x</a:t>
            </a:r>
            <a:r>
              <a:rPr lang="en-US" sz="1800" baseline="-25000" dirty="0"/>
              <a:t>i</a:t>
            </a:r>
            <a:r>
              <a:rPr lang="en-US" sz="1800" dirty="0"/>
              <a:t>  + </a:t>
            </a:r>
            <a:r>
              <a:rPr lang="en-US" sz="1800" dirty="0">
                <a:latin typeface="Symbol" pitchFamily="18" charset="2"/>
                <a:sym typeface="Symbol" pitchFamily="18" charset="2"/>
              </a:rPr>
              <a:t></a:t>
            </a:r>
            <a:r>
              <a:rPr lang="en-US" sz="1800" baseline="-25000" dirty="0" err="1">
                <a:sym typeface="Symbol" pitchFamily="18" charset="2"/>
              </a:rPr>
              <a:t>ij</a:t>
            </a:r>
            <a:r>
              <a:rPr lang="en-US" sz="1800" dirty="0"/>
              <a:t> </a:t>
            </a:r>
            <a:r>
              <a:rPr lang="en-US" sz="1800" dirty="0" err="1"/>
              <a:t>w</a:t>
            </a:r>
            <a:r>
              <a:rPr lang="en-US" sz="1800" baseline="-25000" dirty="0" err="1"/>
              <a:t>ij</a:t>
            </a:r>
            <a:r>
              <a:rPr lang="en-US" sz="1800" baseline="-25000" dirty="0"/>
              <a:t> </a:t>
            </a:r>
            <a:r>
              <a:rPr lang="en-US" sz="1800" dirty="0"/>
              <a:t>x</a:t>
            </a:r>
            <a:r>
              <a:rPr lang="en-US" sz="1800" baseline="-25000" dirty="0"/>
              <a:t>i</a:t>
            </a:r>
            <a:r>
              <a:rPr lang="en-US" sz="1800" dirty="0"/>
              <a:t> </a:t>
            </a:r>
            <a:r>
              <a:rPr lang="en-US" sz="1800" dirty="0" err="1"/>
              <a:t>x</a:t>
            </a:r>
            <a:r>
              <a:rPr lang="en-US" sz="1800" baseline="-25000" dirty="0" err="1"/>
              <a:t>j</a:t>
            </a:r>
            <a:endParaRPr lang="en-US" sz="1800" baseline="-25000" dirty="0"/>
          </a:p>
          <a:p>
            <a:endParaRPr lang="en-US" dirty="0"/>
          </a:p>
          <a:p>
            <a:r>
              <a:rPr lang="en-US" dirty="0"/>
              <a:t>Classifier </a:t>
            </a:r>
            <a:r>
              <a:rPr lang="en-US" dirty="0" err="1"/>
              <a:t>h</a:t>
            </a:r>
            <a:r>
              <a:rPr lang="en-US" b="1" baseline="-25000" dirty="0" err="1"/>
              <a:t>w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 still linear in parameters </a:t>
            </a:r>
            <a:r>
              <a:rPr lang="en-US" b="1" dirty="0"/>
              <a:t>w</a:t>
            </a:r>
          </a:p>
          <a:p>
            <a:pPr lvl="1"/>
            <a:r>
              <a:rPr lang="en-US" dirty="0"/>
              <a:t>As easy to learn</a:t>
            </a:r>
          </a:p>
          <a:p>
            <a:pPr lvl="1"/>
            <a:r>
              <a:rPr lang="en-US" dirty="0"/>
              <a:t>Data is linearly separable in higher dimensional spaces</a:t>
            </a:r>
          </a:p>
          <a:p>
            <a:pPr lvl="1"/>
            <a:r>
              <a:rPr lang="en-US" dirty="0"/>
              <a:t>Express via kernels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Addressing non-linearly separable data – Option 2, non-linear classifier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Choose </a:t>
            </a:r>
            <a:r>
              <a:rPr lang="en-US" dirty="0"/>
              <a:t>a classifier </a:t>
            </a:r>
            <a:r>
              <a:rPr lang="en-US" dirty="0" err="1"/>
              <a:t>h</a:t>
            </a:r>
            <a:r>
              <a:rPr lang="en-US" b="1" baseline="-25000" dirty="0" err="1"/>
              <a:t>w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 that is non-linear in parameters </a:t>
            </a:r>
            <a:r>
              <a:rPr lang="en-US" b="1" dirty="0"/>
              <a:t>w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e.g.,</a:t>
            </a:r>
          </a:p>
          <a:p>
            <a:pPr lvl="1"/>
            <a:r>
              <a:rPr lang="en-US" dirty="0"/>
              <a:t>Decision trees, neural </a:t>
            </a:r>
            <a:r>
              <a:rPr lang="en-US" dirty="0" smtClean="0"/>
              <a:t>networks,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More general </a:t>
            </a:r>
            <a:r>
              <a:rPr lang="en-US" dirty="0" smtClean="0"/>
              <a:t>than </a:t>
            </a:r>
            <a:r>
              <a:rPr lang="en-US" dirty="0"/>
              <a:t>linear classifiers</a:t>
            </a:r>
          </a:p>
          <a:p>
            <a:r>
              <a:rPr lang="en-US" dirty="0"/>
              <a:t>But, can often be harder to learn (non-</a:t>
            </a:r>
            <a:r>
              <a:rPr lang="en-US" dirty="0" smtClean="0"/>
              <a:t>convex optimization </a:t>
            </a:r>
            <a:r>
              <a:rPr lang="en-US" dirty="0"/>
              <a:t>required)</a:t>
            </a:r>
          </a:p>
          <a:p>
            <a:r>
              <a:rPr lang="en-US" dirty="0" smtClean="0"/>
              <a:t>Often </a:t>
            </a:r>
            <a:r>
              <a:rPr lang="en-US" dirty="0"/>
              <a:t>very </a:t>
            </a:r>
            <a:r>
              <a:rPr lang="en-US" dirty="0" smtClean="0"/>
              <a:t>useful (outperforms linear classifiers)</a:t>
            </a:r>
            <a:endParaRPr lang="en-US" dirty="0"/>
          </a:p>
          <a:p>
            <a:r>
              <a:rPr lang="en-US" dirty="0"/>
              <a:t>In a way, both ideas are related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3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Neuron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752600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7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</a:t>
            </a:r>
            <a:r>
              <a:rPr lang="en-US" dirty="0"/>
              <a:t>T</a:t>
            </a:r>
            <a:r>
              <a:rPr lang="en-US" dirty="0" smtClean="0"/>
              <a:t>he Neuron Metaphor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Neurons</a:t>
            </a:r>
          </a:p>
          <a:p>
            <a:pPr lvl="1"/>
            <a:r>
              <a:rPr lang="en-US" sz="1800" dirty="0" smtClean="0"/>
              <a:t>accept information from multiple inputs, </a:t>
            </a:r>
          </a:p>
          <a:p>
            <a:pPr lvl="1"/>
            <a:r>
              <a:rPr lang="en-US" sz="1800" dirty="0" smtClean="0"/>
              <a:t>transmit information to other neurons.</a:t>
            </a:r>
          </a:p>
          <a:p>
            <a:r>
              <a:rPr lang="en-US" sz="2000" dirty="0" smtClean="0"/>
              <a:t>Multiply inputs by weights along edges</a:t>
            </a:r>
          </a:p>
          <a:p>
            <a:r>
              <a:rPr lang="en-US" sz="2000" dirty="0" smtClean="0"/>
              <a:t>Apply some function to the set of inputs at each node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15" y="3501760"/>
            <a:ext cx="8477250" cy="275171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HKUST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1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 \delta^j &amp; = &amp; y^j - g(w_0 + \sum_i w_i x_i^j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68"/>
  <p:tag name="PICTUREFILESIZE" val="155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 w_i &amp; \leftarrow &amp; w_i + \eta \sum_j x_i^j \delta^j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05"/>
  <p:tag name="PICTUREFILESIZE" val="121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frac{\partial \ell(W)}{\partial w_i} &amp; = &amp; \sum_j x_i^j [y^j - P(Y^j=1\mid x^j, W)]\\&#10; &amp; = &amp; \sum_j x_i^j [y^j - g(w_0 + \sum_i w_i x_i^j)]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96"/>
  <p:tag name="PICTUREFILESIZE" val="45495"/>
</p:tagLst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47316</TotalTime>
  <Words>1367</Words>
  <Application>Microsoft Macintosh PowerPoint</Application>
  <PresentationFormat>On-screen Show (4:3)</PresentationFormat>
  <Paragraphs>324</Paragraphs>
  <Slides>54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pictures</vt:lpstr>
      <vt:lpstr>Blank Presentation</vt:lpstr>
      <vt:lpstr>ECE 5984: Introduction to  Machine Learning</vt:lpstr>
      <vt:lpstr>Administrativia</vt:lpstr>
      <vt:lpstr>Administrativia</vt:lpstr>
      <vt:lpstr>PowerPoint Presentation</vt:lpstr>
      <vt:lpstr>Not linearly separable data </vt:lpstr>
      <vt:lpstr>Addressing non-linearly separable data – Option 1, non-linear features</vt:lpstr>
      <vt:lpstr>Addressing non-linearly separable data – Option 2, non-linear classifier</vt:lpstr>
      <vt:lpstr>Biological Neuron</vt:lpstr>
      <vt:lpstr>Recall: The Neuron Metaphor</vt:lpstr>
      <vt:lpstr>Types of Neurons</vt:lpstr>
      <vt:lpstr>Limitation</vt:lpstr>
      <vt:lpstr>Multilayer Networks</vt:lpstr>
      <vt:lpstr>Universal Function Approximators</vt:lpstr>
      <vt:lpstr>Plan for Today</vt:lpstr>
      <vt:lpstr>Forward Propagation</vt:lpstr>
      <vt:lpstr>Feed-Forward Networks</vt:lpstr>
      <vt:lpstr>Feed-Forward Networks</vt:lpstr>
      <vt:lpstr>Feed-Forward Networks</vt:lpstr>
      <vt:lpstr>Feed-Forward Networks</vt:lpstr>
      <vt:lpstr>Feed-Forward Networks</vt:lpstr>
      <vt:lpstr>Feed-Forward Networks</vt:lpstr>
      <vt:lpstr>Gradient Computation</vt:lpstr>
      <vt:lpstr>Logistic regression</vt:lpstr>
      <vt:lpstr>Gradient Computation</vt:lpstr>
      <vt:lpstr>Neural Nets</vt:lpstr>
      <vt:lpstr>Neural Networks</vt:lpstr>
      <vt:lpstr>Historical Perspective</vt:lpstr>
      <vt:lpstr>Convergence of backprop</vt:lpstr>
      <vt:lpstr>Overfitting</vt:lpstr>
      <vt:lpstr>A quick note</vt:lpstr>
      <vt:lpstr>Rectified Linear Units (ReLU)</vt:lpstr>
      <vt:lpstr>Convolutional Nets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Convolutional Nets</vt:lpstr>
      <vt:lpstr>PowerPoint Presentation</vt:lpstr>
      <vt:lpstr>PowerPoint Presentation</vt:lpstr>
      <vt:lpstr>PowerPoint Presentation</vt:lpstr>
      <vt:lpstr>Visualizing Learned Filters</vt:lpstr>
      <vt:lpstr>Visualizing Learned Filters</vt:lpstr>
      <vt:lpstr>Visualizing Learned Filters</vt:lpstr>
      <vt:lpstr>Autoencoders</vt:lpstr>
      <vt:lpstr>Autoencoders</vt:lpstr>
      <vt:lpstr>Stacked Autoencoders</vt:lpstr>
      <vt:lpstr>PowerPoint Presentation</vt:lpstr>
      <vt:lpstr>Stacked Autoencoders</vt:lpstr>
      <vt:lpstr>What you need to know about neural networks</vt:lpstr>
    </vt:vector>
  </TitlesOfParts>
  <Manager/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2552</cp:revision>
  <cp:lastPrinted>2015-04-01T17:45:43Z</cp:lastPrinted>
  <dcterms:created xsi:type="dcterms:W3CDTF">2013-03-06T19:31:42Z</dcterms:created>
  <dcterms:modified xsi:type="dcterms:W3CDTF">2015-04-08T17:19:59Z</dcterms:modified>
  <cp:category/>
</cp:coreProperties>
</file>