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6" r:id="rId4"/>
    <p:sldId id="277" r:id="rId5"/>
    <p:sldId id="278" r:id="rId6"/>
    <p:sldId id="309" r:id="rId7"/>
    <p:sldId id="310" r:id="rId8"/>
    <p:sldId id="282" r:id="rId9"/>
    <p:sldId id="283" r:id="rId10"/>
    <p:sldId id="284" r:id="rId11"/>
    <p:sldId id="308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311" r:id="rId26"/>
    <p:sldId id="298" r:id="rId27"/>
    <p:sldId id="299" r:id="rId2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113" d="100"/>
          <a:sy n="113" d="100"/>
        </p:scale>
        <p:origin x="-3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B8B69-A571-4521-8205-B9C94F20F6D3}" type="slidenum">
              <a:rPr lang="en-US"/>
              <a:pPr/>
              <a:t>12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AC205-2924-4F44-A336-35953FB20FB0}" type="slidenum">
              <a:rPr lang="en-US"/>
              <a:pPr/>
              <a:t>13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502F4-0D4E-427B-B7EF-D688C4A443A0}" type="slidenum">
              <a:rPr lang="en-US"/>
              <a:pPr/>
              <a:t>14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F6145-09AE-4AEB-9842-0EF984EFD744}" type="slidenum">
              <a:rPr lang="en-US"/>
              <a:pPr/>
              <a:t>21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A6C47-2166-416F-87FB-FF2EF033B549}" type="slidenum">
              <a:rPr lang="en-US"/>
              <a:pPr/>
              <a:t>24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A0CCF-348A-4E04-8911-228A9BF00982}" type="slidenum">
              <a:rPr lang="en-US"/>
              <a:pPr/>
              <a:t>25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3B52E-6164-4546-8AB3-49D5E2A090F0}" type="slidenum">
              <a:rPr lang="en-US"/>
              <a:pPr/>
              <a:t>4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E124B-EB52-4C46-B432-6407B51ED24B}" type="slidenum">
              <a:rPr lang="en-US"/>
              <a:pPr/>
              <a:t>5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29F3F-D043-4681-AC65-3C8072432147}" type="slidenum">
              <a:rPr lang="en-US"/>
              <a:pPr/>
              <a:t>6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3F5A3-3872-4EA0-919B-A1E5D1CA01F7}" type="slidenum">
              <a:rPr lang="en-US"/>
              <a:pPr/>
              <a:t>7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9DA68-AF84-477B-91E3-C1A9FA59A673}" type="slidenum">
              <a:rPr lang="en-US"/>
              <a:pPr/>
              <a:t>8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3C052-2601-471F-A95D-7545D9EE552E}" type="slidenum">
              <a:rPr lang="en-US"/>
              <a:pPr/>
              <a:t>9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790F2-3ED0-4A2E-B90B-AAEF02A3C1D1}" type="slidenum">
              <a:rPr lang="en-US"/>
              <a:pPr/>
              <a:t>10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97A67-FFD4-46B8-815E-914E6F4945F3}" type="slidenum">
              <a:rPr lang="en-US"/>
              <a:pPr/>
              <a:t>11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3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2.xml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eee.metu.edu.tr/~alatan/Courses/Demo/AppletSVM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11.png"/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3.xml"/><Relationship Id="rId8" Type="http://schemas.openxmlformats.org/officeDocument/2006/relationships/image" Target="../media/image12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6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11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6.xml"/><Relationship Id="rId8" Type="http://schemas.openxmlformats.org/officeDocument/2006/relationships/image" Target="../media/image10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SVM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SVM 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dual &amp;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kernels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Multi-class SVMs</a:t>
            </a:r>
            <a:endParaRPr lang="en-US" sz="2000" dirty="0"/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pPr algn="l"/>
            <a:r>
              <a:rPr lang="en-US" sz="2000" dirty="0"/>
              <a:t>Readings: Barber </a:t>
            </a:r>
            <a:r>
              <a:rPr lang="en-US" sz="2000" dirty="0" smtClean="0"/>
              <a:t>17.5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1371600"/>
          </a:xfrm>
        </p:spPr>
        <p:txBody>
          <a:bodyPr/>
          <a:lstStyle/>
          <a:p>
            <a:r>
              <a:rPr lang="en-US" dirty="0"/>
              <a:t>Dual SVM </a:t>
            </a:r>
            <a:r>
              <a:rPr lang="en-US" dirty="0" smtClean="0"/>
              <a:t>interpretation: </a:t>
            </a:r>
            <a:r>
              <a:rPr lang="en-US" dirty="0" err="1" smtClean="0"/>
              <a:t>Sparsity</a:t>
            </a:r>
            <a:endParaRPr lang="en-US" dirty="0"/>
          </a:p>
        </p:txBody>
      </p:sp>
      <p:pic>
        <p:nvPicPr>
          <p:cNvPr id="96156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752600"/>
            <a:ext cx="25225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52400" y="1219200"/>
            <a:ext cx="5105400" cy="5257800"/>
            <a:chOff x="96" y="1008"/>
            <a:chExt cx="2352" cy="2562"/>
          </a:xfrm>
        </p:grpSpPr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96" y="1580"/>
              <a:ext cx="1058" cy="1287"/>
              <a:chOff x="480" y="1488"/>
              <a:chExt cx="1632" cy="2064"/>
            </a:xfrm>
          </p:grpSpPr>
          <p:sp>
            <p:nvSpPr>
              <p:cNvPr id="53" name="AutoShape 5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6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8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9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10"/>
              <p:cNvSpPr>
                <a:spLocks noChangeArrowheads="1"/>
              </p:cNvSpPr>
              <p:nvPr/>
            </p:nvSpPr>
            <p:spPr bwMode="auto">
              <a:xfrm>
                <a:off x="1968" y="19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11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12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13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4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15"/>
            <p:cNvGrpSpPr>
              <a:grpSpLocks/>
            </p:cNvGrpSpPr>
            <p:nvPr/>
          </p:nvGrpSpPr>
          <p:grpSpPr bwMode="auto">
            <a:xfrm>
              <a:off x="1671" y="1771"/>
              <a:ext cx="777" cy="1079"/>
              <a:chOff x="2112" y="1807"/>
              <a:chExt cx="1018" cy="1528"/>
            </a:xfrm>
          </p:grpSpPr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2519" y="1807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7"/>
              <p:cNvSpPr>
                <a:spLocks noChangeArrowheads="1"/>
              </p:cNvSpPr>
              <p:nvPr/>
            </p:nvSpPr>
            <p:spPr bwMode="auto">
              <a:xfrm>
                <a:off x="2153" y="2529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2764" y="2274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2682" y="2783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2397" y="312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2519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22"/>
              <p:cNvSpPr>
                <a:spLocks noChangeArrowheads="1"/>
              </p:cNvSpPr>
              <p:nvPr/>
            </p:nvSpPr>
            <p:spPr bwMode="auto">
              <a:xfrm>
                <a:off x="2112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23"/>
              <p:cNvSpPr>
                <a:spLocks noChangeArrowheads="1"/>
              </p:cNvSpPr>
              <p:nvPr/>
            </p:nvSpPr>
            <p:spPr bwMode="auto">
              <a:xfrm>
                <a:off x="3008" y="1977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 flipV="1">
              <a:off x="939" y="1174"/>
              <a:ext cx="366" cy="196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rot="-47974438">
              <a:off x="773" y="1283"/>
              <a:ext cx="7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w</a:t>
              </a:r>
              <a:r>
                <a:rPr lang="en-US" sz="1400"/>
                <a:t>.</a:t>
              </a:r>
              <a:r>
                <a:rPr lang="en-US" sz="1400" b="1"/>
                <a:t>x</a:t>
              </a:r>
              <a:r>
                <a:rPr lang="en-US" sz="1400"/>
                <a:t> + b = +1</a:t>
              </a:r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V="1">
              <a:off x="1525" y="1223"/>
              <a:ext cx="366" cy="196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 rot="-47974438">
              <a:off x="1370" y="1346"/>
              <a:ext cx="7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w</a:t>
              </a:r>
              <a:r>
                <a:rPr lang="en-US" sz="1400"/>
                <a:t>.</a:t>
              </a:r>
              <a:r>
                <a:rPr lang="en-US" sz="1400" b="1"/>
                <a:t>x</a:t>
              </a:r>
              <a:r>
                <a:rPr lang="en-US" sz="1400"/>
                <a:t> + b = -1</a:t>
              </a:r>
            </a:p>
          </p:txBody>
        </p:sp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1231" y="1067"/>
              <a:ext cx="366" cy="2079"/>
              <a:chOff x="1231" y="1067"/>
              <a:chExt cx="366" cy="2079"/>
            </a:xfrm>
          </p:grpSpPr>
          <p:sp>
            <p:nvSpPr>
              <p:cNvPr id="43" name="Line 29"/>
              <p:cNvSpPr>
                <a:spLocks noChangeShapeType="1"/>
              </p:cNvSpPr>
              <p:nvPr/>
            </p:nvSpPr>
            <p:spPr bwMode="auto">
              <a:xfrm flipV="1">
                <a:off x="1231" y="1179"/>
                <a:ext cx="366" cy="196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30"/>
              <p:cNvSpPr txBox="1">
                <a:spLocks noChangeArrowheads="1"/>
              </p:cNvSpPr>
              <p:nvPr/>
            </p:nvSpPr>
            <p:spPr bwMode="auto">
              <a:xfrm rot="-47974438">
                <a:off x="1093" y="1309"/>
                <a:ext cx="67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w</a:t>
                </a:r>
                <a:r>
                  <a:rPr lang="en-US" sz="1400"/>
                  <a:t>.</a:t>
                </a:r>
                <a:r>
                  <a:rPr lang="en-US" sz="1400" b="1"/>
                  <a:t>x</a:t>
                </a:r>
                <a:r>
                  <a:rPr lang="en-US" sz="1400"/>
                  <a:t> + b = 0</a:t>
                </a:r>
              </a:p>
            </p:txBody>
          </p:sp>
        </p:grpSp>
        <p:sp>
          <p:nvSpPr>
            <p:cNvPr id="41" name="AutoShape 31"/>
            <p:cNvSpPr>
              <a:spLocks/>
            </p:cNvSpPr>
            <p:nvPr/>
          </p:nvSpPr>
          <p:spPr bwMode="auto">
            <a:xfrm rot="5918228">
              <a:off x="1157" y="2938"/>
              <a:ext cx="136" cy="605"/>
            </a:xfrm>
            <a:prstGeom prst="rightBrace">
              <a:avLst>
                <a:gd name="adj1" fmla="val 370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 rot="461436">
              <a:off x="736" y="3320"/>
              <a:ext cx="8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margin </a:t>
              </a:r>
              <a:r>
                <a:rPr lang="en-US" sz="2000"/>
                <a:t>2</a:t>
              </a:r>
              <a:r>
                <a:rPr lang="en-US" sz="2000" b="1">
                  <a:latin typeface="Symbol" pitchFamily="18" charset="2"/>
                  <a:sym typeface="Symbol" pitchFamily="18" charset="2"/>
                </a:rPr>
                <a:t>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86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9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" y="1600200"/>
            <a:ext cx="508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79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913" y="4899025"/>
            <a:ext cx="685641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formulation only depends on dot-products, not on </a:t>
            </a:r>
            <a:r>
              <a:rPr lang="en-US" b="1" dirty="0"/>
              <a:t>w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423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Dot-product of polynomials</a:t>
            </a:r>
          </a:p>
        </p:txBody>
      </p:sp>
      <p:pic>
        <p:nvPicPr>
          <p:cNvPr id="9799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r="86762" b="-25217"/>
          <a:stretch>
            <a:fillRect/>
          </a:stretch>
        </p:blipFill>
        <p:spPr bwMode="auto">
          <a:xfrm>
            <a:off x="976313" y="152400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/>
          <a:srcRect l="30414" t="-1" r="62777" b="-4348"/>
          <a:stretch/>
        </p:blipFill>
        <p:spPr bwMode="auto">
          <a:xfrm>
            <a:off x="1981200" y="1524000"/>
            <a:ext cx="47761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51746" y="1524000"/>
            <a:ext cx="433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Vector of Monomials of degree </a:t>
            </a:r>
            <a:r>
              <a:rPr lang="en-US" sz="22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2635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order polynomials</a:t>
            </a:r>
          </a:p>
        </p:txBody>
      </p:sp>
      <p:pic>
        <p:nvPicPr>
          <p:cNvPr id="9758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4219" t="20795" r="4219" b="3323"/>
          <a:stretch>
            <a:fillRect/>
          </a:stretch>
        </p:blipFill>
        <p:spPr bwMode="auto">
          <a:xfrm>
            <a:off x="381000" y="2743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1333836" y="6019800"/>
            <a:ext cx="2305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number of input </a:t>
            </a:r>
            <a:r>
              <a:rPr lang="en-US" dirty="0" smtClean="0"/>
              <a:t>dimensions (d)</a:t>
            </a:r>
            <a:endParaRPr lang="en-US" dirty="0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auto">
          <a:xfrm rot="-5400000">
            <a:off x="-1028700" y="4075113"/>
            <a:ext cx="2903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number of monomial terms</a:t>
            </a:r>
          </a:p>
        </p:txBody>
      </p:sp>
      <p:sp>
        <p:nvSpPr>
          <p:cNvPr id="975878" name="Text Box 6"/>
          <p:cNvSpPr txBox="1">
            <a:spLocks noChangeArrowheads="1"/>
          </p:cNvSpPr>
          <p:nvPr/>
        </p:nvSpPr>
        <p:spPr bwMode="auto">
          <a:xfrm>
            <a:off x="4597720" y="5446713"/>
            <a:ext cx="4883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=</a:t>
            </a:r>
            <a:r>
              <a:rPr lang="en-US" dirty="0"/>
              <a:t>2</a:t>
            </a:r>
          </a:p>
        </p:txBody>
      </p:sp>
      <p:sp>
        <p:nvSpPr>
          <p:cNvPr id="975879" name="Text Box 7"/>
          <p:cNvSpPr txBox="1">
            <a:spLocks noChangeArrowheads="1"/>
          </p:cNvSpPr>
          <p:nvPr/>
        </p:nvSpPr>
        <p:spPr bwMode="auto">
          <a:xfrm>
            <a:off x="4613595" y="2971800"/>
            <a:ext cx="4883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=</a:t>
            </a:r>
            <a:r>
              <a:rPr lang="en-US" dirty="0"/>
              <a:t>4</a:t>
            </a:r>
          </a:p>
        </p:txBody>
      </p:sp>
      <p:sp>
        <p:nvSpPr>
          <p:cNvPr id="975880" name="Text Box 8"/>
          <p:cNvSpPr txBox="1">
            <a:spLocks noChangeArrowheads="1"/>
          </p:cNvSpPr>
          <p:nvPr/>
        </p:nvSpPr>
        <p:spPr bwMode="auto">
          <a:xfrm>
            <a:off x="4613595" y="4800600"/>
            <a:ext cx="4883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=</a:t>
            </a:r>
            <a:r>
              <a:rPr lang="en-US" dirty="0"/>
              <a:t>3</a:t>
            </a:r>
          </a:p>
        </p:txBody>
      </p:sp>
      <p:sp>
        <p:nvSpPr>
          <p:cNvPr id="975881" name="Text Box 9"/>
          <p:cNvSpPr txBox="1">
            <a:spLocks noChangeArrowheads="1"/>
          </p:cNvSpPr>
          <p:nvPr/>
        </p:nvSpPr>
        <p:spPr bwMode="auto">
          <a:xfrm>
            <a:off x="6693067" y="2514600"/>
            <a:ext cx="19126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 </a:t>
            </a:r>
            <a:r>
              <a:rPr lang="en-US" dirty="0"/>
              <a:t>– input features</a:t>
            </a:r>
          </a:p>
          <a:p>
            <a:r>
              <a:rPr lang="en-US" dirty="0"/>
              <a:t>m</a:t>
            </a:r>
            <a:r>
              <a:rPr lang="en-US" dirty="0" smtClean="0"/>
              <a:t> </a:t>
            </a:r>
            <a:r>
              <a:rPr lang="en-US" dirty="0"/>
              <a:t>– degree of polynomial</a:t>
            </a:r>
          </a:p>
        </p:txBody>
      </p:sp>
      <p:sp>
        <p:nvSpPr>
          <p:cNvPr id="975883" name="Text Box 11"/>
          <p:cNvSpPr txBox="1">
            <a:spLocks noChangeArrowheads="1"/>
          </p:cNvSpPr>
          <p:nvPr/>
        </p:nvSpPr>
        <p:spPr bwMode="auto">
          <a:xfrm>
            <a:off x="5157214" y="4267200"/>
            <a:ext cx="31713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grows fast!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 </a:t>
            </a:r>
            <a:r>
              <a:rPr lang="en-US" sz="2000" dirty="0"/>
              <a:t>= 6, </a:t>
            </a:r>
            <a:r>
              <a:rPr lang="en-US" sz="2000" dirty="0" smtClean="0"/>
              <a:t>d </a:t>
            </a:r>
            <a:r>
              <a:rPr lang="en-US" sz="2000" dirty="0"/>
              <a:t>= 100</a:t>
            </a:r>
          </a:p>
          <a:p>
            <a:r>
              <a:rPr lang="en-US" sz="2000" dirty="0" smtClean="0"/>
              <a:t>D = about </a:t>
            </a:r>
            <a:r>
              <a:rPr lang="en-US" sz="2000" dirty="0"/>
              <a:t>1.6 billion terms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8851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kernels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Polynomials of degree d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Polynomials of degree up to d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Gaussian kernel / Radial Basis Function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Sigmoid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9861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1676400"/>
            <a:ext cx="29083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611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819400"/>
            <a:ext cx="35972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611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6688" y="4291012"/>
            <a:ext cx="4354512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611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14475" y="5835650"/>
            <a:ext cx="435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419100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9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>
                <a:hlinkClick r:id="rId2"/>
              </a:rPr>
              <a:t>http://www.eee.metu.edu.tr/~alatan/Courses/Demo/</a:t>
            </a:r>
            <a:r>
              <a:rPr lang="en-US" dirty="0" smtClean="0">
                <a:hlinkClick r:id="rId2"/>
              </a:rPr>
              <a:t>AppletSVM.html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kernel?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k: X x X </a:t>
            </a:r>
            <a:r>
              <a:rPr lang="en-US" dirty="0" smtClean="0">
                <a:sym typeface="Wingdings"/>
              </a:rPr>
              <a:t> 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Any measure of “similarity” between two inputs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Mercer Kernel / Positive Semi-Definite Kernel</a:t>
            </a:r>
          </a:p>
          <a:p>
            <a:pPr lvl="1"/>
            <a:r>
              <a:rPr lang="en-US" dirty="0" smtClean="0"/>
              <a:t>Often just called “kernel”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563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89560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Blaschko</a:t>
            </a:r>
            <a:r>
              <a:rPr lang="en-US" dirty="0" smtClean="0"/>
              <a:t> &amp; </a:t>
            </a:r>
            <a:r>
              <a:rPr lang="en-US" dirty="0" err="1" smtClean="0"/>
              <a:t>Lampert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7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9986"/>
          <a:stretch/>
        </p:blipFill>
        <p:spPr>
          <a:xfrm>
            <a:off x="0" y="1"/>
            <a:ext cx="9144000" cy="2053684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289560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Blaschko</a:t>
            </a:r>
            <a:r>
              <a:rPr lang="en-US" dirty="0" smtClean="0"/>
              <a:t> &amp; </a:t>
            </a:r>
            <a:r>
              <a:rPr lang="en-US" dirty="0" err="1" smtClean="0"/>
              <a:t>Lampert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6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44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289560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Blaschko</a:t>
            </a:r>
            <a:r>
              <a:rPr lang="en-US" dirty="0" smtClean="0"/>
              <a:t> &amp; </a:t>
            </a:r>
            <a:r>
              <a:rPr lang="en-US" dirty="0" err="1" smtClean="0"/>
              <a:t>Lampert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6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21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89560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Blaschko</a:t>
            </a:r>
            <a:r>
              <a:rPr lang="en-US" dirty="0" smtClean="0"/>
              <a:t> &amp; </a:t>
            </a:r>
            <a:r>
              <a:rPr lang="en-US" dirty="0" err="1" smtClean="0"/>
              <a:t>Lampert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4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0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975" y="1479550"/>
            <a:ext cx="75517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2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Finally: the “kernel trick”!</a:t>
            </a:r>
          </a:p>
        </p:txBody>
      </p:sp>
      <p:sp>
        <p:nvSpPr>
          <p:cNvPr id="982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510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Never represent features explicitly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Compute dot products in closed form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Constant-time high-dimensional dot-products for many classes of features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Very interesting theory – Reproducing Kernel Hilbert </a:t>
            </a:r>
            <a:r>
              <a:rPr lang="en-US" sz="2000" dirty="0" smtClean="0"/>
              <a:t>Spaces</a:t>
            </a:r>
            <a:endParaRPr lang="en-US" sz="20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3657600"/>
            <a:ext cx="3657600" cy="2133600"/>
            <a:chOff x="3408" y="1824"/>
            <a:chExt cx="2304" cy="134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08" y="1824"/>
              <a:ext cx="2304" cy="1344"/>
              <a:chOff x="3408" y="1824"/>
              <a:chExt cx="2304" cy="1344"/>
            </a:xfrm>
          </p:grpSpPr>
          <p:pic>
            <p:nvPicPr>
              <p:cNvPr id="982023" name="Picture 7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92" y="1920"/>
                <a:ext cx="1520" cy="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82024" name="Picture 8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92" y="2592"/>
                <a:ext cx="1509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82025" name="Rectangle 9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2304" cy="134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82026" name="Picture 10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92" y="2913"/>
                <a:ext cx="1664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82027" name="Picture 1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29" y="2913"/>
              <a:ext cx="19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8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 in 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 x = histogram (of color, texture,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Common Kernels</a:t>
            </a:r>
          </a:p>
          <a:p>
            <a:pPr lvl="1"/>
            <a:r>
              <a:rPr lang="en-US" dirty="0" smtClean="0"/>
              <a:t>Intersection Kernel</a:t>
            </a:r>
          </a:p>
          <a:p>
            <a:pPr lvl="1"/>
            <a:r>
              <a:rPr lang="en-US" dirty="0" smtClean="0"/>
              <a:t>Chi-square Kernel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3975100"/>
            <a:ext cx="4203700" cy="67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5003800"/>
            <a:ext cx="3124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7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93882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en-US" dirty="0" err="1" smtClean="0"/>
              <a:t>Subhransu</a:t>
            </a:r>
            <a:r>
              <a:rPr lang="en-US" dirty="0" smtClean="0"/>
              <a:t> </a:t>
            </a:r>
            <a:r>
              <a:rPr lang="en-US" dirty="0" err="1" smtClean="0"/>
              <a:t>Maji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8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at classification time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new input </a:t>
            </a:r>
            <a:r>
              <a:rPr lang="en-US" b="1" dirty="0"/>
              <a:t>x</a:t>
            </a:r>
            <a:r>
              <a:rPr lang="en-US" dirty="0"/>
              <a:t>, if we need to represent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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), we are in trouble!</a:t>
            </a:r>
          </a:p>
          <a:p>
            <a:r>
              <a:rPr lang="en-US" dirty="0"/>
              <a:t>Recall classifier: sign(</a:t>
            </a:r>
            <a:r>
              <a:rPr lang="en-US" b="1" dirty="0"/>
              <a:t>w</a:t>
            </a:r>
            <a:r>
              <a:rPr lang="en-US" dirty="0"/>
              <a:t>.</a:t>
            </a:r>
            <a:r>
              <a:rPr lang="en-US" dirty="0">
                <a:latin typeface="Symbol" pitchFamily="18" charset="2"/>
                <a:sym typeface="Symbol" pitchFamily="18" charset="2"/>
              </a:rPr>
              <a:t>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)+b)</a:t>
            </a:r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kernels we are </a:t>
            </a:r>
            <a:r>
              <a:rPr lang="en-US" dirty="0" smtClean="0"/>
              <a:t>fine!</a:t>
            </a:r>
            <a:endParaRPr lang="en-US" dirty="0"/>
          </a:p>
        </p:txBody>
      </p:sp>
      <p:pic>
        <p:nvPicPr>
          <p:cNvPr id="990222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657600"/>
            <a:ext cx="39497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7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Kernels in logistic regression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82296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Define weights in terms of support vectors: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Derive </a:t>
            </a:r>
            <a:r>
              <a:rPr lang="en-US" dirty="0"/>
              <a:t>simple gradient descent rule on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baseline="-25000" dirty="0" err="1">
                <a:sym typeface="Symbol" pitchFamily="18" charset="2"/>
              </a:rPr>
              <a:t>i</a:t>
            </a:r>
            <a:endParaRPr lang="en-US" baseline="-25000" dirty="0"/>
          </a:p>
        </p:txBody>
      </p:sp>
      <p:pic>
        <p:nvPicPr>
          <p:cNvPr id="99635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588" y="1674813"/>
            <a:ext cx="54070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635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3352800"/>
            <a:ext cx="2819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635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288" y="4191000"/>
            <a:ext cx="65643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360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Logistic Regression</a:t>
            </a:r>
          </a:p>
          <a:p>
            <a:r>
              <a:rPr lang="en-US" dirty="0" smtClean="0"/>
              <a:t>Kernel Least Squares</a:t>
            </a:r>
          </a:p>
          <a:p>
            <a:r>
              <a:rPr lang="en-US" dirty="0" smtClean="0"/>
              <a:t>Kernel PCA 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40000"/>
            <a:ext cx="4318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4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 Points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60720"/>
            <a:ext cx="7094145" cy="589728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44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1630363"/>
            <a:ext cx="3719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SVM derivation (1) – </a:t>
            </a:r>
            <a:br>
              <a:rPr lang="en-US" dirty="0"/>
            </a:br>
            <a:r>
              <a:rPr lang="en-US" dirty="0"/>
              <a:t>the linearly separable case</a:t>
            </a:r>
          </a:p>
        </p:txBody>
      </p:sp>
    </p:spTree>
    <p:extLst>
      <p:ext uri="{BB962C8B-B14F-4D97-AF65-F5344CB8AC3E}">
        <p14:creationId xmlns:p14="http://schemas.microsoft.com/office/powerpoint/2010/main" val="220567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10000"/>
            <a:ext cx="25225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949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200" y="1614488"/>
            <a:ext cx="76469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SVM derivation (1) – </a:t>
            </a:r>
            <a:br>
              <a:rPr lang="en-US" dirty="0"/>
            </a:br>
            <a:r>
              <a:rPr lang="en-US" dirty="0"/>
              <a:t>the linearly separable case</a:t>
            </a:r>
          </a:p>
        </p:txBody>
      </p:sp>
    </p:spTree>
    <p:extLst>
      <p:ext uri="{BB962C8B-B14F-4D97-AF65-F5344CB8AC3E}">
        <p14:creationId xmlns:p14="http://schemas.microsoft.com/office/powerpoint/2010/main" val="25381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5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633538"/>
            <a:ext cx="67754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4600" y="4038600"/>
            <a:ext cx="2895600" cy="2133600"/>
            <a:chOff x="3888" y="1728"/>
            <a:chExt cx="1824" cy="1344"/>
          </a:xfrm>
        </p:grpSpPr>
        <p:pic>
          <p:nvPicPr>
            <p:cNvPr id="963589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84" y="1824"/>
              <a:ext cx="1520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3590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496"/>
              <a:ext cx="15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3591" name="Rectangle 7"/>
            <p:cNvSpPr>
              <a:spLocks noChangeArrowheads="1"/>
            </p:cNvSpPr>
            <p:nvPr/>
          </p:nvSpPr>
          <p:spPr bwMode="auto">
            <a:xfrm>
              <a:off x="3888" y="1728"/>
              <a:ext cx="1824" cy="134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63592" name="Picture 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84" y="2817"/>
              <a:ext cx="166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SVM formulation – </a:t>
            </a:r>
            <a:br>
              <a:rPr lang="en-US" dirty="0"/>
            </a:br>
            <a:r>
              <a:rPr lang="en-US" dirty="0"/>
              <a:t>the linearly separable case</a:t>
            </a:r>
          </a:p>
        </p:txBody>
      </p:sp>
    </p:spTree>
    <p:extLst>
      <p:ext uri="{BB962C8B-B14F-4D97-AF65-F5344CB8AC3E}">
        <p14:creationId xmlns:p14="http://schemas.microsoft.com/office/powerpoint/2010/main" val="303321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1633538"/>
            <a:ext cx="4743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SVM formulation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non-separable case</a:t>
            </a:r>
          </a:p>
        </p:txBody>
      </p:sp>
    </p:spTree>
    <p:extLst>
      <p:ext uri="{BB962C8B-B14F-4D97-AF65-F5344CB8AC3E}">
        <p14:creationId xmlns:p14="http://schemas.microsoft.com/office/powerpoint/2010/main" val="278629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225" y="1628775"/>
            <a:ext cx="67754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0200" y="2895600"/>
            <a:ext cx="3657600" cy="2133600"/>
            <a:chOff x="3408" y="1824"/>
            <a:chExt cx="2304" cy="134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08" y="1824"/>
              <a:ext cx="2304" cy="1344"/>
              <a:chOff x="3408" y="1824"/>
              <a:chExt cx="2304" cy="1344"/>
            </a:xfrm>
          </p:grpSpPr>
          <p:pic>
            <p:nvPicPr>
              <p:cNvPr id="967686" name="Picture 6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92" y="1920"/>
                <a:ext cx="1520" cy="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67687" name="Picture 7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92" y="2592"/>
                <a:ext cx="1509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67688" name="Rectangle 8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2304" cy="134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67689" name="Picture 9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92" y="2913"/>
                <a:ext cx="1664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67690" name="Picture 1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29" y="2913"/>
              <a:ext cx="19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SVM formulation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non-separable case</a:t>
            </a:r>
          </a:p>
        </p:txBody>
      </p:sp>
    </p:spTree>
    <p:extLst>
      <p:ext uri="{BB962C8B-B14F-4D97-AF65-F5344CB8AC3E}">
        <p14:creationId xmlns:p14="http://schemas.microsoft.com/office/powerpoint/2010/main" val="173293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Builds character!</a:t>
            </a:r>
          </a:p>
          <a:p>
            <a:endParaRPr lang="en-US" dirty="0" smtClean="0"/>
          </a:p>
          <a:p>
            <a:r>
              <a:rPr lang="en-US" dirty="0" smtClean="0"/>
              <a:t>Exposes structure about the problem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some quadratic programming algorithms that can solve the dual faster than the primal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“</a:t>
            </a:r>
            <a:r>
              <a:rPr lang="en-US" b="1" dirty="0"/>
              <a:t>kernel trick</a:t>
            </a:r>
            <a:r>
              <a:rPr lang="en-US" dirty="0"/>
              <a:t>”!!!</a:t>
            </a:r>
          </a:p>
          <a:p>
            <a:pPr lvl="1"/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Why did we learn about the dual SVM?</a:t>
            </a:r>
          </a:p>
        </p:txBody>
      </p:sp>
    </p:spTree>
    <p:extLst>
      <p:ext uri="{BB962C8B-B14F-4D97-AF65-F5344CB8AC3E}">
        <p14:creationId xmlns:p14="http://schemas.microsoft.com/office/powerpoint/2010/main" val="195054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\frac{1}{2}{\bf w}.{\bf w} \\&#10;\left({\bf w}.{\bf x}_j + b\right)y_j \geq 1, \  \forall j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2"/>
  <p:tag name="PICTUREFILESIZE" val="192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for any $k$ where $C &gt; \alpha_k &gt;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74"/>
  <p:tag name="PICTUREFILESIZE" val="132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 = \sum_i \alpha_i y_i {\bf x}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85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y_k - {\bf w}.{\bf x}_k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55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for any $k$ where $\alpha_k &gt;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1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 = \sum_j \alpha_j y_j {\bf x}_j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7"/>
  <p:tag name="PICTUREFILESIZE" val="90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l}&#10;\mbox{maximize}_{\bf \alpha} &amp; \sum_i \alpha_i - &#10;\frac{1}{2} \sum_{i,j} \alpha_i\alpha_j y_i y_j {\bf x}_i {\bf x}_j&#10;\\[5mm]&#10;&amp;\sum_i \alpha_i y_i = 0 \\&#10;&amp; C \geq \alpha_i \geq 0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8"/>
  <p:tag name="PICTUREFILESIZE" val="346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l}&#10;\mbox{maximize}_{\bf \alpha} &amp; \sum_i \alpha_i - &#10;\frac{1}{2} \sum_{i,j} \alpha_i\alpha_j y_i y_j K({\bf x}_i,{\bf x}_j)&#10;\\[5mm]&#10;&amp; K({\bf x}_i,{\bf x}_j) = \Phi({\bf x}_i)\cdot \Phi({\bf x}_j)\\&#10;&amp;\sum_i \alpha_i y_i = 0 \\&#10;&amp; C \geq \alpha_i \geq 0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15"/>
  <p:tag name="PICTUREFILESIZE" val="529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Phi({\bf u}) \cdot \Phi({\bf v}) = \mbox{polynomials of degree d} 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85"/>
  <p:tag name="PICTUREFILESIZE" val="168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Phi({\bf u}) \cdot \Phi({\bf v}) = \mbox{polynomials of degree d} 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85"/>
  <p:tag name="PICTUREFILESIZE" val="168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{\bf u},{\bf v}) = ({\bf u} \cdot {\bf v})^d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73"/>
  <p:tag name="PICTUREFILESIZE" val="75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 = \sum_j \alpha_j y_j {\bf x}_j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7"/>
  <p:tag name="PICTUREFILESIZE" val="90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{\bf u},{\bf v}) = ({\bf u} \cdot {\bf v}+1)^d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14"/>
  <p:tag name="PICTUREFILESIZE" val="83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{\bf u},{\bf v}) = \exp\left(-\frac{||{\bf u} - {\bf v}||}{2\sigma^2} \right) 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155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{\bf u},{\bf v}) = \tanh(\eta{\bf u} \cdot {\bf v}+\nu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106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l}&#10;\mbox{maximize}_{\bf \alpha} &amp; \sum_i \alpha_i - &#10;\frac{1}{2} \sum_{i,j} \alpha_i\alpha_j y_i y_j K({\bf x}_i,{\bf x}_j)&#10;\\[5mm]&#10;&amp; K({\bf x}_i,{\bf x}_j) = \Phi({\bf x}_i)\cdot \Phi({\bf x}_j)\\&#10;&amp;\sum_i \alpha_i y_i = 0 \\&#10;&amp; C \geq \alpha_i \geq 0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15"/>
  <p:tag name="PICTUREFILESIZE" val="529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for any $k$ where $C &gt; \alpha_k &gt;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74"/>
  <p:tag name="PICTUREFILESIZE" val="132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 = \sum_i \alpha_i y_i {\bf x}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85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y_k - {\bf w}.{\bf x}_k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55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for any $k$ where $\alpha_k &gt;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12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{\bf u},{\bf v}) = \Phi({\bf u})\cdot \Phi({\bf v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17"/>
  <p:tag name="PICTUREFILESIZE" val="99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Y=1\mid x,{\bf w}) &amp; = &amp; \frac{1}{1+e^{-({\bf w}\cdot\Phi({\bf x})+b)}} 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69"/>
  <p:tag name="PICTUREFILESIZE" val="164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L({\bf w},{\bf \alpha}) = \frac{1}{2}{\bf w}.{\bf w}  &#10;- \sum_j \alpha_j \left[\left({\bf w}.{\bf x}_j + b\right)y_j - 1\right]&#10;\\&#10;\alpha_j \geq 0, \  \forall j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15"/>
  <p:tag name="PICTUREFILESIZE" val="270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 = \sum_i \alpha_i \Phi({\bf x}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51"/>
  <p:tag name="PICTUREFILESIZE" val="98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Y=1\mid x,{\bf w}) &amp; = &amp; \frac{1}{1+e^{-\left(\sum_i \alpha_i \Phi({\bf x}_i) \cdot\Phi({\bf x})+b\right)}} \\&#10;&amp; = &amp; \frac{1}{1+e^{-\left(\sum_i \alpha_i K({\bf x},{\bf x}_i)+b\right)}} 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48"/>
  <p:tag name="PICTUREFILESIZE" val="380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l}&#10;\mbox{maximize}_{\bf \alpha} &amp; \sum_i \alpha_i - &#10;\frac{1}{2} \sum_{i,j} \alpha_i\alpha_j y_i y_j {\bf x}_i {\bf x}_j&#10;\\[5mm]&#10;&amp;\sum_i \alpha_i y_i = 0 \\&#10;&amp; \alpha_i \geq 0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8"/>
  <p:tag name="PICTUREFILESIZE" val="329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 = \sum_i \alpha_i y_i {\bf x}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85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y_k - {\bf w}.{\bf x}_k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55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for any $k$ where $\alpha_k &gt;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12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\frac{1}{2}{\bf w}.{\bf w} + C \sum_j \xi_j\\&#10;\left({\bf w}.{\bf x}_j + b\right)y_j \geq 1 - \xi_j, \  \forall j\\&#10;\hfill \xi_j \geq 0, \  \forall j\\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88"/>
  <p:tag name="PICTUREFILESIZE" val="333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l}&#10;\mbox{maximize}_{\bf \alpha} &amp; \sum_i \alpha_i - &#10;\frac{1}{2} \sum_{i,j} \alpha_i\alpha_j y_i y_j {\bf x}_i {\bf x}_j&#10;\\[5mm]&#10;&amp;\sum_i \alpha_i y_i = 0 \\&#10;&amp; C \geq \alpha_i \geq 0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8"/>
  <p:tag name="PICTUREFILESIZE" val="34624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47031</TotalTime>
  <Words>657</Words>
  <Application>Microsoft Macintosh PowerPoint</Application>
  <PresentationFormat>On-screen Show (4:3)</PresentationFormat>
  <Paragraphs>183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pictures</vt:lpstr>
      <vt:lpstr>Blank Presentation</vt:lpstr>
      <vt:lpstr>ECE 5984: Introduction to  Machine Learning</vt:lpstr>
      <vt:lpstr>Lagrangian Duality</vt:lpstr>
      <vt:lpstr>Saddle Points</vt:lpstr>
      <vt:lpstr>Dual SVM derivation (1) –  the linearly separable case</vt:lpstr>
      <vt:lpstr>Dual SVM derivation (1) –  the linearly separable case</vt:lpstr>
      <vt:lpstr>Dual SVM formulation –  the linearly separable case</vt:lpstr>
      <vt:lpstr>Dual SVM formulation – the non-separable case</vt:lpstr>
      <vt:lpstr>Dual SVM formulation – the non-separable case</vt:lpstr>
      <vt:lpstr>Why did we learn about the dual SVM?</vt:lpstr>
      <vt:lpstr>Dual SVM interpretation: Sparsity</vt:lpstr>
      <vt:lpstr>Dual formulation only depends on dot-products, not on w!</vt:lpstr>
      <vt:lpstr>Dot-product of polynomials</vt:lpstr>
      <vt:lpstr>Higher order polynomials</vt:lpstr>
      <vt:lpstr>Common kernels</vt:lpstr>
      <vt:lpstr>Kernel Demo</vt:lpstr>
      <vt:lpstr>What is a kernel?</vt:lpstr>
      <vt:lpstr>PowerPoint Presentation</vt:lpstr>
      <vt:lpstr>PowerPoint Presentation</vt:lpstr>
      <vt:lpstr>PowerPoint Presentation</vt:lpstr>
      <vt:lpstr>PowerPoint Presentation</vt:lpstr>
      <vt:lpstr>Finally: the “kernel trick”!</vt:lpstr>
      <vt:lpstr>Kernels in Computer Vision</vt:lpstr>
      <vt:lpstr>PowerPoint Presentation</vt:lpstr>
      <vt:lpstr>What about at classification time</vt:lpstr>
      <vt:lpstr>Kernels in logistic regression</vt:lpstr>
      <vt:lpstr>Kernels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2509</cp:revision>
  <cp:lastPrinted>2009-01-27T18:32:10Z</cp:lastPrinted>
  <dcterms:created xsi:type="dcterms:W3CDTF">2013-03-06T19:31:42Z</dcterms:created>
  <dcterms:modified xsi:type="dcterms:W3CDTF">2015-04-01T18:46:13Z</dcterms:modified>
  <cp:category/>
</cp:coreProperties>
</file>