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8"/>
  </p:notesMasterIdLst>
  <p:handoutMasterIdLst>
    <p:handoutMasterId r:id="rId49"/>
  </p:handoutMasterIdLst>
  <p:sldIdLst>
    <p:sldId id="256" r:id="rId3"/>
    <p:sldId id="1657" r:id="rId4"/>
    <p:sldId id="1855" r:id="rId5"/>
    <p:sldId id="1856" r:id="rId6"/>
    <p:sldId id="1857" r:id="rId7"/>
    <p:sldId id="1842" r:id="rId8"/>
    <p:sldId id="1822" r:id="rId9"/>
    <p:sldId id="1858" r:id="rId10"/>
    <p:sldId id="1890" r:id="rId11"/>
    <p:sldId id="1851" r:id="rId12"/>
    <p:sldId id="1852" r:id="rId13"/>
    <p:sldId id="1853" r:id="rId14"/>
    <p:sldId id="1854" r:id="rId15"/>
    <p:sldId id="1859" r:id="rId16"/>
    <p:sldId id="1860" r:id="rId17"/>
    <p:sldId id="1861" r:id="rId18"/>
    <p:sldId id="1862" r:id="rId19"/>
    <p:sldId id="1863" r:id="rId20"/>
    <p:sldId id="1864" r:id="rId21"/>
    <p:sldId id="1865" r:id="rId22"/>
    <p:sldId id="1866" r:id="rId23"/>
    <p:sldId id="1867" r:id="rId24"/>
    <p:sldId id="1868" r:id="rId25"/>
    <p:sldId id="1869" r:id="rId26"/>
    <p:sldId id="1870" r:id="rId27"/>
    <p:sldId id="1871" r:id="rId28"/>
    <p:sldId id="1872" r:id="rId29"/>
    <p:sldId id="1873" r:id="rId30"/>
    <p:sldId id="1891" r:id="rId31"/>
    <p:sldId id="1874" r:id="rId32"/>
    <p:sldId id="1875" r:id="rId33"/>
    <p:sldId id="1876" r:id="rId34"/>
    <p:sldId id="1877" r:id="rId35"/>
    <p:sldId id="1878" r:id="rId36"/>
    <p:sldId id="1879" r:id="rId37"/>
    <p:sldId id="1880" r:id="rId38"/>
    <p:sldId id="1881" r:id="rId39"/>
    <p:sldId id="1882" r:id="rId40"/>
    <p:sldId id="1883" r:id="rId41"/>
    <p:sldId id="1884" r:id="rId42"/>
    <p:sldId id="1885" r:id="rId43"/>
    <p:sldId id="1886" r:id="rId44"/>
    <p:sldId id="1887" r:id="rId45"/>
    <p:sldId id="1888" r:id="rId46"/>
    <p:sldId id="1889" r:id="rId4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15" d="100"/>
          <a:sy n="115" d="100"/>
        </p:scale>
        <p:origin x="-10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812B-237A-4D32-A9B9-0D604D5A2524}" type="slidenum">
              <a:rPr lang="en-US"/>
              <a:pPr/>
              <a:t>30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4DD3F-1A69-4FDF-B55B-0A2486303F2A}" type="slidenum">
              <a:rPr lang="en-US"/>
              <a:pPr/>
              <a:t>32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82127-B5EB-4E51-977E-2B0860E47ECB}" type="slidenum">
              <a:rPr lang="en-US"/>
              <a:pPr/>
              <a:t>33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21BBE-D75B-472F-B8F3-FA8AC88763E3}" type="slidenum">
              <a:rPr lang="en-US"/>
              <a:pPr/>
              <a:t>36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2C52B-581B-439F-9756-CFC50DDF4EB4}" type="slidenum">
              <a:rPr lang="en-US"/>
              <a:pPr/>
              <a:t>37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D7299-9C45-4EFB-9A36-F3024BE6C360}" type="slidenum">
              <a:rPr lang="en-US"/>
              <a:pPr/>
              <a:t>38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D8FF2-C2D8-4364-A1E4-3CC06E08E7AB}" type="slidenum">
              <a:rPr lang="en-US"/>
              <a:pPr/>
              <a:t>39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6A948-BF6A-418F-9B6E-F046570E7AC9}" type="slidenum">
              <a:rPr lang="en-US"/>
              <a:pPr/>
              <a:t>40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EC9E2-80F8-4800-A0E0-141D56A15BB7}" type="slidenum">
              <a:rPr lang="en-US"/>
              <a:pPr/>
              <a:t>41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997F-AC6D-464F-BD57-7355956F887A}" type="slidenum">
              <a:rPr lang="en-US"/>
              <a:pPr/>
              <a:t>42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A9AFF-0CCE-4DD3-A410-5DC13B90F5F4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EA715-236C-4785-B18E-911D6E315250}" type="slidenum">
              <a:rPr lang="en-US"/>
              <a:pPr/>
              <a:t>43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A40EE-2D3B-4079-8853-8DC7249FE6A0}" type="slidenum">
              <a:rPr lang="en-US"/>
              <a:pPr/>
              <a:t>44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9" y="4343400"/>
            <a:ext cx="502602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DD76-A61B-400A-AF50-2064873038A5}" type="slidenum">
              <a:rPr lang="en-US"/>
              <a:pPr/>
              <a:t>8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8A134-5596-4D86-924D-528B83A75006}" type="slidenum">
              <a:rPr lang="en-US"/>
              <a:pPr/>
              <a:t>11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A2E-9EC8-4D13-BEA4-5FE6BDD3B029}" type="slidenum">
              <a:rPr lang="en-US"/>
              <a:pPr/>
              <a:t>14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73426-5B37-40CB-AC84-BE0809D649A0}" type="slidenum">
              <a:rPr lang="en-US"/>
              <a:pPr/>
              <a:t>15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FDF3E-BEA9-418B-A115-67E7E78DACB0}" type="slidenum">
              <a:rPr lang="en-US"/>
              <a:pPr/>
              <a:t>26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4E05C-3674-480B-8844-693E8187DE4B}" type="slidenum">
              <a:rPr lang="en-US"/>
              <a:pPr/>
              <a:t>27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ED91D-93CD-43B0-B97A-A55903AA5830}" type="slidenum">
              <a:rPr lang="en-US"/>
              <a:pPr/>
              <a:t>28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s.technion.ac.il/~rani/LocBoos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5.emf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9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1.png"/><Relationship Id="rId5" Type="http://schemas.openxmlformats.org/officeDocument/2006/relationships/image" Target="../media/image5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8" Type="http://schemas.openxmlformats.org/officeDocument/2006/relationships/image" Target="../media/image43.png"/><Relationship Id="rId9" Type="http://schemas.openxmlformats.org/officeDocument/2006/relationships/image" Target="../media/image32.png"/><Relationship Id="rId10" Type="http://schemas.openxmlformats.org/officeDocument/2006/relationships/image" Target="../media/image44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14.xml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47.png"/><Relationship Id="rId7" Type="http://schemas.openxmlformats.org/officeDocument/2006/relationships/image" Target="../media/image46.png"/><Relationship Id="rId8" Type="http://schemas.openxmlformats.org/officeDocument/2006/relationships/image" Target="../media/image52.png"/><Relationship Id="rId9" Type="http://schemas.openxmlformats.org/officeDocument/2006/relationships/image" Target="../media/image45.emf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e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Classification: Logistic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Regression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NB &amp; LR connections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Readings: Barber 17.4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</a:p>
          <a:p>
            <a:pPr lvl="1"/>
            <a:r>
              <a:rPr lang="en-US" dirty="0" smtClean="0"/>
              <a:t>Think about a 2 class problem {0,1}</a:t>
            </a:r>
          </a:p>
          <a:p>
            <a:pPr lvl="1"/>
            <a:r>
              <a:rPr lang="en-US" dirty="0" smtClean="0"/>
              <a:t>Can we regress to P(Y=1 | X=x)?</a:t>
            </a:r>
          </a:p>
          <a:p>
            <a:endParaRPr lang="en-US" dirty="0"/>
          </a:p>
          <a:p>
            <a:r>
              <a:rPr lang="en-US" dirty="0" smtClean="0"/>
              <a:t>Meet the Logistic or Sigmoid function</a:t>
            </a:r>
          </a:p>
          <a:p>
            <a:pPr lvl="1"/>
            <a:r>
              <a:rPr lang="en-US" dirty="0" smtClean="0"/>
              <a:t>Crunches real numbers down to 0-1</a:t>
            </a:r>
          </a:p>
          <a:p>
            <a:endParaRPr lang="en-US" dirty="0" smtClean="0"/>
          </a:p>
          <a:p>
            <a:r>
              <a:rPr lang="en-US" dirty="0" smtClean="0"/>
              <a:t>Model</a:t>
            </a:r>
            <a:endParaRPr lang="en-US" dirty="0"/>
          </a:p>
          <a:p>
            <a:pPr lvl="1"/>
            <a:r>
              <a:rPr lang="en-US" dirty="0"/>
              <a:t>In regression: y ~ N(</a:t>
            </a:r>
            <a:r>
              <a:rPr lang="en-US" dirty="0" err="1"/>
              <a:t>w’x</a:t>
            </a:r>
            <a:r>
              <a:rPr lang="en-US" dirty="0"/>
              <a:t>, λ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Logistic Regression: y ~ Bernoulli(</a:t>
            </a:r>
            <a:r>
              <a:rPr lang="en-US" dirty="0" err="1"/>
              <a:t>σ</a:t>
            </a:r>
            <a:r>
              <a:rPr lang="en-US" dirty="0"/>
              <a:t>(</a:t>
            </a:r>
            <a:r>
              <a:rPr lang="en-US" dirty="0" err="1"/>
              <a:t>w’x</a:t>
            </a:r>
            <a:r>
              <a:rPr lang="en-US" dirty="0"/>
              <a:t>))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sigmoid</a:t>
            </a:r>
          </a:p>
        </p:txBody>
      </p:sp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057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846507" y="3581400"/>
            <a:ext cx="17430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w</a:t>
            </a:r>
            <a:r>
              <a:rPr lang="en-US" sz="2400" baseline="-25000" dirty="0"/>
              <a:t>0</a:t>
            </a:r>
            <a:r>
              <a:rPr lang="en-US" sz="2400" dirty="0"/>
              <a:t>=0, w</a:t>
            </a:r>
            <a:r>
              <a:rPr lang="en-US" sz="2400" baseline="-25000" dirty="0"/>
              <a:t>1</a:t>
            </a:r>
            <a:r>
              <a:rPr lang="en-US" sz="2400" dirty="0" smtClean="0"/>
              <a:t>=1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581400"/>
            <a:ext cx="3429000" cy="3048000"/>
            <a:chOff x="0" y="2256"/>
            <a:chExt cx="2160" cy="1920"/>
          </a:xfrm>
        </p:grpSpPr>
        <p:pic>
          <p:nvPicPr>
            <p:cNvPr id="32154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556"/>
              <a:ext cx="216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1543" name="Text Box 7"/>
            <p:cNvSpPr txBox="1">
              <a:spLocks noChangeArrowheads="1"/>
            </p:cNvSpPr>
            <p:nvPr/>
          </p:nvSpPr>
          <p:spPr bwMode="auto">
            <a:xfrm>
              <a:off x="535" y="2256"/>
              <a:ext cx="10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w</a:t>
              </a:r>
              <a:r>
                <a:rPr lang="en-US" sz="2400" baseline="-25000" dirty="0" smtClean="0"/>
                <a:t>0</a:t>
              </a:r>
              <a:r>
                <a:rPr lang="en-US" sz="2400" dirty="0" smtClean="0"/>
                <a:t>=2</a:t>
              </a:r>
              <a:r>
                <a:rPr lang="en-US" sz="2400" dirty="0"/>
                <a:t>, w</a:t>
              </a:r>
              <a:r>
                <a:rPr lang="en-US" sz="2400" baseline="-25000" dirty="0"/>
                <a:t>1</a:t>
              </a:r>
              <a:r>
                <a:rPr lang="en-US" sz="2400" dirty="0" smtClean="0"/>
                <a:t>=1</a:t>
              </a:r>
              <a:endParaRPr lang="en-US" sz="2400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943600" y="3581400"/>
            <a:ext cx="3429000" cy="3048000"/>
            <a:chOff x="3744" y="2256"/>
            <a:chExt cx="2160" cy="1920"/>
          </a:xfrm>
        </p:grpSpPr>
        <p:pic>
          <p:nvPicPr>
            <p:cNvPr id="32154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2556"/>
              <a:ext cx="216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1546" name="Text Box 10"/>
            <p:cNvSpPr txBox="1">
              <a:spLocks noChangeArrowheads="1"/>
            </p:cNvSpPr>
            <p:nvPr/>
          </p:nvSpPr>
          <p:spPr bwMode="auto">
            <a:xfrm>
              <a:off x="4176" y="2256"/>
              <a:ext cx="1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w</a:t>
              </a:r>
              <a:r>
                <a:rPr lang="en-US" sz="2400" baseline="-25000" dirty="0"/>
                <a:t>0</a:t>
              </a:r>
              <a:r>
                <a:rPr lang="en-US" sz="2400" dirty="0"/>
                <a:t>=0, w</a:t>
              </a:r>
              <a:r>
                <a:rPr lang="en-US" sz="2400" baseline="-25000" dirty="0"/>
                <a:t>1</a:t>
              </a:r>
              <a:r>
                <a:rPr lang="en-US" sz="2400" dirty="0" smtClean="0"/>
                <a:t>=0.5</a:t>
              </a:r>
              <a:endParaRPr lang="en-US" sz="2400" dirty="0"/>
            </a:p>
          </p:txBody>
        </p:sp>
      </p:grp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200" y="1524000"/>
            <a:ext cx="4927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Logistic Regression – a Linear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pl-PL" dirty="0">
                <a:hlinkClick r:id="rId2"/>
              </a:rPr>
              <a:t>http://www.cs.technion.ac.il/~rani/LocBoost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fig8.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2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144000" cy="762000"/>
          </a:xfrm>
        </p:spPr>
        <p:txBody>
          <a:bodyPr/>
          <a:lstStyle/>
          <a:p>
            <a:r>
              <a:rPr lang="en-US" sz="4000"/>
              <a:t>Expressing Conditional Log Likelihood</a:t>
            </a:r>
          </a:p>
        </p:txBody>
      </p:sp>
      <p:pic>
        <p:nvPicPr>
          <p:cNvPr id="3809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600200"/>
            <a:ext cx="2914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093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447800"/>
            <a:ext cx="34528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09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138363"/>
            <a:ext cx="34528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09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3429000"/>
            <a:ext cx="80962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3" y="1636713"/>
            <a:ext cx="763746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US" sz="4000"/>
              <a:t>Maximizing Conditional Log Likelihood</a:t>
            </a:r>
          </a:p>
        </p:txBody>
      </p:sp>
      <p:pic>
        <p:nvPicPr>
          <p:cNvPr id="3829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914400"/>
            <a:ext cx="3505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29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395413"/>
            <a:ext cx="3505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0" y="38877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Bad news</a:t>
            </a:r>
            <a:r>
              <a:rPr lang="en-US" sz="2400" dirty="0"/>
              <a:t>: no closed-form solution to maximize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b="1" dirty="0"/>
              <a:t>w</a:t>
            </a:r>
            <a:r>
              <a:rPr lang="en-US" sz="2400" dirty="0"/>
              <a:t>)</a:t>
            </a:r>
            <a:endParaRPr lang="en-US" sz="2400" dirty="0">
              <a:latin typeface="cmsy10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Good </a:t>
            </a:r>
            <a:r>
              <a:rPr lang="en-US" sz="2400" dirty="0">
                <a:solidFill>
                  <a:srgbClr val="009900"/>
                </a:solidFill>
              </a:rPr>
              <a:t>news</a:t>
            </a:r>
            <a:r>
              <a:rPr lang="en-US" sz="2400" dirty="0"/>
              <a:t>: </a:t>
            </a:r>
            <a:r>
              <a:rPr lang="en-US" sz="2400" i="1" dirty="0"/>
              <a:t>l</a:t>
            </a:r>
            <a:r>
              <a:rPr lang="en-US" sz="2400" dirty="0"/>
              <a:t>(</a:t>
            </a:r>
            <a:r>
              <a:rPr lang="en-US" sz="2400" b="1" dirty="0"/>
              <a:t>w</a:t>
            </a:r>
            <a:r>
              <a:rPr lang="en-US" sz="2400" dirty="0"/>
              <a:t>) is concave function of </a:t>
            </a:r>
            <a:r>
              <a:rPr lang="en-US" sz="2400" b="1" dirty="0" smtClean="0"/>
              <a:t>w</a:t>
            </a:r>
            <a:r>
              <a:rPr lang="en-US" sz="2400" b="1" dirty="0" smtClean="0">
                <a:latin typeface="cmsy10" pitchFamily="34" charset="0"/>
              </a:rPr>
              <a:t>!</a:t>
            </a:r>
            <a:r>
              <a:rPr lang="en-US" sz="2400" dirty="0" smtClean="0"/>
              <a:t> </a:t>
            </a:r>
            <a:endParaRPr lang="en-US" sz="2400" dirty="0">
              <a:latin typeface="cmsy10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2286000"/>
            <a:ext cx="165100" cy="228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7707" y="2286000"/>
            <a:ext cx="165100" cy="228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3026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4856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7255" t="22108" r="37054" b="37082"/>
          <a:stretch/>
        </p:blipFill>
        <p:spPr bwMode="auto">
          <a:xfrm>
            <a:off x="0" y="3560830"/>
            <a:ext cx="3322514" cy="22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9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 about step-size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494497" cy="5278666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Nicolas Le Roux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0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3982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52400" y="3048000"/>
            <a:ext cx="5181600" cy="1981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7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it work?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</a:t>
            </a:r>
            <a:endParaRPr lang="en-US" dirty="0"/>
          </a:p>
          <a:p>
            <a:pPr lvl="1"/>
            <a:r>
              <a:rPr lang="en-US" dirty="0" smtClean="0"/>
              <a:t>Due: Friday </a:t>
            </a:r>
            <a:r>
              <a:rPr lang="en-US" strike="sngStrike" dirty="0" smtClean="0"/>
              <a:t>03/06</a:t>
            </a:r>
            <a:r>
              <a:rPr lang="en-US" dirty="0" smtClean="0"/>
              <a:t>, </a:t>
            </a:r>
            <a:r>
              <a:rPr lang="en-US" dirty="0"/>
              <a:t>03</a:t>
            </a:r>
            <a:r>
              <a:rPr lang="en-US" dirty="0" smtClean="0"/>
              <a:t>/15, 11</a:t>
            </a:r>
            <a:r>
              <a:rPr lang="en-US" dirty="0"/>
              <a:t>:55pm</a:t>
            </a:r>
          </a:p>
          <a:p>
            <a:pPr lvl="1"/>
            <a:r>
              <a:rPr lang="en-US" dirty="0" smtClean="0"/>
              <a:t>Implement linear regression, Naïve Bayes, Logistic Regression</a:t>
            </a:r>
          </a:p>
          <a:p>
            <a:endParaRPr lang="en-US" dirty="0"/>
          </a:p>
          <a:p>
            <a:r>
              <a:rPr lang="en-US" dirty="0" smtClean="0"/>
              <a:t>Need a couple of catch-up lectures</a:t>
            </a:r>
          </a:p>
          <a:p>
            <a:pPr lvl="1"/>
            <a:r>
              <a:rPr lang="en-US" dirty="0" smtClean="0"/>
              <a:t>How about 4-6pm?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7838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4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5445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0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6792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7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31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0462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5936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Fei</a:t>
            </a:r>
            <a:r>
              <a:rPr lang="en-US" dirty="0" smtClean="0"/>
              <a:t> </a:t>
            </a:r>
            <a:r>
              <a:rPr lang="en-US" dirty="0" err="1" smtClean="0"/>
              <a:t>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371600"/>
          </a:xfrm>
        </p:spPr>
        <p:txBody>
          <a:bodyPr/>
          <a:lstStyle/>
          <a:p>
            <a:r>
              <a:rPr lang="en-US" sz="4000"/>
              <a:t>Optimizing concave function – Gradient ascent 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Conditional likelihood for Logistic Regression is </a:t>
            </a:r>
            <a:r>
              <a:rPr lang="en-US" sz="2000" dirty="0" smtClean="0"/>
              <a:t>concave</a:t>
            </a:r>
            <a:r>
              <a:rPr lang="en-US" sz="2000" dirty="0">
                <a:latin typeface="cmsy10" pitchFamily="34" charset="0"/>
              </a:rPr>
              <a:t> </a:t>
            </a:r>
            <a:r>
              <a:rPr lang="en-US" sz="2000" dirty="0" smtClean="0">
                <a:latin typeface="cmsy10" pitchFamily="34" charset="0"/>
              </a:rPr>
              <a:t/>
            </a:r>
            <a:br>
              <a:rPr lang="en-US" sz="2000" dirty="0" smtClean="0">
                <a:latin typeface="cmsy10" pitchFamily="34" charset="0"/>
              </a:rPr>
            </a:br>
            <a:r>
              <a:rPr lang="en-US" sz="2000" dirty="0" smtClean="0">
                <a:latin typeface="cmsy10" pitchFamily="34" charset="0"/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dirty="0"/>
              <a:t>Find optimum with gradient ascent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6" cstate="print"/>
          <a:srcRect l="17647" t="25981" r="18823" b="36800"/>
          <a:stretch>
            <a:fillRect/>
          </a:stretch>
        </p:blipFill>
        <p:spPr bwMode="auto">
          <a:xfrm>
            <a:off x="-123825" y="2362200"/>
            <a:ext cx="46196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48050" y="2286000"/>
            <a:ext cx="5543550" cy="696913"/>
            <a:chOff x="2172" y="1440"/>
            <a:chExt cx="3492" cy="439"/>
          </a:xfrm>
        </p:grpSpPr>
        <p:pic>
          <p:nvPicPr>
            <p:cNvPr id="38503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04" y="1440"/>
              <a:ext cx="256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5031" name="Text Box 7"/>
            <p:cNvSpPr txBox="1">
              <a:spLocks noChangeArrowheads="1"/>
            </p:cNvSpPr>
            <p:nvPr/>
          </p:nvSpPr>
          <p:spPr bwMode="auto">
            <a:xfrm>
              <a:off x="2172" y="1536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Gradient: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248400" y="3200400"/>
            <a:ext cx="2624138" cy="685800"/>
            <a:chOff x="3936" y="2016"/>
            <a:chExt cx="1653" cy="432"/>
          </a:xfrm>
        </p:grpSpPr>
        <p:sp>
          <p:nvSpPr>
            <p:cNvPr id="385033" name="Text Box 9"/>
            <p:cNvSpPr txBox="1">
              <a:spLocks noChangeArrowheads="1"/>
            </p:cNvSpPr>
            <p:nvPr/>
          </p:nvSpPr>
          <p:spPr bwMode="auto">
            <a:xfrm>
              <a:off x="4224" y="2016"/>
              <a:ext cx="136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</a:rPr>
                <a:t>Learning rate, </a:t>
              </a:r>
              <a:r>
                <a:rPr lang="en-US" b="1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rPr>
                <a:t></a:t>
              </a:r>
              <a:r>
                <a:rPr lang="en-US" b="1">
                  <a:solidFill>
                    <a:srgbClr val="FFFF00"/>
                  </a:solidFill>
                </a:rPr>
                <a:t>&gt;0</a:t>
              </a:r>
            </a:p>
          </p:txBody>
        </p:sp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 flipH="1">
              <a:off x="3936" y="2160"/>
              <a:ext cx="288" cy="288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48050" y="3657600"/>
            <a:ext cx="4281488" cy="1370013"/>
            <a:chOff x="2172" y="2304"/>
            <a:chExt cx="2697" cy="863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172" y="2304"/>
              <a:ext cx="2462" cy="288"/>
              <a:chOff x="2172" y="2304"/>
              <a:chExt cx="2462" cy="288"/>
            </a:xfrm>
          </p:grpSpPr>
          <p:sp>
            <p:nvSpPr>
              <p:cNvPr id="385037" name="Text Box 13"/>
              <p:cNvSpPr txBox="1">
                <a:spLocks noChangeArrowheads="1"/>
              </p:cNvSpPr>
              <p:nvPr/>
            </p:nvSpPr>
            <p:spPr bwMode="auto">
              <a:xfrm>
                <a:off x="2172" y="2304"/>
                <a:ext cx="9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Update rule:</a:t>
                </a:r>
              </a:p>
            </p:txBody>
          </p:sp>
          <p:pic>
            <p:nvPicPr>
              <p:cNvPr id="385038" name="Picture 14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64" y="2413"/>
                <a:ext cx="137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85039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84" y="2729"/>
              <a:ext cx="2085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9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1447800"/>
            <a:ext cx="7637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1371600"/>
            <a:ext cx="165100" cy="228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371600"/>
            <a:ext cx="165100" cy="22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Maximize Conditional Log </a:t>
            </a:r>
            <a:r>
              <a:rPr lang="en-US" dirty="0" smtClean="0"/>
              <a:t>Likelihood: </a:t>
            </a:r>
            <a:br>
              <a:rPr lang="en-US" dirty="0" smtClean="0"/>
            </a:br>
            <a:r>
              <a:rPr lang="en-US" dirty="0" smtClean="0"/>
              <a:t>Gradient </a:t>
            </a:r>
            <a:r>
              <a:rPr lang="en-US" dirty="0"/>
              <a:t>ascent</a:t>
            </a:r>
          </a:p>
        </p:txBody>
      </p:sp>
    </p:spTree>
    <p:extLst>
      <p:ext uri="{BB962C8B-B14F-4D97-AF65-F5344CB8AC3E}">
        <p14:creationId xmlns:p14="http://schemas.microsoft.com/office/powerpoint/2010/main" val="225537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</a:t>
            </a:r>
            <a:r>
              <a:rPr lang="en-US" dirty="0" smtClean="0"/>
              <a:t>Ascent </a:t>
            </a:r>
            <a:r>
              <a:rPr lang="en-US" dirty="0"/>
              <a:t>for LR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382000" cy="43396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Gradient ascent algorithm: iterate until change &lt;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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</a:t>
            </a: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	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	For </a:t>
            </a:r>
            <a:r>
              <a:rPr lang="en-US" sz="2400" dirty="0" err="1" smtClean="0"/>
              <a:t>i</a:t>
            </a:r>
            <a:r>
              <a:rPr lang="en-US" sz="2400" dirty="0" smtClean="0"/>
              <a:t>=1,…,n, </a:t>
            </a: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repeat   </a:t>
            </a:r>
            <a:endParaRPr lang="en-US" sz="2400" dirty="0"/>
          </a:p>
        </p:txBody>
      </p:sp>
      <p:pic>
        <p:nvPicPr>
          <p:cNvPr id="3891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419600"/>
            <a:ext cx="6494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590800"/>
            <a:ext cx="615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7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1072"/>
          <a:stretch/>
        </p:blipFill>
        <p:spPr>
          <a:xfrm>
            <a:off x="3181664" y="825500"/>
            <a:ext cx="2914336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That’s all M(C)LE.  How about </a:t>
            </a:r>
            <a:r>
              <a:rPr lang="en-US" sz="4000" dirty="0" smtClean="0"/>
              <a:t>M(C)AP</a:t>
            </a:r>
            <a:r>
              <a:rPr lang="en-US" sz="4000" dirty="0"/>
              <a:t>?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9538"/>
            <a:ext cx="8153400" cy="5257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One </a:t>
            </a:r>
            <a:r>
              <a:rPr lang="en-US" sz="2400" dirty="0"/>
              <a:t>common approach is to define priors on </a:t>
            </a:r>
            <a:r>
              <a:rPr lang="en-US" sz="2400" b="1" dirty="0"/>
              <a:t>w</a:t>
            </a:r>
          </a:p>
          <a:p>
            <a:pPr lvl="1"/>
            <a:r>
              <a:rPr lang="en-US" sz="2000" dirty="0"/>
              <a:t>Normal distribution, zero mean, identity covariance</a:t>
            </a:r>
          </a:p>
          <a:p>
            <a:pPr lvl="1"/>
            <a:r>
              <a:rPr lang="en-US" sz="2000" dirty="0"/>
              <a:t>“Pushes” parameters towards zero</a:t>
            </a:r>
          </a:p>
          <a:p>
            <a:endParaRPr lang="en-US" sz="2400" dirty="0" smtClean="0"/>
          </a:p>
          <a:p>
            <a:r>
              <a:rPr lang="en-US" sz="2400" dirty="0" smtClean="0"/>
              <a:t>Corresponds </a:t>
            </a:r>
            <a:r>
              <a:rPr lang="en-US" sz="2400" dirty="0"/>
              <a:t>to </a:t>
            </a:r>
            <a:r>
              <a:rPr lang="en-US" sz="2400" b="1" i="1" dirty="0"/>
              <a:t>Regularization</a:t>
            </a:r>
            <a:endParaRPr lang="en-US" sz="2400" dirty="0"/>
          </a:p>
          <a:p>
            <a:pPr lvl="1"/>
            <a:r>
              <a:rPr lang="en-US" sz="2000" dirty="0"/>
              <a:t>Helps avoid very large weights and </a:t>
            </a:r>
            <a:r>
              <a:rPr lang="en-US" sz="2000" dirty="0" err="1"/>
              <a:t>overfitting</a:t>
            </a:r>
            <a:endParaRPr lang="en-US" sz="2000" dirty="0"/>
          </a:p>
          <a:p>
            <a:pPr lvl="1"/>
            <a:r>
              <a:rPr lang="en-US" sz="2000" dirty="0"/>
              <a:t>More on this later in the semester</a:t>
            </a:r>
          </a:p>
          <a:p>
            <a:pPr lvl="1"/>
            <a:endParaRPr lang="en-US" sz="2000" dirty="0"/>
          </a:p>
          <a:p>
            <a:r>
              <a:rPr lang="en-US" sz="2400" dirty="0"/>
              <a:t>MAP estimate</a:t>
            </a:r>
          </a:p>
          <a:p>
            <a:pPr lvl="1"/>
            <a:endParaRPr lang="en-US" sz="2000" dirty="0"/>
          </a:p>
        </p:txBody>
      </p:sp>
      <p:pic>
        <p:nvPicPr>
          <p:cNvPr id="3911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287462"/>
            <a:ext cx="58023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11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7550" y="5486400"/>
            <a:ext cx="48656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parameters </a:t>
            </a:r>
            <a:r>
              <a:rPr lang="en-US">
                <a:sym typeface="Symbol" pitchFamily="18" charset="2"/>
              </a:rPr>
              <a:t> Overfitting</a:t>
            </a:r>
            <a:endParaRPr lang="en-US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If data is linearly separable, weights go to infinity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Leads to </a:t>
            </a:r>
            <a:r>
              <a:rPr lang="en-US" sz="2400" dirty="0" err="1" smtClean="0"/>
              <a:t>overfitting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Penalizing </a:t>
            </a:r>
            <a:r>
              <a:rPr lang="en-US" sz="2400" dirty="0"/>
              <a:t>high weights can prevent </a:t>
            </a:r>
            <a:r>
              <a:rPr lang="en-US" sz="2400" dirty="0" err="1" smtClean="0"/>
              <a:t>overfitting</a:t>
            </a:r>
            <a:endParaRPr lang="en-US" sz="2400" dirty="0"/>
          </a:p>
        </p:txBody>
      </p:sp>
      <p:pic>
        <p:nvPicPr>
          <p:cNvPr id="523273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95600"/>
            <a:ext cx="1143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3276" name="Picture 12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2988" y="2895600"/>
            <a:ext cx="1292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3277" name="Picture 1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3575" y="2895600"/>
            <a:ext cx="15938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0" name="Picture 2" descr="\\.host\Shared Folders\guestrin\Desktop\Picture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066800"/>
            <a:ext cx="8077200" cy="1681278"/>
          </a:xfrm>
          <a:prstGeom prst="rect">
            <a:avLst/>
          </a:prstGeom>
          <a:noFill/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Gradient of M(C)AP</a:t>
            </a:r>
          </a:p>
        </p:txBody>
      </p:sp>
      <p:pic>
        <p:nvPicPr>
          <p:cNvPr id="39526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76400"/>
            <a:ext cx="36179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52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1755775"/>
            <a:ext cx="22796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5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4000"/>
              <a:t>MLE vs MAP 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447800"/>
            <a:ext cx="7772400" cy="5257800"/>
          </a:xfrm>
        </p:spPr>
        <p:txBody>
          <a:bodyPr/>
          <a:lstStyle/>
          <a:p>
            <a:r>
              <a:rPr lang="en-US" sz="2400"/>
              <a:t>Maximum conditional likelihood estimate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lvl="1"/>
            <a:endParaRPr lang="en-US" sz="2000"/>
          </a:p>
          <a:p>
            <a:r>
              <a:rPr lang="en-US" sz="2400"/>
              <a:t>Maximum conditional a posteriori estimate</a:t>
            </a:r>
          </a:p>
        </p:txBody>
      </p:sp>
      <p:pic>
        <p:nvPicPr>
          <p:cNvPr id="397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464050"/>
            <a:ext cx="48656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1905000"/>
            <a:ext cx="42227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2895600"/>
            <a:ext cx="6494462" cy="7143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3973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325" y="5634038"/>
            <a:ext cx="8164513" cy="8985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0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HW2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Bayes</a:t>
            </a:r>
          </a:p>
          <a:p>
            <a:pPr lvl="1"/>
            <a:r>
              <a:rPr lang="en-US" dirty="0" err="1" smtClean="0"/>
              <a:t>Train_NB</a:t>
            </a:r>
            <a:endParaRPr lang="en-US" dirty="0" smtClean="0"/>
          </a:p>
          <a:p>
            <a:pPr lvl="2"/>
            <a:r>
              <a:rPr lang="en-US" dirty="0" smtClean="0"/>
              <a:t>Implement “</a:t>
            </a:r>
            <a:r>
              <a:rPr lang="en-US" dirty="0" err="1" smtClean="0"/>
              <a:t>factor_tables</a:t>
            </a:r>
            <a:r>
              <a:rPr lang="en-US" dirty="0" smtClean="0"/>
              <a:t>” -- |X</a:t>
            </a:r>
            <a:r>
              <a:rPr lang="en-US" baseline="-25000" dirty="0" smtClean="0"/>
              <a:t>i</a:t>
            </a:r>
            <a:r>
              <a:rPr lang="en-US" dirty="0" smtClean="0"/>
              <a:t>| x |Y| matrices</a:t>
            </a:r>
          </a:p>
          <a:p>
            <a:pPr lvl="2"/>
            <a:r>
              <a:rPr lang="en-US" dirty="0" smtClean="0"/>
              <a:t>Prior |Y| x 1 vector</a:t>
            </a:r>
          </a:p>
          <a:p>
            <a:pPr lvl="2"/>
            <a:r>
              <a:rPr lang="en-US" dirty="0" smtClean="0"/>
              <a:t>Fill entries by counting + smoothing</a:t>
            </a:r>
          </a:p>
          <a:p>
            <a:pPr lvl="1"/>
            <a:r>
              <a:rPr lang="en-US" dirty="0" err="1" smtClean="0"/>
              <a:t>Test_NB</a:t>
            </a:r>
            <a:endParaRPr lang="en-US" dirty="0" smtClean="0"/>
          </a:p>
          <a:p>
            <a:pPr lvl="2"/>
            <a:r>
              <a:rPr lang="en-US" dirty="0" err="1"/>
              <a:t>a</a:t>
            </a:r>
            <a:r>
              <a:rPr lang="en-US" dirty="0" err="1" smtClean="0"/>
              <a:t>rgmax_y</a:t>
            </a:r>
            <a:r>
              <a:rPr lang="en-US" dirty="0" smtClean="0"/>
              <a:t> P(Y=y) P(X</a:t>
            </a:r>
            <a:r>
              <a:rPr lang="en-US" baseline="-25000" dirty="0" smtClean="0"/>
              <a:t>i</a:t>
            </a:r>
            <a:r>
              <a:rPr lang="en-US" dirty="0" smtClean="0"/>
              <a:t>=x</a:t>
            </a:r>
            <a:r>
              <a:rPr lang="en-US" baseline="-25000" dirty="0" smtClean="0"/>
              <a:t>i</a:t>
            </a:r>
            <a:r>
              <a:rPr lang="en-US" dirty="0" smtClean="0"/>
              <a:t>)…</a:t>
            </a:r>
          </a:p>
          <a:p>
            <a:pPr lvl="1"/>
            <a:r>
              <a:rPr lang="en-US" dirty="0" smtClean="0"/>
              <a:t>TIP: work in log domain</a:t>
            </a:r>
          </a:p>
          <a:p>
            <a:endParaRPr lang="en-US" dirty="0"/>
          </a:p>
          <a:p>
            <a:r>
              <a:rPr lang="en-US" dirty="0" smtClean="0"/>
              <a:t>Logistic Regression</a:t>
            </a:r>
          </a:p>
          <a:p>
            <a:pPr lvl="1"/>
            <a:r>
              <a:rPr lang="en-US" dirty="0" smtClean="0"/>
              <a:t>Use small step-size at first</a:t>
            </a:r>
          </a:p>
          <a:p>
            <a:pPr lvl="1"/>
            <a:r>
              <a:rPr lang="en-US" dirty="0" smtClean="0"/>
              <a:t>Make sure you maximize log-likelihood not minimize it</a:t>
            </a:r>
          </a:p>
          <a:p>
            <a:pPr lvl="1"/>
            <a:r>
              <a:rPr lang="en-US" dirty="0" smtClean="0"/>
              <a:t>Sanity check: plot objective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7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Finishing up: </a:t>
            </a:r>
          </a:p>
          <a:p>
            <a:pPr marL="0" indent="0" algn="ctr">
              <a:buNone/>
            </a:pPr>
            <a:r>
              <a:rPr lang="en-US" sz="4000" dirty="0" smtClean="0"/>
              <a:t>Connections between NB &amp; LR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9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Logistic regression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dirty="0"/>
              <a:t>Naïve Bayes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learning f: X </a:t>
            </a:r>
            <a:r>
              <a:rPr lang="en-US" dirty="0">
                <a:sym typeface="Wingdings" pitchFamily="2" charset="2"/>
              </a:rPr>
              <a:t> Y, where</a:t>
            </a:r>
          </a:p>
          <a:p>
            <a:pPr lvl="1"/>
            <a:r>
              <a:rPr lang="en-US" dirty="0"/>
              <a:t> X is a vector of real-valued features, </a:t>
            </a:r>
            <a:r>
              <a:rPr lang="en-US" dirty="0" smtClean="0"/>
              <a:t>&lt;X1 </a:t>
            </a:r>
            <a:r>
              <a:rPr lang="en-US" dirty="0"/>
              <a:t>… </a:t>
            </a:r>
            <a:r>
              <a:rPr lang="en-US" dirty="0" err="1" smtClean="0"/>
              <a:t>Xd</a:t>
            </a:r>
            <a:r>
              <a:rPr lang="en-US" dirty="0" smtClean="0"/>
              <a:t>&gt;</a:t>
            </a:r>
            <a:endParaRPr lang="en-US" dirty="0"/>
          </a:p>
          <a:p>
            <a:pPr lvl="1"/>
            <a:r>
              <a:rPr lang="en-US" dirty="0"/>
              <a:t> Y is </a:t>
            </a:r>
            <a:r>
              <a:rPr lang="en-US" dirty="0" err="1"/>
              <a:t>boolean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Gaussian </a:t>
            </a:r>
            <a:r>
              <a:rPr lang="en-US" dirty="0"/>
              <a:t>Naïve Bayes classifier</a:t>
            </a:r>
          </a:p>
          <a:p>
            <a:pPr lvl="1"/>
            <a:r>
              <a:rPr lang="en-US" dirty="0"/>
              <a:t> assume all X</a:t>
            </a:r>
            <a:r>
              <a:rPr lang="en-US" baseline="-25000" dirty="0"/>
              <a:t>i</a:t>
            </a:r>
            <a:r>
              <a:rPr lang="en-US" dirty="0"/>
              <a:t> are conditionally independent given Y</a:t>
            </a:r>
          </a:p>
          <a:p>
            <a:pPr lvl="1"/>
            <a:r>
              <a:rPr lang="en-US" dirty="0">
                <a:sym typeface="Wingdings" pitchFamily="2" charset="2"/>
              </a:rPr>
              <a:t> model P(X</a:t>
            </a:r>
            <a:r>
              <a:rPr lang="en-US" baseline="-25000" dirty="0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| Y = k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as Gaussian N(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baseline="-25000" dirty="0" err="1">
                <a:sym typeface="Symbol" pitchFamily="18" charset="2"/>
              </a:rPr>
              <a:t>ik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/>
              <a:t> model P(Y) as Bernoulli(</a:t>
            </a:r>
            <a:r>
              <a:rPr lang="en-US" dirty="0">
                <a:latin typeface="Symbol" pitchFamily="18" charset="2"/>
                <a:sym typeface="Symbol" pitchFamily="18" charset="2"/>
              </a:rPr>
              <a:t>q</a:t>
            </a:r>
            <a:r>
              <a:rPr lang="en-US" dirty="0">
                <a:sym typeface="Symbol" pitchFamily="18" charset="2"/>
              </a:rPr>
              <a:t>,1-</a:t>
            </a:r>
            <a:r>
              <a:rPr lang="en-US" dirty="0">
                <a:latin typeface="Symbol" pitchFamily="18" charset="2"/>
                <a:sym typeface="Symbol" pitchFamily="18" charset="2"/>
              </a:rPr>
              <a:t>q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 What does that imply about the form of P(Y|X)?</a:t>
            </a:r>
          </a:p>
          <a:p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5384800"/>
            <a:ext cx="7442200" cy="1320800"/>
            <a:chOff x="457200" y="5384800"/>
            <a:chExt cx="7442200" cy="1320800"/>
          </a:xfrm>
        </p:grpSpPr>
        <p:sp>
          <p:nvSpPr>
            <p:cNvPr id="363526" name="Text Box 6"/>
            <p:cNvSpPr txBox="1">
              <a:spLocks noChangeArrowheads="1"/>
            </p:cNvSpPr>
            <p:nvPr/>
          </p:nvSpPr>
          <p:spPr bwMode="auto">
            <a:xfrm>
              <a:off x="457200" y="6126163"/>
              <a:ext cx="1628775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9900"/>
                  </a:solidFill>
                </a:rPr>
                <a:t>Cool!!!!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4600" y="5384800"/>
              <a:ext cx="6654800" cy="78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58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 sz="3600"/>
              <a:t>Derive form for P(Y|X) for continuous X</a:t>
            </a:r>
            <a:r>
              <a:rPr lang="en-US" sz="3600" baseline="-25000"/>
              <a:t>i</a:t>
            </a:r>
            <a:r>
              <a:rPr lang="en-US" sz="4000"/>
              <a:t> </a:t>
            </a:r>
          </a:p>
        </p:txBody>
      </p:sp>
      <p:pic>
        <p:nvPicPr>
          <p:cNvPr id="3655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76400"/>
            <a:ext cx="7086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2525713"/>
            <a:ext cx="4489450" cy="2489200"/>
            <a:chOff x="1440" y="1591"/>
            <a:chExt cx="2828" cy="1568"/>
          </a:xfrm>
        </p:grpSpPr>
        <p:pic>
          <p:nvPicPr>
            <p:cNvPr id="365573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4" y="2694"/>
              <a:ext cx="276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5574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0" y="1591"/>
              <a:ext cx="1672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5575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0" y="2119"/>
              <a:ext cx="222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5576" name="Rectangle 8"/>
            <p:cNvSpPr>
              <a:spLocks noChangeArrowheads="1"/>
            </p:cNvSpPr>
            <p:nvPr/>
          </p:nvSpPr>
          <p:spPr bwMode="auto">
            <a:xfrm>
              <a:off x="3068" y="2871"/>
              <a:ext cx="1200" cy="288"/>
            </a:xfrm>
            <a:prstGeom prst="rect">
              <a:avLst/>
            </a:prstGeom>
            <a:noFill/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09600"/>
          </a:xfrm>
        </p:spPr>
        <p:txBody>
          <a:bodyPr/>
          <a:lstStyle/>
          <a:p>
            <a:r>
              <a:rPr lang="en-US" sz="3600"/>
              <a:t>Ratio of class-conditional probabilities</a:t>
            </a:r>
            <a:endParaRPr lang="en-US" sz="4000"/>
          </a:p>
        </p:txBody>
      </p:sp>
      <p:pic>
        <p:nvPicPr>
          <p:cNvPr id="3676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743075"/>
            <a:ext cx="3962400" cy="6667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36762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752600"/>
            <a:ext cx="1695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7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9650" y="1524000"/>
            <a:ext cx="4383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 sz="3600"/>
              <a:t>Derive form for P(Y|X) for continuous X</a:t>
            </a:r>
            <a:r>
              <a:rPr lang="en-US" sz="3600" baseline="-25000"/>
              <a:t>i</a:t>
            </a:r>
            <a:r>
              <a:rPr lang="en-US" sz="4000"/>
              <a:t> </a:t>
            </a:r>
          </a:p>
        </p:txBody>
      </p:sp>
      <p:pic>
        <p:nvPicPr>
          <p:cNvPr id="36966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827088"/>
            <a:ext cx="7086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76750" y="1804988"/>
            <a:ext cx="3219450" cy="1576387"/>
            <a:chOff x="2828" y="2336"/>
            <a:chExt cx="2028" cy="993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928" y="2336"/>
              <a:ext cx="1340" cy="592"/>
              <a:chOff x="2928" y="2336"/>
              <a:chExt cx="1340" cy="592"/>
            </a:xfrm>
          </p:grpSpPr>
          <p:sp>
            <p:nvSpPr>
              <p:cNvPr id="369674" name="Line 10"/>
              <p:cNvSpPr>
                <a:spLocks noChangeShapeType="1"/>
              </p:cNvSpPr>
              <p:nvPr/>
            </p:nvSpPr>
            <p:spPr bwMode="auto">
              <a:xfrm flipV="1">
                <a:off x="2928" y="2640"/>
                <a:ext cx="192" cy="28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75" name="Rectangle 11"/>
              <p:cNvSpPr>
                <a:spLocks noChangeArrowheads="1"/>
              </p:cNvSpPr>
              <p:nvPr/>
            </p:nvSpPr>
            <p:spPr bwMode="auto">
              <a:xfrm>
                <a:off x="3068" y="2336"/>
                <a:ext cx="1200" cy="288"/>
              </a:xfrm>
              <a:prstGeom prst="rect">
                <a:avLst/>
              </a:prstGeom>
              <a:noFill/>
              <a:ln w="12700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69676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28" y="2922"/>
              <a:ext cx="2028" cy="407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3278188"/>
            <a:ext cx="6654800" cy="1522412"/>
            <a:chOff x="685800" y="3278188"/>
            <a:chExt cx="6654800" cy="1522412"/>
          </a:xfrm>
        </p:grpSpPr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5626100" y="3278188"/>
              <a:ext cx="609600" cy="914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800" y="4013200"/>
              <a:ext cx="6654800" cy="78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23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Na</a:t>
            </a:r>
            <a:r>
              <a:rPr lang="fr-FR" sz="4000" dirty="0" err="1" smtClean="0"/>
              <a:t>ï</a:t>
            </a:r>
            <a:r>
              <a:rPr lang="en-US" sz="4000" dirty="0" err="1" smtClean="0"/>
              <a:t>ve</a:t>
            </a:r>
            <a:r>
              <a:rPr lang="en-US" sz="4000" dirty="0" smtClean="0"/>
              <a:t> Bayes </a:t>
            </a:r>
            <a:br>
              <a:rPr lang="en-US" sz="4000" dirty="0" smtClean="0"/>
            </a:br>
            <a:r>
              <a:rPr lang="en-US" sz="4000" dirty="0" smtClean="0"/>
              <a:t>(your first probabilistic classifier)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195488" y="4724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488" y="487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128688" y="4953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252888" y="4953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732" y="4876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88" y="4876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4088" y="4953000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43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067800" cy="1371600"/>
          </a:xfrm>
        </p:spPr>
        <p:txBody>
          <a:bodyPr/>
          <a:lstStyle/>
          <a:p>
            <a:r>
              <a:rPr lang="en-US" sz="3400" dirty="0"/>
              <a:t>Gaussian Naïve Bayes </a:t>
            </a:r>
            <a:r>
              <a:rPr lang="en-US" sz="3400" dirty="0" err="1" smtClean="0"/>
              <a:t>vs</a:t>
            </a:r>
            <a:r>
              <a:rPr lang="en-US" sz="3400" dirty="0" smtClean="0"/>
              <a:t> </a:t>
            </a:r>
            <a:r>
              <a:rPr lang="en-US" sz="3400" dirty="0"/>
              <a:t>Logistic Regression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686800" cy="2514600"/>
          </a:xfrm>
        </p:spPr>
        <p:txBody>
          <a:bodyPr/>
          <a:lstStyle/>
          <a:p>
            <a:r>
              <a:rPr lang="en-US" sz="2000" dirty="0"/>
              <a:t>Representation equivalence</a:t>
            </a:r>
          </a:p>
          <a:p>
            <a:pPr lvl="1"/>
            <a:r>
              <a:rPr lang="en-US" sz="1800" b="1" dirty="0"/>
              <a:t>But only in a special case!!! </a:t>
            </a:r>
            <a:r>
              <a:rPr lang="en-US" sz="1800" dirty="0"/>
              <a:t>(GNB with class-independent variances)</a:t>
            </a:r>
            <a:endParaRPr lang="en-US" sz="1800" b="1" dirty="0"/>
          </a:p>
          <a:p>
            <a:r>
              <a:rPr lang="en-US" sz="2000" dirty="0"/>
              <a:t>But what’s the difference???</a:t>
            </a:r>
          </a:p>
          <a:p>
            <a:r>
              <a:rPr lang="en-US" sz="2000" b="1" dirty="0"/>
              <a:t>LR makes no assumptions about</a:t>
            </a:r>
            <a:r>
              <a:rPr lang="en-US" sz="2000" dirty="0"/>
              <a:t> P(</a:t>
            </a:r>
            <a:r>
              <a:rPr lang="en-US" sz="2000" b="1" dirty="0"/>
              <a:t>X</a:t>
            </a:r>
            <a:r>
              <a:rPr lang="en-US" sz="2000" dirty="0"/>
              <a:t>|Y) </a:t>
            </a:r>
            <a:r>
              <a:rPr lang="en-US" sz="2000" b="1" dirty="0"/>
              <a:t>in learning</a:t>
            </a:r>
            <a:r>
              <a:rPr lang="en-US" sz="2000" dirty="0"/>
              <a:t>!!!</a:t>
            </a:r>
          </a:p>
          <a:p>
            <a:r>
              <a:rPr lang="en-US" sz="2000" b="1" dirty="0"/>
              <a:t>Loss function!!!</a:t>
            </a:r>
          </a:p>
          <a:p>
            <a:pPr lvl="1"/>
            <a:r>
              <a:rPr lang="en-US" sz="1800" dirty="0"/>
              <a:t>Optimize different </a:t>
            </a:r>
            <a:r>
              <a:rPr lang="en-US" sz="1800" dirty="0" smtClean="0"/>
              <a:t>functions</a:t>
            </a:r>
            <a:r>
              <a:rPr lang="en-US" sz="1800" dirty="0">
                <a:latin typeface="cmsy10" pitchFamily="34" charset="0"/>
              </a:rPr>
              <a:t> </a:t>
            </a:r>
            <a:r>
              <a:rPr lang="en-US" sz="1800" dirty="0" smtClean="0">
                <a:latin typeface="cmsy10" pitchFamily="34" charset="0"/>
                <a:sym typeface="Wingdings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Obtain different solutions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593621" y="1752600"/>
            <a:ext cx="34768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Set of Gaussian </a:t>
            </a:r>
            <a:br>
              <a:rPr lang="en-US" sz="2000" b="1" dirty="0"/>
            </a:br>
            <a:r>
              <a:rPr lang="en-US" sz="2000" b="1" dirty="0" smtClean="0"/>
              <a:t>Naïve </a:t>
            </a:r>
            <a:r>
              <a:rPr lang="en-US" sz="2000" b="1" dirty="0"/>
              <a:t>Bayes </a:t>
            </a:r>
            <a:r>
              <a:rPr lang="en-US" sz="2000" b="1" dirty="0" smtClean="0"/>
              <a:t>parameters</a:t>
            </a:r>
            <a:br>
              <a:rPr lang="en-US" sz="2000" b="1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feature variance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independent </a:t>
            </a:r>
            <a:r>
              <a:rPr lang="en-US" sz="2000" b="1" dirty="0"/>
              <a:t>of class label)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5715000" y="2057400"/>
            <a:ext cx="30357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Set of Logistic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Regression </a:t>
            </a:r>
            <a:r>
              <a:rPr lang="en-US" sz="2000" b="1" dirty="0"/>
              <a:t>parameters</a:t>
            </a:r>
          </a:p>
        </p:txBody>
      </p:sp>
      <p:sp>
        <p:nvSpPr>
          <p:cNvPr id="2" name="Curved Down Arrow 1"/>
          <p:cNvSpPr/>
          <p:nvPr/>
        </p:nvSpPr>
        <p:spPr bwMode="auto">
          <a:xfrm>
            <a:off x="3733800" y="1295400"/>
            <a:ext cx="2590800" cy="533400"/>
          </a:xfrm>
          <a:prstGeom prst="curvedDownArrow">
            <a:avLst>
              <a:gd name="adj1" fmla="val 25000"/>
              <a:gd name="adj2" fmla="val 73572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 rot="10800000">
            <a:off x="3657600" y="3200399"/>
            <a:ext cx="2590800" cy="533400"/>
          </a:xfrm>
          <a:prstGeom prst="curvedDownArrow">
            <a:avLst>
              <a:gd name="adj1" fmla="val 25000"/>
              <a:gd name="adj2" fmla="val 73572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02163" y="3429000"/>
            <a:ext cx="1236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necessarily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1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534400" cy="1371600"/>
          </a:xfrm>
        </p:spPr>
        <p:txBody>
          <a:bodyPr/>
          <a:lstStyle/>
          <a:p>
            <a:r>
              <a:rPr lang="en-US" sz="4000"/>
              <a:t>Naïve Bayes vs Logistic Regression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Y </a:t>
            </a:r>
            <a:r>
              <a:rPr lang="en-US" dirty="0" err="1"/>
              <a:t>boolean</a:t>
            </a:r>
            <a:r>
              <a:rPr lang="en-US" dirty="0"/>
              <a:t>, Xi continuous, X=&lt;X1 ... </a:t>
            </a:r>
            <a:r>
              <a:rPr lang="en-US" dirty="0" err="1" smtClean="0"/>
              <a:t>Xd</a:t>
            </a:r>
            <a:r>
              <a:rPr lang="en-US" dirty="0" smtClean="0"/>
              <a:t>&gt;</a:t>
            </a:r>
            <a:endParaRPr lang="en-US" dirty="0"/>
          </a:p>
          <a:p>
            <a:endParaRPr lang="en-US" dirty="0"/>
          </a:p>
          <a:p>
            <a:r>
              <a:rPr lang="en-US" dirty="0"/>
              <a:t>Number of parameters:</a:t>
            </a:r>
          </a:p>
          <a:p>
            <a:pPr lvl="1"/>
            <a:r>
              <a:rPr lang="en-US" dirty="0"/>
              <a:t>NB: </a:t>
            </a:r>
            <a:r>
              <a:rPr lang="en-US" dirty="0" smtClean="0"/>
              <a:t>4d </a:t>
            </a:r>
            <a:r>
              <a:rPr lang="en-US" dirty="0"/>
              <a:t>+1 (or </a:t>
            </a:r>
            <a:r>
              <a:rPr lang="en-US" dirty="0" smtClean="0"/>
              <a:t>3d+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LR: </a:t>
            </a:r>
            <a:r>
              <a:rPr lang="en-US" dirty="0" smtClean="0"/>
              <a:t>d+</a:t>
            </a:r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Estimation method:</a:t>
            </a:r>
          </a:p>
          <a:p>
            <a:pPr lvl="1"/>
            <a:r>
              <a:rPr lang="en-US" dirty="0"/>
              <a:t>NB parameter estimates are uncoupled</a:t>
            </a:r>
          </a:p>
          <a:p>
            <a:pPr lvl="1"/>
            <a:r>
              <a:rPr lang="en-US" dirty="0"/>
              <a:t>LR parameter estimates are coupled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553200" y="838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[Ng &amp; Jordan, 2002]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and Discriminative classifiers</a:t>
            </a:r>
          </a:p>
          <a:p>
            <a:endParaRPr lang="en-US" dirty="0"/>
          </a:p>
          <a:p>
            <a:r>
              <a:rPr lang="en-US" dirty="0"/>
              <a:t> Asymptotic comparison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# training examples </a:t>
            </a:r>
            <a:r>
              <a:rPr lang="en-US" dirty="0">
                <a:sym typeface="Wingdings" pitchFamily="2" charset="2"/>
              </a:rPr>
              <a:t> infinity)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when model correct</a:t>
            </a:r>
          </a:p>
          <a:p>
            <a:pPr lvl="2"/>
            <a:r>
              <a:rPr lang="en-US" dirty="0" smtClean="0"/>
              <a:t>GNB </a:t>
            </a:r>
            <a:r>
              <a:rPr lang="en-US" dirty="0"/>
              <a:t>(with class independent variances) and </a:t>
            </a:r>
            <a:br>
              <a:rPr lang="en-US" dirty="0"/>
            </a:br>
            <a:r>
              <a:rPr lang="en-US" dirty="0"/>
              <a:t>LR produce identical classifiers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 when model incorrect</a:t>
            </a:r>
          </a:p>
          <a:p>
            <a:pPr lvl="2"/>
            <a:r>
              <a:rPr lang="en-US" dirty="0" smtClean="0"/>
              <a:t>LR </a:t>
            </a:r>
            <a:r>
              <a:rPr lang="en-US" dirty="0"/>
              <a:t>is less biased – does not assume conditional independence</a:t>
            </a:r>
          </a:p>
          <a:p>
            <a:pPr lvl="3"/>
            <a:r>
              <a:rPr lang="en-US" b="1" dirty="0">
                <a:solidFill>
                  <a:srgbClr val="009900"/>
                </a:solidFill>
              </a:rPr>
              <a:t>therefore LR expected to outperform GNB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G. Naïve Bayes vs. Logistic Regression 1</a:t>
            </a:r>
          </a:p>
        </p:txBody>
      </p:sp>
    </p:spTree>
    <p:extLst>
      <p:ext uri="{BB962C8B-B14F-4D97-AF65-F5344CB8AC3E}">
        <p14:creationId xmlns:p14="http://schemas.microsoft.com/office/powerpoint/2010/main" val="407188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6553200" y="838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[Ng &amp; Jordan, 2002]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G. Naïve Bayes vs. Logistic Regression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Generative and Discriminative classifiers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Non-asymptotic analysis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convergence </a:t>
            </a:r>
            <a:r>
              <a:rPr lang="en-US" dirty="0"/>
              <a:t>rate of parameter estimates,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d </a:t>
            </a:r>
            <a:r>
              <a:rPr lang="en-US" sz="1800" dirty="0"/>
              <a:t>= # of attributes in X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Size of training data to get close to infinite data solution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GNB needs </a:t>
            </a:r>
            <a:r>
              <a:rPr lang="en-US" i="1" dirty="0"/>
              <a:t>O</a:t>
            </a:r>
            <a:r>
              <a:rPr lang="en-US" dirty="0"/>
              <a:t>(log </a:t>
            </a:r>
            <a:r>
              <a:rPr lang="en-US" dirty="0" smtClean="0"/>
              <a:t>d) </a:t>
            </a:r>
            <a:r>
              <a:rPr lang="en-US" dirty="0"/>
              <a:t>samples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LR needs </a:t>
            </a:r>
            <a:r>
              <a:rPr lang="en-US" i="1" dirty="0"/>
              <a:t>O</a:t>
            </a:r>
            <a:r>
              <a:rPr lang="en-US" dirty="0" smtClean="0"/>
              <a:t>(d) </a:t>
            </a:r>
            <a:r>
              <a:rPr lang="en-US" dirty="0"/>
              <a:t>samples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GNB converges more quickly to its (perhaps less helpful) asymptotic estimates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0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86200"/>
            <a:ext cx="3352800" cy="2362200"/>
          </a:xfrm>
        </p:spPr>
        <p:txBody>
          <a:bodyPr/>
          <a:lstStyle/>
          <a:p>
            <a:r>
              <a:rPr lang="en-US"/>
              <a:t>Some experiments from UCI data sets</a:t>
            </a:r>
          </a:p>
        </p:txBody>
      </p:sp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 cstate="print"/>
          <a:srcRect l="22501" t="41406" r="29375" b="3906"/>
          <a:stretch>
            <a:fillRect/>
          </a:stretch>
        </p:blipFill>
        <p:spPr bwMode="auto">
          <a:xfrm>
            <a:off x="3657600" y="1524000"/>
            <a:ext cx="5867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3" cstate="print"/>
          <a:srcRect l="22501" t="10156" r="29375" b="58594"/>
          <a:stretch>
            <a:fillRect/>
          </a:stretch>
        </p:blipFill>
        <p:spPr bwMode="auto">
          <a:xfrm>
            <a:off x="0" y="0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6965950" y="188913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Naïve bayes</a:t>
            </a:r>
          </a:p>
          <a:p>
            <a:r>
              <a:rPr lang="en-US"/>
              <a:t>Logistic Regression</a:t>
            </a:r>
          </a:p>
        </p:txBody>
      </p:sp>
      <p:sp>
        <p:nvSpPr>
          <p:cNvPr id="405510" name="Line 6"/>
          <p:cNvSpPr>
            <a:spLocks noChangeShapeType="1"/>
          </p:cNvSpPr>
          <p:nvPr/>
        </p:nvSpPr>
        <p:spPr bwMode="auto">
          <a:xfrm>
            <a:off x="6553200" y="381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>
            <a:off x="6553200" y="685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9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Gaussian </a:t>
            </a:r>
            <a:r>
              <a:rPr lang="en-US" sz="2000" dirty="0"/>
              <a:t>Naïve Bayes with class-independent </a:t>
            </a:r>
            <a:r>
              <a:rPr lang="en-US" sz="2000" dirty="0" smtClean="0"/>
              <a:t>variances representationally </a:t>
            </a:r>
            <a:r>
              <a:rPr lang="en-US" sz="2000" dirty="0"/>
              <a:t>equivalent to LR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Solution differs because of objective (loss) function</a:t>
            </a:r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general, NB and LR make different assumptions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NB: Features independent given </a:t>
            </a:r>
            <a:r>
              <a:rPr lang="en-US" sz="1700" dirty="0" smtClean="0"/>
              <a:t>class </a:t>
            </a:r>
            <a:r>
              <a:rPr lang="en-US" sz="1700" dirty="0"/>
              <a:t>assumption on P(</a:t>
            </a:r>
            <a:r>
              <a:rPr lang="en-US" sz="1700" b="1" dirty="0"/>
              <a:t>X</a:t>
            </a:r>
            <a:r>
              <a:rPr lang="en-US" sz="1700" dirty="0"/>
              <a:t>|Y)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LR: Functional form of P(Y|</a:t>
            </a:r>
            <a:r>
              <a:rPr lang="en-US" sz="1700" b="1" dirty="0"/>
              <a:t>X</a:t>
            </a:r>
            <a:r>
              <a:rPr lang="en-US" sz="1700" dirty="0"/>
              <a:t>), no assumption on P(</a:t>
            </a:r>
            <a:r>
              <a:rPr lang="en-US" sz="1700" b="1" dirty="0"/>
              <a:t>X</a:t>
            </a:r>
            <a:r>
              <a:rPr lang="en-US" sz="1700" dirty="0"/>
              <a:t>|Y)</a:t>
            </a:r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LR </a:t>
            </a:r>
            <a:r>
              <a:rPr lang="en-US" sz="2000" dirty="0"/>
              <a:t>is a linear classifier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decision rule is a </a:t>
            </a:r>
            <a:r>
              <a:rPr lang="en-US" sz="1700" dirty="0" err="1"/>
              <a:t>hyperplane</a:t>
            </a:r>
            <a:endParaRPr lang="en-US" sz="1700" dirty="0"/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LR </a:t>
            </a:r>
            <a:r>
              <a:rPr lang="en-US" sz="2000" dirty="0"/>
              <a:t>optimized by conditional likelihood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no closed-form solution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/>
              <a:t>Concave</a:t>
            </a:r>
            <a:r>
              <a:rPr lang="en-US" sz="1700" dirty="0" smtClean="0">
                <a:latin typeface="cmsy10" pitchFamily="34" charset="0"/>
              </a:rPr>
              <a:t> </a:t>
            </a:r>
            <a:r>
              <a:rPr lang="en-US" sz="1700" dirty="0" smtClean="0">
                <a:latin typeface="cmsy10" pitchFamily="34" charset="0"/>
                <a:sym typeface="Wingdings"/>
              </a:rPr>
              <a:t></a:t>
            </a:r>
            <a:r>
              <a:rPr lang="en-US" sz="1700" dirty="0" smtClean="0"/>
              <a:t> </a:t>
            </a:r>
            <a:r>
              <a:rPr lang="en-US" sz="1700" dirty="0"/>
              <a:t>global optimum with gradient ascent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Maximum conditional a posteriori corresponds to regularization</a:t>
            </a:r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Convergence </a:t>
            </a:r>
            <a:r>
              <a:rPr lang="en-US" sz="2000" dirty="0"/>
              <a:t>rates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GNB (usually) needs less data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LR (usually) gets to better solutions in the </a:t>
            </a:r>
            <a:r>
              <a:rPr lang="en-US" sz="1700" dirty="0" smtClean="0"/>
              <a:t>limit</a:t>
            </a: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 about LR</a:t>
            </a:r>
          </a:p>
        </p:txBody>
      </p:sp>
    </p:spTree>
    <p:extLst>
      <p:ext uri="{BB962C8B-B14F-4D97-AF65-F5344CB8AC3E}">
        <p14:creationId xmlns:p14="http://schemas.microsoft.com/office/powerpoint/2010/main" val="363459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Learn</a:t>
            </a:r>
            <a:r>
              <a:rPr lang="en-US" dirty="0"/>
              <a:t>: </a:t>
            </a:r>
            <a:r>
              <a:rPr lang="en-US" dirty="0" err="1"/>
              <a:t>h:</a:t>
            </a:r>
            <a:r>
              <a:rPr lang="en-US" b="1" dirty="0" err="1"/>
              <a:t>X</a:t>
            </a:r>
            <a:r>
              <a:rPr lang="en-US" b="1" dirty="0"/>
              <a:t> </a:t>
            </a:r>
            <a:r>
              <a:rPr lang="en-US" b="1" dirty="0">
                <a:latin typeface="MT Extra" pitchFamily="18" charset="2"/>
                <a:sym typeface="MT Extra" pitchFamily="18" charset="2"/>
              </a:rPr>
              <a:t> </a:t>
            </a:r>
            <a:r>
              <a:rPr lang="en-US" dirty="0"/>
              <a:t>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X</a:t>
            </a:r>
            <a:r>
              <a:rPr lang="en-US" dirty="0"/>
              <a:t> – features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 – target classes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/>
              <a:t>Suppose you know P(Y|</a:t>
            </a:r>
            <a:r>
              <a:rPr lang="en-US" b="1" dirty="0"/>
              <a:t>X</a:t>
            </a:r>
            <a:r>
              <a:rPr lang="en-US" dirty="0"/>
              <a:t>) exactly, how should you classify?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Bayes classifier: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Approximation/Modeling Error</a:t>
            </a:r>
          </a:p>
          <a:p>
            <a:pPr lvl="1"/>
            <a:r>
              <a:rPr lang="en-US" dirty="0" smtClean="0"/>
              <a:t>You approximated reality with model</a:t>
            </a:r>
          </a:p>
          <a:p>
            <a:pPr lvl="1"/>
            <a:endParaRPr lang="en-US" dirty="0"/>
          </a:p>
          <a:p>
            <a:r>
              <a:rPr lang="en-US" dirty="0" smtClean="0"/>
              <a:t>Estimation Error</a:t>
            </a:r>
          </a:p>
          <a:p>
            <a:pPr lvl="1"/>
            <a:r>
              <a:rPr lang="en-US" dirty="0" smtClean="0"/>
              <a:t>You tried to learn model with finite data</a:t>
            </a:r>
          </a:p>
          <a:p>
            <a:endParaRPr lang="en-US" dirty="0"/>
          </a:p>
          <a:p>
            <a:r>
              <a:rPr lang="en-US" dirty="0" smtClean="0"/>
              <a:t>Optimization Error</a:t>
            </a:r>
          </a:p>
          <a:p>
            <a:pPr lvl="1"/>
            <a:r>
              <a:rPr lang="en-US" dirty="0" smtClean="0"/>
              <a:t>You were lazy and couldn’t/didn’t optimize to completion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Bayes Error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Reality just sucks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psych.hanover.edu</a:t>
            </a:r>
            <a:r>
              <a:rPr lang="en-US" dirty="0"/>
              <a:t>/</a:t>
            </a:r>
            <a:r>
              <a:rPr lang="en-US" dirty="0" err="1"/>
              <a:t>JavaTest</a:t>
            </a:r>
            <a:r>
              <a:rPr lang="en-US" dirty="0"/>
              <a:t>/SDT/</a:t>
            </a:r>
            <a:r>
              <a:rPr lang="en-US" dirty="0" err="1"/>
              <a:t>ROC.html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Generative Approach </a:t>
            </a:r>
            <a:r>
              <a:rPr lang="en-US" dirty="0">
                <a:solidFill>
                  <a:srgbClr val="008000"/>
                </a:solidFill>
              </a:rPr>
              <a:t>(Na</a:t>
            </a:r>
            <a:r>
              <a:rPr lang="fr-FR" dirty="0" err="1">
                <a:solidFill>
                  <a:srgbClr val="008000"/>
                </a:solidFill>
              </a:rPr>
              <a:t>ï</a:t>
            </a:r>
            <a:r>
              <a:rPr lang="en-US" dirty="0" err="1">
                <a:solidFill>
                  <a:srgbClr val="008000"/>
                </a:solidFill>
              </a:rPr>
              <a:t>ve</a:t>
            </a:r>
            <a:r>
              <a:rPr lang="en-US" dirty="0">
                <a:solidFill>
                  <a:srgbClr val="008000"/>
                </a:solidFill>
              </a:rPr>
              <a:t> Bayes)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</a:t>
            </a:r>
            <a:r>
              <a:rPr lang="en-US" dirty="0">
                <a:solidFill>
                  <a:srgbClr val="008000"/>
                </a:solidFill>
              </a:rPr>
              <a:t>(Logistic Regression)</a:t>
            </a:r>
            <a:endParaRPr lang="en-US" dirty="0" smtClean="0"/>
          </a:p>
          <a:p>
            <a:pPr lvl="1"/>
            <a:r>
              <a:rPr lang="en-US" dirty="0" smtClean="0"/>
              <a:t>Learn “discriminant” function </a:t>
            </a:r>
            <a:r>
              <a:rPr lang="en-US" dirty="0"/>
              <a:t>h</a:t>
            </a:r>
            <a:r>
              <a:rPr lang="en-US" dirty="0" smtClean="0"/>
              <a:t>(x) </a:t>
            </a:r>
            <a:r>
              <a:rPr lang="en-US" dirty="0">
                <a:solidFill>
                  <a:srgbClr val="008000"/>
                </a:solidFill>
              </a:rPr>
              <a:t>(Support Vector Machine)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898"/>
          <a:stretch/>
        </p:blipFill>
        <p:spPr>
          <a:xfrm>
            <a:off x="0" y="13716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Naïve Bayes assumption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Bayes assumption:</a:t>
            </a:r>
          </a:p>
          <a:p>
            <a:pPr lvl="1"/>
            <a:r>
              <a:rPr lang="en-US" dirty="0"/>
              <a:t>Features are independent given class: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generally: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parameters now?</a:t>
            </a:r>
          </a:p>
          <a:p>
            <a:pPr lvl="2"/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 smtClean="0"/>
              <a:t>d</a:t>
            </a:r>
            <a:r>
              <a:rPr lang="en-US" sz="1800" dirty="0" smtClean="0"/>
              <a:t> </a:t>
            </a:r>
            <a:r>
              <a:rPr lang="en-US" sz="1800" dirty="0"/>
              <a:t>binary features</a:t>
            </a:r>
            <a:endParaRPr lang="en-US" dirty="0"/>
          </a:p>
        </p:txBody>
      </p:sp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0574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5908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" y="3962400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9234" y="4153092"/>
            <a:ext cx="165100" cy="228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19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Generative Approach </a:t>
            </a:r>
            <a:r>
              <a:rPr lang="en-US" dirty="0">
                <a:solidFill>
                  <a:srgbClr val="008000"/>
                </a:solidFill>
              </a:rPr>
              <a:t>(Na</a:t>
            </a:r>
            <a:r>
              <a:rPr lang="fr-FR" dirty="0" err="1">
                <a:solidFill>
                  <a:srgbClr val="008000"/>
                </a:solidFill>
              </a:rPr>
              <a:t>ï</a:t>
            </a:r>
            <a:r>
              <a:rPr lang="en-US" dirty="0" err="1">
                <a:solidFill>
                  <a:srgbClr val="008000"/>
                </a:solidFill>
              </a:rPr>
              <a:t>ve</a:t>
            </a:r>
            <a:r>
              <a:rPr lang="en-US" dirty="0">
                <a:solidFill>
                  <a:srgbClr val="008000"/>
                </a:solidFill>
              </a:rPr>
              <a:t> Bayes)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</a:t>
            </a:r>
            <a:r>
              <a:rPr lang="en-US" dirty="0">
                <a:solidFill>
                  <a:srgbClr val="008000"/>
                </a:solidFill>
              </a:rPr>
              <a:t>(Logistic Regression)</a:t>
            </a:r>
            <a:endParaRPr lang="en-US" dirty="0" smtClean="0"/>
          </a:p>
          <a:p>
            <a:pPr lvl="1"/>
            <a:r>
              <a:rPr lang="en-US" dirty="0" smtClean="0"/>
              <a:t>Learn “discriminant” function </a:t>
            </a:r>
            <a:r>
              <a:rPr lang="en-US" dirty="0"/>
              <a:t>h</a:t>
            </a:r>
            <a:r>
              <a:rPr lang="en-US" dirty="0" smtClean="0"/>
              <a:t>(x) </a:t>
            </a:r>
            <a:r>
              <a:rPr lang="en-US" dirty="0">
                <a:solidFill>
                  <a:srgbClr val="008000"/>
                </a:solidFill>
              </a:rPr>
              <a:t>(Support Vector Machine)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898"/>
          <a:stretch/>
        </p:blipFill>
        <p:spPr>
          <a:xfrm>
            <a:off x="0" y="13716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, X_2 | Y) = P(X_1 | X_2,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63"/>
  <p:tag name="PICTUREFILESIZE" val="179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=1|X,W) = \frac{exp (w_0 + \sum_i w_i X_i)}{1+exp (w_0 + \sum_i w_i X_i)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404"/>
  <p:tag name="PICTUREFILESIZE" val="324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i^{(t+1)} \leftarrow w_i^{(t)} + \eta \frac{\partial l({\bf w})}{\partial w_i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3"/>
  <p:tag name="PICTUREFILESIZE" val="168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Delta{\bf w} = \eta \nabla_{\bf w} l({\bf w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153"/>
  <p:tag name="PICTUREFILESIZE" val="80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_{\bf w} l({\bf w}) = [ \frac{\partial l({\bf w})}{\partial w_0},\ldots,\frac{\partial l({\bf w})}{\partial w_n}]'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22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 l({\bf w}) &#10;&amp;=&amp; \sum_{j} y^j (w_0 + \sum_i^n w_i x^j_i)  -  \ln (1 + exp(w_0 + \sum_i^n w_i x^j_i)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565"/>
  <p:tag name="PICTUREFILESIZE" val="3537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w_i^{(t+1)} \leftarrow w_i^{(t)} + \eta  \sum_j x^j_i [y^j - \hat{P}(Y^j =1 \mid {\bf x}^j, {\bf w})]  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55"/>
  <p:tag name="PICTUREFILESIZE" val="2547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w_0^{(t+1)} \leftarrow w_0^{(t)} + \eta  \sum_j [y^j - \hat{P}(Y^j =1 \mid {\bf x}^j, {\bf w})]  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31"/>
  <p:tag name="PICTUREFILESIZE" val="237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{\bf w}\mid Y,{\bf X}) &amp; \propto &amp; {P(Y \mid {\bf X},{\bf w})p({\bf w})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13"/>
  <p:tag name="PICTUREFILESIZE" val="158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^* = \arg\max_{\bf w} \ln \left[ p({\bf w})\prod_{j=1}^N P(y^j \mid {\bf x}^j, {\bf w}) 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86"/>
  <p:tag name="PICTUREFILESIZE" val="256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rac{1}{1+e^{-x}}&#10;\]&#10;\end{document}&#10;"/>
  <p:tag name="FILENAME" val="TP_tmp"/>
  <p:tag name="FORMAT" val="png16m"/>
  <p:tag name="RES" val="1200"/>
  <p:tag name="BLEND" val="1"/>
  <p:tag name="TRANSPARENT" val="1"/>
  <p:tag name="TBUG" val="0"/>
  <p:tag name="ALLOWFS" val="0"/>
  <p:tag name="ORIGWIDTH" val="76"/>
  <p:tag name="PICTUREFILESIZE" val="73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= P(X_1 |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03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rac{1}{1+e^{-2x}}&#10;\]&#10;\end{document}&#10;"/>
  <p:tag name="FILENAME" val="TP_tmp"/>
  <p:tag name="FORMAT" val="png16m"/>
  <p:tag name="RES" val="1200"/>
  <p:tag name="BLEND" val="1"/>
  <p:tag name="TRANSPARENT" val="1"/>
  <p:tag name="TBUG" val="0"/>
  <p:tag name="ALLOWFS" val="0"/>
  <p:tag name="ORIGWIDTH" val="86"/>
  <p:tag name="PICTUREFILESIZE" val="88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rac{1}{1+e^{-100x}}&#10;\]&#10;\end{document}&#10;"/>
  <p:tag name="FILENAME" val="TP_tmp"/>
  <p:tag name="FORMAT" val="png16m"/>
  <p:tag name="RES" val="1200"/>
  <p:tag name="BLEND" val="1"/>
  <p:tag name="TRANSPARENT" val="1"/>
  <p:tag name="TBUG" val="0"/>
  <p:tag name="ALLOWFS" val="0"/>
  <p:tag name="ORIGWIDTH" val="106"/>
  <p:tag name="PICTUREFILESIZE" val="104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w_i} \ln \left[ p({\bf w})\prod_{j=1}^N P(y^j \mid {\bf x}^j, {\bf w}) 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287"/>
  <p:tag name="PICTUREFILESIZE" val="211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bf w}) = \prod_i \frac{1}{\kappa \sqrt{2\pi}} \ \ e^{\frac{-w_i^2}{2\kapp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51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^* = \arg\max_{\bf w} \ln \left[ p({\bf w})\prod_{j=1}^N P(y^j \mid {\bf x}^j, {\bf w}) 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86"/>
  <p:tag name="PICTUREFILESIZE" val="256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^* = \arg\max_{\bf w} \ln \left[ \prod_{j=1}^N P(y^j \mid {\bf x}^j, {\bf w}) 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35"/>
  <p:tag name="PICTUREFILESIZE" val="215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w_i^{(t+1)} \leftarrow w_i^{(t)} + \eta  \sum_j x^j_i [y^j - \hat{P}(Y^j =1 \mid {\bf x}^j, {\bf w})]  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55"/>
  <p:tag name="PICTUREFILESIZE" val="2547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w_i^{(t+1)} \leftarrow w_i^{(t)} + \eta \left\{ -\lambda w_i^{(t)} + \sum_j x^j_i [y^j - \hat{P}(Y^j =1 \mid {\bf x}^j, {\bf w})] \right\} 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572"/>
  <p:tag name="PICTUREFILESIZE" val="341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P(Y=1|X)= \frac{P(Y=1) P(X|Y=1)}{P(Y=1) P(X|Y=1) + P(Y=0) P(X|Y=0)}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614"/>
  <p:tag name="PICTUREFILESIZE" val="370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 =  \frac{1}{1+ \exp(\ (\ln \frac{1-\theta}{\theta}) + \sum_i \ln \frac{P(X_i|Y=0)}{P(X_i|Y=1)})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80"/>
  <p:tag name="PICTUREFILESIZE" val="255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=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09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 = \frac{1}{1+ \frac{P(Y=0) P(X|Y=0)}{P(Y=1) P(X|Y=1)}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230"/>
  <p:tag name="PICTUREFILESIZE" val="160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 = \frac{1}{1+ \exp(\ln \frac{P(Y=0) P(X|Y=0)}{P(Y=1) P(X|Y=1)})}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23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i= x \mid Y=y_k) = \frac{1}{\sigma_{i} \sqrt{2\pi}} \ \ e^{\frac{-(x-\mu_{ik})^2}{2\sigma_{i}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86"/>
  <p:tag name="PICTUREFILESIZE" val="235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 \ln \frac{P(X_i|Y=0)}{P(X_i|Y=1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147"/>
  <p:tag name="PICTUREFILESIZE" val="1329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 =  \frac{1}{1+ \exp(\ (\ln \frac{1-\theta}{\theta}) + \sum_i \ln \frac{P(X_i|Y=0)}{P(X_i|Y=1)})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80"/>
  <p:tag name="PICTUREFILESIZE" val="255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P(Y=1|X)= \frac{P(Y=1) P(X|Y=1)}{P(Y=1) P(X|Y=1) + P(Y=0) P(X|Y=0)}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614"/>
  <p:tag name="PICTUREFILESIZE" val="370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\[   \sum_i   \left(\frac{\mu_{i0}-\mu_{i1}}{\sigma_i^2} X_i + \frac{ \mu_{i1}^2 - \mu_{i0}^2 }{2 \sigma_i^2}  \right)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279"/>
  <p:tag name="PICTUREFILESIZE" val="222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l({\bf w}) \equiv \sum_{j}  \ln P(y^j | {\bf x}^j, {\bf w}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227"/>
  <p:tag name="PICTUREFILESIZE" val="136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=0|{\bf X}, {\bf w}) = \frac{1}{1+exp (w_0 + \sum_i w_i X_i)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98"/>
  <p:tag name="PICTUREFILESIZE" val="218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=1|{\bf X},{\bf w}) = \frac{exp (w_0 + \sum_i w_i X_i)}{1+exp (w_0 + \sum_i w_i X_i)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398"/>
  <p:tag name="PICTUREFILESIZE" val="318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 l({\bf w}) &amp;=&amp; \sum_{j} y^j  \ln P(y^j=1 | {\bf x}^j, {\bf w}) + (1 - y^j) \ln P(y^j=0 | {\bf x}^j , {\bf w})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599"/>
  <p:tag name="PICTUREFILESIZE" val="304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 l({\bf w}) &amp;\equiv&amp; \ln \prod_{j} P(y^j | {\bf x}^j, {\bf w}) \nonumber \\&#10;&amp;=&amp; \sum_{j} y^j (w_0 + \sum_i^n w_i x^j_i)  -  \ln (1 + exp(w_0 + \sum_i^n w_i x^j_i)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565"/>
  <p:tag name="PICTUREFILESIZE" val="493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Y=0|X, W) = \frac{1}{1+exp (w_0 + \sum_i w_i X_i)} 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44"/>
  <p:tag name="BOXHEIGHT" val="320"/>
  <p:tag name="BOXFONT" val="10"/>
  <p:tag name="BOXWRAP" val="False"/>
  <p:tag name="WORKAROUNDTRANSPARENCYBUG" val="False"/>
  <p:tag name="ALLOWFONTSUBSTITUTION" val="False"/>
  <p:tag name="BITMAPFORMAT" val="pngmono"/>
  <p:tag name="ORIGWIDTH" val="404"/>
  <p:tag name="PICTUREFILESIZE" val="22470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46665</TotalTime>
  <Words>1558</Words>
  <Application>Microsoft Macintosh PowerPoint</Application>
  <PresentationFormat>On-screen Show (4:3)</PresentationFormat>
  <Paragraphs>403</Paragraphs>
  <Slides>45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pictures</vt:lpstr>
      <vt:lpstr>Blank Presentation</vt:lpstr>
      <vt:lpstr>ECE 5984: Introduction to  Machine Learning</vt:lpstr>
      <vt:lpstr>Administrativia</vt:lpstr>
      <vt:lpstr>PowerPoint Presentation</vt:lpstr>
      <vt:lpstr>PowerPoint Presentation</vt:lpstr>
      <vt:lpstr>Classification</vt:lpstr>
      <vt:lpstr>Error Decomposition</vt:lpstr>
      <vt:lpstr>Generative vs. Discriminative</vt:lpstr>
      <vt:lpstr>The Naïve Bayes assumption</vt:lpstr>
      <vt:lpstr>Generative vs. Discriminative</vt:lpstr>
      <vt:lpstr>Today: Logistic Regression</vt:lpstr>
      <vt:lpstr>Understanding the sigmoid</vt:lpstr>
      <vt:lpstr>Logistic Regression – a Linear classifier</vt:lpstr>
      <vt:lpstr>Visualization</vt:lpstr>
      <vt:lpstr>Expressing Conditional Log Likelihood</vt:lpstr>
      <vt:lpstr>Maximizing Conditional Log Likelihood</vt:lpstr>
      <vt:lpstr>PowerPoint Presentation</vt:lpstr>
      <vt:lpstr>Careful about step-size</vt:lpstr>
      <vt:lpstr>PowerPoint Presentation</vt:lpstr>
      <vt:lpstr>When does it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Optimizing concave function – Gradient ascent </vt:lpstr>
      <vt:lpstr>Maximize Conditional Log Likelihood:  Gradient ascent</vt:lpstr>
      <vt:lpstr>Gradient Ascent for LR</vt:lpstr>
      <vt:lpstr>PowerPoint Presentation</vt:lpstr>
      <vt:lpstr>That’s all M(C)LE.  How about M(C)AP?</vt:lpstr>
      <vt:lpstr>Large parameters  Overfitting</vt:lpstr>
      <vt:lpstr>Gradient of M(C)AP</vt:lpstr>
      <vt:lpstr>MLE vs MAP </vt:lpstr>
      <vt:lpstr>HW2 Tips</vt:lpstr>
      <vt:lpstr>PowerPoint Presentation</vt:lpstr>
      <vt:lpstr>Logistic regression vs Naïve Bayes</vt:lpstr>
      <vt:lpstr>Derive form for P(Y|X) for continuous Xi </vt:lpstr>
      <vt:lpstr>Ratio of class-conditional probabilities</vt:lpstr>
      <vt:lpstr>Derive form for P(Y|X) for continuous Xi </vt:lpstr>
      <vt:lpstr>Gaussian Naïve Bayes vs Logistic Regression</vt:lpstr>
      <vt:lpstr>Naïve Bayes vs Logistic Regression</vt:lpstr>
      <vt:lpstr>G. Naïve Bayes vs. Logistic Regression 1</vt:lpstr>
      <vt:lpstr>G. Naïve Bayes vs. Logistic Regression 2</vt:lpstr>
      <vt:lpstr>Some experiments from UCI data sets</vt:lpstr>
      <vt:lpstr>What you should know about LR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2468</cp:revision>
  <cp:lastPrinted>2009-01-27T18:32:10Z</cp:lastPrinted>
  <dcterms:created xsi:type="dcterms:W3CDTF">2013-03-06T19:31:42Z</dcterms:created>
  <dcterms:modified xsi:type="dcterms:W3CDTF">2015-03-18T14:48:37Z</dcterms:modified>
  <cp:category/>
</cp:coreProperties>
</file>