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75" r:id="rId1"/>
    <p:sldMasterId id="2147483687" r:id="rId2"/>
  </p:sldMasterIdLst>
  <p:notesMasterIdLst>
    <p:notesMasterId r:id="rId12"/>
  </p:notesMasterIdLst>
  <p:handoutMasterIdLst>
    <p:handoutMasterId r:id="rId13"/>
  </p:handoutMasterIdLst>
  <p:sldIdLst>
    <p:sldId id="256" r:id="rId3"/>
    <p:sldId id="517" r:id="rId4"/>
    <p:sldId id="518" r:id="rId5"/>
    <p:sldId id="519" r:id="rId6"/>
    <p:sldId id="522" r:id="rId7"/>
    <p:sldId id="514" r:id="rId8"/>
    <p:sldId id="508" r:id="rId9"/>
    <p:sldId id="509" r:id="rId10"/>
    <p:sldId id="510" r:id="rId11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12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12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12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12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12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E9E8FF"/>
    <a:srgbClr val="5B5B64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99" autoAdjust="0"/>
    <p:restoredTop sz="93478" autoAdjust="0"/>
  </p:normalViewPr>
  <p:slideViewPr>
    <p:cSldViewPr>
      <p:cViewPr varScale="1">
        <p:scale>
          <a:sx n="97" d="100"/>
          <a:sy n="97" d="100"/>
        </p:scale>
        <p:origin x="-81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816"/>
    </p:cViewPr>
  </p:sorterViewPr>
  <p:notesViewPr>
    <p:cSldViewPr>
      <p:cViewPr varScale="1">
        <p:scale>
          <a:sx n="88" d="100"/>
          <a:sy n="88" d="100"/>
        </p:scale>
        <p:origin x="-2072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7E4735-A5D0-044D-BE7E-3A4B3C0A561F}" type="datetimeFigureOut">
              <a:rPr lang="en-US" smtClean="0"/>
              <a:pPr/>
              <a:t>9/22/15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56C03F-7434-D740-BBB1-1637C88A1E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1637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fld id="{07DD8A4E-80D5-E442-8CCA-D5A1F77B1F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4481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DD8A4E-80D5-E442-8CCA-D5A1F77B1F2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Dhruv Batra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C6FF14-906B-8C43-8206-00F0F407B02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Dhruv Batra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5AFEEC-C182-2D4A-848B-6A0ED98C1FE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Dhruv Batra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D168A2-5B33-FA46-93E8-3B514973237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(C) Dhruv Batra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C6FF14-906B-8C43-8206-00F0F407B0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Research at TTI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(C) Dhruv Batra 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34A590-6033-DE48-865B-A0558AEFCB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(C) Dhruv Batra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AD4A4B-0330-AF4E-991D-7D58C0870B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914400"/>
            <a:ext cx="3810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10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(C) Dhruv Batra 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489279-66D6-F54A-8DF6-8569F0E44D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149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149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(C) Dhruv Batra 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2DD396-FCC9-5D4C-A19A-0D227FF654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(C) Dhruv Batra 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8D718F-682B-7343-BB3C-8AD7033243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(C) Dhruv Batra 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1550E6-1DFF-B84C-BFE3-E4371400DA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60515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8895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(C) Dhruv Batra 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01E281-1F8F-6944-BFC1-D0DAE21D9B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Dhruv Batra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34A590-6033-DE48-865B-A0558AEFCBD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(C) Dhruv Batra 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CCFAE8-AF25-AC44-B97D-AB359B592C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(C) Dhruv Batra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5AFEEC-C182-2D4A-848B-6A0ED98C1F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76200"/>
            <a:ext cx="19431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76200"/>
            <a:ext cx="56769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(C) Dhruv Batra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D168A2-5B33-FA46-93E8-3B51497323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Dhruv Batra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D4A4B-0330-AF4E-991D-7D58C0870B9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Dhruv Batra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489279-66D6-F54A-8DF6-8569F0E44DC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Dhruv Batra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2DD396-FCC9-5D4C-A19A-0D227FF6545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Dhruv Batra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8D718F-682B-7343-BB3C-8AD70332433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Dhruv Batra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1550E6-1DFF-B84C-BFE3-E4371400DA8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Dhruv Batra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01E281-1F8F-6944-BFC1-D0DAE21D9B0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Dhruv Batra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CCFAE8-AF25-AC44-B97D-AB359B592C3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(C) Dhruv Batra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651A289-BEF2-FC49-AB93-B19BD27FB58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143000"/>
            <a:ext cx="77724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434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>
                <a:latin typeface="Arial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24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400">
                <a:solidFill>
                  <a:schemeClr val="bg1">
                    <a:lumMod val="50000"/>
                  </a:schemeClr>
                </a:solidFill>
                <a:latin typeface="Arial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b="1" dirty="0" smtClean="0">
                <a:latin typeface="Arial Narrow" pitchFamily="-112" charset="0"/>
                <a:ea typeface="ＭＳ Ｐゴシック" pitchFamily="-112" charset="-128"/>
                <a:cs typeface="ＭＳ Ｐゴシック" pitchFamily="-112" charset="-128"/>
                <a:sym typeface="Symbol" pitchFamily="-112" charset="2"/>
              </a:rPr>
              <a:t>(C) Dhruv Batra 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chemeClr val="bg1">
                    <a:lumMod val="50000"/>
                  </a:schemeClr>
                </a:solidFill>
                <a:latin typeface="Arial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2651A289-BEF2-FC49-AB93-B19BD27FB58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sz="2400">
              <a:latin typeface="" pitchFamily="64" charset="0"/>
              <a:ea typeface="ＭＳ Ｐゴシック" pitchFamily="-112" charset="-128"/>
              <a:cs typeface="ＭＳ Ｐゴシック" pitchFamily="-112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12" charset="0"/>
          <a:ea typeface="Osaka" pitchFamily="-112" charset="-128"/>
          <a:cs typeface="Osaka" pitchFamily="-112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12" charset="0"/>
          <a:ea typeface="Osaka" pitchFamily="-112" charset="-128"/>
          <a:cs typeface="Osaka" pitchFamily="-112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12" charset="0"/>
          <a:ea typeface="Osaka" pitchFamily="-112" charset="-128"/>
          <a:cs typeface="Osaka" pitchFamily="-112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12" charset="0"/>
          <a:ea typeface="Osaka" pitchFamily="-112" charset="-128"/>
          <a:cs typeface="Osaka" pitchFamily="-11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12" charset="0"/>
          <a:ea typeface="Osaka" pitchFamily="-112" charset="-128"/>
          <a:cs typeface="Osaka" pitchFamily="-112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12" charset="0"/>
          <a:ea typeface="Osaka" pitchFamily="-112" charset="-128"/>
          <a:cs typeface="Osaka" pitchFamily="-112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12" charset="0"/>
          <a:ea typeface="Osaka" pitchFamily="-112" charset="-128"/>
          <a:cs typeface="Osaka" pitchFamily="-112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12" charset="0"/>
          <a:ea typeface="Osaka" pitchFamily="-112" charset="-128"/>
          <a:cs typeface="Osaka" pitchFamily="-112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hyperlink" Target="https://computing.ece.vt.edu/~f15ece6504/homework2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image" Target="../media/image4.gif"/><Relationship Id="rId3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143000"/>
          </a:xfrm>
        </p:spPr>
        <p:txBody>
          <a:bodyPr/>
          <a:lstStyle/>
          <a:p>
            <a:r>
              <a:rPr lang="en-US" dirty="0" smtClean="0"/>
              <a:t>ECE 6504: Deep Learning</a:t>
            </a:r>
            <a:br>
              <a:rPr lang="en-US" dirty="0" smtClean="0"/>
            </a:br>
            <a:r>
              <a:rPr lang="en-US" dirty="0" smtClean="0"/>
              <a:t>for Perception</a:t>
            </a:r>
            <a:endParaRPr lang="en-US" sz="3200" dirty="0"/>
          </a:p>
        </p:txBody>
      </p:sp>
      <p:sp>
        <p:nvSpPr>
          <p:cNvPr id="16" name="Subtitle 3"/>
          <p:cNvSpPr>
            <a:spLocks noGrp="1"/>
          </p:cNvSpPr>
          <p:nvPr>
            <p:ph type="subTitle" idx="1"/>
          </p:nvPr>
        </p:nvSpPr>
        <p:spPr>
          <a:xfrm>
            <a:off x="0" y="4648200"/>
            <a:ext cx="9144000" cy="1752600"/>
          </a:xfrm>
        </p:spPr>
        <p:txBody>
          <a:bodyPr/>
          <a:lstStyle/>
          <a:p>
            <a:endParaRPr lang="en-US" dirty="0" smtClean="0"/>
          </a:p>
          <a:p>
            <a:r>
              <a:rPr lang="en-US" sz="2800" dirty="0" smtClean="0"/>
              <a:t>Dhruv Batra </a:t>
            </a:r>
          </a:p>
          <a:p>
            <a:r>
              <a:rPr lang="en-US" sz="2800" dirty="0" smtClean="0"/>
              <a:t>Virginia Tech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828800" y="2307610"/>
            <a:ext cx="69342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>
              <a:spcBef>
                <a:spcPct val="20000"/>
              </a:spcBef>
            </a:pPr>
            <a:r>
              <a:rPr lang="en-US" sz="2400" kern="0" dirty="0" smtClean="0">
                <a:solidFill>
                  <a:prstClr val="black"/>
                </a:solidFill>
                <a:latin typeface="Arial"/>
                <a:ea typeface="Osaka"/>
                <a:cs typeface="Osaka"/>
              </a:rPr>
              <a:t>Topics</a:t>
            </a:r>
            <a:r>
              <a:rPr lang="en-US" sz="2400" kern="0" dirty="0">
                <a:solidFill>
                  <a:prstClr val="black"/>
                </a:solidFill>
                <a:latin typeface="Arial"/>
                <a:ea typeface="Osaka"/>
                <a:cs typeface="Osaka"/>
              </a:rPr>
              <a:t>: </a:t>
            </a:r>
          </a:p>
          <a:p>
            <a:pPr marL="742950" lvl="1" indent="-285750" algn="l">
              <a:spcBef>
                <a:spcPct val="20000"/>
              </a:spcBef>
              <a:buFontTx/>
              <a:buChar char="–"/>
            </a:pPr>
            <a:r>
              <a:rPr lang="en-US" sz="2000" kern="0" dirty="0" err="1" smtClean="0">
                <a:solidFill>
                  <a:prstClr val="black"/>
                </a:solidFill>
                <a:latin typeface="Arial"/>
                <a:ea typeface="Osaka"/>
                <a:cs typeface="Osaka"/>
              </a:rPr>
              <a:t>Deconvolution</a:t>
            </a:r>
            <a:endParaRPr lang="en-US" sz="1600" kern="0" dirty="0" smtClean="0">
              <a:solidFill>
                <a:prstClr val="black"/>
              </a:solidFill>
              <a:latin typeface="Arial"/>
              <a:ea typeface="Osaka"/>
              <a:cs typeface="Osaka"/>
            </a:endParaRPr>
          </a:p>
          <a:p>
            <a:pPr marL="742950" lvl="1" indent="-285750" algn="l">
              <a:spcBef>
                <a:spcPct val="20000"/>
              </a:spcBef>
              <a:buFontTx/>
              <a:buChar char="–"/>
            </a:pPr>
            <a:endParaRPr lang="en-US" sz="2000" kern="0" dirty="0">
              <a:solidFill>
                <a:prstClr val="black"/>
              </a:solidFill>
              <a:latin typeface="Arial"/>
              <a:ea typeface="Osaka"/>
              <a:cs typeface="Osak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Administrativia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HW2</a:t>
            </a:r>
            <a:endParaRPr lang="en-US" dirty="0"/>
          </a:p>
          <a:p>
            <a:pPr lvl="1"/>
            <a:r>
              <a:rPr lang="en-US" dirty="0"/>
              <a:t>Out today</a:t>
            </a:r>
          </a:p>
          <a:p>
            <a:pPr lvl="1"/>
            <a:r>
              <a:rPr lang="en-US" dirty="0"/>
              <a:t>Due </a:t>
            </a:r>
            <a:r>
              <a:rPr lang="en-US" dirty="0" smtClean="0"/>
              <a:t>in 2 weeks</a:t>
            </a:r>
            <a:endParaRPr lang="en-US" dirty="0"/>
          </a:p>
          <a:p>
            <a:pPr lvl="1"/>
            <a:r>
              <a:rPr lang="en-US" dirty="0"/>
              <a:t>Please please please please please start </a:t>
            </a:r>
            <a:r>
              <a:rPr lang="en-US" dirty="0" smtClean="0"/>
              <a:t>early</a:t>
            </a:r>
          </a:p>
          <a:p>
            <a:pPr lvl="1"/>
            <a:r>
              <a:rPr lang="en-US" dirty="0">
                <a:hlinkClick r:id="rId2"/>
              </a:rPr>
              <a:t>https://computing.ece.vt.edu/~f15ece6504/</a:t>
            </a:r>
            <a:r>
              <a:rPr lang="en-US" dirty="0" smtClean="0">
                <a:hlinkClick r:id="rId2"/>
              </a:rPr>
              <a:t>homework2/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Project Proposal</a:t>
            </a:r>
          </a:p>
          <a:p>
            <a:pPr lvl="1"/>
            <a:r>
              <a:rPr lang="en-US" dirty="0"/>
              <a:t>Due: </a:t>
            </a:r>
            <a:r>
              <a:rPr lang="en-US" dirty="0" smtClean="0"/>
              <a:t>Oct 2, </a:t>
            </a:r>
            <a:r>
              <a:rPr lang="en-US" dirty="0"/>
              <a:t>11:59pm 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ebpage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Dhruv Batra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34A590-6033-DE48-865B-A0558AEFCBD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299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Groups of 1-3 </a:t>
            </a:r>
          </a:p>
          <a:p>
            <a:pPr lvl="1"/>
            <a:r>
              <a:rPr lang="en-US" dirty="0" smtClean="0"/>
              <a:t>we prefer teams of </a:t>
            </a:r>
            <a:r>
              <a:rPr lang="en-US" dirty="0" smtClean="0"/>
              <a:t>1 or 2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Deliverables:</a:t>
            </a:r>
          </a:p>
          <a:p>
            <a:pPr lvl="1"/>
            <a:r>
              <a:rPr lang="en-US" dirty="0" smtClean="0"/>
              <a:t>Project </a:t>
            </a:r>
            <a:r>
              <a:rPr lang="en-US" dirty="0" smtClean="0"/>
              <a:t>proposal: webpage with abstract + picture + goals</a:t>
            </a:r>
            <a:endParaRPr lang="en-US" dirty="0" smtClean="0"/>
          </a:p>
          <a:p>
            <a:pPr lvl="1"/>
            <a:r>
              <a:rPr lang="en-US" dirty="0" smtClean="0"/>
              <a:t>Final </a:t>
            </a:r>
            <a:r>
              <a:rPr lang="en-US" dirty="0"/>
              <a:t>report: </a:t>
            </a:r>
            <a:r>
              <a:rPr lang="en-US" dirty="0" smtClean="0"/>
              <a:t>webpage with results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Dhruv Batra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34A590-6033-DE48-865B-A0558AEFCBD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5744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Webpage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Necessary Information:</a:t>
            </a:r>
          </a:p>
          <a:p>
            <a:pPr lvl="1"/>
            <a:r>
              <a:rPr lang="en-US" dirty="0" smtClean="0"/>
              <a:t>Project </a:t>
            </a:r>
            <a:r>
              <a:rPr lang="en-US" dirty="0"/>
              <a:t>title </a:t>
            </a:r>
          </a:p>
          <a:p>
            <a:pPr lvl="1"/>
            <a:r>
              <a:rPr lang="en-US" dirty="0"/>
              <a:t>Project idea. </a:t>
            </a:r>
            <a:endParaRPr lang="en-US" dirty="0" smtClean="0"/>
          </a:p>
          <a:p>
            <a:pPr lvl="2"/>
            <a:r>
              <a:rPr lang="en-US" dirty="0" smtClean="0"/>
              <a:t>This </a:t>
            </a:r>
            <a:r>
              <a:rPr lang="en-US" dirty="0"/>
              <a:t>should be approximately two paragraphs. </a:t>
            </a:r>
          </a:p>
          <a:p>
            <a:pPr lvl="1"/>
            <a:r>
              <a:rPr lang="en-US" dirty="0" smtClean="0"/>
              <a:t>Data set details</a:t>
            </a:r>
          </a:p>
          <a:p>
            <a:pPr lvl="2"/>
            <a:r>
              <a:rPr lang="en-US" dirty="0" smtClean="0"/>
              <a:t>Ideally existing dataset. No data-collection projects. </a:t>
            </a:r>
            <a:endParaRPr lang="en-US" dirty="0"/>
          </a:p>
          <a:p>
            <a:pPr lvl="1"/>
            <a:r>
              <a:rPr lang="en-US" dirty="0" smtClean="0"/>
              <a:t>Software </a:t>
            </a:r>
          </a:p>
          <a:p>
            <a:pPr lvl="2"/>
            <a:r>
              <a:rPr lang="en-US" dirty="0" smtClean="0"/>
              <a:t>Which libraries will you use?</a:t>
            </a:r>
          </a:p>
          <a:p>
            <a:pPr lvl="2"/>
            <a:r>
              <a:rPr lang="en-US" dirty="0" smtClean="0"/>
              <a:t>What will you write? </a:t>
            </a:r>
          </a:p>
          <a:p>
            <a:pPr lvl="1"/>
            <a:r>
              <a:rPr lang="en-US" dirty="0" smtClean="0"/>
              <a:t>Papers </a:t>
            </a:r>
            <a:r>
              <a:rPr lang="en-US" dirty="0"/>
              <a:t>to read. </a:t>
            </a:r>
            <a:endParaRPr lang="en-US" dirty="0" smtClean="0"/>
          </a:p>
          <a:p>
            <a:pPr lvl="2"/>
            <a:r>
              <a:rPr lang="en-US" dirty="0" smtClean="0"/>
              <a:t>Include </a:t>
            </a:r>
            <a:r>
              <a:rPr lang="en-US" dirty="0"/>
              <a:t>1-3 relevant papers.  You will probably want to read at least one of them before submitting your proposal.</a:t>
            </a:r>
          </a:p>
          <a:p>
            <a:pPr lvl="1"/>
            <a:r>
              <a:rPr lang="en-US" dirty="0" smtClean="0"/>
              <a:t>Teammate</a:t>
            </a:r>
          </a:p>
          <a:p>
            <a:pPr lvl="2"/>
            <a:r>
              <a:rPr lang="en-US" dirty="0"/>
              <a:t>W</a:t>
            </a:r>
            <a:r>
              <a:rPr lang="en-US" dirty="0" smtClean="0"/>
              <a:t>ill </a:t>
            </a:r>
            <a:r>
              <a:rPr lang="en-US" dirty="0"/>
              <a:t>you have a teammate?  If so, </a:t>
            </a:r>
            <a:r>
              <a:rPr lang="en-US" dirty="0" smtClean="0"/>
              <a:t>what’s the break-down of labor?</a:t>
            </a:r>
            <a:r>
              <a:rPr lang="en-US" dirty="0"/>
              <a:t>  Maximum team size is 3</a:t>
            </a:r>
            <a:r>
              <a:rPr lang="en-US" dirty="0" smtClean="0"/>
              <a:t> </a:t>
            </a:r>
            <a:r>
              <a:rPr lang="en-US" dirty="0"/>
              <a:t>students. </a:t>
            </a:r>
          </a:p>
          <a:p>
            <a:pPr lvl="1"/>
            <a:r>
              <a:rPr lang="en-US" dirty="0" smtClean="0"/>
              <a:t>Mid-</a:t>
            </a:r>
            <a:r>
              <a:rPr lang="en-US" dirty="0" err="1" smtClean="0"/>
              <a:t>sem</a:t>
            </a:r>
            <a:r>
              <a:rPr lang="en-US" dirty="0" smtClean="0"/>
              <a:t> Milestone</a:t>
            </a:r>
          </a:p>
          <a:p>
            <a:pPr lvl="2"/>
            <a:r>
              <a:rPr lang="en-US" dirty="0" smtClean="0"/>
              <a:t>What </a:t>
            </a:r>
            <a:r>
              <a:rPr lang="en-US" dirty="0"/>
              <a:t>will you complete by the project milestone due date?  Experimental results of some kind are expected here.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Dhruv Batra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34A590-6033-DE48-865B-A0558AEFCBD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015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Main categories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Application/Survey</a:t>
            </a:r>
          </a:p>
          <a:p>
            <a:pPr lvl="2"/>
            <a:r>
              <a:rPr lang="en-US" dirty="0"/>
              <a:t>Compare a bunch of existing algorithms on a new application domain of your interest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Formulation/Development</a:t>
            </a:r>
          </a:p>
          <a:p>
            <a:pPr lvl="2"/>
            <a:r>
              <a:rPr lang="en-US" dirty="0"/>
              <a:t>Formulate a new model or algorithm for a new or old problem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Theory</a:t>
            </a:r>
          </a:p>
          <a:p>
            <a:pPr lvl="2"/>
            <a:r>
              <a:rPr lang="en-US" dirty="0"/>
              <a:t>Theoretically analyze an existing algorithm</a:t>
            </a:r>
          </a:p>
          <a:p>
            <a:r>
              <a:rPr lang="en-US" dirty="0" smtClean="0"/>
              <a:t>Rules</a:t>
            </a:r>
            <a:endParaRPr lang="en-US" dirty="0"/>
          </a:p>
          <a:p>
            <a:pPr lvl="1"/>
            <a:r>
              <a:rPr lang="en-US" dirty="0" smtClean="0"/>
              <a:t>Should fit in </a:t>
            </a:r>
            <a:r>
              <a:rPr lang="en-US" dirty="0" smtClean="0"/>
              <a:t>“Deep Learning”</a:t>
            </a:r>
            <a:endParaRPr lang="en-US" dirty="0"/>
          </a:p>
          <a:p>
            <a:pPr lvl="1"/>
            <a:r>
              <a:rPr lang="en-US" dirty="0" smtClean="0"/>
              <a:t>Can </a:t>
            </a:r>
            <a:r>
              <a:rPr lang="en-US" dirty="0"/>
              <a:t>apply </a:t>
            </a:r>
            <a:r>
              <a:rPr lang="en-US" dirty="0"/>
              <a:t>D</a:t>
            </a:r>
            <a:r>
              <a:rPr lang="en-US" dirty="0" smtClean="0"/>
              <a:t>L </a:t>
            </a:r>
            <a:r>
              <a:rPr lang="en-US" dirty="0"/>
              <a:t>to your own research. </a:t>
            </a:r>
          </a:p>
          <a:p>
            <a:pPr lvl="2"/>
            <a:r>
              <a:rPr lang="en-US" dirty="0" smtClean="0"/>
              <a:t>Must be done this semester. </a:t>
            </a:r>
          </a:p>
          <a:p>
            <a:pPr lvl="1"/>
            <a:r>
              <a:rPr lang="en-US" dirty="0" smtClean="0"/>
              <a:t>OK to combine with other class-projects</a:t>
            </a:r>
          </a:p>
          <a:p>
            <a:pPr lvl="2"/>
            <a:r>
              <a:rPr lang="en-US" dirty="0" smtClean="0"/>
              <a:t>Must declare to both course instructors</a:t>
            </a:r>
          </a:p>
          <a:p>
            <a:pPr lvl="2"/>
            <a:r>
              <a:rPr lang="en-US" dirty="0" smtClean="0"/>
              <a:t>Must have explicit permission from BOTH instructors</a:t>
            </a:r>
          </a:p>
          <a:p>
            <a:pPr lvl="2"/>
            <a:r>
              <a:rPr lang="en-US" dirty="0" smtClean="0"/>
              <a:t>Must have a sufficient ML component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Dhruv Batra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34A590-6033-DE48-865B-A0558AEFCBD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031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Deconvolution</a:t>
            </a:r>
            <a:endParaRPr lang="en-US" dirty="0" smtClean="0"/>
          </a:p>
          <a:p>
            <a:pPr lvl="1"/>
            <a:r>
              <a:rPr lang="en-US" dirty="0" smtClean="0"/>
              <a:t>1D with </a:t>
            </a:r>
            <a:r>
              <a:rPr lang="en-US" dirty="0" err="1" smtClean="0"/>
              <a:t>Toeplitz</a:t>
            </a:r>
            <a:r>
              <a:rPr lang="en-US" dirty="0" smtClean="0"/>
              <a:t> Matrix</a:t>
            </a:r>
          </a:p>
          <a:p>
            <a:pPr lvl="1"/>
            <a:r>
              <a:rPr lang="en-US" dirty="0" smtClean="0"/>
              <a:t>2D </a:t>
            </a:r>
            <a:r>
              <a:rPr lang="en-US" dirty="0" err="1" smtClean="0"/>
              <a:t>deconv</a:t>
            </a:r>
            <a:r>
              <a:rPr lang="en-US" dirty="0" smtClean="0"/>
              <a:t> intuition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Dhruv Batra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34A590-6033-DE48-865B-A0558AEFCBD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721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Toeplitz</a:t>
            </a:r>
            <a:r>
              <a:rPr lang="en-US" dirty="0" smtClean="0"/>
              <a:t> Matrix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Diagonals are constants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A</a:t>
            </a:r>
            <a:r>
              <a:rPr lang="en-US" baseline="-25000" dirty="0" err="1" smtClean="0"/>
              <a:t>ij</a:t>
            </a:r>
            <a:r>
              <a:rPr lang="en-US" dirty="0" smtClean="0"/>
              <a:t> =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i</a:t>
            </a:r>
            <a:r>
              <a:rPr lang="en-US" baseline="-25000" dirty="0" smtClean="0"/>
              <a:t>-j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Dhruv Batra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34A590-6033-DE48-865B-A0558AEFCBD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1400" y="1676400"/>
            <a:ext cx="2514600" cy="205585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0300" y="4343400"/>
            <a:ext cx="4330700" cy="229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107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care?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(Discrete) Convolution = Matrix Multiplication 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ith </a:t>
            </a:r>
            <a:r>
              <a:rPr lang="en-US" dirty="0" err="1" smtClean="0"/>
              <a:t>Toeplitz</a:t>
            </a:r>
            <a:r>
              <a:rPr lang="en-US" dirty="0" smtClean="0"/>
              <a:t> Matrices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Dhruv Batra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34A590-6033-DE48-865B-A0558AEFCBD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2286000"/>
            <a:ext cx="54737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0340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(C) Dhruv Batra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1550E6-1DFF-B84C-BFE3-E4371400DA8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6" name="Picture 5" descr="Convolution_of_box_signal_with_itself2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504698"/>
            <a:ext cx="5943600" cy="18669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" y="5943600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"Convolution of box signal with itself2" by </a:t>
            </a:r>
            <a:r>
              <a:rPr lang="en-US" dirty="0" err="1"/>
              <a:t>Convolution_of_box_signal_with_itself.gif</a:t>
            </a:r>
            <a:r>
              <a:rPr lang="en-US" dirty="0"/>
              <a:t>: Brian </a:t>
            </a:r>
            <a:r>
              <a:rPr lang="en-US" dirty="0" err="1"/>
              <a:t>Ambergderivative</a:t>
            </a:r>
            <a:r>
              <a:rPr lang="en-US" dirty="0"/>
              <a:t> work: Tinos (talk) - </a:t>
            </a:r>
            <a:r>
              <a:rPr lang="en-US" dirty="0" err="1"/>
              <a:t>Convolution_of_box_signal_with_itself.gif</a:t>
            </a:r>
            <a:r>
              <a:rPr lang="en-US" dirty="0"/>
              <a:t>. Licensed under CC BY-SA 3.0 via Commons - https://</a:t>
            </a:r>
            <a:r>
              <a:rPr lang="en-US" dirty="0" err="1"/>
              <a:t>commons.wikimedia.org</a:t>
            </a:r>
            <a:r>
              <a:rPr lang="en-US" dirty="0"/>
              <a:t>/wiki/File:Convolution_of_box_signal_with_itself2.gif#/media/File:Convolution_of_box_signal_with_itself2.gif</a:t>
            </a:r>
          </a:p>
        </p:txBody>
      </p:sp>
      <p:pic>
        <p:nvPicPr>
          <p:cNvPr id="8" name="Picture 7" descr="Convolution_of_spiky_function_with_box2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3505200"/>
            <a:ext cx="594360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987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ictur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Blank 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lank Presentation">
      <a:majorFont>
        <a:latin typeface="Arial"/>
        <a:ea typeface="Osaka"/>
        <a:cs typeface="Osaka"/>
      </a:majorFont>
      <a:minorFont>
        <a:latin typeface="Arial"/>
        <a:ea typeface="Osaka"/>
        <a:cs typeface="Osak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ＭＳ Ｐゴシック" pitchFamily="-112" charset="-128"/>
            <a:cs typeface="ＭＳ Ｐゴシック" pitchFamily="-11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ＭＳ Ｐゴシック" pitchFamily="-112" charset="-128"/>
            <a:cs typeface="ＭＳ Ｐゴシック" pitchFamily="-112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pictures.thmx</Template>
  <TotalTime>47804</TotalTime>
  <Words>358</Words>
  <Application>Microsoft Macintosh PowerPoint</Application>
  <PresentationFormat>On-screen Show (4:3)</PresentationFormat>
  <Paragraphs>92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pictures</vt:lpstr>
      <vt:lpstr>Blank Presentation</vt:lpstr>
      <vt:lpstr>ECE 6504: Deep Learning for Perception</vt:lpstr>
      <vt:lpstr>Administrativia</vt:lpstr>
      <vt:lpstr>Project</vt:lpstr>
      <vt:lpstr>Proposal</vt:lpstr>
      <vt:lpstr>Project</vt:lpstr>
      <vt:lpstr>Plan for Today</vt:lpstr>
      <vt:lpstr>Toeplitz Matrix</vt:lpstr>
      <vt:lpstr>Why do we care?</vt:lpstr>
      <vt:lpstr>PowerPoint Presentation</vt:lpstr>
    </vt:vector>
  </TitlesOfParts>
  <Manager/>
  <Company>Virginia Tech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5984: Introduction to Machine Learning</dc:title>
  <dc:subject>Machine Learning</dc:subject>
  <dc:creator>Dhruv Batra</dc:creator>
  <cp:keywords/>
  <dc:description/>
  <cp:lastModifiedBy>Dhruv Batra</cp:lastModifiedBy>
  <cp:revision>2637</cp:revision>
  <cp:lastPrinted>2015-04-01T17:45:43Z</cp:lastPrinted>
  <dcterms:created xsi:type="dcterms:W3CDTF">2013-03-06T19:31:42Z</dcterms:created>
  <dcterms:modified xsi:type="dcterms:W3CDTF">2015-09-22T20:41:28Z</dcterms:modified>
  <cp:category/>
</cp:coreProperties>
</file>