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gif" ContentType="image/gif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5" r:id="rId1"/>
    <p:sldMasterId id="2147483687" r:id="rId2"/>
  </p:sldMasterIdLst>
  <p:notesMasterIdLst>
    <p:notesMasterId r:id="rId23"/>
  </p:notesMasterIdLst>
  <p:handoutMasterIdLst>
    <p:handoutMasterId r:id="rId24"/>
  </p:handoutMasterIdLst>
  <p:sldIdLst>
    <p:sldId id="256" r:id="rId3"/>
    <p:sldId id="514" r:id="rId4"/>
    <p:sldId id="508" r:id="rId5"/>
    <p:sldId id="509" r:id="rId6"/>
    <p:sldId id="510" r:id="rId7"/>
    <p:sldId id="512" r:id="rId8"/>
    <p:sldId id="515" r:id="rId9"/>
    <p:sldId id="496" r:id="rId10"/>
    <p:sldId id="498" r:id="rId11"/>
    <p:sldId id="497" r:id="rId12"/>
    <p:sldId id="499" r:id="rId13"/>
    <p:sldId id="500" r:id="rId14"/>
    <p:sldId id="501" r:id="rId15"/>
    <p:sldId id="502" r:id="rId16"/>
    <p:sldId id="503" r:id="rId17"/>
    <p:sldId id="504" r:id="rId18"/>
    <p:sldId id="505" r:id="rId19"/>
    <p:sldId id="506" r:id="rId20"/>
    <p:sldId id="507" r:id="rId21"/>
    <p:sldId id="516" r:id="rId22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9E8FF"/>
    <a:srgbClr val="5B5B64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99" autoAdjust="0"/>
    <p:restoredTop sz="93478" autoAdjust="0"/>
  </p:normalViewPr>
  <p:slideViewPr>
    <p:cSldViewPr>
      <p:cViewPr varScale="1">
        <p:scale>
          <a:sx n="111" d="100"/>
          <a:sy n="111" d="100"/>
        </p:scale>
        <p:origin x="-43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16"/>
    </p:cViewPr>
  </p:sorterViewPr>
  <p:notesViewPr>
    <p:cSldViewPr>
      <p:cViewPr varScale="1">
        <p:scale>
          <a:sx n="88" d="100"/>
          <a:sy n="88" d="100"/>
        </p:scale>
        <p:origin x="-207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E4735-A5D0-044D-BE7E-3A4B3C0A561F}" type="datetimeFigureOut">
              <a:rPr lang="en-US" smtClean="0"/>
              <a:pPr/>
              <a:t>9/17/15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6C03F-7434-D740-BBB1-1637C88A1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63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07DD8A4E-80D5-E442-8CCA-D5A1F77B1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48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62ACE1-1815-4848-AAAF-188366E7B7BB}" type="slidenum">
              <a:rPr lang="en-US"/>
              <a:pPr/>
              <a:t>15</a:t>
            </a:fld>
            <a:endParaRPr lang="en-US"/>
          </a:p>
        </p:txBody>
      </p:sp>
      <p:sp>
        <p:nvSpPr>
          <p:cNvPr id="2201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201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19CB6A0-3EDF-FF42-A727-C669A0E6BC0D}" type="slidenum">
              <a:rPr lang="en-US"/>
              <a:pPr/>
              <a:t>16</a:t>
            </a:fld>
            <a:endParaRPr lang="en-US"/>
          </a:p>
        </p:txBody>
      </p:sp>
      <p:sp>
        <p:nvSpPr>
          <p:cNvPr id="2211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211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1311BD1-4C6D-5A46-B122-2400FDC52DC5}" type="slidenum">
              <a:rPr lang="en-US"/>
              <a:pPr/>
              <a:t>17</a:t>
            </a:fld>
            <a:endParaRPr lang="en-US"/>
          </a:p>
        </p:txBody>
      </p:sp>
      <p:sp>
        <p:nvSpPr>
          <p:cNvPr id="2222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222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C5F268-8961-3E40-95C1-E3C038B43272}" type="slidenum">
              <a:rPr lang="en-US"/>
              <a:pPr/>
              <a:t>18</a:t>
            </a:fld>
            <a:endParaRPr lang="en-US"/>
          </a:p>
        </p:txBody>
      </p:sp>
      <p:sp>
        <p:nvSpPr>
          <p:cNvPr id="2232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232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6B9125F-8BCE-A141-A808-6BD094E06AD4}" type="slidenum">
              <a:rPr lang="en-US"/>
              <a:pPr/>
              <a:t>19</a:t>
            </a:fld>
            <a:endParaRPr lang="en-US"/>
          </a:p>
        </p:txBody>
      </p:sp>
      <p:sp>
        <p:nvSpPr>
          <p:cNvPr id="2242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242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C6FF14-906B-8C43-8206-00F0F407B0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AFEEC-C182-2D4A-848B-6A0ED98C1F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168A2-5B33-FA46-93E8-3B51497323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Research at TTI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D4A4B-0330-AF4E-991D-7D58C0870B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89279-66D6-F54A-8DF6-8569F0E44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DD396-FCC9-5D4C-A19A-0D227FF654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8D718F-682B-7343-BB3C-8AD7033243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1E281-1F8F-6944-BFC1-D0DAE21D9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CFAE8-AF25-AC44-B97D-AB359B592C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dirty="0" smtClean="0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(C) Dhruv Batra 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gif"/><Relationship Id="rId3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emf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dirty="0" smtClean="0"/>
              <a:t>ECE 6504: Deep Learning</a:t>
            </a:r>
            <a:br>
              <a:rPr lang="en-US" dirty="0" smtClean="0"/>
            </a:br>
            <a:r>
              <a:rPr lang="en-US" dirty="0" smtClean="0"/>
              <a:t>for Perception</a:t>
            </a:r>
            <a:endParaRPr lang="en-US" sz="3200" dirty="0"/>
          </a:p>
        </p:txBody>
      </p:sp>
      <p:sp>
        <p:nvSpPr>
          <p:cNvPr id="16" name="Subtitle 3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9144000" cy="1752600"/>
          </a:xfrm>
        </p:spPr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Dhruv Batra </a:t>
            </a:r>
          </a:p>
          <a:p>
            <a:r>
              <a:rPr lang="en-US" sz="2800" dirty="0" smtClean="0"/>
              <a:t>Virginia Tech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2307610"/>
            <a:ext cx="6934200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ct val="20000"/>
              </a:spcBef>
            </a:pPr>
            <a:r>
              <a:rPr lang="en-US" sz="2400" kern="0" dirty="0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Topics</a:t>
            </a:r>
            <a:r>
              <a:rPr lang="en-US" sz="24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: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 err="1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Toeplitz</a:t>
            </a:r>
            <a:r>
              <a:rPr lang="en-US" sz="2000" kern="0" dirty="0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 Matrix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1x1 Convolution</a:t>
            </a:r>
          </a:p>
          <a:p>
            <a:pPr marL="1200150" lvl="2" indent="-285750" algn="l">
              <a:spcBef>
                <a:spcPct val="20000"/>
              </a:spcBef>
              <a:buFontTx/>
              <a:buChar char="–"/>
            </a:pPr>
            <a:r>
              <a:rPr lang="en-US" sz="1600" kern="0" dirty="0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AKA How to run a </a:t>
            </a:r>
            <a:r>
              <a:rPr lang="en-US" sz="1600" kern="0" dirty="0" err="1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ConvNet</a:t>
            </a:r>
            <a:r>
              <a:rPr lang="en-US" sz="1600" kern="0" dirty="0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 on arbitrary sized images</a:t>
            </a:r>
            <a:endParaRPr lang="en-US" sz="1600" kern="0" dirty="0" smtClean="0">
              <a:solidFill>
                <a:prstClr val="black"/>
              </a:solidFill>
              <a:latin typeface="Arial"/>
              <a:ea typeface="Osaka"/>
              <a:cs typeface="Osaka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2000" kern="0" dirty="0">
              <a:solidFill>
                <a:prstClr val="black"/>
              </a:solidFill>
              <a:latin typeface="Arial"/>
              <a:ea typeface="Osaka"/>
              <a:cs typeface="Osak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View = Inefficient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9800"/>
            <a:ext cx="9144000" cy="256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73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1700"/>
            <a:ext cx="9144000" cy="2492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18538" y="6578469"/>
            <a:ext cx="35888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Figure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Credit: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[Long,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Shelhamer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, Darrell CVPR15]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145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squint a little!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6300"/>
            <a:ext cx="9144000" cy="25556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18538" y="6578469"/>
            <a:ext cx="35888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Figure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Credit: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[Long,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Shelhamer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, Darrell CVPR15]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633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“Fully Convolutional”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run on an image of any size!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98700"/>
            <a:ext cx="9144000" cy="22533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18538" y="6578469"/>
            <a:ext cx="35888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Figure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Credit: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[Long,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Shelhamer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, Darrell CVPR15]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171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“Fully Convolutional”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Up-sample to get segmentation maps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4100"/>
            <a:ext cx="9144000" cy="22064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18538" y="6578469"/>
            <a:ext cx="35888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Figure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Credit: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[Long,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Shelhamer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, Darrell CVPR15]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577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60" y="4232605"/>
            <a:ext cx="8709120" cy="248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131040" y="64807"/>
            <a:ext cx="8916480" cy="342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b="1" dirty="0">
                <a:solidFill>
                  <a:srgbClr val="FF0000"/>
                </a:solidFill>
                <a:latin typeface="FreeSans" charset="0"/>
              </a:rPr>
              <a:t>Note:</a:t>
            </a:r>
            <a:r>
              <a:rPr lang="en-US" sz="2200" dirty="0">
                <a:latin typeface="FreeSans" charset="0"/>
              </a:rPr>
              <a:t> After several stages of convolution-pooling, the spatial resolution is greatly reduced (usually to about 5x5) and the number of feature maps is large (several hundreds depending on the application).</a:t>
            </a:r>
          </a:p>
          <a:p>
            <a:pPr algn="l">
              <a:spcBef>
                <a:spcPts val="0"/>
              </a:spcBef>
            </a:pPr>
            <a:endParaRPr lang="en-US" sz="900" dirty="0">
              <a:latin typeface="FreeSans" charset="0"/>
            </a:endParaRPr>
          </a:p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It would not make sense to convolve again (there is no translation invariance and support is too small). Everything is </a:t>
            </a:r>
            <a:r>
              <a:rPr lang="en-US" sz="2200" dirty="0" err="1">
                <a:latin typeface="FreeSans" charset="0"/>
              </a:rPr>
              <a:t>vectorized</a:t>
            </a:r>
            <a:r>
              <a:rPr lang="en-US" sz="2200" dirty="0">
                <a:latin typeface="FreeSans" charset="0"/>
              </a:rPr>
              <a:t> and fed into several fully connected layers.</a:t>
            </a:r>
          </a:p>
          <a:p>
            <a:pPr algn="l">
              <a:spcBef>
                <a:spcPts val="0"/>
              </a:spcBef>
            </a:pPr>
            <a:endParaRPr lang="en-US" sz="900" dirty="0">
              <a:latin typeface="FreeSans" charset="0"/>
            </a:endParaRPr>
          </a:p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If the input of the fully connected layers is of size Nx5x5, the first fully connected layer can be seen as a conv. layer with 5x5 kernels.</a:t>
            </a:r>
          </a:p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The next fully connected layer can be seen as a conv. layer with 1x1 kernels.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2828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293760" y="2645558"/>
            <a:ext cx="2979360" cy="5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>
                <a:latin typeface="FreeSans" charset="0"/>
              </a:rPr>
              <a:t>NxMxM, M small</a:t>
            </a:r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829440" y="3110727"/>
            <a:ext cx="622080" cy="622145"/>
          </a:xfrm>
          <a:prstGeom prst="rect">
            <a:avLst/>
          </a:prstGeom>
          <a:solidFill>
            <a:srgbClr val="99CCFF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993600" y="3274904"/>
            <a:ext cx="622080" cy="622145"/>
          </a:xfrm>
          <a:prstGeom prst="rect">
            <a:avLst/>
          </a:prstGeom>
          <a:solidFill>
            <a:srgbClr val="99CCFF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1189440" y="3470765"/>
            <a:ext cx="622080" cy="622145"/>
          </a:xfrm>
          <a:prstGeom prst="rect">
            <a:avLst/>
          </a:prstGeom>
          <a:solidFill>
            <a:srgbClr val="99CCFF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9096" name="Rectangle 8"/>
          <p:cNvSpPr>
            <a:spLocks noChangeArrowheads="1"/>
          </p:cNvSpPr>
          <p:nvPr/>
        </p:nvSpPr>
        <p:spPr bwMode="auto">
          <a:xfrm>
            <a:off x="1385280" y="3699749"/>
            <a:ext cx="622080" cy="622145"/>
          </a:xfrm>
          <a:prstGeom prst="rect">
            <a:avLst/>
          </a:prstGeom>
          <a:solidFill>
            <a:srgbClr val="99CCFF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9097" name="Oval 9"/>
          <p:cNvSpPr>
            <a:spLocks noChangeArrowheads="1"/>
          </p:cNvSpPr>
          <p:nvPr/>
        </p:nvSpPr>
        <p:spPr bwMode="auto">
          <a:xfrm>
            <a:off x="3350880" y="2466979"/>
            <a:ext cx="207360" cy="207382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9098" name="Oval 10"/>
          <p:cNvSpPr>
            <a:spLocks noChangeArrowheads="1"/>
          </p:cNvSpPr>
          <p:nvPr/>
        </p:nvSpPr>
        <p:spPr bwMode="auto">
          <a:xfrm>
            <a:off x="3350880" y="3056001"/>
            <a:ext cx="207360" cy="207382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9099" name="Oval 11"/>
          <p:cNvSpPr>
            <a:spLocks noChangeArrowheads="1"/>
          </p:cNvSpPr>
          <p:nvPr/>
        </p:nvSpPr>
        <p:spPr bwMode="auto">
          <a:xfrm>
            <a:off x="3350880" y="3676706"/>
            <a:ext cx="207360" cy="207382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9100" name="Oval 12"/>
          <p:cNvSpPr>
            <a:spLocks noChangeArrowheads="1"/>
          </p:cNvSpPr>
          <p:nvPr/>
        </p:nvSpPr>
        <p:spPr bwMode="auto">
          <a:xfrm>
            <a:off x="3350880" y="4264288"/>
            <a:ext cx="207360" cy="207382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9101" name="Oval 13"/>
          <p:cNvSpPr>
            <a:spLocks noChangeArrowheads="1"/>
          </p:cNvSpPr>
          <p:nvPr/>
        </p:nvSpPr>
        <p:spPr bwMode="auto">
          <a:xfrm>
            <a:off x="3352320" y="4884993"/>
            <a:ext cx="207360" cy="207382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9102" name="Line 14"/>
          <p:cNvSpPr>
            <a:spLocks noChangeShapeType="1"/>
          </p:cNvSpPr>
          <p:nvPr/>
        </p:nvSpPr>
        <p:spPr bwMode="auto">
          <a:xfrm flipV="1">
            <a:off x="1658880" y="2487142"/>
            <a:ext cx="1866240" cy="1247171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9103" name="Line 15"/>
          <p:cNvSpPr>
            <a:spLocks noChangeShapeType="1"/>
          </p:cNvSpPr>
          <p:nvPr/>
        </p:nvSpPr>
        <p:spPr bwMode="auto">
          <a:xfrm flipV="1">
            <a:off x="1658880" y="2487142"/>
            <a:ext cx="1866240" cy="1869316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9104" name="Text Box 16"/>
          <p:cNvSpPr txBox="1">
            <a:spLocks noChangeArrowheads="1"/>
          </p:cNvSpPr>
          <p:nvPr/>
        </p:nvSpPr>
        <p:spPr bwMode="auto">
          <a:xfrm>
            <a:off x="1895040" y="1502079"/>
            <a:ext cx="3193920" cy="69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dirty="0">
                <a:solidFill>
                  <a:srgbClr val="800000"/>
                </a:solidFill>
                <a:latin typeface="FreeSans" charset="0"/>
              </a:rPr>
              <a:t>H hidden units</a:t>
            </a:r>
            <a:r>
              <a:rPr lang="en-US" sz="2200" dirty="0">
                <a:latin typeface="FreeSans" charset="0"/>
              </a:rPr>
              <a:t> / </a:t>
            </a:r>
          </a:p>
          <a:p>
            <a:pPr algn="l">
              <a:spcBef>
                <a:spcPts val="0"/>
              </a:spcBef>
            </a:pPr>
            <a:r>
              <a:rPr lang="en-US" sz="2200" dirty="0">
                <a:solidFill>
                  <a:srgbClr val="000080"/>
                </a:solidFill>
                <a:latin typeface="FreeSans" charset="0"/>
              </a:rPr>
              <a:t>Hx1x1 feature maps</a:t>
            </a:r>
          </a:p>
        </p:txBody>
      </p:sp>
      <p:sp>
        <p:nvSpPr>
          <p:cNvPr id="89105" name="Text Box 17"/>
          <p:cNvSpPr txBox="1">
            <a:spLocks noChangeArrowheads="1"/>
          </p:cNvSpPr>
          <p:nvPr/>
        </p:nvSpPr>
        <p:spPr bwMode="auto">
          <a:xfrm>
            <a:off x="807841" y="5184544"/>
            <a:ext cx="5335200" cy="698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>
                <a:solidFill>
                  <a:srgbClr val="800000"/>
                </a:solidFill>
                <a:latin typeface="FreeSans" charset="0"/>
              </a:rPr>
              <a:t>Fully conn. layer</a:t>
            </a:r>
            <a:r>
              <a:rPr lang="en-US" sz="2200">
                <a:latin typeface="FreeSans" charset="0"/>
              </a:rPr>
              <a:t> /</a:t>
            </a:r>
          </a:p>
          <a:p>
            <a:pPr algn="l">
              <a:spcBef>
                <a:spcPts val="0"/>
              </a:spcBef>
            </a:pPr>
            <a:r>
              <a:rPr lang="en-US" sz="2200">
                <a:solidFill>
                  <a:srgbClr val="000080"/>
                </a:solidFill>
                <a:latin typeface="FreeSans" charset="0"/>
              </a:rPr>
              <a:t>Conv. layer (H kernels of size NxMxM)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2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3581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ext Box 1"/>
          <p:cNvSpPr txBox="1">
            <a:spLocks noChangeArrowheads="1"/>
          </p:cNvSpPr>
          <p:nvPr/>
        </p:nvSpPr>
        <p:spPr bwMode="auto">
          <a:xfrm>
            <a:off x="293760" y="2645558"/>
            <a:ext cx="2979360" cy="5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>
                <a:latin typeface="FreeSans" charset="0"/>
              </a:rPr>
              <a:t>NxMxM, M small</a:t>
            </a:r>
          </a:p>
        </p:txBody>
      </p:sp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829440" y="3110727"/>
            <a:ext cx="622080" cy="622145"/>
          </a:xfrm>
          <a:prstGeom prst="rect">
            <a:avLst/>
          </a:prstGeom>
          <a:solidFill>
            <a:srgbClr val="99CCFF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993600" y="3274904"/>
            <a:ext cx="622080" cy="622145"/>
          </a:xfrm>
          <a:prstGeom prst="rect">
            <a:avLst/>
          </a:prstGeom>
          <a:solidFill>
            <a:srgbClr val="99CCFF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1189440" y="3470765"/>
            <a:ext cx="622080" cy="622145"/>
          </a:xfrm>
          <a:prstGeom prst="rect">
            <a:avLst/>
          </a:prstGeom>
          <a:solidFill>
            <a:srgbClr val="99CCFF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1385280" y="3699749"/>
            <a:ext cx="622080" cy="622145"/>
          </a:xfrm>
          <a:prstGeom prst="rect">
            <a:avLst/>
          </a:prstGeom>
          <a:solidFill>
            <a:srgbClr val="99CCFF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0118" name="Oval 6"/>
          <p:cNvSpPr>
            <a:spLocks noChangeArrowheads="1"/>
          </p:cNvSpPr>
          <p:nvPr/>
        </p:nvSpPr>
        <p:spPr bwMode="auto">
          <a:xfrm>
            <a:off x="3350880" y="2466979"/>
            <a:ext cx="207360" cy="207382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0119" name="Oval 7"/>
          <p:cNvSpPr>
            <a:spLocks noChangeArrowheads="1"/>
          </p:cNvSpPr>
          <p:nvPr/>
        </p:nvSpPr>
        <p:spPr bwMode="auto">
          <a:xfrm>
            <a:off x="3350880" y="3056001"/>
            <a:ext cx="207360" cy="207382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0120" name="Oval 8"/>
          <p:cNvSpPr>
            <a:spLocks noChangeArrowheads="1"/>
          </p:cNvSpPr>
          <p:nvPr/>
        </p:nvSpPr>
        <p:spPr bwMode="auto">
          <a:xfrm>
            <a:off x="3350880" y="3676706"/>
            <a:ext cx="207360" cy="207382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0121" name="Oval 9"/>
          <p:cNvSpPr>
            <a:spLocks noChangeArrowheads="1"/>
          </p:cNvSpPr>
          <p:nvPr/>
        </p:nvSpPr>
        <p:spPr bwMode="auto">
          <a:xfrm>
            <a:off x="3350880" y="4264288"/>
            <a:ext cx="207360" cy="207382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0122" name="Oval 10"/>
          <p:cNvSpPr>
            <a:spLocks noChangeArrowheads="1"/>
          </p:cNvSpPr>
          <p:nvPr/>
        </p:nvSpPr>
        <p:spPr bwMode="auto">
          <a:xfrm>
            <a:off x="3352320" y="4884993"/>
            <a:ext cx="207360" cy="207382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0123" name="Line 11"/>
          <p:cNvSpPr>
            <a:spLocks noChangeShapeType="1"/>
          </p:cNvSpPr>
          <p:nvPr/>
        </p:nvSpPr>
        <p:spPr bwMode="auto">
          <a:xfrm flipV="1">
            <a:off x="1658880" y="2487142"/>
            <a:ext cx="1866240" cy="1247171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0124" name="Line 12"/>
          <p:cNvSpPr>
            <a:spLocks noChangeShapeType="1"/>
          </p:cNvSpPr>
          <p:nvPr/>
        </p:nvSpPr>
        <p:spPr bwMode="auto">
          <a:xfrm flipV="1">
            <a:off x="1658880" y="2487142"/>
            <a:ext cx="1866240" cy="1869316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0125" name="Text Box 13"/>
          <p:cNvSpPr txBox="1">
            <a:spLocks noChangeArrowheads="1"/>
          </p:cNvSpPr>
          <p:nvPr/>
        </p:nvSpPr>
        <p:spPr bwMode="auto">
          <a:xfrm>
            <a:off x="1895040" y="1502079"/>
            <a:ext cx="3193920" cy="69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dirty="0">
                <a:solidFill>
                  <a:srgbClr val="800000"/>
                </a:solidFill>
                <a:latin typeface="FreeSans" charset="0"/>
              </a:rPr>
              <a:t>H hidden units</a:t>
            </a:r>
            <a:r>
              <a:rPr lang="en-US" sz="2200" dirty="0">
                <a:latin typeface="FreeSans" charset="0"/>
              </a:rPr>
              <a:t> / </a:t>
            </a:r>
          </a:p>
          <a:p>
            <a:pPr algn="l">
              <a:spcBef>
                <a:spcPts val="0"/>
              </a:spcBef>
            </a:pPr>
            <a:r>
              <a:rPr lang="en-US" sz="2200" dirty="0">
                <a:solidFill>
                  <a:srgbClr val="000080"/>
                </a:solidFill>
                <a:latin typeface="FreeSans" charset="0"/>
              </a:rPr>
              <a:t>Hx1x1 feature maps</a:t>
            </a:r>
          </a:p>
        </p:txBody>
      </p:sp>
      <p:sp>
        <p:nvSpPr>
          <p:cNvPr id="90126" name="Text Box 14"/>
          <p:cNvSpPr txBox="1">
            <a:spLocks noChangeArrowheads="1"/>
          </p:cNvSpPr>
          <p:nvPr/>
        </p:nvSpPr>
        <p:spPr bwMode="auto">
          <a:xfrm>
            <a:off x="807841" y="5184544"/>
            <a:ext cx="5335200" cy="698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>
                <a:solidFill>
                  <a:srgbClr val="800000"/>
                </a:solidFill>
                <a:latin typeface="FreeSans" charset="0"/>
              </a:rPr>
              <a:t>Fully conn. layer</a:t>
            </a:r>
            <a:r>
              <a:rPr lang="en-US" sz="2200">
                <a:latin typeface="FreeSans" charset="0"/>
              </a:rPr>
              <a:t> /</a:t>
            </a:r>
          </a:p>
          <a:p>
            <a:pPr algn="l">
              <a:spcBef>
                <a:spcPts val="0"/>
              </a:spcBef>
            </a:pPr>
            <a:r>
              <a:rPr lang="en-US" sz="2200">
                <a:solidFill>
                  <a:srgbClr val="000080"/>
                </a:solidFill>
                <a:latin typeface="FreeSans" charset="0"/>
              </a:rPr>
              <a:t>Conv. layer (H kernels of size NxMxM)</a:t>
            </a:r>
          </a:p>
        </p:txBody>
      </p:sp>
      <p:sp>
        <p:nvSpPr>
          <p:cNvPr id="90127" name="Oval 15"/>
          <p:cNvSpPr>
            <a:spLocks noChangeArrowheads="1"/>
          </p:cNvSpPr>
          <p:nvPr/>
        </p:nvSpPr>
        <p:spPr bwMode="auto">
          <a:xfrm>
            <a:off x="6714720" y="1781467"/>
            <a:ext cx="207360" cy="207382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0128" name="Oval 16"/>
          <p:cNvSpPr>
            <a:spLocks noChangeArrowheads="1"/>
          </p:cNvSpPr>
          <p:nvPr/>
        </p:nvSpPr>
        <p:spPr bwMode="auto">
          <a:xfrm>
            <a:off x="6714720" y="2370489"/>
            <a:ext cx="207360" cy="207382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0129" name="Oval 17"/>
          <p:cNvSpPr>
            <a:spLocks noChangeArrowheads="1"/>
          </p:cNvSpPr>
          <p:nvPr/>
        </p:nvSpPr>
        <p:spPr bwMode="auto">
          <a:xfrm>
            <a:off x="6714720" y="2991194"/>
            <a:ext cx="207360" cy="207382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0130" name="Oval 18"/>
          <p:cNvSpPr>
            <a:spLocks noChangeArrowheads="1"/>
          </p:cNvSpPr>
          <p:nvPr/>
        </p:nvSpPr>
        <p:spPr bwMode="auto">
          <a:xfrm>
            <a:off x="6716160" y="3578776"/>
            <a:ext cx="207360" cy="207382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0131" name="Oval 19"/>
          <p:cNvSpPr>
            <a:spLocks noChangeArrowheads="1"/>
          </p:cNvSpPr>
          <p:nvPr/>
        </p:nvSpPr>
        <p:spPr bwMode="auto">
          <a:xfrm>
            <a:off x="6716160" y="4200921"/>
            <a:ext cx="207360" cy="207382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0132" name="Oval 20"/>
          <p:cNvSpPr>
            <a:spLocks noChangeArrowheads="1"/>
          </p:cNvSpPr>
          <p:nvPr/>
        </p:nvSpPr>
        <p:spPr bwMode="auto">
          <a:xfrm>
            <a:off x="6716160" y="4918117"/>
            <a:ext cx="207360" cy="207382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0133" name="Oval 21"/>
          <p:cNvSpPr>
            <a:spLocks noChangeArrowheads="1"/>
          </p:cNvSpPr>
          <p:nvPr/>
        </p:nvSpPr>
        <p:spPr bwMode="auto">
          <a:xfrm>
            <a:off x="6716160" y="5538821"/>
            <a:ext cx="207360" cy="207382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0134" name="Line 22"/>
          <p:cNvSpPr>
            <a:spLocks noChangeShapeType="1"/>
          </p:cNvSpPr>
          <p:nvPr/>
        </p:nvSpPr>
        <p:spPr bwMode="auto">
          <a:xfrm flipV="1">
            <a:off x="3454561" y="1864997"/>
            <a:ext cx="3355200" cy="694153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0135" name="Line 23"/>
          <p:cNvSpPr>
            <a:spLocks noChangeShapeType="1"/>
          </p:cNvSpPr>
          <p:nvPr/>
        </p:nvSpPr>
        <p:spPr bwMode="auto">
          <a:xfrm flipV="1">
            <a:off x="3525120" y="1864997"/>
            <a:ext cx="3284640" cy="1247171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0136" name="Line 24"/>
          <p:cNvSpPr>
            <a:spLocks noChangeShapeType="1"/>
          </p:cNvSpPr>
          <p:nvPr/>
        </p:nvSpPr>
        <p:spPr bwMode="auto">
          <a:xfrm flipV="1">
            <a:off x="3525120" y="1864997"/>
            <a:ext cx="3284640" cy="1869316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0137" name="Line 25"/>
          <p:cNvSpPr>
            <a:spLocks noChangeShapeType="1"/>
          </p:cNvSpPr>
          <p:nvPr/>
        </p:nvSpPr>
        <p:spPr bwMode="auto">
          <a:xfrm flipV="1">
            <a:off x="3525120" y="1866436"/>
            <a:ext cx="3284640" cy="2490022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0138" name="Line 26"/>
          <p:cNvSpPr>
            <a:spLocks noChangeShapeType="1"/>
          </p:cNvSpPr>
          <p:nvPr/>
        </p:nvSpPr>
        <p:spPr bwMode="auto">
          <a:xfrm flipV="1">
            <a:off x="3525120" y="1866436"/>
            <a:ext cx="3284640" cy="3112167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0139" name="Text Box 27"/>
          <p:cNvSpPr txBox="1">
            <a:spLocks noChangeArrowheads="1"/>
          </p:cNvSpPr>
          <p:nvPr/>
        </p:nvSpPr>
        <p:spPr bwMode="auto">
          <a:xfrm>
            <a:off x="5192640" y="653829"/>
            <a:ext cx="3193920" cy="698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>
                <a:solidFill>
                  <a:srgbClr val="800000"/>
                </a:solidFill>
                <a:latin typeface="FreeSans" charset="0"/>
              </a:rPr>
              <a:t>K hidden units</a:t>
            </a:r>
            <a:r>
              <a:rPr lang="en-US" sz="2200">
                <a:latin typeface="FreeSans" charset="0"/>
              </a:rPr>
              <a:t> / </a:t>
            </a:r>
          </a:p>
          <a:p>
            <a:pPr algn="l">
              <a:spcBef>
                <a:spcPts val="0"/>
              </a:spcBef>
            </a:pPr>
            <a:r>
              <a:rPr lang="en-US" sz="2200">
                <a:solidFill>
                  <a:srgbClr val="000080"/>
                </a:solidFill>
                <a:latin typeface="FreeSans" charset="0"/>
              </a:rPr>
              <a:t>Kx1x1 feature maps</a:t>
            </a:r>
          </a:p>
        </p:txBody>
      </p:sp>
      <p:sp>
        <p:nvSpPr>
          <p:cNvPr id="90140" name="Text Box 28"/>
          <p:cNvSpPr txBox="1">
            <a:spLocks noChangeArrowheads="1"/>
          </p:cNvSpPr>
          <p:nvPr/>
        </p:nvSpPr>
        <p:spPr bwMode="auto">
          <a:xfrm>
            <a:off x="4124160" y="5949265"/>
            <a:ext cx="5335200" cy="69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>
                <a:solidFill>
                  <a:srgbClr val="800000"/>
                </a:solidFill>
                <a:latin typeface="FreeSans" charset="0"/>
              </a:rPr>
              <a:t>Fully conn. layer</a:t>
            </a:r>
            <a:r>
              <a:rPr lang="en-US" sz="2200">
                <a:latin typeface="FreeSans" charset="0"/>
              </a:rPr>
              <a:t> /</a:t>
            </a:r>
          </a:p>
          <a:p>
            <a:pPr algn="l">
              <a:spcBef>
                <a:spcPts val="0"/>
              </a:spcBef>
            </a:pPr>
            <a:r>
              <a:rPr lang="en-US" sz="2200">
                <a:solidFill>
                  <a:srgbClr val="000080"/>
                </a:solidFill>
                <a:latin typeface="FreeSans" charset="0"/>
              </a:rPr>
              <a:t>Conv. layer (K kernels of size Hx1x1)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3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9578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ext Box 1"/>
          <p:cNvSpPr txBox="1">
            <a:spLocks noChangeArrowheads="1"/>
          </p:cNvSpPr>
          <p:nvPr/>
        </p:nvSpPr>
        <p:spPr bwMode="auto">
          <a:xfrm>
            <a:off x="131040" y="66247"/>
            <a:ext cx="8916480" cy="194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Viewing fully connected layers as convolutional layers enables efficient use of </a:t>
            </a:r>
            <a:r>
              <a:rPr lang="en-US" sz="2200" dirty="0" err="1">
                <a:latin typeface="FreeSans" charset="0"/>
              </a:rPr>
              <a:t>convnets</a:t>
            </a:r>
            <a:r>
              <a:rPr lang="en-US" sz="2200" dirty="0">
                <a:latin typeface="FreeSans" charset="0"/>
              </a:rPr>
              <a:t> on bigger images (no need to slide windows but unroll network over space as needed to re-use computation).</a:t>
            </a:r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3437280" y="2261037"/>
            <a:ext cx="1244160" cy="1036909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60021" rIns="81639" bIns="40820" anchor="ctr"/>
          <a:lstStyle/>
          <a:p>
            <a:pPr>
              <a:tabLst>
                <a:tab pos="656650" algn="l"/>
              </a:tabLst>
            </a:pPr>
            <a:r>
              <a:rPr lang="en-US" sz="2200" b="1">
                <a:solidFill>
                  <a:srgbClr val="FFFFFF"/>
                </a:solidFill>
              </a:rPr>
              <a:t>CNN</a:t>
            </a:r>
          </a:p>
        </p:txBody>
      </p:sp>
      <p:sp>
        <p:nvSpPr>
          <p:cNvPr id="91139" name="Line 3"/>
          <p:cNvSpPr>
            <a:spLocks noChangeShapeType="1"/>
          </p:cNvSpPr>
          <p:nvPr/>
        </p:nvSpPr>
        <p:spPr bwMode="auto">
          <a:xfrm>
            <a:off x="2815200" y="2785252"/>
            <a:ext cx="62208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1140" name="Line 4"/>
          <p:cNvSpPr>
            <a:spLocks noChangeShapeType="1"/>
          </p:cNvSpPr>
          <p:nvPr/>
        </p:nvSpPr>
        <p:spPr bwMode="auto">
          <a:xfrm>
            <a:off x="4677120" y="2785252"/>
            <a:ext cx="62208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1340640" y="2194790"/>
            <a:ext cx="1244160" cy="1244291"/>
          </a:xfrm>
          <a:prstGeom prst="rect">
            <a:avLst/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60021" rIns="81639" bIns="40820" anchor="ctr"/>
          <a:lstStyle/>
          <a:p>
            <a:pPr>
              <a:tabLst>
                <a:tab pos="656650" algn="l"/>
              </a:tabLst>
            </a:pPr>
            <a:r>
              <a:rPr lang="en-US" sz="2200" b="1">
                <a:solidFill>
                  <a:srgbClr val="000000"/>
                </a:solidFill>
              </a:rPr>
              <a:t>Input</a:t>
            </a:r>
          </a:p>
          <a:p>
            <a:pPr>
              <a:tabLst>
                <a:tab pos="656650" algn="l"/>
              </a:tabLst>
            </a:pPr>
            <a:r>
              <a:rPr lang="en-US" sz="2200" b="1">
                <a:solidFill>
                  <a:srgbClr val="000000"/>
                </a:solidFill>
              </a:rPr>
              <a:t>Image</a:t>
            </a: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3437280" y="4679052"/>
            <a:ext cx="1244160" cy="1036909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60021" rIns="81639" bIns="40820" anchor="ctr"/>
          <a:lstStyle/>
          <a:p>
            <a:pPr>
              <a:tabLst>
                <a:tab pos="656650" algn="l"/>
              </a:tabLst>
            </a:pPr>
            <a:r>
              <a:rPr lang="en-US" sz="2200" b="1">
                <a:solidFill>
                  <a:srgbClr val="FFFFFF"/>
                </a:solidFill>
              </a:rPr>
              <a:t>CNN</a:t>
            </a:r>
          </a:p>
        </p:txBody>
      </p:sp>
      <p:sp>
        <p:nvSpPr>
          <p:cNvPr id="91143" name="Line 7"/>
          <p:cNvSpPr>
            <a:spLocks noChangeShapeType="1"/>
          </p:cNvSpPr>
          <p:nvPr/>
        </p:nvSpPr>
        <p:spPr bwMode="auto">
          <a:xfrm>
            <a:off x="2815200" y="5201826"/>
            <a:ext cx="62208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1144" name="Line 8"/>
          <p:cNvSpPr>
            <a:spLocks noChangeShapeType="1"/>
          </p:cNvSpPr>
          <p:nvPr/>
        </p:nvSpPr>
        <p:spPr bwMode="auto">
          <a:xfrm>
            <a:off x="4677120" y="5201826"/>
            <a:ext cx="62208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862560" y="4257087"/>
            <a:ext cx="1866240" cy="1866436"/>
          </a:xfrm>
          <a:prstGeom prst="rect">
            <a:avLst/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60021" rIns="81639" bIns="40820" anchor="ctr"/>
          <a:lstStyle/>
          <a:p>
            <a:pPr>
              <a:tabLst>
                <a:tab pos="656650" algn="l"/>
                <a:tab pos="1313299" algn="l"/>
              </a:tabLst>
            </a:pPr>
            <a:r>
              <a:rPr lang="en-US" sz="2200" b="1">
                <a:solidFill>
                  <a:srgbClr val="000000"/>
                </a:solidFill>
              </a:rPr>
              <a:t>Input</a:t>
            </a:r>
          </a:p>
          <a:p>
            <a:pPr>
              <a:tabLst>
                <a:tab pos="656650" algn="l"/>
                <a:tab pos="1313299" algn="l"/>
              </a:tabLst>
            </a:pPr>
            <a:r>
              <a:rPr lang="en-US" sz="2200" b="1">
                <a:solidFill>
                  <a:srgbClr val="000000"/>
                </a:solidFill>
              </a:rPr>
              <a:t>Image</a:t>
            </a:r>
          </a:p>
        </p:txBody>
      </p:sp>
      <p:sp>
        <p:nvSpPr>
          <p:cNvPr id="91146" name="Rectangle 10"/>
          <p:cNvSpPr>
            <a:spLocks noChangeArrowheads="1"/>
          </p:cNvSpPr>
          <p:nvPr/>
        </p:nvSpPr>
        <p:spPr bwMode="auto">
          <a:xfrm>
            <a:off x="1177920" y="4578241"/>
            <a:ext cx="1244160" cy="1244291"/>
          </a:xfrm>
          <a:prstGeom prst="rect">
            <a:avLst/>
          </a:prstGeom>
          <a:solidFill>
            <a:srgbClr val="99CCFF"/>
          </a:solidFill>
          <a:ln w="9525" cap="flat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60021" rIns="81639" bIns="40820" anchor="ctr"/>
          <a:lstStyle/>
          <a:p>
            <a:pPr>
              <a:tabLst>
                <a:tab pos="656650" algn="l"/>
              </a:tabLst>
            </a:pPr>
            <a:r>
              <a:rPr lang="en-US" sz="2200" b="1">
                <a:solidFill>
                  <a:srgbClr val="000000"/>
                </a:solidFill>
              </a:rPr>
              <a:t>Input</a:t>
            </a:r>
          </a:p>
          <a:p>
            <a:pPr>
              <a:tabLst>
                <a:tab pos="656650" algn="l"/>
              </a:tabLst>
            </a:pPr>
            <a:r>
              <a:rPr lang="en-US" sz="2200" b="1">
                <a:solidFill>
                  <a:srgbClr val="000000"/>
                </a:solidFill>
              </a:rPr>
              <a:t>Image</a:t>
            </a:r>
          </a:p>
        </p:txBody>
      </p:sp>
      <p:sp>
        <p:nvSpPr>
          <p:cNvPr id="91147" name="Oval 11"/>
          <p:cNvSpPr>
            <a:spLocks noChangeArrowheads="1"/>
          </p:cNvSpPr>
          <p:nvPr/>
        </p:nvSpPr>
        <p:spPr bwMode="auto">
          <a:xfrm>
            <a:off x="5349601" y="2608115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48" name="Oval 12"/>
          <p:cNvSpPr>
            <a:spLocks noChangeArrowheads="1"/>
          </p:cNvSpPr>
          <p:nvPr/>
        </p:nvSpPr>
        <p:spPr bwMode="auto">
          <a:xfrm>
            <a:off x="5349601" y="2737728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49" name="Oval 13"/>
          <p:cNvSpPr>
            <a:spLocks noChangeArrowheads="1"/>
          </p:cNvSpPr>
          <p:nvPr/>
        </p:nvSpPr>
        <p:spPr bwMode="auto">
          <a:xfrm>
            <a:off x="5349601" y="2868782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50" name="Oval 14"/>
          <p:cNvSpPr>
            <a:spLocks noChangeArrowheads="1"/>
          </p:cNvSpPr>
          <p:nvPr/>
        </p:nvSpPr>
        <p:spPr bwMode="auto">
          <a:xfrm>
            <a:off x="5479201" y="4828828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51" name="Oval 15"/>
          <p:cNvSpPr>
            <a:spLocks noChangeArrowheads="1"/>
          </p:cNvSpPr>
          <p:nvPr/>
        </p:nvSpPr>
        <p:spPr bwMode="auto">
          <a:xfrm>
            <a:off x="5479201" y="4959881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52" name="Oval 16"/>
          <p:cNvSpPr>
            <a:spLocks noChangeArrowheads="1"/>
          </p:cNvSpPr>
          <p:nvPr/>
        </p:nvSpPr>
        <p:spPr bwMode="auto">
          <a:xfrm>
            <a:off x="5479201" y="5089495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53" name="Oval 17"/>
          <p:cNvSpPr>
            <a:spLocks noChangeArrowheads="1"/>
          </p:cNvSpPr>
          <p:nvPr/>
        </p:nvSpPr>
        <p:spPr bwMode="auto">
          <a:xfrm>
            <a:off x="5643361" y="4828828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54" name="Oval 18"/>
          <p:cNvSpPr>
            <a:spLocks noChangeArrowheads="1"/>
          </p:cNvSpPr>
          <p:nvPr/>
        </p:nvSpPr>
        <p:spPr bwMode="auto">
          <a:xfrm>
            <a:off x="5643361" y="4959881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55" name="Oval 19"/>
          <p:cNvSpPr>
            <a:spLocks noChangeArrowheads="1"/>
          </p:cNvSpPr>
          <p:nvPr/>
        </p:nvSpPr>
        <p:spPr bwMode="auto">
          <a:xfrm>
            <a:off x="5643361" y="5089495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56" name="Oval 20"/>
          <p:cNvSpPr>
            <a:spLocks noChangeArrowheads="1"/>
          </p:cNvSpPr>
          <p:nvPr/>
        </p:nvSpPr>
        <p:spPr bwMode="auto">
          <a:xfrm>
            <a:off x="5806080" y="4828828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57" name="Oval 21"/>
          <p:cNvSpPr>
            <a:spLocks noChangeArrowheads="1"/>
          </p:cNvSpPr>
          <p:nvPr/>
        </p:nvSpPr>
        <p:spPr bwMode="auto">
          <a:xfrm>
            <a:off x="5806080" y="4959881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58" name="Oval 22"/>
          <p:cNvSpPr>
            <a:spLocks noChangeArrowheads="1"/>
          </p:cNvSpPr>
          <p:nvPr/>
        </p:nvSpPr>
        <p:spPr bwMode="auto">
          <a:xfrm>
            <a:off x="5806080" y="5089495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59" name="Oval 23"/>
          <p:cNvSpPr>
            <a:spLocks noChangeArrowheads="1"/>
          </p:cNvSpPr>
          <p:nvPr/>
        </p:nvSpPr>
        <p:spPr bwMode="auto">
          <a:xfrm>
            <a:off x="5577121" y="4991564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60" name="Oval 24"/>
          <p:cNvSpPr>
            <a:spLocks noChangeArrowheads="1"/>
          </p:cNvSpPr>
          <p:nvPr/>
        </p:nvSpPr>
        <p:spPr bwMode="auto">
          <a:xfrm>
            <a:off x="5577121" y="5122619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61" name="Oval 25"/>
          <p:cNvSpPr>
            <a:spLocks noChangeArrowheads="1"/>
          </p:cNvSpPr>
          <p:nvPr/>
        </p:nvSpPr>
        <p:spPr bwMode="auto">
          <a:xfrm>
            <a:off x="5577121" y="5253672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62" name="Oval 26"/>
          <p:cNvSpPr>
            <a:spLocks noChangeArrowheads="1"/>
          </p:cNvSpPr>
          <p:nvPr/>
        </p:nvSpPr>
        <p:spPr bwMode="auto">
          <a:xfrm>
            <a:off x="5741281" y="4991564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63" name="Oval 27"/>
          <p:cNvSpPr>
            <a:spLocks noChangeArrowheads="1"/>
          </p:cNvSpPr>
          <p:nvPr/>
        </p:nvSpPr>
        <p:spPr bwMode="auto">
          <a:xfrm>
            <a:off x="5741281" y="5122619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64" name="Oval 28"/>
          <p:cNvSpPr>
            <a:spLocks noChangeArrowheads="1"/>
          </p:cNvSpPr>
          <p:nvPr/>
        </p:nvSpPr>
        <p:spPr bwMode="auto">
          <a:xfrm>
            <a:off x="5741281" y="5253672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65" name="Oval 29"/>
          <p:cNvSpPr>
            <a:spLocks noChangeArrowheads="1"/>
          </p:cNvSpPr>
          <p:nvPr/>
        </p:nvSpPr>
        <p:spPr bwMode="auto">
          <a:xfrm>
            <a:off x="5904000" y="4991564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66" name="Oval 30"/>
          <p:cNvSpPr>
            <a:spLocks noChangeArrowheads="1"/>
          </p:cNvSpPr>
          <p:nvPr/>
        </p:nvSpPr>
        <p:spPr bwMode="auto">
          <a:xfrm>
            <a:off x="5904000" y="5122619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67" name="Oval 31"/>
          <p:cNvSpPr>
            <a:spLocks noChangeArrowheads="1"/>
          </p:cNvSpPr>
          <p:nvPr/>
        </p:nvSpPr>
        <p:spPr bwMode="auto">
          <a:xfrm>
            <a:off x="5904000" y="5253672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68" name="Oval 32"/>
          <p:cNvSpPr>
            <a:spLocks noChangeArrowheads="1"/>
          </p:cNvSpPr>
          <p:nvPr/>
        </p:nvSpPr>
        <p:spPr bwMode="auto">
          <a:xfrm>
            <a:off x="5675041" y="5155742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69" name="Oval 33"/>
          <p:cNvSpPr>
            <a:spLocks noChangeArrowheads="1"/>
          </p:cNvSpPr>
          <p:nvPr/>
        </p:nvSpPr>
        <p:spPr bwMode="auto">
          <a:xfrm>
            <a:off x="5675041" y="5285355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70" name="Oval 34"/>
          <p:cNvSpPr>
            <a:spLocks noChangeArrowheads="1"/>
          </p:cNvSpPr>
          <p:nvPr/>
        </p:nvSpPr>
        <p:spPr bwMode="auto">
          <a:xfrm>
            <a:off x="5675041" y="5416409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71" name="Oval 35"/>
          <p:cNvSpPr>
            <a:spLocks noChangeArrowheads="1"/>
          </p:cNvSpPr>
          <p:nvPr/>
        </p:nvSpPr>
        <p:spPr bwMode="auto">
          <a:xfrm>
            <a:off x="5839201" y="5155742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72" name="Oval 36"/>
          <p:cNvSpPr>
            <a:spLocks noChangeArrowheads="1"/>
          </p:cNvSpPr>
          <p:nvPr/>
        </p:nvSpPr>
        <p:spPr bwMode="auto">
          <a:xfrm>
            <a:off x="5839201" y="5285355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73" name="Oval 37"/>
          <p:cNvSpPr>
            <a:spLocks noChangeArrowheads="1"/>
          </p:cNvSpPr>
          <p:nvPr/>
        </p:nvSpPr>
        <p:spPr bwMode="auto">
          <a:xfrm>
            <a:off x="5839201" y="5416409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74" name="Oval 38"/>
          <p:cNvSpPr>
            <a:spLocks noChangeArrowheads="1"/>
          </p:cNvSpPr>
          <p:nvPr/>
        </p:nvSpPr>
        <p:spPr bwMode="auto">
          <a:xfrm>
            <a:off x="6001920" y="5155742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75" name="Oval 39"/>
          <p:cNvSpPr>
            <a:spLocks noChangeArrowheads="1"/>
          </p:cNvSpPr>
          <p:nvPr/>
        </p:nvSpPr>
        <p:spPr bwMode="auto">
          <a:xfrm>
            <a:off x="6001920" y="5285355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76" name="Oval 40"/>
          <p:cNvSpPr>
            <a:spLocks noChangeArrowheads="1"/>
          </p:cNvSpPr>
          <p:nvPr/>
        </p:nvSpPr>
        <p:spPr bwMode="auto">
          <a:xfrm>
            <a:off x="6001920" y="5416409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77" name="Line 41"/>
          <p:cNvSpPr>
            <a:spLocks noChangeShapeType="1"/>
          </p:cNvSpPr>
          <p:nvPr/>
        </p:nvSpPr>
        <p:spPr bwMode="auto">
          <a:xfrm>
            <a:off x="5708160" y="5675637"/>
            <a:ext cx="622080" cy="1440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1178" name="Line 42"/>
          <p:cNvSpPr>
            <a:spLocks noChangeShapeType="1"/>
          </p:cNvSpPr>
          <p:nvPr/>
        </p:nvSpPr>
        <p:spPr bwMode="auto">
          <a:xfrm flipH="1" flipV="1">
            <a:off x="5389921" y="5183105"/>
            <a:ext cx="319680" cy="493971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1179" name="Text Box 43"/>
          <p:cNvSpPr txBox="1">
            <a:spLocks noChangeArrowheads="1"/>
          </p:cNvSpPr>
          <p:nvPr/>
        </p:nvSpPr>
        <p:spPr bwMode="auto">
          <a:xfrm>
            <a:off x="1635840" y="1659055"/>
            <a:ext cx="290304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2200" b="1">
                <a:latin typeface="FreeSans" charset="0"/>
              </a:rPr>
              <a:t>TRAINING TIME</a:t>
            </a:r>
          </a:p>
        </p:txBody>
      </p:sp>
      <p:sp>
        <p:nvSpPr>
          <p:cNvPr id="91180" name="Text Box 44"/>
          <p:cNvSpPr txBox="1">
            <a:spLocks noChangeArrowheads="1"/>
          </p:cNvSpPr>
          <p:nvPr/>
        </p:nvSpPr>
        <p:spPr bwMode="auto">
          <a:xfrm>
            <a:off x="1635840" y="3814961"/>
            <a:ext cx="290304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2200" b="1">
                <a:latin typeface="FreeSans" charset="0"/>
              </a:rPr>
              <a:t>TEST TIME</a:t>
            </a:r>
          </a:p>
        </p:txBody>
      </p:sp>
      <p:sp>
        <p:nvSpPr>
          <p:cNvPr id="91181" name="Text Box 45"/>
          <p:cNvSpPr txBox="1">
            <a:spLocks noChangeArrowheads="1"/>
          </p:cNvSpPr>
          <p:nvPr/>
        </p:nvSpPr>
        <p:spPr bwMode="auto">
          <a:xfrm>
            <a:off x="6030720" y="5616590"/>
            <a:ext cx="622080" cy="288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3620" rIns="81639" bIns="40820"/>
          <a:lstStyle/>
          <a:p>
            <a:pPr algn="ctr"/>
            <a:r>
              <a:rPr lang="en-US" sz="1500">
                <a:solidFill>
                  <a:srgbClr val="000000"/>
                </a:solidFill>
                <a:latin typeface="FreeSans" charset="0"/>
              </a:rPr>
              <a:t>x</a:t>
            </a:r>
          </a:p>
        </p:txBody>
      </p:sp>
      <p:sp>
        <p:nvSpPr>
          <p:cNvPr id="91182" name="Text Box 46"/>
          <p:cNvSpPr txBox="1">
            <a:spLocks noChangeArrowheads="1"/>
          </p:cNvSpPr>
          <p:nvPr/>
        </p:nvSpPr>
        <p:spPr bwMode="auto">
          <a:xfrm>
            <a:off x="5119200" y="5293996"/>
            <a:ext cx="622080" cy="288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3620" rIns="81639" bIns="40820"/>
          <a:lstStyle/>
          <a:p>
            <a:pPr algn="ctr"/>
            <a:r>
              <a:rPr lang="en-US" sz="1500">
                <a:solidFill>
                  <a:srgbClr val="000000"/>
                </a:solidFill>
                <a:latin typeface="FreeSans" charset="0"/>
              </a:rPr>
              <a:t>y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5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7658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3437280" y="2261037"/>
            <a:ext cx="1244160" cy="1036909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60021" rIns="81639" bIns="40820" anchor="ctr"/>
          <a:lstStyle/>
          <a:p>
            <a:pPr>
              <a:tabLst>
                <a:tab pos="656650" algn="l"/>
              </a:tabLst>
            </a:pPr>
            <a:r>
              <a:rPr lang="en-US" sz="2200" b="1">
                <a:solidFill>
                  <a:srgbClr val="FFFFFF"/>
                </a:solidFill>
              </a:rPr>
              <a:t>CNN</a:t>
            </a:r>
          </a:p>
        </p:txBody>
      </p:sp>
      <p:sp>
        <p:nvSpPr>
          <p:cNvPr id="92163" name="Line 3"/>
          <p:cNvSpPr>
            <a:spLocks noChangeShapeType="1"/>
          </p:cNvSpPr>
          <p:nvPr/>
        </p:nvSpPr>
        <p:spPr bwMode="auto">
          <a:xfrm>
            <a:off x="2815200" y="2785252"/>
            <a:ext cx="62208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2164" name="Line 4"/>
          <p:cNvSpPr>
            <a:spLocks noChangeShapeType="1"/>
          </p:cNvSpPr>
          <p:nvPr/>
        </p:nvSpPr>
        <p:spPr bwMode="auto">
          <a:xfrm>
            <a:off x="4677120" y="2785252"/>
            <a:ext cx="62208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1340640" y="2194790"/>
            <a:ext cx="1244160" cy="1244291"/>
          </a:xfrm>
          <a:prstGeom prst="rect">
            <a:avLst/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60021" rIns="81639" bIns="40820" anchor="ctr"/>
          <a:lstStyle/>
          <a:p>
            <a:pPr>
              <a:tabLst>
                <a:tab pos="656650" algn="l"/>
              </a:tabLst>
            </a:pPr>
            <a:r>
              <a:rPr lang="en-US" sz="2200" b="1">
                <a:solidFill>
                  <a:srgbClr val="000000"/>
                </a:solidFill>
              </a:rPr>
              <a:t>Input</a:t>
            </a:r>
          </a:p>
          <a:p>
            <a:pPr>
              <a:tabLst>
                <a:tab pos="656650" algn="l"/>
              </a:tabLst>
            </a:pPr>
            <a:r>
              <a:rPr lang="en-US" sz="2200" b="1">
                <a:solidFill>
                  <a:srgbClr val="000000"/>
                </a:solidFill>
              </a:rPr>
              <a:t>Image</a:t>
            </a:r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3437280" y="4679052"/>
            <a:ext cx="1244160" cy="1036909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60021" rIns="81639" bIns="40820" anchor="ctr"/>
          <a:lstStyle/>
          <a:p>
            <a:pPr>
              <a:tabLst>
                <a:tab pos="656650" algn="l"/>
              </a:tabLst>
            </a:pPr>
            <a:r>
              <a:rPr lang="en-US" sz="2200" b="1">
                <a:solidFill>
                  <a:srgbClr val="FFFFFF"/>
                </a:solidFill>
              </a:rPr>
              <a:t>CNN</a:t>
            </a:r>
          </a:p>
        </p:txBody>
      </p:sp>
      <p:sp>
        <p:nvSpPr>
          <p:cNvPr id="92167" name="Line 7"/>
          <p:cNvSpPr>
            <a:spLocks noChangeShapeType="1"/>
          </p:cNvSpPr>
          <p:nvPr/>
        </p:nvSpPr>
        <p:spPr bwMode="auto">
          <a:xfrm>
            <a:off x="2815200" y="5201826"/>
            <a:ext cx="62208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2168" name="Line 8"/>
          <p:cNvSpPr>
            <a:spLocks noChangeShapeType="1"/>
          </p:cNvSpPr>
          <p:nvPr/>
        </p:nvSpPr>
        <p:spPr bwMode="auto">
          <a:xfrm>
            <a:off x="4677120" y="5201826"/>
            <a:ext cx="62208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2169" name="Rectangle 9"/>
          <p:cNvSpPr>
            <a:spLocks noChangeArrowheads="1"/>
          </p:cNvSpPr>
          <p:nvPr/>
        </p:nvSpPr>
        <p:spPr bwMode="auto">
          <a:xfrm>
            <a:off x="862560" y="4257087"/>
            <a:ext cx="1866240" cy="1866436"/>
          </a:xfrm>
          <a:prstGeom prst="rect">
            <a:avLst/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60021" rIns="81639" bIns="40820" anchor="ctr"/>
          <a:lstStyle/>
          <a:p>
            <a:pPr>
              <a:tabLst>
                <a:tab pos="656650" algn="l"/>
                <a:tab pos="1313299" algn="l"/>
              </a:tabLst>
            </a:pPr>
            <a:r>
              <a:rPr lang="en-US" sz="2200" b="1">
                <a:solidFill>
                  <a:srgbClr val="000000"/>
                </a:solidFill>
              </a:rPr>
              <a:t>Input</a:t>
            </a:r>
          </a:p>
          <a:p>
            <a:pPr>
              <a:tabLst>
                <a:tab pos="656650" algn="l"/>
                <a:tab pos="1313299" algn="l"/>
              </a:tabLst>
            </a:pPr>
            <a:r>
              <a:rPr lang="en-US" sz="2200" b="1">
                <a:solidFill>
                  <a:srgbClr val="000000"/>
                </a:solidFill>
              </a:rPr>
              <a:t>Image</a:t>
            </a:r>
          </a:p>
        </p:txBody>
      </p:sp>
      <p:sp>
        <p:nvSpPr>
          <p:cNvPr id="92170" name="Oval 10"/>
          <p:cNvSpPr>
            <a:spLocks noChangeArrowheads="1"/>
          </p:cNvSpPr>
          <p:nvPr/>
        </p:nvSpPr>
        <p:spPr bwMode="auto">
          <a:xfrm>
            <a:off x="5349601" y="2608115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71" name="Oval 11"/>
          <p:cNvSpPr>
            <a:spLocks noChangeArrowheads="1"/>
          </p:cNvSpPr>
          <p:nvPr/>
        </p:nvSpPr>
        <p:spPr bwMode="auto">
          <a:xfrm>
            <a:off x="5349601" y="2737728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72" name="Oval 12"/>
          <p:cNvSpPr>
            <a:spLocks noChangeArrowheads="1"/>
          </p:cNvSpPr>
          <p:nvPr/>
        </p:nvSpPr>
        <p:spPr bwMode="auto">
          <a:xfrm>
            <a:off x="5349601" y="2868782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73" name="Oval 13"/>
          <p:cNvSpPr>
            <a:spLocks noChangeArrowheads="1"/>
          </p:cNvSpPr>
          <p:nvPr/>
        </p:nvSpPr>
        <p:spPr bwMode="auto">
          <a:xfrm>
            <a:off x="5479201" y="4828828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74" name="Oval 14"/>
          <p:cNvSpPr>
            <a:spLocks noChangeArrowheads="1"/>
          </p:cNvSpPr>
          <p:nvPr/>
        </p:nvSpPr>
        <p:spPr bwMode="auto">
          <a:xfrm>
            <a:off x="5479201" y="4959881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75" name="Oval 15"/>
          <p:cNvSpPr>
            <a:spLocks noChangeArrowheads="1"/>
          </p:cNvSpPr>
          <p:nvPr/>
        </p:nvSpPr>
        <p:spPr bwMode="auto">
          <a:xfrm>
            <a:off x="5479201" y="5089495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76" name="Oval 16"/>
          <p:cNvSpPr>
            <a:spLocks noChangeArrowheads="1"/>
          </p:cNvSpPr>
          <p:nvPr/>
        </p:nvSpPr>
        <p:spPr bwMode="auto">
          <a:xfrm>
            <a:off x="5643361" y="4828828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77" name="Oval 17"/>
          <p:cNvSpPr>
            <a:spLocks noChangeArrowheads="1"/>
          </p:cNvSpPr>
          <p:nvPr/>
        </p:nvSpPr>
        <p:spPr bwMode="auto">
          <a:xfrm>
            <a:off x="5643361" y="4959881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78" name="Oval 18"/>
          <p:cNvSpPr>
            <a:spLocks noChangeArrowheads="1"/>
          </p:cNvSpPr>
          <p:nvPr/>
        </p:nvSpPr>
        <p:spPr bwMode="auto">
          <a:xfrm>
            <a:off x="5643361" y="5089495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79" name="Oval 19"/>
          <p:cNvSpPr>
            <a:spLocks noChangeArrowheads="1"/>
          </p:cNvSpPr>
          <p:nvPr/>
        </p:nvSpPr>
        <p:spPr bwMode="auto">
          <a:xfrm>
            <a:off x="5806080" y="4828828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80" name="Oval 20"/>
          <p:cNvSpPr>
            <a:spLocks noChangeArrowheads="1"/>
          </p:cNvSpPr>
          <p:nvPr/>
        </p:nvSpPr>
        <p:spPr bwMode="auto">
          <a:xfrm>
            <a:off x="5806080" y="4959881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81" name="Oval 21"/>
          <p:cNvSpPr>
            <a:spLocks noChangeArrowheads="1"/>
          </p:cNvSpPr>
          <p:nvPr/>
        </p:nvSpPr>
        <p:spPr bwMode="auto">
          <a:xfrm>
            <a:off x="5806080" y="5089495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82" name="Oval 22"/>
          <p:cNvSpPr>
            <a:spLocks noChangeArrowheads="1"/>
          </p:cNvSpPr>
          <p:nvPr/>
        </p:nvSpPr>
        <p:spPr bwMode="auto">
          <a:xfrm>
            <a:off x="5577121" y="4991564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83" name="Oval 23"/>
          <p:cNvSpPr>
            <a:spLocks noChangeArrowheads="1"/>
          </p:cNvSpPr>
          <p:nvPr/>
        </p:nvSpPr>
        <p:spPr bwMode="auto">
          <a:xfrm>
            <a:off x="5577121" y="5122619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84" name="Oval 24"/>
          <p:cNvSpPr>
            <a:spLocks noChangeArrowheads="1"/>
          </p:cNvSpPr>
          <p:nvPr/>
        </p:nvSpPr>
        <p:spPr bwMode="auto">
          <a:xfrm>
            <a:off x="5577121" y="5253672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85" name="Oval 25"/>
          <p:cNvSpPr>
            <a:spLocks noChangeArrowheads="1"/>
          </p:cNvSpPr>
          <p:nvPr/>
        </p:nvSpPr>
        <p:spPr bwMode="auto">
          <a:xfrm>
            <a:off x="5741281" y="4991564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86" name="Oval 26"/>
          <p:cNvSpPr>
            <a:spLocks noChangeArrowheads="1"/>
          </p:cNvSpPr>
          <p:nvPr/>
        </p:nvSpPr>
        <p:spPr bwMode="auto">
          <a:xfrm>
            <a:off x="5741281" y="5122619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87" name="Oval 27"/>
          <p:cNvSpPr>
            <a:spLocks noChangeArrowheads="1"/>
          </p:cNvSpPr>
          <p:nvPr/>
        </p:nvSpPr>
        <p:spPr bwMode="auto">
          <a:xfrm>
            <a:off x="5741281" y="5253672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88" name="Oval 28"/>
          <p:cNvSpPr>
            <a:spLocks noChangeArrowheads="1"/>
          </p:cNvSpPr>
          <p:nvPr/>
        </p:nvSpPr>
        <p:spPr bwMode="auto">
          <a:xfrm>
            <a:off x="5904000" y="4991564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89" name="Oval 29"/>
          <p:cNvSpPr>
            <a:spLocks noChangeArrowheads="1"/>
          </p:cNvSpPr>
          <p:nvPr/>
        </p:nvSpPr>
        <p:spPr bwMode="auto">
          <a:xfrm>
            <a:off x="5904000" y="5122619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90" name="Oval 30"/>
          <p:cNvSpPr>
            <a:spLocks noChangeArrowheads="1"/>
          </p:cNvSpPr>
          <p:nvPr/>
        </p:nvSpPr>
        <p:spPr bwMode="auto">
          <a:xfrm>
            <a:off x="5904000" y="5253672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91" name="Oval 31"/>
          <p:cNvSpPr>
            <a:spLocks noChangeArrowheads="1"/>
          </p:cNvSpPr>
          <p:nvPr/>
        </p:nvSpPr>
        <p:spPr bwMode="auto">
          <a:xfrm>
            <a:off x="5675041" y="5155742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92" name="Oval 32"/>
          <p:cNvSpPr>
            <a:spLocks noChangeArrowheads="1"/>
          </p:cNvSpPr>
          <p:nvPr/>
        </p:nvSpPr>
        <p:spPr bwMode="auto">
          <a:xfrm>
            <a:off x="5675041" y="5285355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93" name="Oval 33"/>
          <p:cNvSpPr>
            <a:spLocks noChangeArrowheads="1"/>
          </p:cNvSpPr>
          <p:nvPr/>
        </p:nvSpPr>
        <p:spPr bwMode="auto">
          <a:xfrm>
            <a:off x="5675041" y="5416409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94" name="Oval 34"/>
          <p:cNvSpPr>
            <a:spLocks noChangeArrowheads="1"/>
          </p:cNvSpPr>
          <p:nvPr/>
        </p:nvSpPr>
        <p:spPr bwMode="auto">
          <a:xfrm>
            <a:off x="5839201" y="5155742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95" name="Oval 35"/>
          <p:cNvSpPr>
            <a:spLocks noChangeArrowheads="1"/>
          </p:cNvSpPr>
          <p:nvPr/>
        </p:nvSpPr>
        <p:spPr bwMode="auto">
          <a:xfrm>
            <a:off x="5839201" y="5285355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96" name="Oval 36"/>
          <p:cNvSpPr>
            <a:spLocks noChangeArrowheads="1"/>
          </p:cNvSpPr>
          <p:nvPr/>
        </p:nvSpPr>
        <p:spPr bwMode="auto">
          <a:xfrm>
            <a:off x="5839201" y="5416409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97" name="Oval 37"/>
          <p:cNvSpPr>
            <a:spLocks noChangeArrowheads="1"/>
          </p:cNvSpPr>
          <p:nvPr/>
        </p:nvSpPr>
        <p:spPr bwMode="auto">
          <a:xfrm>
            <a:off x="6001920" y="5155742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98" name="Oval 38"/>
          <p:cNvSpPr>
            <a:spLocks noChangeArrowheads="1"/>
          </p:cNvSpPr>
          <p:nvPr/>
        </p:nvSpPr>
        <p:spPr bwMode="auto">
          <a:xfrm>
            <a:off x="6001920" y="5285355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99" name="Oval 39"/>
          <p:cNvSpPr>
            <a:spLocks noChangeArrowheads="1"/>
          </p:cNvSpPr>
          <p:nvPr/>
        </p:nvSpPr>
        <p:spPr bwMode="auto">
          <a:xfrm>
            <a:off x="6001920" y="5416409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200" name="Line 40"/>
          <p:cNvSpPr>
            <a:spLocks noChangeShapeType="1"/>
          </p:cNvSpPr>
          <p:nvPr/>
        </p:nvSpPr>
        <p:spPr bwMode="auto">
          <a:xfrm>
            <a:off x="5708160" y="5675637"/>
            <a:ext cx="622080" cy="1440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2201" name="Line 41"/>
          <p:cNvSpPr>
            <a:spLocks noChangeShapeType="1"/>
          </p:cNvSpPr>
          <p:nvPr/>
        </p:nvSpPr>
        <p:spPr bwMode="auto">
          <a:xfrm flipH="1" flipV="1">
            <a:off x="5389921" y="5183105"/>
            <a:ext cx="319680" cy="493971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2202" name="Text Box 42"/>
          <p:cNvSpPr txBox="1">
            <a:spLocks noChangeArrowheads="1"/>
          </p:cNvSpPr>
          <p:nvPr/>
        </p:nvSpPr>
        <p:spPr bwMode="auto">
          <a:xfrm>
            <a:off x="1635840" y="1659055"/>
            <a:ext cx="290304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2200" b="1">
                <a:latin typeface="FreeSans" charset="0"/>
              </a:rPr>
              <a:t>TRAINING TIME</a:t>
            </a:r>
          </a:p>
        </p:txBody>
      </p:sp>
      <p:sp>
        <p:nvSpPr>
          <p:cNvPr id="92203" name="Text Box 43"/>
          <p:cNvSpPr txBox="1">
            <a:spLocks noChangeArrowheads="1"/>
          </p:cNvSpPr>
          <p:nvPr/>
        </p:nvSpPr>
        <p:spPr bwMode="auto">
          <a:xfrm>
            <a:off x="1635840" y="3814961"/>
            <a:ext cx="290304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2200" b="1">
                <a:latin typeface="FreeSans" charset="0"/>
              </a:rPr>
              <a:t>TEST TIME</a:t>
            </a:r>
          </a:p>
        </p:txBody>
      </p:sp>
      <p:sp>
        <p:nvSpPr>
          <p:cNvPr id="92204" name="Text Box 44"/>
          <p:cNvSpPr txBox="1">
            <a:spLocks noChangeArrowheads="1"/>
          </p:cNvSpPr>
          <p:nvPr/>
        </p:nvSpPr>
        <p:spPr bwMode="auto">
          <a:xfrm>
            <a:off x="6030720" y="5616590"/>
            <a:ext cx="622080" cy="288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3620" rIns="81639" bIns="40820"/>
          <a:lstStyle/>
          <a:p>
            <a:pPr algn="ctr"/>
            <a:r>
              <a:rPr lang="en-US" sz="1500">
                <a:solidFill>
                  <a:srgbClr val="000000"/>
                </a:solidFill>
                <a:latin typeface="FreeSans" charset="0"/>
              </a:rPr>
              <a:t>x</a:t>
            </a:r>
          </a:p>
        </p:txBody>
      </p:sp>
      <p:sp>
        <p:nvSpPr>
          <p:cNvPr id="92205" name="Text Box 45"/>
          <p:cNvSpPr txBox="1">
            <a:spLocks noChangeArrowheads="1"/>
          </p:cNvSpPr>
          <p:nvPr/>
        </p:nvSpPr>
        <p:spPr bwMode="auto">
          <a:xfrm>
            <a:off x="5119200" y="5293996"/>
            <a:ext cx="622080" cy="288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3620" rIns="81639" bIns="40820"/>
          <a:lstStyle/>
          <a:p>
            <a:pPr algn="ctr"/>
            <a:r>
              <a:rPr lang="en-US" sz="1500">
                <a:solidFill>
                  <a:srgbClr val="000000"/>
                </a:solidFill>
                <a:latin typeface="FreeSans" charset="0"/>
              </a:rPr>
              <a:t>y</a:t>
            </a:r>
          </a:p>
        </p:txBody>
      </p:sp>
      <p:sp>
        <p:nvSpPr>
          <p:cNvPr id="92206" name="Text Box 46"/>
          <p:cNvSpPr txBox="1">
            <a:spLocks noChangeArrowheads="1"/>
          </p:cNvSpPr>
          <p:nvPr/>
        </p:nvSpPr>
        <p:spPr bwMode="auto">
          <a:xfrm>
            <a:off x="76321" y="6286260"/>
            <a:ext cx="893664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>
                <a:solidFill>
                  <a:srgbClr val="FF0000"/>
                </a:solidFill>
                <a:latin typeface="FreeSans" charset="0"/>
              </a:rPr>
              <a:t>Unrolling is order of magnitudes more eficient than sliding windows!</a:t>
            </a:r>
          </a:p>
        </p:txBody>
      </p:sp>
      <p:sp>
        <p:nvSpPr>
          <p:cNvPr id="92207" name="Rectangle 47"/>
          <p:cNvSpPr>
            <a:spLocks noChangeArrowheads="1"/>
          </p:cNvSpPr>
          <p:nvPr/>
        </p:nvSpPr>
        <p:spPr bwMode="auto">
          <a:xfrm>
            <a:off x="882720" y="4284450"/>
            <a:ext cx="1244160" cy="1244291"/>
          </a:xfrm>
          <a:prstGeom prst="rect">
            <a:avLst/>
          </a:prstGeom>
          <a:noFill/>
          <a:ln w="3672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208" name="Rectangle 48"/>
          <p:cNvSpPr>
            <a:spLocks noChangeArrowheads="1"/>
          </p:cNvSpPr>
          <p:nvPr/>
        </p:nvSpPr>
        <p:spPr bwMode="auto">
          <a:xfrm>
            <a:off x="1144800" y="4350697"/>
            <a:ext cx="1244160" cy="1244291"/>
          </a:xfrm>
          <a:prstGeom prst="rect">
            <a:avLst/>
          </a:prstGeom>
          <a:noFill/>
          <a:ln w="3672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209" name="Text Box 49"/>
          <p:cNvSpPr txBox="1">
            <a:spLocks noChangeArrowheads="1"/>
          </p:cNvSpPr>
          <p:nvPr/>
        </p:nvSpPr>
        <p:spPr bwMode="auto">
          <a:xfrm>
            <a:off x="4976640" y="3809200"/>
            <a:ext cx="414720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>
                <a:solidFill>
                  <a:srgbClr val="FF0000"/>
                </a:solidFill>
                <a:latin typeface="FreeSans" charset="0"/>
              </a:rPr>
              <a:t>CNNs work on any image size!</a:t>
            </a:r>
          </a:p>
        </p:txBody>
      </p:sp>
      <p:sp>
        <p:nvSpPr>
          <p:cNvPr id="52" name="Text Box 1"/>
          <p:cNvSpPr txBox="1">
            <a:spLocks noChangeArrowheads="1"/>
          </p:cNvSpPr>
          <p:nvPr/>
        </p:nvSpPr>
        <p:spPr bwMode="auto">
          <a:xfrm>
            <a:off x="131040" y="66247"/>
            <a:ext cx="8916480" cy="194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Viewing fully connected layers as convolutional layers enables efficient use of </a:t>
            </a:r>
            <a:r>
              <a:rPr lang="en-US" sz="2200" dirty="0" err="1">
                <a:latin typeface="FreeSans" charset="0"/>
              </a:rPr>
              <a:t>convnets</a:t>
            </a:r>
            <a:r>
              <a:rPr lang="en-US" sz="2200" dirty="0">
                <a:latin typeface="FreeSans" charset="0"/>
              </a:rPr>
              <a:t> on bigger images (no need to slide windows but unroll network over space as needed to re-use computation).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5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Toeplitz</a:t>
            </a:r>
            <a:r>
              <a:rPr lang="en-US" dirty="0"/>
              <a:t> Matrix</a:t>
            </a:r>
          </a:p>
          <a:p>
            <a:endParaRPr lang="en-US" dirty="0" smtClean="0"/>
          </a:p>
          <a:p>
            <a:r>
              <a:rPr lang="en-US" dirty="0" smtClean="0"/>
              <a:t>1x1 </a:t>
            </a:r>
            <a:r>
              <a:rPr lang="en-US" dirty="0"/>
              <a:t>Convolution</a:t>
            </a:r>
          </a:p>
          <a:p>
            <a:pPr lvl="1"/>
            <a:r>
              <a:rPr lang="en-US" dirty="0"/>
              <a:t>AKA How to run a </a:t>
            </a:r>
            <a:r>
              <a:rPr lang="en-US" dirty="0" err="1"/>
              <a:t>ConvNet</a:t>
            </a:r>
            <a:r>
              <a:rPr lang="en-US" dirty="0"/>
              <a:t> on arbitrary sized images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21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 of this 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Mathematically elegant</a:t>
            </a:r>
          </a:p>
          <a:p>
            <a:endParaRPr lang="en-US" dirty="0" smtClean="0"/>
          </a:p>
          <a:p>
            <a:r>
              <a:rPr lang="en-US" dirty="0" smtClean="0"/>
              <a:t>Efficiency</a:t>
            </a:r>
          </a:p>
          <a:p>
            <a:pPr lvl="1"/>
            <a:r>
              <a:rPr lang="en-US" dirty="0" smtClean="0"/>
              <a:t>Can run network on arbitrary image </a:t>
            </a:r>
          </a:p>
          <a:p>
            <a:pPr lvl="1"/>
            <a:r>
              <a:rPr lang="en-US" dirty="0" smtClean="0"/>
              <a:t>Without multiple crops</a:t>
            </a:r>
          </a:p>
          <a:p>
            <a:endParaRPr lang="en-US" dirty="0"/>
          </a:p>
          <a:p>
            <a:r>
              <a:rPr lang="en-US" dirty="0" smtClean="0"/>
              <a:t>Dimensionality Reduction!</a:t>
            </a:r>
          </a:p>
          <a:p>
            <a:pPr lvl="1"/>
            <a:r>
              <a:rPr lang="en-US" dirty="0" smtClean="0"/>
              <a:t>Can use 1x1 convolutions to reduce feature maps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61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Toeplitz</a:t>
            </a:r>
            <a:r>
              <a:rPr lang="en-US" dirty="0" smtClean="0"/>
              <a:t>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Diagonals are constants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A</a:t>
            </a:r>
            <a:r>
              <a:rPr lang="en-US" baseline="-25000" dirty="0" err="1" smtClean="0"/>
              <a:t>ij</a:t>
            </a:r>
            <a:r>
              <a:rPr lang="en-US" dirty="0" smtClean="0"/>
              <a:t> =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i</a:t>
            </a:r>
            <a:r>
              <a:rPr lang="en-US" baseline="-25000" dirty="0" smtClean="0"/>
              <a:t>-j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676400"/>
            <a:ext cx="2514600" cy="20558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300" y="4343400"/>
            <a:ext cx="43307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107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(Discrete) Convolution = Matrix Multiplication 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ith </a:t>
            </a:r>
            <a:r>
              <a:rPr lang="en-US" dirty="0" err="1" smtClean="0"/>
              <a:t>Toeplitz</a:t>
            </a:r>
            <a:r>
              <a:rPr lang="en-US" dirty="0" smtClean="0"/>
              <a:t> Matrices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286000"/>
            <a:ext cx="54737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034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 descr="Convolution_of_box_signal_with_itself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04698"/>
            <a:ext cx="5943600" cy="1866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" y="59436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"Convolution of box signal with itself2" by </a:t>
            </a:r>
            <a:r>
              <a:rPr lang="en-US" dirty="0" err="1"/>
              <a:t>Convolution_of_box_signal_with_itself.gif</a:t>
            </a:r>
            <a:r>
              <a:rPr lang="en-US" dirty="0"/>
              <a:t>: Brian </a:t>
            </a:r>
            <a:r>
              <a:rPr lang="en-US" dirty="0" err="1"/>
              <a:t>Ambergderivative</a:t>
            </a:r>
            <a:r>
              <a:rPr lang="en-US" dirty="0"/>
              <a:t> work: Tinos (talk) - </a:t>
            </a:r>
            <a:r>
              <a:rPr lang="en-US" dirty="0" err="1"/>
              <a:t>Convolution_of_box_signal_with_itself.gif</a:t>
            </a:r>
            <a:r>
              <a:rPr lang="en-US" dirty="0"/>
              <a:t>. Licensed under CC BY-SA 3.0 via Commons - https://</a:t>
            </a:r>
            <a:r>
              <a:rPr lang="en-US" dirty="0" err="1"/>
              <a:t>commons.wikimedia.org</a:t>
            </a:r>
            <a:r>
              <a:rPr lang="en-US" dirty="0"/>
              <a:t>/wiki/File:Convolution_of_box_signal_with_itself2.gif#/media/File:Convolution_of_box_signal_with_itself2.gif</a:t>
            </a:r>
          </a:p>
        </p:txBody>
      </p:sp>
      <p:pic>
        <p:nvPicPr>
          <p:cNvPr id="8" name="Picture 7" descr="Convolution_of_spiky_function_with_box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505200"/>
            <a:ext cx="59436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8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care?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way of writing the same thing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770120"/>
            <a:ext cx="8458200" cy="17830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752599"/>
            <a:ext cx="3962400" cy="264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26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Toeplitz</a:t>
            </a:r>
            <a:r>
              <a:rPr lang="en-US" dirty="0"/>
              <a:t> Matrix</a:t>
            </a:r>
          </a:p>
          <a:p>
            <a:endParaRPr lang="en-US" dirty="0" smtClean="0"/>
          </a:p>
          <a:p>
            <a:r>
              <a:rPr lang="en-US" dirty="0" smtClean="0"/>
              <a:t>1x1 </a:t>
            </a:r>
            <a:r>
              <a:rPr lang="en-US" dirty="0"/>
              <a:t>Convolution</a:t>
            </a:r>
          </a:p>
          <a:p>
            <a:pPr lvl="1"/>
            <a:r>
              <a:rPr lang="en-US" dirty="0"/>
              <a:t>AKA How to run a </a:t>
            </a:r>
            <a:r>
              <a:rPr lang="en-US" dirty="0" err="1"/>
              <a:t>ConvNet</a:t>
            </a:r>
            <a:r>
              <a:rPr lang="en-US" dirty="0"/>
              <a:t> on arbitrary sized images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80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Convolutional 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Picture 5" descr="fig16.1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3" y="3657600"/>
            <a:ext cx="9042569" cy="2514600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2743200" y="6400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Image Credit: </a:t>
            </a:r>
            <a:r>
              <a:rPr lang="en-US" dirty="0" err="1" smtClean="0"/>
              <a:t>Yann</a:t>
            </a:r>
            <a:r>
              <a:rPr lang="en-US" dirty="0" smtClean="0"/>
              <a:t> </a:t>
            </a:r>
            <a:r>
              <a:rPr lang="en-US" dirty="0" err="1" smtClean="0"/>
              <a:t>LeCun</a:t>
            </a:r>
            <a:r>
              <a:rPr lang="en-US" dirty="0" smtClean="0"/>
              <a:t>, Kevin Murphy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3157"/>
            <a:ext cx="9144000" cy="213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89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1700"/>
            <a:ext cx="9144000" cy="2492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18538" y="6578469"/>
            <a:ext cx="35888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Figure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Credit: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[Long,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Shelhamer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, Darrell CVPR15]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862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ictu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pictures.thmx</Template>
  <TotalTime>47763</TotalTime>
  <Words>732</Words>
  <Application>Microsoft Macintosh PowerPoint</Application>
  <PresentationFormat>On-screen Show (4:3)</PresentationFormat>
  <Paragraphs>153</Paragraphs>
  <Slides>20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pictures</vt:lpstr>
      <vt:lpstr>Blank Presentation</vt:lpstr>
      <vt:lpstr>ECE 6504: Deep Learning for Perception</vt:lpstr>
      <vt:lpstr>Plan for Today</vt:lpstr>
      <vt:lpstr>Toeplitz Matrix</vt:lpstr>
      <vt:lpstr>Why do we care?</vt:lpstr>
      <vt:lpstr>PowerPoint Presentation</vt:lpstr>
      <vt:lpstr>Why do we care?</vt:lpstr>
      <vt:lpstr>Plan for Today</vt:lpstr>
      <vt:lpstr>Convolutional Nets</vt:lpstr>
      <vt:lpstr>Classical View</vt:lpstr>
      <vt:lpstr>Classical View = Inefficient</vt:lpstr>
      <vt:lpstr>Classical View</vt:lpstr>
      <vt:lpstr>Re-interpretation</vt:lpstr>
      <vt:lpstr>“Fully Convolutional” Networks</vt:lpstr>
      <vt:lpstr>“Fully Convolutional” Networks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Benefit of this thinking</vt:lpstr>
    </vt:vector>
  </TitlesOfParts>
  <Manager/>
  <Company>Virginia Tech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5984: Introduction to Machine Learning</dc:title>
  <dc:subject>Machine Learning</dc:subject>
  <dc:creator>Dhruv Batra</dc:creator>
  <cp:keywords/>
  <dc:description/>
  <cp:lastModifiedBy>Dhruv Batra</cp:lastModifiedBy>
  <cp:revision>2629</cp:revision>
  <cp:lastPrinted>2015-04-01T17:45:43Z</cp:lastPrinted>
  <dcterms:created xsi:type="dcterms:W3CDTF">2013-03-06T19:31:42Z</dcterms:created>
  <dcterms:modified xsi:type="dcterms:W3CDTF">2015-09-17T20:15:27Z</dcterms:modified>
  <cp:category/>
</cp:coreProperties>
</file>