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56"/>
  </p:notesMasterIdLst>
  <p:sldIdLst>
    <p:sldId id="256" r:id="rId2"/>
    <p:sldId id="258" r:id="rId3"/>
    <p:sldId id="261" r:id="rId4"/>
    <p:sldId id="260" r:id="rId5"/>
    <p:sldId id="308" r:id="rId6"/>
    <p:sldId id="259" r:id="rId7"/>
    <p:sldId id="262" r:id="rId8"/>
    <p:sldId id="263" r:id="rId9"/>
    <p:sldId id="265" r:id="rId10"/>
    <p:sldId id="264" r:id="rId11"/>
    <p:sldId id="266" r:id="rId12"/>
    <p:sldId id="311" r:id="rId13"/>
    <p:sldId id="267" r:id="rId14"/>
    <p:sldId id="269" r:id="rId15"/>
    <p:sldId id="271" r:id="rId16"/>
    <p:sldId id="272" r:id="rId17"/>
    <p:sldId id="268" r:id="rId18"/>
    <p:sldId id="274" r:id="rId19"/>
    <p:sldId id="270" r:id="rId20"/>
    <p:sldId id="276" r:id="rId21"/>
    <p:sldId id="278" r:id="rId22"/>
    <p:sldId id="280" r:id="rId23"/>
    <p:sldId id="283" r:id="rId24"/>
    <p:sldId id="284" r:id="rId25"/>
    <p:sldId id="279" r:id="rId26"/>
    <p:sldId id="281" r:id="rId27"/>
    <p:sldId id="310" r:id="rId28"/>
    <p:sldId id="282" r:id="rId29"/>
    <p:sldId id="309" r:id="rId30"/>
    <p:sldId id="277" r:id="rId31"/>
    <p:sldId id="312" r:id="rId32"/>
    <p:sldId id="286" r:id="rId33"/>
    <p:sldId id="287" r:id="rId34"/>
    <p:sldId id="288" r:id="rId35"/>
    <p:sldId id="295" r:id="rId36"/>
    <p:sldId id="296" r:id="rId37"/>
    <p:sldId id="297" r:id="rId38"/>
    <p:sldId id="298" r:id="rId39"/>
    <p:sldId id="299" r:id="rId40"/>
    <p:sldId id="300" r:id="rId41"/>
    <p:sldId id="301" r:id="rId42"/>
    <p:sldId id="302" r:id="rId43"/>
    <p:sldId id="289" r:id="rId44"/>
    <p:sldId id="303" r:id="rId45"/>
    <p:sldId id="291" r:id="rId46"/>
    <p:sldId id="320" r:id="rId47"/>
    <p:sldId id="294" r:id="rId48"/>
    <p:sldId id="319" r:id="rId49"/>
    <p:sldId id="321" r:id="rId50"/>
    <p:sldId id="322" r:id="rId51"/>
    <p:sldId id="323" r:id="rId52"/>
    <p:sldId id="275" r:id="rId53"/>
    <p:sldId id="307" r:id="rId54"/>
    <p:sldId id="306"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64" autoAdjust="0"/>
    <p:restoredTop sz="94660"/>
  </p:normalViewPr>
  <p:slideViewPr>
    <p:cSldViewPr snapToGrid="0">
      <p:cViewPr varScale="1">
        <p:scale>
          <a:sx n="72" d="100"/>
          <a:sy n="72" d="100"/>
        </p:scale>
        <p:origin x="494"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9C9C53-DB39-4510-BED2-00CE19210FAA}" type="datetimeFigureOut">
              <a:rPr lang="en-US" smtClean="0"/>
              <a:t>9/17/2015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D86E1-3F42-49E2-BD34-68C71CA2D254}" type="slidenum">
              <a:rPr lang="en-US" smtClean="0"/>
              <a:t>‹#›</a:t>
            </a:fld>
            <a:endParaRPr lang="en-US"/>
          </a:p>
        </p:txBody>
      </p:sp>
    </p:spTree>
    <p:extLst>
      <p:ext uri="{BB962C8B-B14F-4D97-AF65-F5344CB8AC3E}">
        <p14:creationId xmlns:p14="http://schemas.microsoft.com/office/powerpoint/2010/main" val="1873321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4" name="Shape 32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extLst>
      <p:ext uri="{BB962C8B-B14F-4D97-AF65-F5344CB8AC3E}">
        <p14:creationId xmlns:p14="http://schemas.microsoft.com/office/powerpoint/2010/main" val="3517223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Shape 6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71" name="Shape 67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extLst>
      <p:ext uri="{BB962C8B-B14F-4D97-AF65-F5344CB8AC3E}">
        <p14:creationId xmlns:p14="http://schemas.microsoft.com/office/powerpoint/2010/main" val="2687471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extLst>
      <p:ext uri="{BB962C8B-B14F-4D97-AF65-F5344CB8AC3E}">
        <p14:creationId xmlns:p14="http://schemas.microsoft.com/office/powerpoint/2010/main" val="1871866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Shape 6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78" name="Shape 67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extLst>
      <p:ext uri="{BB962C8B-B14F-4D97-AF65-F5344CB8AC3E}">
        <p14:creationId xmlns:p14="http://schemas.microsoft.com/office/powerpoint/2010/main" val="3569191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Shape 6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87" name="Shape 68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extLst>
      <p:ext uri="{BB962C8B-B14F-4D97-AF65-F5344CB8AC3E}">
        <p14:creationId xmlns:p14="http://schemas.microsoft.com/office/powerpoint/2010/main" val="2711388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Shape 6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93" name="Shape 69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extLst>
      <p:ext uri="{BB962C8B-B14F-4D97-AF65-F5344CB8AC3E}">
        <p14:creationId xmlns:p14="http://schemas.microsoft.com/office/powerpoint/2010/main" val="2378431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1" name="Shape 34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extLst>
      <p:ext uri="{BB962C8B-B14F-4D97-AF65-F5344CB8AC3E}">
        <p14:creationId xmlns:p14="http://schemas.microsoft.com/office/powerpoint/2010/main" val="1601805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2" name="Shape 36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extLst>
      <p:ext uri="{BB962C8B-B14F-4D97-AF65-F5344CB8AC3E}">
        <p14:creationId xmlns:p14="http://schemas.microsoft.com/office/powerpoint/2010/main" val="1961051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85" name="Shape 38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extLst>
      <p:ext uri="{BB962C8B-B14F-4D97-AF65-F5344CB8AC3E}">
        <p14:creationId xmlns:p14="http://schemas.microsoft.com/office/powerpoint/2010/main" val="3484930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7" name="Shape 40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extLst>
      <p:ext uri="{BB962C8B-B14F-4D97-AF65-F5344CB8AC3E}">
        <p14:creationId xmlns:p14="http://schemas.microsoft.com/office/powerpoint/2010/main" val="2062433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1" name="Shape 43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extLst>
      <p:ext uri="{BB962C8B-B14F-4D97-AF65-F5344CB8AC3E}">
        <p14:creationId xmlns:p14="http://schemas.microsoft.com/office/powerpoint/2010/main" val="2035955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52" name="Shape 45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extLst>
      <p:ext uri="{BB962C8B-B14F-4D97-AF65-F5344CB8AC3E}">
        <p14:creationId xmlns:p14="http://schemas.microsoft.com/office/powerpoint/2010/main" val="2440546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19" name="Shape 51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extLst>
      <p:ext uri="{BB962C8B-B14F-4D97-AF65-F5344CB8AC3E}">
        <p14:creationId xmlns:p14="http://schemas.microsoft.com/office/powerpoint/2010/main" val="3809891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Shape 5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44" name="Shape 54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extLst>
      <p:ext uri="{BB962C8B-B14F-4D97-AF65-F5344CB8AC3E}">
        <p14:creationId xmlns:p14="http://schemas.microsoft.com/office/powerpoint/2010/main" val="4085850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AB9BB43-687B-4D55-B74E-D69CF768CA62}"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0D205-2A1E-41D5-BF15-2D3B30124B58}"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080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B9BB43-687B-4D55-B74E-D69CF768CA62}"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0D205-2A1E-41D5-BF15-2D3B30124B58}" type="slidenum">
              <a:rPr lang="en-US" smtClean="0"/>
              <a:t>‹#›</a:t>
            </a:fld>
            <a:endParaRPr lang="en-US"/>
          </a:p>
        </p:txBody>
      </p:sp>
    </p:spTree>
    <p:extLst>
      <p:ext uri="{BB962C8B-B14F-4D97-AF65-F5344CB8AC3E}">
        <p14:creationId xmlns:p14="http://schemas.microsoft.com/office/powerpoint/2010/main" val="420705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B9BB43-687B-4D55-B74E-D69CF768CA62}"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0D205-2A1E-41D5-BF15-2D3B30124B58}"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491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09600" y="274637"/>
            <a:ext cx="10972800" cy="1143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1" name="Shape 11"/>
          <p:cNvSpPr txBox="1">
            <a:spLocks noGrp="1"/>
          </p:cNvSpPr>
          <p:nvPr>
            <p:ph type="body" idx="1"/>
          </p:nvPr>
        </p:nvSpPr>
        <p:spPr>
          <a:xfrm>
            <a:off x="609600" y="1600201"/>
            <a:ext cx="10972800" cy="4967599"/>
          </a:xfrm>
          <a:prstGeom prst="rect">
            <a:avLst/>
          </a:prstGeom>
        </p:spPr>
        <p:txBody>
          <a:bodyPr lIns="91425" tIns="91425" rIns="91425" bIns="91425" anchor="t" anchorCtr="0"/>
          <a:lstStyle>
            <a:lvl1pPr>
              <a:spcBef>
                <a:spcPts val="0"/>
              </a:spcBef>
              <a:buSzPct val="100000"/>
              <a:defRPr sz="3200"/>
            </a:lvl1pPr>
            <a:lvl2pPr>
              <a:spcBef>
                <a:spcPts val="0"/>
              </a:spcBef>
              <a:buSzPct val="100000"/>
              <a:defRPr sz="2400"/>
            </a:lvl2pPr>
            <a:lvl3pPr>
              <a:spcBef>
                <a:spcPts val="0"/>
              </a:spcBef>
              <a:buSzPct val="100000"/>
              <a:defRPr sz="1867"/>
            </a:lvl3pPr>
            <a:lvl4pPr>
              <a:spcBef>
                <a:spcPts val="0"/>
              </a:spcBef>
              <a:buSzPct val="100000"/>
              <a:defRPr sz="1600"/>
            </a:lvl4pPr>
            <a:lvl5pPr>
              <a:spcBef>
                <a:spcPts val="0"/>
              </a:spcBef>
              <a:buSzPct val="100000"/>
              <a:defRPr sz="1467"/>
            </a:lvl5pPr>
            <a:lvl6pPr>
              <a:spcBef>
                <a:spcPts val="0"/>
              </a:spcBef>
              <a:buSzPct val="100000"/>
              <a:defRPr sz="1333"/>
            </a:lvl6pPr>
            <a:lvl7pPr>
              <a:spcBef>
                <a:spcPts val="0"/>
              </a:spcBef>
              <a:buSzPct val="100000"/>
              <a:defRPr sz="1200"/>
            </a:lvl7pPr>
            <a:lvl8pPr>
              <a:spcBef>
                <a:spcPts val="0"/>
              </a:spcBef>
              <a:buSzPct val="100000"/>
              <a:defRPr sz="1067"/>
            </a:lvl8pPr>
            <a:lvl9pPr>
              <a:spcBef>
                <a:spcPts val="0"/>
              </a:spcBef>
              <a:buSzPct val="100000"/>
              <a:defRPr sz="933"/>
            </a:lvl9pPr>
          </a:lstStyle>
          <a:p>
            <a:endParaRPr/>
          </a:p>
        </p:txBody>
      </p:sp>
    </p:spTree>
    <p:extLst>
      <p:ext uri="{BB962C8B-B14F-4D97-AF65-F5344CB8AC3E}">
        <p14:creationId xmlns:p14="http://schemas.microsoft.com/office/powerpoint/2010/main" val="3017486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B9BB43-687B-4D55-B74E-D69CF768CA62}"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0D205-2A1E-41D5-BF15-2D3B30124B58}" type="slidenum">
              <a:rPr lang="en-US" smtClean="0"/>
              <a:t>‹#›</a:t>
            </a:fld>
            <a:endParaRPr lang="en-US"/>
          </a:p>
        </p:txBody>
      </p:sp>
    </p:spTree>
    <p:extLst>
      <p:ext uri="{BB962C8B-B14F-4D97-AF65-F5344CB8AC3E}">
        <p14:creationId xmlns:p14="http://schemas.microsoft.com/office/powerpoint/2010/main" val="2640906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B9BB43-687B-4D55-B74E-D69CF768CA62}"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0D205-2A1E-41D5-BF15-2D3B30124B58}"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B9BB43-687B-4D55-B74E-D69CF768CA62}"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0D205-2A1E-41D5-BF15-2D3B30124B58}" type="slidenum">
              <a:rPr lang="en-US" smtClean="0"/>
              <a:t>‹#›</a:t>
            </a:fld>
            <a:endParaRPr lang="en-US"/>
          </a:p>
        </p:txBody>
      </p:sp>
    </p:spTree>
    <p:extLst>
      <p:ext uri="{BB962C8B-B14F-4D97-AF65-F5344CB8AC3E}">
        <p14:creationId xmlns:p14="http://schemas.microsoft.com/office/powerpoint/2010/main" val="319162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B9BB43-687B-4D55-B74E-D69CF768CA62}" type="datetimeFigureOut">
              <a:rPr lang="en-US" smtClean="0"/>
              <a:t>9/17/2015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D0D205-2A1E-41D5-BF15-2D3B30124B58}" type="slidenum">
              <a:rPr lang="en-US" smtClean="0"/>
              <a:t>‹#›</a:t>
            </a:fld>
            <a:endParaRPr lang="en-US"/>
          </a:p>
        </p:txBody>
      </p:sp>
    </p:spTree>
    <p:extLst>
      <p:ext uri="{BB962C8B-B14F-4D97-AF65-F5344CB8AC3E}">
        <p14:creationId xmlns:p14="http://schemas.microsoft.com/office/powerpoint/2010/main" val="137974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B9BB43-687B-4D55-B74E-D69CF768CA62}" type="datetimeFigureOut">
              <a:rPr lang="en-US" smtClean="0"/>
              <a:t>9/17/2015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D0D205-2A1E-41D5-BF15-2D3B30124B58}" type="slidenum">
              <a:rPr lang="en-US" smtClean="0"/>
              <a:t>‹#›</a:t>
            </a:fld>
            <a:endParaRPr lang="en-US"/>
          </a:p>
        </p:txBody>
      </p:sp>
    </p:spTree>
    <p:extLst>
      <p:ext uri="{BB962C8B-B14F-4D97-AF65-F5344CB8AC3E}">
        <p14:creationId xmlns:p14="http://schemas.microsoft.com/office/powerpoint/2010/main" val="3065326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B9BB43-687B-4D55-B74E-D69CF768CA62}" type="datetimeFigureOut">
              <a:rPr lang="en-US" smtClean="0"/>
              <a:t>9/17/2015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D0D205-2A1E-41D5-BF15-2D3B30124B58}" type="slidenum">
              <a:rPr lang="en-US" smtClean="0"/>
              <a:t>‹#›</a:t>
            </a:fld>
            <a:endParaRPr lang="en-US"/>
          </a:p>
        </p:txBody>
      </p:sp>
    </p:spTree>
    <p:extLst>
      <p:ext uri="{BB962C8B-B14F-4D97-AF65-F5344CB8AC3E}">
        <p14:creationId xmlns:p14="http://schemas.microsoft.com/office/powerpoint/2010/main" val="729473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B9BB43-687B-4D55-B74E-D69CF768CA62}"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0D205-2A1E-41D5-BF15-2D3B30124B58}" type="slidenum">
              <a:rPr lang="en-US" smtClean="0"/>
              <a:t>‹#›</a:t>
            </a:fld>
            <a:endParaRPr lang="en-US"/>
          </a:p>
        </p:txBody>
      </p:sp>
    </p:spTree>
    <p:extLst>
      <p:ext uri="{BB962C8B-B14F-4D97-AF65-F5344CB8AC3E}">
        <p14:creationId xmlns:p14="http://schemas.microsoft.com/office/powerpoint/2010/main" val="1345646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B9BB43-687B-4D55-B74E-D69CF768CA62}"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0D205-2A1E-41D5-BF15-2D3B30124B58}"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2994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CAB9BB43-687B-4D55-B74E-D69CF768CA62}" type="datetimeFigureOut">
              <a:rPr lang="en-US" smtClean="0"/>
              <a:t>9/17/2015</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7BD0D205-2A1E-41D5-BF15-2D3B30124B58}"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99174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Deeper is Better</a:t>
            </a:r>
            <a:endParaRPr lang="en-US" dirty="0"/>
          </a:p>
        </p:txBody>
      </p:sp>
      <p:sp>
        <p:nvSpPr>
          <p:cNvPr id="3" name="Subtitle 2"/>
          <p:cNvSpPr>
            <a:spLocks noGrp="1"/>
          </p:cNvSpPr>
          <p:nvPr>
            <p:ph type="subTitle" idx="1"/>
          </p:nvPr>
        </p:nvSpPr>
        <p:spPr/>
        <p:txBody>
          <a:bodyPr/>
          <a:lstStyle/>
          <a:p>
            <a:r>
              <a:rPr lang="en-US" dirty="0" smtClean="0"/>
              <a:t>Latha Pemula</a:t>
            </a:r>
            <a:endParaRPr lang="en-US" dirty="0"/>
          </a:p>
        </p:txBody>
      </p:sp>
    </p:spTree>
    <p:extLst>
      <p:ext uri="{BB962C8B-B14F-4D97-AF65-F5344CB8AC3E}">
        <p14:creationId xmlns:p14="http://schemas.microsoft.com/office/powerpoint/2010/main" val="2412455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76178" y="1791586"/>
                <a:ext cx="9968022" cy="4517774"/>
              </a:xfrm>
            </p:spPr>
            <p:txBody>
              <a:bodyPr>
                <a:normAutofit/>
              </a:bodyPr>
              <a:lstStyle/>
              <a:p>
                <a:pPr>
                  <a:buFont typeface="Arial" panose="020B0604020202020204" pitchFamily="34" charset="0"/>
                  <a:buChar char="•"/>
                </a:pPr>
                <a:r>
                  <a:rPr lang="en-US" dirty="0" smtClean="0"/>
                  <a:t>Multinomial logistic regression objective using mini-batch gradient descent with momentum</a:t>
                </a:r>
              </a:p>
              <a:p>
                <a:pPr>
                  <a:buFont typeface="Arial" panose="020B0604020202020204" pitchFamily="34" charset="0"/>
                  <a:buChar char="•"/>
                </a:pPr>
                <a:r>
                  <a:rPr lang="en-US" dirty="0"/>
                  <a:t>Batch size: </a:t>
                </a:r>
                <a:r>
                  <a:rPr lang="en-US" dirty="0" smtClean="0"/>
                  <a:t>256</a:t>
                </a:r>
              </a:p>
              <a:p>
                <a:pPr>
                  <a:buFont typeface="Arial" panose="020B0604020202020204" pitchFamily="34" charset="0"/>
                  <a:buChar char="•"/>
                </a:pPr>
                <a:r>
                  <a:rPr lang="en-US" dirty="0" err="1" smtClean="0"/>
                  <a:t>Regularizer</a:t>
                </a:r>
                <a:r>
                  <a:rPr lang="en-US" dirty="0" smtClean="0"/>
                  <a:t>: 5</a:t>
                </a:r>
                <a14:m>
                  <m:oMath xmlns:m="http://schemas.openxmlformats.org/officeDocument/2006/math">
                    <m:r>
                      <m:rPr>
                        <m:sty m:val="p"/>
                      </m:rPr>
                      <a:rPr lang="en-US" b="0" i="0" smtClean="0">
                        <a:latin typeface="Cambria Math" panose="02040503050406030204" pitchFamily="18" charset="0"/>
                      </a:rPr>
                      <m:t>x</m:t>
                    </m:r>
                    <m:sSup>
                      <m:sSupPr>
                        <m:ctrlPr>
                          <a:rPr lang="en-US" i="1">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−4</m:t>
                        </m:r>
                      </m:sup>
                    </m:sSup>
                  </m:oMath>
                </a14:m>
                <a:endParaRPr lang="en-US" dirty="0" smtClean="0"/>
              </a:p>
              <a:p>
                <a:pPr>
                  <a:buFont typeface="Arial" panose="020B0604020202020204" pitchFamily="34" charset="0"/>
                  <a:buChar char="•"/>
                </a:pPr>
                <a:r>
                  <a:rPr lang="en-US" dirty="0" smtClean="0"/>
                  <a:t>Momentum: 0.9</a:t>
                </a:r>
              </a:p>
              <a:p>
                <a:pPr>
                  <a:buFont typeface="Arial" panose="020B0604020202020204" pitchFamily="34" charset="0"/>
                  <a:buChar char="•"/>
                </a:pPr>
                <a:r>
                  <a:rPr lang="en-US" dirty="0" smtClean="0"/>
                  <a:t>Learning rate: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m:t>
                        </m:r>
                        <m:r>
                          <a:rPr lang="en-US" i="1">
                            <a:latin typeface="Cambria Math" panose="02040503050406030204" pitchFamily="18" charset="0"/>
                          </a:rPr>
                          <m:t>2</m:t>
                        </m:r>
                      </m:sup>
                    </m:sSup>
                  </m:oMath>
                </a14:m>
                <a:r>
                  <a:rPr lang="en-US" dirty="0" smtClean="0"/>
                  <a:t> decrease by factor of 10 when </a:t>
                </a:r>
                <a:r>
                  <a:rPr lang="en-US" dirty="0" err="1" smtClean="0"/>
                  <a:t>val</a:t>
                </a:r>
                <a:r>
                  <a:rPr lang="en-US" dirty="0" smtClean="0"/>
                  <a:t> accuracy stops improving</a:t>
                </a:r>
              </a:p>
              <a:p>
                <a:pPr>
                  <a:buFont typeface="Arial" panose="020B0604020202020204" pitchFamily="34" charset="0"/>
                  <a:buChar char="•"/>
                </a:pPr>
                <a:r>
                  <a:rPr lang="en-US" dirty="0" smtClean="0"/>
                  <a:t>Learning stopped after 74 epochs.</a:t>
                </a:r>
              </a:p>
              <a:p>
                <a:pPr>
                  <a:buFont typeface="Arial" panose="020B0604020202020204" pitchFamily="34" charset="0"/>
                  <a:buChar char="•"/>
                </a:pPr>
                <a:r>
                  <a:rPr lang="en-US" dirty="0" smtClean="0"/>
                  <a:t>Early convergence: </a:t>
                </a:r>
              </a:p>
              <a:p>
                <a:pPr lvl="1">
                  <a:buFont typeface="Arial" panose="020B0604020202020204" pitchFamily="34" charset="0"/>
                  <a:buChar char="•"/>
                </a:pPr>
                <a:r>
                  <a:rPr lang="en-US" dirty="0" smtClean="0"/>
                  <a:t>Implicit Regularization using small filters</a:t>
                </a:r>
              </a:p>
              <a:p>
                <a:pPr lvl="1">
                  <a:buFont typeface="Arial" panose="020B0604020202020204" pitchFamily="34" charset="0"/>
                  <a:buChar char="•"/>
                </a:pPr>
                <a:r>
                  <a:rPr lang="en-US" dirty="0" smtClean="0"/>
                  <a:t>Pre-initialization of certain layers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76178" y="1791586"/>
                <a:ext cx="9968022" cy="4517774"/>
              </a:xfrm>
              <a:blipFill rotWithShape="0">
                <a:blip r:embed="rId2"/>
                <a:stretch>
                  <a:fillRect l="-1161" t="-1619"/>
                </a:stretch>
              </a:blipFill>
            </p:spPr>
            <p:txBody>
              <a:bodyPr/>
              <a:lstStyle/>
              <a:p>
                <a:r>
                  <a:rPr lang="en-US">
                    <a:noFill/>
                  </a:rPr>
                  <a:t> </a:t>
                </a:r>
              </a:p>
            </p:txBody>
          </p:sp>
        </mc:Fallback>
      </mc:AlternateContent>
    </p:spTree>
    <p:extLst>
      <p:ext uri="{BB962C8B-B14F-4D97-AF65-F5344CB8AC3E}">
        <p14:creationId xmlns:p14="http://schemas.microsoft.com/office/powerpoint/2010/main" val="3764561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598" y="803183"/>
            <a:ext cx="9720072" cy="866128"/>
          </a:xfrm>
        </p:spPr>
        <p:txBody>
          <a:bodyPr/>
          <a:lstStyle/>
          <a:p>
            <a:r>
              <a:rPr lang="en-US" dirty="0" smtClean="0"/>
              <a:t>Training</a:t>
            </a:r>
            <a:endParaRPr lang="en-US" dirty="0"/>
          </a:p>
        </p:txBody>
      </p:sp>
      <p:sp>
        <p:nvSpPr>
          <p:cNvPr id="3" name="Content Placeholder 2"/>
          <p:cNvSpPr>
            <a:spLocks noGrp="1"/>
          </p:cNvSpPr>
          <p:nvPr>
            <p:ph idx="1"/>
          </p:nvPr>
        </p:nvSpPr>
        <p:spPr>
          <a:xfrm>
            <a:off x="1024128" y="1669311"/>
            <a:ext cx="9720071" cy="4640049"/>
          </a:xfrm>
        </p:spPr>
        <p:txBody>
          <a:bodyPr>
            <a:normAutofit/>
          </a:bodyPr>
          <a:lstStyle/>
          <a:p>
            <a:pPr>
              <a:buFont typeface="Arial" panose="020B0604020202020204" pitchFamily="34" charset="0"/>
              <a:buChar char="•"/>
            </a:pPr>
            <a:r>
              <a:rPr lang="en-US" dirty="0" smtClean="0"/>
              <a:t>Fixed 224x224. Randomly cropped from </a:t>
            </a:r>
            <a:r>
              <a:rPr lang="en-US" dirty="0" err="1" smtClean="0"/>
              <a:t>isotropically</a:t>
            </a:r>
            <a:r>
              <a:rPr lang="en-US" dirty="0" smtClean="0"/>
              <a:t> rescaled images.</a:t>
            </a:r>
          </a:p>
          <a:p>
            <a:pPr>
              <a:buFont typeface="Arial" panose="020B0604020202020204" pitchFamily="34" charset="0"/>
              <a:buChar char="•"/>
            </a:pPr>
            <a:r>
              <a:rPr lang="en-US" dirty="0" smtClean="0"/>
              <a:t>Data augmentation : random horizontal flipping and RGB </a:t>
            </a:r>
            <a:r>
              <a:rPr lang="en-US" dirty="0" err="1" smtClean="0"/>
              <a:t>colour</a:t>
            </a:r>
            <a:r>
              <a:rPr lang="en-US" dirty="0" smtClean="0"/>
              <a:t> shift</a:t>
            </a:r>
          </a:p>
          <a:p>
            <a:pPr>
              <a:buFont typeface="Arial" panose="020B0604020202020204" pitchFamily="34" charset="0"/>
              <a:buChar char="•"/>
            </a:pPr>
            <a:r>
              <a:rPr lang="en-US" dirty="0" smtClean="0"/>
              <a:t>Training Scale S. Each </a:t>
            </a:r>
            <a:r>
              <a:rPr lang="en-US" dirty="0"/>
              <a:t>training </a:t>
            </a:r>
            <a:r>
              <a:rPr lang="en-US" dirty="0" smtClean="0"/>
              <a:t>image is </a:t>
            </a:r>
            <a:r>
              <a:rPr lang="en-US" dirty="0"/>
              <a:t>rescaled </a:t>
            </a:r>
            <a:r>
              <a:rPr lang="en-US" dirty="0" smtClean="0"/>
              <a:t>s/t shortest dimension=S </a:t>
            </a:r>
            <a:r>
              <a:rPr lang="en-US" dirty="0"/>
              <a:t>and random 224x224 crops are </a:t>
            </a:r>
            <a:r>
              <a:rPr lang="en-US" dirty="0" smtClean="0"/>
              <a:t>extracted</a:t>
            </a:r>
          </a:p>
          <a:p>
            <a:pPr>
              <a:buFont typeface="Arial" panose="020B0604020202020204" pitchFamily="34" charset="0"/>
              <a:buChar char="•"/>
            </a:pPr>
            <a:r>
              <a:rPr lang="en-US" dirty="0" smtClean="0"/>
              <a:t>Two fixed Scales: </a:t>
            </a:r>
          </a:p>
          <a:p>
            <a:pPr lvl="1">
              <a:buFont typeface="Arial" panose="020B0604020202020204" pitchFamily="34" charset="0"/>
              <a:buChar char="•"/>
            </a:pPr>
            <a:r>
              <a:rPr lang="en-US" dirty="0" smtClean="0"/>
              <a:t>S= 256, S=384</a:t>
            </a:r>
          </a:p>
          <a:p>
            <a:pPr>
              <a:buFont typeface="Arial" panose="020B0604020202020204" pitchFamily="34" charset="0"/>
              <a:buChar char="•"/>
            </a:pPr>
            <a:r>
              <a:rPr lang="en-US" dirty="0" smtClean="0"/>
              <a:t>Variable scale:</a:t>
            </a:r>
          </a:p>
          <a:p>
            <a:pPr lvl="1">
              <a:buFont typeface="Arial" panose="020B0604020202020204" pitchFamily="34" charset="0"/>
              <a:buChar char="•"/>
            </a:pPr>
            <a:r>
              <a:rPr lang="en-US" dirty="0"/>
              <a:t>Training set augmentation by scale </a:t>
            </a:r>
            <a:r>
              <a:rPr lang="en-US" dirty="0" smtClean="0"/>
              <a:t>jittering</a:t>
            </a:r>
          </a:p>
          <a:p>
            <a:pPr lvl="1">
              <a:buFont typeface="Arial" panose="020B0604020202020204" pitchFamily="34" charset="0"/>
              <a:buChar char="•"/>
            </a:pPr>
            <a:r>
              <a:rPr lang="en-US" dirty="0" smtClean="0"/>
              <a:t>Sample S randomly in range [</a:t>
            </a:r>
            <a:r>
              <a:rPr lang="en-US" dirty="0" err="1" smtClean="0"/>
              <a:t>Smin</a:t>
            </a:r>
            <a:r>
              <a:rPr lang="en-US" dirty="0" smtClean="0"/>
              <a:t>, </a:t>
            </a:r>
            <a:r>
              <a:rPr lang="en-US" dirty="0" err="1" smtClean="0"/>
              <a:t>Smax</a:t>
            </a:r>
            <a:r>
              <a:rPr lang="en-US" dirty="0" smtClean="0"/>
              <a:t>]; </a:t>
            </a:r>
            <a:r>
              <a:rPr lang="en-US" dirty="0" err="1" smtClean="0"/>
              <a:t>Smin</a:t>
            </a:r>
            <a:r>
              <a:rPr lang="en-US" dirty="0" smtClean="0"/>
              <a:t> = 256, </a:t>
            </a:r>
            <a:r>
              <a:rPr lang="en-US" dirty="0" err="1" smtClean="0"/>
              <a:t>Smax</a:t>
            </a:r>
            <a:r>
              <a:rPr lang="en-US" dirty="0" smtClean="0"/>
              <a:t>= 512</a:t>
            </a:r>
          </a:p>
          <a:p>
            <a:pPr>
              <a:buFont typeface="Arial" panose="020B0604020202020204" pitchFamily="34" charset="0"/>
              <a:buChar char="•"/>
            </a:pPr>
            <a:r>
              <a:rPr lang="en-US" dirty="0" smtClean="0"/>
              <a:t>Multiscale models are trained by </a:t>
            </a:r>
            <a:r>
              <a:rPr lang="en-US" dirty="0" err="1" smtClean="0"/>
              <a:t>finetuning</a:t>
            </a:r>
            <a:r>
              <a:rPr lang="en-US" dirty="0" smtClean="0"/>
              <a:t> all layers of a single scale model</a:t>
            </a:r>
            <a:endParaRPr lang="en-US" dirty="0"/>
          </a:p>
        </p:txBody>
      </p:sp>
    </p:spTree>
    <p:extLst>
      <p:ext uri="{BB962C8B-B14F-4D97-AF65-F5344CB8AC3E}">
        <p14:creationId xmlns:p14="http://schemas.microsoft.com/office/powerpoint/2010/main" val="4264144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44536" y="1174898"/>
            <a:ext cx="9113279" cy="4750184"/>
          </a:xfrm>
        </p:spPr>
      </p:pic>
    </p:spTree>
    <p:extLst>
      <p:ext uri="{BB962C8B-B14F-4D97-AF65-F5344CB8AC3E}">
        <p14:creationId xmlns:p14="http://schemas.microsoft.com/office/powerpoint/2010/main" val="377154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a:t>
            </a:r>
            <a:endParaRPr lang="en-US"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dirty="0" smtClean="0"/>
              <a:t>Testing Scale: Q</a:t>
            </a:r>
          </a:p>
          <a:p>
            <a:pPr>
              <a:buFont typeface="Arial" panose="020B0604020202020204" pitchFamily="34" charset="0"/>
              <a:buChar char="•"/>
            </a:pPr>
            <a:r>
              <a:rPr lang="en-US" dirty="0" smtClean="0"/>
              <a:t>Each test image scaled </a:t>
            </a:r>
            <a:r>
              <a:rPr lang="en-US" dirty="0" err="1" smtClean="0"/>
              <a:t>isotropically</a:t>
            </a:r>
            <a:r>
              <a:rPr lang="en-US" dirty="0" smtClean="0"/>
              <a:t> s/t smallest side is Q</a:t>
            </a:r>
          </a:p>
          <a:p>
            <a:pPr>
              <a:buFont typeface="Arial" panose="020B0604020202020204" pitchFamily="34" charset="0"/>
              <a:buChar char="•"/>
            </a:pPr>
            <a:r>
              <a:rPr lang="en-US" dirty="0" smtClean="0"/>
              <a:t>Single scale evaluation:  Q =S</a:t>
            </a:r>
          </a:p>
          <a:p>
            <a:pPr>
              <a:buFont typeface="Arial" panose="020B0604020202020204" pitchFamily="34" charset="0"/>
              <a:buChar char="•"/>
            </a:pPr>
            <a:r>
              <a:rPr lang="en-US" dirty="0" smtClean="0"/>
              <a:t>Multiscale </a:t>
            </a:r>
            <a:r>
              <a:rPr lang="en-US" dirty="0" err="1" smtClean="0"/>
              <a:t>evaluation:Try</a:t>
            </a:r>
            <a:r>
              <a:rPr lang="en-US" dirty="0" smtClean="0"/>
              <a:t> different Qs for a single S</a:t>
            </a:r>
          </a:p>
          <a:p>
            <a:pPr lvl="1">
              <a:buFont typeface="Arial" panose="020B0604020202020204" pitchFamily="34" charset="0"/>
              <a:buChar char="•"/>
            </a:pPr>
            <a:r>
              <a:rPr lang="en-US" dirty="0" smtClean="0"/>
              <a:t>Multi-crop evaluation</a:t>
            </a:r>
          </a:p>
          <a:p>
            <a:pPr lvl="1">
              <a:buFont typeface="Arial" panose="020B0604020202020204" pitchFamily="34" charset="0"/>
              <a:buChar char="•"/>
            </a:pPr>
            <a:r>
              <a:rPr lang="en-US" dirty="0"/>
              <a:t>Dense </a:t>
            </a:r>
            <a:r>
              <a:rPr lang="en-US" dirty="0" smtClean="0"/>
              <a:t>Evaluation</a:t>
            </a:r>
          </a:p>
          <a:p>
            <a:pPr>
              <a:buFont typeface="Arial" panose="020B0604020202020204" pitchFamily="34" charset="0"/>
              <a:buChar char="•"/>
            </a:pPr>
            <a:r>
              <a:rPr lang="en-US" dirty="0" smtClean="0"/>
              <a:t>Densely apply the network over the images</a:t>
            </a:r>
          </a:p>
          <a:p>
            <a:pPr lvl="1">
              <a:buFont typeface="Arial" panose="020B0604020202020204" pitchFamily="34" charset="0"/>
              <a:buChar char="•"/>
            </a:pPr>
            <a:r>
              <a:rPr lang="en-US" dirty="0" smtClean="0"/>
              <a:t>FC layers converted to convolutional layers</a:t>
            </a:r>
          </a:p>
          <a:p>
            <a:pPr lvl="1">
              <a:buFont typeface="Arial" panose="020B0604020202020204" pitchFamily="34" charset="0"/>
              <a:buChar char="•"/>
            </a:pPr>
            <a:r>
              <a:rPr lang="en-US" dirty="0" smtClean="0"/>
              <a:t>FC-1000: 4096x1000 </a:t>
            </a:r>
            <a:r>
              <a:rPr lang="en-US" dirty="0" err="1"/>
              <a:t>params</a:t>
            </a:r>
            <a:r>
              <a:rPr lang="en-US" dirty="0"/>
              <a:t> into </a:t>
            </a:r>
            <a:r>
              <a:rPr lang="en-US" dirty="0" smtClean="0"/>
              <a:t>1000 </a:t>
            </a:r>
            <a:r>
              <a:rPr lang="en-US" dirty="0"/>
              <a:t>filters size 1x1x4096 </a:t>
            </a:r>
          </a:p>
          <a:p>
            <a:pPr>
              <a:buFont typeface="Arial" panose="020B0604020202020204" pitchFamily="34" charset="0"/>
              <a:buChar char="•"/>
            </a:pPr>
            <a:r>
              <a:rPr lang="en-US" dirty="0" smtClean="0"/>
              <a:t>Spatial pooling to obtain scores for 1000 classes</a:t>
            </a:r>
            <a:endParaRPr lang="en-US" dirty="0"/>
          </a:p>
        </p:txBody>
      </p:sp>
    </p:spTree>
    <p:extLst>
      <p:ext uri="{BB962C8B-B14F-4D97-AF65-F5344CB8AC3E}">
        <p14:creationId xmlns:p14="http://schemas.microsoft.com/office/powerpoint/2010/main" val="236982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888244"/>
            <a:ext cx="9720072" cy="855496"/>
          </a:xfrm>
        </p:spPr>
        <p:txBody>
          <a:bodyPr>
            <a:normAutofit fontScale="90000"/>
          </a:bodyPr>
          <a:lstStyle/>
          <a:p>
            <a:r>
              <a:rPr lang="en-US" dirty="0" err="1"/>
              <a:t>Experiments:Single</a:t>
            </a:r>
            <a:r>
              <a:rPr lang="en-US" dirty="0"/>
              <a:t> Scale </a:t>
            </a:r>
            <a:r>
              <a:rPr lang="en-US" dirty="0" smtClean="0"/>
              <a:t>Evaluation</a:t>
            </a:r>
            <a:r>
              <a:rPr lang="en-US" dirty="0"/>
              <a:t/>
            </a:r>
            <a:br>
              <a:rPr lang="en-US" dirty="0"/>
            </a:br>
            <a:endParaRPr lang="en-US" dirty="0"/>
          </a:p>
        </p:txBody>
      </p:sp>
      <p:sp>
        <p:nvSpPr>
          <p:cNvPr id="3" name="Content Placeholder 2"/>
          <p:cNvSpPr>
            <a:spLocks noGrp="1"/>
          </p:cNvSpPr>
          <p:nvPr>
            <p:ph idx="1"/>
          </p:nvPr>
        </p:nvSpPr>
        <p:spPr>
          <a:xfrm>
            <a:off x="797442" y="1690577"/>
            <a:ext cx="9946757" cy="4618783"/>
          </a:xfrm>
        </p:spPr>
        <p:txBody>
          <a:bodyPr/>
          <a:lstStyle/>
          <a:p>
            <a:endParaRPr lang="en-US" dirty="0" smtClean="0"/>
          </a:p>
          <a:p>
            <a:r>
              <a:rPr lang="en-US" dirty="0" smtClean="0"/>
              <a:t>Q=S for fixed scale training</a:t>
            </a:r>
          </a:p>
          <a:p>
            <a:r>
              <a:rPr lang="en-US" dirty="0" smtClean="0"/>
              <a:t>Q=0.5(</a:t>
            </a:r>
            <a:r>
              <a:rPr lang="en-US" dirty="0" err="1" smtClean="0"/>
              <a:t>Smin+Smax</a:t>
            </a:r>
            <a:r>
              <a:rPr lang="en-US" dirty="0" smtClean="0"/>
              <a:t>) for jittered scale</a:t>
            </a:r>
            <a:endParaRPr lang="en-US" dirty="0"/>
          </a:p>
          <a:p>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127" y="3076591"/>
            <a:ext cx="7758025" cy="3409269"/>
          </a:xfrm>
          <a:prstGeom prst="rect">
            <a:avLst/>
          </a:prstGeom>
        </p:spPr>
      </p:pic>
      <p:sp>
        <p:nvSpPr>
          <p:cNvPr id="5" name="Title 1"/>
          <p:cNvSpPr txBox="1">
            <a:spLocks/>
          </p:cNvSpPr>
          <p:nvPr/>
        </p:nvSpPr>
        <p:spPr>
          <a:xfrm>
            <a:off x="180753" y="6510528"/>
            <a:ext cx="7155712" cy="140137"/>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sz="900" dirty="0" err="1" smtClean="0">
                <a:latin typeface="+mn-lt"/>
                <a:cs typeface="Times New Roman" panose="02020603050405020304" pitchFamily="18" charset="0"/>
              </a:rPr>
              <a:t>TABLe</a:t>
            </a:r>
            <a:r>
              <a:rPr lang="en-US" sz="900" dirty="0" smtClean="0">
                <a:latin typeface="+mn-lt"/>
                <a:cs typeface="Times New Roman" panose="02020603050405020304" pitchFamily="18" charset="0"/>
              </a:rPr>
              <a:t> </a:t>
            </a:r>
            <a:r>
              <a:rPr lang="en-US" sz="900" dirty="0" err="1" smtClean="0">
                <a:latin typeface="+mn-lt"/>
                <a:cs typeface="Times New Roman" panose="02020603050405020304" pitchFamily="18" charset="0"/>
              </a:rPr>
              <a:t>credit:</a:t>
            </a:r>
            <a:r>
              <a:rPr lang="en-US" sz="900" dirty="0" err="1">
                <a:latin typeface="+mn-lt"/>
              </a:rPr>
              <a:t>Very</a:t>
            </a:r>
            <a:r>
              <a:rPr lang="en-US" sz="900" dirty="0">
                <a:latin typeface="+mn-lt"/>
              </a:rPr>
              <a:t> Deep Convolutional Networks for Large-Scale Image Recognition</a:t>
            </a:r>
            <a:r>
              <a:rPr lang="en-US" sz="900" dirty="0" smtClean="0">
                <a:latin typeface="+mn-lt"/>
                <a:cs typeface="Times New Roman" panose="02020603050405020304" pitchFamily="18" charset="0"/>
              </a:rPr>
              <a:t>, ICLR2015</a:t>
            </a:r>
            <a:endParaRPr lang="en-US" sz="900" dirty="0">
              <a:latin typeface="+mn-lt"/>
              <a:cs typeface="Times New Roman" panose="02020603050405020304" pitchFamily="18" charset="0"/>
            </a:endParaRPr>
          </a:p>
        </p:txBody>
      </p:sp>
    </p:spTree>
    <p:extLst>
      <p:ext uri="{BB962C8B-B14F-4D97-AF65-F5344CB8AC3E}">
        <p14:creationId xmlns:p14="http://schemas.microsoft.com/office/powerpoint/2010/main" val="3039604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850604"/>
            <a:ext cx="9720072" cy="824023"/>
          </a:xfrm>
        </p:spPr>
        <p:txBody>
          <a:bodyPr/>
          <a:lstStyle/>
          <a:p>
            <a:r>
              <a:rPr lang="en-US" dirty="0" smtClean="0"/>
              <a:t>Multiscale evaluation</a:t>
            </a:r>
            <a:endParaRPr lang="en-US" dirty="0"/>
          </a:p>
        </p:txBody>
      </p:sp>
      <p:sp>
        <p:nvSpPr>
          <p:cNvPr id="3" name="Content Placeholder 2"/>
          <p:cNvSpPr>
            <a:spLocks noGrp="1"/>
          </p:cNvSpPr>
          <p:nvPr>
            <p:ph idx="1"/>
          </p:nvPr>
        </p:nvSpPr>
        <p:spPr>
          <a:xfrm>
            <a:off x="861238" y="1791587"/>
            <a:ext cx="9882962" cy="4517774"/>
          </a:xfrm>
        </p:spPr>
        <p:txBody>
          <a:bodyPr/>
          <a:lstStyle/>
          <a:p>
            <a:pPr>
              <a:buFont typeface="Arial" panose="020B0604020202020204" pitchFamily="34" charset="0"/>
              <a:buChar char="•"/>
            </a:pPr>
            <a:r>
              <a:rPr lang="en-US" dirty="0" smtClean="0"/>
              <a:t>Scale jittering at test time</a:t>
            </a:r>
          </a:p>
          <a:p>
            <a:pPr>
              <a:buFont typeface="Arial" panose="020B0604020202020204" pitchFamily="34" charset="0"/>
              <a:buChar char="•"/>
            </a:pPr>
            <a:r>
              <a:rPr lang="en-US" dirty="0" smtClean="0"/>
              <a:t>Fixed S: Q= {S-32, S, S+32}</a:t>
            </a:r>
          </a:p>
          <a:p>
            <a:pPr>
              <a:buFont typeface="Arial" panose="020B0604020202020204" pitchFamily="34" charset="0"/>
              <a:buChar char="•"/>
            </a:pPr>
            <a:r>
              <a:rPr lang="en-US" dirty="0" smtClean="0"/>
              <a:t>S [</a:t>
            </a:r>
            <a:r>
              <a:rPr lang="en-US" dirty="0" err="1" smtClean="0"/>
              <a:t>Smin</a:t>
            </a:r>
            <a:r>
              <a:rPr lang="en-US" dirty="0" smtClean="0"/>
              <a:t>, </a:t>
            </a:r>
            <a:r>
              <a:rPr lang="en-US" dirty="0" err="1" smtClean="0"/>
              <a:t>Smax</a:t>
            </a:r>
            <a:r>
              <a:rPr lang="en-US" dirty="0" smtClean="0"/>
              <a:t>] : Q = {</a:t>
            </a:r>
            <a:r>
              <a:rPr lang="en-US" dirty="0" err="1" smtClean="0"/>
              <a:t>Smin</a:t>
            </a:r>
            <a:r>
              <a:rPr lang="en-US" dirty="0" smtClean="0"/>
              <a:t>, 0.5(</a:t>
            </a:r>
            <a:r>
              <a:rPr lang="en-US" dirty="0" err="1" smtClean="0"/>
              <a:t>Smin,Smax</a:t>
            </a:r>
            <a:r>
              <a:rPr lang="en-US" dirty="0" smtClean="0"/>
              <a:t>), </a:t>
            </a:r>
            <a:r>
              <a:rPr lang="en-US" dirty="0" err="1" smtClean="0"/>
              <a:t>Smax</a:t>
            </a:r>
            <a:r>
              <a:rPr lang="en-US" dirty="0" smtClean="0"/>
              <a:t>}</a:t>
            </a:r>
          </a:p>
          <a:p>
            <a:pPr>
              <a:buFont typeface="Arial" panose="020B0604020202020204" pitchFamily="34" charset="0"/>
              <a:buChar char="•"/>
            </a:pPr>
            <a:r>
              <a:rPr lang="en-US" dirty="0" smtClean="0"/>
              <a:t>Multi crop : 50 crops per scale(5x5 grid and 2 flips). 150 crops 3 scales</a:t>
            </a:r>
          </a:p>
          <a:p>
            <a:pPr>
              <a:buFont typeface="Arial" panose="020B0604020202020204" pitchFamily="34" charset="0"/>
              <a:buChar cha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422" y="3526696"/>
            <a:ext cx="8388834" cy="3123289"/>
          </a:xfrm>
          <a:prstGeom prst="rect">
            <a:avLst/>
          </a:prstGeom>
        </p:spPr>
      </p:pic>
      <p:sp>
        <p:nvSpPr>
          <p:cNvPr id="5" name="Title 1"/>
          <p:cNvSpPr txBox="1">
            <a:spLocks/>
          </p:cNvSpPr>
          <p:nvPr/>
        </p:nvSpPr>
        <p:spPr>
          <a:xfrm>
            <a:off x="180753" y="6510528"/>
            <a:ext cx="7155712" cy="140137"/>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sz="900" dirty="0" err="1" smtClean="0">
                <a:latin typeface="+mn-lt"/>
                <a:cs typeface="Times New Roman" panose="02020603050405020304" pitchFamily="18" charset="0"/>
              </a:rPr>
              <a:t>TABLe</a:t>
            </a:r>
            <a:r>
              <a:rPr lang="en-US" sz="900" dirty="0" smtClean="0">
                <a:latin typeface="+mn-lt"/>
                <a:cs typeface="Times New Roman" panose="02020603050405020304" pitchFamily="18" charset="0"/>
              </a:rPr>
              <a:t> </a:t>
            </a:r>
            <a:r>
              <a:rPr lang="en-US" sz="900" dirty="0" err="1" smtClean="0">
                <a:latin typeface="+mn-lt"/>
                <a:cs typeface="Times New Roman" panose="02020603050405020304" pitchFamily="18" charset="0"/>
              </a:rPr>
              <a:t>credit:</a:t>
            </a:r>
            <a:r>
              <a:rPr lang="en-US" sz="900" dirty="0" err="1">
                <a:latin typeface="+mn-lt"/>
              </a:rPr>
              <a:t>Very</a:t>
            </a:r>
            <a:r>
              <a:rPr lang="en-US" sz="900" dirty="0">
                <a:latin typeface="+mn-lt"/>
              </a:rPr>
              <a:t> Deep Convolutional Networks for Large-Scale Image Recognition</a:t>
            </a:r>
            <a:r>
              <a:rPr lang="en-US" sz="900" dirty="0" smtClean="0">
                <a:latin typeface="+mn-lt"/>
                <a:cs typeface="Times New Roman" panose="02020603050405020304" pitchFamily="18" charset="0"/>
              </a:rPr>
              <a:t>, ICLR2015</a:t>
            </a:r>
            <a:endParaRPr lang="en-US" sz="900" dirty="0">
              <a:latin typeface="+mn-lt"/>
              <a:cs typeface="Times New Roman" panose="02020603050405020304" pitchFamily="18" charset="0"/>
            </a:endParaRPr>
          </a:p>
        </p:txBody>
      </p:sp>
    </p:spTree>
    <p:extLst>
      <p:ext uri="{BB962C8B-B14F-4D97-AF65-F5344CB8AC3E}">
        <p14:creationId xmlns:p14="http://schemas.microsoft.com/office/powerpoint/2010/main" val="2370165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Scale jittering at test leads to better performance</a:t>
            </a:r>
          </a:p>
          <a:p>
            <a:pPr>
              <a:buFont typeface="Arial" panose="020B0604020202020204" pitchFamily="34" charset="0"/>
              <a:buChar char="•"/>
            </a:pPr>
            <a:r>
              <a:rPr lang="en-US" dirty="0" smtClean="0"/>
              <a:t>Scale jittering at training is better than fixed S at training</a:t>
            </a:r>
            <a:endParaRPr lang="en-US" dirty="0"/>
          </a:p>
        </p:txBody>
      </p:sp>
    </p:spTree>
    <p:extLst>
      <p:ext uri="{BB962C8B-B14F-4D97-AF65-F5344CB8AC3E}">
        <p14:creationId xmlns:p14="http://schemas.microsoft.com/office/powerpoint/2010/main" val="183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Multi-crop vs dense evaluation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Dense evaluation avoids recomputation for each crop</a:t>
            </a:r>
          </a:p>
          <a:p>
            <a:pPr>
              <a:buFont typeface="Arial" panose="020B0604020202020204" pitchFamily="34" charset="0"/>
              <a:buChar char="•"/>
            </a:pPr>
            <a:r>
              <a:rPr lang="en-US" dirty="0" err="1" smtClean="0"/>
              <a:t>Multicrop</a:t>
            </a:r>
            <a:r>
              <a:rPr lang="en-US" dirty="0" smtClean="0"/>
              <a:t> performs slightly better than dense evaluation</a:t>
            </a:r>
          </a:p>
          <a:p>
            <a:pPr>
              <a:buFont typeface="Arial" panose="020B0604020202020204" pitchFamily="34" charset="0"/>
              <a:buChar char="•"/>
            </a:pPr>
            <a:r>
              <a:rPr lang="en-US" dirty="0" smtClean="0"/>
              <a:t>Multi-crop is Complementary to dense-evaluation perhaps due to  different boundary conditions</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504" y="3984371"/>
            <a:ext cx="9256495" cy="2526157"/>
          </a:xfrm>
          <a:prstGeom prst="rect">
            <a:avLst/>
          </a:prstGeom>
        </p:spPr>
      </p:pic>
      <p:sp>
        <p:nvSpPr>
          <p:cNvPr id="5" name="Title 1"/>
          <p:cNvSpPr txBox="1">
            <a:spLocks/>
          </p:cNvSpPr>
          <p:nvPr/>
        </p:nvSpPr>
        <p:spPr>
          <a:xfrm>
            <a:off x="180753" y="6510528"/>
            <a:ext cx="7155712" cy="140137"/>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sz="900" dirty="0" err="1" smtClean="0">
                <a:latin typeface="+mn-lt"/>
                <a:cs typeface="Times New Roman" panose="02020603050405020304" pitchFamily="18" charset="0"/>
              </a:rPr>
              <a:t>TABLe</a:t>
            </a:r>
            <a:r>
              <a:rPr lang="en-US" sz="900" dirty="0" smtClean="0">
                <a:latin typeface="+mn-lt"/>
                <a:cs typeface="Times New Roman" panose="02020603050405020304" pitchFamily="18" charset="0"/>
              </a:rPr>
              <a:t> </a:t>
            </a:r>
            <a:r>
              <a:rPr lang="en-US" sz="900" dirty="0" err="1" smtClean="0">
                <a:latin typeface="+mn-lt"/>
                <a:cs typeface="Times New Roman" panose="02020603050405020304" pitchFamily="18" charset="0"/>
              </a:rPr>
              <a:t>credit:</a:t>
            </a:r>
            <a:r>
              <a:rPr lang="en-US" sz="900" dirty="0" err="1">
                <a:latin typeface="+mn-lt"/>
              </a:rPr>
              <a:t>Very</a:t>
            </a:r>
            <a:r>
              <a:rPr lang="en-US" sz="900" dirty="0">
                <a:latin typeface="+mn-lt"/>
              </a:rPr>
              <a:t> Deep Convolutional Networks for Large-Scale Image Recognition</a:t>
            </a:r>
            <a:r>
              <a:rPr lang="en-US" sz="900" dirty="0" smtClean="0">
                <a:latin typeface="+mn-lt"/>
                <a:cs typeface="Times New Roman" panose="02020603050405020304" pitchFamily="18" charset="0"/>
              </a:rPr>
              <a:t>, ICLR2015</a:t>
            </a:r>
            <a:endParaRPr lang="en-US" sz="900" dirty="0">
              <a:latin typeface="+mn-lt"/>
              <a:cs typeface="Times New Roman" panose="02020603050405020304" pitchFamily="18" charset="0"/>
            </a:endParaRPr>
          </a:p>
        </p:txBody>
      </p:sp>
    </p:spTree>
    <p:extLst>
      <p:ext uri="{BB962C8B-B14F-4D97-AF65-F5344CB8AC3E}">
        <p14:creationId xmlns:p14="http://schemas.microsoft.com/office/powerpoint/2010/main" val="1350238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Ensembles</a:t>
            </a:r>
            <a:endParaRPr lang="en-US" dirty="0"/>
          </a:p>
        </p:txBody>
      </p:sp>
      <p:sp>
        <p:nvSpPr>
          <p:cNvPr id="3" name="Content Placeholder 2"/>
          <p:cNvSpPr>
            <a:spLocks noGrp="1"/>
          </p:cNvSpPr>
          <p:nvPr>
            <p:ph idx="1"/>
          </p:nvPr>
        </p:nvSpPr>
        <p:spPr/>
        <p:txBody>
          <a:bodyPr/>
          <a:lstStyle/>
          <a:p>
            <a:r>
              <a:rPr lang="en-US" dirty="0" smtClean="0"/>
              <a:t>Ensemble of 7 networks has error 7.3% error</a:t>
            </a:r>
          </a:p>
          <a:p>
            <a:r>
              <a:rPr lang="en-US" dirty="0" smtClean="0"/>
              <a:t>Ensemble of two-best performing multiscale models reduce test error to 7% </a:t>
            </a:r>
          </a:p>
          <a:p>
            <a:r>
              <a:rPr lang="en-US" dirty="0" smtClean="0"/>
              <a:t>Best performing single model 7.1% error</a:t>
            </a:r>
          </a:p>
          <a:p>
            <a:r>
              <a:rPr lang="en-US" dirty="0" smtClean="0"/>
              <a:t>Best results with ensemble of only 2 models 6.8% error</a:t>
            </a:r>
          </a:p>
          <a:p>
            <a:endParaRPr lang="en-US" dirty="0"/>
          </a:p>
        </p:txBody>
      </p:sp>
    </p:spTree>
    <p:extLst>
      <p:ext uri="{BB962C8B-B14F-4D97-AF65-F5344CB8AC3E}">
        <p14:creationId xmlns:p14="http://schemas.microsoft.com/office/powerpoint/2010/main" val="2389487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195" y="1360967"/>
            <a:ext cx="9766005" cy="249866"/>
          </a:xfrm>
        </p:spPr>
        <p:txBody>
          <a:bodyPr>
            <a:normAutofit fontScale="90000"/>
          </a:bodyPr>
          <a:lstStyle/>
          <a:p>
            <a:r>
              <a:rPr lang="en-US" dirty="0"/>
              <a:t>Observations:</a:t>
            </a:r>
            <a:br>
              <a:rPr lang="en-US" dirty="0"/>
            </a:br>
            <a:endParaRPr lang="en-US" dirty="0"/>
          </a:p>
        </p:txBody>
      </p:sp>
      <p:sp>
        <p:nvSpPr>
          <p:cNvPr id="3" name="Content Placeholder 2"/>
          <p:cNvSpPr>
            <a:spLocks noGrp="1"/>
          </p:cNvSpPr>
          <p:nvPr>
            <p:ph idx="1"/>
          </p:nvPr>
        </p:nvSpPr>
        <p:spPr>
          <a:xfrm>
            <a:off x="1024128" y="2062716"/>
            <a:ext cx="9720071" cy="4246644"/>
          </a:xfrm>
        </p:spPr>
        <p:txBody>
          <a:bodyPr/>
          <a:lstStyle/>
          <a:p>
            <a:pPr>
              <a:buFont typeface="Arial" panose="020B0604020202020204" pitchFamily="34" charset="0"/>
              <a:buChar char="•"/>
            </a:pPr>
            <a:r>
              <a:rPr lang="en-US" dirty="0" smtClean="0"/>
              <a:t>LRN </a:t>
            </a:r>
            <a:r>
              <a:rPr lang="en-US" dirty="0"/>
              <a:t>does not improve </a:t>
            </a:r>
            <a:r>
              <a:rPr lang="en-US" dirty="0" smtClean="0"/>
              <a:t>performance</a:t>
            </a:r>
          </a:p>
          <a:p>
            <a:pPr>
              <a:buFont typeface="Arial" panose="020B0604020202020204" pitchFamily="34" charset="0"/>
              <a:buChar char="•"/>
            </a:pPr>
            <a:r>
              <a:rPr lang="en-US" dirty="0" smtClean="0"/>
              <a:t>Classification error decreases with increases </a:t>
            </a:r>
            <a:r>
              <a:rPr lang="en-US" dirty="0" err="1" smtClean="0"/>
              <a:t>ConvNet</a:t>
            </a:r>
            <a:r>
              <a:rPr lang="en-US" dirty="0" smtClean="0"/>
              <a:t> depth</a:t>
            </a:r>
          </a:p>
          <a:p>
            <a:pPr>
              <a:buFont typeface="Arial" panose="020B0604020202020204" pitchFamily="34" charset="0"/>
              <a:buChar char="•"/>
            </a:pPr>
            <a:r>
              <a:rPr lang="en-US" dirty="0" smtClean="0"/>
              <a:t>Important to capture more spatial context(</a:t>
            </a:r>
            <a:r>
              <a:rPr lang="en-US" dirty="0" err="1" smtClean="0"/>
              <a:t>config</a:t>
            </a:r>
            <a:r>
              <a:rPr lang="en-US" dirty="0" smtClean="0"/>
              <a:t> D vs C)</a:t>
            </a:r>
          </a:p>
          <a:p>
            <a:pPr>
              <a:buFont typeface="Arial" panose="020B0604020202020204" pitchFamily="34" charset="0"/>
              <a:buChar char="•"/>
            </a:pPr>
            <a:r>
              <a:rPr lang="en-US" dirty="0" err="1" smtClean="0"/>
              <a:t>Deepnets</a:t>
            </a:r>
            <a:r>
              <a:rPr lang="en-US" dirty="0" smtClean="0"/>
              <a:t> with small filters outperform shallow networks with large filters</a:t>
            </a:r>
          </a:p>
          <a:p>
            <a:pPr lvl="1">
              <a:buFont typeface="Arial" panose="020B0604020202020204" pitchFamily="34" charset="0"/>
              <a:buChar char="•"/>
            </a:pPr>
            <a:r>
              <a:rPr lang="en-US" dirty="0" smtClean="0"/>
              <a:t>Shallow version of B: 2 layers of 3x3 replaced with single 5x5 performs worse </a:t>
            </a:r>
            <a:endParaRPr lang="en-US" dirty="0"/>
          </a:p>
          <a:p>
            <a:pPr>
              <a:buFont typeface="Arial" panose="020B0604020202020204" pitchFamily="34" charset="0"/>
              <a:buChar char="•"/>
            </a:pPr>
            <a:r>
              <a:rPr lang="en-US" dirty="0"/>
              <a:t>Error rate saturated at 19 </a:t>
            </a:r>
            <a:r>
              <a:rPr lang="en-US" dirty="0" smtClean="0"/>
              <a:t>layers</a:t>
            </a:r>
          </a:p>
          <a:p>
            <a:pPr>
              <a:buFont typeface="Arial" panose="020B0604020202020204" pitchFamily="34" charset="0"/>
              <a:buChar char="•"/>
            </a:pPr>
            <a:r>
              <a:rPr lang="en-US" dirty="0" smtClean="0"/>
              <a:t>Scale jittering at training helps capturing multiscale statistics and leads to better performance</a:t>
            </a:r>
          </a:p>
          <a:p>
            <a:endParaRPr lang="en-US" dirty="0"/>
          </a:p>
          <a:p>
            <a:endParaRPr lang="en-US" dirty="0"/>
          </a:p>
        </p:txBody>
      </p:sp>
    </p:spTree>
    <p:extLst>
      <p:ext uri="{BB962C8B-B14F-4D97-AF65-F5344CB8AC3E}">
        <p14:creationId xmlns:p14="http://schemas.microsoft.com/office/powerpoint/2010/main" val="1747679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Many attempts to improve </a:t>
            </a:r>
            <a:r>
              <a:rPr lang="en-US" dirty="0" err="1" smtClean="0"/>
              <a:t>Krizhevsky</a:t>
            </a:r>
            <a:r>
              <a:rPr lang="en-US" dirty="0" smtClean="0"/>
              <a:t> et al(2012) architecture.</a:t>
            </a:r>
          </a:p>
          <a:p>
            <a:pPr marL="0" indent="0">
              <a:buNone/>
            </a:pPr>
            <a:r>
              <a:rPr lang="en-US" dirty="0" smtClean="0"/>
              <a:t>Tuning various design parameters</a:t>
            </a:r>
          </a:p>
          <a:p>
            <a:pPr marL="0" indent="0">
              <a:buNone/>
            </a:pPr>
            <a:r>
              <a:rPr lang="en-US" dirty="0" smtClean="0"/>
              <a:t>But what really works?</a:t>
            </a:r>
          </a:p>
          <a:p>
            <a:pPr marL="0" indent="0">
              <a:buNone/>
            </a:pPr>
            <a:r>
              <a:rPr lang="en-US" dirty="0" smtClean="0"/>
              <a:t>Lets find out…</a:t>
            </a:r>
          </a:p>
          <a:p>
            <a:endParaRPr lang="en-US" dirty="0"/>
          </a:p>
          <a:p>
            <a:endParaRPr lang="en-US" dirty="0"/>
          </a:p>
        </p:txBody>
      </p:sp>
    </p:spTree>
    <p:extLst>
      <p:ext uri="{BB962C8B-B14F-4D97-AF65-F5344CB8AC3E}">
        <p14:creationId xmlns:p14="http://schemas.microsoft.com/office/powerpoint/2010/main" val="1599305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5651" y="1169581"/>
            <a:ext cx="8548576" cy="700686"/>
          </a:xfrm>
        </p:spPr>
        <p:txBody>
          <a:bodyPr>
            <a:normAutofit fontScale="70000" lnSpcReduction="20000"/>
          </a:bodyPr>
          <a:lstStyle/>
          <a:p>
            <a:r>
              <a:rPr lang="en-US" sz="8000" dirty="0" smtClean="0"/>
              <a:t>Network In Network</a:t>
            </a:r>
            <a:endParaRPr lang="en-US" sz="8000" dirty="0"/>
          </a:p>
        </p:txBody>
      </p:sp>
      <p:pic>
        <p:nvPicPr>
          <p:cNvPr id="5" name="Shape 23"/>
          <p:cNvPicPr preferRelativeResize="0"/>
          <p:nvPr/>
        </p:nvPicPr>
        <p:blipFill>
          <a:blip r:embed="rId2">
            <a:alphaModFix/>
          </a:blip>
          <a:stretch>
            <a:fillRect/>
          </a:stretch>
        </p:blipFill>
        <p:spPr>
          <a:xfrm>
            <a:off x="2452316" y="2243445"/>
            <a:ext cx="6920284" cy="3758633"/>
          </a:xfrm>
          <a:prstGeom prst="rect">
            <a:avLst/>
          </a:prstGeom>
          <a:noFill/>
          <a:ln>
            <a:noFill/>
          </a:ln>
        </p:spPr>
      </p:pic>
      <p:sp>
        <p:nvSpPr>
          <p:cNvPr id="4" name="Title 1"/>
          <p:cNvSpPr txBox="1">
            <a:spLocks/>
          </p:cNvSpPr>
          <p:nvPr/>
        </p:nvSpPr>
        <p:spPr>
          <a:xfrm>
            <a:off x="180753" y="6542641"/>
            <a:ext cx="4784652" cy="81443"/>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sz="1200" dirty="0" smtClean="0">
                <a:latin typeface="Calibri" panose="020F0502020204030204" pitchFamily="34" charset="0"/>
                <a:cs typeface="Times New Roman" panose="02020603050405020304" pitchFamily="18" charset="0"/>
              </a:rPr>
              <a:t>Slide </a:t>
            </a:r>
            <a:r>
              <a:rPr lang="en-US" sz="1200" dirty="0" err="1" smtClean="0">
                <a:latin typeface="Calibri" panose="020F0502020204030204" pitchFamily="34" charset="0"/>
                <a:cs typeface="Times New Roman" panose="02020603050405020304" pitchFamily="18" charset="0"/>
              </a:rPr>
              <a:t>credit:Google</a:t>
            </a:r>
            <a:r>
              <a:rPr lang="en-US" sz="1200" dirty="0" smtClean="0">
                <a:latin typeface="Calibri" panose="020F0502020204030204" pitchFamily="34" charset="0"/>
                <a:cs typeface="Times New Roman" panose="02020603050405020304" pitchFamily="18" charset="0"/>
              </a:rPr>
              <a:t> </a:t>
            </a:r>
            <a:r>
              <a:rPr lang="en-US" sz="1200" dirty="0" err="1" smtClean="0">
                <a:latin typeface="Calibri" panose="020F0502020204030204" pitchFamily="34" charset="0"/>
                <a:cs typeface="Times New Roman" panose="02020603050405020304" pitchFamily="18" charset="0"/>
              </a:rPr>
              <a:t>Inc</a:t>
            </a:r>
            <a:endParaRPr lang="en-US" sz="12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0428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smtClean="0"/>
              <a:t>The convolutional filter in CNN is Generalized Linear Model(GLM).</a:t>
            </a:r>
          </a:p>
          <a:p>
            <a:pPr>
              <a:buFont typeface="Arial" panose="020B0604020202020204" pitchFamily="34" charset="0"/>
              <a:buChar char="•"/>
            </a:pPr>
            <a:r>
              <a:rPr lang="en-US" dirty="0" smtClean="0"/>
              <a:t>Implicitly assumes that latent concepts are linearly </a:t>
            </a:r>
            <a:r>
              <a:rPr lang="en-US" dirty="0" err="1" smtClean="0"/>
              <a:t>seperable</a:t>
            </a:r>
            <a:endParaRPr lang="en-US" dirty="0" smtClean="0"/>
          </a:p>
          <a:p>
            <a:pPr>
              <a:buFont typeface="Arial" panose="020B0604020202020204" pitchFamily="34" charset="0"/>
              <a:buChar char="•"/>
            </a:pPr>
            <a:r>
              <a:rPr lang="en-US" dirty="0"/>
              <a:t>Data for same concept often lives nonlinear manifold</a:t>
            </a:r>
            <a:r>
              <a:rPr lang="en-US" dirty="0" smtClean="0"/>
              <a:t>.</a:t>
            </a:r>
          </a:p>
          <a:p>
            <a:pPr>
              <a:buFont typeface="Arial" panose="020B0604020202020204" pitchFamily="34" charset="0"/>
              <a:buChar char="•"/>
            </a:pPr>
            <a:r>
              <a:rPr lang="en-US" dirty="0" smtClean="0"/>
              <a:t>To compensate, GLMs learn over complete set of filters to cover all variations of latent concepts</a:t>
            </a:r>
          </a:p>
          <a:p>
            <a:pPr>
              <a:buFont typeface="Arial" panose="020B0604020202020204" pitchFamily="34" charset="0"/>
              <a:buChar char="•"/>
            </a:pPr>
            <a:r>
              <a:rPr lang="en-US" dirty="0" smtClean="0"/>
              <a:t>Imposes burden on higher layers to extract a concept from all these variations.</a:t>
            </a:r>
          </a:p>
          <a:p>
            <a:pPr>
              <a:buFont typeface="Arial" panose="020B0604020202020204" pitchFamily="34" charset="0"/>
              <a:buChar char="•"/>
            </a:pPr>
            <a:r>
              <a:rPr lang="en-US" dirty="0" smtClean="0"/>
              <a:t>Better to abstract away lower concepts earlier</a:t>
            </a:r>
          </a:p>
          <a:p>
            <a:endParaRPr lang="en-US" dirty="0"/>
          </a:p>
        </p:txBody>
      </p:sp>
      <p:sp>
        <p:nvSpPr>
          <p:cNvPr id="4" name="Title 3"/>
          <p:cNvSpPr>
            <a:spLocks noGrp="1"/>
          </p:cNvSpPr>
          <p:nvPr>
            <p:ph type="title"/>
          </p:nvPr>
        </p:nvSpPr>
        <p:spPr>
          <a:xfrm>
            <a:off x="1024128" y="590532"/>
            <a:ext cx="9720072" cy="1499616"/>
          </a:xfrm>
        </p:spPr>
        <p:txBody>
          <a:bodyPr/>
          <a:lstStyle/>
          <a:p>
            <a:r>
              <a:rPr lang="en-US" dirty="0" smtClean="0"/>
              <a:t>Basis</a:t>
            </a:r>
            <a:endParaRPr lang="en-US" dirty="0"/>
          </a:p>
        </p:txBody>
      </p:sp>
    </p:spTree>
    <p:extLst>
      <p:ext uri="{BB962C8B-B14F-4D97-AF65-F5344CB8AC3E}">
        <p14:creationId xmlns:p14="http://schemas.microsoft.com/office/powerpoint/2010/main" val="592892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1281223"/>
            <a:ext cx="9720071" cy="5028137"/>
          </a:xfrm>
        </p:spPr>
        <p:txBody>
          <a:bodyPr>
            <a:normAutofit/>
          </a:bodyPr>
          <a:lstStyle/>
          <a:p>
            <a:r>
              <a:rPr lang="en-US" sz="2400" dirty="0"/>
              <a:t>Hence GLMs replaced with “Micro Network” structure in NINs.</a:t>
            </a:r>
          </a:p>
          <a:p>
            <a:r>
              <a:rPr lang="en-US" sz="2400" dirty="0"/>
              <a:t>Here the “Micro Network” is multilayer perceptron(MLP).</a:t>
            </a:r>
          </a:p>
          <a:p>
            <a:pPr lvl="1">
              <a:buFont typeface="Arial" panose="020B0604020202020204" pitchFamily="34" charset="0"/>
              <a:buChar char="•"/>
            </a:pPr>
            <a:r>
              <a:rPr lang="en-US" sz="2400" dirty="0"/>
              <a:t>2 layer perceptron is a universal function </a:t>
            </a:r>
            <a:r>
              <a:rPr lang="en-US" sz="2400" dirty="0" err="1"/>
              <a:t>approximator</a:t>
            </a:r>
            <a:r>
              <a:rPr lang="en-US" sz="2400" dirty="0"/>
              <a:t>.</a:t>
            </a:r>
          </a:p>
          <a:p>
            <a:pPr lvl="1">
              <a:buFont typeface="Arial" panose="020B0604020202020204" pitchFamily="34" charset="0"/>
              <a:buChar char="•"/>
            </a:pPr>
            <a:r>
              <a:rPr lang="en-US" sz="2400" dirty="0"/>
              <a:t>Neural network hence trainable by </a:t>
            </a:r>
            <a:r>
              <a:rPr lang="en-US" sz="2400" dirty="0" err="1" smtClean="0"/>
              <a:t>backprop</a:t>
            </a:r>
            <a:endParaRPr lang="en-US" sz="2400" dirty="0" smtClean="0"/>
          </a:p>
          <a:p>
            <a:pPr lvl="1">
              <a:buFont typeface="Arial" panose="020B0604020202020204" pitchFamily="34" charset="0"/>
              <a:buChar char="•"/>
            </a:pPr>
            <a:r>
              <a:rPr lang="en-US" sz="2400" dirty="0" smtClean="0"/>
              <a:t>Deep model itself enabling feature re-use</a:t>
            </a:r>
          </a:p>
          <a:p>
            <a:pPr>
              <a:buFont typeface="Arial" panose="020B0604020202020204" pitchFamily="34" charset="0"/>
              <a:buChar char="•"/>
            </a:pPr>
            <a:endParaRPr lang="en-US" sz="2400" dirty="0"/>
          </a:p>
          <a:p>
            <a:pPr marL="0" indent="0">
              <a:buNone/>
            </a:pPr>
            <a:r>
              <a:rPr lang="en-US" sz="2400" dirty="0" smtClean="0"/>
              <a:t>Compare with </a:t>
            </a:r>
            <a:r>
              <a:rPr lang="en-US" sz="2400" dirty="0" err="1" smtClean="0"/>
              <a:t>Maxout</a:t>
            </a:r>
            <a:r>
              <a:rPr lang="en-US" sz="2400" dirty="0" smtClean="0"/>
              <a:t> Networks: piecewise linear </a:t>
            </a:r>
            <a:r>
              <a:rPr lang="en-US" sz="2400" dirty="0" err="1" smtClean="0"/>
              <a:t>approximator</a:t>
            </a:r>
            <a:r>
              <a:rPr lang="en-US" sz="2400" dirty="0" smtClean="0"/>
              <a:t>. Can approximate any convex function.</a:t>
            </a:r>
            <a:endParaRPr lang="en-US" sz="2400" dirty="0"/>
          </a:p>
          <a:p>
            <a:endParaRPr lang="en-US" sz="2400" dirty="0"/>
          </a:p>
        </p:txBody>
      </p:sp>
    </p:spTree>
    <p:extLst>
      <p:ext uri="{BB962C8B-B14F-4D97-AF65-F5344CB8AC3E}">
        <p14:creationId xmlns:p14="http://schemas.microsoft.com/office/powerpoint/2010/main" val="3954912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24082" y="1116419"/>
            <a:ext cx="8688641" cy="4841432"/>
          </a:xfrm>
        </p:spPr>
      </p:pic>
      <p:sp>
        <p:nvSpPr>
          <p:cNvPr id="6" name="Title 1"/>
          <p:cNvSpPr txBox="1">
            <a:spLocks/>
          </p:cNvSpPr>
          <p:nvPr/>
        </p:nvSpPr>
        <p:spPr>
          <a:xfrm>
            <a:off x="180753" y="6542641"/>
            <a:ext cx="4784652" cy="81443"/>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sz="1200" dirty="0" smtClean="0">
                <a:latin typeface="Calibri" panose="020F0502020204030204" pitchFamily="34" charset="0"/>
                <a:cs typeface="Times New Roman" panose="02020603050405020304" pitchFamily="18" charset="0"/>
              </a:rPr>
              <a:t>Slide </a:t>
            </a:r>
            <a:r>
              <a:rPr lang="en-US" sz="1200" dirty="0" err="1" smtClean="0">
                <a:latin typeface="Calibri" panose="020F0502020204030204" pitchFamily="34" charset="0"/>
                <a:cs typeface="Times New Roman" panose="02020603050405020304" pitchFamily="18" charset="0"/>
              </a:rPr>
              <a:t>credit:Learning&amp;Vision</a:t>
            </a:r>
            <a:r>
              <a:rPr lang="en-US" sz="1200" dirty="0" smtClean="0">
                <a:latin typeface="Calibri" panose="020F0502020204030204" pitchFamily="34" charset="0"/>
                <a:cs typeface="Times New Roman" panose="02020603050405020304" pitchFamily="18" charset="0"/>
              </a:rPr>
              <a:t> group, NUS Singapore</a:t>
            </a:r>
            <a:endParaRPr lang="en-US" sz="12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9759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5451" y="1977656"/>
            <a:ext cx="8490224" cy="4352333"/>
          </a:xfrm>
        </p:spPr>
      </p:pic>
      <p:sp>
        <p:nvSpPr>
          <p:cNvPr id="5" name="Title 1"/>
          <p:cNvSpPr txBox="1">
            <a:spLocks/>
          </p:cNvSpPr>
          <p:nvPr/>
        </p:nvSpPr>
        <p:spPr>
          <a:xfrm>
            <a:off x="180753" y="6542641"/>
            <a:ext cx="4784652" cy="81443"/>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sz="1200" dirty="0" smtClean="0">
                <a:latin typeface="Calibri" panose="020F0502020204030204" pitchFamily="34" charset="0"/>
                <a:cs typeface="Times New Roman" panose="02020603050405020304" pitchFamily="18" charset="0"/>
              </a:rPr>
              <a:t>Slide </a:t>
            </a:r>
            <a:r>
              <a:rPr lang="en-US" sz="1200" dirty="0" err="1" smtClean="0">
                <a:latin typeface="Calibri" panose="020F0502020204030204" pitchFamily="34" charset="0"/>
                <a:cs typeface="Times New Roman" panose="02020603050405020304" pitchFamily="18" charset="0"/>
              </a:rPr>
              <a:t>credit:Learning&amp;Vision</a:t>
            </a:r>
            <a:r>
              <a:rPr lang="en-US" sz="1200" dirty="0" smtClean="0">
                <a:latin typeface="Calibri" panose="020F0502020204030204" pitchFamily="34" charset="0"/>
                <a:cs typeface="Times New Roman" panose="02020603050405020304" pitchFamily="18" charset="0"/>
              </a:rPr>
              <a:t> group, NUS Singapore</a:t>
            </a:r>
            <a:endParaRPr lang="en-US" sz="12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8301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Average pooling</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Global average pooling layer produces spatial average of </a:t>
            </a:r>
            <a:r>
              <a:rPr lang="en-US" dirty="0" err="1" smtClean="0"/>
              <a:t>featuremaps</a:t>
            </a:r>
            <a:r>
              <a:rPr lang="en-US" dirty="0" smtClean="0"/>
              <a:t> as confidence of categories</a:t>
            </a:r>
          </a:p>
          <a:p>
            <a:pPr>
              <a:buFont typeface="Arial" panose="020B0604020202020204" pitchFamily="34" charset="0"/>
              <a:buChar char="•"/>
            </a:pPr>
            <a:r>
              <a:rPr lang="en-US" dirty="0" smtClean="0"/>
              <a:t>Correspondence between feature maps and categories preserved. More meaningful and interpretable.</a:t>
            </a:r>
          </a:p>
          <a:p>
            <a:pPr>
              <a:buFont typeface="Arial" panose="020B0604020202020204" pitchFamily="34" charset="0"/>
              <a:buChar char="•"/>
            </a:pPr>
            <a:r>
              <a:rPr lang="en-US" dirty="0" smtClean="0"/>
              <a:t>No parameters(compared to fully connected layers) . Prevents overfitting</a:t>
            </a:r>
          </a:p>
          <a:p>
            <a:pPr>
              <a:buFont typeface="Arial" panose="020B0604020202020204" pitchFamily="34" charset="0"/>
              <a:buChar char="•"/>
            </a:pPr>
            <a:r>
              <a:rPr lang="en-US" dirty="0" smtClean="0"/>
              <a:t>Robust to spatial translations of input</a:t>
            </a:r>
            <a:endParaRPr lang="en-US" dirty="0"/>
          </a:p>
        </p:txBody>
      </p:sp>
    </p:spTree>
    <p:extLst>
      <p:ext uri="{BB962C8B-B14F-4D97-AF65-F5344CB8AC3E}">
        <p14:creationId xmlns:p14="http://schemas.microsoft.com/office/powerpoint/2010/main" val="2789116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3 stacked </a:t>
            </a:r>
            <a:r>
              <a:rPr lang="en-US" dirty="0" err="1" smtClean="0"/>
              <a:t>MLPconv</a:t>
            </a:r>
            <a:r>
              <a:rPr lang="en-US" dirty="0" smtClean="0"/>
              <a:t> layers each followed by spatial </a:t>
            </a:r>
            <a:r>
              <a:rPr lang="en-US" dirty="0" err="1" smtClean="0"/>
              <a:t>maxooling</a:t>
            </a:r>
            <a:endParaRPr lang="en-US" dirty="0" smtClean="0"/>
          </a:p>
          <a:p>
            <a:pPr>
              <a:buFont typeface="Arial" panose="020B0604020202020204" pitchFamily="34" charset="0"/>
              <a:buChar char="•"/>
            </a:pPr>
            <a:r>
              <a:rPr lang="en-US" dirty="0" smtClean="0"/>
              <a:t>Dropout on all but last </a:t>
            </a:r>
            <a:r>
              <a:rPr lang="en-US" dirty="0" err="1" smtClean="0"/>
              <a:t>mlpconv</a:t>
            </a:r>
            <a:r>
              <a:rPr lang="en-US" dirty="0" smtClean="0"/>
              <a:t> layers</a:t>
            </a:r>
          </a:p>
          <a:p>
            <a:pPr>
              <a:buFont typeface="Arial" panose="020B0604020202020204" pitchFamily="34" charset="0"/>
              <a:buChar char="•"/>
            </a:pPr>
            <a:r>
              <a:rPr lang="en-US" dirty="0" smtClean="0"/>
              <a:t>Mini batches of size 128, decrease learning rate by factor of 10 when no improvement in </a:t>
            </a:r>
            <a:r>
              <a:rPr lang="en-US" dirty="0" err="1" smtClean="0"/>
              <a:t>val</a:t>
            </a:r>
            <a:r>
              <a:rPr lang="en-US" dirty="0" smtClean="0"/>
              <a:t> accuracy</a:t>
            </a:r>
          </a:p>
          <a:p>
            <a:pPr>
              <a:buFont typeface="Arial" panose="020B0604020202020204" pitchFamily="34" charset="0"/>
              <a:buChar char="•"/>
            </a:pPr>
            <a:r>
              <a:rPr lang="en-US" dirty="0" smtClean="0"/>
              <a:t>Repeat until learning rate is 1% initial value</a:t>
            </a:r>
            <a:endParaRPr lang="en-US" dirty="0"/>
          </a:p>
        </p:txBody>
      </p:sp>
    </p:spTree>
    <p:extLst>
      <p:ext uri="{BB962C8B-B14F-4D97-AF65-F5344CB8AC3E}">
        <p14:creationId xmlns:p14="http://schemas.microsoft.com/office/powerpoint/2010/main" val="14766226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72238" y="1531088"/>
            <a:ext cx="6559446" cy="287094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238" y="4402034"/>
            <a:ext cx="5499193" cy="2188764"/>
          </a:xfrm>
          <a:prstGeom prst="rect">
            <a:avLst/>
          </a:prstGeom>
        </p:spPr>
      </p:pic>
      <p:sp>
        <p:nvSpPr>
          <p:cNvPr id="6" name="Title 1"/>
          <p:cNvSpPr txBox="1">
            <a:spLocks/>
          </p:cNvSpPr>
          <p:nvPr/>
        </p:nvSpPr>
        <p:spPr>
          <a:xfrm>
            <a:off x="180753" y="6542641"/>
            <a:ext cx="4784652" cy="81443"/>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sz="1200" dirty="0" err="1" smtClean="0">
                <a:latin typeface="Calibri" panose="020F0502020204030204" pitchFamily="34" charset="0"/>
                <a:cs typeface="Times New Roman" panose="02020603050405020304" pitchFamily="18" charset="0"/>
              </a:rPr>
              <a:t>TABLe</a:t>
            </a:r>
            <a:r>
              <a:rPr lang="en-US" sz="1200" dirty="0" smtClean="0">
                <a:latin typeface="Calibri" panose="020F0502020204030204" pitchFamily="34" charset="0"/>
                <a:cs typeface="Times New Roman" panose="02020603050405020304" pitchFamily="18" charset="0"/>
              </a:rPr>
              <a:t> </a:t>
            </a:r>
            <a:r>
              <a:rPr lang="en-US" sz="1200" dirty="0" err="1" smtClean="0">
                <a:latin typeface="Calibri" panose="020F0502020204030204" pitchFamily="34" charset="0"/>
                <a:cs typeface="Times New Roman" panose="02020603050405020304" pitchFamily="18" charset="0"/>
              </a:rPr>
              <a:t>credit:Network</a:t>
            </a:r>
            <a:r>
              <a:rPr lang="en-US" sz="1200" dirty="0" smtClean="0">
                <a:latin typeface="Calibri" panose="020F0502020204030204" pitchFamily="34" charset="0"/>
                <a:cs typeface="Times New Roman" panose="02020603050405020304" pitchFamily="18" charset="0"/>
              </a:rPr>
              <a:t> in Network, ICLR2014</a:t>
            </a:r>
            <a:endParaRPr lang="en-US" sz="12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7389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972880" y="1711842"/>
            <a:ext cx="9771320" cy="4597518"/>
          </a:xfrm>
        </p:spPr>
        <p:txBody>
          <a:bodyPr>
            <a:norm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250" y="1757627"/>
            <a:ext cx="6547053" cy="297917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2805" y="1757627"/>
            <a:ext cx="5082044" cy="194798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881" y="4819965"/>
            <a:ext cx="6105460" cy="1837440"/>
          </a:xfrm>
          <a:prstGeom prst="rect">
            <a:avLst/>
          </a:prstGeom>
        </p:spPr>
      </p:pic>
      <p:sp>
        <p:nvSpPr>
          <p:cNvPr id="7" name="Title 1"/>
          <p:cNvSpPr txBox="1">
            <a:spLocks/>
          </p:cNvSpPr>
          <p:nvPr/>
        </p:nvSpPr>
        <p:spPr>
          <a:xfrm>
            <a:off x="180753" y="6542641"/>
            <a:ext cx="4784652" cy="81443"/>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sz="1200" dirty="0" err="1" smtClean="0">
                <a:latin typeface="Calibri" panose="020F0502020204030204" pitchFamily="34" charset="0"/>
                <a:cs typeface="Times New Roman" panose="02020603050405020304" pitchFamily="18" charset="0"/>
              </a:rPr>
              <a:t>TABLe</a:t>
            </a:r>
            <a:r>
              <a:rPr lang="en-US" sz="1200" dirty="0" smtClean="0">
                <a:latin typeface="Calibri" panose="020F0502020204030204" pitchFamily="34" charset="0"/>
                <a:cs typeface="Times New Roman" panose="02020603050405020304" pitchFamily="18" charset="0"/>
              </a:rPr>
              <a:t> </a:t>
            </a:r>
            <a:r>
              <a:rPr lang="en-US" sz="1200" dirty="0" err="1" smtClean="0">
                <a:latin typeface="Calibri" panose="020F0502020204030204" pitchFamily="34" charset="0"/>
                <a:cs typeface="Times New Roman" panose="02020603050405020304" pitchFamily="18" charset="0"/>
              </a:rPr>
              <a:t>credit:Network</a:t>
            </a:r>
            <a:r>
              <a:rPr lang="en-US" sz="1200" dirty="0" smtClean="0">
                <a:latin typeface="Calibri" panose="020F0502020204030204" pitchFamily="34" charset="0"/>
                <a:cs typeface="Times New Roman" panose="02020603050405020304" pitchFamily="18" charset="0"/>
              </a:rPr>
              <a:t> in Network, ICLR2014</a:t>
            </a:r>
            <a:endParaRPr lang="en-US" sz="12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1664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981" y="571867"/>
            <a:ext cx="9320508" cy="5706260"/>
          </a:xfrm>
          <a:prstGeom prst="rect">
            <a:avLst/>
          </a:prstGeom>
        </p:spPr>
      </p:pic>
      <p:sp>
        <p:nvSpPr>
          <p:cNvPr id="3" name="Title 1"/>
          <p:cNvSpPr txBox="1">
            <a:spLocks/>
          </p:cNvSpPr>
          <p:nvPr/>
        </p:nvSpPr>
        <p:spPr>
          <a:xfrm>
            <a:off x="180753" y="6542641"/>
            <a:ext cx="4784652" cy="81443"/>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sz="1200" dirty="0" smtClean="0">
                <a:latin typeface="Calibri" panose="020F0502020204030204" pitchFamily="34" charset="0"/>
                <a:cs typeface="Times New Roman" panose="02020603050405020304" pitchFamily="18" charset="0"/>
              </a:rPr>
              <a:t>Picture</a:t>
            </a:r>
            <a:r>
              <a:rPr lang="en-US" sz="1200" dirty="0" smtClean="0">
                <a:latin typeface="Calibri" panose="020F0502020204030204" pitchFamily="34" charset="0"/>
                <a:cs typeface="Times New Roman" panose="02020603050405020304" pitchFamily="18" charset="0"/>
              </a:rPr>
              <a:t> </a:t>
            </a:r>
            <a:r>
              <a:rPr lang="en-US" sz="1200" dirty="0" err="1" smtClean="0">
                <a:latin typeface="Calibri" panose="020F0502020204030204" pitchFamily="34" charset="0"/>
                <a:cs typeface="Times New Roman" panose="02020603050405020304" pitchFamily="18" charset="0"/>
              </a:rPr>
              <a:t>credit:Network</a:t>
            </a:r>
            <a:r>
              <a:rPr lang="en-US" sz="1200" dirty="0" smtClean="0">
                <a:latin typeface="Calibri" panose="020F0502020204030204" pitchFamily="34" charset="0"/>
                <a:cs typeface="Times New Roman" panose="02020603050405020304" pitchFamily="18" charset="0"/>
              </a:rPr>
              <a:t> in Network, ICLR2014</a:t>
            </a:r>
            <a:endParaRPr lang="en-US" sz="12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8558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VGG NET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Sought out to investigate the effect of depth in large scale image recognition</a:t>
            </a:r>
          </a:p>
          <a:p>
            <a:pPr>
              <a:buFont typeface="Arial" panose="020B0604020202020204" pitchFamily="34" charset="0"/>
              <a:buChar char="•"/>
            </a:pPr>
            <a:r>
              <a:rPr lang="en-US" dirty="0"/>
              <a:t>Fix other parameters of architecture, and steadily increase depth</a:t>
            </a:r>
          </a:p>
          <a:p>
            <a:pPr>
              <a:buFont typeface="Arial" panose="020B0604020202020204" pitchFamily="34" charset="0"/>
              <a:buChar char="•"/>
            </a:pPr>
            <a:r>
              <a:rPr lang="en-US" dirty="0" smtClean="0"/>
              <a:t>First place in localization(25.3% error), second in classification(7.3% error) in ILSVRC 2014 using ensemble of 7 networks</a:t>
            </a:r>
          </a:p>
          <a:p>
            <a:pPr>
              <a:buFont typeface="Arial" panose="020B0604020202020204" pitchFamily="34" charset="0"/>
              <a:buChar char="•"/>
            </a:pPr>
            <a:r>
              <a:rPr lang="en-US" dirty="0" smtClean="0"/>
              <a:t>Outperforms </a:t>
            </a:r>
            <a:r>
              <a:rPr lang="en-US" dirty="0" err="1" smtClean="0"/>
              <a:t>Szegedy</a:t>
            </a:r>
            <a:r>
              <a:rPr lang="en-US" dirty="0" smtClean="0"/>
              <a:t> et.al(</a:t>
            </a:r>
            <a:r>
              <a:rPr lang="en-US" dirty="0" err="1" smtClean="0"/>
              <a:t>GoogLeNet</a:t>
            </a:r>
            <a:r>
              <a:rPr lang="en-US" dirty="0" smtClean="0"/>
              <a:t>) </a:t>
            </a:r>
            <a:r>
              <a:rPr lang="en-US" dirty="0" err="1" smtClean="0"/>
              <a:t>interms</a:t>
            </a:r>
            <a:r>
              <a:rPr lang="en-US" dirty="0" smtClean="0"/>
              <a:t> of single network classification accuracy(7.1% vs 7.9%)</a:t>
            </a:r>
          </a:p>
          <a:p>
            <a:endParaRPr lang="en-US" dirty="0"/>
          </a:p>
        </p:txBody>
      </p:sp>
    </p:spTree>
    <p:extLst>
      <p:ext uri="{BB962C8B-B14F-4D97-AF65-F5344CB8AC3E}">
        <p14:creationId xmlns:p14="http://schemas.microsoft.com/office/powerpoint/2010/main" val="2681547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of NIN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Build micro-neural networks with more complex structures to abstract the data within the receptive fields</a:t>
            </a:r>
          </a:p>
          <a:p>
            <a:pPr>
              <a:buFont typeface="Arial" panose="020B0604020202020204" pitchFamily="34" charset="0"/>
              <a:buChar char="•"/>
            </a:pPr>
            <a:r>
              <a:rPr lang="en-US" dirty="0"/>
              <a:t>Micro neural network: multilayer perceptron, a potent function </a:t>
            </a:r>
            <a:r>
              <a:rPr lang="en-US" dirty="0" err="1" smtClean="0"/>
              <a:t>approximator</a:t>
            </a:r>
            <a:endParaRPr lang="en-US" dirty="0" smtClean="0"/>
          </a:p>
          <a:p>
            <a:pPr>
              <a:buFont typeface="Arial" panose="020B0604020202020204" pitchFamily="34" charset="0"/>
              <a:buChar char="•"/>
            </a:pPr>
            <a:r>
              <a:rPr lang="en-US" dirty="0" smtClean="0"/>
              <a:t>Global average pooling over feature maps in classification layers, easier to interpret and less prone to overfitting compared to fully connected layers</a:t>
            </a:r>
            <a:endParaRPr lang="en-US" dirty="0"/>
          </a:p>
        </p:txBody>
      </p:sp>
    </p:spTree>
    <p:extLst>
      <p:ext uri="{BB962C8B-B14F-4D97-AF65-F5344CB8AC3E}">
        <p14:creationId xmlns:p14="http://schemas.microsoft.com/office/powerpoint/2010/main" val="1855701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GOoglenet</a:t>
            </a:r>
            <a:endParaRPr lang="en-US" dirty="0"/>
          </a:p>
        </p:txBody>
      </p:sp>
      <p:pic>
        <p:nvPicPr>
          <p:cNvPr id="4" name="Shape 200"/>
          <p:cNvPicPr preferRelativeResize="0">
            <a:picLocks noGrp="1"/>
          </p:cNvPicPr>
          <p:nvPr>
            <p:ph idx="1"/>
          </p:nvPr>
        </p:nvPicPr>
        <p:blipFill>
          <a:blip r:embed="rId2">
            <a:alphaModFix/>
          </a:blip>
          <a:stretch>
            <a:fillRect/>
          </a:stretch>
        </p:blipFill>
        <p:spPr>
          <a:xfrm>
            <a:off x="1023938" y="3148826"/>
            <a:ext cx="9720262" cy="2328968"/>
          </a:xfrm>
          <a:prstGeom prst="rect">
            <a:avLst/>
          </a:prstGeom>
          <a:noFill/>
          <a:ln>
            <a:noFill/>
          </a:ln>
        </p:spPr>
      </p:pic>
      <p:sp>
        <p:nvSpPr>
          <p:cNvPr id="5" name="Title 1"/>
          <p:cNvSpPr txBox="1">
            <a:spLocks/>
          </p:cNvSpPr>
          <p:nvPr/>
        </p:nvSpPr>
        <p:spPr>
          <a:xfrm>
            <a:off x="180753" y="6542641"/>
            <a:ext cx="4784652" cy="81443"/>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sz="1200" dirty="0" smtClean="0">
                <a:latin typeface="Calibri" panose="020F0502020204030204" pitchFamily="34" charset="0"/>
                <a:cs typeface="Times New Roman" panose="02020603050405020304" pitchFamily="18" charset="0"/>
              </a:rPr>
              <a:t>Slide </a:t>
            </a:r>
            <a:r>
              <a:rPr lang="en-US" sz="1200" dirty="0" err="1" smtClean="0">
                <a:latin typeface="Calibri" panose="020F0502020204030204" pitchFamily="34" charset="0"/>
                <a:cs typeface="Times New Roman" panose="02020603050405020304" pitchFamily="18" charset="0"/>
              </a:rPr>
              <a:t>credit:Google</a:t>
            </a:r>
            <a:r>
              <a:rPr lang="en-US" sz="1200" dirty="0" smtClean="0">
                <a:latin typeface="Calibri" panose="020F0502020204030204" pitchFamily="34" charset="0"/>
                <a:cs typeface="Times New Roman" panose="02020603050405020304" pitchFamily="18" charset="0"/>
              </a:rPr>
              <a:t> </a:t>
            </a:r>
            <a:r>
              <a:rPr lang="en-US" sz="1200" dirty="0" err="1" smtClean="0">
                <a:latin typeface="Calibri" panose="020F0502020204030204" pitchFamily="34" charset="0"/>
                <a:cs typeface="Times New Roman" panose="02020603050405020304" pitchFamily="18" charset="0"/>
              </a:rPr>
              <a:t>Inc</a:t>
            </a:r>
            <a:endParaRPr lang="en-US" sz="12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6653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GoogLeNet</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smtClean="0"/>
              <a:t>Power and Memory use considerations are important for practical use.</a:t>
            </a:r>
          </a:p>
          <a:p>
            <a:pPr>
              <a:buFont typeface="Arial" panose="020B0604020202020204" pitchFamily="34" charset="0"/>
              <a:buChar char="•"/>
            </a:pPr>
            <a:r>
              <a:rPr lang="en-US" dirty="0" smtClean="0"/>
              <a:t>Image data is </a:t>
            </a:r>
            <a:r>
              <a:rPr lang="en-US" dirty="0" smtClean="0"/>
              <a:t>mostly sparse </a:t>
            </a:r>
            <a:r>
              <a:rPr lang="en-US" dirty="0" smtClean="0"/>
              <a:t>and clustered. </a:t>
            </a:r>
          </a:p>
          <a:p>
            <a:r>
              <a:rPr lang="en-US" dirty="0" smtClean="0"/>
              <a:t>Aurora et. Al:</a:t>
            </a:r>
          </a:p>
          <a:p>
            <a:r>
              <a:rPr lang="en-US" i="1" dirty="0" smtClean="0"/>
              <a:t>“If probability distribution of dataset is representable by a large, very sparse deep neural network, then optimal network topology can be constructed layer by layer by analyzing correlation statistics  of activations of last layer and clustering neurons with highly correlated outputs”</a:t>
            </a:r>
          </a:p>
          <a:p>
            <a:r>
              <a:rPr lang="en-US" dirty="0" err="1" smtClean="0"/>
              <a:t>Hebbian</a:t>
            </a:r>
            <a:r>
              <a:rPr lang="en-US" dirty="0" smtClean="0"/>
              <a:t> Principle: </a:t>
            </a:r>
          </a:p>
          <a:p>
            <a:r>
              <a:rPr lang="en-US" i="1" dirty="0" smtClean="0"/>
              <a:t>“Neurons that fire together, wire together”</a:t>
            </a:r>
          </a:p>
          <a:p>
            <a:endParaRPr lang="en-US" dirty="0" smtClean="0"/>
          </a:p>
        </p:txBody>
      </p:sp>
    </p:spTree>
    <p:extLst>
      <p:ext uri="{BB962C8B-B14F-4D97-AF65-F5344CB8AC3E}">
        <p14:creationId xmlns:p14="http://schemas.microsoft.com/office/powerpoint/2010/main" val="1727522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1509823"/>
            <a:ext cx="9720071" cy="4799537"/>
          </a:xfrm>
        </p:spPr>
        <p:txBody>
          <a:bodyPr/>
          <a:lstStyle/>
          <a:p>
            <a:pPr>
              <a:buFont typeface="Arial" panose="020B0604020202020204" pitchFamily="34" charset="0"/>
              <a:buChar char="•"/>
            </a:pPr>
            <a:r>
              <a:rPr lang="en-US" sz="2400" dirty="0"/>
              <a:t>Computation infrastructures are inefficient for non uniform sparse data structures</a:t>
            </a:r>
          </a:p>
          <a:p>
            <a:pPr>
              <a:buFont typeface="Arial" panose="020B0604020202020204" pitchFamily="34" charset="0"/>
              <a:buChar char="•"/>
            </a:pPr>
            <a:r>
              <a:rPr lang="en-US" sz="2400" dirty="0"/>
              <a:t>Overhead of lookups and cache misses</a:t>
            </a:r>
          </a:p>
          <a:p>
            <a:pPr>
              <a:buFont typeface="Arial" panose="020B0604020202020204" pitchFamily="34" charset="0"/>
              <a:buChar char="•"/>
            </a:pPr>
            <a:r>
              <a:rPr lang="en-US" sz="2400" dirty="0"/>
              <a:t>Numerical libraries providing extremely fast dense matrix multiplication with parallel computing</a:t>
            </a:r>
          </a:p>
          <a:p>
            <a:pPr>
              <a:buFont typeface="Arial" panose="020B0604020202020204" pitchFamily="34" charset="0"/>
              <a:buChar char="•"/>
            </a:pPr>
            <a:r>
              <a:rPr lang="en-US" sz="2400" dirty="0"/>
              <a:t>Clustering sparse matrices into relatively dense submatrices provide good performance for </a:t>
            </a:r>
            <a:r>
              <a:rPr lang="en-US" sz="2400" dirty="0" err="1"/>
              <a:t>sparce</a:t>
            </a:r>
            <a:r>
              <a:rPr lang="en-US" sz="2400" dirty="0"/>
              <a:t> matrix computations</a:t>
            </a:r>
          </a:p>
          <a:p>
            <a:endParaRPr lang="en-US" dirty="0"/>
          </a:p>
        </p:txBody>
      </p:sp>
    </p:spTree>
    <p:extLst>
      <p:ext uri="{BB962C8B-B14F-4D97-AF65-F5344CB8AC3E}">
        <p14:creationId xmlns:p14="http://schemas.microsoft.com/office/powerpoint/2010/main" val="3302089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Optimal local sparse structure using available dense components</a:t>
            </a:r>
          </a:p>
          <a:p>
            <a:pPr>
              <a:buFont typeface="Arial" panose="020B0604020202020204" pitchFamily="34" charset="0"/>
              <a:buChar char="•"/>
            </a:pPr>
            <a:r>
              <a:rPr lang="en-US" dirty="0" smtClean="0"/>
              <a:t>To capture dense clusters : 1x1 convolutions</a:t>
            </a:r>
          </a:p>
          <a:p>
            <a:pPr>
              <a:buFont typeface="Arial" panose="020B0604020202020204" pitchFamily="34" charset="0"/>
              <a:buChar char="•"/>
            </a:pPr>
            <a:r>
              <a:rPr lang="en-US" dirty="0" smtClean="0"/>
              <a:t>More spatially spread out clusters captured by 3x3 and 5x5.</a:t>
            </a:r>
          </a:p>
          <a:p>
            <a:pPr>
              <a:buFont typeface="Arial" panose="020B0604020202020204" pitchFamily="34" charset="0"/>
              <a:buChar char="•"/>
            </a:pPr>
            <a:r>
              <a:rPr lang="en-US" dirty="0" smtClean="0"/>
              <a:t>Pooling layer: Generally improves performance.</a:t>
            </a:r>
          </a:p>
          <a:p>
            <a:pPr>
              <a:buFont typeface="Arial" panose="020B0604020202020204" pitchFamily="34" charset="0"/>
              <a:buChar char="•"/>
            </a:pPr>
            <a:r>
              <a:rPr lang="en-US" dirty="0" smtClean="0"/>
              <a:t>Outputs of all these are concatenated and passed to next layer</a:t>
            </a:r>
          </a:p>
          <a:p>
            <a:pPr>
              <a:buFont typeface="Arial" panose="020B0604020202020204" pitchFamily="34" charset="0"/>
              <a:buChar char="•"/>
            </a:pPr>
            <a:r>
              <a:rPr lang="en-US" dirty="0" smtClean="0"/>
              <a:t>Give rise to the (naive) “Inception Module”</a:t>
            </a:r>
          </a:p>
          <a:p>
            <a:pPr marL="0" indent="0">
              <a:buNone/>
            </a:pPr>
            <a:endParaRPr lang="en-US" dirty="0"/>
          </a:p>
        </p:txBody>
      </p:sp>
    </p:spTree>
    <p:extLst>
      <p:ext uri="{BB962C8B-B14F-4D97-AF65-F5344CB8AC3E}">
        <p14:creationId xmlns:p14="http://schemas.microsoft.com/office/powerpoint/2010/main" val="952074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p:nvPr/>
        </p:nvSpPr>
        <p:spPr>
          <a:xfrm>
            <a:off x="691400" y="353000"/>
            <a:ext cx="11190400" cy="738623"/>
          </a:xfrm>
          <a:prstGeom prst="rect">
            <a:avLst/>
          </a:prstGeom>
          <a:noFill/>
          <a:ln>
            <a:noFill/>
          </a:ln>
        </p:spPr>
        <p:txBody>
          <a:bodyPr lIns="121900" tIns="121900" rIns="121900" bIns="121900" anchor="t" anchorCtr="0">
            <a:spAutoFit/>
          </a:bodyPr>
          <a:lstStyle/>
          <a:p>
            <a:r>
              <a:rPr lang="en" sz="3200"/>
              <a:t>In images, correlations tend to be local</a:t>
            </a:r>
          </a:p>
        </p:txBody>
      </p:sp>
      <p:sp>
        <p:nvSpPr>
          <p:cNvPr id="314" name="Shape 314"/>
          <p:cNvSpPr/>
          <p:nvPr/>
        </p:nvSpPr>
        <p:spPr>
          <a:xfrm>
            <a:off x="473533" y="4432776"/>
            <a:ext cx="6152467" cy="615513"/>
          </a:xfrm>
          <a:prstGeom prst="flowChartInputOutput">
            <a:avLst/>
          </a:prstGeom>
          <a:solidFill>
            <a:srgbClr val="D9EAD3"/>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15" name="Shape 315"/>
          <p:cNvSpPr/>
          <p:nvPr/>
        </p:nvSpPr>
        <p:spPr>
          <a:xfrm>
            <a:off x="3126433" y="4075237"/>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16" name="Shape 316"/>
          <p:cNvSpPr/>
          <p:nvPr/>
        </p:nvSpPr>
        <p:spPr>
          <a:xfrm>
            <a:off x="3230867" y="4151237"/>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17" name="Shape 317"/>
          <p:cNvSpPr/>
          <p:nvPr/>
        </p:nvSpPr>
        <p:spPr>
          <a:xfrm>
            <a:off x="3352067" y="4075237"/>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18" name="Shape 318"/>
          <p:cNvSpPr/>
          <p:nvPr/>
        </p:nvSpPr>
        <p:spPr>
          <a:xfrm rot="10800000" flipH="1">
            <a:off x="3450833" y="4151236"/>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19" name="Shape 319"/>
          <p:cNvSpPr/>
          <p:nvPr/>
        </p:nvSpPr>
        <p:spPr>
          <a:xfrm rot="10800000" flipH="1">
            <a:off x="3230867" y="4202436"/>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20" name="Shape 320"/>
          <p:cNvSpPr/>
          <p:nvPr/>
        </p:nvSpPr>
        <p:spPr>
          <a:xfrm>
            <a:off x="3387567" y="4202437"/>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21" name="Shape 321"/>
          <p:cNvSpPr/>
          <p:nvPr/>
        </p:nvSpPr>
        <p:spPr>
          <a:xfrm>
            <a:off x="3126433" y="4151237"/>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11" name="Title 1"/>
          <p:cNvSpPr txBox="1">
            <a:spLocks/>
          </p:cNvSpPr>
          <p:nvPr/>
        </p:nvSpPr>
        <p:spPr>
          <a:xfrm>
            <a:off x="180753" y="6542641"/>
            <a:ext cx="4784652" cy="81443"/>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sz="1200" dirty="0" smtClean="0">
                <a:latin typeface="Calibri" panose="020F0502020204030204" pitchFamily="34" charset="0"/>
                <a:cs typeface="Times New Roman" panose="02020603050405020304" pitchFamily="18" charset="0"/>
              </a:rPr>
              <a:t>Slide </a:t>
            </a:r>
            <a:r>
              <a:rPr lang="en-US" sz="1200" dirty="0" err="1" smtClean="0">
                <a:latin typeface="Calibri" panose="020F0502020204030204" pitchFamily="34" charset="0"/>
                <a:cs typeface="Times New Roman" panose="02020603050405020304" pitchFamily="18" charset="0"/>
              </a:rPr>
              <a:t>credit:Google</a:t>
            </a:r>
            <a:r>
              <a:rPr lang="en-US" sz="1200" dirty="0" smtClean="0">
                <a:latin typeface="Calibri" panose="020F0502020204030204" pitchFamily="34" charset="0"/>
                <a:cs typeface="Times New Roman" panose="02020603050405020304" pitchFamily="18" charset="0"/>
              </a:rPr>
              <a:t> </a:t>
            </a:r>
            <a:r>
              <a:rPr lang="en-US" sz="1200" dirty="0" err="1" smtClean="0">
                <a:latin typeface="Calibri" panose="020F0502020204030204" pitchFamily="34" charset="0"/>
                <a:cs typeface="Times New Roman" panose="02020603050405020304" pitchFamily="18" charset="0"/>
              </a:rPr>
              <a:t>Inc</a:t>
            </a:r>
            <a:endParaRPr lang="en-US" sz="12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2808695"/>
      </p:ext>
    </p:extLst>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p:nvPr/>
        </p:nvSpPr>
        <p:spPr>
          <a:xfrm>
            <a:off x="691400" y="353000"/>
            <a:ext cx="11190400" cy="738623"/>
          </a:xfrm>
          <a:prstGeom prst="rect">
            <a:avLst/>
          </a:prstGeom>
          <a:noFill/>
          <a:ln>
            <a:noFill/>
          </a:ln>
        </p:spPr>
        <p:txBody>
          <a:bodyPr lIns="121900" tIns="121900" rIns="121900" bIns="121900" anchor="t" anchorCtr="0">
            <a:spAutoFit/>
          </a:bodyPr>
          <a:lstStyle/>
          <a:p>
            <a:r>
              <a:rPr lang="en" sz="3200"/>
              <a:t>Cover very local clusters by 1x1 convolutions</a:t>
            </a:r>
          </a:p>
        </p:txBody>
      </p:sp>
      <p:sp>
        <p:nvSpPr>
          <p:cNvPr id="327" name="Shape 327"/>
          <p:cNvSpPr/>
          <p:nvPr/>
        </p:nvSpPr>
        <p:spPr>
          <a:xfrm>
            <a:off x="473533" y="4432776"/>
            <a:ext cx="6152467" cy="615513"/>
          </a:xfrm>
          <a:prstGeom prst="flowChartInputOutput">
            <a:avLst/>
          </a:prstGeom>
          <a:solidFill>
            <a:srgbClr val="D9EAD3"/>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28" name="Shape 328"/>
          <p:cNvSpPr/>
          <p:nvPr/>
        </p:nvSpPr>
        <p:spPr>
          <a:xfrm>
            <a:off x="3126433" y="4075237"/>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29" name="Shape 329"/>
          <p:cNvSpPr/>
          <p:nvPr/>
        </p:nvSpPr>
        <p:spPr>
          <a:xfrm>
            <a:off x="3230867" y="4151237"/>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30" name="Shape 330"/>
          <p:cNvSpPr/>
          <p:nvPr/>
        </p:nvSpPr>
        <p:spPr>
          <a:xfrm>
            <a:off x="3352067" y="4075237"/>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31" name="Shape 331"/>
          <p:cNvSpPr/>
          <p:nvPr/>
        </p:nvSpPr>
        <p:spPr>
          <a:xfrm rot="10800000" flipH="1">
            <a:off x="3450833" y="4151236"/>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32" name="Shape 332"/>
          <p:cNvSpPr/>
          <p:nvPr/>
        </p:nvSpPr>
        <p:spPr>
          <a:xfrm rot="10800000" flipH="1">
            <a:off x="3230867" y="4202436"/>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33" name="Shape 333"/>
          <p:cNvSpPr/>
          <p:nvPr/>
        </p:nvSpPr>
        <p:spPr>
          <a:xfrm>
            <a:off x="3387567" y="4202437"/>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34" name="Shape 334"/>
          <p:cNvSpPr/>
          <p:nvPr/>
        </p:nvSpPr>
        <p:spPr>
          <a:xfrm>
            <a:off x="3126433" y="4151237"/>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35" name="Shape 335"/>
          <p:cNvSpPr/>
          <p:nvPr/>
        </p:nvSpPr>
        <p:spPr>
          <a:xfrm>
            <a:off x="3126433" y="2956694"/>
            <a:ext cx="575200" cy="829811"/>
          </a:xfrm>
          <a:prstGeom prst="can">
            <a:avLst>
              <a:gd name="adj" fmla="val 25000"/>
            </a:avLst>
          </a:prstGeom>
          <a:solidFill>
            <a:srgbClr val="F9CB9C"/>
          </a:solidFill>
          <a:ln w="19050" cap="flat">
            <a:solidFill>
              <a:srgbClr val="FF0000"/>
            </a:solidFill>
            <a:prstDash val="solid"/>
            <a:round/>
            <a:headEnd type="none" w="med" len="med"/>
            <a:tailEnd type="none" w="med" len="med"/>
          </a:ln>
        </p:spPr>
        <p:txBody>
          <a:bodyPr lIns="121900" tIns="121900" rIns="121900" bIns="121900" anchor="ctr" anchorCtr="0">
            <a:spAutoFit/>
          </a:bodyPr>
          <a:lstStyle/>
          <a:p>
            <a:endParaRPr sz="2400"/>
          </a:p>
        </p:txBody>
      </p:sp>
      <p:sp>
        <p:nvSpPr>
          <p:cNvPr id="336" name="Shape 336"/>
          <p:cNvSpPr txBox="1"/>
          <p:nvPr/>
        </p:nvSpPr>
        <p:spPr>
          <a:xfrm>
            <a:off x="3775234" y="1856833"/>
            <a:ext cx="1633999" cy="861734"/>
          </a:xfrm>
          <a:prstGeom prst="rect">
            <a:avLst/>
          </a:prstGeom>
          <a:noFill/>
          <a:ln>
            <a:noFill/>
          </a:ln>
        </p:spPr>
        <p:txBody>
          <a:bodyPr lIns="121900" tIns="121900" rIns="121900" bIns="121900" anchor="t" anchorCtr="0">
            <a:spAutoFit/>
          </a:bodyPr>
          <a:lstStyle/>
          <a:p>
            <a:r>
              <a:rPr lang="en" sz="4000"/>
              <a:t>1x1</a:t>
            </a:r>
          </a:p>
        </p:txBody>
      </p:sp>
      <p:cxnSp>
        <p:nvCxnSpPr>
          <p:cNvPr id="337" name="Shape 337"/>
          <p:cNvCxnSpPr/>
          <p:nvPr/>
        </p:nvCxnSpPr>
        <p:spPr>
          <a:xfrm rot="10800000">
            <a:off x="581800" y="1832267"/>
            <a:ext cx="0" cy="2747999"/>
          </a:xfrm>
          <a:prstGeom prst="straightConnector1">
            <a:avLst/>
          </a:prstGeom>
          <a:noFill/>
          <a:ln w="19050" cap="flat">
            <a:solidFill>
              <a:schemeClr val="dk2"/>
            </a:solidFill>
            <a:prstDash val="solid"/>
            <a:round/>
            <a:headEnd type="none" w="lg" len="lg"/>
            <a:tailEnd type="triangle" w="lg" len="lg"/>
          </a:ln>
        </p:spPr>
      </p:cxnSp>
      <p:sp>
        <p:nvSpPr>
          <p:cNvPr id="338" name="Shape 338"/>
          <p:cNvSpPr txBox="1"/>
          <p:nvPr/>
        </p:nvSpPr>
        <p:spPr>
          <a:xfrm>
            <a:off x="841767" y="1473001"/>
            <a:ext cx="1758000" cy="984845"/>
          </a:xfrm>
          <a:prstGeom prst="rect">
            <a:avLst/>
          </a:prstGeom>
          <a:noFill/>
          <a:ln>
            <a:noFill/>
          </a:ln>
        </p:spPr>
        <p:txBody>
          <a:bodyPr lIns="121900" tIns="121900" rIns="121900" bIns="121900" anchor="t" anchorCtr="0">
            <a:spAutoFit/>
          </a:bodyPr>
          <a:lstStyle/>
          <a:p>
            <a:r>
              <a:rPr lang="en" sz="2400"/>
              <a:t>number of filters</a:t>
            </a:r>
          </a:p>
        </p:txBody>
      </p:sp>
      <p:sp>
        <p:nvSpPr>
          <p:cNvPr id="15" name="Title 1"/>
          <p:cNvSpPr txBox="1">
            <a:spLocks/>
          </p:cNvSpPr>
          <p:nvPr/>
        </p:nvSpPr>
        <p:spPr>
          <a:xfrm>
            <a:off x="180753" y="6542641"/>
            <a:ext cx="4784652" cy="81443"/>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sz="1200" dirty="0" smtClean="0">
                <a:latin typeface="Calibri" panose="020F0502020204030204" pitchFamily="34" charset="0"/>
                <a:cs typeface="Times New Roman" panose="02020603050405020304" pitchFamily="18" charset="0"/>
              </a:rPr>
              <a:t>Slide </a:t>
            </a:r>
            <a:r>
              <a:rPr lang="en-US" sz="1200" dirty="0" err="1" smtClean="0">
                <a:latin typeface="Calibri" panose="020F0502020204030204" pitchFamily="34" charset="0"/>
                <a:cs typeface="Times New Roman" panose="02020603050405020304" pitchFamily="18" charset="0"/>
              </a:rPr>
              <a:t>credit:Google</a:t>
            </a:r>
            <a:r>
              <a:rPr lang="en-US" sz="1200" dirty="0" smtClean="0">
                <a:latin typeface="Calibri" panose="020F0502020204030204" pitchFamily="34" charset="0"/>
                <a:cs typeface="Times New Roman" panose="02020603050405020304" pitchFamily="18" charset="0"/>
              </a:rPr>
              <a:t> </a:t>
            </a:r>
            <a:r>
              <a:rPr lang="en-US" sz="1200" dirty="0" err="1" smtClean="0">
                <a:latin typeface="Calibri" panose="020F0502020204030204" pitchFamily="34" charset="0"/>
                <a:cs typeface="Times New Roman" panose="02020603050405020304" pitchFamily="18" charset="0"/>
              </a:rPr>
              <a:t>Inc</a:t>
            </a:r>
            <a:endParaRPr lang="en-US" sz="12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036964"/>
      </p:ext>
    </p:extLst>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p:nvPr/>
        </p:nvSpPr>
        <p:spPr>
          <a:xfrm>
            <a:off x="691400" y="353000"/>
            <a:ext cx="11190400" cy="738623"/>
          </a:xfrm>
          <a:prstGeom prst="rect">
            <a:avLst/>
          </a:prstGeom>
          <a:noFill/>
          <a:ln>
            <a:noFill/>
          </a:ln>
        </p:spPr>
        <p:txBody>
          <a:bodyPr lIns="121900" tIns="121900" rIns="121900" bIns="121900" anchor="t" anchorCtr="0">
            <a:spAutoFit/>
          </a:bodyPr>
          <a:lstStyle/>
          <a:p>
            <a:r>
              <a:rPr lang="en" sz="3200"/>
              <a:t>Less spread out correlations</a:t>
            </a:r>
          </a:p>
        </p:txBody>
      </p:sp>
      <p:sp>
        <p:nvSpPr>
          <p:cNvPr id="344" name="Shape 344"/>
          <p:cNvSpPr/>
          <p:nvPr/>
        </p:nvSpPr>
        <p:spPr>
          <a:xfrm>
            <a:off x="473533" y="4432776"/>
            <a:ext cx="6152467" cy="615513"/>
          </a:xfrm>
          <a:prstGeom prst="flowChartInputOutput">
            <a:avLst/>
          </a:prstGeom>
          <a:solidFill>
            <a:srgbClr val="D9EAD3"/>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45" name="Shape 345"/>
          <p:cNvSpPr/>
          <p:nvPr/>
        </p:nvSpPr>
        <p:spPr>
          <a:xfrm>
            <a:off x="3126433" y="4075237"/>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46" name="Shape 346"/>
          <p:cNvSpPr/>
          <p:nvPr/>
        </p:nvSpPr>
        <p:spPr>
          <a:xfrm>
            <a:off x="3230867" y="4151237"/>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47" name="Shape 347"/>
          <p:cNvSpPr/>
          <p:nvPr/>
        </p:nvSpPr>
        <p:spPr>
          <a:xfrm>
            <a:off x="3352067" y="4075237"/>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48" name="Shape 348"/>
          <p:cNvSpPr/>
          <p:nvPr/>
        </p:nvSpPr>
        <p:spPr>
          <a:xfrm rot="10800000" flipH="1">
            <a:off x="3450833" y="4151236"/>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49" name="Shape 349"/>
          <p:cNvSpPr/>
          <p:nvPr/>
        </p:nvSpPr>
        <p:spPr>
          <a:xfrm rot="10800000" flipH="1">
            <a:off x="3230867" y="4202436"/>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50" name="Shape 350"/>
          <p:cNvSpPr/>
          <p:nvPr/>
        </p:nvSpPr>
        <p:spPr>
          <a:xfrm>
            <a:off x="3387567" y="4202437"/>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51" name="Shape 351"/>
          <p:cNvSpPr/>
          <p:nvPr/>
        </p:nvSpPr>
        <p:spPr>
          <a:xfrm>
            <a:off x="3126433" y="4151237"/>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52" name="Shape 352"/>
          <p:cNvSpPr/>
          <p:nvPr/>
        </p:nvSpPr>
        <p:spPr>
          <a:xfrm>
            <a:off x="3126433" y="2956694"/>
            <a:ext cx="575200" cy="829811"/>
          </a:xfrm>
          <a:prstGeom prst="can">
            <a:avLst>
              <a:gd name="adj" fmla="val 25000"/>
            </a:avLst>
          </a:prstGeom>
          <a:solidFill>
            <a:srgbClr val="F9CB9C"/>
          </a:solidFill>
          <a:ln w="19050" cap="flat">
            <a:solidFill>
              <a:srgbClr val="FF0000"/>
            </a:solidFill>
            <a:prstDash val="solid"/>
            <a:round/>
            <a:headEnd type="none" w="med" len="med"/>
            <a:tailEnd type="none" w="med" len="med"/>
          </a:ln>
        </p:spPr>
        <p:txBody>
          <a:bodyPr lIns="121900" tIns="121900" rIns="121900" bIns="121900" anchor="ctr" anchorCtr="0">
            <a:spAutoFit/>
          </a:bodyPr>
          <a:lstStyle/>
          <a:p>
            <a:endParaRPr sz="2400"/>
          </a:p>
        </p:txBody>
      </p:sp>
      <p:sp>
        <p:nvSpPr>
          <p:cNvPr id="353" name="Shape 353"/>
          <p:cNvSpPr/>
          <p:nvPr/>
        </p:nvSpPr>
        <p:spPr>
          <a:xfrm>
            <a:off x="5875967" y="4432776"/>
            <a:ext cx="6152467" cy="615513"/>
          </a:xfrm>
          <a:prstGeom prst="flowChartInputOutput">
            <a:avLst/>
          </a:prstGeom>
          <a:solidFill>
            <a:srgbClr val="D9EAD3"/>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54" name="Shape 354"/>
          <p:cNvSpPr/>
          <p:nvPr/>
        </p:nvSpPr>
        <p:spPr>
          <a:xfrm>
            <a:off x="8207333" y="3915237"/>
            <a:ext cx="8416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55" name="Shape 355"/>
          <p:cNvSpPr/>
          <p:nvPr/>
        </p:nvSpPr>
        <p:spPr>
          <a:xfrm>
            <a:off x="8113433" y="4075237"/>
            <a:ext cx="8416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56" name="Shape 356"/>
          <p:cNvSpPr/>
          <p:nvPr/>
        </p:nvSpPr>
        <p:spPr>
          <a:xfrm>
            <a:off x="8531400" y="3991237"/>
            <a:ext cx="8416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57" name="Shape 357"/>
          <p:cNvSpPr txBox="1"/>
          <p:nvPr/>
        </p:nvSpPr>
        <p:spPr>
          <a:xfrm>
            <a:off x="3775234" y="1856833"/>
            <a:ext cx="1633999" cy="861734"/>
          </a:xfrm>
          <a:prstGeom prst="rect">
            <a:avLst/>
          </a:prstGeom>
          <a:noFill/>
          <a:ln>
            <a:noFill/>
          </a:ln>
        </p:spPr>
        <p:txBody>
          <a:bodyPr lIns="121900" tIns="121900" rIns="121900" bIns="121900" anchor="t" anchorCtr="0">
            <a:spAutoFit/>
          </a:bodyPr>
          <a:lstStyle/>
          <a:p>
            <a:r>
              <a:rPr lang="en" sz="4000"/>
              <a:t>1x1</a:t>
            </a:r>
          </a:p>
        </p:txBody>
      </p:sp>
      <p:sp>
        <p:nvSpPr>
          <p:cNvPr id="358" name="Shape 358"/>
          <p:cNvSpPr txBox="1"/>
          <p:nvPr/>
        </p:nvSpPr>
        <p:spPr>
          <a:xfrm>
            <a:off x="841767" y="1473001"/>
            <a:ext cx="1758000" cy="984845"/>
          </a:xfrm>
          <a:prstGeom prst="rect">
            <a:avLst/>
          </a:prstGeom>
          <a:noFill/>
          <a:ln>
            <a:noFill/>
          </a:ln>
        </p:spPr>
        <p:txBody>
          <a:bodyPr lIns="121900" tIns="121900" rIns="121900" bIns="121900" anchor="t" anchorCtr="0">
            <a:spAutoFit/>
          </a:bodyPr>
          <a:lstStyle/>
          <a:p>
            <a:r>
              <a:rPr lang="en" sz="2400"/>
              <a:t>number of filters</a:t>
            </a:r>
          </a:p>
        </p:txBody>
      </p:sp>
      <p:cxnSp>
        <p:nvCxnSpPr>
          <p:cNvPr id="359" name="Shape 359"/>
          <p:cNvCxnSpPr/>
          <p:nvPr/>
        </p:nvCxnSpPr>
        <p:spPr>
          <a:xfrm rot="10800000">
            <a:off x="581800" y="1832267"/>
            <a:ext cx="0" cy="2747999"/>
          </a:xfrm>
          <a:prstGeom prst="straightConnector1">
            <a:avLst/>
          </a:prstGeom>
          <a:noFill/>
          <a:ln w="19050" cap="flat">
            <a:solidFill>
              <a:schemeClr val="dk2"/>
            </a:solidFill>
            <a:prstDash val="solid"/>
            <a:round/>
            <a:headEnd type="none" w="lg" len="lg"/>
            <a:tailEnd type="triangle" w="lg" len="lg"/>
          </a:ln>
        </p:spPr>
      </p:cxnSp>
      <p:sp>
        <p:nvSpPr>
          <p:cNvPr id="19" name="Title 1"/>
          <p:cNvSpPr txBox="1">
            <a:spLocks/>
          </p:cNvSpPr>
          <p:nvPr/>
        </p:nvSpPr>
        <p:spPr>
          <a:xfrm>
            <a:off x="180753" y="6542641"/>
            <a:ext cx="4784652" cy="81443"/>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sz="1200" dirty="0" smtClean="0">
                <a:latin typeface="Calibri" panose="020F0502020204030204" pitchFamily="34" charset="0"/>
                <a:cs typeface="Times New Roman" panose="02020603050405020304" pitchFamily="18" charset="0"/>
              </a:rPr>
              <a:t>Slide </a:t>
            </a:r>
            <a:r>
              <a:rPr lang="en-US" sz="1200" dirty="0" err="1" smtClean="0">
                <a:latin typeface="Calibri" panose="020F0502020204030204" pitchFamily="34" charset="0"/>
                <a:cs typeface="Times New Roman" panose="02020603050405020304" pitchFamily="18" charset="0"/>
              </a:rPr>
              <a:t>credit:Google</a:t>
            </a:r>
            <a:r>
              <a:rPr lang="en-US" sz="1200" dirty="0" smtClean="0">
                <a:latin typeface="Calibri" panose="020F0502020204030204" pitchFamily="34" charset="0"/>
                <a:cs typeface="Times New Roman" panose="02020603050405020304" pitchFamily="18" charset="0"/>
              </a:rPr>
              <a:t> </a:t>
            </a:r>
            <a:r>
              <a:rPr lang="en-US" sz="1200" dirty="0" err="1" smtClean="0">
                <a:latin typeface="Calibri" panose="020F0502020204030204" pitchFamily="34" charset="0"/>
                <a:cs typeface="Times New Roman" panose="02020603050405020304" pitchFamily="18" charset="0"/>
              </a:rPr>
              <a:t>Inc</a:t>
            </a:r>
            <a:endParaRPr lang="en-US" sz="12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5089247"/>
      </p:ext>
    </p:extLst>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p:nvPr/>
        </p:nvSpPr>
        <p:spPr>
          <a:xfrm>
            <a:off x="691400" y="353001"/>
            <a:ext cx="11190400" cy="738623"/>
          </a:xfrm>
          <a:prstGeom prst="rect">
            <a:avLst/>
          </a:prstGeom>
          <a:noFill/>
          <a:ln>
            <a:noFill/>
          </a:ln>
        </p:spPr>
        <p:txBody>
          <a:bodyPr lIns="121900" tIns="121900" rIns="121900" bIns="121900" anchor="t" anchorCtr="0">
            <a:spAutoFit/>
          </a:bodyPr>
          <a:lstStyle/>
          <a:p>
            <a:r>
              <a:rPr lang="en" sz="3200"/>
              <a:t>Cover more spread out clusters by 3x3 convolutions</a:t>
            </a:r>
          </a:p>
        </p:txBody>
      </p:sp>
      <p:sp>
        <p:nvSpPr>
          <p:cNvPr id="365" name="Shape 365"/>
          <p:cNvSpPr/>
          <p:nvPr/>
        </p:nvSpPr>
        <p:spPr>
          <a:xfrm>
            <a:off x="473533" y="4432776"/>
            <a:ext cx="6152467" cy="615513"/>
          </a:xfrm>
          <a:prstGeom prst="flowChartInputOutput">
            <a:avLst/>
          </a:prstGeom>
          <a:solidFill>
            <a:srgbClr val="D9EAD3"/>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66" name="Shape 366"/>
          <p:cNvSpPr/>
          <p:nvPr/>
        </p:nvSpPr>
        <p:spPr>
          <a:xfrm>
            <a:off x="3126433" y="4075237"/>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67" name="Shape 367"/>
          <p:cNvSpPr/>
          <p:nvPr/>
        </p:nvSpPr>
        <p:spPr>
          <a:xfrm>
            <a:off x="3230867" y="4151237"/>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68" name="Shape 368"/>
          <p:cNvSpPr/>
          <p:nvPr/>
        </p:nvSpPr>
        <p:spPr>
          <a:xfrm>
            <a:off x="3352067" y="4075237"/>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69" name="Shape 369"/>
          <p:cNvSpPr/>
          <p:nvPr/>
        </p:nvSpPr>
        <p:spPr>
          <a:xfrm rot="10800000" flipH="1">
            <a:off x="3450833" y="4151236"/>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70" name="Shape 370"/>
          <p:cNvSpPr/>
          <p:nvPr/>
        </p:nvSpPr>
        <p:spPr>
          <a:xfrm rot="10800000" flipH="1">
            <a:off x="3230867" y="4202436"/>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71" name="Shape 371"/>
          <p:cNvSpPr/>
          <p:nvPr/>
        </p:nvSpPr>
        <p:spPr>
          <a:xfrm>
            <a:off x="3387567" y="4202437"/>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72" name="Shape 372"/>
          <p:cNvSpPr/>
          <p:nvPr/>
        </p:nvSpPr>
        <p:spPr>
          <a:xfrm>
            <a:off x="3126433" y="4151237"/>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73" name="Shape 373"/>
          <p:cNvSpPr/>
          <p:nvPr/>
        </p:nvSpPr>
        <p:spPr>
          <a:xfrm>
            <a:off x="3126433" y="2956694"/>
            <a:ext cx="575200" cy="829811"/>
          </a:xfrm>
          <a:prstGeom prst="can">
            <a:avLst>
              <a:gd name="adj" fmla="val 25000"/>
            </a:avLst>
          </a:prstGeom>
          <a:solidFill>
            <a:srgbClr val="F9CB9C"/>
          </a:solidFill>
          <a:ln w="19050" cap="flat">
            <a:solidFill>
              <a:srgbClr val="FF0000"/>
            </a:solidFill>
            <a:prstDash val="solid"/>
            <a:round/>
            <a:headEnd type="none" w="med" len="med"/>
            <a:tailEnd type="none" w="med" len="med"/>
          </a:ln>
        </p:spPr>
        <p:txBody>
          <a:bodyPr lIns="121900" tIns="121900" rIns="121900" bIns="121900" anchor="ctr" anchorCtr="0">
            <a:spAutoFit/>
          </a:bodyPr>
          <a:lstStyle/>
          <a:p>
            <a:endParaRPr sz="2400"/>
          </a:p>
        </p:txBody>
      </p:sp>
      <p:sp>
        <p:nvSpPr>
          <p:cNvPr id="374" name="Shape 374"/>
          <p:cNvSpPr/>
          <p:nvPr/>
        </p:nvSpPr>
        <p:spPr>
          <a:xfrm>
            <a:off x="5875967" y="4432776"/>
            <a:ext cx="6152467" cy="615513"/>
          </a:xfrm>
          <a:prstGeom prst="flowChartInputOutput">
            <a:avLst/>
          </a:prstGeom>
          <a:solidFill>
            <a:srgbClr val="D9EAD3"/>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75" name="Shape 375"/>
          <p:cNvSpPr/>
          <p:nvPr/>
        </p:nvSpPr>
        <p:spPr>
          <a:xfrm>
            <a:off x="8207333" y="3915237"/>
            <a:ext cx="8416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76" name="Shape 376"/>
          <p:cNvSpPr/>
          <p:nvPr/>
        </p:nvSpPr>
        <p:spPr>
          <a:xfrm>
            <a:off x="8113433" y="4075237"/>
            <a:ext cx="8416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77" name="Shape 377"/>
          <p:cNvSpPr/>
          <p:nvPr/>
        </p:nvSpPr>
        <p:spPr>
          <a:xfrm>
            <a:off x="8531400" y="3991237"/>
            <a:ext cx="8416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78" name="Shape 378"/>
          <p:cNvSpPr/>
          <p:nvPr/>
        </p:nvSpPr>
        <p:spPr>
          <a:xfrm>
            <a:off x="8113434" y="3433285"/>
            <a:ext cx="1188799" cy="978630"/>
          </a:xfrm>
          <a:prstGeom prst="can">
            <a:avLst>
              <a:gd name="adj" fmla="val 25000"/>
            </a:avLst>
          </a:prstGeom>
          <a:solidFill>
            <a:srgbClr val="F9CB9C"/>
          </a:solidFill>
          <a:ln w="19050" cap="flat">
            <a:solidFill>
              <a:srgbClr val="FF0000"/>
            </a:solidFill>
            <a:prstDash val="solid"/>
            <a:round/>
            <a:headEnd type="none" w="med" len="med"/>
            <a:tailEnd type="none" w="med" len="med"/>
          </a:ln>
        </p:spPr>
        <p:txBody>
          <a:bodyPr lIns="121900" tIns="121900" rIns="121900" bIns="121900" anchor="ctr" anchorCtr="0">
            <a:spAutoFit/>
          </a:bodyPr>
          <a:lstStyle/>
          <a:p>
            <a:endParaRPr sz="2400"/>
          </a:p>
        </p:txBody>
      </p:sp>
      <p:sp>
        <p:nvSpPr>
          <p:cNvPr id="379" name="Shape 379"/>
          <p:cNvSpPr txBox="1"/>
          <p:nvPr/>
        </p:nvSpPr>
        <p:spPr>
          <a:xfrm>
            <a:off x="3775234" y="1856833"/>
            <a:ext cx="1633999" cy="861734"/>
          </a:xfrm>
          <a:prstGeom prst="rect">
            <a:avLst/>
          </a:prstGeom>
          <a:noFill/>
          <a:ln>
            <a:noFill/>
          </a:ln>
        </p:spPr>
        <p:txBody>
          <a:bodyPr lIns="121900" tIns="121900" rIns="121900" bIns="121900" anchor="t" anchorCtr="0">
            <a:spAutoFit/>
          </a:bodyPr>
          <a:lstStyle/>
          <a:p>
            <a:r>
              <a:rPr lang="en" sz="4000"/>
              <a:t>1x1</a:t>
            </a:r>
          </a:p>
        </p:txBody>
      </p:sp>
      <p:sp>
        <p:nvSpPr>
          <p:cNvPr id="380" name="Shape 380"/>
          <p:cNvSpPr txBox="1"/>
          <p:nvPr/>
        </p:nvSpPr>
        <p:spPr>
          <a:xfrm>
            <a:off x="8719634" y="2530433"/>
            <a:ext cx="1282799" cy="861734"/>
          </a:xfrm>
          <a:prstGeom prst="rect">
            <a:avLst/>
          </a:prstGeom>
          <a:noFill/>
          <a:ln>
            <a:noFill/>
          </a:ln>
        </p:spPr>
        <p:txBody>
          <a:bodyPr lIns="121900" tIns="121900" rIns="121900" bIns="121900" anchor="t" anchorCtr="0">
            <a:spAutoFit/>
          </a:bodyPr>
          <a:lstStyle/>
          <a:p>
            <a:r>
              <a:rPr lang="en" sz="4000"/>
              <a:t>3x3</a:t>
            </a:r>
          </a:p>
        </p:txBody>
      </p:sp>
      <p:sp>
        <p:nvSpPr>
          <p:cNvPr id="381" name="Shape 381"/>
          <p:cNvSpPr txBox="1"/>
          <p:nvPr/>
        </p:nvSpPr>
        <p:spPr>
          <a:xfrm>
            <a:off x="841767" y="1473001"/>
            <a:ext cx="1758000" cy="984845"/>
          </a:xfrm>
          <a:prstGeom prst="rect">
            <a:avLst/>
          </a:prstGeom>
          <a:noFill/>
          <a:ln>
            <a:noFill/>
          </a:ln>
        </p:spPr>
        <p:txBody>
          <a:bodyPr lIns="121900" tIns="121900" rIns="121900" bIns="121900" anchor="t" anchorCtr="0">
            <a:spAutoFit/>
          </a:bodyPr>
          <a:lstStyle/>
          <a:p>
            <a:r>
              <a:rPr lang="en" sz="2400"/>
              <a:t>number of filters</a:t>
            </a:r>
          </a:p>
        </p:txBody>
      </p:sp>
      <p:cxnSp>
        <p:nvCxnSpPr>
          <p:cNvPr id="382" name="Shape 382"/>
          <p:cNvCxnSpPr/>
          <p:nvPr/>
        </p:nvCxnSpPr>
        <p:spPr>
          <a:xfrm rot="10800000">
            <a:off x="581800" y="1832267"/>
            <a:ext cx="0" cy="2747999"/>
          </a:xfrm>
          <a:prstGeom prst="straightConnector1">
            <a:avLst/>
          </a:prstGeom>
          <a:noFill/>
          <a:ln w="19050" cap="flat">
            <a:solidFill>
              <a:schemeClr val="dk2"/>
            </a:solidFill>
            <a:prstDash val="solid"/>
            <a:round/>
            <a:headEnd type="none" w="lg" len="lg"/>
            <a:tailEnd type="triangle" w="lg" len="lg"/>
          </a:ln>
        </p:spPr>
      </p:cxnSp>
      <p:sp>
        <p:nvSpPr>
          <p:cNvPr id="21" name="Title 1"/>
          <p:cNvSpPr txBox="1">
            <a:spLocks/>
          </p:cNvSpPr>
          <p:nvPr/>
        </p:nvSpPr>
        <p:spPr>
          <a:xfrm>
            <a:off x="180753" y="6542641"/>
            <a:ext cx="4784652" cy="81443"/>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sz="1200" dirty="0" smtClean="0">
                <a:latin typeface="Calibri" panose="020F0502020204030204" pitchFamily="34" charset="0"/>
                <a:cs typeface="Times New Roman" panose="02020603050405020304" pitchFamily="18" charset="0"/>
              </a:rPr>
              <a:t>Slide </a:t>
            </a:r>
            <a:r>
              <a:rPr lang="en-US" sz="1200" dirty="0" err="1" smtClean="0">
                <a:latin typeface="Calibri" panose="020F0502020204030204" pitchFamily="34" charset="0"/>
                <a:cs typeface="Times New Roman" panose="02020603050405020304" pitchFamily="18" charset="0"/>
              </a:rPr>
              <a:t>credit:Google</a:t>
            </a:r>
            <a:r>
              <a:rPr lang="en-US" sz="1200" dirty="0" smtClean="0">
                <a:latin typeface="Calibri" panose="020F0502020204030204" pitchFamily="34" charset="0"/>
                <a:cs typeface="Times New Roman" panose="02020603050405020304" pitchFamily="18" charset="0"/>
              </a:rPr>
              <a:t> </a:t>
            </a:r>
            <a:r>
              <a:rPr lang="en-US" sz="1200" dirty="0" err="1" smtClean="0">
                <a:latin typeface="Calibri" panose="020F0502020204030204" pitchFamily="34" charset="0"/>
                <a:cs typeface="Times New Roman" panose="02020603050405020304" pitchFamily="18" charset="0"/>
              </a:rPr>
              <a:t>Inc</a:t>
            </a:r>
            <a:endParaRPr lang="en-US" sz="12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0945337"/>
      </p:ext>
    </p:extLst>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p:nvPr/>
        </p:nvSpPr>
        <p:spPr>
          <a:xfrm>
            <a:off x="691400" y="353001"/>
            <a:ext cx="11190400" cy="738623"/>
          </a:xfrm>
          <a:prstGeom prst="rect">
            <a:avLst/>
          </a:prstGeom>
          <a:noFill/>
          <a:ln>
            <a:noFill/>
          </a:ln>
        </p:spPr>
        <p:txBody>
          <a:bodyPr lIns="121900" tIns="121900" rIns="121900" bIns="121900" anchor="t" anchorCtr="0">
            <a:spAutoFit/>
          </a:bodyPr>
          <a:lstStyle/>
          <a:p>
            <a:r>
              <a:rPr lang="en" sz="3200"/>
              <a:t>Cover more spread out clusters by 5x5 convolutions</a:t>
            </a:r>
          </a:p>
        </p:txBody>
      </p:sp>
      <p:sp>
        <p:nvSpPr>
          <p:cNvPr id="388" name="Shape 388"/>
          <p:cNvSpPr/>
          <p:nvPr/>
        </p:nvSpPr>
        <p:spPr>
          <a:xfrm>
            <a:off x="473533" y="4432776"/>
            <a:ext cx="6152467" cy="615513"/>
          </a:xfrm>
          <a:prstGeom prst="flowChartInputOutput">
            <a:avLst/>
          </a:prstGeom>
          <a:solidFill>
            <a:srgbClr val="D9EAD3"/>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89" name="Shape 389"/>
          <p:cNvSpPr/>
          <p:nvPr/>
        </p:nvSpPr>
        <p:spPr>
          <a:xfrm>
            <a:off x="3126433" y="4075237"/>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90" name="Shape 390"/>
          <p:cNvSpPr/>
          <p:nvPr/>
        </p:nvSpPr>
        <p:spPr>
          <a:xfrm>
            <a:off x="3230867" y="4151237"/>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91" name="Shape 391"/>
          <p:cNvSpPr/>
          <p:nvPr/>
        </p:nvSpPr>
        <p:spPr>
          <a:xfrm>
            <a:off x="3352067" y="4075237"/>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92" name="Shape 392"/>
          <p:cNvSpPr/>
          <p:nvPr/>
        </p:nvSpPr>
        <p:spPr>
          <a:xfrm rot="10800000" flipH="1">
            <a:off x="3450833" y="4151236"/>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93" name="Shape 393"/>
          <p:cNvSpPr/>
          <p:nvPr/>
        </p:nvSpPr>
        <p:spPr>
          <a:xfrm rot="10800000" flipH="1">
            <a:off x="3230867" y="4202436"/>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94" name="Shape 394"/>
          <p:cNvSpPr/>
          <p:nvPr/>
        </p:nvSpPr>
        <p:spPr>
          <a:xfrm>
            <a:off x="3387567" y="4202437"/>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95" name="Shape 395"/>
          <p:cNvSpPr/>
          <p:nvPr/>
        </p:nvSpPr>
        <p:spPr>
          <a:xfrm>
            <a:off x="3126433" y="4151237"/>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96" name="Shape 396"/>
          <p:cNvSpPr/>
          <p:nvPr/>
        </p:nvSpPr>
        <p:spPr>
          <a:xfrm>
            <a:off x="5875967" y="4432776"/>
            <a:ext cx="6152467" cy="615513"/>
          </a:xfrm>
          <a:prstGeom prst="flowChartInputOutput">
            <a:avLst/>
          </a:prstGeom>
          <a:solidFill>
            <a:srgbClr val="D9EAD3"/>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97" name="Shape 397"/>
          <p:cNvSpPr/>
          <p:nvPr/>
        </p:nvSpPr>
        <p:spPr>
          <a:xfrm>
            <a:off x="7766134" y="3978836"/>
            <a:ext cx="1282799"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98" name="Shape 398"/>
          <p:cNvSpPr/>
          <p:nvPr/>
        </p:nvSpPr>
        <p:spPr>
          <a:xfrm>
            <a:off x="8531401" y="4080436"/>
            <a:ext cx="1282799"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399" name="Shape 399"/>
          <p:cNvSpPr/>
          <p:nvPr/>
        </p:nvSpPr>
        <p:spPr>
          <a:xfrm>
            <a:off x="2819634" y="3560485"/>
            <a:ext cx="1188799" cy="978630"/>
          </a:xfrm>
          <a:prstGeom prst="can">
            <a:avLst>
              <a:gd name="adj" fmla="val 25000"/>
            </a:avLst>
          </a:prstGeom>
          <a:solidFill>
            <a:srgbClr val="F9CB9C"/>
          </a:solidFill>
          <a:ln w="19050" cap="flat">
            <a:solidFill>
              <a:srgbClr val="FF0000"/>
            </a:solidFill>
            <a:prstDash val="solid"/>
            <a:round/>
            <a:headEnd type="none" w="med" len="med"/>
            <a:tailEnd type="none" w="med" len="med"/>
          </a:ln>
        </p:spPr>
        <p:txBody>
          <a:bodyPr lIns="121900" tIns="121900" rIns="121900" bIns="121900" anchor="ctr" anchorCtr="0">
            <a:spAutoFit/>
          </a:bodyPr>
          <a:lstStyle/>
          <a:p>
            <a:endParaRPr sz="2400"/>
          </a:p>
        </p:txBody>
      </p:sp>
      <p:sp>
        <p:nvSpPr>
          <p:cNvPr id="400" name="Shape 400"/>
          <p:cNvSpPr txBox="1"/>
          <p:nvPr/>
        </p:nvSpPr>
        <p:spPr>
          <a:xfrm>
            <a:off x="3775234" y="1856833"/>
            <a:ext cx="1633999" cy="861734"/>
          </a:xfrm>
          <a:prstGeom prst="rect">
            <a:avLst/>
          </a:prstGeom>
          <a:noFill/>
          <a:ln>
            <a:noFill/>
          </a:ln>
        </p:spPr>
        <p:txBody>
          <a:bodyPr lIns="121900" tIns="121900" rIns="121900" bIns="121900" anchor="t" anchorCtr="0">
            <a:spAutoFit/>
          </a:bodyPr>
          <a:lstStyle/>
          <a:p>
            <a:r>
              <a:rPr lang="en" sz="4000"/>
              <a:t>1x1</a:t>
            </a:r>
          </a:p>
        </p:txBody>
      </p:sp>
      <p:sp>
        <p:nvSpPr>
          <p:cNvPr id="401" name="Shape 401"/>
          <p:cNvSpPr txBox="1"/>
          <p:nvPr/>
        </p:nvSpPr>
        <p:spPr>
          <a:xfrm>
            <a:off x="841767" y="1473001"/>
            <a:ext cx="1758000" cy="984845"/>
          </a:xfrm>
          <a:prstGeom prst="rect">
            <a:avLst/>
          </a:prstGeom>
          <a:noFill/>
          <a:ln>
            <a:noFill/>
          </a:ln>
        </p:spPr>
        <p:txBody>
          <a:bodyPr lIns="121900" tIns="121900" rIns="121900" bIns="121900" anchor="t" anchorCtr="0">
            <a:spAutoFit/>
          </a:bodyPr>
          <a:lstStyle/>
          <a:p>
            <a:r>
              <a:rPr lang="en" sz="2400"/>
              <a:t>number of filters</a:t>
            </a:r>
          </a:p>
        </p:txBody>
      </p:sp>
      <p:cxnSp>
        <p:nvCxnSpPr>
          <p:cNvPr id="402" name="Shape 402"/>
          <p:cNvCxnSpPr/>
          <p:nvPr/>
        </p:nvCxnSpPr>
        <p:spPr>
          <a:xfrm rot="10800000">
            <a:off x="581800" y="1832267"/>
            <a:ext cx="0" cy="2747999"/>
          </a:xfrm>
          <a:prstGeom prst="straightConnector1">
            <a:avLst/>
          </a:prstGeom>
          <a:noFill/>
          <a:ln w="19050" cap="flat">
            <a:solidFill>
              <a:schemeClr val="dk2"/>
            </a:solidFill>
            <a:prstDash val="solid"/>
            <a:round/>
            <a:headEnd type="none" w="lg" len="lg"/>
            <a:tailEnd type="triangle" w="lg" len="lg"/>
          </a:ln>
        </p:spPr>
      </p:cxnSp>
      <p:sp>
        <p:nvSpPr>
          <p:cNvPr id="403" name="Shape 403"/>
          <p:cNvSpPr/>
          <p:nvPr/>
        </p:nvSpPr>
        <p:spPr>
          <a:xfrm>
            <a:off x="3126433" y="2457894"/>
            <a:ext cx="575200" cy="829811"/>
          </a:xfrm>
          <a:prstGeom prst="can">
            <a:avLst>
              <a:gd name="adj" fmla="val 25000"/>
            </a:avLst>
          </a:prstGeom>
          <a:solidFill>
            <a:srgbClr val="F9CB9C"/>
          </a:solidFill>
          <a:ln w="19050" cap="flat">
            <a:solidFill>
              <a:srgbClr val="FF0000"/>
            </a:solidFill>
            <a:prstDash val="solid"/>
            <a:round/>
            <a:headEnd type="none" w="med" len="med"/>
            <a:tailEnd type="none" w="med" len="med"/>
          </a:ln>
        </p:spPr>
        <p:txBody>
          <a:bodyPr lIns="121900" tIns="121900" rIns="121900" bIns="121900" anchor="ctr" anchorCtr="0">
            <a:spAutoFit/>
          </a:bodyPr>
          <a:lstStyle/>
          <a:p>
            <a:endParaRPr sz="2400"/>
          </a:p>
        </p:txBody>
      </p:sp>
      <p:sp>
        <p:nvSpPr>
          <p:cNvPr id="404" name="Shape 404"/>
          <p:cNvSpPr txBox="1"/>
          <p:nvPr/>
        </p:nvSpPr>
        <p:spPr>
          <a:xfrm>
            <a:off x="4250767" y="3164001"/>
            <a:ext cx="1758000" cy="861734"/>
          </a:xfrm>
          <a:prstGeom prst="rect">
            <a:avLst/>
          </a:prstGeom>
          <a:noFill/>
          <a:ln>
            <a:noFill/>
          </a:ln>
        </p:spPr>
        <p:txBody>
          <a:bodyPr lIns="121900" tIns="121900" rIns="121900" bIns="121900" anchor="t" anchorCtr="0">
            <a:spAutoFit/>
          </a:bodyPr>
          <a:lstStyle/>
          <a:p>
            <a:r>
              <a:rPr lang="en" sz="4000"/>
              <a:t>3x3</a:t>
            </a:r>
          </a:p>
        </p:txBody>
      </p:sp>
      <p:sp>
        <p:nvSpPr>
          <p:cNvPr id="20" name="Title 1"/>
          <p:cNvSpPr txBox="1">
            <a:spLocks/>
          </p:cNvSpPr>
          <p:nvPr/>
        </p:nvSpPr>
        <p:spPr>
          <a:xfrm>
            <a:off x="180753" y="6542641"/>
            <a:ext cx="4784652" cy="81443"/>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sz="1200" dirty="0" smtClean="0">
                <a:latin typeface="Calibri" panose="020F0502020204030204" pitchFamily="34" charset="0"/>
                <a:cs typeface="Times New Roman" panose="02020603050405020304" pitchFamily="18" charset="0"/>
              </a:rPr>
              <a:t>Slide </a:t>
            </a:r>
            <a:r>
              <a:rPr lang="en-US" sz="1200" dirty="0" err="1" smtClean="0">
                <a:latin typeface="Calibri" panose="020F0502020204030204" pitchFamily="34" charset="0"/>
                <a:cs typeface="Times New Roman" panose="02020603050405020304" pitchFamily="18" charset="0"/>
              </a:rPr>
              <a:t>credit:Google</a:t>
            </a:r>
            <a:r>
              <a:rPr lang="en-US" sz="1200" dirty="0" smtClean="0">
                <a:latin typeface="Calibri" panose="020F0502020204030204" pitchFamily="34" charset="0"/>
                <a:cs typeface="Times New Roman" panose="02020603050405020304" pitchFamily="18" charset="0"/>
              </a:rPr>
              <a:t> </a:t>
            </a:r>
            <a:r>
              <a:rPr lang="en-US" sz="1200" dirty="0" err="1" smtClean="0">
                <a:latin typeface="Calibri" panose="020F0502020204030204" pitchFamily="34" charset="0"/>
                <a:cs typeface="Times New Roman" panose="02020603050405020304" pitchFamily="18" charset="0"/>
              </a:rPr>
              <a:t>Inc</a:t>
            </a:r>
            <a:endParaRPr lang="en-US" sz="12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5267040"/>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configuration: </a:t>
            </a:r>
            <a:endParaRPr lang="en-US" dirty="0"/>
          </a:p>
        </p:txBody>
      </p:sp>
      <p:sp>
        <p:nvSpPr>
          <p:cNvPr id="3" name="Content Placeholder 2"/>
          <p:cNvSpPr>
            <a:spLocks noGrp="1"/>
          </p:cNvSpPr>
          <p:nvPr>
            <p:ph idx="1"/>
          </p:nvPr>
        </p:nvSpPr>
        <p:spPr/>
        <p:txBody>
          <a:bodyPr>
            <a:normAutofit fontScale="92500"/>
          </a:bodyPr>
          <a:lstStyle/>
          <a:p>
            <a:pPr>
              <a:buFont typeface="Arial" panose="020B0604020202020204" pitchFamily="34" charset="0"/>
              <a:buChar char="•"/>
            </a:pPr>
            <a:r>
              <a:rPr lang="en-US" dirty="0" smtClean="0"/>
              <a:t>Convolutional Layers: 8 to 16</a:t>
            </a:r>
          </a:p>
          <a:p>
            <a:pPr>
              <a:buFont typeface="Arial" panose="020B0604020202020204" pitchFamily="34" charset="0"/>
              <a:buChar char="•"/>
            </a:pPr>
            <a:r>
              <a:rPr lang="en-US" dirty="0" smtClean="0"/>
              <a:t>Fully Connected Layers: 3</a:t>
            </a:r>
          </a:p>
          <a:p>
            <a:pPr>
              <a:buFont typeface="Arial" panose="020B0604020202020204" pitchFamily="34" charset="0"/>
              <a:buChar char="•"/>
            </a:pPr>
            <a:r>
              <a:rPr lang="en-US" dirty="0" smtClean="0"/>
              <a:t>Stride: 1</a:t>
            </a:r>
          </a:p>
          <a:p>
            <a:pPr>
              <a:buFont typeface="Arial" panose="020B0604020202020204" pitchFamily="34" charset="0"/>
              <a:buChar char="•"/>
            </a:pPr>
            <a:r>
              <a:rPr lang="en-US" dirty="0" err="1" smtClean="0"/>
              <a:t>ReLu</a:t>
            </a:r>
            <a:r>
              <a:rPr lang="en-US" dirty="0" smtClean="0"/>
              <a:t>: Follow all hidden layers</a:t>
            </a:r>
          </a:p>
          <a:p>
            <a:pPr>
              <a:buFont typeface="Arial" panose="020B0604020202020204" pitchFamily="34" charset="0"/>
              <a:buChar char="•"/>
            </a:pPr>
            <a:r>
              <a:rPr lang="en-US" dirty="0" smtClean="0"/>
              <a:t>Max-Pooling: 2x2 window</a:t>
            </a:r>
          </a:p>
          <a:p>
            <a:pPr>
              <a:buFont typeface="Arial" panose="020B0604020202020204" pitchFamily="34" charset="0"/>
              <a:buChar char="•"/>
            </a:pPr>
            <a:r>
              <a:rPr lang="en-US" dirty="0" smtClean="0"/>
              <a:t>LRN: No perceived improvement in performance so not used</a:t>
            </a:r>
          </a:p>
          <a:p>
            <a:pPr>
              <a:buFont typeface="Arial" panose="020B0604020202020204" pitchFamily="34" charset="0"/>
              <a:buChar char="•"/>
            </a:pPr>
            <a:r>
              <a:rPr lang="en-US" dirty="0" smtClean="0"/>
              <a:t>Padding: s/t spatial resolution is preserved. </a:t>
            </a:r>
          </a:p>
          <a:p>
            <a:pPr>
              <a:buFont typeface="Arial" panose="020B0604020202020204" pitchFamily="34" charset="0"/>
              <a:buChar char="•"/>
            </a:pPr>
            <a:r>
              <a:rPr lang="en-US" dirty="0" smtClean="0"/>
              <a:t>#Convolutional filters: Starting from 64, double after each max-pooling layer until 512 </a:t>
            </a:r>
          </a:p>
          <a:p>
            <a:pPr>
              <a:buFont typeface="Arial" panose="020B0604020202020204" pitchFamily="34" charset="0"/>
              <a:buChar char="•"/>
            </a:pPr>
            <a:r>
              <a:rPr lang="en-US" dirty="0" smtClean="0"/>
              <a:t>Filter sizes: 3x3, 1x1</a:t>
            </a:r>
            <a:endParaRPr lang="en-US" dirty="0"/>
          </a:p>
        </p:txBody>
      </p:sp>
    </p:spTree>
    <p:extLst>
      <p:ext uri="{BB962C8B-B14F-4D97-AF65-F5344CB8AC3E}">
        <p14:creationId xmlns:p14="http://schemas.microsoft.com/office/powerpoint/2010/main" val="2528925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p:nvPr/>
        </p:nvSpPr>
        <p:spPr>
          <a:xfrm>
            <a:off x="691400" y="353001"/>
            <a:ext cx="11190400" cy="738623"/>
          </a:xfrm>
          <a:prstGeom prst="rect">
            <a:avLst/>
          </a:prstGeom>
          <a:noFill/>
          <a:ln>
            <a:noFill/>
          </a:ln>
        </p:spPr>
        <p:txBody>
          <a:bodyPr lIns="121900" tIns="121900" rIns="121900" bIns="121900" anchor="t" anchorCtr="0">
            <a:spAutoFit/>
          </a:bodyPr>
          <a:lstStyle/>
          <a:p>
            <a:r>
              <a:rPr lang="en" sz="3200"/>
              <a:t>Cover more spread out clusters by 5x5 convolutions</a:t>
            </a:r>
          </a:p>
        </p:txBody>
      </p:sp>
      <p:sp>
        <p:nvSpPr>
          <p:cNvPr id="410" name="Shape 410"/>
          <p:cNvSpPr/>
          <p:nvPr/>
        </p:nvSpPr>
        <p:spPr>
          <a:xfrm>
            <a:off x="473533" y="4432776"/>
            <a:ext cx="6152467" cy="615513"/>
          </a:xfrm>
          <a:prstGeom prst="flowChartInputOutput">
            <a:avLst/>
          </a:prstGeom>
          <a:solidFill>
            <a:srgbClr val="D9EAD3"/>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411" name="Shape 411"/>
          <p:cNvSpPr/>
          <p:nvPr/>
        </p:nvSpPr>
        <p:spPr>
          <a:xfrm>
            <a:off x="3126433" y="4075237"/>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412" name="Shape 412"/>
          <p:cNvSpPr/>
          <p:nvPr/>
        </p:nvSpPr>
        <p:spPr>
          <a:xfrm>
            <a:off x="3230867" y="4151237"/>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413" name="Shape 413"/>
          <p:cNvSpPr/>
          <p:nvPr/>
        </p:nvSpPr>
        <p:spPr>
          <a:xfrm>
            <a:off x="3352067" y="4075237"/>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414" name="Shape 414"/>
          <p:cNvSpPr/>
          <p:nvPr/>
        </p:nvSpPr>
        <p:spPr>
          <a:xfrm rot="10800000" flipH="1">
            <a:off x="3450833" y="4151236"/>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415" name="Shape 415"/>
          <p:cNvSpPr/>
          <p:nvPr/>
        </p:nvSpPr>
        <p:spPr>
          <a:xfrm rot="10800000" flipH="1">
            <a:off x="3230867" y="4202436"/>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416" name="Shape 416"/>
          <p:cNvSpPr/>
          <p:nvPr/>
        </p:nvSpPr>
        <p:spPr>
          <a:xfrm>
            <a:off x="3387567" y="4202437"/>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417" name="Shape 417"/>
          <p:cNvSpPr/>
          <p:nvPr/>
        </p:nvSpPr>
        <p:spPr>
          <a:xfrm>
            <a:off x="3126433" y="4151237"/>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418" name="Shape 418"/>
          <p:cNvSpPr/>
          <p:nvPr/>
        </p:nvSpPr>
        <p:spPr>
          <a:xfrm>
            <a:off x="5875967" y="4432776"/>
            <a:ext cx="6152467" cy="615513"/>
          </a:xfrm>
          <a:prstGeom prst="flowChartInputOutput">
            <a:avLst/>
          </a:prstGeom>
          <a:solidFill>
            <a:srgbClr val="D9EAD3"/>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419" name="Shape 419"/>
          <p:cNvSpPr/>
          <p:nvPr/>
        </p:nvSpPr>
        <p:spPr>
          <a:xfrm>
            <a:off x="7766134" y="3978836"/>
            <a:ext cx="1282799"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420" name="Shape 420"/>
          <p:cNvSpPr/>
          <p:nvPr/>
        </p:nvSpPr>
        <p:spPr>
          <a:xfrm>
            <a:off x="8531401" y="4080436"/>
            <a:ext cx="1282799"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421" name="Shape 421"/>
          <p:cNvSpPr/>
          <p:nvPr/>
        </p:nvSpPr>
        <p:spPr>
          <a:xfrm>
            <a:off x="2819634" y="3560485"/>
            <a:ext cx="1188799" cy="978630"/>
          </a:xfrm>
          <a:prstGeom prst="can">
            <a:avLst>
              <a:gd name="adj" fmla="val 25000"/>
            </a:avLst>
          </a:prstGeom>
          <a:solidFill>
            <a:srgbClr val="F9CB9C"/>
          </a:solidFill>
          <a:ln w="19050" cap="flat">
            <a:solidFill>
              <a:srgbClr val="FF0000"/>
            </a:solidFill>
            <a:prstDash val="solid"/>
            <a:round/>
            <a:headEnd type="none" w="med" len="med"/>
            <a:tailEnd type="none" w="med" len="med"/>
          </a:ln>
        </p:spPr>
        <p:txBody>
          <a:bodyPr lIns="121900" tIns="121900" rIns="121900" bIns="121900" anchor="ctr" anchorCtr="0">
            <a:spAutoFit/>
          </a:bodyPr>
          <a:lstStyle/>
          <a:p>
            <a:endParaRPr sz="2400"/>
          </a:p>
        </p:txBody>
      </p:sp>
      <p:sp>
        <p:nvSpPr>
          <p:cNvPr id="422" name="Shape 422"/>
          <p:cNvSpPr txBox="1"/>
          <p:nvPr/>
        </p:nvSpPr>
        <p:spPr>
          <a:xfrm>
            <a:off x="3775233" y="1856834"/>
            <a:ext cx="1758000" cy="861734"/>
          </a:xfrm>
          <a:prstGeom prst="rect">
            <a:avLst/>
          </a:prstGeom>
          <a:noFill/>
          <a:ln>
            <a:noFill/>
          </a:ln>
        </p:spPr>
        <p:txBody>
          <a:bodyPr lIns="121900" tIns="121900" rIns="121900" bIns="121900" anchor="t" anchorCtr="0">
            <a:spAutoFit/>
          </a:bodyPr>
          <a:lstStyle/>
          <a:p>
            <a:r>
              <a:rPr lang="en" sz="4000"/>
              <a:t>1x1</a:t>
            </a:r>
          </a:p>
        </p:txBody>
      </p:sp>
      <p:sp>
        <p:nvSpPr>
          <p:cNvPr id="423" name="Shape 423"/>
          <p:cNvSpPr txBox="1"/>
          <p:nvPr/>
        </p:nvSpPr>
        <p:spPr>
          <a:xfrm>
            <a:off x="841767" y="1473001"/>
            <a:ext cx="1758000" cy="984845"/>
          </a:xfrm>
          <a:prstGeom prst="rect">
            <a:avLst/>
          </a:prstGeom>
          <a:noFill/>
          <a:ln>
            <a:noFill/>
          </a:ln>
        </p:spPr>
        <p:txBody>
          <a:bodyPr lIns="121900" tIns="121900" rIns="121900" bIns="121900" anchor="t" anchorCtr="0">
            <a:spAutoFit/>
          </a:bodyPr>
          <a:lstStyle/>
          <a:p>
            <a:r>
              <a:rPr lang="en" sz="2400"/>
              <a:t>number of filters</a:t>
            </a:r>
          </a:p>
        </p:txBody>
      </p:sp>
      <p:cxnSp>
        <p:nvCxnSpPr>
          <p:cNvPr id="424" name="Shape 424"/>
          <p:cNvCxnSpPr/>
          <p:nvPr/>
        </p:nvCxnSpPr>
        <p:spPr>
          <a:xfrm rot="10800000">
            <a:off x="581800" y="1832267"/>
            <a:ext cx="0" cy="2747999"/>
          </a:xfrm>
          <a:prstGeom prst="straightConnector1">
            <a:avLst/>
          </a:prstGeom>
          <a:noFill/>
          <a:ln w="19050" cap="flat">
            <a:solidFill>
              <a:schemeClr val="dk2"/>
            </a:solidFill>
            <a:prstDash val="solid"/>
            <a:round/>
            <a:headEnd type="none" w="lg" len="lg"/>
            <a:tailEnd type="triangle" w="lg" len="lg"/>
          </a:ln>
        </p:spPr>
      </p:cxnSp>
      <p:sp>
        <p:nvSpPr>
          <p:cNvPr id="425" name="Shape 425"/>
          <p:cNvSpPr/>
          <p:nvPr/>
        </p:nvSpPr>
        <p:spPr>
          <a:xfrm>
            <a:off x="3126433" y="2457894"/>
            <a:ext cx="575200" cy="829811"/>
          </a:xfrm>
          <a:prstGeom prst="can">
            <a:avLst>
              <a:gd name="adj" fmla="val 25000"/>
            </a:avLst>
          </a:prstGeom>
          <a:solidFill>
            <a:srgbClr val="F9CB9C"/>
          </a:solidFill>
          <a:ln w="19050" cap="flat">
            <a:solidFill>
              <a:srgbClr val="FF0000"/>
            </a:solidFill>
            <a:prstDash val="solid"/>
            <a:round/>
            <a:headEnd type="none" w="med" len="med"/>
            <a:tailEnd type="none" w="med" len="med"/>
          </a:ln>
        </p:spPr>
        <p:txBody>
          <a:bodyPr lIns="121900" tIns="121900" rIns="121900" bIns="121900" anchor="ctr" anchorCtr="0">
            <a:spAutoFit/>
          </a:bodyPr>
          <a:lstStyle/>
          <a:p>
            <a:endParaRPr sz="2400"/>
          </a:p>
        </p:txBody>
      </p:sp>
      <p:sp>
        <p:nvSpPr>
          <p:cNvPr id="426" name="Shape 426"/>
          <p:cNvSpPr/>
          <p:nvPr/>
        </p:nvSpPr>
        <p:spPr>
          <a:xfrm>
            <a:off x="7766133" y="3810918"/>
            <a:ext cx="2550400" cy="978630"/>
          </a:xfrm>
          <a:prstGeom prst="can">
            <a:avLst>
              <a:gd name="adj" fmla="val 25000"/>
            </a:avLst>
          </a:prstGeom>
          <a:solidFill>
            <a:srgbClr val="F9CB9C"/>
          </a:solidFill>
          <a:ln w="19050" cap="flat">
            <a:solidFill>
              <a:srgbClr val="FF0000"/>
            </a:solidFill>
            <a:prstDash val="solid"/>
            <a:round/>
            <a:headEnd type="none" w="med" len="med"/>
            <a:tailEnd type="none" w="med" len="med"/>
          </a:ln>
        </p:spPr>
        <p:txBody>
          <a:bodyPr lIns="121900" tIns="121900" rIns="121900" bIns="121900" anchor="ctr" anchorCtr="0">
            <a:spAutoFit/>
          </a:bodyPr>
          <a:lstStyle/>
          <a:p>
            <a:endParaRPr sz="2400"/>
          </a:p>
        </p:txBody>
      </p:sp>
      <p:sp>
        <p:nvSpPr>
          <p:cNvPr id="427" name="Shape 427"/>
          <p:cNvSpPr txBox="1"/>
          <p:nvPr/>
        </p:nvSpPr>
        <p:spPr>
          <a:xfrm>
            <a:off x="4250767" y="3164001"/>
            <a:ext cx="1758000" cy="861734"/>
          </a:xfrm>
          <a:prstGeom prst="rect">
            <a:avLst/>
          </a:prstGeom>
          <a:noFill/>
          <a:ln>
            <a:noFill/>
          </a:ln>
        </p:spPr>
        <p:txBody>
          <a:bodyPr lIns="121900" tIns="121900" rIns="121900" bIns="121900" anchor="t" anchorCtr="0">
            <a:spAutoFit/>
          </a:bodyPr>
          <a:lstStyle/>
          <a:p>
            <a:r>
              <a:rPr lang="en" sz="4000"/>
              <a:t>3x3</a:t>
            </a:r>
          </a:p>
        </p:txBody>
      </p:sp>
      <p:sp>
        <p:nvSpPr>
          <p:cNvPr id="428" name="Shape 428"/>
          <p:cNvSpPr txBox="1"/>
          <p:nvPr/>
        </p:nvSpPr>
        <p:spPr>
          <a:xfrm>
            <a:off x="9677733" y="2839301"/>
            <a:ext cx="1758000" cy="861734"/>
          </a:xfrm>
          <a:prstGeom prst="rect">
            <a:avLst/>
          </a:prstGeom>
          <a:noFill/>
          <a:ln>
            <a:noFill/>
          </a:ln>
        </p:spPr>
        <p:txBody>
          <a:bodyPr lIns="121900" tIns="121900" rIns="121900" bIns="121900" anchor="t" anchorCtr="0">
            <a:spAutoFit/>
          </a:bodyPr>
          <a:lstStyle/>
          <a:p>
            <a:r>
              <a:rPr lang="en" sz="4000"/>
              <a:t>5x5</a:t>
            </a:r>
          </a:p>
        </p:txBody>
      </p:sp>
      <p:sp>
        <p:nvSpPr>
          <p:cNvPr id="22" name="Title 1"/>
          <p:cNvSpPr txBox="1">
            <a:spLocks/>
          </p:cNvSpPr>
          <p:nvPr/>
        </p:nvSpPr>
        <p:spPr>
          <a:xfrm>
            <a:off x="180753" y="6542641"/>
            <a:ext cx="4784652" cy="81443"/>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sz="1200" dirty="0" smtClean="0">
                <a:latin typeface="Calibri" panose="020F0502020204030204" pitchFamily="34" charset="0"/>
                <a:cs typeface="Times New Roman" panose="02020603050405020304" pitchFamily="18" charset="0"/>
              </a:rPr>
              <a:t>Slide </a:t>
            </a:r>
            <a:r>
              <a:rPr lang="en-US" sz="1200" dirty="0" err="1" smtClean="0">
                <a:latin typeface="Calibri" panose="020F0502020204030204" pitchFamily="34" charset="0"/>
                <a:cs typeface="Times New Roman" panose="02020603050405020304" pitchFamily="18" charset="0"/>
              </a:rPr>
              <a:t>credit:Google</a:t>
            </a:r>
            <a:r>
              <a:rPr lang="en-US" sz="1200" dirty="0" smtClean="0">
                <a:latin typeface="Calibri" panose="020F0502020204030204" pitchFamily="34" charset="0"/>
                <a:cs typeface="Times New Roman" panose="02020603050405020304" pitchFamily="18" charset="0"/>
              </a:rPr>
              <a:t> </a:t>
            </a:r>
            <a:r>
              <a:rPr lang="en-US" sz="1200" dirty="0" err="1" smtClean="0">
                <a:latin typeface="Calibri" panose="020F0502020204030204" pitchFamily="34" charset="0"/>
                <a:cs typeface="Times New Roman" panose="02020603050405020304" pitchFamily="18" charset="0"/>
              </a:rPr>
              <a:t>Inc</a:t>
            </a:r>
            <a:endParaRPr lang="en-US" sz="12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8491741"/>
      </p:ext>
    </p:extLst>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Shape 433"/>
          <p:cNvSpPr txBox="1"/>
          <p:nvPr/>
        </p:nvSpPr>
        <p:spPr>
          <a:xfrm>
            <a:off x="691400" y="353000"/>
            <a:ext cx="11190400" cy="738623"/>
          </a:xfrm>
          <a:prstGeom prst="rect">
            <a:avLst/>
          </a:prstGeom>
          <a:noFill/>
          <a:ln>
            <a:noFill/>
          </a:ln>
        </p:spPr>
        <p:txBody>
          <a:bodyPr lIns="121900" tIns="121900" rIns="121900" bIns="121900" anchor="t" anchorCtr="0">
            <a:spAutoFit/>
          </a:bodyPr>
          <a:lstStyle/>
          <a:p>
            <a:r>
              <a:rPr lang="en" sz="3200"/>
              <a:t>A heterogeneous set of convolutions</a:t>
            </a:r>
          </a:p>
        </p:txBody>
      </p:sp>
      <p:sp>
        <p:nvSpPr>
          <p:cNvPr id="434" name="Shape 434"/>
          <p:cNvSpPr/>
          <p:nvPr/>
        </p:nvSpPr>
        <p:spPr>
          <a:xfrm>
            <a:off x="473533" y="4432776"/>
            <a:ext cx="6152467" cy="615513"/>
          </a:xfrm>
          <a:prstGeom prst="flowChartInputOutput">
            <a:avLst/>
          </a:prstGeom>
          <a:solidFill>
            <a:srgbClr val="D9EAD3"/>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435" name="Shape 435"/>
          <p:cNvSpPr/>
          <p:nvPr/>
        </p:nvSpPr>
        <p:spPr>
          <a:xfrm>
            <a:off x="3126433" y="4075237"/>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436" name="Shape 436"/>
          <p:cNvSpPr/>
          <p:nvPr/>
        </p:nvSpPr>
        <p:spPr>
          <a:xfrm>
            <a:off x="3230867" y="4151237"/>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437" name="Shape 437"/>
          <p:cNvSpPr/>
          <p:nvPr/>
        </p:nvSpPr>
        <p:spPr>
          <a:xfrm>
            <a:off x="3352067" y="4075237"/>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438" name="Shape 438"/>
          <p:cNvSpPr/>
          <p:nvPr/>
        </p:nvSpPr>
        <p:spPr>
          <a:xfrm rot="10800000" flipH="1">
            <a:off x="3450833" y="4151236"/>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439" name="Shape 439"/>
          <p:cNvSpPr/>
          <p:nvPr/>
        </p:nvSpPr>
        <p:spPr>
          <a:xfrm rot="10800000" flipH="1">
            <a:off x="3230867" y="4202436"/>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440" name="Shape 440"/>
          <p:cNvSpPr/>
          <p:nvPr/>
        </p:nvSpPr>
        <p:spPr>
          <a:xfrm>
            <a:off x="3387567" y="4202437"/>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441" name="Shape 441"/>
          <p:cNvSpPr/>
          <p:nvPr/>
        </p:nvSpPr>
        <p:spPr>
          <a:xfrm>
            <a:off x="3126433" y="4151237"/>
            <a:ext cx="324400" cy="865528"/>
          </a:xfrm>
          <a:prstGeom prst="ellipse">
            <a:avLst/>
          </a:prstGeom>
          <a:solidFill>
            <a:schemeClr val="lt2"/>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endParaRPr sz="2400"/>
          </a:p>
        </p:txBody>
      </p:sp>
      <p:sp>
        <p:nvSpPr>
          <p:cNvPr id="442" name="Shape 442"/>
          <p:cNvSpPr txBox="1"/>
          <p:nvPr/>
        </p:nvSpPr>
        <p:spPr>
          <a:xfrm>
            <a:off x="3775233" y="1856834"/>
            <a:ext cx="1758000" cy="861734"/>
          </a:xfrm>
          <a:prstGeom prst="rect">
            <a:avLst/>
          </a:prstGeom>
          <a:noFill/>
          <a:ln>
            <a:noFill/>
          </a:ln>
        </p:spPr>
        <p:txBody>
          <a:bodyPr lIns="121900" tIns="121900" rIns="121900" bIns="121900" anchor="t" anchorCtr="0">
            <a:spAutoFit/>
          </a:bodyPr>
          <a:lstStyle/>
          <a:p>
            <a:r>
              <a:rPr lang="en" sz="4000"/>
              <a:t>1x1</a:t>
            </a:r>
          </a:p>
        </p:txBody>
      </p:sp>
      <p:sp>
        <p:nvSpPr>
          <p:cNvPr id="443" name="Shape 443"/>
          <p:cNvSpPr txBox="1"/>
          <p:nvPr/>
        </p:nvSpPr>
        <p:spPr>
          <a:xfrm>
            <a:off x="841767" y="1473001"/>
            <a:ext cx="1758000" cy="984845"/>
          </a:xfrm>
          <a:prstGeom prst="rect">
            <a:avLst/>
          </a:prstGeom>
          <a:noFill/>
          <a:ln>
            <a:noFill/>
          </a:ln>
        </p:spPr>
        <p:txBody>
          <a:bodyPr lIns="121900" tIns="121900" rIns="121900" bIns="121900" anchor="t" anchorCtr="0">
            <a:spAutoFit/>
          </a:bodyPr>
          <a:lstStyle/>
          <a:p>
            <a:r>
              <a:rPr lang="en" sz="2400"/>
              <a:t>number of filters</a:t>
            </a:r>
          </a:p>
        </p:txBody>
      </p:sp>
      <p:cxnSp>
        <p:nvCxnSpPr>
          <p:cNvPr id="444" name="Shape 444"/>
          <p:cNvCxnSpPr/>
          <p:nvPr/>
        </p:nvCxnSpPr>
        <p:spPr>
          <a:xfrm rot="10800000">
            <a:off x="581800" y="1832267"/>
            <a:ext cx="0" cy="2747999"/>
          </a:xfrm>
          <a:prstGeom prst="straightConnector1">
            <a:avLst/>
          </a:prstGeom>
          <a:noFill/>
          <a:ln w="19050" cap="flat">
            <a:solidFill>
              <a:schemeClr val="dk2"/>
            </a:solidFill>
            <a:prstDash val="solid"/>
            <a:round/>
            <a:headEnd type="none" w="lg" len="lg"/>
            <a:tailEnd type="triangle" w="lg" len="lg"/>
          </a:ln>
        </p:spPr>
      </p:cxnSp>
      <p:sp>
        <p:nvSpPr>
          <p:cNvPr id="445" name="Shape 445"/>
          <p:cNvSpPr/>
          <p:nvPr/>
        </p:nvSpPr>
        <p:spPr>
          <a:xfrm>
            <a:off x="2138833" y="3856485"/>
            <a:ext cx="2550400" cy="978630"/>
          </a:xfrm>
          <a:prstGeom prst="can">
            <a:avLst>
              <a:gd name="adj" fmla="val 25000"/>
            </a:avLst>
          </a:prstGeom>
          <a:solidFill>
            <a:srgbClr val="F9CB9C"/>
          </a:solidFill>
          <a:ln w="19050" cap="flat">
            <a:solidFill>
              <a:srgbClr val="FF0000"/>
            </a:solidFill>
            <a:prstDash val="solid"/>
            <a:round/>
            <a:headEnd type="none" w="med" len="med"/>
            <a:tailEnd type="none" w="med" len="med"/>
          </a:ln>
        </p:spPr>
        <p:txBody>
          <a:bodyPr lIns="121900" tIns="121900" rIns="121900" bIns="121900" anchor="ctr" anchorCtr="0">
            <a:spAutoFit/>
          </a:bodyPr>
          <a:lstStyle/>
          <a:p>
            <a:endParaRPr sz="2400"/>
          </a:p>
        </p:txBody>
      </p:sp>
      <p:sp>
        <p:nvSpPr>
          <p:cNvPr id="446" name="Shape 446"/>
          <p:cNvSpPr txBox="1"/>
          <p:nvPr/>
        </p:nvSpPr>
        <p:spPr>
          <a:xfrm>
            <a:off x="4117967" y="2950417"/>
            <a:ext cx="1758000" cy="861734"/>
          </a:xfrm>
          <a:prstGeom prst="rect">
            <a:avLst/>
          </a:prstGeom>
          <a:noFill/>
          <a:ln>
            <a:noFill/>
          </a:ln>
        </p:spPr>
        <p:txBody>
          <a:bodyPr lIns="121900" tIns="121900" rIns="121900" bIns="121900" anchor="t" anchorCtr="0">
            <a:spAutoFit/>
          </a:bodyPr>
          <a:lstStyle/>
          <a:p>
            <a:r>
              <a:rPr lang="en" sz="4000"/>
              <a:t>3x3</a:t>
            </a:r>
          </a:p>
        </p:txBody>
      </p:sp>
      <p:sp>
        <p:nvSpPr>
          <p:cNvPr id="447" name="Shape 447"/>
          <p:cNvSpPr/>
          <p:nvPr/>
        </p:nvSpPr>
        <p:spPr>
          <a:xfrm>
            <a:off x="2819634" y="3291685"/>
            <a:ext cx="1188799" cy="978630"/>
          </a:xfrm>
          <a:prstGeom prst="can">
            <a:avLst>
              <a:gd name="adj" fmla="val 25000"/>
            </a:avLst>
          </a:prstGeom>
          <a:solidFill>
            <a:srgbClr val="F9CB9C"/>
          </a:solidFill>
          <a:ln w="19050" cap="flat">
            <a:solidFill>
              <a:srgbClr val="FF0000"/>
            </a:solidFill>
            <a:prstDash val="solid"/>
            <a:round/>
            <a:headEnd type="none" w="med" len="med"/>
            <a:tailEnd type="none" w="med" len="med"/>
          </a:ln>
        </p:spPr>
        <p:txBody>
          <a:bodyPr lIns="121900" tIns="121900" rIns="121900" bIns="121900" anchor="ctr" anchorCtr="0">
            <a:spAutoFit/>
          </a:bodyPr>
          <a:lstStyle/>
          <a:p>
            <a:endParaRPr sz="2400"/>
          </a:p>
        </p:txBody>
      </p:sp>
      <p:sp>
        <p:nvSpPr>
          <p:cNvPr id="448" name="Shape 448"/>
          <p:cNvSpPr/>
          <p:nvPr/>
        </p:nvSpPr>
        <p:spPr>
          <a:xfrm>
            <a:off x="3126433" y="2457894"/>
            <a:ext cx="575200" cy="829811"/>
          </a:xfrm>
          <a:prstGeom prst="can">
            <a:avLst>
              <a:gd name="adj" fmla="val 25000"/>
            </a:avLst>
          </a:prstGeom>
          <a:solidFill>
            <a:srgbClr val="F9CB9C"/>
          </a:solidFill>
          <a:ln w="19050" cap="flat">
            <a:solidFill>
              <a:srgbClr val="FF0000"/>
            </a:solidFill>
            <a:prstDash val="solid"/>
            <a:round/>
            <a:headEnd type="none" w="med" len="med"/>
            <a:tailEnd type="none" w="med" len="med"/>
          </a:ln>
        </p:spPr>
        <p:txBody>
          <a:bodyPr lIns="121900" tIns="121900" rIns="121900" bIns="121900" anchor="ctr" anchorCtr="0">
            <a:spAutoFit/>
          </a:bodyPr>
          <a:lstStyle/>
          <a:p>
            <a:endParaRPr sz="2400"/>
          </a:p>
        </p:txBody>
      </p:sp>
      <p:sp>
        <p:nvSpPr>
          <p:cNvPr id="449" name="Shape 449"/>
          <p:cNvSpPr txBox="1"/>
          <p:nvPr/>
        </p:nvSpPr>
        <p:spPr>
          <a:xfrm>
            <a:off x="4689233" y="3955801"/>
            <a:ext cx="1758000" cy="861734"/>
          </a:xfrm>
          <a:prstGeom prst="rect">
            <a:avLst/>
          </a:prstGeom>
          <a:noFill/>
          <a:ln>
            <a:noFill/>
          </a:ln>
        </p:spPr>
        <p:txBody>
          <a:bodyPr lIns="121900" tIns="121900" rIns="121900" bIns="121900" anchor="t" anchorCtr="0">
            <a:spAutoFit/>
          </a:bodyPr>
          <a:lstStyle/>
          <a:p>
            <a:r>
              <a:rPr lang="en" sz="4000"/>
              <a:t>5x5</a:t>
            </a:r>
          </a:p>
        </p:txBody>
      </p:sp>
      <p:sp>
        <p:nvSpPr>
          <p:cNvPr id="19" name="Title 1"/>
          <p:cNvSpPr txBox="1">
            <a:spLocks/>
          </p:cNvSpPr>
          <p:nvPr/>
        </p:nvSpPr>
        <p:spPr>
          <a:xfrm>
            <a:off x="180753" y="6542641"/>
            <a:ext cx="4784652" cy="81443"/>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sz="1200" dirty="0" smtClean="0">
                <a:latin typeface="Calibri" panose="020F0502020204030204" pitchFamily="34" charset="0"/>
                <a:cs typeface="Times New Roman" panose="02020603050405020304" pitchFamily="18" charset="0"/>
              </a:rPr>
              <a:t>Slide </a:t>
            </a:r>
            <a:r>
              <a:rPr lang="en-US" sz="1200" dirty="0" err="1" smtClean="0">
                <a:latin typeface="Calibri" panose="020F0502020204030204" pitchFamily="34" charset="0"/>
                <a:cs typeface="Times New Roman" panose="02020603050405020304" pitchFamily="18" charset="0"/>
              </a:rPr>
              <a:t>credit:Google</a:t>
            </a:r>
            <a:r>
              <a:rPr lang="en-US" sz="1200" dirty="0" smtClean="0">
                <a:latin typeface="Calibri" panose="020F0502020204030204" pitchFamily="34" charset="0"/>
                <a:cs typeface="Times New Roman" panose="02020603050405020304" pitchFamily="18" charset="0"/>
              </a:rPr>
              <a:t> </a:t>
            </a:r>
            <a:r>
              <a:rPr lang="en-US" sz="1200" dirty="0" err="1" smtClean="0">
                <a:latin typeface="Calibri" panose="020F0502020204030204" pitchFamily="34" charset="0"/>
                <a:cs typeface="Times New Roman" panose="02020603050405020304" pitchFamily="18" charset="0"/>
              </a:rPr>
              <a:t>Inc</a:t>
            </a:r>
            <a:endParaRPr lang="en-US" sz="12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4882948"/>
      </p:ext>
    </p:extLst>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Shape 502"/>
          <p:cNvSpPr/>
          <p:nvPr/>
        </p:nvSpPr>
        <p:spPr>
          <a:xfrm>
            <a:off x="903667" y="3311144"/>
            <a:ext cx="2228399" cy="984845"/>
          </a:xfrm>
          <a:prstGeom prst="rect">
            <a:avLst/>
          </a:prstGeom>
          <a:solidFill>
            <a:srgbClr val="C9DAF8"/>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pPr algn="ctr"/>
            <a:r>
              <a:rPr lang="en" sz="2400"/>
              <a:t>1x1 convolutions</a:t>
            </a:r>
          </a:p>
        </p:txBody>
      </p:sp>
      <p:sp>
        <p:nvSpPr>
          <p:cNvPr id="503" name="Shape 503"/>
          <p:cNvSpPr/>
          <p:nvPr/>
        </p:nvSpPr>
        <p:spPr>
          <a:xfrm>
            <a:off x="3718901" y="3311144"/>
            <a:ext cx="2228399" cy="984845"/>
          </a:xfrm>
          <a:prstGeom prst="rect">
            <a:avLst/>
          </a:prstGeom>
          <a:solidFill>
            <a:srgbClr val="C9DAF8"/>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pPr algn="ctr"/>
            <a:r>
              <a:rPr lang="en" sz="2400"/>
              <a:t>3x3 convolutions</a:t>
            </a:r>
          </a:p>
        </p:txBody>
      </p:sp>
      <p:sp>
        <p:nvSpPr>
          <p:cNvPr id="504" name="Shape 504"/>
          <p:cNvSpPr/>
          <p:nvPr/>
        </p:nvSpPr>
        <p:spPr>
          <a:xfrm>
            <a:off x="6534134" y="3311144"/>
            <a:ext cx="2228399" cy="984845"/>
          </a:xfrm>
          <a:prstGeom prst="rect">
            <a:avLst/>
          </a:prstGeom>
          <a:solidFill>
            <a:srgbClr val="C9DAF8"/>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pPr algn="ctr"/>
            <a:r>
              <a:rPr lang="en" sz="2400"/>
              <a:t>5x5 convolutions</a:t>
            </a:r>
          </a:p>
        </p:txBody>
      </p:sp>
      <p:sp>
        <p:nvSpPr>
          <p:cNvPr id="505" name="Shape 505"/>
          <p:cNvSpPr/>
          <p:nvPr/>
        </p:nvSpPr>
        <p:spPr>
          <a:xfrm>
            <a:off x="3718901" y="1615144"/>
            <a:ext cx="2228399" cy="984845"/>
          </a:xfrm>
          <a:prstGeom prst="rect">
            <a:avLst/>
          </a:prstGeom>
          <a:solidFill>
            <a:srgbClr val="D9EAD3"/>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pPr algn="ctr"/>
            <a:r>
              <a:rPr lang="en" sz="2400"/>
              <a:t>Filter concatenation</a:t>
            </a:r>
          </a:p>
        </p:txBody>
      </p:sp>
      <p:sp>
        <p:nvSpPr>
          <p:cNvPr id="506" name="Shape 506"/>
          <p:cNvSpPr/>
          <p:nvPr/>
        </p:nvSpPr>
        <p:spPr>
          <a:xfrm>
            <a:off x="3718901" y="5684777"/>
            <a:ext cx="2228399" cy="615513"/>
          </a:xfrm>
          <a:prstGeom prst="rect">
            <a:avLst/>
          </a:prstGeom>
          <a:solidFill>
            <a:srgbClr val="D9EAD3"/>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pPr algn="ctr"/>
            <a:r>
              <a:rPr lang="en" sz="2400"/>
              <a:t>Previous layer</a:t>
            </a:r>
          </a:p>
        </p:txBody>
      </p:sp>
      <p:cxnSp>
        <p:nvCxnSpPr>
          <p:cNvPr id="507" name="Shape 507"/>
          <p:cNvCxnSpPr>
            <a:stCxn id="502" idx="0"/>
            <a:endCxn id="505" idx="2"/>
          </p:cNvCxnSpPr>
          <p:nvPr/>
        </p:nvCxnSpPr>
        <p:spPr>
          <a:xfrm flipV="1">
            <a:off x="2017867" y="2599989"/>
            <a:ext cx="2815234" cy="711155"/>
          </a:xfrm>
          <a:prstGeom prst="straightConnector1">
            <a:avLst/>
          </a:prstGeom>
          <a:noFill/>
          <a:ln w="19050" cap="flat">
            <a:solidFill>
              <a:schemeClr val="dk2"/>
            </a:solidFill>
            <a:prstDash val="solid"/>
            <a:round/>
            <a:headEnd type="none" w="lg" len="lg"/>
            <a:tailEnd type="triangle" w="lg" len="lg"/>
          </a:ln>
        </p:spPr>
      </p:cxnSp>
      <p:cxnSp>
        <p:nvCxnSpPr>
          <p:cNvPr id="508" name="Shape 508"/>
          <p:cNvCxnSpPr>
            <a:stCxn id="503" idx="0"/>
            <a:endCxn id="505" idx="2"/>
          </p:cNvCxnSpPr>
          <p:nvPr/>
        </p:nvCxnSpPr>
        <p:spPr>
          <a:xfrm flipV="1">
            <a:off x="4833101" y="2599989"/>
            <a:ext cx="0" cy="711155"/>
          </a:xfrm>
          <a:prstGeom prst="straightConnector1">
            <a:avLst/>
          </a:prstGeom>
          <a:noFill/>
          <a:ln w="19050" cap="flat">
            <a:solidFill>
              <a:schemeClr val="dk2"/>
            </a:solidFill>
            <a:prstDash val="solid"/>
            <a:round/>
            <a:headEnd type="none" w="lg" len="lg"/>
            <a:tailEnd type="triangle" w="lg" len="lg"/>
          </a:ln>
        </p:spPr>
      </p:cxnSp>
      <p:cxnSp>
        <p:nvCxnSpPr>
          <p:cNvPr id="509" name="Shape 509"/>
          <p:cNvCxnSpPr>
            <a:stCxn id="504" idx="0"/>
            <a:endCxn id="505" idx="2"/>
          </p:cNvCxnSpPr>
          <p:nvPr/>
        </p:nvCxnSpPr>
        <p:spPr>
          <a:xfrm flipH="1" flipV="1">
            <a:off x="4833101" y="2599989"/>
            <a:ext cx="2815233" cy="711155"/>
          </a:xfrm>
          <a:prstGeom prst="straightConnector1">
            <a:avLst/>
          </a:prstGeom>
          <a:noFill/>
          <a:ln w="19050" cap="flat">
            <a:solidFill>
              <a:schemeClr val="dk2"/>
            </a:solidFill>
            <a:prstDash val="solid"/>
            <a:round/>
            <a:headEnd type="none" w="lg" len="lg"/>
            <a:tailEnd type="triangle" w="lg" len="lg"/>
          </a:ln>
        </p:spPr>
      </p:cxnSp>
      <p:cxnSp>
        <p:nvCxnSpPr>
          <p:cNvPr id="510" name="Shape 510"/>
          <p:cNvCxnSpPr>
            <a:stCxn id="506" idx="0"/>
            <a:endCxn id="502" idx="2"/>
          </p:cNvCxnSpPr>
          <p:nvPr/>
        </p:nvCxnSpPr>
        <p:spPr>
          <a:xfrm flipH="1" flipV="1">
            <a:off x="2017867" y="4295989"/>
            <a:ext cx="2815234" cy="1388788"/>
          </a:xfrm>
          <a:prstGeom prst="straightConnector1">
            <a:avLst/>
          </a:prstGeom>
          <a:noFill/>
          <a:ln w="19050" cap="flat">
            <a:solidFill>
              <a:schemeClr val="dk2"/>
            </a:solidFill>
            <a:prstDash val="solid"/>
            <a:round/>
            <a:headEnd type="none" w="lg" len="lg"/>
            <a:tailEnd type="triangle" w="lg" len="lg"/>
          </a:ln>
        </p:spPr>
      </p:cxnSp>
      <p:cxnSp>
        <p:nvCxnSpPr>
          <p:cNvPr id="511" name="Shape 511"/>
          <p:cNvCxnSpPr>
            <a:stCxn id="506" idx="0"/>
            <a:endCxn id="503" idx="2"/>
          </p:cNvCxnSpPr>
          <p:nvPr/>
        </p:nvCxnSpPr>
        <p:spPr>
          <a:xfrm flipV="1">
            <a:off x="4833101" y="4295989"/>
            <a:ext cx="0" cy="1388788"/>
          </a:xfrm>
          <a:prstGeom prst="straightConnector1">
            <a:avLst/>
          </a:prstGeom>
          <a:noFill/>
          <a:ln w="19050" cap="flat">
            <a:solidFill>
              <a:schemeClr val="dk2"/>
            </a:solidFill>
            <a:prstDash val="solid"/>
            <a:round/>
            <a:headEnd type="none" w="lg" len="lg"/>
            <a:tailEnd type="triangle" w="lg" len="lg"/>
          </a:ln>
        </p:spPr>
      </p:cxnSp>
      <p:cxnSp>
        <p:nvCxnSpPr>
          <p:cNvPr id="512" name="Shape 512"/>
          <p:cNvCxnSpPr>
            <a:stCxn id="506" idx="0"/>
            <a:endCxn id="504" idx="2"/>
          </p:cNvCxnSpPr>
          <p:nvPr/>
        </p:nvCxnSpPr>
        <p:spPr>
          <a:xfrm flipV="1">
            <a:off x="4833101" y="4295989"/>
            <a:ext cx="2815233" cy="1388788"/>
          </a:xfrm>
          <a:prstGeom prst="straightConnector1">
            <a:avLst/>
          </a:prstGeom>
          <a:noFill/>
          <a:ln w="19050" cap="flat">
            <a:solidFill>
              <a:schemeClr val="dk2"/>
            </a:solidFill>
            <a:prstDash val="solid"/>
            <a:round/>
            <a:headEnd type="none" w="lg" len="lg"/>
            <a:tailEnd type="triangle" w="lg" len="lg"/>
          </a:ln>
        </p:spPr>
      </p:cxnSp>
      <p:sp>
        <p:nvSpPr>
          <p:cNvPr id="513" name="Shape 513"/>
          <p:cNvSpPr txBox="1"/>
          <p:nvPr/>
        </p:nvSpPr>
        <p:spPr>
          <a:xfrm>
            <a:off x="1967301" y="346634"/>
            <a:ext cx="5731599" cy="738623"/>
          </a:xfrm>
          <a:prstGeom prst="rect">
            <a:avLst/>
          </a:prstGeom>
          <a:noFill/>
          <a:ln>
            <a:noFill/>
          </a:ln>
        </p:spPr>
        <p:txBody>
          <a:bodyPr lIns="121900" tIns="121900" rIns="121900" bIns="121900" anchor="t" anchorCtr="0">
            <a:spAutoFit/>
          </a:bodyPr>
          <a:lstStyle/>
          <a:p>
            <a:pPr algn="ctr"/>
            <a:r>
              <a:rPr lang="en" sz="3200"/>
              <a:t>Naive idea (</a:t>
            </a:r>
            <a:r>
              <a:rPr lang="en" sz="3200" b="1">
                <a:solidFill>
                  <a:srgbClr val="FF0000"/>
                </a:solidFill>
              </a:rPr>
              <a:t>does not work!</a:t>
            </a:r>
            <a:r>
              <a:rPr lang="en" sz="3200"/>
              <a:t>)</a:t>
            </a:r>
          </a:p>
        </p:txBody>
      </p:sp>
      <p:sp>
        <p:nvSpPr>
          <p:cNvPr id="514" name="Shape 514"/>
          <p:cNvSpPr/>
          <p:nvPr/>
        </p:nvSpPr>
        <p:spPr>
          <a:xfrm>
            <a:off x="9287434" y="3311144"/>
            <a:ext cx="2228399" cy="984845"/>
          </a:xfrm>
          <a:prstGeom prst="rect">
            <a:avLst/>
          </a:prstGeom>
          <a:solidFill>
            <a:srgbClr val="F4CCCC"/>
          </a:solidFill>
          <a:ln w="19050" cap="flat">
            <a:solidFill>
              <a:srgbClr val="EA9999"/>
            </a:solidFill>
            <a:prstDash val="solid"/>
            <a:round/>
            <a:headEnd type="none" w="med" len="med"/>
            <a:tailEnd type="none" w="med" len="med"/>
          </a:ln>
        </p:spPr>
        <p:txBody>
          <a:bodyPr lIns="121900" tIns="121900" rIns="121900" bIns="121900" anchor="ctr" anchorCtr="0">
            <a:spAutoFit/>
          </a:bodyPr>
          <a:lstStyle/>
          <a:p>
            <a:pPr algn="ctr"/>
            <a:r>
              <a:rPr lang="en" sz="2400"/>
              <a:t>3x3 max pooling</a:t>
            </a:r>
          </a:p>
        </p:txBody>
      </p:sp>
      <p:cxnSp>
        <p:nvCxnSpPr>
          <p:cNvPr id="515" name="Shape 515"/>
          <p:cNvCxnSpPr>
            <a:stCxn id="506" idx="0"/>
            <a:endCxn id="514" idx="2"/>
          </p:cNvCxnSpPr>
          <p:nvPr/>
        </p:nvCxnSpPr>
        <p:spPr>
          <a:xfrm flipV="1">
            <a:off x="4833101" y="4295989"/>
            <a:ext cx="5568533" cy="1388788"/>
          </a:xfrm>
          <a:prstGeom prst="straightConnector1">
            <a:avLst/>
          </a:prstGeom>
          <a:noFill/>
          <a:ln w="19050" cap="flat">
            <a:solidFill>
              <a:schemeClr val="dk2"/>
            </a:solidFill>
            <a:prstDash val="solid"/>
            <a:round/>
            <a:headEnd type="none" w="lg" len="lg"/>
            <a:tailEnd type="triangle" w="lg" len="lg"/>
          </a:ln>
        </p:spPr>
      </p:cxnSp>
      <p:cxnSp>
        <p:nvCxnSpPr>
          <p:cNvPr id="516" name="Shape 516"/>
          <p:cNvCxnSpPr>
            <a:stCxn id="514" idx="0"/>
            <a:endCxn id="505" idx="2"/>
          </p:cNvCxnSpPr>
          <p:nvPr/>
        </p:nvCxnSpPr>
        <p:spPr>
          <a:xfrm flipH="1" flipV="1">
            <a:off x="4833101" y="2599989"/>
            <a:ext cx="5568533" cy="711155"/>
          </a:xfrm>
          <a:prstGeom prst="straightConnector1">
            <a:avLst/>
          </a:prstGeom>
          <a:noFill/>
          <a:ln w="19050" cap="flat">
            <a:solidFill>
              <a:schemeClr val="dk2"/>
            </a:solidFill>
            <a:prstDash val="solid"/>
            <a:round/>
            <a:headEnd type="none" w="lg" len="lg"/>
            <a:tailEnd type="triangle" w="lg" len="lg"/>
          </a:ln>
        </p:spPr>
      </p:cxnSp>
      <p:sp>
        <p:nvSpPr>
          <p:cNvPr id="17" name="Title 1"/>
          <p:cNvSpPr txBox="1">
            <a:spLocks/>
          </p:cNvSpPr>
          <p:nvPr/>
        </p:nvSpPr>
        <p:spPr>
          <a:xfrm>
            <a:off x="180753" y="6542641"/>
            <a:ext cx="4784652" cy="81443"/>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sz="1200" dirty="0" smtClean="0">
                <a:latin typeface="Calibri" panose="020F0502020204030204" pitchFamily="34" charset="0"/>
                <a:cs typeface="Times New Roman" panose="02020603050405020304" pitchFamily="18" charset="0"/>
              </a:rPr>
              <a:t>Slide </a:t>
            </a:r>
            <a:r>
              <a:rPr lang="en-US" sz="1200" dirty="0" err="1" smtClean="0">
                <a:latin typeface="Calibri" panose="020F0502020204030204" pitchFamily="34" charset="0"/>
                <a:cs typeface="Times New Roman" panose="02020603050405020304" pitchFamily="18" charset="0"/>
              </a:rPr>
              <a:t>credit:Google</a:t>
            </a:r>
            <a:r>
              <a:rPr lang="en-US" sz="1200" dirty="0" smtClean="0">
                <a:latin typeface="Calibri" panose="020F0502020204030204" pitchFamily="34" charset="0"/>
                <a:cs typeface="Times New Roman" panose="02020603050405020304" pitchFamily="18" charset="0"/>
              </a:rPr>
              <a:t> </a:t>
            </a:r>
            <a:r>
              <a:rPr lang="en-US" sz="1200" dirty="0" err="1" smtClean="0">
                <a:latin typeface="Calibri" panose="020F0502020204030204" pitchFamily="34" charset="0"/>
                <a:cs typeface="Times New Roman" panose="02020603050405020304" pitchFamily="18" charset="0"/>
              </a:rPr>
              <a:t>Inc</a:t>
            </a:r>
            <a:endParaRPr lang="en-US" sz="12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384038"/>
      </p:ext>
    </p:extLst>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#Output channels = #input channels(from pooling layer) + #(1x1 filters) + #(3x3 </a:t>
            </a:r>
            <a:r>
              <a:rPr lang="en-US" dirty="0"/>
              <a:t>filters) + </a:t>
            </a:r>
            <a:r>
              <a:rPr lang="en-US" dirty="0" smtClean="0"/>
              <a:t>#(5x5 </a:t>
            </a:r>
            <a:r>
              <a:rPr lang="en-US" dirty="0"/>
              <a:t>filters</a:t>
            </a:r>
            <a:r>
              <a:rPr lang="en-US" dirty="0" smtClean="0"/>
              <a:t>)</a:t>
            </a:r>
          </a:p>
          <a:p>
            <a:r>
              <a:rPr lang="en-US" dirty="0" smtClean="0"/>
              <a:t>The output channels(and hence computations) will blow up eventually!</a:t>
            </a:r>
          </a:p>
          <a:p>
            <a:r>
              <a:rPr lang="en-US" dirty="0" smtClean="0"/>
              <a:t>Solution: </a:t>
            </a:r>
          </a:p>
          <a:p>
            <a:pPr>
              <a:buFont typeface="Arial" panose="020B0604020202020204" pitchFamily="34" charset="0"/>
              <a:buChar char="•"/>
            </a:pPr>
            <a:r>
              <a:rPr lang="en-US" dirty="0" smtClean="0"/>
              <a:t>Aggregate/compress the information using dimensionality reduction. </a:t>
            </a:r>
          </a:p>
          <a:p>
            <a:pPr>
              <a:buFont typeface="Arial" panose="020B0604020202020204" pitchFamily="34" charset="0"/>
              <a:buChar char="•"/>
            </a:pPr>
            <a:r>
              <a:rPr lang="en-US" dirty="0" smtClean="0"/>
              <a:t>1x1 convolutions as a way of projecting the filters onto a different space</a:t>
            </a:r>
          </a:p>
          <a:p>
            <a:pPr>
              <a:buFont typeface="Arial" panose="020B0604020202020204" pitchFamily="34" charset="0"/>
              <a:buChar char="•"/>
            </a:pPr>
            <a:r>
              <a:rPr lang="en-US" dirty="0" smtClean="0"/>
              <a:t>Used before 3x3 and 5x5 filters to aggregate information so these filters can operate on fewer channels.</a:t>
            </a:r>
          </a:p>
          <a:p>
            <a:pPr>
              <a:buFont typeface="Arial" panose="020B0604020202020204" pitchFamily="34" charset="0"/>
              <a:buChar char="•"/>
            </a:pPr>
            <a:r>
              <a:rPr lang="en-US" dirty="0" smtClean="0"/>
              <a:t>In addition provide additional </a:t>
            </a:r>
            <a:r>
              <a:rPr lang="en-US" dirty="0" err="1" smtClean="0"/>
              <a:t>ReLu</a:t>
            </a:r>
            <a:r>
              <a:rPr lang="en-US" dirty="0" smtClean="0"/>
              <a:t> layers</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960757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p:nvPr/>
        </p:nvSpPr>
        <p:spPr>
          <a:xfrm>
            <a:off x="396101" y="3521578"/>
            <a:ext cx="2228399" cy="984845"/>
          </a:xfrm>
          <a:prstGeom prst="rect">
            <a:avLst/>
          </a:prstGeom>
          <a:solidFill>
            <a:srgbClr val="C9DAF8"/>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pPr algn="ctr"/>
            <a:r>
              <a:rPr lang="en" sz="2400"/>
              <a:t>1x1 convolutions</a:t>
            </a:r>
          </a:p>
        </p:txBody>
      </p:sp>
      <p:sp>
        <p:nvSpPr>
          <p:cNvPr id="522" name="Shape 522"/>
          <p:cNvSpPr/>
          <p:nvPr/>
        </p:nvSpPr>
        <p:spPr>
          <a:xfrm>
            <a:off x="3409434" y="2846860"/>
            <a:ext cx="2228399" cy="984845"/>
          </a:xfrm>
          <a:prstGeom prst="rect">
            <a:avLst/>
          </a:prstGeom>
          <a:solidFill>
            <a:srgbClr val="C9DAF8"/>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pPr algn="ctr"/>
            <a:r>
              <a:rPr lang="en" sz="2400"/>
              <a:t>3x3 convolutions</a:t>
            </a:r>
          </a:p>
        </p:txBody>
      </p:sp>
      <p:sp>
        <p:nvSpPr>
          <p:cNvPr id="523" name="Shape 523"/>
          <p:cNvSpPr/>
          <p:nvPr/>
        </p:nvSpPr>
        <p:spPr>
          <a:xfrm>
            <a:off x="6020334" y="2846860"/>
            <a:ext cx="2228399" cy="984845"/>
          </a:xfrm>
          <a:prstGeom prst="rect">
            <a:avLst/>
          </a:prstGeom>
          <a:solidFill>
            <a:srgbClr val="C9DAF8"/>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pPr algn="ctr"/>
            <a:r>
              <a:rPr lang="en" sz="2400"/>
              <a:t>5x5 convolutions</a:t>
            </a:r>
          </a:p>
        </p:txBody>
      </p:sp>
      <p:sp>
        <p:nvSpPr>
          <p:cNvPr id="524" name="Shape 524"/>
          <p:cNvSpPr/>
          <p:nvPr/>
        </p:nvSpPr>
        <p:spPr>
          <a:xfrm>
            <a:off x="3718901" y="1299410"/>
            <a:ext cx="2228399" cy="984845"/>
          </a:xfrm>
          <a:prstGeom prst="rect">
            <a:avLst/>
          </a:prstGeom>
          <a:solidFill>
            <a:srgbClr val="D9EAD3"/>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pPr algn="ctr"/>
            <a:r>
              <a:rPr lang="en" sz="2400"/>
              <a:t>Filter concatenation</a:t>
            </a:r>
          </a:p>
        </p:txBody>
      </p:sp>
      <p:sp>
        <p:nvSpPr>
          <p:cNvPr id="525" name="Shape 525"/>
          <p:cNvSpPr/>
          <p:nvPr/>
        </p:nvSpPr>
        <p:spPr>
          <a:xfrm>
            <a:off x="3718901" y="5808577"/>
            <a:ext cx="2228399" cy="615513"/>
          </a:xfrm>
          <a:prstGeom prst="rect">
            <a:avLst/>
          </a:prstGeom>
          <a:solidFill>
            <a:srgbClr val="D9EAD3"/>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pPr algn="ctr"/>
            <a:r>
              <a:rPr lang="en" sz="2400"/>
              <a:t>Previous layer</a:t>
            </a:r>
          </a:p>
        </p:txBody>
      </p:sp>
      <p:cxnSp>
        <p:nvCxnSpPr>
          <p:cNvPr id="526" name="Shape 526"/>
          <p:cNvCxnSpPr>
            <a:stCxn id="521" idx="0"/>
            <a:endCxn id="524" idx="2"/>
          </p:cNvCxnSpPr>
          <p:nvPr/>
        </p:nvCxnSpPr>
        <p:spPr>
          <a:xfrm flipV="1">
            <a:off x="1510301" y="2284255"/>
            <a:ext cx="3322800" cy="1237323"/>
          </a:xfrm>
          <a:prstGeom prst="straightConnector1">
            <a:avLst/>
          </a:prstGeom>
          <a:noFill/>
          <a:ln w="19050" cap="flat">
            <a:solidFill>
              <a:schemeClr val="dk2"/>
            </a:solidFill>
            <a:prstDash val="solid"/>
            <a:round/>
            <a:headEnd type="none" w="lg" len="lg"/>
            <a:tailEnd type="triangle" w="lg" len="lg"/>
          </a:ln>
        </p:spPr>
      </p:cxnSp>
      <p:cxnSp>
        <p:nvCxnSpPr>
          <p:cNvPr id="527" name="Shape 527"/>
          <p:cNvCxnSpPr>
            <a:stCxn id="522" idx="0"/>
            <a:endCxn id="524" idx="2"/>
          </p:cNvCxnSpPr>
          <p:nvPr/>
        </p:nvCxnSpPr>
        <p:spPr>
          <a:xfrm flipV="1">
            <a:off x="4523634" y="2284255"/>
            <a:ext cx="309467" cy="562605"/>
          </a:xfrm>
          <a:prstGeom prst="straightConnector1">
            <a:avLst/>
          </a:prstGeom>
          <a:noFill/>
          <a:ln w="19050" cap="flat">
            <a:solidFill>
              <a:schemeClr val="dk2"/>
            </a:solidFill>
            <a:prstDash val="solid"/>
            <a:round/>
            <a:headEnd type="none" w="lg" len="lg"/>
            <a:tailEnd type="triangle" w="lg" len="lg"/>
          </a:ln>
        </p:spPr>
      </p:cxnSp>
      <p:cxnSp>
        <p:nvCxnSpPr>
          <p:cNvPr id="528" name="Shape 528"/>
          <p:cNvCxnSpPr>
            <a:stCxn id="523" idx="0"/>
            <a:endCxn id="524" idx="2"/>
          </p:cNvCxnSpPr>
          <p:nvPr/>
        </p:nvCxnSpPr>
        <p:spPr>
          <a:xfrm flipH="1" flipV="1">
            <a:off x="4833101" y="2284255"/>
            <a:ext cx="2301433" cy="562605"/>
          </a:xfrm>
          <a:prstGeom prst="straightConnector1">
            <a:avLst/>
          </a:prstGeom>
          <a:noFill/>
          <a:ln w="19050" cap="flat">
            <a:solidFill>
              <a:schemeClr val="dk2"/>
            </a:solidFill>
            <a:prstDash val="solid"/>
            <a:round/>
            <a:headEnd type="none" w="lg" len="lg"/>
            <a:tailEnd type="triangle" w="lg" len="lg"/>
          </a:ln>
        </p:spPr>
      </p:cxnSp>
      <p:sp>
        <p:nvSpPr>
          <p:cNvPr id="529" name="Shape 529"/>
          <p:cNvSpPr txBox="1"/>
          <p:nvPr/>
        </p:nvSpPr>
        <p:spPr>
          <a:xfrm>
            <a:off x="1967301" y="346634"/>
            <a:ext cx="5731599" cy="738623"/>
          </a:xfrm>
          <a:prstGeom prst="rect">
            <a:avLst/>
          </a:prstGeom>
          <a:noFill/>
          <a:ln>
            <a:noFill/>
          </a:ln>
        </p:spPr>
        <p:txBody>
          <a:bodyPr lIns="121900" tIns="121900" rIns="121900" bIns="121900" anchor="t" anchorCtr="0">
            <a:spAutoFit/>
          </a:bodyPr>
          <a:lstStyle/>
          <a:p>
            <a:pPr algn="ctr"/>
            <a:r>
              <a:rPr lang="en" sz="3200" b="1">
                <a:solidFill>
                  <a:srgbClr val="FF0000"/>
                </a:solidFill>
              </a:rPr>
              <a:t>Inception</a:t>
            </a:r>
            <a:r>
              <a:rPr lang="en" sz="3200"/>
              <a:t> module</a:t>
            </a:r>
          </a:p>
        </p:txBody>
      </p:sp>
      <p:sp>
        <p:nvSpPr>
          <p:cNvPr id="530" name="Shape 530"/>
          <p:cNvSpPr/>
          <p:nvPr/>
        </p:nvSpPr>
        <p:spPr>
          <a:xfrm>
            <a:off x="8742734" y="4196344"/>
            <a:ext cx="2228399" cy="984845"/>
          </a:xfrm>
          <a:prstGeom prst="rect">
            <a:avLst/>
          </a:prstGeom>
          <a:solidFill>
            <a:srgbClr val="F4CCCC"/>
          </a:solidFill>
          <a:ln w="19050" cap="flat">
            <a:solidFill>
              <a:srgbClr val="EA9999"/>
            </a:solidFill>
            <a:prstDash val="solid"/>
            <a:round/>
            <a:headEnd type="none" w="med" len="med"/>
            <a:tailEnd type="none" w="med" len="med"/>
          </a:ln>
        </p:spPr>
        <p:txBody>
          <a:bodyPr lIns="121900" tIns="121900" rIns="121900" bIns="121900" anchor="ctr" anchorCtr="0">
            <a:spAutoFit/>
          </a:bodyPr>
          <a:lstStyle/>
          <a:p>
            <a:pPr algn="ctr"/>
            <a:r>
              <a:rPr lang="en" sz="2400"/>
              <a:t>3x3 max pooling</a:t>
            </a:r>
          </a:p>
        </p:txBody>
      </p:sp>
      <p:cxnSp>
        <p:nvCxnSpPr>
          <p:cNvPr id="531" name="Shape 531"/>
          <p:cNvCxnSpPr>
            <a:stCxn id="525" idx="0"/>
            <a:endCxn id="530" idx="2"/>
          </p:cNvCxnSpPr>
          <p:nvPr/>
        </p:nvCxnSpPr>
        <p:spPr>
          <a:xfrm flipV="1">
            <a:off x="4833101" y="5181189"/>
            <a:ext cx="5023833" cy="627388"/>
          </a:xfrm>
          <a:prstGeom prst="straightConnector1">
            <a:avLst/>
          </a:prstGeom>
          <a:noFill/>
          <a:ln w="19050" cap="flat">
            <a:solidFill>
              <a:schemeClr val="dk2"/>
            </a:solidFill>
            <a:prstDash val="solid"/>
            <a:round/>
            <a:headEnd type="none" w="lg" len="lg"/>
            <a:tailEnd type="triangle" w="lg" len="lg"/>
          </a:ln>
        </p:spPr>
      </p:cxnSp>
      <p:sp>
        <p:nvSpPr>
          <p:cNvPr id="532" name="Shape 532"/>
          <p:cNvSpPr/>
          <p:nvPr/>
        </p:nvSpPr>
        <p:spPr>
          <a:xfrm>
            <a:off x="3409434" y="4196344"/>
            <a:ext cx="2228399" cy="984845"/>
          </a:xfrm>
          <a:prstGeom prst="rect">
            <a:avLst/>
          </a:prstGeom>
          <a:solidFill>
            <a:srgbClr val="FFF2CC"/>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pPr algn="ctr"/>
            <a:r>
              <a:rPr lang="en" sz="2400"/>
              <a:t>1x1 convolutions</a:t>
            </a:r>
          </a:p>
        </p:txBody>
      </p:sp>
      <p:sp>
        <p:nvSpPr>
          <p:cNvPr id="533" name="Shape 533"/>
          <p:cNvSpPr/>
          <p:nvPr/>
        </p:nvSpPr>
        <p:spPr>
          <a:xfrm>
            <a:off x="6020334" y="4196344"/>
            <a:ext cx="2228399" cy="984845"/>
          </a:xfrm>
          <a:prstGeom prst="rect">
            <a:avLst/>
          </a:prstGeom>
          <a:solidFill>
            <a:srgbClr val="FFF2CC"/>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pPr algn="ctr"/>
            <a:r>
              <a:rPr lang="en" sz="2400"/>
              <a:t>1x1 convolutions</a:t>
            </a:r>
          </a:p>
        </p:txBody>
      </p:sp>
      <p:sp>
        <p:nvSpPr>
          <p:cNvPr id="534" name="Shape 534"/>
          <p:cNvSpPr/>
          <p:nvPr/>
        </p:nvSpPr>
        <p:spPr>
          <a:xfrm>
            <a:off x="8742734" y="2846878"/>
            <a:ext cx="2228399" cy="984845"/>
          </a:xfrm>
          <a:prstGeom prst="rect">
            <a:avLst/>
          </a:prstGeom>
          <a:solidFill>
            <a:srgbClr val="FFF2CC"/>
          </a:solidFill>
          <a:ln w="19050" cap="flat">
            <a:solidFill>
              <a:schemeClr val="dk2"/>
            </a:solidFill>
            <a:prstDash val="solid"/>
            <a:round/>
            <a:headEnd type="none" w="med" len="med"/>
            <a:tailEnd type="none" w="med" len="med"/>
          </a:ln>
        </p:spPr>
        <p:txBody>
          <a:bodyPr lIns="121900" tIns="121900" rIns="121900" bIns="121900" anchor="ctr" anchorCtr="0">
            <a:spAutoFit/>
          </a:bodyPr>
          <a:lstStyle/>
          <a:p>
            <a:pPr algn="ctr"/>
            <a:r>
              <a:rPr lang="en" sz="2400"/>
              <a:t>1x1 convolutions</a:t>
            </a:r>
          </a:p>
        </p:txBody>
      </p:sp>
      <p:cxnSp>
        <p:nvCxnSpPr>
          <p:cNvPr id="535" name="Shape 535"/>
          <p:cNvCxnSpPr>
            <a:stCxn id="532" idx="0"/>
            <a:endCxn id="522" idx="2"/>
          </p:cNvCxnSpPr>
          <p:nvPr/>
        </p:nvCxnSpPr>
        <p:spPr>
          <a:xfrm flipV="1">
            <a:off x="4523634" y="3831705"/>
            <a:ext cx="0" cy="364639"/>
          </a:xfrm>
          <a:prstGeom prst="straightConnector1">
            <a:avLst/>
          </a:prstGeom>
          <a:noFill/>
          <a:ln w="19050" cap="flat">
            <a:solidFill>
              <a:schemeClr val="dk2"/>
            </a:solidFill>
            <a:prstDash val="solid"/>
            <a:round/>
            <a:headEnd type="none" w="lg" len="lg"/>
            <a:tailEnd type="triangle" w="lg" len="lg"/>
          </a:ln>
        </p:spPr>
      </p:cxnSp>
      <p:cxnSp>
        <p:nvCxnSpPr>
          <p:cNvPr id="536" name="Shape 536"/>
          <p:cNvCxnSpPr>
            <a:stCxn id="533" idx="0"/>
            <a:endCxn id="523" idx="2"/>
          </p:cNvCxnSpPr>
          <p:nvPr/>
        </p:nvCxnSpPr>
        <p:spPr>
          <a:xfrm flipV="1">
            <a:off x="7134534" y="3831705"/>
            <a:ext cx="0" cy="364639"/>
          </a:xfrm>
          <a:prstGeom prst="straightConnector1">
            <a:avLst/>
          </a:prstGeom>
          <a:noFill/>
          <a:ln w="19050" cap="flat">
            <a:solidFill>
              <a:schemeClr val="dk2"/>
            </a:solidFill>
            <a:prstDash val="solid"/>
            <a:round/>
            <a:headEnd type="none" w="lg" len="lg"/>
            <a:tailEnd type="triangle" w="lg" len="lg"/>
          </a:ln>
        </p:spPr>
      </p:cxnSp>
      <p:cxnSp>
        <p:nvCxnSpPr>
          <p:cNvPr id="537" name="Shape 537"/>
          <p:cNvCxnSpPr>
            <a:endCxn id="534" idx="2"/>
          </p:cNvCxnSpPr>
          <p:nvPr/>
        </p:nvCxnSpPr>
        <p:spPr>
          <a:xfrm flipV="1">
            <a:off x="9856933" y="3831723"/>
            <a:ext cx="1" cy="315577"/>
          </a:xfrm>
          <a:prstGeom prst="straightConnector1">
            <a:avLst/>
          </a:prstGeom>
          <a:noFill/>
          <a:ln w="19050" cap="flat">
            <a:solidFill>
              <a:schemeClr val="dk2"/>
            </a:solidFill>
            <a:prstDash val="solid"/>
            <a:round/>
            <a:headEnd type="none" w="lg" len="lg"/>
            <a:tailEnd type="triangle" w="lg" len="lg"/>
          </a:ln>
        </p:spPr>
      </p:cxnSp>
      <p:cxnSp>
        <p:nvCxnSpPr>
          <p:cNvPr id="538" name="Shape 538"/>
          <p:cNvCxnSpPr>
            <a:endCxn id="532" idx="2"/>
          </p:cNvCxnSpPr>
          <p:nvPr/>
        </p:nvCxnSpPr>
        <p:spPr>
          <a:xfrm flipH="1" flipV="1">
            <a:off x="4523634" y="5181189"/>
            <a:ext cx="353600" cy="401978"/>
          </a:xfrm>
          <a:prstGeom prst="straightConnector1">
            <a:avLst/>
          </a:prstGeom>
          <a:noFill/>
          <a:ln w="19050" cap="flat">
            <a:solidFill>
              <a:schemeClr val="dk2"/>
            </a:solidFill>
            <a:prstDash val="solid"/>
            <a:round/>
            <a:headEnd type="none" w="lg" len="lg"/>
            <a:tailEnd type="triangle" w="lg" len="lg"/>
          </a:ln>
        </p:spPr>
      </p:cxnSp>
      <p:cxnSp>
        <p:nvCxnSpPr>
          <p:cNvPr id="539" name="Shape 539"/>
          <p:cNvCxnSpPr>
            <a:stCxn id="525" idx="0"/>
            <a:endCxn id="533" idx="2"/>
          </p:cNvCxnSpPr>
          <p:nvPr/>
        </p:nvCxnSpPr>
        <p:spPr>
          <a:xfrm flipV="1">
            <a:off x="4833101" y="5181189"/>
            <a:ext cx="2301433" cy="627388"/>
          </a:xfrm>
          <a:prstGeom prst="straightConnector1">
            <a:avLst/>
          </a:prstGeom>
          <a:noFill/>
          <a:ln w="19050" cap="flat">
            <a:solidFill>
              <a:schemeClr val="dk2"/>
            </a:solidFill>
            <a:prstDash val="solid"/>
            <a:round/>
            <a:headEnd type="none" w="lg" len="lg"/>
            <a:tailEnd type="triangle" w="lg" len="lg"/>
          </a:ln>
        </p:spPr>
      </p:cxnSp>
      <p:cxnSp>
        <p:nvCxnSpPr>
          <p:cNvPr id="540" name="Shape 540"/>
          <p:cNvCxnSpPr>
            <a:stCxn id="525" idx="0"/>
            <a:endCxn id="521" idx="2"/>
          </p:cNvCxnSpPr>
          <p:nvPr/>
        </p:nvCxnSpPr>
        <p:spPr>
          <a:xfrm rot="16200000" flipV="1">
            <a:off x="2520624" y="3496100"/>
            <a:ext cx="1302154" cy="3322800"/>
          </a:xfrm>
          <a:prstGeom prst="curvedConnector3">
            <a:avLst>
              <a:gd name="adj1" fmla="val 50000"/>
            </a:avLst>
          </a:prstGeom>
          <a:noFill/>
          <a:ln w="19050" cap="flat">
            <a:solidFill>
              <a:schemeClr val="dk2"/>
            </a:solidFill>
            <a:prstDash val="solid"/>
            <a:round/>
            <a:headEnd type="none" w="lg" len="lg"/>
            <a:tailEnd type="triangle" w="lg" len="lg"/>
          </a:ln>
        </p:spPr>
      </p:cxnSp>
      <p:cxnSp>
        <p:nvCxnSpPr>
          <p:cNvPr id="541" name="Shape 541"/>
          <p:cNvCxnSpPr>
            <a:stCxn id="534" idx="0"/>
            <a:endCxn id="524" idx="2"/>
          </p:cNvCxnSpPr>
          <p:nvPr/>
        </p:nvCxnSpPr>
        <p:spPr>
          <a:xfrm flipH="1" flipV="1">
            <a:off x="4833101" y="2284255"/>
            <a:ext cx="5023833" cy="562623"/>
          </a:xfrm>
          <a:prstGeom prst="straightConnector1">
            <a:avLst/>
          </a:prstGeom>
          <a:noFill/>
          <a:ln w="19050" cap="flat">
            <a:solidFill>
              <a:schemeClr val="dk2"/>
            </a:solidFill>
            <a:prstDash val="solid"/>
            <a:round/>
            <a:headEnd type="none" w="lg" len="lg"/>
            <a:tailEnd type="triangle" w="lg" len="lg"/>
          </a:ln>
        </p:spPr>
      </p:cxnSp>
      <p:sp>
        <p:nvSpPr>
          <p:cNvPr id="23" name="Title 1"/>
          <p:cNvSpPr txBox="1">
            <a:spLocks/>
          </p:cNvSpPr>
          <p:nvPr/>
        </p:nvSpPr>
        <p:spPr>
          <a:xfrm>
            <a:off x="180753" y="6542641"/>
            <a:ext cx="4784652" cy="81443"/>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sz="1200" dirty="0" smtClean="0">
                <a:latin typeface="Calibri" panose="020F0502020204030204" pitchFamily="34" charset="0"/>
                <a:cs typeface="Times New Roman" panose="02020603050405020304" pitchFamily="18" charset="0"/>
              </a:rPr>
              <a:t>Slide </a:t>
            </a:r>
            <a:r>
              <a:rPr lang="en-US" sz="1200" dirty="0" err="1" smtClean="0">
                <a:latin typeface="Calibri" panose="020F0502020204030204" pitchFamily="34" charset="0"/>
                <a:cs typeface="Times New Roman" panose="02020603050405020304" pitchFamily="18" charset="0"/>
              </a:rPr>
              <a:t>credit:Google</a:t>
            </a:r>
            <a:r>
              <a:rPr lang="en-US" sz="1200" dirty="0" smtClean="0">
                <a:latin typeface="Calibri" panose="020F0502020204030204" pitchFamily="34" charset="0"/>
                <a:cs typeface="Times New Roman" panose="02020603050405020304" pitchFamily="18" charset="0"/>
              </a:rPr>
              <a:t> </a:t>
            </a:r>
            <a:r>
              <a:rPr lang="en-US" sz="1200" dirty="0" err="1" smtClean="0">
                <a:latin typeface="Calibri" panose="020F0502020204030204" pitchFamily="34" charset="0"/>
                <a:cs typeface="Times New Roman" panose="02020603050405020304" pitchFamily="18" charset="0"/>
              </a:rPr>
              <a:t>Inc</a:t>
            </a:r>
            <a:endParaRPr lang="en-US" sz="12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8233187"/>
      </p:ext>
    </p:extLst>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1536405"/>
            <a:ext cx="9720071" cy="4772955"/>
          </a:xfrm>
        </p:spPr>
        <p:txBody>
          <a:bodyPr/>
          <a:lstStyle/>
          <a:p>
            <a:r>
              <a:rPr lang="en-US" dirty="0" smtClean="0"/>
              <a:t>Given large depth, </a:t>
            </a:r>
            <a:r>
              <a:rPr lang="en-US" dirty="0" err="1" smtClean="0"/>
              <a:t>abillity</a:t>
            </a:r>
            <a:r>
              <a:rPr lang="en-US" dirty="0" smtClean="0"/>
              <a:t> to </a:t>
            </a:r>
            <a:r>
              <a:rPr lang="en-US" dirty="0" err="1" smtClean="0"/>
              <a:t>backprop</a:t>
            </a:r>
            <a:r>
              <a:rPr lang="en-US" dirty="0" smtClean="0"/>
              <a:t> is a concern</a:t>
            </a:r>
          </a:p>
          <a:p>
            <a:r>
              <a:rPr lang="en-US" dirty="0" smtClean="0"/>
              <a:t>Layers in the middle of the networks should be very discriminative.</a:t>
            </a:r>
          </a:p>
          <a:p>
            <a:r>
              <a:rPr lang="en-US" dirty="0" smtClean="0"/>
              <a:t>Add auxiliary classifiers. Loss weighed by  0.3 in aggregate loss.</a:t>
            </a:r>
            <a:endParaRPr lang="en-US" dirty="0"/>
          </a:p>
        </p:txBody>
      </p:sp>
      <p:pic>
        <p:nvPicPr>
          <p:cNvPr id="4" name="Shape 200"/>
          <p:cNvPicPr preferRelativeResize="0"/>
          <p:nvPr/>
        </p:nvPicPr>
        <p:blipFill>
          <a:blip r:embed="rId2">
            <a:alphaModFix/>
          </a:blip>
          <a:stretch>
            <a:fillRect/>
          </a:stretch>
        </p:blipFill>
        <p:spPr>
          <a:xfrm>
            <a:off x="250225" y="2835524"/>
            <a:ext cx="11599400" cy="2779212"/>
          </a:xfrm>
          <a:prstGeom prst="rect">
            <a:avLst/>
          </a:prstGeom>
          <a:noFill/>
          <a:ln>
            <a:noFill/>
          </a:ln>
        </p:spPr>
      </p:pic>
      <p:sp>
        <p:nvSpPr>
          <p:cNvPr id="5" name="Oval 4"/>
          <p:cNvSpPr/>
          <p:nvPr/>
        </p:nvSpPr>
        <p:spPr>
          <a:xfrm>
            <a:off x="5039833" y="4750521"/>
            <a:ext cx="2296633" cy="6838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621771" y="4408578"/>
            <a:ext cx="2296633" cy="6838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80753" y="6542641"/>
            <a:ext cx="4784652" cy="81443"/>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sz="1200" dirty="0" smtClean="0">
                <a:latin typeface="Calibri" panose="020F0502020204030204" pitchFamily="34" charset="0"/>
                <a:cs typeface="Times New Roman" panose="02020603050405020304" pitchFamily="18" charset="0"/>
              </a:rPr>
              <a:t>Slide </a:t>
            </a:r>
            <a:r>
              <a:rPr lang="en-US" sz="1200" dirty="0" err="1" smtClean="0">
                <a:latin typeface="Calibri" panose="020F0502020204030204" pitchFamily="34" charset="0"/>
                <a:cs typeface="Times New Roman" panose="02020603050405020304" pitchFamily="18" charset="0"/>
              </a:rPr>
              <a:t>credit:Google</a:t>
            </a:r>
            <a:r>
              <a:rPr lang="en-US" sz="1200" dirty="0" smtClean="0">
                <a:latin typeface="Calibri" panose="020F0502020204030204" pitchFamily="34" charset="0"/>
                <a:cs typeface="Times New Roman" panose="02020603050405020304" pitchFamily="18" charset="0"/>
              </a:rPr>
              <a:t> </a:t>
            </a:r>
            <a:r>
              <a:rPr lang="en-US" sz="1200" dirty="0" err="1" smtClean="0">
                <a:latin typeface="Calibri" panose="020F0502020204030204" pitchFamily="34" charset="0"/>
                <a:cs typeface="Times New Roman" panose="02020603050405020304" pitchFamily="18" charset="0"/>
              </a:rPr>
              <a:t>Inc</a:t>
            </a:r>
            <a:endParaRPr lang="en-US" sz="12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71233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pic>
        <p:nvPicPr>
          <p:cNvPr id="648" name="Shape 648"/>
          <p:cNvPicPr preferRelativeResize="0"/>
          <p:nvPr/>
        </p:nvPicPr>
        <p:blipFill>
          <a:blip r:embed="rId3">
            <a:alphaModFix/>
          </a:blip>
          <a:stretch>
            <a:fillRect/>
          </a:stretch>
        </p:blipFill>
        <p:spPr>
          <a:xfrm>
            <a:off x="146267" y="1234767"/>
            <a:ext cx="11599400" cy="2779212"/>
          </a:xfrm>
          <a:prstGeom prst="rect">
            <a:avLst/>
          </a:prstGeom>
          <a:noFill/>
          <a:ln>
            <a:noFill/>
          </a:ln>
        </p:spPr>
      </p:pic>
      <p:sp>
        <p:nvSpPr>
          <p:cNvPr id="649" name="Shape 649"/>
          <p:cNvSpPr/>
          <p:nvPr/>
        </p:nvSpPr>
        <p:spPr>
          <a:xfrm>
            <a:off x="2401534" y="2482536"/>
            <a:ext cx="779999" cy="865528"/>
          </a:xfrm>
          <a:prstGeom prst="flowChartConnector">
            <a:avLst/>
          </a:prstGeom>
          <a:noFill/>
          <a:ln w="19050" cap="flat">
            <a:solidFill>
              <a:srgbClr val="FF0000"/>
            </a:solidFill>
            <a:prstDash val="solid"/>
            <a:round/>
            <a:headEnd type="none" w="med" len="med"/>
            <a:tailEnd type="none" w="med" len="med"/>
          </a:ln>
        </p:spPr>
        <p:txBody>
          <a:bodyPr lIns="121900" tIns="121900" rIns="121900" bIns="121900" anchor="ctr" anchorCtr="0">
            <a:spAutoFit/>
          </a:bodyPr>
          <a:lstStyle/>
          <a:p>
            <a:endParaRPr sz="2400"/>
          </a:p>
        </p:txBody>
      </p:sp>
      <p:sp>
        <p:nvSpPr>
          <p:cNvPr id="650" name="Shape 650"/>
          <p:cNvSpPr/>
          <p:nvPr/>
        </p:nvSpPr>
        <p:spPr>
          <a:xfrm>
            <a:off x="3236067" y="2482536"/>
            <a:ext cx="779999" cy="865528"/>
          </a:xfrm>
          <a:prstGeom prst="flowChartConnector">
            <a:avLst/>
          </a:prstGeom>
          <a:noFill/>
          <a:ln w="19050" cap="flat">
            <a:solidFill>
              <a:srgbClr val="FF0000"/>
            </a:solidFill>
            <a:prstDash val="solid"/>
            <a:round/>
            <a:headEnd type="none" w="med" len="med"/>
            <a:tailEnd type="none" w="med" len="med"/>
          </a:ln>
        </p:spPr>
        <p:txBody>
          <a:bodyPr lIns="121900" tIns="121900" rIns="121900" bIns="121900" anchor="ctr" anchorCtr="0">
            <a:spAutoFit/>
          </a:bodyPr>
          <a:lstStyle/>
          <a:p>
            <a:endParaRPr sz="2400"/>
          </a:p>
        </p:txBody>
      </p:sp>
      <p:sp>
        <p:nvSpPr>
          <p:cNvPr id="651" name="Shape 651"/>
          <p:cNvSpPr/>
          <p:nvPr/>
        </p:nvSpPr>
        <p:spPr>
          <a:xfrm>
            <a:off x="4293434" y="2386603"/>
            <a:ext cx="779999" cy="865528"/>
          </a:xfrm>
          <a:prstGeom prst="flowChartConnector">
            <a:avLst/>
          </a:prstGeom>
          <a:noFill/>
          <a:ln w="19050" cap="flat">
            <a:solidFill>
              <a:srgbClr val="FF0000"/>
            </a:solidFill>
            <a:prstDash val="solid"/>
            <a:round/>
            <a:headEnd type="none" w="med" len="med"/>
            <a:tailEnd type="none" w="med" len="med"/>
          </a:ln>
        </p:spPr>
        <p:txBody>
          <a:bodyPr lIns="121900" tIns="121900" rIns="121900" bIns="121900" anchor="ctr" anchorCtr="0">
            <a:spAutoFit/>
          </a:bodyPr>
          <a:lstStyle/>
          <a:p>
            <a:endParaRPr sz="2400"/>
          </a:p>
        </p:txBody>
      </p:sp>
      <p:sp>
        <p:nvSpPr>
          <p:cNvPr id="652" name="Shape 652"/>
          <p:cNvSpPr/>
          <p:nvPr/>
        </p:nvSpPr>
        <p:spPr>
          <a:xfrm>
            <a:off x="5189834" y="2121436"/>
            <a:ext cx="779999" cy="865528"/>
          </a:xfrm>
          <a:prstGeom prst="flowChartConnector">
            <a:avLst/>
          </a:prstGeom>
          <a:noFill/>
          <a:ln w="19050" cap="flat">
            <a:solidFill>
              <a:srgbClr val="FF0000"/>
            </a:solidFill>
            <a:prstDash val="solid"/>
            <a:round/>
            <a:headEnd type="none" w="med" len="med"/>
            <a:tailEnd type="none" w="med" len="med"/>
          </a:ln>
        </p:spPr>
        <p:txBody>
          <a:bodyPr lIns="121900" tIns="121900" rIns="121900" bIns="121900" anchor="ctr" anchorCtr="0">
            <a:spAutoFit/>
          </a:bodyPr>
          <a:lstStyle/>
          <a:p>
            <a:endParaRPr sz="2400"/>
          </a:p>
        </p:txBody>
      </p:sp>
      <p:sp>
        <p:nvSpPr>
          <p:cNvPr id="653" name="Shape 653"/>
          <p:cNvSpPr/>
          <p:nvPr/>
        </p:nvSpPr>
        <p:spPr>
          <a:xfrm>
            <a:off x="6024367" y="1996603"/>
            <a:ext cx="779999" cy="865528"/>
          </a:xfrm>
          <a:prstGeom prst="flowChartConnector">
            <a:avLst/>
          </a:prstGeom>
          <a:noFill/>
          <a:ln w="19050" cap="flat">
            <a:solidFill>
              <a:srgbClr val="FF0000"/>
            </a:solidFill>
            <a:prstDash val="solid"/>
            <a:round/>
            <a:headEnd type="none" w="med" len="med"/>
            <a:tailEnd type="none" w="med" len="med"/>
          </a:ln>
        </p:spPr>
        <p:txBody>
          <a:bodyPr lIns="121900" tIns="121900" rIns="121900" bIns="121900" anchor="ctr" anchorCtr="0">
            <a:spAutoFit/>
          </a:bodyPr>
          <a:lstStyle/>
          <a:p>
            <a:endParaRPr sz="2400"/>
          </a:p>
        </p:txBody>
      </p:sp>
      <p:sp>
        <p:nvSpPr>
          <p:cNvPr id="654" name="Shape 654"/>
          <p:cNvSpPr/>
          <p:nvPr/>
        </p:nvSpPr>
        <p:spPr>
          <a:xfrm>
            <a:off x="6920801" y="1996603"/>
            <a:ext cx="779999" cy="865528"/>
          </a:xfrm>
          <a:prstGeom prst="flowChartConnector">
            <a:avLst/>
          </a:prstGeom>
          <a:noFill/>
          <a:ln w="19050" cap="flat">
            <a:solidFill>
              <a:srgbClr val="FF0000"/>
            </a:solidFill>
            <a:prstDash val="solid"/>
            <a:round/>
            <a:headEnd type="none" w="med" len="med"/>
            <a:tailEnd type="none" w="med" len="med"/>
          </a:ln>
        </p:spPr>
        <p:txBody>
          <a:bodyPr lIns="121900" tIns="121900" rIns="121900" bIns="121900" anchor="ctr" anchorCtr="0">
            <a:spAutoFit/>
          </a:bodyPr>
          <a:lstStyle/>
          <a:p>
            <a:endParaRPr sz="2400"/>
          </a:p>
        </p:txBody>
      </p:sp>
      <p:sp>
        <p:nvSpPr>
          <p:cNvPr id="655" name="Shape 655"/>
          <p:cNvSpPr/>
          <p:nvPr/>
        </p:nvSpPr>
        <p:spPr>
          <a:xfrm>
            <a:off x="7755301" y="1709769"/>
            <a:ext cx="779999" cy="865528"/>
          </a:xfrm>
          <a:prstGeom prst="flowChartConnector">
            <a:avLst/>
          </a:prstGeom>
          <a:noFill/>
          <a:ln w="19050" cap="flat">
            <a:solidFill>
              <a:srgbClr val="FF0000"/>
            </a:solidFill>
            <a:prstDash val="solid"/>
            <a:round/>
            <a:headEnd type="none" w="med" len="med"/>
            <a:tailEnd type="none" w="med" len="med"/>
          </a:ln>
        </p:spPr>
        <p:txBody>
          <a:bodyPr lIns="121900" tIns="121900" rIns="121900" bIns="121900" anchor="ctr" anchorCtr="0">
            <a:spAutoFit/>
          </a:bodyPr>
          <a:lstStyle/>
          <a:p>
            <a:endParaRPr sz="2400"/>
          </a:p>
        </p:txBody>
      </p:sp>
      <p:sp>
        <p:nvSpPr>
          <p:cNvPr id="656" name="Shape 656"/>
          <p:cNvSpPr/>
          <p:nvPr/>
        </p:nvSpPr>
        <p:spPr>
          <a:xfrm>
            <a:off x="8812667" y="1591136"/>
            <a:ext cx="779999" cy="865528"/>
          </a:xfrm>
          <a:prstGeom prst="flowChartConnector">
            <a:avLst/>
          </a:prstGeom>
          <a:noFill/>
          <a:ln w="19050" cap="flat">
            <a:solidFill>
              <a:srgbClr val="FF0000"/>
            </a:solidFill>
            <a:prstDash val="solid"/>
            <a:round/>
            <a:headEnd type="none" w="med" len="med"/>
            <a:tailEnd type="none" w="med" len="med"/>
          </a:ln>
        </p:spPr>
        <p:txBody>
          <a:bodyPr lIns="121900" tIns="121900" rIns="121900" bIns="121900" anchor="ctr" anchorCtr="0">
            <a:spAutoFit/>
          </a:bodyPr>
          <a:lstStyle/>
          <a:p>
            <a:endParaRPr sz="2400"/>
          </a:p>
        </p:txBody>
      </p:sp>
      <p:sp>
        <p:nvSpPr>
          <p:cNvPr id="657" name="Shape 657"/>
          <p:cNvSpPr/>
          <p:nvPr/>
        </p:nvSpPr>
        <p:spPr>
          <a:xfrm>
            <a:off x="9758634" y="1534369"/>
            <a:ext cx="779999" cy="865528"/>
          </a:xfrm>
          <a:prstGeom prst="flowChartConnector">
            <a:avLst/>
          </a:prstGeom>
          <a:noFill/>
          <a:ln w="19050" cap="flat">
            <a:solidFill>
              <a:srgbClr val="FF0000"/>
            </a:solidFill>
            <a:prstDash val="solid"/>
            <a:round/>
            <a:headEnd type="none" w="med" len="med"/>
            <a:tailEnd type="none" w="med" len="med"/>
          </a:ln>
        </p:spPr>
        <p:txBody>
          <a:bodyPr lIns="121900" tIns="121900" rIns="121900" bIns="121900" anchor="ctr" anchorCtr="0">
            <a:spAutoFit/>
          </a:bodyPr>
          <a:lstStyle/>
          <a:p>
            <a:endParaRPr sz="2400"/>
          </a:p>
        </p:txBody>
      </p:sp>
      <p:sp>
        <p:nvSpPr>
          <p:cNvPr id="658" name="Shape 658"/>
          <p:cNvSpPr txBox="1"/>
          <p:nvPr/>
        </p:nvSpPr>
        <p:spPr>
          <a:xfrm>
            <a:off x="594200" y="4406934"/>
            <a:ext cx="10812000" cy="3200836"/>
          </a:xfrm>
          <a:prstGeom prst="rect">
            <a:avLst/>
          </a:prstGeom>
          <a:noFill/>
          <a:ln>
            <a:noFill/>
          </a:ln>
        </p:spPr>
        <p:txBody>
          <a:bodyPr lIns="121900" tIns="121900" rIns="121900" bIns="121900" anchor="t" anchorCtr="0">
            <a:spAutoFit/>
          </a:bodyPr>
          <a:lstStyle/>
          <a:p>
            <a:r>
              <a:rPr lang="en" sz="2400"/>
              <a:t>Width of inception modules ranges from 256 filters (in early modules) to 1024 in top inception modules.</a:t>
            </a:r>
          </a:p>
          <a:p>
            <a:endParaRPr sz="2400"/>
          </a:p>
          <a:p>
            <a:r>
              <a:rPr lang="en" sz="2400">
                <a:solidFill>
                  <a:schemeClr val="dk1"/>
                </a:solidFill>
              </a:rPr>
              <a:t>Can remove fully connected layers on top completely</a:t>
            </a:r>
          </a:p>
          <a:p>
            <a:endParaRPr sz="2400">
              <a:solidFill>
                <a:schemeClr val="dk1"/>
              </a:solidFill>
            </a:endParaRPr>
          </a:p>
          <a:p>
            <a:r>
              <a:rPr lang="en" sz="2400">
                <a:solidFill>
                  <a:schemeClr val="dk1"/>
                </a:solidFill>
              </a:rPr>
              <a:t>Number of parameters is reduced to 5 million</a:t>
            </a:r>
          </a:p>
          <a:p>
            <a:endParaRPr sz="2400">
              <a:solidFill>
                <a:schemeClr val="dk1"/>
              </a:solidFill>
            </a:endParaRPr>
          </a:p>
          <a:p>
            <a:endParaRPr sz="2400"/>
          </a:p>
        </p:txBody>
      </p:sp>
      <p:sp>
        <p:nvSpPr>
          <p:cNvPr id="659" name="Shape 659"/>
          <p:cNvSpPr txBox="1"/>
          <p:nvPr/>
        </p:nvSpPr>
        <p:spPr>
          <a:xfrm>
            <a:off x="2347329" y="1591136"/>
            <a:ext cx="779999" cy="615513"/>
          </a:xfrm>
          <a:prstGeom prst="rect">
            <a:avLst/>
          </a:prstGeom>
          <a:noFill/>
          <a:ln>
            <a:noFill/>
          </a:ln>
        </p:spPr>
        <p:txBody>
          <a:bodyPr lIns="121900" tIns="121900" rIns="121900" bIns="121900" anchor="t" anchorCtr="0">
            <a:spAutoFit/>
          </a:bodyPr>
          <a:lstStyle/>
          <a:p>
            <a:r>
              <a:rPr lang="en" sz="2400" b="1" dirty="0">
                <a:solidFill>
                  <a:srgbClr val="FF0000"/>
                </a:solidFill>
              </a:rPr>
              <a:t>256</a:t>
            </a:r>
          </a:p>
        </p:txBody>
      </p:sp>
      <p:sp>
        <p:nvSpPr>
          <p:cNvPr id="660" name="Shape 660"/>
          <p:cNvSpPr txBox="1"/>
          <p:nvPr/>
        </p:nvSpPr>
        <p:spPr>
          <a:xfrm>
            <a:off x="3225225" y="1474068"/>
            <a:ext cx="779999" cy="615513"/>
          </a:xfrm>
          <a:prstGeom prst="rect">
            <a:avLst/>
          </a:prstGeom>
          <a:noFill/>
          <a:ln>
            <a:noFill/>
          </a:ln>
        </p:spPr>
        <p:txBody>
          <a:bodyPr lIns="121900" tIns="121900" rIns="121900" bIns="121900" anchor="t" anchorCtr="0">
            <a:spAutoFit/>
          </a:bodyPr>
          <a:lstStyle/>
          <a:p>
            <a:r>
              <a:rPr lang="en" sz="2400" b="1" dirty="0">
                <a:solidFill>
                  <a:srgbClr val="FF0000"/>
                </a:solidFill>
              </a:rPr>
              <a:t>480</a:t>
            </a:r>
          </a:p>
        </p:txBody>
      </p:sp>
      <p:sp>
        <p:nvSpPr>
          <p:cNvPr id="661" name="Shape 661"/>
          <p:cNvSpPr txBox="1"/>
          <p:nvPr/>
        </p:nvSpPr>
        <p:spPr>
          <a:xfrm>
            <a:off x="4201017" y="1527020"/>
            <a:ext cx="779999" cy="615513"/>
          </a:xfrm>
          <a:prstGeom prst="rect">
            <a:avLst/>
          </a:prstGeom>
          <a:noFill/>
          <a:ln>
            <a:noFill/>
          </a:ln>
        </p:spPr>
        <p:txBody>
          <a:bodyPr lIns="121900" tIns="121900" rIns="121900" bIns="121900" anchor="t" anchorCtr="0">
            <a:spAutoFit/>
          </a:bodyPr>
          <a:lstStyle/>
          <a:p>
            <a:r>
              <a:rPr lang="en" sz="2400" b="1" dirty="0">
                <a:solidFill>
                  <a:srgbClr val="FF0000"/>
                </a:solidFill>
              </a:rPr>
              <a:t>480</a:t>
            </a:r>
          </a:p>
        </p:txBody>
      </p:sp>
      <p:sp>
        <p:nvSpPr>
          <p:cNvPr id="662" name="Shape 662"/>
          <p:cNvSpPr txBox="1"/>
          <p:nvPr/>
        </p:nvSpPr>
        <p:spPr>
          <a:xfrm>
            <a:off x="5165968" y="1393450"/>
            <a:ext cx="779999" cy="615513"/>
          </a:xfrm>
          <a:prstGeom prst="rect">
            <a:avLst/>
          </a:prstGeom>
          <a:noFill/>
          <a:ln>
            <a:noFill/>
          </a:ln>
        </p:spPr>
        <p:txBody>
          <a:bodyPr lIns="121900" tIns="121900" rIns="121900" bIns="121900" anchor="t" anchorCtr="0">
            <a:spAutoFit/>
          </a:bodyPr>
          <a:lstStyle/>
          <a:p>
            <a:r>
              <a:rPr lang="en" sz="2400" b="1" dirty="0">
                <a:solidFill>
                  <a:srgbClr val="FF0000"/>
                </a:solidFill>
              </a:rPr>
              <a:t>512</a:t>
            </a:r>
          </a:p>
        </p:txBody>
      </p:sp>
      <p:sp>
        <p:nvSpPr>
          <p:cNvPr id="663" name="Shape 663"/>
          <p:cNvSpPr txBox="1"/>
          <p:nvPr/>
        </p:nvSpPr>
        <p:spPr>
          <a:xfrm>
            <a:off x="6026851" y="1000172"/>
            <a:ext cx="779999" cy="615513"/>
          </a:xfrm>
          <a:prstGeom prst="rect">
            <a:avLst/>
          </a:prstGeom>
          <a:noFill/>
          <a:ln>
            <a:noFill/>
          </a:ln>
        </p:spPr>
        <p:txBody>
          <a:bodyPr lIns="121900" tIns="121900" rIns="121900" bIns="121900" anchor="t" anchorCtr="0">
            <a:spAutoFit/>
          </a:bodyPr>
          <a:lstStyle/>
          <a:p>
            <a:r>
              <a:rPr lang="en" sz="2400" b="1" dirty="0">
                <a:solidFill>
                  <a:srgbClr val="FF0000"/>
                </a:solidFill>
              </a:rPr>
              <a:t>512</a:t>
            </a:r>
          </a:p>
        </p:txBody>
      </p:sp>
      <p:sp>
        <p:nvSpPr>
          <p:cNvPr id="664" name="Shape 664"/>
          <p:cNvSpPr txBox="1"/>
          <p:nvPr/>
        </p:nvSpPr>
        <p:spPr>
          <a:xfrm>
            <a:off x="6887734" y="935788"/>
            <a:ext cx="779999" cy="615513"/>
          </a:xfrm>
          <a:prstGeom prst="rect">
            <a:avLst/>
          </a:prstGeom>
          <a:noFill/>
          <a:ln>
            <a:noFill/>
          </a:ln>
        </p:spPr>
        <p:txBody>
          <a:bodyPr lIns="121900" tIns="121900" rIns="121900" bIns="121900" anchor="t" anchorCtr="0">
            <a:spAutoFit/>
          </a:bodyPr>
          <a:lstStyle/>
          <a:p>
            <a:r>
              <a:rPr lang="en" sz="2400" b="1" dirty="0">
                <a:solidFill>
                  <a:srgbClr val="FF0000"/>
                </a:solidFill>
              </a:rPr>
              <a:t>512</a:t>
            </a:r>
          </a:p>
        </p:txBody>
      </p:sp>
      <p:sp>
        <p:nvSpPr>
          <p:cNvPr id="665" name="Shape 665"/>
          <p:cNvSpPr txBox="1"/>
          <p:nvPr/>
        </p:nvSpPr>
        <p:spPr>
          <a:xfrm>
            <a:off x="7840618" y="809713"/>
            <a:ext cx="779999" cy="615513"/>
          </a:xfrm>
          <a:prstGeom prst="rect">
            <a:avLst/>
          </a:prstGeom>
          <a:noFill/>
          <a:ln>
            <a:noFill/>
          </a:ln>
        </p:spPr>
        <p:txBody>
          <a:bodyPr lIns="121900" tIns="121900" rIns="121900" bIns="121900" anchor="t" anchorCtr="0">
            <a:spAutoFit/>
          </a:bodyPr>
          <a:lstStyle/>
          <a:p>
            <a:r>
              <a:rPr lang="en" sz="2400" b="1" dirty="0">
                <a:solidFill>
                  <a:srgbClr val="FF0000"/>
                </a:solidFill>
              </a:rPr>
              <a:t>832</a:t>
            </a:r>
          </a:p>
        </p:txBody>
      </p:sp>
      <p:sp>
        <p:nvSpPr>
          <p:cNvPr id="666" name="Shape 666"/>
          <p:cNvSpPr txBox="1"/>
          <p:nvPr/>
        </p:nvSpPr>
        <p:spPr>
          <a:xfrm>
            <a:off x="8846663" y="534811"/>
            <a:ext cx="779999" cy="615513"/>
          </a:xfrm>
          <a:prstGeom prst="rect">
            <a:avLst/>
          </a:prstGeom>
          <a:noFill/>
          <a:ln>
            <a:noFill/>
          </a:ln>
        </p:spPr>
        <p:txBody>
          <a:bodyPr lIns="121900" tIns="121900" rIns="121900" bIns="121900" anchor="t" anchorCtr="0">
            <a:spAutoFit/>
          </a:bodyPr>
          <a:lstStyle/>
          <a:p>
            <a:r>
              <a:rPr lang="en" sz="2400" b="1" dirty="0">
                <a:solidFill>
                  <a:srgbClr val="FF0000"/>
                </a:solidFill>
              </a:rPr>
              <a:t>832</a:t>
            </a:r>
          </a:p>
        </p:txBody>
      </p:sp>
      <p:sp>
        <p:nvSpPr>
          <p:cNvPr id="667" name="Shape 667"/>
          <p:cNvSpPr txBox="1"/>
          <p:nvPr/>
        </p:nvSpPr>
        <p:spPr>
          <a:xfrm>
            <a:off x="9758634" y="534811"/>
            <a:ext cx="1156800" cy="615513"/>
          </a:xfrm>
          <a:prstGeom prst="rect">
            <a:avLst/>
          </a:prstGeom>
          <a:noFill/>
          <a:ln>
            <a:noFill/>
          </a:ln>
        </p:spPr>
        <p:txBody>
          <a:bodyPr lIns="121900" tIns="121900" rIns="121900" bIns="121900" anchor="t" anchorCtr="0">
            <a:spAutoFit/>
          </a:bodyPr>
          <a:lstStyle/>
          <a:p>
            <a:r>
              <a:rPr lang="en" sz="2400" b="1" dirty="0">
                <a:solidFill>
                  <a:srgbClr val="FF0000"/>
                </a:solidFill>
              </a:rPr>
              <a:t>1024</a:t>
            </a:r>
          </a:p>
        </p:txBody>
      </p:sp>
      <p:sp>
        <p:nvSpPr>
          <p:cNvPr id="668" name="Shape 668"/>
          <p:cNvSpPr txBox="1"/>
          <p:nvPr/>
        </p:nvSpPr>
        <p:spPr>
          <a:xfrm>
            <a:off x="7071001" y="5191334"/>
            <a:ext cx="4528399" cy="2092840"/>
          </a:xfrm>
          <a:prstGeom prst="rect">
            <a:avLst/>
          </a:prstGeom>
          <a:noFill/>
          <a:ln>
            <a:noFill/>
          </a:ln>
        </p:spPr>
        <p:txBody>
          <a:bodyPr lIns="121900" tIns="121900" rIns="121900" bIns="121900" anchor="t" anchorCtr="0">
            <a:spAutoFit/>
          </a:bodyPr>
          <a:lstStyle/>
          <a:p>
            <a:r>
              <a:rPr lang="en" sz="2400" b="1">
                <a:solidFill>
                  <a:srgbClr val="0000FF"/>
                </a:solidFill>
              </a:rPr>
              <a:t>Computional cost is increased by less than 2X compared to Krizhevsky’s network. (&lt;1.5Bn operations/evaluation)</a:t>
            </a:r>
          </a:p>
          <a:p>
            <a:endParaRPr sz="2400"/>
          </a:p>
        </p:txBody>
      </p:sp>
      <p:sp>
        <p:nvSpPr>
          <p:cNvPr id="24" name="Title 1"/>
          <p:cNvSpPr txBox="1">
            <a:spLocks/>
          </p:cNvSpPr>
          <p:nvPr/>
        </p:nvSpPr>
        <p:spPr>
          <a:xfrm>
            <a:off x="168559" y="6696814"/>
            <a:ext cx="4784652" cy="81443"/>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sz="1200" dirty="0" smtClean="0">
                <a:latin typeface="Calibri" panose="020F0502020204030204" pitchFamily="34" charset="0"/>
                <a:cs typeface="Times New Roman" panose="02020603050405020304" pitchFamily="18" charset="0"/>
              </a:rPr>
              <a:t>Slide </a:t>
            </a:r>
            <a:r>
              <a:rPr lang="en-US" sz="1200" dirty="0" err="1" smtClean="0">
                <a:latin typeface="Calibri" panose="020F0502020204030204" pitchFamily="34" charset="0"/>
                <a:cs typeface="Times New Roman" panose="02020603050405020304" pitchFamily="18" charset="0"/>
              </a:rPr>
              <a:t>credit:Google</a:t>
            </a:r>
            <a:r>
              <a:rPr lang="en-US" sz="1200" dirty="0" smtClean="0">
                <a:latin typeface="Calibri" panose="020F0502020204030204" pitchFamily="34" charset="0"/>
                <a:cs typeface="Times New Roman" panose="02020603050405020304" pitchFamily="18" charset="0"/>
              </a:rPr>
              <a:t> </a:t>
            </a:r>
            <a:r>
              <a:rPr lang="en-US" sz="1200" dirty="0" err="1" smtClean="0">
                <a:latin typeface="Calibri" panose="020F0502020204030204" pitchFamily="34" charset="0"/>
                <a:cs typeface="Times New Roman" panose="02020603050405020304" pitchFamily="18" charset="0"/>
              </a:rPr>
              <a:t>Inc</a:t>
            </a:r>
            <a:endParaRPr lang="en-US" sz="12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9225439"/>
      </p:ext>
    </p:extLst>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p:nvPr/>
        </p:nvSpPr>
        <p:spPr>
          <a:xfrm>
            <a:off x="592601" y="294867"/>
            <a:ext cx="11006799" cy="861734"/>
          </a:xfrm>
          <a:prstGeom prst="rect">
            <a:avLst/>
          </a:prstGeom>
          <a:noFill/>
          <a:ln>
            <a:noFill/>
          </a:ln>
        </p:spPr>
        <p:txBody>
          <a:bodyPr lIns="121900" tIns="121900" rIns="121900" bIns="121900" anchor="t" anchorCtr="0">
            <a:spAutoFit/>
          </a:bodyPr>
          <a:lstStyle/>
          <a:p>
            <a:r>
              <a:rPr lang="en" sz="4000" dirty="0"/>
              <a:t>GoogLeNet vs State of the art</a:t>
            </a:r>
          </a:p>
        </p:txBody>
      </p:sp>
      <p:pic>
        <p:nvPicPr>
          <p:cNvPr id="200" name="Shape 200"/>
          <p:cNvPicPr preferRelativeResize="0"/>
          <p:nvPr/>
        </p:nvPicPr>
        <p:blipFill>
          <a:blip r:embed="rId3">
            <a:alphaModFix/>
          </a:blip>
          <a:stretch>
            <a:fillRect/>
          </a:stretch>
        </p:blipFill>
        <p:spPr>
          <a:xfrm>
            <a:off x="141067" y="1171667"/>
            <a:ext cx="11599400" cy="2779212"/>
          </a:xfrm>
          <a:prstGeom prst="rect">
            <a:avLst/>
          </a:prstGeom>
          <a:noFill/>
          <a:ln>
            <a:noFill/>
          </a:ln>
        </p:spPr>
      </p:pic>
      <p:pic>
        <p:nvPicPr>
          <p:cNvPr id="201" name="Shape 201"/>
          <p:cNvPicPr preferRelativeResize="0"/>
          <p:nvPr/>
        </p:nvPicPr>
        <p:blipFill>
          <a:blip r:embed="rId4">
            <a:alphaModFix/>
          </a:blip>
          <a:stretch>
            <a:fillRect/>
          </a:stretch>
        </p:blipFill>
        <p:spPr>
          <a:xfrm>
            <a:off x="2999333" y="5016133"/>
            <a:ext cx="5008067" cy="876800"/>
          </a:xfrm>
          <a:prstGeom prst="rect">
            <a:avLst/>
          </a:prstGeom>
          <a:noFill/>
          <a:ln>
            <a:noFill/>
          </a:ln>
        </p:spPr>
      </p:pic>
      <p:sp>
        <p:nvSpPr>
          <p:cNvPr id="202" name="Shape 202"/>
          <p:cNvSpPr txBox="1"/>
          <p:nvPr/>
        </p:nvSpPr>
        <p:spPr>
          <a:xfrm>
            <a:off x="4706167" y="4160968"/>
            <a:ext cx="2518656" cy="615513"/>
          </a:xfrm>
          <a:prstGeom prst="rect">
            <a:avLst/>
          </a:prstGeom>
          <a:noFill/>
          <a:ln>
            <a:noFill/>
          </a:ln>
        </p:spPr>
        <p:txBody>
          <a:bodyPr wrap="square" lIns="121900" tIns="121900" rIns="121900" bIns="121900" anchor="t" anchorCtr="0">
            <a:spAutoFit/>
          </a:bodyPr>
          <a:lstStyle/>
          <a:p>
            <a:pPr algn="ctr"/>
            <a:r>
              <a:rPr lang="en" sz="2400" dirty="0"/>
              <a:t>GoogLeNet </a:t>
            </a:r>
          </a:p>
        </p:txBody>
      </p:sp>
      <p:sp>
        <p:nvSpPr>
          <p:cNvPr id="203" name="Shape 203"/>
          <p:cNvSpPr txBox="1"/>
          <p:nvPr/>
        </p:nvSpPr>
        <p:spPr>
          <a:xfrm>
            <a:off x="3294200" y="5892934"/>
            <a:ext cx="4713200" cy="615513"/>
          </a:xfrm>
          <a:prstGeom prst="rect">
            <a:avLst/>
          </a:prstGeom>
          <a:noFill/>
          <a:ln>
            <a:noFill/>
          </a:ln>
        </p:spPr>
        <p:txBody>
          <a:bodyPr lIns="121900" tIns="121900" rIns="121900" bIns="121900" anchor="t" anchorCtr="0">
            <a:spAutoFit/>
          </a:bodyPr>
          <a:lstStyle/>
          <a:p>
            <a:pPr algn="ctr"/>
            <a:r>
              <a:rPr lang="en" sz="2400" dirty="0"/>
              <a:t>Zeiler-Fergus Architecture (1 tower)</a:t>
            </a:r>
          </a:p>
        </p:txBody>
      </p:sp>
      <p:sp>
        <p:nvSpPr>
          <p:cNvPr id="204" name="Shape 204"/>
          <p:cNvSpPr txBox="1"/>
          <p:nvPr/>
        </p:nvSpPr>
        <p:spPr>
          <a:xfrm>
            <a:off x="9309067" y="4433634"/>
            <a:ext cx="2129199" cy="1723508"/>
          </a:xfrm>
          <a:prstGeom prst="rect">
            <a:avLst/>
          </a:prstGeom>
          <a:noFill/>
          <a:ln w="38100" cap="flat">
            <a:solidFill>
              <a:srgbClr val="B7B7B7"/>
            </a:solidFill>
            <a:prstDash val="solid"/>
            <a:round/>
            <a:headEnd type="none" w="med" len="med"/>
            <a:tailEnd type="none" w="med" len="med"/>
          </a:ln>
        </p:spPr>
        <p:txBody>
          <a:bodyPr lIns="121900" tIns="121900" rIns="121900" bIns="121900" anchor="t" anchorCtr="0">
            <a:spAutoFit/>
          </a:bodyPr>
          <a:lstStyle/>
          <a:p>
            <a:r>
              <a:rPr lang="en" sz="2400" b="1">
                <a:solidFill>
                  <a:srgbClr val="0000FF"/>
                </a:solidFill>
              </a:rPr>
              <a:t>Convolution</a:t>
            </a:r>
          </a:p>
          <a:p>
            <a:r>
              <a:rPr lang="en" sz="2400" b="1">
                <a:solidFill>
                  <a:srgbClr val="FF0000"/>
                </a:solidFill>
              </a:rPr>
              <a:t>Pooling</a:t>
            </a:r>
          </a:p>
          <a:p>
            <a:r>
              <a:rPr lang="en" sz="2400" b="1">
                <a:solidFill>
                  <a:srgbClr val="F1C232"/>
                </a:solidFill>
              </a:rPr>
              <a:t>Softmax</a:t>
            </a:r>
          </a:p>
          <a:p>
            <a:r>
              <a:rPr lang="en" sz="2400" b="1">
                <a:solidFill>
                  <a:srgbClr val="38761D"/>
                </a:solidFill>
              </a:rPr>
              <a:t>Other</a:t>
            </a:r>
          </a:p>
        </p:txBody>
      </p:sp>
      <p:sp>
        <p:nvSpPr>
          <p:cNvPr id="10" name="Title 1"/>
          <p:cNvSpPr txBox="1">
            <a:spLocks/>
          </p:cNvSpPr>
          <p:nvPr/>
        </p:nvSpPr>
        <p:spPr>
          <a:xfrm>
            <a:off x="180753" y="6542641"/>
            <a:ext cx="4784652" cy="81443"/>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sz="1200" dirty="0" smtClean="0">
                <a:latin typeface="Calibri" panose="020F0502020204030204" pitchFamily="34" charset="0"/>
                <a:cs typeface="Times New Roman" panose="02020603050405020304" pitchFamily="18" charset="0"/>
              </a:rPr>
              <a:t>Slide </a:t>
            </a:r>
            <a:r>
              <a:rPr lang="en-US" sz="1200" dirty="0" err="1" smtClean="0">
                <a:latin typeface="Calibri" panose="020F0502020204030204" pitchFamily="34" charset="0"/>
                <a:cs typeface="Times New Roman" panose="02020603050405020304" pitchFamily="18" charset="0"/>
              </a:rPr>
              <a:t>credit:Google</a:t>
            </a:r>
            <a:r>
              <a:rPr lang="en-US" sz="1200" dirty="0" smtClean="0">
                <a:latin typeface="Calibri" panose="020F0502020204030204" pitchFamily="34" charset="0"/>
                <a:cs typeface="Times New Roman" panose="02020603050405020304" pitchFamily="18" charset="0"/>
              </a:rPr>
              <a:t> </a:t>
            </a:r>
            <a:r>
              <a:rPr lang="en-US" sz="1200" dirty="0" err="1" smtClean="0">
                <a:latin typeface="Calibri" panose="020F0502020204030204" pitchFamily="34" charset="0"/>
                <a:cs typeface="Times New Roman" panose="02020603050405020304" pitchFamily="18" charset="0"/>
              </a:rPr>
              <a:t>Inc</a:t>
            </a:r>
            <a:endParaRPr lang="en-US" sz="12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4113381"/>
      </p:ext>
    </p:extLst>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Asynchronous SGD with 0.9 momentum</a:t>
            </a:r>
          </a:p>
          <a:p>
            <a:pPr>
              <a:buFont typeface="Arial" panose="020B0604020202020204" pitchFamily="34" charset="0"/>
              <a:buChar char="•"/>
            </a:pPr>
            <a:r>
              <a:rPr lang="en-US" dirty="0" smtClean="0"/>
              <a:t>Decrease learning rate by 4% every 8 epochs</a:t>
            </a:r>
          </a:p>
          <a:p>
            <a:pPr>
              <a:buFont typeface="Arial" panose="020B0604020202020204" pitchFamily="34" charset="0"/>
              <a:buChar char="•"/>
            </a:pPr>
            <a:r>
              <a:rPr lang="en-US" dirty="0" smtClean="0"/>
              <a:t>Ensemble of 7 Nets only differing in sampling methodologies and random order of the inputs they see</a:t>
            </a:r>
          </a:p>
          <a:p>
            <a:pPr>
              <a:buFont typeface="Arial" panose="020B0604020202020204" pitchFamily="34" charset="0"/>
              <a:buChar char="•"/>
            </a:pPr>
            <a:r>
              <a:rPr lang="en-US" dirty="0"/>
              <a:t>Test time: 144 crops per image </a:t>
            </a:r>
          </a:p>
          <a:p>
            <a:pPr marL="0" indent="0">
              <a:buNone/>
            </a:pPr>
            <a:r>
              <a:rPr lang="en-US" dirty="0"/>
              <a:t>resize to 4 scales, extract 3 squares, 5 crops + resized </a:t>
            </a:r>
            <a:r>
              <a:rPr lang="en-US" dirty="0" err="1"/>
              <a:t>Im</a:t>
            </a:r>
            <a:r>
              <a:rPr lang="en-US" dirty="0"/>
              <a:t> from each square, +flips</a:t>
            </a:r>
          </a:p>
          <a:p>
            <a:r>
              <a:rPr lang="en-US" dirty="0"/>
              <a:t>= 4x3x(5+1)x2 = 144</a:t>
            </a:r>
          </a:p>
          <a:p>
            <a:endParaRPr lang="en-US" dirty="0"/>
          </a:p>
        </p:txBody>
      </p:sp>
    </p:spTree>
    <p:extLst>
      <p:ext uri="{BB962C8B-B14F-4D97-AF65-F5344CB8AC3E}">
        <p14:creationId xmlns:p14="http://schemas.microsoft.com/office/powerpoint/2010/main" val="21469956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Shape 673"/>
          <p:cNvSpPr txBox="1"/>
          <p:nvPr/>
        </p:nvSpPr>
        <p:spPr>
          <a:xfrm>
            <a:off x="383767" y="185700"/>
            <a:ext cx="10906000" cy="861734"/>
          </a:xfrm>
          <a:prstGeom prst="rect">
            <a:avLst/>
          </a:prstGeom>
          <a:noFill/>
          <a:ln>
            <a:noFill/>
          </a:ln>
        </p:spPr>
        <p:txBody>
          <a:bodyPr lIns="121900" tIns="121900" rIns="121900" bIns="121900" anchor="t" anchorCtr="0">
            <a:spAutoFit/>
          </a:bodyPr>
          <a:lstStyle/>
          <a:p>
            <a:r>
              <a:rPr lang="en" sz="4000" dirty="0"/>
              <a:t>Classification results on ImageNet </a:t>
            </a:r>
            <a:r>
              <a:rPr lang="en" sz="4000" dirty="0" smtClean="0"/>
              <a:t>2014</a:t>
            </a:r>
            <a:endParaRPr lang="en" sz="4000" dirty="0"/>
          </a:p>
        </p:txBody>
      </p:sp>
      <p:graphicFrame>
        <p:nvGraphicFramePr>
          <p:cNvPr id="674" name="Shape 674"/>
          <p:cNvGraphicFramePr/>
          <p:nvPr/>
        </p:nvGraphicFramePr>
        <p:xfrm>
          <a:off x="1227167" y="1171617"/>
          <a:ext cx="9737667" cy="4514768"/>
        </p:xfrm>
        <a:graphic>
          <a:graphicData uri="http://schemas.openxmlformats.org/drawingml/2006/table">
            <a:tbl>
              <a:tblPr>
                <a:noFill/>
              </a:tblPr>
              <a:tblGrid>
                <a:gridCol w="1628167"/>
                <a:gridCol w="3021500"/>
                <a:gridCol w="2223067"/>
                <a:gridCol w="1393333"/>
                <a:gridCol w="1471600"/>
              </a:tblGrid>
              <a:tr h="958000">
                <a:tc>
                  <a:txBody>
                    <a:bodyPr/>
                    <a:lstStyle/>
                    <a:p>
                      <a:pPr lvl="0" algn="ctr" rtl="0">
                        <a:spcBef>
                          <a:spcPts val="0"/>
                        </a:spcBef>
                        <a:buNone/>
                      </a:pPr>
                      <a:r>
                        <a:rPr lang="en" sz="1500" b="1"/>
                        <a:t>Number of Models</a:t>
                      </a:r>
                    </a:p>
                  </a:txBody>
                  <a:tcPr marL="84667" marR="84667" marT="84667" marB="84667"/>
                </a:tc>
                <a:tc>
                  <a:txBody>
                    <a:bodyPr/>
                    <a:lstStyle/>
                    <a:p>
                      <a:pPr lvl="0" algn="ctr" rtl="0">
                        <a:spcBef>
                          <a:spcPts val="0"/>
                        </a:spcBef>
                        <a:buNone/>
                      </a:pPr>
                      <a:r>
                        <a:rPr lang="en" sz="1500" b="1"/>
                        <a:t>Number of Crops</a:t>
                      </a:r>
                    </a:p>
                  </a:txBody>
                  <a:tcPr marL="84667" marR="84667" marT="84667" marB="84667"/>
                </a:tc>
                <a:tc>
                  <a:txBody>
                    <a:bodyPr/>
                    <a:lstStyle/>
                    <a:p>
                      <a:pPr lvl="0" algn="ctr" rtl="0">
                        <a:spcBef>
                          <a:spcPts val="0"/>
                        </a:spcBef>
                        <a:buNone/>
                      </a:pPr>
                      <a:r>
                        <a:rPr lang="en" sz="1500" b="1"/>
                        <a:t>Computational Cost</a:t>
                      </a:r>
                    </a:p>
                  </a:txBody>
                  <a:tcPr marL="84667" marR="84667" marT="84667" marB="84667"/>
                </a:tc>
                <a:tc>
                  <a:txBody>
                    <a:bodyPr/>
                    <a:lstStyle/>
                    <a:p>
                      <a:pPr lvl="0" algn="ctr" rtl="0">
                        <a:spcBef>
                          <a:spcPts val="0"/>
                        </a:spcBef>
                        <a:buNone/>
                      </a:pPr>
                      <a:r>
                        <a:rPr lang="en" sz="1500" b="1"/>
                        <a:t>Top-5</a:t>
                      </a:r>
                    </a:p>
                    <a:p>
                      <a:pPr lvl="0" algn="ctr" rtl="0">
                        <a:spcBef>
                          <a:spcPts val="0"/>
                        </a:spcBef>
                        <a:buNone/>
                      </a:pPr>
                      <a:r>
                        <a:rPr lang="en" sz="1500" b="1"/>
                        <a:t>Error</a:t>
                      </a:r>
                    </a:p>
                  </a:txBody>
                  <a:tcPr marL="84667" marR="84667" marT="84667" marB="84667"/>
                </a:tc>
                <a:tc>
                  <a:txBody>
                    <a:bodyPr/>
                    <a:lstStyle/>
                    <a:p>
                      <a:pPr lvl="0" algn="ctr" rtl="0">
                        <a:spcBef>
                          <a:spcPts val="0"/>
                        </a:spcBef>
                        <a:buNone/>
                      </a:pPr>
                      <a:r>
                        <a:rPr lang="en" sz="1500" b="1"/>
                        <a:t>Compared to Base </a:t>
                      </a:r>
                    </a:p>
                  </a:txBody>
                  <a:tcPr marL="84667" marR="84667" marT="84667" marB="84667"/>
                </a:tc>
              </a:tr>
              <a:tr h="582467">
                <a:tc>
                  <a:txBody>
                    <a:bodyPr/>
                    <a:lstStyle/>
                    <a:p>
                      <a:pPr lvl="0" algn="ctr" rtl="0">
                        <a:spcBef>
                          <a:spcPts val="0"/>
                        </a:spcBef>
                        <a:buNone/>
                      </a:pPr>
                      <a:r>
                        <a:rPr lang="en" sz="2400"/>
                        <a:t>1</a:t>
                      </a:r>
                    </a:p>
                  </a:txBody>
                  <a:tcPr marL="84667" marR="84667" marT="84667" marB="84667"/>
                </a:tc>
                <a:tc>
                  <a:txBody>
                    <a:bodyPr/>
                    <a:lstStyle/>
                    <a:p>
                      <a:pPr lvl="0" rtl="0">
                        <a:spcBef>
                          <a:spcPts val="0"/>
                        </a:spcBef>
                        <a:buNone/>
                      </a:pPr>
                      <a:r>
                        <a:rPr lang="en" sz="2400"/>
                        <a:t>1 (center crop) </a:t>
                      </a:r>
                    </a:p>
                  </a:txBody>
                  <a:tcPr marL="84667" marR="84667" marT="84667" marB="84667"/>
                </a:tc>
                <a:tc>
                  <a:txBody>
                    <a:bodyPr/>
                    <a:lstStyle/>
                    <a:p>
                      <a:pPr lvl="0" algn="ctr" rtl="0">
                        <a:spcBef>
                          <a:spcPts val="0"/>
                        </a:spcBef>
                        <a:buNone/>
                      </a:pPr>
                      <a:r>
                        <a:rPr lang="en" sz="2400"/>
                        <a:t>1x</a:t>
                      </a:r>
                    </a:p>
                  </a:txBody>
                  <a:tcPr marL="84667" marR="84667" marT="84667" marB="84667"/>
                </a:tc>
                <a:tc>
                  <a:txBody>
                    <a:bodyPr/>
                    <a:lstStyle/>
                    <a:p>
                      <a:pPr lvl="0" algn="ctr" rtl="0">
                        <a:spcBef>
                          <a:spcPts val="0"/>
                        </a:spcBef>
                        <a:buNone/>
                      </a:pPr>
                      <a:r>
                        <a:rPr lang="en" sz="2400"/>
                        <a:t>10.07%</a:t>
                      </a:r>
                    </a:p>
                  </a:txBody>
                  <a:tcPr marL="84667" marR="84667" marT="84667" marB="84667"/>
                </a:tc>
                <a:tc>
                  <a:txBody>
                    <a:bodyPr/>
                    <a:lstStyle/>
                    <a:p>
                      <a:pPr lvl="0" algn="ctr" rtl="0">
                        <a:spcBef>
                          <a:spcPts val="0"/>
                        </a:spcBef>
                        <a:buNone/>
                      </a:pPr>
                      <a:r>
                        <a:rPr lang="en" sz="2400"/>
                        <a:t>-</a:t>
                      </a:r>
                    </a:p>
                  </a:txBody>
                  <a:tcPr marL="84667" marR="84667" marT="84667" marB="84667"/>
                </a:tc>
              </a:tr>
              <a:tr h="644433">
                <a:tc>
                  <a:txBody>
                    <a:bodyPr/>
                    <a:lstStyle/>
                    <a:p>
                      <a:pPr lvl="0" algn="ctr" rtl="0">
                        <a:spcBef>
                          <a:spcPts val="0"/>
                        </a:spcBef>
                        <a:buNone/>
                      </a:pPr>
                      <a:r>
                        <a:rPr lang="en" sz="2400"/>
                        <a:t>1</a:t>
                      </a:r>
                    </a:p>
                  </a:txBody>
                  <a:tcPr marL="84667" marR="84667" marT="84667" marB="84667"/>
                </a:tc>
                <a:tc>
                  <a:txBody>
                    <a:bodyPr/>
                    <a:lstStyle/>
                    <a:p>
                      <a:pPr lvl="0" rtl="0">
                        <a:spcBef>
                          <a:spcPts val="0"/>
                        </a:spcBef>
                        <a:buNone/>
                      </a:pPr>
                      <a:r>
                        <a:rPr lang="en" sz="2400"/>
                        <a:t>10*</a:t>
                      </a:r>
                    </a:p>
                  </a:txBody>
                  <a:tcPr marL="84667" marR="84667" marT="84667" marB="84667"/>
                </a:tc>
                <a:tc>
                  <a:txBody>
                    <a:bodyPr/>
                    <a:lstStyle/>
                    <a:p>
                      <a:pPr lvl="0" algn="ctr" rtl="0">
                        <a:spcBef>
                          <a:spcPts val="0"/>
                        </a:spcBef>
                        <a:buNone/>
                      </a:pPr>
                      <a:r>
                        <a:rPr lang="en" sz="2400"/>
                        <a:t>10x</a:t>
                      </a:r>
                    </a:p>
                  </a:txBody>
                  <a:tcPr marL="84667" marR="84667" marT="84667" marB="84667"/>
                </a:tc>
                <a:tc>
                  <a:txBody>
                    <a:bodyPr/>
                    <a:lstStyle/>
                    <a:p>
                      <a:pPr lvl="0" algn="ctr" rtl="0">
                        <a:spcBef>
                          <a:spcPts val="0"/>
                        </a:spcBef>
                        <a:buNone/>
                      </a:pPr>
                      <a:r>
                        <a:rPr lang="en" sz="2400"/>
                        <a:t>9.15%</a:t>
                      </a:r>
                    </a:p>
                  </a:txBody>
                  <a:tcPr marL="84667" marR="84667" marT="84667" marB="84667"/>
                </a:tc>
                <a:tc>
                  <a:txBody>
                    <a:bodyPr/>
                    <a:lstStyle/>
                    <a:p>
                      <a:pPr lvl="0" algn="ctr" rtl="0">
                        <a:spcBef>
                          <a:spcPts val="0"/>
                        </a:spcBef>
                        <a:buNone/>
                      </a:pPr>
                      <a:r>
                        <a:rPr lang="en" sz="2400"/>
                        <a:t>-0.92%</a:t>
                      </a:r>
                    </a:p>
                  </a:txBody>
                  <a:tcPr marL="84667" marR="84667" marT="84667" marB="84667"/>
                </a:tc>
              </a:tr>
              <a:tr h="582467">
                <a:tc>
                  <a:txBody>
                    <a:bodyPr/>
                    <a:lstStyle/>
                    <a:p>
                      <a:pPr lvl="0" algn="ctr" rtl="0">
                        <a:spcBef>
                          <a:spcPts val="0"/>
                        </a:spcBef>
                        <a:buNone/>
                      </a:pPr>
                      <a:r>
                        <a:rPr lang="en" sz="2400"/>
                        <a:t>1</a:t>
                      </a:r>
                    </a:p>
                  </a:txBody>
                  <a:tcPr marL="84667" marR="84667" marT="84667" marB="84667"/>
                </a:tc>
                <a:tc>
                  <a:txBody>
                    <a:bodyPr/>
                    <a:lstStyle/>
                    <a:p>
                      <a:pPr lvl="0" rtl="0">
                        <a:spcBef>
                          <a:spcPts val="0"/>
                        </a:spcBef>
                        <a:buNone/>
                      </a:pPr>
                      <a:r>
                        <a:rPr lang="en" sz="2400"/>
                        <a:t>144 (Our approach) </a:t>
                      </a:r>
                    </a:p>
                  </a:txBody>
                  <a:tcPr marL="84667" marR="84667" marT="84667" marB="84667"/>
                </a:tc>
                <a:tc>
                  <a:txBody>
                    <a:bodyPr/>
                    <a:lstStyle/>
                    <a:p>
                      <a:pPr lvl="0" algn="ctr" rtl="0">
                        <a:spcBef>
                          <a:spcPts val="0"/>
                        </a:spcBef>
                        <a:buNone/>
                      </a:pPr>
                      <a:r>
                        <a:rPr lang="en" sz="2400"/>
                        <a:t>144x</a:t>
                      </a:r>
                    </a:p>
                  </a:txBody>
                  <a:tcPr marL="84667" marR="84667" marT="84667" marB="84667"/>
                </a:tc>
                <a:tc>
                  <a:txBody>
                    <a:bodyPr/>
                    <a:lstStyle/>
                    <a:p>
                      <a:pPr lvl="0" algn="ctr" rtl="0">
                        <a:spcBef>
                          <a:spcPts val="0"/>
                        </a:spcBef>
                        <a:buNone/>
                      </a:pPr>
                      <a:r>
                        <a:rPr lang="en" sz="2400"/>
                        <a:t>7.89%</a:t>
                      </a:r>
                    </a:p>
                  </a:txBody>
                  <a:tcPr marL="84667" marR="84667" marT="84667" marB="84667"/>
                </a:tc>
                <a:tc>
                  <a:txBody>
                    <a:bodyPr/>
                    <a:lstStyle/>
                    <a:p>
                      <a:pPr lvl="0" algn="ctr" rtl="0">
                        <a:spcBef>
                          <a:spcPts val="0"/>
                        </a:spcBef>
                        <a:buNone/>
                      </a:pPr>
                      <a:r>
                        <a:rPr lang="en" sz="2400"/>
                        <a:t>-2.18%</a:t>
                      </a:r>
                    </a:p>
                  </a:txBody>
                  <a:tcPr marL="84667" marR="84667" marT="84667" marB="84667"/>
                </a:tc>
              </a:tr>
              <a:tr h="582467">
                <a:tc>
                  <a:txBody>
                    <a:bodyPr/>
                    <a:lstStyle/>
                    <a:p>
                      <a:pPr lvl="0" algn="ctr" rtl="0">
                        <a:spcBef>
                          <a:spcPts val="0"/>
                        </a:spcBef>
                        <a:buNone/>
                      </a:pPr>
                      <a:r>
                        <a:rPr lang="en" sz="2400"/>
                        <a:t>7</a:t>
                      </a:r>
                    </a:p>
                  </a:txBody>
                  <a:tcPr marL="84667" marR="84667" marT="84667" marB="84667"/>
                </a:tc>
                <a:tc>
                  <a:txBody>
                    <a:bodyPr/>
                    <a:lstStyle/>
                    <a:p>
                      <a:pPr lvl="0" rtl="0">
                        <a:spcBef>
                          <a:spcPts val="0"/>
                        </a:spcBef>
                        <a:buNone/>
                      </a:pPr>
                      <a:r>
                        <a:rPr lang="en" sz="2400"/>
                        <a:t>1 (center crop)</a:t>
                      </a:r>
                    </a:p>
                  </a:txBody>
                  <a:tcPr marL="84667" marR="84667" marT="84667" marB="84667"/>
                </a:tc>
                <a:tc>
                  <a:txBody>
                    <a:bodyPr/>
                    <a:lstStyle/>
                    <a:p>
                      <a:pPr lvl="0" algn="ctr" rtl="0">
                        <a:spcBef>
                          <a:spcPts val="0"/>
                        </a:spcBef>
                        <a:buNone/>
                      </a:pPr>
                      <a:r>
                        <a:rPr lang="en" sz="2400"/>
                        <a:t>7x</a:t>
                      </a:r>
                    </a:p>
                  </a:txBody>
                  <a:tcPr marL="84667" marR="84667" marT="84667" marB="84667"/>
                </a:tc>
                <a:tc>
                  <a:txBody>
                    <a:bodyPr/>
                    <a:lstStyle/>
                    <a:p>
                      <a:pPr lvl="0" algn="ctr" rtl="0">
                        <a:spcBef>
                          <a:spcPts val="0"/>
                        </a:spcBef>
                        <a:buNone/>
                      </a:pPr>
                      <a:r>
                        <a:rPr lang="en" sz="2400"/>
                        <a:t>8.09%</a:t>
                      </a:r>
                    </a:p>
                  </a:txBody>
                  <a:tcPr marL="84667" marR="84667" marT="84667" marB="84667"/>
                </a:tc>
                <a:tc>
                  <a:txBody>
                    <a:bodyPr/>
                    <a:lstStyle/>
                    <a:p>
                      <a:pPr lvl="0" algn="ctr" rtl="0">
                        <a:spcBef>
                          <a:spcPts val="0"/>
                        </a:spcBef>
                        <a:buNone/>
                      </a:pPr>
                      <a:r>
                        <a:rPr lang="en" sz="2400"/>
                        <a:t>-1.98%</a:t>
                      </a:r>
                    </a:p>
                  </a:txBody>
                  <a:tcPr marL="84667" marR="84667" marT="84667" marB="84667"/>
                </a:tc>
              </a:tr>
              <a:tr h="582467">
                <a:tc>
                  <a:txBody>
                    <a:bodyPr/>
                    <a:lstStyle/>
                    <a:p>
                      <a:pPr lvl="0" algn="ctr" rtl="0">
                        <a:spcBef>
                          <a:spcPts val="0"/>
                        </a:spcBef>
                        <a:buNone/>
                      </a:pPr>
                      <a:r>
                        <a:rPr lang="en" sz="2400"/>
                        <a:t>7</a:t>
                      </a:r>
                    </a:p>
                  </a:txBody>
                  <a:tcPr marL="84667" marR="84667" marT="84667" marB="84667"/>
                </a:tc>
                <a:tc>
                  <a:txBody>
                    <a:bodyPr/>
                    <a:lstStyle/>
                    <a:p>
                      <a:pPr lvl="0" rtl="0">
                        <a:spcBef>
                          <a:spcPts val="0"/>
                        </a:spcBef>
                        <a:buNone/>
                      </a:pPr>
                      <a:r>
                        <a:rPr lang="en" sz="2400"/>
                        <a:t>10*</a:t>
                      </a:r>
                    </a:p>
                  </a:txBody>
                  <a:tcPr marL="84667" marR="84667" marT="84667" marB="84667"/>
                </a:tc>
                <a:tc>
                  <a:txBody>
                    <a:bodyPr/>
                    <a:lstStyle/>
                    <a:p>
                      <a:pPr lvl="0" algn="ctr" rtl="0">
                        <a:spcBef>
                          <a:spcPts val="0"/>
                        </a:spcBef>
                        <a:buNone/>
                      </a:pPr>
                      <a:r>
                        <a:rPr lang="en" sz="2400"/>
                        <a:t>70x</a:t>
                      </a:r>
                    </a:p>
                  </a:txBody>
                  <a:tcPr marL="84667" marR="84667" marT="84667" marB="84667"/>
                </a:tc>
                <a:tc>
                  <a:txBody>
                    <a:bodyPr/>
                    <a:lstStyle/>
                    <a:p>
                      <a:pPr lvl="0" algn="ctr" rtl="0">
                        <a:spcBef>
                          <a:spcPts val="0"/>
                        </a:spcBef>
                        <a:buNone/>
                      </a:pPr>
                      <a:r>
                        <a:rPr lang="en" sz="2400"/>
                        <a:t>7.62%</a:t>
                      </a:r>
                    </a:p>
                  </a:txBody>
                  <a:tcPr marL="84667" marR="84667" marT="84667" marB="84667"/>
                </a:tc>
                <a:tc>
                  <a:txBody>
                    <a:bodyPr/>
                    <a:lstStyle/>
                    <a:p>
                      <a:pPr lvl="0" algn="ctr" rtl="0">
                        <a:spcBef>
                          <a:spcPts val="0"/>
                        </a:spcBef>
                        <a:buNone/>
                      </a:pPr>
                      <a:r>
                        <a:rPr lang="en" sz="2400"/>
                        <a:t>-2.45%</a:t>
                      </a:r>
                    </a:p>
                  </a:txBody>
                  <a:tcPr marL="84667" marR="84667" marT="84667" marB="84667"/>
                </a:tc>
              </a:tr>
              <a:tr h="582467">
                <a:tc>
                  <a:txBody>
                    <a:bodyPr/>
                    <a:lstStyle/>
                    <a:p>
                      <a:pPr lvl="0" algn="ctr" rtl="0">
                        <a:spcBef>
                          <a:spcPts val="0"/>
                        </a:spcBef>
                        <a:buNone/>
                      </a:pPr>
                      <a:r>
                        <a:rPr lang="en" sz="2400"/>
                        <a:t>7</a:t>
                      </a:r>
                    </a:p>
                  </a:txBody>
                  <a:tcPr marL="84667" marR="84667" marT="84667" marB="84667"/>
                </a:tc>
                <a:tc>
                  <a:txBody>
                    <a:bodyPr/>
                    <a:lstStyle/>
                    <a:p>
                      <a:pPr lvl="0" rtl="0">
                        <a:spcBef>
                          <a:spcPts val="0"/>
                        </a:spcBef>
                        <a:buNone/>
                      </a:pPr>
                      <a:r>
                        <a:rPr lang="en" sz="2400"/>
                        <a:t>144 (Our approach)</a:t>
                      </a:r>
                    </a:p>
                  </a:txBody>
                  <a:tcPr marL="84667" marR="84667" marT="84667" marB="84667"/>
                </a:tc>
                <a:tc>
                  <a:txBody>
                    <a:bodyPr/>
                    <a:lstStyle/>
                    <a:p>
                      <a:pPr lvl="0" algn="ctr" rtl="0">
                        <a:spcBef>
                          <a:spcPts val="0"/>
                        </a:spcBef>
                        <a:buNone/>
                      </a:pPr>
                      <a:r>
                        <a:rPr lang="en" sz="2400"/>
                        <a:t>1008x</a:t>
                      </a:r>
                    </a:p>
                  </a:txBody>
                  <a:tcPr marL="84667" marR="84667" marT="84667" marB="84667"/>
                </a:tc>
                <a:tc>
                  <a:txBody>
                    <a:bodyPr/>
                    <a:lstStyle/>
                    <a:p>
                      <a:pPr lvl="0" algn="ctr" rtl="0">
                        <a:spcBef>
                          <a:spcPts val="0"/>
                        </a:spcBef>
                        <a:buNone/>
                      </a:pPr>
                      <a:r>
                        <a:rPr lang="en" sz="2400"/>
                        <a:t>6.67%</a:t>
                      </a:r>
                    </a:p>
                  </a:txBody>
                  <a:tcPr marL="84667" marR="84667" marT="84667" marB="84667"/>
                </a:tc>
                <a:tc>
                  <a:txBody>
                    <a:bodyPr/>
                    <a:lstStyle/>
                    <a:p>
                      <a:pPr lvl="0" algn="ctr" rtl="0">
                        <a:spcBef>
                          <a:spcPts val="0"/>
                        </a:spcBef>
                        <a:buNone/>
                      </a:pPr>
                      <a:r>
                        <a:rPr lang="en" sz="2400"/>
                        <a:t>-3.41%</a:t>
                      </a:r>
                    </a:p>
                  </a:txBody>
                  <a:tcPr marL="84667" marR="84667" marT="84667" marB="84667"/>
                </a:tc>
              </a:tr>
            </a:tbl>
          </a:graphicData>
        </a:graphic>
      </p:graphicFrame>
      <p:sp>
        <p:nvSpPr>
          <p:cNvPr id="675" name="Shape 675"/>
          <p:cNvSpPr txBox="1"/>
          <p:nvPr/>
        </p:nvSpPr>
        <p:spPr>
          <a:xfrm>
            <a:off x="1079633" y="5985733"/>
            <a:ext cx="3072000" cy="451302"/>
          </a:xfrm>
          <a:prstGeom prst="rect">
            <a:avLst/>
          </a:prstGeom>
          <a:noFill/>
          <a:ln>
            <a:noFill/>
          </a:ln>
        </p:spPr>
        <p:txBody>
          <a:bodyPr lIns="121900" tIns="121900" rIns="121900" bIns="121900" anchor="t" anchorCtr="0">
            <a:spAutoFit/>
          </a:bodyPr>
          <a:lstStyle/>
          <a:p>
            <a:r>
              <a:rPr lang="en" sz="1333">
                <a:solidFill>
                  <a:srgbClr val="222222"/>
                </a:solidFill>
              </a:rPr>
              <a:t>*Cropping by [Krizhevsky et al 2014]</a:t>
            </a:r>
          </a:p>
        </p:txBody>
      </p:sp>
      <p:sp>
        <p:nvSpPr>
          <p:cNvPr id="5" name="Title 1"/>
          <p:cNvSpPr txBox="1">
            <a:spLocks/>
          </p:cNvSpPr>
          <p:nvPr/>
        </p:nvSpPr>
        <p:spPr>
          <a:xfrm>
            <a:off x="180753" y="6542641"/>
            <a:ext cx="4784652" cy="81443"/>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sz="1200" dirty="0" smtClean="0">
                <a:latin typeface="Calibri" panose="020F0502020204030204" pitchFamily="34" charset="0"/>
                <a:cs typeface="Times New Roman" panose="02020603050405020304" pitchFamily="18" charset="0"/>
              </a:rPr>
              <a:t>Slide </a:t>
            </a:r>
            <a:r>
              <a:rPr lang="en-US" sz="1200" dirty="0" err="1" smtClean="0">
                <a:latin typeface="Calibri" panose="020F0502020204030204" pitchFamily="34" charset="0"/>
                <a:cs typeface="Times New Roman" panose="02020603050405020304" pitchFamily="18" charset="0"/>
              </a:rPr>
              <a:t>credit:Google</a:t>
            </a:r>
            <a:r>
              <a:rPr lang="en-US" sz="1200" dirty="0" smtClean="0">
                <a:latin typeface="Calibri" panose="020F0502020204030204" pitchFamily="34" charset="0"/>
                <a:cs typeface="Times New Roman" panose="02020603050405020304" pitchFamily="18" charset="0"/>
              </a:rPr>
              <a:t> </a:t>
            </a:r>
            <a:r>
              <a:rPr lang="en-US" sz="1200" dirty="0" err="1" smtClean="0">
                <a:latin typeface="Calibri" panose="020F0502020204030204" pitchFamily="34" charset="0"/>
                <a:cs typeface="Times New Roman" panose="02020603050405020304" pitchFamily="18" charset="0"/>
              </a:rPr>
              <a:t>Inc</a:t>
            </a:r>
            <a:endParaRPr lang="en-US" sz="12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4268762"/>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94109" y="2620962"/>
            <a:ext cx="6979920" cy="3352800"/>
          </a:xfrm>
        </p:spPr>
      </p:pic>
    </p:spTree>
    <p:extLst>
      <p:ext uri="{BB962C8B-B14F-4D97-AF65-F5344CB8AC3E}">
        <p14:creationId xmlns:p14="http://schemas.microsoft.com/office/powerpoint/2010/main" val="10392571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Shape 680"/>
          <p:cNvSpPr txBox="1"/>
          <p:nvPr/>
        </p:nvSpPr>
        <p:spPr>
          <a:xfrm>
            <a:off x="383767" y="185700"/>
            <a:ext cx="10906000" cy="861734"/>
          </a:xfrm>
          <a:prstGeom prst="rect">
            <a:avLst/>
          </a:prstGeom>
          <a:noFill/>
          <a:ln>
            <a:noFill/>
          </a:ln>
        </p:spPr>
        <p:txBody>
          <a:bodyPr lIns="121900" tIns="121900" rIns="121900" bIns="121900" anchor="t" anchorCtr="0">
            <a:spAutoFit/>
          </a:bodyPr>
          <a:lstStyle/>
          <a:p>
            <a:r>
              <a:rPr lang="en" sz="4000" dirty="0"/>
              <a:t>Classification results on ImageNet </a:t>
            </a:r>
            <a:r>
              <a:rPr lang="en" sz="4000" dirty="0" smtClean="0"/>
              <a:t>2014</a:t>
            </a:r>
            <a:endParaRPr lang="en" sz="4000" dirty="0"/>
          </a:p>
        </p:txBody>
      </p:sp>
      <p:graphicFrame>
        <p:nvGraphicFramePr>
          <p:cNvPr id="681" name="Shape 681"/>
          <p:cNvGraphicFramePr/>
          <p:nvPr/>
        </p:nvGraphicFramePr>
        <p:xfrm>
          <a:off x="1227167" y="1303500"/>
          <a:ext cx="9737667" cy="4251001"/>
        </p:xfrm>
        <a:graphic>
          <a:graphicData uri="http://schemas.openxmlformats.org/drawingml/2006/table">
            <a:tbl>
              <a:tblPr>
                <a:noFill/>
              </a:tblPr>
              <a:tblGrid>
                <a:gridCol w="1628167"/>
                <a:gridCol w="3021500"/>
                <a:gridCol w="2223067"/>
                <a:gridCol w="1393333"/>
                <a:gridCol w="1471600"/>
              </a:tblGrid>
              <a:tr h="694233">
                <a:tc>
                  <a:txBody>
                    <a:bodyPr/>
                    <a:lstStyle/>
                    <a:p>
                      <a:pPr lvl="0" algn="ctr" rtl="0">
                        <a:spcBef>
                          <a:spcPts val="0"/>
                        </a:spcBef>
                        <a:buNone/>
                      </a:pPr>
                      <a:r>
                        <a:rPr lang="en" sz="1500" b="1"/>
                        <a:t>Number of Models</a:t>
                      </a:r>
                    </a:p>
                  </a:txBody>
                  <a:tcPr marL="84667" marR="84667" marT="84667" marB="84667"/>
                </a:tc>
                <a:tc>
                  <a:txBody>
                    <a:bodyPr/>
                    <a:lstStyle/>
                    <a:p>
                      <a:pPr lvl="0" algn="ctr" rtl="0">
                        <a:spcBef>
                          <a:spcPts val="0"/>
                        </a:spcBef>
                        <a:buNone/>
                      </a:pPr>
                      <a:r>
                        <a:rPr lang="en" sz="1500" b="1"/>
                        <a:t>Number of Crops</a:t>
                      </a:r>
                    </a:p>
                  </a:txBody>
                  <a:tcPr marL="84667" marR="84667" marT="84667" marB="84667"/>
                </a:tc>
                <a:tc>
                  <a:txBody>
                    <a:bodyPr/>
                    <a:lstStyle/>
                    <a:p>
                      <a:pPr lvl="0" algn="ctr" rtl="0">
                        <a:spcBef>
                          <a:spcPts val="0"/>
                        </a:spcBef>
                        <a:buNone/>
                      </a:pPr>
                      <a:r>
                        <a:rPr lang="en" sz="1500" b="1"/>
                        <a:t>Computational Cost</a:t>
                      </a:r>
                    </a:p>
                  </a:txBody>
                  <a:tcPr marL="84667" marR="84667" marT="84667" marB="84667"/>
                </a:tc>
                <a:tc>
                  <a:txBody>
                    <a:bodyPr/>
                    <a:lstStyle/>
                    <a:p>
                      <a:pPr lvl="0" algn="ctr" rtl="0">
                        <a:spcBef>
                          <a:spcPts val="0"/>
                        </a:spcBef>
                        <a:buNone/>
                      </a:pPr>
                      <a:r>
                        <a:rPr lang="en" sz="1500" b="1"/>
                        <a:t>Top-5</a:t>
                      </a:r>
                    </a:p>
                    <a:p>
                      <a:pPr lvl="0" algn="ctr" rtl="0">
                        <a:spcBef>
                          <a:spcPts val="0"/>
                        </a:spcBef>
                        <a:buNone/>
                      </a:pPr>
                      <a:r>
                        <a:rPr lang="en" sz="1500" b="1"/>
                        <a:t>Error</a:t>
                      </a:r>
                    </a:p>
                  </a:txBody>
                  <a:tcPr marL="84667" marR="84667" marT="84667" marB="84667"/>
                </a:tc>
                <a:tc>
                  <a:txBody>
                    <a:bodyPr/>
                    <a:lstStyle/>
                    <a:p>
                      <a:pPr lvl="0" algn="ctr" rtl="0">
                        <a:spcBef>
                          <a:spcPts val="0"/>
                        </a:spcBef>
                        <a:buNone/>
                      </a:pPr>
                      <a:r>
                        <a:rPr lang="en" sz="1500" b="1"/>
                        <a:t>Compared to Base </a:t>
                      </a:r>
                    </a:p>
                  </a:txBody>
                  <a:tcPr marL="84667" marR="84667" marT="84667" marB="84667"/>
                </a:tc>
              </a:tr>
              <a:tr h="582467">
                <a:tc>
                  <a:txBody>
                    <a:bodyPr/>
                    <a:lstStyle/>
                    <a:p>
                      <a:pPr lvl="0" algn="ctr" rtl="0">
                        <a:spcBef>
                          <a:spcPts val="0"/>
                        </a:spcBef>
                        <a:buNone/>
                      </a:pPr>
                      <a:r>
                        <a:rPr lang="en" sz="2400"/>
                        <a:t>1</a:t>
                      </a:r>
                    </a:p>
                  </a:txBody>
                  <a:tcPr marL="84667" marR="84667" marT="84667" marB="84667"/>
                </a:tc>
                <a:tc>
                  <a:txBody>
                    <a:bodyPr/>
                    <a:lstStyle/>
                    <a:p>
                      <a:pPr lvl="0" rtl="0">
                        <a:spcBef>
                          <a:spcPts val="0"/>
                        </a:spcBef>
                        <a:buNone/>
                      </a:pPr>
                      <a:r>
                        <a:rPr lang="en" sz="2400"/>
                        <a:t>1 (center crop) </a:t>
                      </a:r>
                    </a:p>
                  </a:txBody>
                  <a:tcPr marL="84667" marR="84667" marT="84667" marB="84667"/>
                </a:tc>
                <a:tc>
                  <a:txBody>
                    <a:bodyPr/>
                    <a:lstStyle/>
                    <a:p>
                      <a:pPr lvl="0" algn="ctr" rtl="0">
                        <a:spcBef>
                          <a:spcPts val="0"/>
                        </a:spcBef>
                        <a:buNone/>
                      </a:pPr>
                      <a:r>
                        <a:rPr lang="en" sz="2400"/>
                        <a:t>1x</a:t>
                      </a:r>
                    </a:p>
                  </a:txBody>
                  <a:tcPr marL="84667" marR="84667" marT="84667" marB="84667"/>
                </a:tc>
                <a:tc>
                  <a:txBody>
                    <a:bodyPr/>
                    <a:lstStyle/>
                    <a:p>
                      <a:pPr lvl="0" algn="ctr" rtl="0">
                        <a:spcBef>
                          <a:spcPts val="0"/>
                        </a:spcBef>
                        <a:buNone/>
                      </a:pPr>
                      <a:r>
                        <a:rPr lang="en" sz="2400"/>
                        <a:t>10.07%</a:t>
                      </a:r>
                    </a:p>
                  </a:txBody>
                  <a:tcPr marL="84667" marR="84667" marT="84667" marB="84667"/>
                </a:tc>
                <a:tc>
                  <a:txBody>
                    <a:bodyPr/>
                    <a:lstStyle/>
                    <a:p>
                      <a:pPr lvl="0" algn="ctr" rtl="0">
                        <a:spcBef>
                          <a:spcPts val="0"/>
                        </a:spcBef>
                        <a:buNone/>
                      </a:pPr>
                      <a:r>
                        <a:rPr lang="en" sz="2400"/>
                        <a:t>-</a:t>
                      </a:r>
                    </a:p>
                  </a:txBody>
                  <a:tcPr marL="84667" marR="84667" marT="84667" marB="84667"/>
                </a:tc>
              </a:tr>
              <a:tr h="644433">
                <a:tc>
                  <a:txBody>
                    <a:bodyPr/>
                    <a:lstStyle/>
                    <a:p>
                      <a:pPr lvl="0" algn="ctr" rtl="0">
                        <a:spcBef>
                          <a:spcPts val="0"/>
                        </a:spcBef>
                        <a:buNone/>
                      </a:pPr>
                      <a:r>
                        <a:rPr lang="en" sz="2400"/>
                        <a:t>1</a:t>
                      </a:r>
                    </a:p>
                  </a:txBody>
                  <a:tcPr marL="84667" marR="84667" marT="84667" marB="84667"/>
                </a:tc>
                <a:tc>
                  <a:txBody>
                    <a:bodyPr/>
                    <a:lstStyle/>
                    <a:p>
                      <a:pPr lvl="0" rtl="0">
                        <a:spcBef>
                          <a:spcPts val="0"/>
                        </a:spcBef>
                        <a:buNone/>
                      </a:pPr>
                      <a:r>
                        <a:rPr lang="en" sz="2400"/>
                        <a:t>10*</a:t>
                      </a:r>
                    </a:p>
                  </a:txBody>
                  <a:tcPr marL="84667" marR="84667" marT="84667" marB="84667"/>
                </a:tc>
                <a:tc>
                  <a:txBody>
                    <a:bodyPr/>
                    <a:lstStyle/>
                    <a:p>
                      <a:pPr lvl="0" algn="ctr" rtl="0">
                        <a:spcBef>
                          <a:spcPts val="0"/>
                        </a:spcBef>
                        <a:buNone/>
                      </a:pPr>
                      <a:r>
                        <a:rPr lang="en" sz="2400"/>
                        <a:t>10x</a:t>
                      </a:r>
                    </a:p>
                  </a:txBody>
                  <a:tcPr marL="84667" marR="84667" marT="84667" marB="84667"/>
                </a:tc>
                <a:tc>
                  <a:txBody>
                    <a:bodyPr/>
                    <a:lstStyle/>
                    <a:p>
                      <a:pPr lvl="0" algn="ctr" rtl="0">
                        <a:spcBef>
                          <a:spcPts val="0"/>
                        </a:spcBef>
                        <a:buNone/>
                      </a:pPr>
                      <a:r>
                        <a:rPr lang="en" sz="2400"/>
                        <a:t>9.15%</a:t>
                      </a:r>
                    </a:p>
                  </a:txBody>
                  <a:tcPr marL="84667" marR="84667" marT="84667" marB="84667"/>
                </a:tc>
                <a:tc>
                  <a:txBody>
                    <a:bodyPr/>
                    <a:lstStyle/>
                    <a:p>
                      <a:pPr lvl="0" algn="ctr" rtl="0">
                        <a:spcBef>
                          <a:spcPts val="0"/>
                        </a:spcBef>
                        <a:buNone/>
                      </a:pPr>
                      <a:r>
                        <a:rPr lang="en" sz="2400"/>
                        <a:t>-0.92%</a:t>
                      </a:r>
                    </a:p>
                  </a:txBody>
                  <a:tcPr marL="84667" marR="84667" marT="84667" marB="84667"/>
                </a:tc>
              </a:tr>
              <a:tr h="582467">
                <a:tc>
                  <a:txBody>
                    <a:bodyPr/>
                    <a:lstStyle/>
                    <a:p>
                      <a:pPr lvl="0" algn="ctr" rtl="0">
                        <a:spcBef>
                          <a:spcPts val="0"/>
                        </a:spcBef>
                        <a:buNone/>
                      </a:pPr>
                      <a:r>
                        <a:rPr lang="en" sz="2400"/>
                        <a:t>1</a:t>
                      </a:r>
                    </a:p>
                  </a:txBody>
                  <a:tcPr marL="84667" marR="84667" marT="84667" marB="84667"/>
                </a:tc>
                <a:tc>
                  <a:txBody>
                    <a:bodyPr/>
                    <a:lstStyle/>
                    <a:p>
                      <a:pPr lvl="0" rtl="0">
                        <a:spcBef>
                          <a:spcPts val="0"/>
                        </a:spcBef>
                        <a:buNone/>
                      </a:pPr>
                      <a:r>
                        <a:rPr lang="en" sz="2400"/>
                        <a:t>144 (Our approach) </a:t>
                      </a:r>
                    </a:p>
                  </a:txBody>
                  <a:tcPr marL="84667" marR="84667" marT="84667" marB="84667"/>
                </a:tc>
                <a:tc>
                  <a:txBody>
                    <a:bodyPr/>
                    <a:lstStyle/>
                    <a:p>
                      <a:pPr lvl="0" algn="ctr" rtl="0">
                        <a:spcBef>
                          <a:spcPts val="0"/>
                        </a:spcBef>
                        <a:buNone/>
                      </a:pPr>
                      <a:r>
                        <a:rPr lang="en" sz="2400"/>
                        <a:t>144x</a:t>
                      </a:r>
                    </a:p>
                  </a:txBody>
                  <a:tcPr marL="84667" marR="84667" marT="84667" marB="84667"/>
                </a:tc>
                <a:tc>
                  <a:txBody>
                    <a:bodyPr/>
                    <a:lstStyle/>
                    <a:p>
                      <a:pPr lvl="0" algn="ctr" rtl="0">
                        <a:spcBef>
                          <a:spcPts val="0"/>
                        </a:spcBef>
                        <a:buNone/>
                      </a:pPr>
                      <a:r>
                        <a:rPr lang="en" sz="2400"/>
                        <a:t>7.89%</a:t>
                      </a:r>
                    </a:p>
                  </a:txBody>
                  <a:tcPr marL="84667" marR="84667" marT="84667" marB="84667"/>
                </a:tc>
                <a:tc>
                  <a:txBody>
                    <a:bodyPr/>
                    <a:lstStyle/>
                    <a:p>
                      <a:pPr lvl="0" algn="ctr" rtl="0">
                        <a:spcBef>
                          <a:spcPts val="0"/>
                        </a:spcBef>
                        <a:buNone/>
                      </a:pPr>
                      <a:r>
                        <a:rPr lang="en" sz="2400"/>
                        <a:t>-2.18%</a:t>
                      </a:r>
                    </a:p>
                  </a:txBody>
                  <a:tcPr marL="84667" marR="84667" marT="84667" marB="84667"/>
                </a:tc>
              </a:tr>
              <a:tr h="582467">
                <a:tc>
                  <a:txBody>
                    <a:bodyPr/>
                    <a:lstStyle/>
                    <a:p>
                      <a:pPr lvl="0" algn="ctr" rtl="0">
                        <a:spcBef>
                          <a:spcPts val="0"/>
                        </a:spcBef>
                        <a:buNone/>
                      </a:pPr>
                      <a:r>
                        <a:rPr lang="en" sz="2400"/>
                        <a:t>7</a:t>
                      </a:r>
                    </a:p>
                  </a:txBody>
                  <a:tcPr marL="84667" marR="84667" marT="84667" marB="84667"/>
                </a:tc>
                <a:tc>
                  <a:txBody>
                    <a:bodyPr/>
                    <a:lstStyle/>
                    <a:p>
                      <a:pPr lvl="0" rtl="0">
                        <a:spcBef>
                          <a:spcPts val="0"/>
                        </a:spcBef>
                        <a:buNone/>
                      </a:pPr>
                      <a:r>
                        <a:rPr lang="en" sz="2400"/>
                        <a:t>1 (center crop)</a:t>
                      </a:r>
                    </a:p>
                  </a:txBody>
                  <a:tcPr marL="84667" marR="84667" marT="84667" marB="84667"/>
                </a:tc>
                <a:tc>
                  <a:txBody>
                    <a:bodyPr/>
                    <a:lstStyle/>
                    <a:p>
                      <a:pPr lvl="0" algn="ctr" rtl="0">
                        <a:spcBef>
                          <a:spcPts val="0"/>
                        </a:spcBef>
                        <a:buNone/>
                      </a:pPr>
                      <a:r>
                        <a:rPr lang="en" sz="2400"/>
                        <a:t>7x</a:t>
                      </a:r>
                    </a:p>
                  </a:txBody>
                  <a:tcPr marL="84667" marR="84667" marT="84667" marB="84667"/>
                </a:tc>
                <a:tc>
                  <a:txBody>
                    <a:bodyPr/>
                    <a:lstStyle/>
                    <a:p>
                      <a:pPr lvl="0" algn="ctr" rtl="0">
                        <a:spcBef>
                          <a:spcPts val="0"/>
                        </a:spcBef>
                        <a:buNone/>
                      </a:pPr>
                      <a:r>
                        <a:rPr lang="en" sz="2400"/>
                        <a:t>8.09%</a:t>
                      </a:r>
                    </a:p>
                  </a:txBody>
                  <a:tcPr marL="84667" marR="84667" marT="84667" marB="84667"/>
                </a:tc>
                <a:tc>
                  <a:txBody>
                    <a:bodyPr/>
                    <a:lstStyle/>
                    <a:p>
                      <a:pPr lvl="0" algn="ctr" rtl="0">
                        <a:spcBef>
                          <a:spcPts val="0"/>
                        </a:spcBef>
                        <a:buNone/>
                      </a:pPr>
                      <a:r>
                        <a:rPr lang="en" sz="2400"/>
                        <a:t>-1.98%</a:t>
                      </a:r>
                    </a:p>
                  </a:txBody>
                  <a:tcPr marL="84667" marR="84667" marT="84667" marB="84667"/>
                </a:tc>
              </a:tr>
              <a:tr h="582467">
                <a:tc>
                  <a:txBody>
                    <a:bodyPr/>
                    <a:lstStyle/>
                    <a:p>
                      <a:pPr lvl="0" algn="ctr" rtl="0">
                        <a:spcBef>
                          <a:spcPts val="0"/>
                        </a:spcBef>
                        <a:buNone/>
                      </a:pPr>
                      <a:r>
                        <a:rPr lang="en" sz="2400"/>
                        <a:t>7</a:t>
                      </a:r>
                    </a:p>
                  </a:txBody>
                  <a:tcPr marL="84667" marR="84667" marT="84667" marB="84667"/>
                </a:tc>
                <a:tc>
                  <a:txBody>
                    <a:bodyPr/>
                    <a:lstStyle/>
                    <a:p>
                      <a:pPr lvl="0" rtl="0">
                        <a:spcBef>
                          <a:spcPts val="0"/>
                        </a:spcBef>
                        <a:buNone/>
                      </a:pPr>
                      <a:r>
                        <a:rPr lang="en" sz="2400"/>
                        <a:t>10*</a:t>
                      </a:r>
                    </a:p>
                  </a:txBody>
                  <a:tcPr marL="84667" marR="84667" marT="84667" marB="84667"/>
                </a:tc>
                <a:tc>
                  <a:txBody>
                    <a:bodyPr/>
                    <a:lstStyle/>
                    <a:p>
                      <a:pPr lvl="0" algn="ctr" rtl="0">
                        <a:spcBef>
                          <a:spcPts val="0"/>
                        </a:spcBef>
                        <a:buNone/>
                      </a:pPr>
                      <a:r>
                        <a:rPr lang="en" sz="2400"/>
                        <a:t>70x</a:t>
                      </a:r>
                    </a:p>
                  </a:txBody>
                  <a:tcPr marL="84667" marR="84667" marT="84667" marB="84667"/>
                </a:tc>
                <a:tc>
                  <a:txBody>
                    <a:bodyPr/>
                    <a:lstStyle/>
                    <a:p>
                      <a:pPr lvl="0" algn="ctr" rtl="0">
                        <a:spcBef>
                          <a:spcPts val="0"/>
                        </a:spcBef>
                        <a:buNone/>
                      </a:pPr>
                      <a:r>
                        <a:rPr lang="en" sz="2400"/>
                        <a:t>7.62%</a:t>
                      </a:r>
                    </a:p>
                  </a:txBody>
                  <a:tcPr marL="84667" marR="84667" marT="84667" marB="84667"/>
                </a:tc>
                <a:tc>
                  <a:txBody>
                    <a:bodyPr/>
                    <a:lstStyle/>
                    <a:p>
                      <a:pPr lvl="0" algn="ctr" rtl="0">
                        <a:spcBef>
                          <a:spcPts val="0"/>
                        </a:spcBef>
                        <a:buNone/>
                      </a:pPr>
                      <a:r>
                        <a:rPr lang="en" sz="2400"/>
                        <a:t>-2.45%</a:t>
                      </a:r>
                    </a:p>
                  </a:txBody>
                  <a:tcPr marL="84667" marR="84667" marT="84667" marB="84667"/>
                </a:tc>
              </a:tr>
              <a:tr h="582467">
                <a:tc>
                  <a:txBody>
                    <a:bodyPr/>
                    <a:lstStyle/>
                    <a:p>
                      <a:pPr lvl="0" algn="ctr" rtl="0">
                        <a:spcBef>
                          <a:spcPts val="0"/>
                        </a:spcBef>
                        <a:buNone/>
                      </a:pPr>
                      <a:r>
                        <a:rPr lang="en" sz="2400"/>
                        <a:t>7</a:t>
                      </a:r>
                    </a:p>
                  </a:txBody>
                  <a:tcPr marL="84667" marR="84667" marT="84667" marB="84667"/>
                </a:tc>
                <a:tc>
                  <a:txBody>
                    <a:bodyPr/>
                    <a:lstStyle/>
                    <a:p>
                      <a:pPr lvl="0" rtl="0">
                        <a:spcBef>
                          <a:spcPts val="0"/>
                        </a:spcBef>
                        <a:buNone/>
                      </a:pPr>
                      <a:r>
                        <a:rPr lang="en" sz="2400"/>
                        <a:t>144 (Our approach)</a:t>
                      </a:r>
                    </a:p>
                  </a:txBody>
                  <a:tcPr marL="84667" marR="84667" marT="84667" marB="84667"/>
                </a:tc>
                <a:tc>
                  <a:txBody>
                    <a:bodyPr/>
                    <a:lstStyle/>
                    <a:p>
                      <a:pPr lvl="0" algn="ctr" rtl="0">
                        <a:spcBef>
                          <a:spcPts val="0"/>
                        </a:spcBef>
                        <a:buNone/>
                      </a:pPr>
                      <a:r>
                        <a:rPr lang="en" sz="2400"/>
                        <a:t>1008x</a:t>
                      </a:r>
                    </a:p>
                  </a:txBody>
                  <a:tcPr marL="84667" marR="84667" marT="84667" marB="84667"/>
                </a:tc>
                <a:tc>
                  <a:txBody>
                    <a:bodyPr/>
                    <a:lstStyle/>
                    <a:p>
                      <a:pPr lvl="0" algn="ctr" rtl="0">
                        <a:spcBef>
                          <a:spcPts val="0"/>
                        </a:spcBef>
                        <a:buNone/>
                      </a:pPr>
                      <a:r>
                        <a:rPr lang="en" sz="2400"/>
                        <a:t>6.67%</a:t>
                      </a:r>
                    </a:p>
                  </a:txBody>
                  <a:tcPr marL="84667" marR="84667" marT="84667" marB="84667"/>
                </a:tc>
                <a:tc>
                  <a:txBody>
                    <a:bodyPr/>
                    <a:lstStyle/>
                    <a:p>
                      <a:pPr lvl="0" algn="ctr" rtl="0">
                        <a:spcBef>
                          <a:spcPts val="0"/>
                        </a:spcBef>
                        <a:buNone/>
                      </a:pPr>
                      <a:r>
                        <a:rPr lang="en" sz="2400"/>
                        <a:t>-3.41%</a:t>
                      </a:r>
                    </a:p>
                  </a:txBody>
                  <a:tcPr marL="84667" marR="84667" marT="84667" marB="84667"/>
                </a:tc>
              </a:tr>
            </a:tbl>
          </a:graphicData>
        </a:graphic>
      </p:graphicFrame>
      <p:cxnSp>
        <p:nvCxnSpPr>
          <p:cNvPr id="682" name="Shape 682"/>
          <p:cNvCxnSpPr/>
          <p:nvPr/>
        </p:nvCxnSpPr>
        <p:spPr>
          <a:xfrm rot="10800000" flipH="1">
            <a:off x="8063833" y="4754599"/>
            <a:ext cx="1349200" cy="755200"/>
          </a:xfrm>
          <a:prstGeom prst="straightConnector1">
            <a:avLst/>
          </a:prstGeom>
          <a:noFill/>
          <a:ln w="19050" cap="flat">
            <a:solidFill>
              <a:srgbClr val="B7B7B7"/>
            </a:solidFill>
            <a:prstDash val="solid"/>
            <a:round/>
            <a:headEnd type="none" w="lg" len="lg"/>
            <a:tailEnd type="none" w="lg" len="lg"/>
          </a:ln>
        </p:spPr>
      </p:cxnSp>
      <p:sp>
        <p:nvSpPr>
          <p:cNvPr id="683" name="Shape 683"/>
          <p:cNvSpPr txBox="1"/>
          <p:nvPr/>
        </p:nvSpPr>
        <p:spPr>
          <a:xfrm>
            <a:off x="8544300" y="5440667"/>
            <a:ext cx="1572000" cy="615513"/>
          </a:xfrm>
          <a:prstGeom prst="rect">
            <a:avLst/>
          </a:prstGeom>
          <a:noFill/>
          <a:ln>
            <a:noFill/>
          </a:ln>
        </p:spPr>
        <p:txBody>
          <a:bodyPr lIns="121900" tIns="121900" rIns="121900" bIns="121900" anchor="t" anchorCtr="0">
            <a:spAutoFit/>
          </a:bodyPr>
          <a:lstStyle/>
          <a:p>
            <a:r>
              <a:rPr lang="en" sz="2400">
                <a:solidFill>
                  <a:srgbClr val="0000FF"/>
                </a:solidFill>
              </a:rPr>
              <a:t>6.54%</a:t>
            </a:r>
          </a:p>
        </p:txBody>
      </p:sp>
      <p:sp>
        <p:nvSpPr>
          <p:cNvPr id="684" name="Shape 684"/>
          <p:cNvSpPr txBox="1"/>
          <p:nvPr/>
        </p:nvSpPr>
        <p:spPr>
          <a:xfrm>
            <a:off x="1079633" y="5985733"/>
            <a:ext cx="3072000" cy="451302"/>
          </a:xfrm>
          <a:prstGeom prst="rect">
            <a:avLst/>
          </a:prstGeom>
          <a:noFill/>
          <a:ln>
            <a:noFill/>
          </a:ln>
        </p:spPr>
        <p:txBody>
          <a:bodyPr lIns="121900" tIns="121900" rIns="121900" bIns="121900" anchor="t" anchorCtr="0">
            <a:spAutoFit/>
          </a:bodyPr>
          <a:lstStyle/>
          <a:p>
            <a:r>
              <a:rPr lang="en" sz="1333">
                <a:solidFill>
                  <a:srgbClr val="222222"/>
                </a:solidFill>
              </a:rPr>
              <a:t>*Cropping by [Krizhevsky et al 2014]</a:t>
            </a:r>
          </a:p>
        </p:txBody>
      </p:sp>
      <p:sp>
        <p:nvSpPr>
          <p:cNvPr id="7" name="Title 1"/>
          <p:cNvSpPr txBox="1">
            <a:spLocks/>
          </p:cNvSpPr>
          <p:nvPr/>
        </p:nvSpPr>
        <p:spPr>
          <a:xfrm>
            <a:off x="180753" y="6542641"/>
            <a:ext cx="4784652" cy="81443"/>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sz="1200" dirty="0" smtClean="0">
                <a:latin typeface="Calibri" panose="020F0502020204030204" pitchFamily="34" charset="0"/>
                <a:cs typeface="Times New Roman" panose="02020603050405020304" pitchFamily="18" charset="0"/>
              </a:rPr>
              <a:t>Slide </a:t>
            </a:r>
            <a:r>
              <a:rPr lang="en-US" sz="1200" dirty="0" err="1" smtClean="0">
                <a:latin typeface="Calibri" panose="020F0502020204030204" pitchFamily="34" charset="0"/>
                <a:cs typeface="Times New Roman" panose="02020603050405020304" pitchFamily="18" charset="0"/>
              </a:rPr>
              <a:t>credit:Google</a:t>
            </a:r>
            <a:r>
              <a:rPr lang="en-US" sz="1200" dirty="0" smtClean="0">
                <a:latin typeface="Calibri" panose="020F0502020204030204" pitchFamily="34" charset="0"/>
                <a:cs typeface="Times New Roman" panose="02020603050405020304" pitchFamily="18" charset="0"/>
              </a:rPr>
              <a:t> </a:t>
            </a:r>
            <a:r>
              <a:rPr lang="en-US" sz="1200" dirty="0" err="1" smtClean="0">
                <a:latin typeface="Calibri" panose="020F0502020204030204" pitchFamily="34" charset="0"/>
                <a:cs typeface="Times New Roman" panose="02020603050405020304" pitchFamily="18" charset="0"/>
              </a:rPr>
              <a:t>Inc</a:t>
            </a:r>
            <a:endParaRPr lang="en-US" sz="12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1486476"/>
      </p:ext>
    </p:extLst>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Shape 689"/>
          <p:cNvSpPr txBox="1"/>
          <p:nvPr/>
        </p:nvSpPr>
        <p:spPr>
          <a:xfrm>
            <a:off x="383767" y="185700"/>
            <a:ext cx="10906000" cy="861734"/>
          </a:xfrm>
          <a:prstGeom prst="rect">
            <a:avLst/>
          </a:prstGeom>
          <a:noFill/>
          <a:ln>
            <a:noFill/>
          </a:ln>
        </p:spPr>
        <p:txBody>
          <a:bodyPr lIns="121900" tIns="121900" rIns="121900" bIns="121900" anchor="t" anchorCtr="0">
            <a:spAutoFit/>
          </a:bodyPr>
          <a:lstStyle/>
          <a:p>
            <a:r>
              <a:rPr lang="en" sz="4000" dirty="0"/>
              <a:t>Classification results on </a:t>
            </a:r>
            <a:r>
              <a:rPr lang="en" sz="4000" dirty="0" smtClean="0"/>
              <a:t>ImageNet</a:t>
            </a:r>
            <a:endParaRPr lang="en" sz="4000" dirty="0"/>
          </a:p>
        </p:txBody>
      </p:sp>
      <p:graphicFrame>
        <p:nvGraphicFramePr>
          <p:cNvPr id="690" name="Shape 690"/>
          <p:cNvGraphicFramePr/>
          <p:nvPr/>
        </p:nvGraphicFramePr>
        <p:xfrm>
          <a:off x="629500" y="1527801"/>
          <a:ext cx="10933000" cy="4934631"/>
        </p:xfrm>
        <a:graphic>
          <a:graphicData uri="http://schemas.openxmlformats.org/drawingml/2006/table">
            <a:tbl>
              <a:tblPr>
                <a:noFill/>
              </a:tblPr>
              <a:tblGrid>
                <a:gridCol w="2186600"/>
                <a:gridCol w="2186600"/>
                <a:gridCol w="2186600"/>
                <a:gridCol w="2186600"/>
                <a:gridCol w="2186600"/>
              </a:tblGrid>
              <a:tr h="947533">
                <a:tc>
                  <a:txBody>
                    <a:bodyPr/>
                    <a:lstStyle/>
                    <a:p>
                      <a:pPr lvl="0" algn="just" rtl="0">
                        <a:spcBef>
                          <a:spcPts val="0"/>
                        </a:spcBef>
                        <a:buNone/>
                      </a:pPr>
                      <a:r>
                        <a:rPr lang="en" sz="2400" b="1"/>
                        <a:t>Team</a:t>
                      </a:r>
                    </a:p>
                  </a:txBody>
                  <a:tcPr marL="84667" marR="84667" marT="84667" marB="84667"/>
                </a:tc>
                <a:tc>
                  <a:txBody>
                    <a:bodyPr/>
                    <a:lstStyle/>
                    <a:p>
                      <a:pPr lvl="0" algn="just" rtl="0">
                        <a:spcBef>
                          <a:spcPts val="0"/>
                        </a:spcBef>
                        <a:buNone/>
                      </a:pPr>
                      <a:r>
                        <a:rPr lang="en" sz="2400" b="1"/>
                        <a:t>Year</a:t>
                      </a:r>
                    </a:p>
                  </a:txBody>
                  <a:tcPr marL="84667" marR="84667" marT="84667" marB="84667"/>
                </a:tc>
                <a:tc>
                  <a:txBody>
                    <a:bodyPr/>
                    <a:lstStyle/>
                    <a:p>
                      <a:pPr lvl="0" algn="just" rtl="0">
                        <a:spcBef>
                          <a:spcPts val="0"/>
                        </a:spcBef>
                        <a:buNone/>
                      </a:pPr>
                      <a:r>
                        <a:rPr lang="en" sz="2400" b="1"/>
                        <a:t>Place</a:t>
                      </a:r>
                    </a:p>
                  </a:txBody>
                  <a:tcPr marL="84667" marR="84667" marT="84667" marB="84667"/>
                </a:tc>
                <a:tc>
                  <a:txBody>
                    <a:bodyPr/>
                    <a:lstStyle/>
                    <a:p>
                      <a:pPr lvl="0" algn="just" rtl="0">
                        <a:spcBef>
                          <a:spcPts val="0"/>
                        </a:spcBef>
                        <a:buNone/>
                      </a:pPr>
                      <a:r>
                        <a:rPr lang="en" sz="2400" b="1"/>
                        <a:t>Error (top-5)</a:t>
                      </a:r>
                    </a:p>
                  </a:txBody>
                  <a:tcPr marL="84667" marR="84667" marT="84667" marB="84667"/>
                </a:tc>
                <a:tc>
                  <a:txBody>
                    <a:bodyPr/>
                    <a:lstStyle/>
                    <a:p>
                      <a:pPr lvl="0" algn="just" rtl="0">
                        <a:spcBef>
                          <a:spcPts val="0"/>
                        </a:spcBef>
                        <a:buNone/>
                      </a:pPr>
                      <a:r>
                        <a:rPr lang="en" sz="2400" b="1"/>
                        <a:t>Uses external data</a:t>
                      </a:r>
                    </a:p>
                  </a:txBody>
                  <a:tcPr marL="84667" marR="84667" marT="84667" marB="84667"/>
                </a:tc>
              </a:tr>
              <a:tr h="562333">
                <a:tc>
                  <a:txBody>
                    <a:bodyPr/>
                    <a:lstStyle/>
                    <a:p>
                      <a:pPr lvl="0" algn="just" rtl="0">
                        <a:spcBef>
                          <a:spcPts val="0"/>
                        </a:spcBef>
                        <a:buNone/>
                      </a:pPr>
                      <a:r>
                        <a:rPr lang="en" sz="2400"/>
                        <a:t>SuperVision</a:t>
                      </a:r>
                    </a:p>
                  </a:txBody>
                  <a:tcPr marL="84667" marR="84667" marT="84667" marB="84667"/>
                </a:tc>
                <a:tc>
                  <a:txBody>
                    <a:bodyPr/>
                    <a:lstStyle/>
                    <a:p>
                      <a:pPr lvl="0" algn="just" rtl="0">
                        <a:spcBef>
                          <a:spcPts val="0"/>
                        </a:spcBef>
                        <a:buNone/>
                      </a:pPr>
                      <a:r>
                        <a:rPr lang="en" sz="2400"/>
                        <a:t>2012 </a:t>
                      </a:r>
                    </a:p>
                  </a:txBody>
                  <a:tcPr marL="84667" marR="84667" marT="84667" marB="84667"/>
                </a:tc>
                <a:tc>
                  <a:txBody>
                    <a:bodyPr/>
                    <a:lstStyle/>
                    <a:p>
                      <a:pPr lvl="0" algn="just" rtl="0">
                        <a:spcBef>
                          <a:spcPts val="0"/>
                        </a:spcBef>
                        <a:buNone/>
                      </a:pPr>
                      <a:r>
                        <a:rPr lang="en" sz="2400"/>
                        <a:t>-</a:t>
                      </a:r>
                    </a:p>
                  </a:txBody>
                  <a:tcPr marL="84667" marR="84667" marT="84667" marB="84667"/>
                </a:tc>
                <a:tc>
                  <a:txBody>
                    <a:bodyPr/>
                    <a:lstStyle/>
                    <a:p>
                      <a:pPr lvl="0" algn="just" rtl="0">
                        <a:spcBef>
                          <a:spcPts val="0"/>
                        </a:spcBef>
                        <a:buNone/>
                      </a:pPr>
                      <a:r>
                        <a:rPr lang="en" sz="2400"/>
                        <a:t>16.4%</a:t>
                      </a:r>
                    </a:p>
                  </a:txBody>
                  <a:tcPr marL="84667" marR="84667" marT="84667" marB="84667"/>
                </a:tc>
                <a:tc>
                  <a:txBody>
                    <a:bodyPr/>
                    <a:lstStyle/>
                    <a:p>
                      <a:pPr lvl="0" algn="just" rtl="0">
                        <a:spcBef>
                          <a:spcPts val="0"/>
                        </a:spcBef>
                        <a:buNone/>
                      </a:pPr>
                      <a:r>
                        <a:rPr lang="en" sz="2400"/>
                        <a:t>no</a:t>
                      </a:r>
                    </a:p>
                  </a:txBody>
                  <a:tcPr marL="84667" marR="84667" marT="84667" marB="84667"/>
                </a:tc>
              </a:tr>
              <a:tr h="562333">
                <a:tc>
                  <a:txBody>
                    <a:bodyPr/>
                    <a:lstStyle/>
                    <a:p>
                      <a:pPr lvl="0" algn="just" rtl="0">
                        <a:spcBef>
                          <a:spcPts val="0"/>
                        </a:spcBef>
                        <a:buNone/>
                      </a:pPr>
                      <a:r>
                        <a:rPr lang="en" sz="2400"/>
                        <a:t>SuperVision</a:t>
                      </a:r>
                    </a:p>
                  </a:txBody>
                  <a:tcPr marL="84667" marR="84667" marT="84667" marB="84667"/>
                </a:tc>
                <a:tc>
                  <a:txBody>
                    <a:bodyPr/>
                    <a:lstStyle/>
                    <a:p>
                      <a:pPr lvl="0" algn="just" rtl="0">
                        <a:spcBef>
                          <a:spcPts val="0"/>
                        </a:spcBef>
                        <a:buNone/>
                      </a:pPr>
                      <a:r>
                        <a:rPr lang="en" sz="2400"/>
                        <a:t>2012 </a:t>
                      </a:r>
                    </a:p>
                  </a:txBody>
                  <a:tcPr marL="84667" marR="84667" marT="84667" marB="84667"/>
                </a:tc>
                <a:tc>
                  <a:txBody>
                    <a:bodyPr/>
                    <a:lstStyle/>
                    <a:p>
                      <a:pPr lvl="0" algn="just" rtl="0">
                        <a:spcBef>
                          <a:spcPts val="0"/>
                        </a:spcBef>
                        <a:buNone/>
                      </a:pPr>
                      <a:r>
                        <a:rPr lang="en" sz="2400"/>
                        <a:t>1st</a:t>
                      </a:r>
                    </a:p>
                  </a:txBody>
                  <a:tcPr marL="84667" marR="84667" marT="84667" marB="84667"/>
                </a:tc>
                <a:tc>
                  <a:txBody>
                    <a:bodyPr/>
                    <a:lstStyle/>
                    <a:p>
                      <a:pPr lvl="0" algn="just" rtl="0">
                        <a:spcBef>
                          <a:spcPts val="0"/>
                        </a:spcBef>
                        <a:buNone/>
                      </a:pPr>
                      <a:r>
                        <a:rPr lang="en" sz="2400"/>
                        <a:t>15.3%</a:t>
                      </a:r>
                    </a:p>
                  </a:txBody>
                  <a:tcPr marL="84667" marR="84667" marT="84667" marB="84667"/>
                </a:tc>
                <a:tc>
                  <a:txBody>
                    <a:bodyPr/>
                    <a:lstStyle/>
                    <a:p>
                      <a:pPr lvl="0" algn="just" rtl="0">
                        <a:spcBef>
                          <a:spcPts val="0"/>
                        </a:spcBef>
                        <a:buNone/>
                      </a:pPr>
                      <a:r>
                        <a:rPr lang="en" sz="2400"/>
                        <a:t>ImageNet 22k</a:t>
                      </a:r>
                    </a:p>
                  </a:txBody>
                  <a:tcPr marL="84667" marR="84667" marT="84667" marB="84667"/>
                </a:tc>
              </a:tr>
              <a:tr h="562333">
                <a:tc>
                  <a:txBody>
                    <a:bodyPr/>
                    <a:lstStyle/>
                    <a:p>
                      <a:pPr lvl="0" algn="just" rtl="0">
                        <a:spcBef>
                          <a:spcPts val="0"/>
                        </a:spcBef>
                        <a:buNone/>
                      </a:pPr>
                      <a:r>
                        <a:rPr lang="en" sz="2400"/>
                        <a:t>Clarifai</a:t>
                      </a:r>
                    </a:p>
                  </a:txBody>
                  <a:tcPr marL="84667" marR="84667" marT="84667" marB="84667"/>
                </a:tc>
                <a:tc>
                  <a:txBody>
                    <a:bodyPr/>
                    <a:lstStyle/>
                    <a:p>
                      <a:pPr lvl="0" algn="just" rtl="0">
                        <a:spcBef>
                          <a:spcPts val="0"/>
                        </a:spcBef>
                        <a:buNone/>
                      </a:pPr>
                      <a:r>
                        <a:rPr lang="en" sz="2400"/>
                        <a:t>2013</a:t>
                      </a:r>
                    </a:p>
                  </a:txBody>
                  <a:tcPr marL="84667" marR="84667" marT="84667" marB="84667"/>
                </a:tc>
                <a:tc>
                  <a:txBody>
                    <a:bodyPr/>
                    <a:lstStyle/>
                    <a:p>
                      <a:pPr lvl="0" algn="just" rtl="0">
                        <a:spcBef>
                          <a:spcPts val="0"/>
                        </a:spcBef>
                        <a:buNone/>
                      </a:pPr>
                      <a:r>
                        <a:rPr lang="en" sz="2400"/>
                        <a:t>-</a:t>
                      </a:r>
                    </a:p>
                  </a:txBody>
                  <a:tcPr marL="84667" marR="84667" marT="84667" marB="84667"/>
                </a:tc>
                <a:tc>
                  <a:txBody>
                    <a:bodyPr/>
                    <a:lstStyle/>
                    <a:p>
                      <a:pPr lvl="0" algn="just" rtl="0">
                        <a:spcBef>
                          <a:spcPts val="0"/>
                        </a:spcBef>
                        <a:buNone/>
                      </a:pPr>
                      <a:r>
                        <a:rPr lang="en" sz="2400"/>
                        <a:t>11.7%</a:t>
                      </a:r>
                    </a:p>
                  </a:txBody>
                  <a:tcPr marL="84667" marR="84667" marT="84667" marB="84667"/>
                </a:tc>
                <a:tc>
                  <a:txBody>
                    <a:bodyPr/>
                    <a:lstStyle/>
                    <a:p>
                      <a:pPr lvl="0" algn="just" rtl="0">
                        <a:spcBef>
                          <a:spcPts val="0"/>
                        </a:spcBef>
                        <a:buNone/>
                      </a:pPr>
                      <a:r>
                        <a:rPr lang="en" sz="2400"/>
                        <a:t>no</a:t>
                      </a:r>
                    </a:p>
                  </a:txBody>
                  <a:tcPr marL="84667" marR="84667" marT="84667" marB="84667"/>
                </a:tc>
              </a:tr>
              <a:tr h="613100">
                <a:tc>
                  <a:txBody>
                    <a:bodyPr/>
                    <a:lstStyle/>
                    <a:p>
                      <a:pPr lvl="0" algn="just" rtl="0">
                        <a:spcBef>
                          <a:spcPts val="0"/>
                        </a:spcBef>
                        <a:buNone/>
                      </a:pPr>
                      <a:r>
                        <a:rPr lang="en" sz="2400"/>
                        <a:t>Clarifai</a:t>
                      </a:r>
                    </a:p>
                  </a:txBody>
                  <a:tcPr marL="84667" marR="84667" marT="84667" marB="84667"/>
                </a:tc>
                <a:tc>
                  <a:txBody>
                    <a:bodyPr/>
                    <a:lstStyle/>
                    <a:p>
                      <a:pPr lvl="0" algn="just" rtl="0">
                        <a:spcBef>
                          <a:spcPts val="0"/>
                        </a:spcBef>
                        <a:buNone/>
                      </a:pPr>
                      <a:r>
                        <a:rPr lang="en" sz="2400"/>
                        <a:t>2013</a:t>
                      </a:r>
                    </a:p>
                  </a:txBody>
                  <a:tcPr marL="84667" marR="84667" marT="84667" marB="84667"/>
                </a:tc>
                <a:tc>
                  <a:txBody>
                    <a:bodyPr/>
                    <a:lstStyle/>
                    <a:p>
                      <a:pPr lvl="0" algn="just" rtl="0">
                        <a:spcBef>
                          <a:spcPts val="0"/>
                        </a:spcBef>
                        <a:buNone/>
                      </a:pPr>
                      <a:r>
                        <a:rPr lang="en" sz="2400"/>
                        <a:t>1st</a:t>
                      </a:r>
                    </a:p>
                  </a:txBody>
                  <a:tcPr marL="84667" marR="84667" marT="84667" marB="84667"/>
                </a:tc>
                <a:tc>
                  <a:txBody>
                    <a:bodyPr/>
                    <a:lstStyle/>
                    <a:p>
                      <a:pPr lvl="0" algn="just" rtl="0">
                        <a:spcBef>
                          <a:spcPts val="0"/>
                        </a:spcBef>
                        <a:buNone/>
                      </a:pPr>
                      <a:r>
                        <a:rPr lang="en" sz="2400"/>
                        <a:t>11.2%</a:t>
                      </a:r>
                    </a:p>
                  </a:txBody>
                  <a:tcPr marL="84667" marR="84667" marT="84667" marB="84667"/>
                </a:tc>
                <a:tc>
                  <a:txBody>
                    <a:bodyPr/>
                    <a:lstStyle/>
                    <a:p>
                      <a:pPr lvl="0" algn="just" rtl="0">
                        <a:spcBef>
                          <a:spcPts val="0"/>
                        </a:spcBef>
                        <a:buNone/>
                      </a:pPr>
                      <a:r>
                        <a:rPr lang="en" sz="2400"/>
                        <a:t>ImageNet 22k</a:t>
                      </a:r>
                    </a:p>
                  </a:txBody>
                  <a:tcPr marL="84667" marR="84667" marT="84667" marB="84667"/>
                </a:tc>
              </a:tr>
              <a:tr h="562333">
                <a:tc>
                  <a:txBody>
                    <a:bodyPr/>
                    <a:lstStyle/>
                    <a:p>
                      <a:pPr lvl="0" algn="just" rtl="0">
                        <a:spcBef>
                          <a:spcPts val="0"/>
                        </a:spcBef>
                        <a:buNone/>
                      </a:pPr>
                      <a:r>
                        <a:rPr lang="en" sz="2400"/>
                        <a:t>MSRA</a:t>
                      </a:r>
                    </a:p>
                  </a:txBody>
                  <a:tcPr marL="84667" marR="84667" marT="84667" marB="84667"/>
                </a:tc>
                <a:tc>
                  <a:txBody>
                    <a:bodyPr/>
                    <a:lstStyle/>
                    <a:p>
                      <a:pPr lvl="0" algn="just" rtl="0">
                        <a:spcBef>
                          <a:spcPts val="0"/>
                        </a:spcBef>
                        <a:buNone/>
                      </a:pPr>
                      <a:r>
                        <a:rPr lang="en" sz="2400"/>
                        <a:t>2014 </a:t>
                      </a:r>
                    </a:p>
                  </a:txBody>
                  <a:tcPr marL="84667" marR="84667" marT="84667" marB="84667"/>
                </a:tc>
                <a:tc>
                  <a:txBody>
                    <a:bodyPr/>
                    <a:lstStyle/>
                    <a:p>
                      <a:pPr lvl="0" algn="just" rtl="0">
                        <a:spcBef>
                          <a:spcPts val="0"/>
                        </a:spcBef>
                        <a:buNone/>
                      </a:pPr>
                      <a:r>
                        <a:rPr lang="en" sz="2400"/>
                        <a:t>3rd</a:t>
                      </a:r>
                    </a:p>
                  </a:txBody>
                  <a:tcPr marL="84667" marR="84667" marT="84667" marB="84667"/>
                </a:tc>
                <a:tc>
                  <a:txBody>
                    <a:bodyPr/>
                    <a:lstStyle/>
                    <a:p>
                      <a:pPr lvl="0" algn="just" rtl="0">
                        <a:spcBef>
                          <a:spcPts val="0"/>
                        </a:spcBef>
                        <a:buNone/>
                      </a:pPr>
                      <a:r>
                        <a:rPr lang="en" sz="2400"/>
                        <a:t>7.35%</a:t>
                      </a:r>
                    </a:p>
                  </a:txBody>
                  <a:tcPr marL="84667" marR="84667" marT="84667" marB="84667"/>
                </a:tc>
                <a:tc>
                  <a:txBody>
                    <a:bodyPr/>
                    <a:lstStyle/>
                    <a:p>
                      <a:pPr lvl="0" algn="just" rtl="0">
                        <a:spcBef>
                          <a:spcPts val="0"/>
                        </a:spcBef>
                        <a:buNone/>
                      </a:pPr>
                      <a:r>
                        <a:rPr lang="en" sz="2400"/>
                        <a:t>no</a:t>
                      </a:r>
                    </a:p>
                  </a:txBody>
                  <a:tcPr marL="84667" marR="84667" marT="84667" marB="84667"/>
                </a:tc>
              </a:tr>
              <a:tr h="562333">
                <a:tc>
                  <a:txBody>
                    <a:bodyPr/>
                    <a:lstStyle/>
                    <a:p>
                      <a:pPr lvl="0" algn="just" rtl="0">
                        <a:spcBef>
                          <a:spcPts val="0"/>
                        </a:spcBef>
                        <a:buNone/>
                      </a:pPr>
                      <a:r>
                        <a:rPr lang="en" sz="2400"/>
                        <a:t>VGG</a:t>
                      </a:r>
                    </a:p>
                  </a:txBody>
                  <a:tcPr marL="84667" marR="84667" marT="84667" marB="84667"/>
                </a:tc>
                <a:tc>
                  <a:txBody>
                    <a:bodyPr/>
                    <a:lstStyle/>
                    <a:p>
                      <a:pPr lvl="0" algn="just" rtl="0">
                        <a:spcBef>
                          <a:spcPts val="0"/>
                        </a:spcBef>
                        <a:buNone/>
                      </a:pPr>
                      <a:r>
                        <a:rPr lang="en" sz="2400"/>
                        <a:t>2014</a:t>
                      </a:r>
                    </a:p>
                  </a:txBody>
                  <a:tcPr marL="84667" marR="84667" marT="84667" marB="84667"/>
                </a:tc>
                <a:tc>
                  <a:txBody>
                    <a:bodyPr/>
                    <a:lstStyle/>
                    <a:p>
                      <a:pPr lvl="0" algn="just" rtl="0">
                        <a:spcBef>
                          <a:spcPts val="0"/>
                        </a:spcBef>
                        <a:buNone/>
                      </a:pPr>
                      <a:r>
                        <a:rPr lang="en" sz="2400"/>
                        <a:t>2nd</a:t>
                      </a:r>
                    </a:p>
                  </a:txBody>
                  <a:tcPr marL="84667" marR="84667" marT="84667" marB="84667"/>
                </a:tc>
                <a:tc>
                  <a:txBody>
                    <a:bodyPr/>
                    <a:lstStyle/>
                    <a:p>
                      <a:pPr lvl="0" algn="just" rtl="0">
                        <a:spcBef>
                          <a:spcPts val="0"/>
                        </a:spcBef>
                        <a:buNone/>
                      </a:pPr>
                      <a:r>
                        <a:rPr lang="en" sz="2400"/>
                        <a:t>7.32%</a:t>
                      </a:r>
                    </a:p>
                  </a:txBody>
                  <a:tcPr marL="84667" marR="84667" marT="84667" marB="84667"/>
                </a:tc>
                <a:tc>
                  <a:txBody>
                    <a:bodyPr/>
                    <a:lstStyle/>
                    <a:p>
                      <a:pPr lvl="0" algn="just" rtl="0">
                        <a:spcBef>
                          <a:spcPts val="0"/>
                        </a:spcBef>
                        <a:buNone/>
                      </a:pPr>
                      <a:r>
                        <a:rPr lang="en" sz="2400"/>
                        <a:t>no</a:t>
                      </a:r>
                    </a:p>
                  </a:txBody>
                  <a:tcPr marL="84667" marR="84667" marT="84667" marB="84667"/>
                </a:tc>
              </a:tr>
              <a:tr h="562333">
                <a:tc>
                  <a:txBody>
                    <a:bodyPr/>
                    <a:lstStyle/>
                    <a:p>
                      <a:pPr lvl="0" algn="just" rtl="0">
                        <a:spcBef>
                          <a:spcPts val="0"/>
                        </a:spcBef>
                        <a:buNone/>
                      </a:pPr>
                      <a:r>
                        <a:rPr lang="en" sz="2400"/>
                        <a:t>GoogLeNet</a:t>
                      </a:r>
                    </a:p>
                  </a:txBody>
                  <a:tcPr marL="84667" marR="84667" marT="84667" marB="84667"/>
                </a:tc>
                <a:tc>
                  <a:txBody>
                    <a:bodyPr/>
                    <a:lstStyle/>
                    <a:p>
                      <a:pPr lvl="0" algn="just" rtl="0">
                        <a:spcBef>
                          <a:spcPts val="0"/>
                        </a:spcBef>
                        <a:buNone/>
                      </a:pPr>
                      <a:r>
                        <a:rPr lang="en" sz="2400"/>
                        <a:t>2014</a:t>
                      </a:r>
                    </a:p>
                  </a:txBody>
                  <a:tcPr marL="84667" marR="84667" marT="84667" marB="84667"/>
                </a:tc>
                <a:tc>
                  <a:txBody>
                    <a:bodyPr/>
                    <a:lstStyle/>
                    <a:p>
                      <a:pPr lvl="0" algn="just" rtl="0">
                        <a:spcBef>
                          <a:spcPts val="0"/>
                        </a:spcBef>
                        <a:buNone/>
                      </a:pPr>
                      <a:r>
                        <a:rPr lang="en" sz="2400"/>
                        <a:t>1st</a:t>
                      </a:r>
                    </a:p>
                  </a:txBody>
                  <a:tcPr marL="84667" marR="84667" marT="84667" marB="84667"/>
                </a:tc>
                <a:tc>
                  <a:txBody>
                    <a:bodyPr/>
                    <a:lstStyle/>
                    <a:p>
                      <a:pPr lvl="0" algn="just" rtl="0">
                        <a:spcBef>
                          <a:spcPts val="0"/>
                        </a:spcBef>
                        <a:buNone/>
                      </a:pPr>
                      <a:r>
                        <a:rPr lang="en" sz="2400"/>
                        <a:t>6.67%</a:t>
                      </a:r>
                    </a:p>
                  </a:txBody>
                  <a:tcPr marL="84667" marR="84667" marT="84667" marB="84667"/>
                </a:tc>
                <a:tc>
                  <a:txBody>
                    <a:bodyPr/>
                    <a:lstStyle/>
                    <a:p>
                      <a:pPr lvl="0" algn="just" rtl="0">
                        <a:spcBef>
                          <a:spcPts val="0"/>
                        </a:spcBef>
                        <a:buNone/>
                      </a:pPr>
                      <a:r>
                        <a:rPr lang="en" sz="2400"/>
                        <a:t>no</a:t>
                      </a:r>
                    </a:p>
                  </a:txBody>
                  <a:tcPr marL="84667" marR="84667" marT="84667" marB="84667"/>
                </a:tc>
              </a:tr>
            </a:tbl>
          </a:graphicData>
        </a:graphic>
      </p:graphicFrame>
      <p:sp>
        <p:nvSpPr>
          <p:cNvPr id="4" name="Title 1"/>
          <p:cNvSpPr txBox="1">
            <a:spLocks/>
          </p:cNvSpPr>
          <p:nvPr/>
        </p:nvSpPr>
        <p:spPr>
          <a:xfrm>
            <a:off x="180753" y="6553274"/>
            <a:ext cx="4784652" cy="81443"/>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sz="1200" dirty="0" smtClean="0">
                <a:latin typeface="Calibri" panose="020F0502020204030204" pitchFamily="34" charset="0"/>
                <a:cs typeface="Times New Roman" panose="02020603050405020304" pitchFamily="18" charset="0"/>
              </a:rPr>
              <a:t>Slide </a:t>
            </a:r>
            <a:r>
              <a:rPr lang="en-US" sz="1200" dirty="0" err="1" smtClean="0">
                <a:latin typeface="Calibri" panose="020F0502020204030204" pitchFamily="34" charset="0"/>
                <a:cs typeface="Times New Roman" panose="02020603050405020304" pitchFamily="18" charset="0"/>
              </a:rPr>
              <a:t>credit:Google</a:t>
            </a:r>
            <a:r>
              <a:rPr lang="en-US" sz="1200" dirty="0" smtClean="0">
                <a:latin typeface="Calibri" panose="020F0502020204030204" pitchFamily="34" charset="0"/>
                <a:cs typeface="Times New Roman" panose="02020603050405020304" pitchFamily="18" charset="0"/>
              </a:rPr>
              <a:t> </a:t>
            </a:r>
            <a:r>
              <a:rPr lang="en-US" sz="1200" dirty="0" err="1" smtClean="0">
                <a:latin typeface="Calibri" panose="020F0502020204030204" pitchFamily="34" charset="0"/>
                <a:cs typeface="Times New Roman" panose="02020603050405020304" pitchFamily="18" charset="0"/>
              </a:rPr>
              <a:t>Inc</a:t>
            </a:r>
            <a:endParaRPr lang="en-US" sz="12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5071634"/>
      </p:ext>
    </p:extLst>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t>Conclusion: Deeper is Better</a:t>
            </a:r>
            <a:endParaRPr lang="en-US" sz="4000" dirty="0"/>
          </a:p>
        </p:txBody>
      </p:sp>
    </p:spTree>
    <p:extLst>
      <p:ext uri="{BB962C8B-B14F-4D97-AF65-F5344CB8AC3E}">
        <p14:creationId xmlns:p14="http://schemas.microsoft.com/office/powerpoint/2010/main" val="17783552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Papers discussed</a:t>
            </a:r>
            <a:endParaRPr lang="en-US" dirty="0"/>
          </a:p>
        </p:txBody>
      </p:sp>
      <p:sp>
        <p:nvSpPr>
          <p:cNvPr id="3" name="Content Placeholder 2"/>
          <p:cNvSpPr>
            <a:spLocks noGrp="1"/>
          </p:cNvSpPr>
          <p:nvPr>
            <p:ph idx="1"/>
          </p:nvPr>
        </p:nvSpPr>
        <p:spPr/>
        <p:txBody>
          <a:bodyPr/>
          <a:lstStyle/>
          <a:p>
            <a:r>
              <a:rPr lang="en-US" dirty="0" smtClean="0"/>
              <a:t>Very Deep Convolutional Networks For Large-Scale Image Recognition, Karen </a:t>
            </a:r>
            <a:r>
              <a:rPr lang="en-US" dirty="0" err="1" smtClean="0"/>
              <a:t>Simonyan</a:t>
            </a:r>
            <a:r>
              <a:rPr lang="en-US" dirty="0" smtClean="0"/>
              <a:t> &amp; Andrew Zisserman, Visual Geometry group, </a:t>
            </a:r>
            <a:r>
              <a:rPr lang="en-US" dirty="0" err="1" smtClean="0"/>
              <a:t>Dept</a:t>
            </a:r>
            <a:r>
              <a:rPr lang="en-US" dirty="0" smtClean="0"/>
              <a:t> of Engineering Science, University of Oxford</a:t>
            </a:r>
          </a:p>
          <a:p>
            <a:r>
              <a:rPr lang="en-US" dirty="0" smtClean="0"/>
              <a:t>Network in Network, Min Lin, Qian Chen, </a:t>
            </a:r>
            <a:r>
              <a:rPr lang="en-US" dirty="0" err="1" smtClean="0"/>
              <a:t>Shuicheng</a:t>
            </a:r>
            <a:r>
              <a:rPr lang="en-US" dirty="0" smtClean="0"/>
              <a:t> Yan, Graduate school for Integrative Science and Engineering, </a:t>
            </a:r>
            <a:r>
              <a:rPr lang="en-US" dirty="0" err="1" smtClean="0"/>
              <a:t>Dept</a:t>
            </a:r>
            <a:r>
              <a:rPr lang="en-US" dirty="0" smtClean="0"/>
              <a:t> of Electronic &amp; Computer Engineering, National University of Singapore</a:t>
            </a:r>
          </a:p>
          <a:p>
            <a:r>
              <a:rPr lang="en-US" dirty="0" smtClean="0"/>
              <a:t>Going Deeper with Convolutions, Christian </a:t>
            </a:r>
            <a:r>
              <a:rPr lang="en-US" dirty="0" err="1" smtClean="0"/>
              <a:t>Szegedy</a:t>
            </a:r>
            <a:r>
              <a:rPr lang="en-US" dirty="0" smtClean="0"/>
              <a:t> (Google </a:t>
            </a:r>
            <a:r>
              <a:rPr lang="en-US" dirty="0" err="1" smtClean="0"/>
              <a:t>Inc</a:t>
            </a:r>
            <a:r>
              <a:rPr lang="en-US" dirty="0" smtClean="0"/>
              <a:t>), </a:t>
            </a:r>
            <a:r>
              <a:rPr lang="en-US" dirty="0"/>
              <a:t>Wei Liu </a:t>
            </a:r>
            <a:r>
              <a:rPr lang="en-US" dirty="0" smtClean="0"/>
              <a:t>(University of North Carolina, Chapel Hill), </a:t>
            </a:r>
            <a:r>
              <a:rPr lang="en-US" dirty="0" err="1" smtClean="0"/>
              <a:t>Yangqing</a:t>
            </a:r>
            <a:r>
              <a:rPr lang="en-US" dirty="0"/>
              <a:t> Zia (Google </a:t>
            </a:r>
            <a:r>
              <a:rPr lang="en-US" dirty="0" err="1"/>
              <a:t>Inc</a:t>
            </a:r>
            <a:r>
              <a:rPr lang="en-US" dirty="0" smtClean="0"/>
              <a:t>), </a:t>
            </a:r>
            <a:r>
              <a:rPr lang="en-US" dirty="0"/>
              <a:t>Pierre </a:t>
            </a:r>
            <a:r>
              <a:rPr lang="en-US" dirty="0" err="1"/>
              <a:t>Sermanet</a:t>
            </a:r>
            <a:r>
              <a:rPr lang="en-US" dirty="0"/>
              <a:t> (Google </a:t>
            </a:r>
            <a:r>
              <a:rPr lang="en-US" dirty="0" err="1"/>
              <a:t>Inc</a:t>
            </a:r>
            <a:r>
              <a:rPr lang="en-US" dirty="0"/>
              <a:t>), </a:t>
            </a:r>
            <a:r>
              <a:rPr lang="en-US" dirty="0" smtClean="0"/>
              <a:t>Scott Reed(University of Michigan), </a:t>
            </a:r>
            <a:r>
              <a:rPr lang="en-US" dirty="0" err="1" smtClean="0"/>
              <a:t>Dragomir</a:t>
            </a:r>
            <a:r>
              <a:rPr lang="en-US" dirty="0"/>
              <a:t> </a:t>
            </a:r>
            <a:r>
              <a:rPr lang="en-US" dirty="0" err="1"/>
              <a:t>Anguellov</a:t>
            </a:r>
            <a:r>
              <a:rPr lang="en-US" dirty="0"/>
              <a:t> (Google </a:t>
            </a:r>
            <a:r>
              <a:rPr lang="en-US" dirty="0" err="1"/>
              <a:t>Inc</a:t>
            </a:r>
            <a:r>
              <a:rPr lang="en-US" dirty="0"/>
              <a:t>), </a:t>
            </a:r>
            <a:r>
              <a:rPr lang="en-US" dirty="0" err="1" smtClean="0"/>
              <a:t>Dumitru</a:t>
            </a:r>
            <a:r>
              <a:rPr lang="en-US" dirty="0"/>
              <a:t> </a:t>
            </a:r>
            <a:r>
              <a:rPr lang="en-US" dirty="0" err="1"/>
              <a:t>Erhan</a:t>
            </a:r>
            <a:r>
              <a:rPr lang="en-US" dirty="0"/>
              <a:t> (Google </a:t>
            </a:r>
            <a:r>
              <a:rPr lang="en-US" dirty="0" err="1"/>
              <a:t>Inc</a:t>
            </a:r>
            <a:r>
              <a:rPr lang="en-US" dirty="0" smtClean="0"/>
              <a:t>), </a:t>
            </a:r>
            <a:r>
              <a:rPr lang="en-US" dirty="0"/>
              <a:t>Vincent </a:t>
            </a:r>
            <a:r>
              <a:rPr lang="en-US" dirty="0" err="1"/>
              <a:t>Vanhoucke</a:t>
            </a:r>
            <a:r>
              <a:rPr lang="en-US" dirty="0"/>
              <a:t> (Google </a:t>
            </a:r>
            <a:r>
              <a:rPr lang="en-US" dirty="0" err="1"/>
              <a:t>Inc</a:t>
            </a:r>
            <a:r>
              <a:rPr lang="en-US" dirty="0"/>
              <a:t>), Andre </a:t>
            </a:r>
            <a:r>
              <a:rPr lang="en-US" dirty="0" err="1"/>
              <a:t>Rabonovich</a:t>
            </a:r>
            <a:r>
              <a:rPr lang="en-US" dirty="0"/>
              <a:t> (Google </a:t>
            </a:r>
            <a:r>
              <a:rPr lang="en-US" dirty="0" err="1"/>
              <a:t>Inc</a:t>
            </a:r>
            <a:r>
              <a:rPr lang="en-US" dirty="0"/>
              <a:t>), </a:t>
            </a:r>
          </a:p>
        </p:txBody>
      </p:sp>
    </p:spTree>
    <p:extLst>
      <p:ext uri="{BB962C8B-B14F-4D97-AF65-F5344CB8AC3E}">
        <p14:creationId xmlns:p14="http://schemas.microsoft.com/office/powerpoint/2010/main" val="29148127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r>
              <a:rPr lang="en-US" sz="8000" dirty="0" smtClean="0"/>
              <a:t>Thank You</a:t>
            </a:r>
            <a:endParaRPr lang="en-US" sz="8000" dirty="0"/>
          </a:p>
        </p:txBody>
      </p:sp>
    </p:spTree>
    <p:extLst>
      <p:ext uri="{BB962C8B-B14F-4D97-AF65-F5344CB8AC3E}">
        <p14:creationId xmlns:p14="http://schemas.microsoft.com/office/powerpoint/2010/main" val="2428700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751" y="793810"/>
            <a:ext cx="9720072" cy="770435"/>
          </a:xfrm>
        </p:spPr>
        <p:txBody>
          <a:bodyPr>
            <a:normAutofit fontScale="90000"/>
          </a:bodyPr>
          <a:lstStyle/>
          <a:p>
            <a:r>
              <a:rPr lang="en-US" dirty="0" smtClean="0"/>
              <a:t/>
            </a:r>
            <a:br>
              <a:rPr lang="en-US" dirty="0" smtClean="0"/>
            </a:br>
            <a:r>
              <a:rPr lang="en-US" dirty="0" smtClean="0"/>
              <a:t>3x3 </a:t>
            </a:r>
            <a:r>
              <a:rPr lang="en-US" dirty="0"/>
              <a:t>filters:</a:t>
            </a:r>
            <a:br>
              <a:rPr lang="en-US" dirty="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70860" y="1733107"/>
                <a:ext cx="9973340" cy="4576253"/>
              </a:xfrm>
            </p:spPr>
            <p:txBody>
              <a:bodyPr>
                <a:normAutofit/>
              </a:bodyPr>
              <a:lstStyle/>
              <a:p>
                <a:pPr>
                  <a:buFont typeface="Arial" panose="020B0604020202020204" pitchFamily="34" charset="0"/>
                  <a:buChar char="•"/>
                </a:pPr>
                <a:r>
                  <a:rPr lang="en-US" dirty="0" smtClean="0"/>
                  <a:t>To enable deeper architectures</a:t>
                </a:r>
              </a:p>
              <a:p>
                <a:pPr>
                  <a:buFont typeface="Arial" panose="020B0604020202020204" pitchFamily="34" charset="0"/>
                  <a:buChar char="•"/>
                </a:pPr>
                <a:r>
                  <a:rPr lang="en-US" dirty="0" smtClean="0"/>
                  <a:t>Minimum size required for learning concepts of horizontal, vertical, blob.</a:t>
                </a:r>
              </a:p>
              <a:p>
                <a:pPr>
                  <a:buFont typeface="Arial" panose="020B0604020202020204" pitchFamily="34" charset="0"/>
                  <a:buChar char="•"/>
                </a:pPr>
                <a:r>
                  <a:rPr lang="en-US" dirty="0" smtClean="0"/>
                  <a:t>Less parameters for same receptive field.</a:t>
                </a:r>
              </a:p>
              <a:p>
                <a:pPr lvl="1">
                  <a:buFont typeface="Arial" panose="020B0604020202020204" pitchFamily="34" charset="0"/>
                  <a:buChar char="•"/>
                </a:pPr>
                <a:r>
                  <a:rPr lang="en-US" dirty="0" smtClean="0"/>
                  <a:t>Receptive field for stack of 3 3x3 filters = 1 7x7</a:t>
                </a:r>
              </a:p>
              <a:p>
                <a:pPr lvl="1">
                  <a:buFont typeface="Arial" panose="020B0604020202020204" pitchFamily="34" charset="0"/>
                  <a:buChar char="•"/>
                </a:pPr>
                <a:r>
                  <a:rPr lang="en-US" dirty="0" smtClean="0"/>
                  <a:t>With C input and output channels :</a:t>
                </a:r>
              </a:p>
              <a:p>
                <a:pPr lvl="1">
                  <a:buFont typeface="Arial" panose="020B0604020202020204" pitchFamily="34" charset="0"/>
                  <a:buChar char="•"/>
                </a:pPr>
                <a:r>
                  <a:rPr lang="en-US" b="0" dirty="0" smtClean="0"/>
                  <a:t>1 layer 3x3 filter: </a:t>
                </a:r>
                <a14:m>
                  <m:oMath xmlns:m="http://schemas.openxmlformats.org/officeDocument/2006/math">
                    <m:r>
                      <a:rPr lang="en-US" b="0" i="0" smtClean="0">
                        <a:latin typeface="Cambria Math" panose="02040503050406030204" pitchFamily="18" charset="0"/>
                      </a:rPr>
                      <m:t>#</m:t>
                    </m:r>
                    <m:r>
                      <m:rPr>
                        <m:sty m:val="p"/>
                      </m:rPr>
                      <a:rPr lang="en-US" b="0" i="0" smtClean="0">
                        <a:latin typeface="Cambria Math" panose="02040503050406030204" pitchFamily="18" charset="0"/>
                      </a:rPr>
                      <m:t>params</m:t>
                    </m:r>
                    <m:r>
                      <a:rPr lang="en-US" i="1" smtClean="0">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3</m:t>
                        </m:r>
                      </m:e>
                      <m:sup>
                        <m:r>
                          <a:rPr lang="en-US" i="1">
                            <a:latin typeface="Cambria Math" panose="02040503050406030204" pitchFamily="18" charset="0"/>
                          </a:rPr>
                          <m:t>2</m:t>
                        </m:r>
                      </m:sup>
                    </m:sSup>
                    <m:sSup>
                      <m:sSupPr>
                        <m:ctrlPr>
                          <a:rPr lang="en-US" i="1" smtClean="0">
                            <a:latin typeface="Cambria Math" panose="02040503050406030204" pitchFamily="18" charset="0"/>
                          </a:rPr>
                        </m:ctrlPr>
                      </m:sSupPr>
                      <m:e>
                        <m:r>
                          <a:rPr lang="en-US" b="0" i="1" smtClean="0">
                            <a:latin typeface="Cambria Math" panose="02040503050406030204" pitchFamily="18" charset="0"/>
                          </a:rPr>
                          <m:t>𝐶</m:t>
                        </m:r>
                      </m:e>
                      <m:sup>
                        <m:r>
                          <a:rPr lang="en-US" i="1" smtClean="0">
                            <a:latin typeface="Cambria Math" panose="02040503050406030204" pitchFamily="18" charset="0"/>
                          </a:rPr>
                          <m:t>2</m:t>
                        </m:r>
                      </m:sup>
                    </m:sSup>
                  </m:oMath>
                </a14:m>
                <a:r>
                  <a:rPr lang="en-US" dirty="0" smtClean="0"/>
                  <a:t> ; </a:t>
                </a:r>
                <a14:m>
                  <m:oMath xmlns:m="http://schemas.openxmlformats.org/officeDocument/2006/math">
                    <m:r>
                      <m:rPr>
                        <m:sty m:val="p"/>
                      </m:rPr>
                      <a:rPr lang="en-US" b="0" i="0" smtClean="0">
                        <a:latin typeface="Cambria Math" panose="02040503050406030204" pitchFamily="18" charset="0"/>
                      </a:rPr>
                      <m:t>grows</m:t>
                    </m:r>
                    <m:r>
                      <a:rPr lang="en-US" b="0" i="1" smtClean="0">
                        <a:latin typeface="Cambria Math" panose="02040503050406030204" pitchFamily="18" charset="0"/>
                      </a:rPr>
                      <m:t> </m:t>
                    </m:r>
                    <m:r>
                      <a:rPr lang="en-US" b="0" i="1" smtClean="0">
                        <a:latin typeface="Cambria Math" panose="02040503050406030204" pitchFamily="18" charset="0"/>
                      </a:rPr>
                      <m:t>𝑎𝑠</m:t>
                    </m:r>
                    <m:r>
                      <a:rPr lang="en-US" b="0" i="1" smtClean="0">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e>
                      <m:sup>
                        <m:r>
                          <a:rPr lang="en-US" i="1">
                            <a:latin typeface="Cambria Math" panose="02040503050406030204" pitchFamily="18" charset="0"/>
                          </a:rPr>
                          <m:t>2</m:t>
                        </m:r>
                      </m:sup>
                    </m:sSup>
                    <m:r>
                      <a:rPr lang="en-US" b="0" i="1" smtClean="0">
                        <a:latin typeface="Cambria Math" panose="02040503050406030204" pitchFamily="18" charset="0"/>
                      </a:rPr>
                      <m:t>)</m:t>
                    </m:r>
                  </m:oMath>
                </a14:m>
                <a:endParaRPr lang="en-US" dirty="0" smtClean="0"/>
              </a:p>
              <a:p>
                <a:pPr lvl="1">
                  <a:buFont typeface="Arial" panose="020B0604020202020204" pitchFamily="34" charset="0"/>
                  <a:buChar char="•"/>
                </a:pPr>
                <a:r>
                  <a:rPr lang="en-US" dirty="0" smtClean="0"/>
                  <a:t>3 Layers of 3x3 filters</a:t>
                </a:r>
                <a:r>
                  <a:rPr lang="en-US" dirty="0"/>
                  <a:t> : </a:t>
                </a:r>
                <a14:m>
                  <m:oMath xmlns:m="http://schemas.openxmlformats.org/officeDocument/2006/math">
                    <m:r>
                      <a:rPr lang="en-US">
                        <a:latin typeface="Cambria Math" panose="02040503050406030204" pitchFamily="18" charset="0"/>
                      </a:rPr>
                      <m:t>#</m:t>
                    </m:r>
                    <m:r>
                      <m:rPr>
                        <m:sty m:val="p"/>
                      </m:rPr>
                      <a:rPr lang="en-US">
                        <a:latin typeface="Cambria Math" panose="02040503050406030204" pitchFamily="18" charset="0"/>
                      </a:rPr>
                      <m:t>params</m:t>
                    </m:r>
                  </m:oMath>
                </a14:m>
                <a:r>
                  <a:rPr lang="en-US" dirty="0" smtClean="0"/>
                  <a:t>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3∗(</m:t>
                        </m:r>
                        <m:r>
                          <a:rPr lang="en-US" i="1">
                            <a:latin typeface="Cambria Math" panose="02040503050406030204" pitchFamily="18" charset="0"/>
                          </a:rPr>
                          <m:t>3</m:t>
                        </m:r>
                      </m:e>
                      <m:sup>
                        <m:r>
                          <a:rPr lang="en-US" i="1">
                            <a:latin typeface="Cambria Math" panose="02040503050406030204" pitchFamily="18" charset="0"/>
                          </a:rPr>
                          <m:t>2</m:t>
                        </m:r>
                      </m:sup>
                    </m:sSup>
                    <m:sSup>
                      <m:sSupPr>
                        <m:ctrlPr>
                          <a:rPr lang="en-US" i="1">
                            <a:latin typeface="Cambria Math" panose="02040503050406030204" pitchFamily="18" charset="0"/>
                          </a:rPr>
                        </m:ctrlPr>
                      </m:sSupPr>
                      <m:e>
                        <m:r>
                          <a:rPr lang="en-US" i="1">
                            <a:latin typeface="Cambria Math" panose="02040503050406030204" pitchFamily="18" charset="0"/>
                          </a:rPr>
                          <m:t>𝐶</m:t>
                        </m:r>
                      </m:e>
                      <m:sup>
                        <m:r>
                          <a:rPr lang="en-US" i="1">
                            <a:latin typeface="Cambria Math" panose="02040503050406030204" pitchFamily="18" charset="0"/>
                          </a:rPr>
                          <m:t>2</m:t>
                        </m:r>
                      </m:sup>
                    </m:sSup>
                    <m:r>
                      <a:rPr lang="en-US" b="0" i="1" smtClean="0">
                        <a:latin typeface="Cambria Math" panose="02040503050406030204" pitchFamily="18" charset="0"/>
                      </a:rPr>
                      <m:t>)</m:t>
                    </m:r>
                  </m:oMath>
                </a14:m>
                <a:r>
                  <a:rPr lang="en-US" dirty="0" smtClean="0"/>
                  <a:t> = 27</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𝐶</m:t>
                        </m:r>
                      </m:e>
                      <m:sup>
                        <m:r>
                          <a:rPr lang="en-US" i="1">
                            <a:latin typeface="Cambria Math" panose="02040503050406030204" pitchFamily="18" charset="0"/>
                          </a:rPr>
                          <m:t>2</m:t>
                        </m:r>
                      </m:sup>
                    </m:sSup>
                  </m:oMath>
                </a14:m>
                <a:endParaRPr lang="en-US" dirty="0" smtClean="0"/>
              </a:p>
              <a:p>
                <a:pPr lvl="1">
                  <a:buFont typeface="Arial" panose="020B0604020202020204" pitchFamily="34" charset="0"/>
                  <a:buChar char="•"/>
                </a:pPr>
                <a:r>
                  <a:rPr lang="en-US" dirty="0" smtClean="0"/>
                  <a:t>1 layer 7x7 filter: </a:t>
                </a:r>
                <a14:m>
                  <m:oMath xmlns:m="http://schemas.openxmlformats.org/officeDocument/2006/math">
                    <m:r>
                      <a:rPr lang="en-US">
                        <a:latin typeface="Cambria Math" panose="02040503050406030204" pitchFamily="18" charset="0"/>
                      </a:rPr>
                      <m:t>#</m:t>
                    </m:r>
                    <m:r>
                      <m:rPr>
                        <m:sty m:val="p"/>
                      </m:rPr>
                      <a:rPr lang="en-US">
                        <a:latin typeface="Cambria Math" panose="02040503050406030204" pitchFamily="18" charset="0"/>
                      </a:rPr>
                      <m:t>params</m:t>
                    </m:r>
                    <m:r>
                      <a:rPr lang="en-US" i="1">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7</m:t>
                        </m:r>
                      </m:e>
                      <m:sup>
                        <m:r>
                          <a:rPr lang="en-US" i="1">
                            <a:latin typeface="Cambria Math" panose="02040503050406030204" pitchFamily="18" charset="0"/>
                          </a:rPr>
                          <m:t>2</m:t>
                        </m:r>
                      </m:sup>
                    </m:sSup>
                    <m:sSup>
                      <m:sSupPr>
                        <m:ctrlPr>
                          <a:rPr lang="en-US" i="1">
                            <a:latin typeface="Cambria Math" panose="02040503050406030204" pitchFamily="18" charset="0"/>
                          </a:rPr>
                        </m:ctrlPr>
                      </m:sSupPr>
                      <m:e>
                        <m:r>
                          <a:rPr lang="en-US" i="1">
                            <a:latin typeface="Cambria Math" panose="02040503050406030204" pitchFamily="18" charset="0"/>
                          </a:rPr>
                          <m:t>𝐶</m:t>
                        </m:r>
                      </m:e>
                      <m:sup>
                        <m:r>
                          <a:rPr lang="en-US" i="1">
                            <a:latin typeface="Cambria Math" panose="02040503050406030204" pitchFamily="18" charset="0"/>
                          </a:rPr>
                          <m:t>2</m:t>
                        </m:r>
                      </m:sup>
                    </m:sSup>
                  </m:oMath>
                </a14:m>
                <a:r>
                  <a:rPr lang="en-US" dirty="0" smtClean="0"/>
                  <a:t>= 49</a:t>
                </a:r>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𝐶</m:t>
                        </m:r>
                      </m:e>
                      <m:sup>
                        <m:r>
                          <a:rPr lang="en-US" i="1">
                            <a:latin typeface="Cambria Math" panose="02040503050406030204" pitchFamily="18" charset="0"/>
                          </a:rPr>
                          <m:t>2</m:t>
                        </m:r>
                      </m:sup>
                    </m:sSup>
                  </m:oMath>
                </a14:m>
                <a:endParaRPr lang="en-US" dirty="0" smtClean="0"/>
              </a:p>
              <a:p>
                <a:pPr>
                  <a:buFont typeface="Arial" panose="020B0604020202020204" pitchFamily="34" charset="0"/>
                  <a:buChar char="•"/>
                </a:pPr>
                <a:r>
                  <a:rPr lang="en-US" dirty="0" smtClean="0"/>
                  <a:t>Added advantage:  </a:t>
                </a:r>
              </a:p>
              <a:p>
                <a:pPr lvl="1">
                  <a:buFont typeface="Arial" panose="020B0604020202020204" pitchFamily="34" charset="0"/>
                  <a:buChar char="•"/>
                </a:pPr>
                <a:r>
                  <a:rPr lang="en-US" dirty="0" smtClean="0"/>
                  <a:t>More </a:t>
                </a:r>
                <a:r>
                  <a:rPr lang="en-US" dirty="0" err="1" smtClean="0"/>
                  <a:t>ReLus</a:t>
                </a:r>
                <a:r>
                  <a:rPr lang="en-US" dirty="0" smtClean="0"/>
                  <a:t> </a:t>
                </a:r>
              </a:p>
              <a:p>
                <a:pPr lvl="1">
                  <a:buFont typeface="Arial" panose="020B0604020202020204" pitchFamily="34" charset="0"/>
                  <a:buChar char="•"/>
                </a:pPr>
                <a:r>
                  <a:rPr lang="en-US" dirty="0" smtClean="0"/>
                  <a:t> Regularization</a:t>
                </a:r>
                <a:r>
                  <a:rPr lang="en-US" dirty="0"/>
                  <a:t>.</a:t>
                </a:r>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70860" y="1733107"/>
                <a:ext cx="9973340" cy="4576253"/>
              </a:xfrm>
              <a:blipFill rotWithShape="0">
                <a:blip r:embed="rId2"/>
                <a:stretch>
                  <a:fillRect l="-1161" t="-1465"/>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2993574419"/>
              </p:ext>
            </p:extLst>
          </p:nvPr>
        </p:nvGraphicFramePr>
        <p:xfrm>
          <a:off x="9389732" y="2219015"/>
          <a:ext cx="1428897" cy="1289925"/>
        </p:xfrm>
        <a:graphic>
          <a:graphicData uri="http://schemas.openxmlformats.org/drawingml/2006/table">
            <a:tbl>
              <a:tblPr firstRow="1" bandRow="1">
                <a:tableStyleId>{5C22544A-7EE6-4342-B048-85BDC9FD1C3A}</a:tableStyleId>
              </a:tblPr>
              <a:tblGrid>
                <a:gridCol w="476299"/>
                <a:gridCol w="476299"/>
                <a:gridCol w="476299"/>
              </a:tblGrid>
              <a:tr h="429975">
                <a:tc>
                  <a:txBody>
                    <a:bodyPr/>
                    <a:lstStyle/>
                    <a:p>
                      <a:r>
                        <a:rPr lang="en-US" dirty="0" smtClean="0">
                          <a:solidFill>
                            <a:schemeClr val="tx1"/>
                          </a:solidFill>
                        </a:rPr>
                        <a:t>0</a:t>
                      </a:r>
                      <a:endParaRPr lang="en-US" dirty="0">
                        <a:solidFill>
                          <a:schemeClr val="tx1"/>
                        </a:solidFill>
                      </a:endParaRPr>
                    </a:p>
                  </a:txBody>
                  <a:tcPr>
                    <a:solidFill>
                      <a:schemeClr val="bg1">
                        <a:lumMod val="95000"/>
                      </a:schemeClr>
                    </a:solidFill>
                  </a:tcPr>
                </a:tc>
                <a:tc>
                  <a:txBody>
                    <a:bodyPr/>
                    <a:lstStyle/>
                    <a:p>
                      <a:r>
                        <a:rPr lang="en-US" dirty="0" smtClean="0">
                          <a:solidFill>
                            <a:schemeClr val="tx1"/>
                          </a:solidFill>
                        </a:rPr>
                        <a:t>-1</a:t>
                      </a:r>
                      <a:endParaRPr lang="en-US" dirty="0">
                        <a:solidFill>
                          <a:schemeClr val="tx1"/>
                        </a:solidFill>
                      </a:endParaRPr>
                    </a:p>
                  </a:txBody>
                  <a:tcPr>
                    <a:solidFill>
                      <a:schemeClr val="bg1">
                        <a:lumMod val="95000"/>
                      </a:schemeClr>
                    </a:solidFill>
                  </a:tcPr>
                </a:tc>
                <a:tc>
                  <a:txBody>
                    <a:bodyPr/>
                    <a:lstStyle/>
                    <a:p>
                      <a:r>
                        <a:rPr lang="en-US" dirty="0" smtClean="0">
                          <a:solidFill>
                            <a:schemeClr val="tx1"/>
                          </a:solidFill>
                        </a:rPr>
                        <a:t>0</a:t>
                      </a:r>
                      <a:endParaRPr lang="en-US" dirty="0">
                        <a:solidFill>
                          <a:schemeClr val="tx1"/>
                        </a:solidFill>
                      </a:endParaRPr>
                    </a:p>
                  </a:txBody>
                  <a:tcPr>
                    <a:solidFill>
                      <a:schemeClr val="bg1">
                        <a:lumMod val="95000"/>
                      </a:schemeClr>
                    </a:solidFill>
                  </a:tcPr>
                </a:tc>
              </a:tr>
              <a:tr h="429975">
                <a:tc>
                  <a:txBody>
                    <a:bodyPr/>
                    <a:lstStyle/>
                    <a:p>
                      <a:r>
                        <a:rPr lang="en-US" dirty="0" smtClean="0"/>
                        <a:t>-1</a:t>
                      </a:r>
                      <a:endParaRPr lang="en-US" dirty="0"/>
                    </a:p>
                  </a:txBody>
                  <a:tcPr>
                    <a:solidFill>
                      <a:schemeClr val="bg1">
                        <a:lumMod val="95000"/>
                      </a:schemeClr>
                    </a:solidFill>
                  </a:tcPr>
                </a:tc>
                <a:tc>
                  <a:txBody>
                    <a:bodyPr/>
                    <a:lstStyle/>
                    <a:p>
                      <a:r>
                        <a:rPr lang="en-US" dirty="0" smtClean="0"/>
                        <a:t>4</a:t>
                      </a:r>
                      <a:endParaRPr lang="en-US" dirty="0"/>
                    </a:p>
                  </a:txBody>
                  <a:tcPr>
                    <a:solidFill>
                      <a:schemeClr val="bg1">
                        <a:lumMod val="95000"/>
                      </a:schemeClr>
                    </a:solidFill>
                  </a:tcPr>
                </a:tc>
                <a:tc>
                  <a:txBody>
                    <a:bodyPr/>
                    <a:lstStyle/>
                    <a:p>
                      <a:r>
                        <a:rPr lang="en-US" dirty="0" smtClean="0"/>
                        <a:t>-1</a:t>
                      </a:r>
                      <a:endParaRPr lang="en-US" dirty="0"/>
                    </a:p>
                  </a:txBody>
                  <a:tcPr>
                    <a:solidFill>
                      <a:schemeClr val="bg1">
                        <a:lumMod val="95000"/>
                      </a:schemeClr>
                    </a:solidFill>
                  </a:tcPr>
                </a:tc>
              </a:tr>
              <a:tr h="429975">
                <a:tc>
                  <a:txBody>
                    <a:bodyPr/>
                    <a:lstStyle/>
                    <a:p>
                      <a:r>
                        <a:rPr lang="en-US" dirty="0" smtClean="0"/>
                        <a:t>0</a:t>
                      </a:r>
                      <a:endParaRPr lang="en-US" dirty="0"/>
                    </a:p>
                  </a:txBody>
                  <a:tcPr>
                    <a:solidFill>
                      <a:schemeClr val="bg1">
                        <a:lumMod val="95000"/>
                      </a:schemeClr>
                    </a:solidFill>
                  </a:tcPr>
                </a:tc>
                <a:tc>
                  <a:txBody>
                    <a:bodyPr/>
                    <a:lstStyle/>
                    <a:p>
                      <a:r>
                        <a:rPr lang="en-US" dirty="0" smtClean="0"/>
                        <a:t>-1</a:t>
                      </a:r>
                      <a:endParaRPr lang="en-US" dirty="0"/>
                    </a:p>
                  </a:txBody>
                  <a:tcPr>
                    <a:solidFill>
                      <a:schemeClr val="bg1">
                        <a:lumMod val="95000"/>
                      </a:schemeClr>
                    </a:solidFill>
                  </a:tcPr>
                </a:tc>
                <a:tc>
                  <a:txBody>
                    <a:bodyPr/>
                    <a:lstStyle/>
                    <a:p>
                      <a:r>
                        <a:rPr lang="en-US" dirty="0" smtClean="0"/>
                        <a:t>0</a:t>
                      </a:r>
                      <a:endParaRPr lang="en-US" dirty="0"/>
                    </a:p>
                  </a:txBody>
                  <a:tcPr>
                    <a:solidFill>
                      <a:schemeClr val="bg1">
                        <a:lumMod val="95000"/>
                      </a:schemeClr>
                    </a:solidFill>
                  </a:tcPr>
                </a:tc>
              </a:tr>
            </a:tbl>
          </a:graphicData>
        </a:graphic>
      </p:graphicFrame>
    </p:spTree>
    <p:extLst>
      <p:ext uri="{BB962C8B-B14F-4D97-AF65-F5344CB8AC3E}">
        <p14:creationId xmlns:p14="http://schemas.microsoft.com/office/powerpoint/2010/main" val="3163666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1x1 filters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Increase non-linearity w/o affecting receptive field</a:t>
            </a:r>
          </a:p>
          <a:p>
            <a:pPr>
              <a:buFont typeface="Arial" panose="020B0604020202020204" pitchFamily="34" charset="0"/>
              <a:buChar char="•"/>
            </a:pPr>
            <a:r>
              <a:rPr lang="en-US" dirty="0" smtClean="0"/>
              <a:t>When #</a:t>
            </a:r>
            <a:r>
              <a:rPr lang="en-US" dirty="0" err="1" smtClean="0"/>
              <a:t>ip</a:t>
            </a:r>
            <a:r>
              <a:rPr lang="en-US" dirty="0" smtClean="0"/>
              <a:t> channels == #op channels: Projection onto space of same dimension</a:t>
            </a:r>
          </a:p>
          <a:p>
            <a:pPr>
              <a:buFont typeface="Arial" panose="020B0604020202020204" pitchFamily="34" charset="0"/>
              <a:buChar char="•"/>
            </a:pPr>
            <a:r>
              <a:rPr lang="en-US" dirty="0" smtClean="0"/>
              <a:t>Another perspective: Fully connected with weight sharing</a:t>
            </a:r>
          </a:p>
          <a:p>
            <a:pPr>
              <a:buFont typeface="Arial" panose="020B0604020202020204" pitchFamily="34" charset="0"/>
              <a:buChar char="•"/>
            </a:pPr>
            <a:r>
              <a:rPr lang="en-US" dirty="0" smtClean="0"/>
              <a:t>Used in </a:t>
            </a:r>
            <a:r>
              <a:rPr lang="en-US" dirty="0" smtClean="0"/>
              <a:t>Network In Network </a:t>
            </a:r>
            <a:r>
              <a:rPr lang="en-US" dirty="0" smtClean="0"/>
              <a:t>and </a:t>
            </a:r>
            <a:r>
              <a:rPr lang="en-US" dirty="0" err="1" smtClean="0"/>
              <a:t>GoogLeNet</a:t>
            </a:r>
            <a:endParaRPr lang="en-US" dirty="0"/>
          </a:p>
        </p:txBody>
      </p:sp>
    </p:spTree>
    <p:extLst>
      <p:ext uri="{BB962C8B-B14F-4D97-AF65-F5344CB8AC3E}">
        <p14:creationId xmlns:p14="http://schemas.microsoft.com/office/powerpoint/2010/main" val="3689445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952" y="168020"/>
            <a:ext cx="6276532" cy="6363361"/>
          </a:xfrm>
          <a:prstGeom prst="rect">
            <a:avLst/>
          </a:prstGeom>
        </p:spPr>
      </p:pic>
      <p:sp>
        <p:nvSpPr>
          <p:cNvPr id="3" name="Title 1"/>
          <p:cNvSpPr txBox="1">
            <a:spLocks/>
          </p:cNvSpPr>
          <p:nvPr/>
        </p:nvSpPr>
        <p:spPr>
          <a:xfrm>
            <a:off x="180753" y="6510528"/>
            <a:ext cx="7155712" cy="140137"/>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a:lstStyle>
          <a:p>
            <a:r>
              <a:rPr lang="en-US" sz="900" dirty="0" err="1" smtClean="0">
                <a:latin typeface="+mn-lt"/>
                <a:cs typeface="Times New Roman" panose="02020603050405020304" pitchFamily="18" charset="0"/>
              </a:rPr>
              <a:t>TABLe</a:t>
            </a:r>
            <a:r>
              <a:rPr lang="en-US" sz="900" dirty="0" smtClean="0">
                <a:latin typeface="+mn-lt"/>
                <a:cs typeface="Times New Roman" panose="02020603050405020304" pitchFamily="18" charset="0"/>
              </a:rPr>
              <a:t> </a:t>
            </a:r>
            <a:r>
              <a:rPr lang="en-US" sz="900" dirty="0" err="1" smtClean="0">
                <a:latin typeface="+mn-lt"/>
                <a:cs typeface="Times New Roman" panose="02020603050405020304" pitchFamily="18" charset="0"/>
              </a:rPr>
              <a:t>credit:</a:t>
            </a:r>
            <a:r>
              <a:rPr lang="en-US" sz="900" dirty="0" err="1">
                <a:latin typeface="+mn-lt"/>
              </a:rPr>
              <a:t>Very</a:t>
            </a:r>
            <a:r>
              <a:rPr lang="en-US" sz="900" dirty="0">
                <a:latin typeface="+mn-lt"/>
              </a:rPr>
              <a:t> Deep Convolutional Networks for Large-Scale Image Recognition</a:t>
            </a:r>
            <a:r>
              <a:rPr lang="en-US" sz="900" dirty="0" smtClean="0">
                <a:latin typeface="+mn-lt"/>
                <a:cs typeface="Times New Roman" panose="02020603050405020304" pitchFamily="18" charset="0"/>
              </a:rPr>
              <a:t>, ICLR2015</a:t>
            </a:r>
            <a:endParaRPr lang="en-US" sz="900" dirty="0">
              <a:latin typeface="+mn-lt"/>
              <a:cs typeface="Times New Roman" panose="02020603050405020304" pitchFamily="18" charset="0"/>
            </a:endParaRPr>
          </a:p>
        </p:txBody>
      </p:sp>
    </p:spTree>
    <p:extLst>
      <p:ext uri="{BB962C8B-B14F-4D97-AF65-F5344CB8AC3E}">
        <p14:creationId xmlns:p14="http://schemas.microsoft.com/office/powerpoint/2010/main" val="3050037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Shallow </a:t>
            </a:r>
            <a:r>
              <a:rPr lang="en-US" dirty="0" err="1" smtClean="0"/>
              <a:t>config:A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buFont typeface="Arial" panose="020B0604020202020204" pitchFamily="34" charset="0"/>
                  <a:buChar char="•"/>
                </a:pPr>
                <a:r>
                  <a:rPr lang="en-US" dirty="0" smtClean="0"/>
                  <a:t>Random initializations for Configuration A</a:t>
                </a:r>
              </a:p>
              <a:p>
                <a:pPr>
                  <a:buFont typeface="Arial" panose="020B0604020202020204" pitchFamily="34" charset="0"/>
                  <a:buChar char="•"/>
                </a:pPr>
                <a:r>
                  <a:rPr lang="en-US" dirty="0" smtClean="0"/>
                  <a:t>Initialize the first four convolutional layers and last 3 fully connected layers with these weights for deeper architectures.</a:t>
                </a:r>
              </a:p>
              <a:p>
                <a:pPr>
                  <a:buFont typeface="Arial" panose="020B0604020202020204" pitchFamily="34" charset="0"/>
                  <a:buChar char="•"/>
                </a:pPr>
                <a:r>
                  <a:rPr lang="en-US" dirty="0" smtClean="0"/>
                  <a:t>Other layers are randomly initialized from normal distribution with 0 mean and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m:t>
                        </m:r>
                        <m:r>
                          <a:rPr lang="en-US" i="1">
                            <a:latin typeface="Cambria Math" panose="02040503050406030204" pitchFamily="18" charset="0"/>
                          </a:rPr>
                          <m:t>2</m:t>
                        </m:r>
                      </m:sup>
                    </m:sSup>
                  </m:oMath>
                </a14:m>
                <a:r>
                  <a:rPr lang="en-US" dirty="0" smtClean="0"/>
                  <a:t> variance</a:t>
                </a:r>
              </a:p>
              <a:p>
                <a:pPr>
                  <a:buFont typeface="Arial" panose="020B0604020202020204" pitchFamily="34" charset="0"/>
                  <a:buChar char="•"/>
                </a:pPr>
                <a:r>
                  <a:rPr lang="en-US" dirty="0" smtClean="0"/>
                  <a:t>Bias initialized to 0</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192" t="-1818" r="-1568"/>
                </a:stretch>
              </a:blipFill>
            </p:spPr>
            <p:txBody>
              <a:bodyPr/>
              <a:lstStyle/>
              <a:p>
                <a:r>
                  <a:rPr lang="en-US">
                    <a:noFill/>
                  </a:rPr>
                  <a:t> </a:t>
                </a:r>
              </a:p>
            </p:txBody>
          </p:sp>
        </mc:Fallback>
      </mc:AlternateContent>
    </p:spTree>
    <p:extLst>
      <p:ext uri="{BB962C8B-B14F-4D97-AF65-F5344CB8AC3E}">
        <p14:creationId xmlns:p14="http://schemas.microsoft.com/office/powerpoint/2010/main" val="116209031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3348</TotalTime>
  <Words>2012</Words>
  <Application>Microsoft Office PowerPoint</Application>
  <PresentationFormat>Widescreen</PresentationFormat>
  <Paragraphs>405</Paragraphs>
  <Slides>54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Cambria Math</vt:lpstr>
      <vt:lpstr>Times New Roman</vt:lpstr>
      <vt:lpstr>Tw Cen MT</vt:lpstr>
      <vt:lpstr>Tw Cen MT Condensed</vt:lpstr>
      <vt:lpstr>Wingdings 3</vt:lpstr>
      <vt:lpstr>Integral</vt:lpstr>
      <vt:lpstr>Deeper is Better</vt:lpstr>
      <vt:lpstr>PowerPoint Presentation</vt:lpstr>
      <vt:lpstr>VGG NET</vt:lpstr>
      <vt:lpstr>Fixed configuration: </vt:lpstr>
      <vt:lpstr>architecture</vt:lpstr>
      <vt:lpstr> 3x3 filters: </vt:lpstr>
      <vt:lpstr>1x1 filters</vt:lpstr>
      <vt:lpstr>PowerPoint Presentation</vt:lpstr>
      <vt:lpstr>Shallow config:A</vt:lpstr>
      <vt:lpstr>Training</vt:lpstr>
      <vt:lpstr>Training</vt:lpstr>
      <vt:lpstr>PowerPoint Presentation</vt:lpstr>
      <vt:lpstr>Testing</vt:lpstr>
      <vt:lpstr>Experiments:Single Scale Evaluation </vt:lpstr>
      <vt:lpstr>Multiscale evaluation</vt:lpstr>
      <vt:lpstr>Observations</vt:lpstr>
      <vt:lpstr>Multi-crop vs dense evaluation</vt:lpstr>
      <vt:lpstr>Ensembles</vt:lpstr>
      <vt:lpstr>Observations: </vt:lpstr>
      <vt:lpstr>PowerPoint Presentation</vt:lpstr>
      <vt:lpstr>Basis</vt:lpstr>
      <vt:lpstr>PowerPoint Presentation</vt:lpstr>
      <vt:lpstr>PowerPoint Presentation</vt:lpstr>
      <vt:lpstr>architecture</vt:lpstr>
      <vt:lpstr>Global Average pooling</vt:lpstr>
      <vt:lpstr>Experiments</vt:lpstr>
      <vt:lpstr>Results</vt:lpstr>
      <vt:lpstr>Results</vt:lpstr>
      <vt:lpstr>PowerPoint Presentation</vt:lpstr>
      <vt:lpstr>Highlights of NIN</vt:lpstr>
      <vt:lpstr>GOoglenet</vt:lpstr>
      <vt:lpstr>GoogLeNet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setup</vt:lpstr>
      <vt:lpstr>PowerPoint Presentation</vt:lpstr>
      <vt:lpstr>PowerPoint Presentation</vt:lpstr>
      <vt:lpstr>PowerPoint Presentation</vt:lpstr>
      <vt:lpstr>PowerPoint Presentation</vt:lpstr>
      <vt:lpstr>Papers discussed</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Deeper is Better</dc:title>
  <dc:creator>Latha Pemula</dc:creator>
  <cp:lastModifiedBy>Latha Pemula</cp:lastModifiedBy>
  <cp:revision>91</cp:revision>
  <dcterms:created xsi:type="dcterms:W3CDTF">2015-09-13T03:14:05Z</dcterms:created>
  <dcterms:modified xsi:type="dcterms:W3CDTF">2015-09-17T20:45:49Z</dcterms:modified>
</cp:coreProperties>
</file>