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8"/>
  </p:notesMasterIdLst>
  <p:sldIdLst>
    <p:sldId id="256" r:id="rId2"/>
    <p:sldId id="309" r:id="rId3"/>
    <p:sldId id="268" r:id="rId4"/>
    <p:sldId id="264" r:id="rId5"/>
    <p:sldId id="272" r:id="rId6"/>
    <p:sldId id="265" r:id="rId7"/>
    <p:sldId id="275" r:id="rId8"/>
    <p:sldId id="342" r:id="rId9"/>
    <p:sldId id="274" r:id="rId10"/>
    <p:sldId id="266" r:id="rId11"/>
    <p:sldId id="270" r:id="rId12"/>
    <p:sldId id="276" r:id="rId13"/>
    <p:sldId id="271" r:id="rId14"/>
    <p:sldId id="343" r:id="rId15"/>
    <p:sldId id="277" r:id="rId16"/>
    <p:sldId id="278" r:id="rId17"/>
    <p:sldId id="344" r:id="rId18"/>
    <p:sldId id="294" r:id="rId19"/>
    <p:sldId id="308" r:id="rId20"/>
    <p:sldId id="295" r:id="rId21"/>
    <p:sldId id="297" r:id="rId22"/>
    <p:sldId id="336" r:id="rId23"/>
    <p:sldId id="337" r:id="rId24"/>
    <p:sldId id="338" r:id="rId25"/>
    <p:sldId id="299" r:id="rId26"/>
    <p:sldId id="307" r:id="rId27"/>
    <p:sldId id="339" r:id="rId28"/>
    <p:sldId id="310" r:id="rId29"/>
    <p:sldId id="311" r:id="rId30"/>
    <p:sldId id="305" r:id="rId31"/>
    <p:sldId id="281" r:id="rId32"/>
    <p:sldId id="345" r:id="rId33"/>
    <p:sldId id="312" r:id="rId34"/>
    <p:sldId id="346" r:id="rId35"/>
    <p:sldId id="347" r:id="rId36"/>
    <p:sldId id="314" r:id="rId37"/>
    <p:sldId id="315" r:id="rId38"/>
    <p:sldId id="316" r:id="rId39"/>
    <p:sldId id="317" r:id="rId40"/>
    <p:sldId id="320" r:id="rId41"/>
    <p:sldId id="319" r:id="rId42"/>
    <p:sldId id="313" r:id="rId43"/>
    <p:sldId id="348" r:id="rId44"/>
    <p:sldId id="283" r:id="rId45"/>
    <p:sldId id="349" r:id="rId46"/>
    <p:sldId id="350" r:id="rId47"/>
    <p:sldId id="321" r:id="rId48"/>
    <p:sldId id="322" r:id="rId49"/>
    <p:sldId id="323" r:id="rId50"/>
    <p:sldId id="285" r:id="rId51"/>
    <p:sldId id="351" r:id="rId52"/>
    <p:sldId id="352" r:id="rId53"/>
    <p:sldId id="284" r:id="rId54"/>
    <p:sldId id="353" r:id="rId55"/>
    <p:sldId id="354" r:id="rId56"/>
    <p:sldId id="331" r:id="rId57"/>
    <p:sldId id="332" r:id="rId58"/>
    <p:sldId id="291" r:id="rId59"/>
    <p:sldId id="333" r:id="rId60"/>
    <p:sldId id="335" r:id="rId61"/>
    <p:sldId id="325" r:id="rId62"/>
    <p:sldId id="324" r:id="rId63"/>
    <p:sldId id="326" r:id="rId64"/>
    <p:sldId id="327" r:id="rId65"/>
    <p:sldId id="356" r:id="rId66"/>
    <p:sldId id="355" r:id="rId67"/>
    <p:sldId id="328" r:id="rId68"/>
    <p:sldId id="290" r:id="rId69"/>
    <p:sldId id="329" r:id="rId70"/>
    <p:sldId id="330" r:id="rId71"/>
    <p:sldId id="287" r:id="rId72"/>
    <p:sldId id="360" r:id="rId73"/>
    <p:sldId id="361" r:id="rId74"/>
    <p:sldId id="362" r:id="rId75"/>
    <p:sldId id="363" r:id="rId76"/>
    <p:sldId id="364" r:id="rId77"/>
    <p:sldId id="365" r:id="rId78"/>
    <p:sldId id="366" r:id="rId79"/>
    <p:sldId id="367" r:id="rId80"/>
    <p:sldId id="368" r:id="rId81"/>
    <p:sldId id="369" r:id="rId82"/>
    <p:sldId id="370" r:id="rId83"/>
    <p:sldId id="371" r:id="rId84"/>
    <p:sldId id="372" r:id="rId85"/>
    <p:sldId id="373" r:id="rId86"/>
    <p:sldId id="374" r:id="rId87"/>
    <p:sldId id="375" r:id="rId88"/>
    <p:sldId id="376" r:id="rId89"/>
    <p:sldId id="377" r:id="rId90"/>
    <p:sldId id="378" r:id="rId91"/>
    <p:sldId id="379" r:id="rId92"/>
    <p:sldId id="380" r:id="rId93"/>
    <p:sldId id="381" r:id="rId94"/>
    <p:sldId id="382" r:id="rId95"/>
    <p:sldId id="383" r:id="rId96"/>
    <p:sldId id="384" r:id="rId97"/>
    <p:sldId id="385" r:id="rId98"/>
    <p:sldId id="386" r:id="rId99"/>
    <p:sldId id="387" r:id="rId100"/>
    <p:sldId id="286" r:id="rId101"/>
    <p:sldId id="292" r:id="rId102"/>
    <p:sldId id="340" r:id="rId103"/>
    <p:sldId id="341" r:id="rId104"/>
    <p:sldId id="357" r:id="rId105"/>
    <p:sldId id="358" r:id="rId106"/>
    <p:sldId id="359" r:id="rId10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84534" autoAdjust="0"/>
  </p:normalViewPr>
  <p:slideViewPr>
    <p:cSldViewPr snapToGrid="0">
      <p:cViewPr varScale="1">
        <p:scale>
          <a:sx n="88" d="100"/>
          <a:sy n="88" d="100"/>
        </p:scale>
        <p:origin x="23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B(</a:t>
            </a:r>
            <a:r>
              <a:rPr lang="en-US" sz="2800" dirty="0" err="1" smtClean="0"/>
              <a:t>n,p</a:t>
            </a:r>
            <a:r>
              <a:rPr lang="en-US" sz="2800" dirty="0" smtClean="0"/>
              <a:t>) versus N(</a:t>
            </a:r>
            <a:r>
              <a:rPr lang="en-US" sz="2800" dirty="0" err="1" smtClean="0"/>
              <a:t>np,np</a:t>
            </a:r>
            <a:r>
              <a:rPr lang="en-US" sz="2800" dirty="0" smtClean="0"/>
              <a:t>(1-p))</a:t>
            </a:r>
            <a:endParaRPr lang="en-US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B(10,0.5)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1E-3</c:v>
                </c:pt>
                <c:pt idx="1">
                  <c:v>9.7999999999999997E-3</c:v>
                </c:pt>
                <c:pt idx="2">
                  <c:v>4.3900000000000002E-2</c:v>
                </c:pt>
                <c:pt idx="3">
                  <c:v>0.1172</c:v>
                </c:pt>
                <c:pt idx="4">
                  <c:v>0.2051</c:v>
                </c:pt>
                <c:pt idx="5">
                  <c:v>0.24610000000000001</c:v>
                </c:pt>
                <c:pt idx="6">
                  <c:v>0.2051</c:v>
                </c:pt>
                <c:pt idx="7">
                  <c:v>0.1172</c:v>
                </c:pt>
                <c:pt idx="8">
                  <c:v>4.3900000000000002E-2</c:v>
                </c:pt>
                <c:pt idx="9">
                  <c:v>9.7999999999999997E-3</c:v>
                </c:pt>
                <c:pt idx="10">
                  <c:v>1E-3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N(5,2.5) + 0.1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0.1017</c:v>
                </c:pt>
                <c:pt idx="1">
                  <c:v>0.1103</c:v>
                </c:pt>
                <c:pt idx="2">
                  <c:v>0.14169999999999999</c:v>
                </c:pt>
                <c:pt idx="3">
                  <c:v>0.21340000000000001</c:v>
                </c:pt>
                <c:pt idx="4">
                  <c:v>0.30659999999999998</c:v>
                </c:pt>
                <c:pt idx="5">
                  <c:v>0.3523</c:v>
                </c:pt>
                <c:pt idx="6">
                  <c:v>0.30659999999999998</c:v>
                </c:pt>
                <c:pt idx="7">
                  <c:v>0.21340000000000001</c:v>
                </c:pt>
                <c:pt idx="8">
                  <c:v>0.14169999999999999</c:v>
                </c:pt>
                <c:pt idx="9">
                  <c:v>0.1103</c:v>
                </c:pt>
                <c:pt idx="10">
                  <c:v>0.1017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3440968"/>
        <c:axId val="303438224"/>
      </c:scatterChart>
      <c:valAx>
        <c:axId val="303440968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/>
                  <a:t>x</a:t>
                </a:r>
                <a:endParaRPr lang="en-US" sz="2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38224"/>
        <c:crosses val="autoZero"/>
        <c:crossBetween val="midCat"/>
      </c:valAx>
      <c:valAx>
        <c:axId val="30343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/>
                  <a:t>P(X=x)</a:t>
                </a:r>
                <a:endParaRPr lang="en-US" sz="2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4409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B(</a:t>
            </a:r>
            <a:r>
              <a:rPr lang="en-US" sz="2800" dirty="0" err="1" smtClean="0"/>
              <a:t>n,p</a:t>
            </a:r>
            <a:r>
              <a:rPr lang="en-US" sz="2800" dirty="0" smtClean="0"/>
              <a:t>) versus N(</a:t>
            </a:r>
            <a:r>
              <a:rPr lang="en-US" sz="2800" dirty="0" err="1" smtClean="0"/>
              <a:t>np,np</a:t>
            </a:r>
            <a:r>
              <a:rPr lang="en-US" sz="2800" dirty="0" smtClean="0"/>
              <a:t>(1-p))</a:t>
            </a:r>
            <a:endParaRPr lang="en-US" sz="2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B(10,0.5)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1E-3</c:v>
                </c:pt>
                <c:pt idx="1">
                  <c:v>9.7999999999999997E-3</c:v>
                </c:pt>
                <c:pt idx="2">
                  <c:v>4.3900000000000002E-2</c:v>
                </c:pt>
                <c:pt idx="3">
                  <c:v>0.1172</c:v>
                </c:pt>
                <c:pt idx="4">
                  <c:v>0.2051</c:v>
                </c:pt>
                <c:pt idx="5">
                  <c:v>0.24610000000000001</c:v>
                </c:pt>
                <c:pt idx="6">
                  <c:v>0.2051</c:v>
                </c:pt>
                <c:pt idx="7">
                  <c:v>0.1172</c:v>
                </c:pt>
                <c:pt idx="8">
                  <c:v>4.3900000000000002E-2</c:v>
                </c:pt>
                <c:pt idx="9">
                  <c:v>9.7999999999999997E-3</c:v>
                </c:pt>
                <c:pt idx="10">
                  <c:v>1E-3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N(5,2.5) + 0.1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0.1017</c:v>
                </c:pt>
                <c:pt idx="1">
                  <c:v>0.1103</c:v>
                </c:pt>
                <c:pt idx="2">
                  <c:v>0.14169999999999999</c:v>
                </c:pt>
                <c:pt idx="3">
                  <c:v>0.21340000000000001</c:v>
                </c:pt>
                <c:pt idx="4">
                  <c:v>0.30659999999999998</c:v>
                </c:pt>
                <c:pt idx="5">
                  <c:v>0.3523</c:v>
                </c:pt>
                <c:pt idx="6">
                  <c:v>0.30659999999999998</c:v>
                </c:pt>
                <c:pt idx="7">
                  <c:v>0.21340000000000001</c:v>
                </c:pt>
                <c:pt idx="8">
                  <c:v>0.14169999999999999</c:v>
                </c:pt>
                <c:pt idx="9">
                  <c:v>0.1103</c:v>
                </c:pt>
                <c:pt idx="10">
                  <c:v>0.1017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711480"/>
        <c:axId val="359711872"/>
      </c:scatterChart>
      <c:valAx>
        <c:axId val="359711480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/>
                  <a:t>x</a:t>
                </a:r>
                <a:endParaRPr lang="en-US" sz="2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711872"/>
        <c:crosses val="autoZero"/>
        <c:crossBetween val="midCat"/>
      </c:valAx>
      <c:valAx>
        <c:axId val="35971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/>
                  <a:t>P(X=x)</a:t>
                </a:r>
                <a:endParaRPr lang="en-US" sz="2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7114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99C29-BCD5-4A8F-8FD4-B229E2468B85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C4F00-43F5-4479-8B54-4627BD410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9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85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an 2012 </a:t>
            </a:r>
            <a:r>
              <a:rPr lang="en-US" dirty="0" err="1" smtClean="0"/>
              <a:t>youtube</a:t>
            </a:r>
            <a:r>
              <a:rPr lang="en-US" dirty="0" smtClean="0"/>
              <a:t> video Hinton reviewed how Alex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Krizhevsky</a:t>
            </a:r>
            <a:r>
              <a:rPr lang="en-US" baseline="0" dirty="0" smtClean="0"/>
              <a:t> built that neural network.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76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very interesting point is here, that before using dropout,</a:t>
            </a:r>
            <a:r>
              <a:rPr lang="en-US" baseline="0" dirty="0" smtClean="0"/>
              <a:t> Alex gets ~48% top 1 error which does not even beat the previous approaches. But with dropout in fully connected layers, he gets 39% error, a huge 9% improvement and 19% top-5 error rate, set the state of the art by 6%.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90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as we know, he later also uses dropout in convolutional layers.</a:t>
            </a:r>
            <a:r>
              <a:rPr lang="en-US" baseline="0" dirty="0" smtClean="0"/>
              <a:t> And his performance further improves by 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68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Ok</a:t>
            </a:r>
            <a:r>
              <a:rPr lang="en-US" altLang="zh-CN" baseline="0" dirty="0" smtClean="0"/>
              <a:t> so what is the magic dropout?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79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During testing there is no dropout, but according to a theory I’ll talk about later</a:t>
            </a:r>
            <a:r>
              <a:rPr lang="en-US" altLang="zh-CN" baseline="0" dirty="0" smtClean="0"/>
              <a:t> we need to halve all weights.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And that’s all dropout do. Surprisingly simple.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43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dropout rate is a parameter if we dropout with rate p, at test time we multiply the weights by 1-p.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paper talks about multiplying weights,.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45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</a:t>
            </a:r>
            <a:r>
              <a:rPr lang="en-US" baseline="0" dirty="0" smtClean="0"/>
              <a:t> equivalent way to think about it is to multiplying data. </a:t>
            </a:r>
          </a:p>
          <a:p>
            <a:r>
              <a:rPr lang="en-US" baseline="0" dirty="0" smtClean="0"/>
              <a:t>Now training and testing are all operations on data, so we can think of dropout as one layer in the neural net, as one function in a cascade.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17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Training…test…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59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Dropout</a:t>
            </a:r>
            <a:r>
              <a:rPr lang="en-US" baseline="0" dirty="0" smtClean="0"/>
              <a:t> is implemented as a layer in both </a:t>
            </a:r>
            <a:r>
              <a:rPr lang="en-US" baseline="0" dirty="0" err="1" smtClean="0"/>
              <a:t>Caffe</a:t>
            </a:r>
            <a:r>
              <a:rPr lang="en-US" baseline="0" dirty="0" smtClean="0"/>
              <a:t> and torch.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28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paper shows extensive experiments on many datasets.</a:t>
            </a:r>
          </a:p>
          <a:p>
            <a:endParaRPr lang="en-US" dirty="0" smtClean="0"/>
          </a:p>
          <a:p>
            <a:r>
              <a:rPr lang="en-US" dirty="0" smtClean="0"/>
              <a:t>Insert dropout right before every inner product layer</a:t>
            </a:r>
          </a:p>
          <a:p>
            <a:endParaRPr lang="en-US" dirty="0" smtClean="0"/>
          </a:p>
          <a:p>
            <a:r>
              <a:rPr lang="en-US" baseline="0" dirty="0" smtClean="0"/>
              <a:t>Input dropout is not common.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2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with back propagation, you can compute and add the gradient of L1 or L2 norm. But they’re not enough to prevent overfitting.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neural nets people do things like early stopping, to have a validation set, and if you see validation error increases you stop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3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paper shows extensive experiments on many datasets.</a:t>
            </a:r>
          </a:p>
          <a:p>
            <a:endParaRPr lang="en-US" dirty="0" smtClean="0"/>
          </a:p>
          <a:p>
            <a:r>
              <a:rPr lang="en-US" dirty="0" smtClean="0"/>
              <a:t>Insert dropout right before every inner product layer</a:t>
            </a:r>
          </a:p>
          <a:p>
            <a:endParaRPr lang="en-US" dirty="0" smtClean="0"/>
          </a:p>
          <a:p>
            <a:r>
              <a:rPr lang="en-US" baseline="0" dirty="0" smtClean="0"/>
              <a:t>Input dropout is not common.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4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23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Severe overfitting starts ~10 epochs</a:t>
            </a:r>
            <a:r>
              <a:rPr lang="en-US" baseline="0" dirty="0" smtClean="0"/>
              <a:t> without dropout. </a:t>
            </a:r>
            <a:r>
              <a:rPr lang="en-US" dirty="0" smtClean="0"/>
              <a:t>Early stopping will stop there</a:t>
            </a:r>
          </a:p>
          <a:p>
            <a:endParaRPr lang="en-US" dirty="0" smtClean="0"/>
          </a:p>
          <a:p>
            <a:r>
              <a:rPr lang="en-US" dirty="0" smtClean="0"/>
              <a:t>But even then the performance is not as good as using dropout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62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14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574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</a:t>
            </a:r>
            <a:r>
              <a:rPr lang="en-US" baseline="0" dirty="0" smtClean="0"/>
              <a:t>’ve seen what dropout is and how it helps deep neural networks. But why does it work so well, what’s the theory behind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a side note a lot of deep learning research goes this way, you find something that works and try to explain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a regularization technique dropout looks at both problems in regularization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Reach here in 15~20 </a:t>
            </a:r>
            <a:r>
              <a:rPr lang="en-US" dirty="0" err="1" smtClean="0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56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</a:t>
            </a:r>
            <a:r>
              <a:rPr lang="en-US" baseline="0" dirty="0" smtClean="0"/>
              <a:t>’ve seen what dropout is and how it helps deep neural networks. But why does it work so well, what’s the theory behind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a side note a lot of deep learning research goes this way, you find something that works and try to explain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a regularization technique dropout looks at both problems in regularization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Reach here in 15~20 </a:t>
            </a:r>
            <a:r>
              <a:rPr lang="en-US" dirty="0" err="1" smtClean="0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299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</a:t>
            </a:r>
            <a:r>
              <a:rPr lang="en-US" baseline="0" dirty="0" smtClean="0"/>
              <a:t>’ve seen what dropout is and how it helps deep neural networks. But why does it work so well, what’s the theory behind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a side note a lot of deep learning research goes this way, you find something that works and try to explain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a regularization technique dropout looks at both problems in regularization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Reach here in 15~20 </a:t>
            </a:r>
            <a:r>
              <a:rPr lang="en-US" dirty="0" err="1" smtClean="0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008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Likely</a:t>
            </a:r>
            <a:r>
              <a:rPr lang="en-US" baseline="0" dirty="0" smtClean="0"/>
              <a:t> to fail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62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training, training exponentially many architectures with weights shared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6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with back propagation, you can compute and add the gradient of L1 or L2 norm. But they’re not enough to prevent overfitting.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neural nets people do things like early stopping, to have a validation set, and if you see validation error increases you stop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671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testing, it</a:t>
            </a:r>
            <a:r>
              <a:rPr lang="en-US" baseline="0" dirty="0" smtClean="0"/>
              <a:t> uses a simple approximation to compute the geometric mean of all the architectures.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activation and more layers it’s approximate. One extension</a:t>
            </a:r>
            <a:r>
              <a:rPr lang="en-US" baseline="0" dirty="0" smtClean="0"/>
              <a:t> of dropout, </a:t>
            </a:r>
            <a:r>
              <a:rPr lang="en-US" baseline="0" dirty="0" err="1" smtClean="0"/>
              <a:t>dropconnect</a:t>
            </a:r>
            <a:r>
              <a:rPr lang="en-US" baseline="0" dirty="0" smtClean="0"/>
              <a:t> that </a:t>
            </a:r>
            <a:r>
              <a:rPr lang="en-US" baseline="0" dirty="0" err="1" smtClean="0"/>
              <a:t>peng</a:t>
            </a:r>
            <a:r>
              <a:rPr lang="en-US" baseline="0" dirty="0" smtClean="0"/>
              <a:t> will talk about tries to address this 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597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testing, it</a:t>
            </a:r>
            <a:r>
              <a:rPr lang="en-US" baseline="0" dirty="0" smtClean="0"/>
              <a:t> uses a simple approximation to compute the geometric mean of all the architectures.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activation and more layers it’s approximate. One extension</a:t>
            </a:r>
            <a:r>
              <a:rPr lang="en-US" baseline="0" dirty="0" smtClean="0"/>
              <a:t> of dropout, </a:t>
            </a:r>
            <a:r>
              <a:rPr lang="en-US" baseline="0" dirty="0" err="1" smtClean="0"/>
              <a:t>dropconnect</a:t>
            </a:r>
            <a:r>
              <a:rPr lang="en-US" baseline="0" dirty="0" smtClean="0"/>
              <a:t> that </a:t>
            </a:r>
            <a:r>
              <a:rPr lang="en-US" baseline="0" dirty="0" err="1" smtClean="0"/>
              <a:t>peng</a:t>
            </a:r>
            <a:r>
              <a:rPr lang="en-US" baseline="0" dirty="0" smtClean="0"/>
              <a:t> will talk about tries to address this 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95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testing, it</a:t>
            </a:r>
            <a:r>
              <a:rPr lang="en-US" baseline="0" dirty="0" smtClean="0"/>
              <a:t> uses a simple approximation to compute the geometric mean of all the architectures.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activation and more layers it’s approximate. One extension</a:t>
            </a:r>
            <a:r>
              <a:rPr lang="en-US" baseline="0" dirty="0" smtClean="0"/>
              <a:t> of dropout, </a:t>
            </a:r>
            <a:r>
              <a:rPr lang="en-US" baseline="0" dirty="0" err="1" smtClean="0"/>
              <a:t>dropconnect</a:t>
            </a:r>
            <a:r>
              <a:rPr lang="en-US" baseline="0" dirty="0" smtClean="0"/>
              <a:t> that </a:t>
            </a:r>
            <a:r>
              <a:rPr lang="en-US" baseline="0" dirty="0" err="1" smtClean="0"/>
              <a:t>peng</a:t>
            </a:r>
            <a:r>
              <a:rPr lang="en-US" baseline="0" dirty="0" smtClean="0"/>
              <a:t> will talk about tries to address this 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80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this paper also shows how well this approximation works.</a:t>
            </a:r>
            <a:r>
              <a:rPr lang="en-US" baseline="0" dirty="0" smtClean="0"/>
              <a:t> On MNIST they compare the (1-p) approximate averaging and sampling a bunch of architectures then average over the samples, and it shows that the dropout approximation performs well in terms of test errors.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244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practical guidelines, this paper also studies the effect of dropout parameters.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345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Dropout is often combined with other </a:t>
            </a:r>
            <a:r>
              <a:rPr lang="en-US" dirty="0" err="1" smtClean="0"/>
              <a:t>regularizers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 commonly used setting is dropout + L2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33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I’ll hand</a:t>
            </a:r>
            <a:r>
              <a:rPr lang="en-US" baseline="0" dirty="0" smtClean="0"/>
              <a:t> over</a:t>
            </a:r>
            <a:r>
              <a:rPr lang="en-US" dirty="0" smtClean="0"/>
              <a:t> to Peng to talk about generalizations of dropout such</a:t>
            </a:r>
            <a:r>
              <a:rPr lang="en-US" baseline="0" dirty="0" smtClean="0"/>
              <a:t> as Gaussian dropout </a:t>
            </a:r>
            <a:r>
              <a:rPr lang="en-US" baseline="0" dirty="0" err="1" smtClean="0"/>
              <a:t>dropconnect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maxout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084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F5F81-D757-0044-9250-BD3A6C12C4C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73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F5F81-D757-0044-9250-BD3A6C12C4C7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610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F5F81-D757-0044-9250-BD3A6C12C4C7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interesting problem is given</a:t>
            </a:r>
            <a:r>
              <a:rPr lang="en-US" baseline="0" dirty="0" smtClean="0"/>
              <a:t> an example, how do you make a prediction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403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59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466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complexity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F5F81-D757-0044-9250-BD3A6C12C4C7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59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</a:t>
            </a:r>
            <a:r>
              <a:rPr lang="en-US" baseline="0" dirty="0" smtClean="0"/>
              <a:t>two main problems regularization tries to address.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56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</a:t>
            </a:r>
            <a:r>
              <a:rPr lang="en-US" baseline="0" dirty="0" smtClean="0"/>
              <a:t>two main problems regularization tries to address.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88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paper we read today,</a:t>
            </a:r>
            <a:r>
              <a:rPr lang="en-US" baseline="0" dirty="0" smtClean="0"/>
              <a:t> d</a:t>
            </a:r>
            <a:r>
              <a:rPr lang="en-US" dirty="0" smtClean="0"/>
              <a:t>ropout</a:t>
            </a:r>
            <a:r>
              <a:rPr lang="en-US" baseline="0" dirty="0" smtClean="0"/>
              <a:t> provides solutions to both sides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8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success</a:t>
            </a:r>
            <a:r>
              <a:rPr lang="en-US" baseline="0" dirty="0" smtClean="0"/>
              <a:t> of neural nets in ImageNet challenge</a:t>
            </a:r>
          </a:p>
          <a:p>
            <a:r>
              <a:rPr lang="en-US" baseline="0" dirty="0" smtClean="0"/>
              <a:t>dropout plays an important role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learned in the last class about the </a:t>
            </a:r>
            <a:r>
              <a:rPr lang="en-US" baseline="0" dirty="0" err="1" smtClean="0"/>
              <a:t>Imagenet</a:t>
            </a:r>
            <a:r>
              <a:rPr lang="en-US" baseline="0" dirty="0" smtClean="0"/>
              <a:t> challenge, and how </a:t>
            </a:r>
            <a:r>
              <a:rPr lang="en-US" baseline="0" dirty="0" err="1" smtClean="0"/>
              <a:t>alex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krizhevsky</a:t>
            </a:r>
            <a:r>
              <a:rPr lang="en-US" baseline="0" dirty="0" smtClean="0"/>
              <a:t> beats previous approaches by 8%.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43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success</a:t>
            </a:r>
            <a:r>
              <a:rPr lang="en-US" baseline="0" dirty="0" smtClean="0"/>
              <a:t> of neural nets in ImageNet challenge</a:t>
            </a:r>
          </a:p>
          <a:p>
            <a:r>
              <a:rPr lang="en-US" baseline="0" dirty="0" smtClean="0"/>
              <a:t>dropout plays an important role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learned in the last class about the </a:t>
            </a:r>
            <a:r>
              <a:rPr lang="en-US" baseline="0" dirty="0" err="1" smtClean="0"/>
              <a:t>Imagenet</a:t>
            </a:r>
            <a:r>
              <a:rPr lang="en-US" baseline="0" dirty="0" smtClean="0"/>
              <a:t> challenge, and how </a:t>
            </a:r>
            <a:r>
              <a:rPr lang="en-US" baseline="0" dirty="0" err="1" smtClean="0"/>
              <a:t>alex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krizhevsky</a:t>
            </a:r>
            <a:r>
              <a:rPr lang="en-US" baseline="0" dirty="0" smtClean="0"/>
              <a:t> beats previous approaches by 8%.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4F00-43F5-4479-8B54-4627BD4107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5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88D7-06CA-4441-9C97-27CEB76103DA}" type="datetime1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6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7DDF-D7B0-457E-A154-1679C07F8DA5}" type="datetime1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8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6B05-69BB-419D-B551-A040EDCA7561}" type="datetime1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8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D611-0F3C-4A6C-97FF-4CF1E388068C}" type="datetime1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3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FA21-DA95-44AC-BBAA-390DCBEDC8CE}" type="datetime1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0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42C5-09BA-473B-AB25-1A7EDEAB2364}" type="datetime1">
              <a:rPr lang="en-US" smtClean="0"/>
              <a:pPr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1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8574-71CC-45E5-9900-E94EA5A0A96D}" type="datetime1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6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F3C6-DDB3-4601-8E4C-01D034F3CEAA}" type="datetime1">
              <a:rPr lang="en-US" smtClean="0"/>
              <a:pPr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1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2DE3-BEE0-492A-BB89-96D30625C990}" type="datetime1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7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A16A-024B-41EF-83CA-E2CE61A795F4}" type="datetime1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2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E57AA-F582-4B05-A1E8-BC9515709EA5}" type="datetime1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8CDE7-272E-4EE8-B8F6-3566765C4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8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31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34.png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19.png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22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5" Type="http://schemas.openxmlformats.org/officeDocument/2006/relationships/image" Target="../media/image19.png"/><Relationship Id="rId10" Type="http://schemas.openxmlformats.org/officeDocument/2006/relationships/image" Target="../media/image41.png"/><Relationship Id="rId4" Type="http://schemas.openxmlformats.org/officeDocument/2006/relationships/image" Target="../media/image18.png"/><Relationship Id="rId9" Type="http://schemas.openxmlformats.org/officeDocument/2006/relationships/image" Target="../media/image27.png"/><Relationship Id="rId1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25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0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9719"/>
            <a:ext cx="7772400" cy="23876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Regularization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55571"/>
            <a:ext cx="6858000" cy="209899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ECE 6504 Deep Learning for Perception</a:t>
            </a:r>
          </a:p>
          <a:p>
            <a:r>
              <a:rPr lang="en-US" sz="3200" dirty="0" smtClean="0"/>
              <a:t>Xiao Lin, Peng </a:t>
            </a:r>
            <a:r>
              <a:rPr lang="en-US" sz="3200" dirty="0" smtClean="0"/>
              <a:t>Zhang</a:t>
            </a:r>
          </a:p>
          <a:p>
            <a:endParaRPr lang="en-US" sz="3200" dirty="0" smtClean="0"/>
          </a:p>
          <a:p>
            <a:r>
              <a:rPr lang="en-US" sz="3200" dirty="0" smtClean="0"/>
              <a:t>Virginia Tech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982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3606265" y="1655546"/>
            <a:ext cx="1414914" cy="3850105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134627" y="1655545"/>
            <a:ext cx="866274" cy="4283242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55355" y="1385427"/>
            <a:ext cx="1917221" cy="416180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287028" y="1981153"/>
            <a:ext cx="2439587" cy="4110035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65722" y="1655545"/>
            <a:ext cx="3079215" cy="374422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287027" y="1807945"/>
            <a:ext cx="866274" cy="4283242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72692" y="2791326"/>
            <a:ext cx="6833937" cy="109728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087626" y="1463041"/>
            <a:ext cx="548547" cy="4275895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866964" y="2398011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601620" y="3395694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705600" y="4101305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360768" y="4344977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141377" y="2398011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/>
          </a:p>
        </p:txBody>
      </p:sp>
      <p:sp>
        <p:nvSpPr>
          <p:cNvPr id="38" name="Rectangle 37"/>
          <p:cNvSpPr/>
          <p:nvPr/>
        </p:nvSpPr>
        <p:spPr>
          <a:xfrm>
            <a:off x="2581837" y="3049475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872692" y="4422961"/>
            <a:ext cx="0" cy="1668226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72692" y="6091187"/>
            <a:ext cx="1433266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366003" y="6180094"/>
                <a:ext cx="7336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003" y="6180094"/>
                <a:ext cx="733662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-55037" y="3907490"/>
                <a:ext cx="7443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037" y="3907490"/>
                <a:ext cx="744370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2151530" y="329398"/>
            <a:ext cx="49288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Bayesian Prediction?</a:t>
            </a:r>
            <a:endParaRPr lang="en-US" sz="4400" dirty="0"/>
          </a:p>
        </p:txBody>
      </p:sp>
      <p:sp>
        <p:nvSpPr>
          <p:cNvPr id="44" name="Rounded Rectangle 43"/>
          <p:cNvSpPr/>
          <p:nvPr/>
        </p:nvSpPr>
        <p:spPr>
          <a:xfrm>
            <a:off x="4717240" y="4756638"/>
            <a:ext cx="667247" cy="68973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/>
              <a:t>?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C082-77D0-44E0-8D43-6D7BBB875799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10</a:t>
            </a:fld>
            <a:endParaRPr lang="en-US" sz="1800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4456836" y="1428655"/>
            <a:ext cx="34941" cy="438912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765665" y="1803744"/>
                <a:ext cx="23378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𝑡𝑟𝑎𝑖𝑛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665" y="1803744"/>
                <a:ext cx="2337819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021179" y="1154410"/>
                <a:ext cx="23473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𝑡𝑟𝑎𝑖𝑛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179" y="1154410"/>
                <a:ext cx="2347309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9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Marginalizing Dropout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100</a:t>
            </a:fld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1" y="1748624"/>
            <a:ext cx="8065971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Marginalizing dropout in regression</a:t>
            </a:r>
          </a:p>
          <a:p>
            <a:pPr lvl="1"/>
            <a:r>
              <a:rPr lang="en-US" sz="2800" dirty="0" smtClean="0"/>
              <a:t>A special form of ridge regression</a:t>
            </a:r>
          </a:p>
          <a:p>
            <a:r>
              <a:rPr lang="en-US" sz="3200" dirty="0" smtClean="0"/>
              <a:t>Marginalizing dropout on Deep Networks?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Conclusion Remarks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7874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“If </a:t>
            </a:r>
            <a:r>
              <a:rPr lang="en-US" altLang="en-US" sz="3200" dirty="0"/>
              <a:t>your deep neural net is significantly overfitting, dropout will usually reduce the number of errors by a lot</a:t>
            </a:r>
            <a:r>
              <a:rPr lang="en-US" altLang="en-US" sz="3200" dirty="0" smtClean="0"/>
              <a:t>.</a:t>
            </a:r>
          </a:p>
          <a:p>
            <a:endParaRPr lang="en-US" altLang="en-US" sz="3200" dirty="0" smtClean="0"/>
          </a:p>
          <a:p>
            <a:r>
              <a:rPr lang="en-US" altLang="en-US" sz="3200" dirty="0"/>
              <a:t>If your deep neural net is not overfitting you should be using a bigger one</a:t>
            </a:r>
            <a:r>
              <a:rPr lang="en-US" altLang="en-US" sz="3200" dirty="0" smtClean="0"/>
              <a:t>!”</a:t>
            </a:r>
            <a:endParaRPr lang="en-US" altLang="en-US" sz="3200" dirty="0"/>
          </a:p>
          <a:p>
            <a:endParaRPr lang="en-US" altLang="en-US" sz="3200" dirty="0"/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50" y="6356351"/>
            <a:ext cx="3771900" cy="365125"/>
          </a:xfrm>
        </p:spPr>
        <p:txBody>
          <a:bodyPr/>
          <a:lstStyle/>
          <a:p>
            <a:r>
              <a:rPr lang="en-US" sz="1800" dirty="0" smtClean="0"/>
              <a:t>G. Hinton, Lecture 6a, CSC 2535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101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072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12645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mtClean="0"/>
              <a:pPr/>
              <a:t>103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13414" y="1414965"/>
            <a:ext cx="4049971" cy="3027376"/>
            <a:chOff x="213415" y="1545571"/>
            <a:chExt cx="3436455" cy="2305929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793737" y="1730237"/>
              <a:ext cx="0" cy="202896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13415" y="3300620"/>
              <a:ext cx="3289852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3415" y="3251200"/>
              <a:ext cx="1580322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793737" y="1844537"/>
              <a:ext cx="1406663" cy="1406663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361241" y="3457270"/>
              <a:ext cx="288629" cy="394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05029" y="1545571"/>
              <a:ext cx="566103" cy="394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f(x)</a:t>
              </a:r>
              <a:endParaRPr lang="en-US" sz="28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391714" y="1414965"/>
            <a:ext cx="4122486" cy="3027376"/>
            <a:chOff x="4391715" y="1414965"/>
            <a:chExt cx="3430921" cy="2469025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5972037" y="1730237"/>
              <a:ext cx="0" cy="202896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391715" y="3300620"/>
              <a:ext cx="3289852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12796" y="3170510"/>
              <a:ext cx="1061004" cy="471426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923570" y="1414965"/>
              <a:ext cx="702780" cy="1671135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539541" y="3457270"/>
              <a:ext cx="283095" cy="426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83329" y="1545571"/>
              <a:ext cx="555249" cy="426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f(x)</a:t>
              </a:r>
              <a:endParaRPr lang="en-US" sz="2800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6273800" y="3086100"/>
              <a:ext cx="649770" cy="546147"/>
            </a:xfrm>
            <a:prstGeom prst="line">
              <a:avLst/>
            </a:prstGeom>
            <a:ln w="635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4391715" y="2000250"/>
              <a:ext cx="818807" cy="117026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675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Step</a:t>
            </a:r>
            <a:endParaRPr lang="en-US" dirty="0"/>
          </a:p>
        </p:txBody>
      </p:sp>
      <p:graphicFrame>
        <p:nvGraphicFramePr>
          <p:cNvPr id="4" name="Content Placeholder 1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743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approaches have been propose to do regularization in deep neural network, 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dding L1 or L2 penalty</a:t>
            </a:r>
          </a:p>
          <a:p>
            <a:pPr lvl="1"/>
            <a:r>
              <a:rPr lang="en-US" dirty="0" smtClean="0"/>
              <a:t>Early stopping of training</a:t>
            </a:r>
          </a:p>
          <a:p>
            <a:pPr lvl="1"/>
            <a:r>
              <a:rPr lang="en-US" dirty="0" smtClean="0"/>
              <a:t>Bayesian method</a:t>
            </a:r>
          </a:p>
          <a:p>
            <a:pPr lvl="1"/>
            <a:r>
              <a:rPr lang="en-US" dirty="0" smtClean="0"/>
              <a:t>Dropout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6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DropConnect</a:t>
            </a:r>
            <a:r>
              <a:rPr lang="en-US" dirty="0" smtClean="0"/>
              <a:t> works</a:t>
            </a:r>
            <a:endParaRPr lang="en-US" dirty="0"/>
          </a:p>
        </p:txBody>
      </p:sp>
      <p:pic>
        <p:nvPicPr>
          <p:cNvPr id="4" name="Picture 3" descr="Screen Shot 2015-09-08 at 10.58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91" y="2183422"/>
            <a:ext cx="5385017" cy="7364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Averaging models</a:t>
            </a:r>
          </a:p>
          <a:p>
            <a:endParaRPr lang="en-US" dirty="0"/>
          </a:p>
          <a:p>
            <a:r>
              <a:rPr lang="en-US" dirty="0" err="1" smtClean="0"/>
              <a:t>Rademacher</a:t>
            </a:r>
            <a:r>
              <a:rPr lang="en-US" dirty="0" smtClean="0"/>
              <a:t> complexity</a:t>
            </a:r>
          </a:p>
          <a:p>
            <a:endParaRPr lang="en-US" dirty="0" smtClean="0"/>
          </a:p>
          <a:p>
            <a:r>
              <a:rPr lang="en-US" dirty="0" smtClean="0"/>
              <a:t>where: </a:t>
            </a:r>
          </a:p>
          <a:p>
            <a:pPr lvl="1"/>
            <a:r>
              <a:rPr lang="en-US" dirty="0" smtClean="0"/>
              <a:t>P = 0: model complexity is zero</a:t>
            </a:r>
          </a:p>
          <a:p>
            <a:pPr lvl="1"/>
            <a:r>
              <a:rPr lang="en-US" dirty="0" smtClean="0"/>
              <a:t>P = 1: returns standard model complexity</a:t>
            </a:r>
          </a:p>
          <a:p>
            <a:pPr lvl="1"/>
            <a:r>
              <a:rPr lang="en-US" dirty="0" smtClean="0"/>
              <a:t>P = 0.5: all sub-models have equal complexity</a:t>
            </a:r>
          </a:p>
          <a:p>
            <a:endParaRPr lang="en-US" dirty="0"/>
          </a:p>
        </p:txBody>
      </p:sp>
      <p:pic>
        <p:nvPicPr>
          <p:cNvPr id="5" name="Picture 4" descr="Screen Shot 2015-09-08 at 3.08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93" y="3376457"/>
            <a:ext cx="4758445" cy="577254"/>
          </a:xfrm>
          <a:prstGeom prst="rect">
            <a:avLst/>
          </a:prstGeom>
        </p:spPr>
      </p:pic>
      <p:pic>
        <p:nvPicPr>
          <p:cNvPr id="6" name="Picture 5" descr="Screen Shot 2015-09-08 at 3.17.2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038599"/>
            <a:ext cx="2229580" cy="486149"/>
          </a:xfrm>
          <a:prstGeom prst="rect">
            <a:avLst/>
          </a:prstGeom>
        </p:spPr>
      </p:pic>
      <p:pic>
        <p:nvPicPr>
          <p:cNvPr id="7" name="Picture 6" descr="Screen Shot 2015-09-08 at 3.17.2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80" y="4038598"/>
            <a:ext cx="2243765" cy="4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3606265" y="1655546"/>
            <a:ext cx="1414914" cy="3850105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72692" y="4422961"/>
            <a:ext cx="0" cy="1668226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72692" y="6091187"/>
            <a:ext cx="1433266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66003" y="6180094"/>
                <a:ext cx="7336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003" y="6180094"/>
                <a:ext cx="733662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55037" y="3907490"/>
                <a:ext cx="7443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037" y="3907490"/>
                <a:ext cx="744370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3134627" y="1655545"/>
            <a:ext cx="866274" cy="4283242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55355" y="1385427"/>
            <a:ext cx="1917221" cy="416180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287028" y="1981153"/>
            <a:ext cx="2439587" cy="4110035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65722" y="1655545"/>
            <a:ext cx="3079215" cy="374422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287027" y="1807945"/>
            <a:ext cx="866274" cy="4283242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72692" y="2791326"/>
            <a:ext cx="6833937" cy="109728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087626" y="1463041"/>
            <a:ext cx="548547" cy="4275895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4717240" y="4756638"/>
            <a:ext cx="667247" cy="68973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765665" y="1803744"/>
                <a:ext cx="23378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𝑡𝑟𝑎𝑖𝑛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665" y="1803744"/>
                <a:ext cx="2337819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21179" y="1154410"/>
                <a:ext cx="23473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𝑡𝑟𝑎𝑖𝑛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179" y="1154410"/>
                <a:ext cx="2347309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6866964" y="2398011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01620" y="3395694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705600" y="4101305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360768" y="4344977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41377" y="2398011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/>
          </a:p>
        </p:txBody>
      </p:sp>
      <p:sp>
        <p:nvSpPr>
          <p:cNvPr id="37" name="Rectangle 36"/>
          <p:cNvSpPr/>
          <p:nvPr/>
        </p:nvSpPr>
        <p:spPr>
          <a:xfrm>
            <a:off x="2581837" y="3049475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151530" y="329398"/>
            <a:ext cx="49288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Bayesian Prediction?</a:t>
            </a:r>
            <a:endParaRPr lang="en-US" sz="44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9D0C-784F-4496-A176-4468CB7A6A3E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11</a:t>
            </a:fld>
            <a:endParaRPr lang="en-US" sz="180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4456836" y="1428655"/>
            <a:ext cx="34941" cy="438912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712217" y="5567401"/>
                <a:ext cx="6494342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𝑡𝑟𝑎𝑖𝑛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  <m:sup/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𝑡𝑟𝑎𝑖𝑛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217" y="5567401"/>
                <a:ext cx="6494342" cy="11378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5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3606265" y="1655546"/>
            <a:ext cx="1414914" cy="3850105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72692" y="4422961"/>
            <a:ext cx="0" cy="1668226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72692" y="6091187"/>
            <a:ext cx="1433266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66003" y="6180094"/>
                <a:ext cx="7336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003" y="6180094"/>
                <a:ext cx="733662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55037" y="3907490"/>
                <a:ext cx="7443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037" y="3907490"/>
                <a:ext cx="744370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3134627" y="1655545"/>
            <a:ext cx="866274" cy="4283242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55355" y="1385427"/>
            <a:ext cx="1917221" cy="416180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287028" y="1981153"/>
            <a:ext cx="2439587" cy="4110035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65722" y="1655545"/>
            <a:ext cx="3079215" cy="374422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287027" y="1807945"/>
            <a:ext cx="866274" cy="4283242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72692" y="2791326"/>
            <a:ext cx="6833937" cy="109728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087626" y="1463041"/>
            <a:ext cx="548547" cy="4275895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4717240" y="4756638"/>
            <a:ext cx="667247" cy="68973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/>
              <a:t>?</a:t>
            </a:r>
          </a:p>
        </p:txBody>
      </p:sp>
      <p:sp>
        <p:nvSpPr>
          <p:cNvPr id="31" name="Oval 30"/>
          <p:cNvSpPr/>
          <p:nvPr/>
        </p:nvSpPr>
        <p:spPr>
          <a:xfrm>
            <a:off x="6866964" y="2398011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01620" y="3395694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705600" y="4101305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360768" y="4344977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41377" y="2398011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/>
          </a:p>
        </p:txBody>
      </p:sp>
      <p:sp>
        <p:nvSpPr>
          <p:cNvPr id="37" name="Rectangle 36"/>
          <p:cNvSpPr/>
          <p:nvPr/>
        </p:nvSpPr>
        <p:spPr>
          <a:xfrm>
            <a:off x="2581837" y="3049475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151530" y="329398"/>
            <a:ext cx="49288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Bayesian Prediction?</a:t>
            </a:r>
            <a:endParaRPr lang="en-US" sz="4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6300-AB01-466D-999E-54B25231C633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12</a:t>
            </a:fld>
            <a:endParaRPr lang="en-US" sz="180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4456836" y="1428655"/>
            <a:ext cx="34941" cy="438912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712217" y="5567401"/>
                <a:ext cx="6494342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𝑡𝑟𝑎𝑖𝑛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  <m:sup/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𝑡𝑟𝑎𝑖𝑛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217" y="5567401"/>
                <a:ext cx="6494342" cy="11378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247095" y="5558183"/>
                <a:ext cx="1132490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  <m:sup/>
                        <m:e/>
                      </m:nary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095" y="5558183"/>
                <a:ext cx="1132490" cy="11378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65665" y="1803744"/>
                <a:ext cx="23378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𝑡𝑟𝑎𝑖𝑛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665" y="1803744"/>
                <a:ext cx="2337819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021179" y="1154410"/>
                <a:ext cx="23473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𝑡𝑟𝑎𝑖𝑛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179" y="1154410"/>
                <a:ext cx="2347309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2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8624"/>
            <a:ext cx="6256421" cy="4351338"/>
          </a:xfrm>
        </p:spPr>
        <p:txBody>
          <a:bodyPr>
            <a:normAutofit/>
          </a:bodyPr>
          <a:lstStyle/>
          <a:p>
            <a:r>
              <a:rPr lang="en-US" sz="3200" dirty="0"/>
              <a:t>How to select a good </a:t>
            </a:r>
            <a:r>
              <a:rPr lang="en-US" sz="3200" dirty="0" smtClean="0"/>
              <a:t>model?</a:t>
            </a:r>
          </a:p>
          <a:p>
            <a:pPr lvl="1"/>
            <a:r>
              <a:rPr lang="en-US" dirty="0" smtClean="0"/>
              <a:t>How to regularize neural nets?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2160" y="1388004"/>
            <a:ext cx="3137836" cy="235585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6221-66AB-4EED-8178-5C9AD0AF4C26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13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518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8624"/>
            <a:ext cx="6256421" cy="4351338"/>
          </a:xfrm>
        </p:spPr>
        <p:txBody>
          <a:bodyPr>
            <a:normAutofit/>
          </a:bodyPr>
          <a:lstStyle/>
          <a:p>
            <a:r>
              <a:rPr lang="en-US" sz="3200" dirty="0"/>
              <a:t>How to select a good </a:t>
            </a:r>
            <a:r>
              <a:rPr lang="en-US" sz="3200" dirty="0" smtClean="0"/>
              <a:t>model?</a:t>
            </a:r>
          </a:p>
          <a:p>
            <a:pPr lvl="1"/>
            <a:r>
              <a:rPr lang="en-US" dirty="0" smtClean="0"/>
              <a:t>How to regularize neural nets?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sz="3200" dirty="0"/>
              <a:t>How to make a good </a:t>
            </a:r>
            <a:r>
              <a:rPr lang="en-US" sz="3200" dirty="0" smtClean="0"/>
              <a:t>prediction?</a:t>
            </a:r>
          </a:p>
          <a:p>
            <a:pPr lvl="1"/>
            <a:r>
              <a:rPr lang="en-US" dirty="0" smtClean="0"/>
              <a:t>How to approximately vote over all models?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2160" y="1388004"/>
            <a:ext cx="3137836" cy="235585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6221-66AB-4EED-8178-5C9AD0AF4C26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14</a:t>
            </a:fld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60" y="3806297"/>
            <a:ext cx="3137836" cy="235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8624"/>
            <a:ext cx="585216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How to select a good </a:t>
            </a:r>
            <a:r>
              <a:rPr lang="en-US" sz="3200" dirty="0" smtClean="0"/>
              <a:t>model?</a:t>
            </a:r>
          </a:p>
          <a:p>
            <a:pPr lvl="1"/>
            <a:r>
              <a:rPr lang="en-US" dirty="0" smtClean="0"/>
              <a:t>How to regularize neural nets?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sz="3200" dirty="0"/>
              <a:t>How to make a good </a:t>
            </a:r>
            <a:r>
              <a:rPr lang="en-US" sz="3200" dirty="0" smtClean="0"/>
              <a:t>prediction?</a:t>
            </a:r>
          </a:p>
          <a:p>
            <a:pPr lvl="1"/>
            <a:r>
              <a:rPr lang="en-US" dirty="0" smtClean="0"/>
              <a:t>How to approximately vote over all models?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2160" y="1388004"/>
            <a:ext cx="3137836" cy="235585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6221-66AB-4EED-8178-5C9AD0AF4C26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15</a:t>
            </a:fld>
            <a:endParaRPr 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823099" y="2775857"/>
            <a:ext cx="1577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Dropout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098" y="5110363"/>
            <a:ext cx="1577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Dropout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60" y="3806297"/>
            <a:ext cx="3137836" cy="235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Dropout in ILSVRC 2010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9144000" cy="4351338"/>
          </a:xfrm>
        </p:spPr>
        <p:txBody>
          <a:bodyPr/>
          <a:lstStyle/>
          <a:p>
            <a:r>
              <a:rPr lang="en-US" dirty="0" err="1" smtClean="0"/>
              <a:t>ImageNet</a:t>
            </a:r>
            <a:r>
              <a:rPr lang="en-US" dirty="0" smtClean="0"/>
              <a:t> Large Scale Visual Recognition Challenge (ILSVRC)</a:t>
            </a:r>
          </a:p>
          <a:p>
            <a:pPr lvl="1"/>
            <a:r>
              <a:rPr lang="en-US" dirty="0" smtClean="0"/>
              <a:t>1.2 million images over 1000 categories</a:t>
            </a:r>
          </a:p>
          <a:p>
            <a:pPr lvl="1"/>
            <a:r>
              <a:rPr lang="en-US" dirty="0" smtClean="0"/>
              <a:t>Report top-1 and top-5 error rate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 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16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892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Dropout in ILSVRC 2010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9144000" cy="4351338"/>
          </a:xfrm>
        </p:spPr>
        <p:txBody>
          <a:bodyPr/>
          <a:lstStyle/>
          <a:p>
            <a:r>
              <a:rPr lang="en-US" dirty="0" err="1" smtClean="0"/>
              <a:t>ImageNet</a:t>
            </a:r>
            <a:r>
              <a:rPr lang="en-US" dirty="0" smtClean="0"/>
              <a:t> Large Scale Visual Recognition Challenge (ILSVRC)</a:t>
            </a:r>
          </a:p>
          <a:p>
            <a:pPr lvl="1"/>
            <a:r>
              <a:rPr lang="en-US" dirty="0" smtClean="0"/>
              <a:t>1.2 million images over 1000 categories</a:t>
            </a:r>
          </a:p>
          <a:p>
            <a:pPr lvl="1"/>
            <a:r>
              <a:rPr lang="en-US" dirty="0" smtClean="0"/>
              <a:t>Report top-1 and top-5 error rate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ILSVRC 2010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 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17</a:t>
            </a:fld>
            <a:endParaRPr lang="en-US" sz="18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143" y="4159919"/>
            <a:ext cx="85613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6261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Dropout in ILSVRC 2010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97793" y="6337101"/>
            <a:ext cx="6275672" cy="365125"/>
          </a:xfrm>
        </p:spPr>
        <p:txBody>
          <a:bodyPr/>
          <a:lstStyle/>
          <a:p>
            <a:r>
              <a:rPr lang="en-US" sz="1800" dirty="0" smtClean="0"/>
              <a:t>G. Hinton, “Brains, Sex, and Machine Learning”, </a:t>
            </a:r>
            <a:r>
              <a:rPr lang="en-US" sz="1800" dirty="0" err="1" smtClean="0"/>
              <a:t>Youtube</a:t>
            </a:r>
            <a:r>
              <a:rPr lang="en-US" sz="1800" dirty="0" smtClean="0"/>
              <a:t> 2012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18</a:t>
            </a:fld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2302" y="1251284"/>
            <a:ext cx="5497277" cy="438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3554" y="1249533"/>
            <a:ext cx="5457525" cy="438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92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Dropout in ILSVRC 2010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97793" y="6337101"/>
            <a:ext cx="6275672" cy="365125"/>
          </a:xfrm>
        </p:spPr>
        <p:txBody>
          <a:bodyPr/>
          <a:lstStyle/>
          <a:p>
            <a:r>
              <a:rPr lang="en-US" sz="1800" dirty="0" smtClean="0"/>
              <a:t>G. Hinton, “Brains, Sex, and Machine Learning”, </a:t>
            </a:r>
            <a:r>
              <a:rPr lang="en-US" sz="1800" dirty="0" err="1" smtClean="0"/>
              <a:t>Youtube</a:t>
            </a:r>
            <a:r>
              <a:rPr lang="en-US" sz="1800" dirty="0" smtClean="0"/>
              <a:t> 2012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19</a:t>
            </a:fld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2302" y="1251284"/>
            <a:ext cx="5497277" cy="438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92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Papers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40614"/>
            <a:ext cx="8479857" cy="4351338"/>
          </a:xfrm>
        </p:spPr>
        <p:txBody>
          <a:bodyPr/>
          <a:lstStyle/>
          <a:p>
            <a:r>
              <a:rPr lang="en-US" dirty="0" err="1" smtClean="0"/>
              <a:t>Srivastava</a:t>
            </a:r>
            <a:r>
              <a:rPr lang="en-US" dirty="0" smtClean="0"/>
              <a:t> et al. “Dropout: A simple way to prevent neural networks from overfitting”. </a:t>
            </a:r>
            <a:r>
              <a:rPr lang="en-US" i="1" dirty="0" smtClean="0"/>
              <a:t>JMLR 2014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Hinton. “Brain, Sex and Machine Learning”. </a:t>
            </a:r>
            <a:r>
              <a:rPr lang="en-US" dirty="0" err="1" smtClean="0"/>
              <a:t>Youtube</a:t>
            </a:r>
            <a:r>
              <a:rPr lang="en-US" dirty="0" smtClean="0"/>
              <a:t> 2012.</a:t>
            </a:r>
          </a:p>
          <a:p>
            <a:endParaRPr lang="en-US" dirty="0" smtClean="0"/>
          </a:p>
          <a:p>
            <a:r>
              <a:rPr lang="en-US" altLang="zh-CN" dirty="0" smtClean="0"/>
              <a:t>Wan et al. “Regularization of neural networks using </a:t>
            </a:r>
            <a:r>
              <a:rPr lang="en-US" altLang="zh-CN" dirty="0" err="1" smtClean="0"/>
              <a:t>dropconnect</a:t>
            </a:r>
            <a:r>
              <a:rPr lang="en-US" altLang="zh-CN" dirty="0" smtClean="0"/>
              <a:t>”. </a:t>
            </a:r>
            <a:r>
              <a:rPr lang="en-US" altLang="zh-CN" i="1" dirty="0" smtClean="0"/>
              <a:t>ICML 2013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  <a:p>
            <a:r>
              <a:rPr lang="en-US" altLang="zh-CN" dirty="0" err="1" smtClean="0"/>
              <a:t>Goodfellow</a:t>
            </a:r>
            <a:r>
              <a:rPr lang="en-US" altLang="zh-CN" dirty="0" smtClean="0"/>
              <a:t> et al. “</a:t>
            </a:r>
            <a:r>
              <a:rPr lang="en-US" altLang="zh-CN" dirty="0" err="1" smtClean="0"/>
              <a:t>Maxout</a:t>
            </a:r>
            <a:r>
              <a:rPr lang="en-US" altLang="zh-CN" dirty="0" smtClean="0"/>
              <a:t> networks”. </a:t>
            </a:r>
            <a:r>
              <a:rPr lang="en-US" altLang="zh-CN" i="1" dirty="0" smtClean="0"/>
              <a:t>ICML 2013</a:t>
            </a:r>
            <a:r>
              <a:rPr lang="en-US" altLang="zh-CN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2</a:t>
            </a:fld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Dropout in ILSVRC 2010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97793" y="6337101"/>
            <a:ext cx="6275672" cy="365125"/>
          </a:xfrm>
        </p:spPr>
        <p:txBody>
          <a:bodyPr/>
          <a:lstStyle/>
          <a:p>
            <a:r>
              <a:rPr lang="en-US" sz="1800" dirty="0" smtClean="0"/>
              <a:t>G. Hinton, “Brains, Sex, and Machine Learning”, </a:t>
            </a:r>
            <a:r>
              <a:rPr lang="en-US" sz="1800" dirty="0" err="1" smtClean="0"/>
              <a:t>Youtube</a:t>
            </a:r>
            <a:r>
              <a:rPr lang="en-US" sz="1800" dirty="0" smtClean="0"/>
              <a:t> 2012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20</a:t>
            </a:fld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2302" y="1251284"/>
            <a:ext cx="5497277" cy="438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964" y="5750392"/>
            <a:ext cx="80279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92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What is Dropout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21</a:t>
            </a:fld>
            <a:endParaRPr lang="en-US" sz="1800"/>
          </a:p>
        </p:txBody>
      </p:sp>
      <p:sp>
        <p:nvSpPr>
          <p:cNvPr id="32" name="Oval 31"/>
          <p:cNvSpPr/>
          <p:nvPr/>
        </p:nvSpPr>
        <p:spPr>
          <a:xfrm>
            <a:off x="4340994" y="2233062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Oval 32"/>
          <p:cNvSpPr/>
          <p:nvPr/>
        </p:nvSpPr>
        <p:spPr>
          <a:xfrm>
            <a:off x="4339390" y="3020729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Oval 34"/>
          <p:cNvSpPr/>
          <p:nvPr/>
        </p:nvSpPr>
        <p:spPr>
          <a:xfrm>
            <a:off x="4339390" y="3829251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Oval 35"/>
          <p:cNvSpPr/>
          <p:nvPr/>
        </p:nvSpPr>
        <p:spPr>
          <a:xfrm>
            <a:off x="4329765" y="4608898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Oval 36"/>
          <p:cNvSpPr/>
          <p:nvPr/>
        </p:nvSpPr>
        <p:spPr>
          <a:xfrm>
            <a:off x="6524325" y="3347988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Straight Arrow Connector 37"/>
          <p:cNvCxnSpPr>
            <a:stCxn id="32" idx="6"/>
            <a:endCxn id="37" idx="2"/>
          </p:cNvCxnSpPr>
          <p:nvPr/>
        </p:nvCxnSpPr>
        <p:spPr>
          <a:xfrm>
            <a:off x="4803007" y="2454443"/>
            <a:ext cx="1721318" cy="111492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3" idx="6"/>
            <a:endCxn id="37" idx="2"/>
          </p:cNvCxnSpPr>
          <p:nvPr/>
        </p:nvCxnSpPr>
        <p:spPr>
          <a:xfrm>
            <a:off x="4801403" y="3242110"/>
            <a:ext cx="1722922" cy="32725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6"/>
            <a:endCxn id="37" idx="2"/>
          </p:cNvCxnSpPr>
          <p:nvPr/>
        </p:nvCxnSpPr>
        <p:spPr>
          <a:xfrm flipV="1">
            <a:off x="4801403" y="3569369"/>
            <a:ext cx="1722922" cy="4812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6"/>
            <a:endCxn id="37" idx="2"/>
          </p:cNvCxnSpPr>
          <p:nvPr/>
        </p:nvCxnSpPr>
        <p:spPr>
          <a:xfrm flipV="1">
            <a:off x="4791778" y="3569369"/>
            <a:ext cx="1732547" cy="126091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09991" y="3675278"/>
                <a:ext cx="62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1" y="3675278"/>
                <a:ext cx="62081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811086" y="4492594"/>
                <a:ext cx="62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086" y="4492594"/>
                <a:ext cx="62081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438708" y="2388752"/>
                <a:ext cx="270529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708" y="2388752"/>
                <a:ext cx="2705292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973009" y="2224526"/>
                <a:ext cx="606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009" y="2224526"/>
                <a:ext cx="606512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/>
          <p:cNvSpPr/>
          <p:nvPr/>
        </p:nvSpPr>
        <p:spPr>
          <a:xfrm>
            <a:off x="4320799" y="5399963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cxnSp>
        <p:nvCxnSpPr>
          <p:cNvPr id="52" name="Straight Arrow Connector 51"/>
          <p:cNvCxnSpPr>
            <a:stCxn id="51" idx="6"/>
            <a:endCxn id="37" idx="2"/>
          </p:cNvCxnSpPr>
          <p:nvPr/>
        </p:nvCxnSpPr>
        <p:spPr>
          <a:xfrm flipV="1">
            <a:off x="4782812" y="3569369"/>
            <a:ext cx="1741513" cy="205197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98439" y="1996465"/>
                <a:ext cx="4278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439" y="1996465"/>
                <a:ext cx="427873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93604" y="2924646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604" y="2924646"/>
                <a:ext cx="436145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973009" y="2887206"/>
                <a:ext cx="613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009" y="2887206"/>
                <a:ext cx="613630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73009" y="3434426"/>
                <a:ext cx="613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009" y="3434426"/>
                <a:ext cx="613630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73009" y="3941107"/>
                <a:ext cx="6042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009" y="3941107"/>
                <a:ext cx="604268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65452" y="4874060"/>
                <a:ext cx="242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452" y="4874060"/>
                <a:ext cx="242374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30769" r="-3076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7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What is Dropout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22</a:t>
            </a:fld>
            <a:endParaRPr lang="en-US" sz="180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3753853" cy="4351338"/>
          </a:xfrm>
        </p:spPr>
        <p:txBody>
          <a:bodyPr/>
          <a:lstStyle/>
          <a:p>
            <a:r>
              <a:rPr lang="en-US" dirty="0" smtClean="0"/>
              <a:t>During training</a:t>
            </a:r>
          </a:p>
          <a:p>
            <a:pPr lvl="1"/>
            <a:r>
              <a:rPr lang="en-US" dirty="0" smtClean="0"/>
              <a:t>For each data point</a:t>
            </a:r>
          </a:p>
          <a:p>
            <a:pPr lvl="1"/>
            <a:r>
              <a:rPr lang="en-US" dirty="0" smtClean="0"/>
              <a:t>Randomly set input to 0 with probability 0.5 “</a:t>
            </a:r>
            <a:r>
              <a:rPr lang="en-US" dirty="0"/>
              <a:t>dropout ratio”. </a:t>
            </a:r>
          </a:p>
        </p:txBody>
      </p:sp>
      <p:sp>
        <p:nvSpPr>
          <p:cNvPr id="32" name="Oval 31"/>
          <p:cNvSpPr/>
          <p:nvPr/>
        </p:nvSpPr>
        <p:spPr>
          <a:xfrm>
            <a:off x="4340994" y="2233062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Oval 34"/>
          <p:cNvSpPr/>
          <p:nvPr/>
        </p:nvSpPr>
        <p:spPr>
          <a:xfrm>
            <a:off x="4339390" y="3020729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Oval 35"/>
          <p:cNvSpPr/>
          <p:nvPr/>
        </p:nvSpPr>
        <p:spPr>
          <a:xfrm>
            <a:off x="4339390" y="3829251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Oval 36"/>
          <p:cNvSpPr/>
          <p:nvPr/>
        </p:nvSpPr>
        <p:spPr>
          <a:xfrm>
            <a:off x="4329765" y="4608898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Oval 37"/>
          <p:cNvSpPr/>
          <p:nvPr/>
        </p:nvSpPr>
        <p:spPr>
          <a:xfrm>
            <a:off x="6524325" y="3347988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Straight Arrow Connector 38"/>
          <p:cNvCxnSpPr>
            <a:stCxn id="32" idx="6"/>
            <a:endCxn id="38" idx="2"/>
          </p:cNvCxnSpPr>
          <p:nvPr/>
        </p:nvCxnSpPr>
        <p:spPr>
          <a:xfrm>
            <a:off x="4803007" y="2454443"/>
            <a:ext cx="1721318" cy="111492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6"/>
            <a:endCxn id="38" idx="2"/>
          </p:cNvCxnSpPr>
          <p:nvPr/>
        </p:nvCxnSpPr>
        <p:spPr>
          <a:xfrm>
            <a:off x="4801403" y="3242110"/>
            <a:ext cx="1722922" cy="32725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6"/>
            <a:endCxn id="38" idx="2"/>
          </p:cNvCxnSpPr>
          <p:nvPr/>
        </p:nvCxnSpPr>
        <p:spPr>
          <a:xfrm flipV="1">
            <a:off x="4801403" y="3569369"/>
            <a:ext cx="1722922" cy="4812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6"/>
            <a:endCxn id="38" idx="2"/>
          </p:cNvCxnSpPr>
          <p:nvPr/>
        </p:nvCxnSpPr>
        <p:spPr>
          <a:xfrm flipV="1">
            <a:off x="4791778" y="3569369"/>
            <a:ext cx="1732547" cy="126091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09991" y="3675278"/>
                <a:ext cx="62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1" y="3675278"/>
                <a:ext cx="62081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11086" y="4492594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086" y="4492594"/>
                <a:ext cx="46519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095858" y="2568010"/>
                <a:ext cx="30481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858" y="2568010"/>
                <a:ext cx="3048142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73009" y="2224526"/>
                <a:ext cx="606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009" y="2224526"/>
                <a:ext cx="60651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4320799" y="5399963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cxnSp>
        <p:nvCxnSpPr>
          <p:cNvPr id="48" name="Straight Arrow Connector 47"/>
          <p:cNvCxnSpPr>
            <a:stCxn id="47" idx="6"/>
            <a:endCxn id="38" idx="2"/>
          </p:cNvCxnSpPr>
          <p:nvPr/>
        </p:nvCxnSpPr>
        <p:spPr>
          <a:xfrm flipV="1">
            <a:off x="4782812" y="3569369"/>
            <a:ext cx="1741513" cy="205197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98439" y="1996465"/>
                <a:ext cx="4278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439" y="1996465"/>
                <a:ext cx="42787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893604" y="2924646"/>
                <a:ext cx="2805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604" y="2924646"/>
                <a:ext cx="280525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973009" y="2887206"/>
                <a:ext cx="613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009" y="2887206"/>
                <a:ext cx="613630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973009" y="3434426"/>
                <a:ext cx="613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009" y="3434426"/>
                <a:ext cx="613630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973009" y="3941107"/>
                <a:ext cx="6042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009" y="3941107"/>
                <a:ext cx="604268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465452" y="4874060"/>
                <a:ext cx="242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452" y="4874060"/>
                <a:ext cx="242374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0769" r="-3076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8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What is Dropout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23</a:t>
            </a:fld>
            <a:endParaRPr lang="en-US" sz="180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3753853" cy="4351338"/>
          </a:xfrm>
        </p:spPr>
        <p:txBody>
          <a:bodyPr/>
          <a:lstStyle/>
          <a:p>
            <a:r>
              <a:rPr lang="en-US" dirty="0" smtClean="0"/>
              <a:t>During training</a:t>
            </a:r>
          </a:p>
          <a:p>
            <a:pPr lvl="1"/>
            <a:r>
              <a:rPr lang="en-US" dirty="0" smtClean="0"/>
              <a:t>For each data point</a:t>
            </a:r>
          </a:p>
          <a:p>
            <a:pPr lvl="1"/>
            <a:r>
              <a:rPr lang="en-US" dirty="0"/>
              <a:t>Randomly set input to 0 with probability 0.5 “dropout ratio</a:t>
            </a:r>
            <a:r>
              <a:rPr lang="en-US" dirty="0" smtClean="0"/>
              <a:t>”. 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340994" y="2233062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Oval 34"/>
          <p:cNvSpPr/>
          <p:nvPr/>
        </p:nvSpPr>
        <p:spPr>
          <a:xfrm>
            <a:off x="4339390" y="3020729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Oval 35"/>
          <p:cNvSpPr/>
          <p:nvPr/>
        </p:nvSpPr>
        <p:spPr>
          <a:xfrm>
            <a:off x="4339390" y="3829251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Oval 36"/>
          <p:cNvSpPr/>
          <p:nvPr/>
        </p:nvSpPr>
        <p:spPr>
          <a:xfrm>
            <a:off x="4329765" y="4608898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Oval 37"/>
          <p:cNvSpPr/>
          <p:nvPr/>
        </p:nvSpPr>
        <p:spPr>
          <a:xfrm>
            <a:off x="6524325" y="3347988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Straight Arrow Connector 38"/>
          <p:cNvCxnSpPr>
            <a:stCxn id="32" idx="6"/>
            <a:endCxn id="38" idx="2"/>
          </p:cNvCxnSpPr>
          <p:nvPr/>
        </p:nvCxnSpPr>
        <p:spPr>
          <a:xfrm>
            <a:off x="4803007" y="2454443"/>
            <a:ext cx="1721318" cy="111492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6"/>
            <a:endCxn id="38" idx="2"/>
          </p:cNvCxnSpPr>
          <p:nvPr/>
        </p:nvCxnSpPr>
        <p:spPr>
          <a:xfrm>
            <a:off x="4801403" y="3242110"/>
            <a:ext cx="1722922" cy="32725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6"/>
            <a:endCxn id="38" idx="2"/>
          </p:cNvCxnSpPr>
          <p:nvPr/>
        </p:nvCxnSpPr>
        <p:spPr>
          <a:xfrm flipV="1">
            <a:off x="4801403" y="3569369"/>
            <a:ext cx="1722922" cy="4812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6"/>
            <a:endCxn id="38" idx="2"/>
          </p:cNvCxnSpPr>
          <p:nvPr/>
        </p:nvCxnSpPr>
        <p:spPr>
          <a:xfrm flipV="1">
            <a:off x="4791778" y="3569369"/>
            <a:ext cx="1732547" cy="126091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09991" y="3675278"/>
                <a:ext cx="62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1" y="3675278"/>
                <a:ext cx="62081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11086" y="4492594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086" y="4492594"/>
                <a:ext cx="46519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081623" y="2577526"/>
                <a:ext cx="30623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623" y="2577526"/>
                <a:ext cx="3062377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73009" y="2224526"/>
                <a:ext cx="606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009" y="2224526"/>
                <a:ext cx="60651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4320799" y="5399963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cxnSp>
        <p:nvCxnSpPr>
          <p:cNvPr id="48" name="Straight Arrow Connector 47"/>
          <p:cNvCxnSpPr>
            <a:stCxn id="47" idx="6"/>
            <a:endCxn id="38" idx="2"/>
          </p:cNvCxnSpPr>
          <p:nvPr/>
        </p:nvCxnSpPr>
        <p:spPr>
          <a:xfrm flipV="1">
            <a:off x="4782812" y="3569369"/>
            <a:ext cx="1741513" cy="205197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98439" y="1996465"/>
                <a:ext cx="2805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439" y="1996465"/>
                <a:ext cx="280526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893604" y="2924646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604" y="2924646"/>
                <a:ext cx="436145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973009" y="2887206"/>
                <a:ext cx="613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009" y="2887206"/>
                <a:ext cx="613630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973009" y="3434426"/>
                <a:ext cx="613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009" y="3434426"/>
                <a:ext cx="613630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973009" y="3941107"/>
                <a:ext cx="6042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009" y="3941107"/>
                <a:ext cx="604268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465452" y="4874060"/>
                <a:ext cx="242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452" y="4874060"/>
                <a:ext cx="242374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0769" r="-3076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6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What is Dropout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24</a:t>
            </a:fld>
            <a:endParaRPr lang="en-US" sz="180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3753853" cy="4351338"/>
          </a:xfrm>
        </p:spPr>
        <p:txBody>
          <a:bodyPr/>
          <a:lstStyle/>
          <a:p>
            <a:r>
              <a:rPr lang="en-US" dirty="0" smtClean="0"/>
              <a:t>During training</a:t>
            </a:r>
          </a:p>
          <a:p>
            <a:pPr lvl="1"/>
            <a:r>
              <a:rPr lang="en-US" dirty="0" smtClean="0"/>
              <a:t>For each data point</a:t>
            </a:r>
          </a:p>
          <a:p>
            <a:pPr lvl="1"/>
            <a:r>
              <a:rPr lang="en-US" dirty="0"/>
              <a:t>Randomly set input to 0 with probability 0.5 “dropout ratio</a:t>
            </a:r>
            <a:r>
              <a:rPr lang="en-US" dirty="0" smtClean="0"/>
              <a:t>”. 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340994" y="2233062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Oval 55"/>
          <p:cNvSpPr/>
          <p:nvPr/>
        </p:nvSpPr>
        <p:spPr>
          <a:xfrm>
            <a:off x="4339390" y="3020729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Oval 56"/>
          <p:cNvSpPr/>
          <p:nvPr/>
        </p:nvSpPr>
        <p:spPr>
          <a:xfrm>
            <a:off x="4339390" y="3829251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Oval 57"/>
          <p:cNvSpPr/>
          <p:nvPr/>
        </p:nvSpPr>
        <p:spPr>
          <a:xfrm>
            <a:off x="4329765" y="4608898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Oval 58"/>
          <p:cNvSpPr/>
          <p:nvPr/>
        </p:nvSpPr>
        <p:spPr>
          <a:xfrm>
            <a:off x="6524325" y="3347988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Straight Arrow Connector 59"/>
          <p:cNvCxnSpPr>
            <a:stCxn id="55" idx="6"/>
            <a:endCxn id="59" idx="2"/>
          </p:cNvCxnSpPr>
          <p:nvPr/>
        </p:nvCxnSpPr>
        <p:spPr>
          <a:xfrm>
            <a:off x="4803007" y="2454443"/>
            <a:ext cx="1721318" cy="111492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6" idx="6"/>
            <a:endCxn id="59" idx="2"/>
          </p:cNvCxnSpPr>
          <p:nvPr/>
        </p:nvCxnSpPr>
        <p:spPr>
          <a:xfrm>
            <a:off x="4801403" y="3242110"/>
            <a:ext cx="1722922" cy="32725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7" idx="6"/>
            <a:endCxn id="59" idx="2"/>
          </p:cNvCxnSpPr>
          <p:nvPr/>
        </p:nvCxnSpPr>
        <p:spPr>
          <a:xfrm flipV="1">
            <a:off x="4801403" y="3569369"/>
            <a:ext cx="1722922" cy="4812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8" idx="6"/>
            <a:endCxn id="59" idx="2"/>
          </p:cNvCxnSpPr>
          <p:nvPr/>
        </p:nvCxnSpPr>
        <p:spPr>
          <a:xfrm flipV="1">
            <a:off x="4791778" y="3569369"/>
            <a:ext cx="1732547" cy="126091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809991" y="3675278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1" y="3675278"/>
                <a:ext cx="46519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811086" y="4492594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086" y="4492594"/>
                <a:ext cx="46519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694327" y="2602552"/>
                <a:ext cx="20189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327" y="2602552"/>
                <a:ext cx="2018951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973009" y="2224526"/>
                <a:ext cx="606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009" y="2224526"/>
                <a:ext cx="60651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/>
          <p:cNvSpPr/>
          <p:nvPr/>
        </p:nvSpPr>
        <p:spPr>
          <a:xfrm>
            <a:off x="4320799" y="5399963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cxnSp>
        <p:nvCxnSpPr>
          <p:cNvPr id="69" name="Straight Arrow Connector 68"/>
          <p:cNvCxnSpPr>
            <a:stCxn id="68" idx="6"/>
            <a:endCxn id="59" idx="2"/>
          </p:cNvCxnSpPr>
          <p:nvPr/>
        </p:nvCxnSpPr>
        <p:spPr>
          <a:xfrm flipV="1">
            <a:off x="4782812" y="3569369"/>
            <a:ext cx="1741513" cy="205197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898439" y="1996465"/>
                <a:ext cx="4278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439" y="1996465"/>
                <a:ext cx="42787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893604" y="2924646"/>
                <a:ext cx="2805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604" y="2924646"/>
                <a:ext cx="280525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973009" y="2887206"/>
                <a:ext cx="613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009" y="2887206"/>
                <a:ext cx="613630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973009" y="3434426"/>
                <a:ext cx="613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009" y="3434426"/>
                <a:ext cx="613630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73009" y="3941107"/>
                <a:ext cx="6042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009" y="3941107"/>
                <a:ext cx="604268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465452" y="4874060"/>
                <a:ext cx="242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452" y="4874060"/>
                <a:ext cx="242374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0769" r="-3076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9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What is Dropout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25</a:t>
            </a:fld>
            <a:endParaRPr lang="en-US" sz="180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3753853" cy="4351338"/>
          </a:xfrm>
        </p:spPr>
        <p:txBody>
          <a:bodyPr/>
          <a:lstStyle/>
          <a:p>
            <a:r>
              <a:rPr lang="en-US" dirty="0" smtClean="0"/>
              <a:t>During training</a:t>
            </a:r>
          </a:p>
          <a:p>
            <a:pPr lvl="1"/>
            <a:r>
              <a:rPr lang="en-US" dirty="0" smtClean="0"/>
              <a:t>For each data point</a:t>
            </a:r>
          </a:p>
          <a:p>
            <a:pPr lvl="1"/>
            <a:r>
              <a:rPr lang="en-US" dirty="0"/>
              <a:t>Randomly set input to 0 with probability 0.5 “dropout ratio</a:t>
            </a:r>
            <a:r>
              <a:rPr lang="en-US" dirty="0" smtClean="0"/>
              <a:t>”. </a:t>
            </a:r>
            <a:endParaRPr lang="en-US" dirty="0"/>
          </a:p>
          <a:p>
            <a:r>
              <a:rPr lang="en-US" dirty="0" smtClean="0"/>
              <a:t>During testing</a:t>
            </a:r>
          </a:p>
          <a:p>
            <a:pPr lvl="1"/>
            <a:r>
              <a:rPr lang="en-US" dirty="0" smtClean="0"/>
              <a:t>Halve weights</a:t>
            </a:r>
          </a:p>
          <a:p>
            <a:pPr lvl="1"/>
            <a:r>
              <a:rPr lang="en-US" dirty="0" smtClean="0"/>
              <a:t>No dropout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4340994" y="2233062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Oval 35"/>
          <p:cNvSpPr/>
          <p:nvPr/>
        </p:nvSpPr>
        <p:spPr>
          <a:xfrm>
            <a:off x="4339390" y="3020729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Oval 36"/>
          <p:cNvSpPr/>
          <p:nvPr/>
        </p:nvSpPr>
        <p:spPr>
          <a:xfrm>
            <a:off x="4339390" y="3829251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Oval 37"/>
          <p:cNvSpPr/>
          <p:nvPr/>
        </p:nvSpPr>
        <p:spPr>
          <a:xfrm>
            <a:off x="4329765" y="4608898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Oval 38"/>
          <p:cNvSpPr/>
          <p:nvPr/>
        </p:nvSpPr>
        <p:spPr>
          <a:xfrm>
            <a:off x="6524325" y="3347988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Straight Arrow Connector 39"/>
          <p:cNvCxnSpPr>
            <a:stCxn id="35" idx="6"/>
            <a:endCxn id="39" idx="2"/>
          </p:cNvCxnSpPr>
          <p:nvPr/>
        </p:nvCxnSpPr>
        <p:spPr>
          <a:xfrm>
            <a:off x="4803007" y="2454443"/>
            <a:ext cx="1721318" cy="111492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6"/>
            <a:endCxn id="39" idx="2"/>
          </p:cNvCxnSpPr>
          <p:nvPr/>
        </p:nvCxnSpPr>
        <p:spPr>
          <a:xfrm>
            <a:off x="4801403" y="3242110"/>
            <a:ext cx="1722922" cy="32725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 flipV="1">
            <a:off x="4801403" y="3569369"/>
            <a:ext cx="1722922" cy="4812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8" idx="6"/>
            <a:endCxn id="39" idx="2"/>
          </p:cNvCxnSpPr>
          <p:nvPr/>
        </p:nvCxnSpPr>
        <p:spPr>
          <a:xfrm flipV="1">
            <a:off x="4791778" y="3569369"/>
            <a:ext cx="1732547" cy="126091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09991" y="3675278"/>
                <a:ext cx="62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1" y="3675278"/>
                <a:ext cx="62081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811086" y="4492594"/>
                <a:ext cx="62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086" y="4492594"/>
                <a:ext cx="62081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989867" y="2211908"/>
                <a:ext cx="315413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867" y="2211908"/>
                <a:ext cx="3154133" cy="830997"/>
              </a:xfrm>
              <a:prstGeom prst="rect">
                <a:avLst/>
              </a:prstGeom>
              <a:blipFill rotWithShape="0">
                <a:blip r:embed="rId5"/>
                <a:stretch>
                  <a:fillRect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856765" y="2206045"/>
                <a:ext cx="9271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765" y="2206045"/>
                <a:ext cx="927113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/>
          <p:cNvSpPr/>
          <p:nvPr/>
        </p:nvSpPr>
        <p:spPr>
          <a:xfrm>
            <a:off x="4320799" y="5399963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cxnSp>
        <p:nvCxnSpPr>
          <p:cNvPr id="49" name="Straight Arrow Connector 48"/>
          <p:cNvCxnSpPr>
            <a:stCxn id="48" idx="6"/>
            <a:endCxn id="39" idx="2"/>
          </p:cNvCxnSpPr>
          <p:nvPr/>
        </p:nvCxnSpPr>
        <p:spPr>
          <a:xfrm flipV="1">
            <a:off x="4782812" y="3569369"/>
            <a:ext cx="1741513" cy="205197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898439" y="1996465"/>
                <a:ext cx="4278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439" y="1996465"/>
                <a:ext cx="427873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93604" y="2924646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604" y="2924646"/>
                <a:ext cx="436145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853207" y="2850891"/>
                <a:ext cx="934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207" y="2850891"/>
                <a:ext cx="934230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39992" y="3380025"/>
                <a:ext cx="934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92" y="3380025"/>
                <a:ext cx="934230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856954" y="3912936"/>
                <a:ext cx="9248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954" y="3912936"/>
                <a:ext cx="924869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465452" y="4874060"/>
                <a:ext cx="242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452" y="4874060"/>
                <a:ext cx="242374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30769" r="-3076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7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What is Dropout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26</a:t>
            </a:fld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3753853" cy="4351338"/>
              </a:xfrm>
            </p:spPr>
            <p:txBody>
              <a:bodyPr/>
              <a:lstStyle/>
              <a:p>
                <a:r>
                  <a:rPr lang="en-US" dirty="0" smtClean="0"/>
                  <a:t>During training</a:t>
                </a:r>
              </a:p>
              <a:p>
                <a:pPr lvl="1"/>
                <a:r>
                  <a:rPr lang="en-US" dirty="0" smtClean="0"/>
                  <a:t>For each data point</a:t>
                </a:r>
              </a:p>
              <a:p>
                <a:pPr lvl="1"/>
                <a:r>
                  <a:rPr lang="en-US" dirty="0"/>
                  <a:t>Randomly set input to 0 with probability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“dropout ratio</a:t>
                </a:r>
                <a:r>
                  <a:rPr lang="en-US" dirty="0" smtClean="0"/>
                  <a:t>”. </a:t>
                </a:r>
                <a:endParaRPr lang="en-US" dirty="0"/>
              </a:p>
              <a:p>
                <a:r>
                  <a:rPr lang="en-US" dirty="0" smtClean="0"/>
                  <a:t>During testing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Multiply weights by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/>
                  <a:t>No dropout</a:t>
                </a:r>
                <a:endParaRPr lang="en-US" dirty="0"/>
              </a:p>
            </p:txBody>
          </p:sp>
        </mc:Choice>
        <mc:Fallback xmlns="">
          <p:sp>
            <p:nvSpPr>
              <p:cNvPr id="3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3753853" cy="4351338"/>
              </a:xfrm>
              <a:blipFill rotWithShape="0">
                <a:blip r:embed="rId3"/>
                <a:stretch>
                  <a:fillRect l="-2922" t="-2241" r="-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4340994" y="2233062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Oval 35"/>
          <p:cNvSpPr/>
          <p:nvPr/>
        </p:nvSpPr>
        <p:spPr>
          <a:xfrm>
            <a:off x="4339390" y="3020729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Oval 36"/>
          <p:cNvSpPr/>
          <p:nvPr/>
        </p:nvSpPr>
        <p:spPr>
          <a:xfrm>
            <a:off x="4339390" y="3829251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Oval 37"/>
          <p:cNvSpPr/>
          <p:nvPr/>
        </p:nvSpPr>
        <p:spPr>
          <a:xfrm>
            <a:off x="4329765" y="4608898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Oval 38"/>
          <p:cNvSpPr/>
          <p:nvPr/>
        </p:nvSpPr>
        <p:spPr>
          <a:xfrm>
            <a:off x="6524325" y="3347988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Straight Arrow Connector 39"/>
          <p:cNvCxnSpPr>
            <a:stCxn id="35" idx="6"/>
            <a:endCxn id="39" idx="2"/>
          </p:cNvCxnSpPr>
          <p:nvPr/>
        </p:nvCxnSpPr>
        <p:spPr>
          <a:xfrm>
            <a:off x="4803007" y="2454443"/>
            <a:ext cx="1721318" cy="111492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6"/>
            <a:endCxn id="39" idx="2"/>
          </p:cNvCxnSpPr>
          <p:nvPr/>
        </p:nvCxnSpPr>
        <p:spPr>
          <a:xfrm>
            <a:off x="4801403" y="3242110"/>
            <a:ext cx="1722922" cy="32725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 flipV="1">
            <a:off x="4801403" y="3569369"/>
            <a:ext cx="1722922" cy="4812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8" idx="6"/>
            <a:endCxn id="39" idx="2"/>
          </p:cNvCxnSpPr>
          <p:nvPr/>
        </p:nvCxnSpPr>
        <p:spPr>
          <a:xfrm flipV="1">
            <a:off x="4791778" y="3569369"/>
            <a:ext cx="1732547" cy="126091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09991" y="3675278"/>
                <a:ext cx="62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1" y="3675278"/>
                <a:ext cx="62081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811086" y="4492594"/>
                <a:ext cx="62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086" y="4492594"/>
                <a:ext cx="620811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/>
          <p:cNvSpPr/>
          <p:nvPr/>
        </p:nvSpPr>
        <p:spPr>
          <a:xfrm>
            <a:off x="4320799" y="5399963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cxnSp>
        <p:nvCxnSpPr>
          <p:cNvPr id="49" name="Straight Arrow Connector 48"/>
          <p:cNvCxnSpPr>
            <a:stCxn id="48" idx="6"/>
            <a:endCxn id="39" idx="2"/>
          </p:cNvCxnSpPr>
          <p:nvPr/>
        </p:nvCxnSpPr>
        <p:spPr>
          <a:xfrm flipV="1">
            <a:off x="4782812" y="3569369"/>
            <a:ext cx="1741513" cy="205197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898439" y="1996465"/>
                <a:ext cx="4278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439" y="1996465"/>
                <a:ext cx="427873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93604" y="2924646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604" y="2924646"/>
                <a:ext cx="436145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465452" y="4874060"/>
                <a:ext cx="242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452" y="4874060"/>
                <a:ext cx="24237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0769" r="-3076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76048" y="2245632"/>
                <a:ext cx="12291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048" y="2245632"/>
                <a:ext cx="1229183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989867" y="2211908"/>
                <a:ext cx="325916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altLang="zh-CN" sz="2400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867" y="2211908"/>
                <a:ext cx="3259162" cy="120032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760684" y="2901653"/>
                <a:ext cx="12291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684" y="2901653"/>
                <a:ext cx="1229183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760684" y="3453905"/>
                <a:ext cx="12291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684" y="3453905"/>
                <a:ext cx="1229183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760684" y="3970919"/>
                <a:ext cx="12291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684" y="3970919"/>
                <a:ext cx="1229183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7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What is Dropout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27</a:t>
            </a:fld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3656091" cy="4351338"/>
              </a:xfrm>
            </p:spPr>
            <p:txBody>
              <a:bodyPr/>
              <a:lstStyle/>
              <a:p>
                <a:r>
                  <a:rPr lang="en-US" dirty="0" smtClean="0"/>
                  <a:t>During training</a:t>
                </a:r>
              </a:p>
              <a:p>
                <a:pPr lvl="1"/>
                <a:r>
                  <a:rPr lang="en-US" dirty="0" smtClean="0"/>
                  <a:t>For each data point</a:t>
                </a:r>
              </a:p>
              <a:p>
                <a:pPr lvl="1"/>
                <a:r>
                  <a:rPr lang="en-US" dirty="0"/>
                  <a:t>Randomly set input to 0 with probability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“dropout ratio</a:t>
                </a:r>
                <a:r>
                  <a:rPr lang="en-US" dirty="0" smtClean="0"/>
                  <a:t>”. </a:t>
                </a:r>
                <a:endParaRPr lang="en-US" dirty="0"/>
              </a:p>
              <a:p>
                <a:r>
                  <a:rPr lang="en-US" dirty="0" smtClean="0"/>
                  <a:t>During testing</a:t>
                </a:r>
              </a:p>
              <a:p>
                <a:pPr lvl="1"/>
                <a:r>
                  <a:rPr lang="en-US" dirty="0" smtClean="0"/>
                  <a:t>Multiply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data</a:t>
                </a:r>
                <a:r>
                  <a:rPr lang="en-US" dirty="0" smtClean="0"/>
                  <a:t> by    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 dropout</a:t>
                </a:r>
                <a:endParaRPr lang="en-US" dirty="0"/>
              </a:p>
            </p:txBody>
          </p:sp>
        </mc:Choice>
        <mc:Fallback xmlns="">
          <p:sp>
            <p:nvSpPr>
              <p:cNvPr id="3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3656091" cy="4351338"/>
              </a:xfrm>
              <a:blipFill rotWithShape="0">
                <a:blip r:embed="rId3"/>
                <a:stretch>
                  <a:fillRect l="-3000" t="-2241" r="-2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4340994" y="2233062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Oval 35"/>
          <p:cNvSpPr/>
          <p:nvPr/>
        </p:nvSpPr>
        <p:spPr>
          <a:xfrm>
            <a:off x="4339390" y="3020729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Oval 36"/>
          <p:cNvSpPr/>
          <p:nvPr/>
        </p:nvSpPr>
        <p:spPr>
          <a:xfrm>
            <a:off x="4339390" y="3829251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Oval 37"/>
          <p:cNvSpPr/>
          <p:nvPr/>
        </p:nvSpPr>
        <p:spPr>
          <a:xfrm>
            <a:off x="4329765" y="4608898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Oval 38"/>
          <p:cNvSpPr/>
          <p:nvPr/>
        </p:nvSpPr>
        <p:spPr>
          <a:xfrm>
            <a:off x="6524325" y="3347988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Straight Arrow Connector 39"/>
          <p:cNvCxnSpPr>
            <a:stCxn id="35" idx="6"/>
            <a:endCxn id="39" idx="2"/>
          </p:cNvCxnSpPr>
          <p:nvPr/>
        </p:nvCxnSpPr>
        <p:spPr>
          <a:xfrm>
            <a:off x="4803007" y="2454443"/>
            <a:ext cx="1721318" cy="111492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6"/>
            <a:endCxn id="39" idx="2"/>
          </p:cNvCxnSpPr>
          <p:nvPr/>
        </p:nvCxnSpPr>
        <p:spPr>
          <a:xfrm>
            <a:off x="4801403" y="3242110"/>
            <a:ext cx="1722922" cy="32725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6"/>
            <a:endCxn id="39" idx="2"/>
          </p:cNvCxnSpPr>
          <p:nvPr/>
        </p:nvCxnSpPr>
        <p:spPr>
          <a:xfrm flipV="1">
            <a:off x="4801403" y="3569369"/>
            <a:ext cx="1722922" cy="4812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8" idx="6"/>
            <a:endCxn id="39" idx="2"/>
          </p:cNvCxnSpPr>
          <p:nvPr/>
        </p:nvCxnSpPr>
        <p:spPr>
          <a:xfrm flipV="1">
            <a:off x="4791778" y="3569369"/>
            <a:ext cx="1732547" cy="126091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973009" y="2224526"/>
                <a:ext cx="606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009" y="2224526"/>
                <a:ext cx="60651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/>
          <p:cNvSpPr/>
          <p:nvPr/>
        </p:nvSpPr>
        <p:spPr>
          <a:xfrm>
            <a:off x="4320799" y="5399963"/>
            <a:ext cx="462013" cy="442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cxnSp>
        <p:nvCxnSpPr>
          <p:cNvPr id="49" name="Straight Arrow Connector 48"/>
          <p:cNvCxnSpPr>
            <a:stCxn id="48" idx="6"/>
            <a:endCxn id="39" idx="2"/>
          </p:cNvCxnSpPr>
          <p:nvPr/>
        </p:nvCxnSpPr>
        <p:spPr>
          <a:xfrm flipV="1">
            <a:off x="4782812" y="3569369"/>
            <a:ext cx="1741513" cy="205197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583482" y="1838685"/>
                <a:ext cx="13326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482" y="1838685"/>
                <a:ext cx="133267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7798" r="-2294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973009" y="2887206"/>
                <a:ext cx="613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009" y="2887206"/>
                <a:ext cx="613630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973009" y="3434426"/>
                <a:ext cx="613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009" y="3434426"/>
                <a:ext cx="613630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973009" y="3941107"/>
                <a:ext cx="6042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009" y="3941107"/>
                <a:ext cx="604268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465452" y="4874060"/>
                <a:ext cx="242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452" y="4874060"/>
                <a:ext cx="24237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0769" r="-3076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989867" y="2211908"/>
                <a:ext cx="325916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altLang="zh-CN" sz="2400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867" y="2211908"/>
                <a:ext cx="3259162" cy="120032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83482" y="2672426"/>
                <a:ext cx="13397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482" y="2672426"/>
                <a:ext cx="1339790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7727" r="-1818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83482" y="3425331"/>
                <a:ext cx="13397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482" y="3425331"/>
                <a:ext cx="1339790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7727" r="-1818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80611" y="4260595"/>
                <a:ext cx="13397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611" y="4260595"/>
                <a:ext cx="1339790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7273" r="-1818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8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What is Dropout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28</a:t>
            </a:fld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3753853" cy="4351338"/>
              </a:xfrm>
            </p:spPr>
            <p:txBody>
              <a:bodyPr/>
              <a:lstStyle/>
              <a:p>
                <a:r>
                  <a:rPr lang="en-US" dirty="0" smtClean="0"/>
                  <a:t>During training</a:t>
                </a:r>
              </a:p>
              <a:p>
                <a:pPr lvl="1"/>
                <a:r>
                  <a:rPr lang="en-US" dirty="0" smtClean="0"/>
                  <a:t>For each data point</a:t>
                </a:r>
              </a:p>
              <a:p>
                <a:pPr lvl="1"/>
                <a:r>
                  <a:rPr lang="en-US" dirty="0"/>
                  <a:t>Randomly set input to 0 with probability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“dropout ratio</a:t>
                </a:r>
                <a:r>
                  <a:rPr lang="en-US" dirty="0" smtClean="0"/>
                  <a:t>”. </a:t>
                </a:r>
                <a:endParaRPr lang="en-US" dirty="0"/>
              </a:p>
              <a:p>
                <a:r>
                  <a:rPr lang="en-US" dirty="0" smtClean="0"/>
                  <a:t>During testing</a:t>
                </a:r>
              </a:p>
              <a:p>
                <a:pPr lvl="1"/>
                <a:r>
                  <a:rPr lang="en-US" dirty="0" smtClean="0"/>
                  <a:t>Multiply data by      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 dropout</a:t>
                </a:r>
                <a:endParaRPr lang="en-US" dirty="0"/>
              </a:p>
            </p:txBody>
          </p:sp>
        </mc:Choice>
        <mc:Fallback xmlns="">
          <p:sp>
            <p:nvSpPr>
              <p:cNvPr id="3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3753853" cy="4351338"/>
              </a:xfrm>
              <a:blipFill rotWithShape="0">
                <a:blip r:embed="rId3"/>
                <a:stretch>
                  <a:fillRect l="-2922" t="-2241" r="-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92848" y="4437245"/>
                <a:ext cx="5060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848" y="4437245"/>
                <a:ext cx="50603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4312099" y="3869354"/>
            <a:ext cx="356135" cy="356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Oval 28"/>
          <p:cNvSpPr/>
          <p:nvPr/>
        </p:nvSpPr>
        <p:spPr>
          <a:xfrm>
            <a:off x="4531876" y="3415363"/>
            <a:ext cx="356135" cy="356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Oval 29"/>
          <p:cNvSpPr/>
          <p:nvPr/>
        </p:nvSpPr>
        <p:spPr>
          <a:xfrm>
            <a:off x="4782131" y="2962975"/>
            <a:ext cx="356135" cy="356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Oval 30"/>
          <p:cNvSpPr/>
          <p:nvPr/>
        </p:nvSpPr>
        <p:spPr>
          <a:xfrm>
            <a:off x="4984263" y="2500962"/>
            <a:ext cx="356135" cy="356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Oval 31"/>
          <p:cNvSpPr/>
          <p:nvPr/>
        </p:nvSpPr>
        <p:spPr>
          <a:xfrm>
            <a:off x="5966040" y="3877374"/>
            <a:ext cx="356135" cy="356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Oval 33"/>
          <p:cNvSpPr/>
          <p:nvPr/>
        </p:nvSpPr>
        <p:spPr>
          <a:xfrm>
            <a:off x="6224318" y="3413757"/>
            <a:ext cx="356135" cy="356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Oval 44"/>
          <p:cNvSpPr/>
          <p:nvPr/>
        </p:nvSpPr>
        <p:spPr>
          <a:xfrm>
            <a:off x="6464948" y="2980620"/>
            <a:ext cx="356135" cy="356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Oval 48"/>
          <p:cNvSpPr/>
          <p:nvPr/>
        </p:nvSpPr>
        <p:spPr>
          <a:xfrm>
            <a:off x="6686331" y="2508983"/>
            <a:ext cx="356135" cy="356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Oval 50"/>
          <p:cNvSpPr/>
          <p:nvPr/>
        </p:nvSpPr>
        <p:spPr>
          <a:xfrm>
            <a:off x="8051514" y="3267775"/>
            <a:ext cx="356135" cy="356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896349" y="4445925"/>
                <a:ext cx="506036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349" y="4445925"/>
                <a:ext cx="506036" cy="5309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5178382" y="1549668"/>
            <a:ext cx="1226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/>
              <a:t>Dropout</a:t>
            </a:r>
          </a:p>
          <a:p>
            <a:pPr algn="ctr"/>
            <a:r>
              <a:rPr lang="en-US" altLang="zh-CN" sz="2400" dirty="0" smtClean="0"/>
              <a:t>“Layer”</a:t>
            </a:r>
            <a:endParaRPr lang="zh-CN" alt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6697570" y="1201554"/>
            <a:ext cx="1163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/>
              <a:t>Inner</a:t>
            </a:r>
          </a:p>
          <a:p>
            <a:pPr algn="ctr"/>
            <a:r>
              <a:rPr lang="en-US" altLang="zh-CN" sz="2400" dirty="0" smtClean="0"/>
              <a:t>Product</a:t>
            </a:r>
          </a:p>
          <a:p>
            <a:pPr algn="ctr"/>
            <a:r>
              <a:rPr lang="en-US" altLang="zh-CN" sz="2400" dirty="0" smtClean="0"/>
              <a:t>Layer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014394" y="4437245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394" y="4437245"/>
                <a:ext cx="430374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49" idx="6"/>
            <a:endCxn id="51" idx="2"/>
          </p:cNvCxnSpPr>
          <p:nvPr/>
        </p:nvCxnSpPr>
        <p:spPr>
          <a:xfrm>
            <a:off x="7042466" y="2687051"/>
            <a:ext cx="1009048" cy="75879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5" idx="6"/>
            <a:endCxn id="51" idx="2"/>
          </p:cNvCxnSpPr>
          <p:nvPr/>
        </p:nvCxnSpPr>
        <p:spPr>
          <a:xfrm>
            <a:off x="6821083" y="3158688"/>
            <a:ext cx="1230431" cy="28715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4" idx="6"/>
            <a:endCxn id="51" idx="2"/>
          </p:cNvCxnSpPr>
          <p:nvPr/>
        </p:nvCxnSpPr>
        <p:spPr>
          <a:xfrm flipV="1">
            <a:off x="6580453" y="3445843"/>
            <a:ext cx="1471061" cy="14598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2" idx="6"/>
            <a:endCxn id="51" idx="2"/>
          </p:cNvCxnSpPr>
          <p:nvPr/>
        </p:nvCxnSpPr>
        <p:spPr>
          <a:xfrm flipV="1">
            <a:off x="6322175" y="3445843"/>
            <a:ext cx="1729339" cy="60959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9" idx="6"/>
            <a:endCxn id="34" idx="2"/>
          </p:cNvCxnSpPr>
          <p:nvPr/>
        </p:nvCxnSpPr>
        <p:spPr>
          <a:xfrm flipV="1">
            <a:off x="4888011" y="3591825"/>
            <a:ext cx="1336307" cy="160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0" idx="6"/>
            <a:endCxn id="45" idx="2"/>
          </p:cNvCxnSpPr>
          <p:nvPr/>
        </p:nvCxnSpPr>
        <p:spPr>
          <a:xfrm>
            <a:off x="5138266" y="3141043"/>
            <a:ext cx="1326682" cy="1764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7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What is Dropout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29</a:t>
            </a:fld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3753853" cy="4351338"/>
              </a:xfrm>
            </p:spPr>
            <p:txBody>
              <a:bodyPr/>
              <a:lstStyle/>
              <a:p>
                <a:r>
                  <a:rPr lang="en-US" dirty="0" smtClean="0"/>
                  <a:t>During training</a:t>
                </a:r>
              </a:p>
              <a:p>
                <a:pPr lvl="1"/>
                <a:r>
                  <a:rPr lang="en-US" dirty="0" smtClean="0"/>
                  <a:t>For each data point</a:t>
                </a:r>
              </a:p>
              <a:p>
                <a:pPr lvl="1"/>
                <a:r>
                  <a:rPr lang="en-US" dirty="0"/>
                  <a:t>Randomly set input to 0 with probability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“dropout ratio</a:t>
                </a:r>
                <a:r>
                  <a:rPr lang="en-US" dirty="0" smtClean="0"/>
                  <a:t>”. </a:t>
                </a:r>
                <a:endParaRPr lang="en-US" dirty="0"/>
              </a:p>
              <a:p>
                <a:r>
                  <a:rPr lang="en-US" dirty="0" smtClean="0"/>
                  <a:t>During testing</a:t>
                </a:r>
              </a:p>
              <a:p>
                <a:pPr lvl="1"/>
                <a:r>
                  <a:rPr lang="en-US" dirty="0" smtClean="0"/>
                  <a:t>Multiply data by      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 dropout</a:t>
                </a:r>
                <a:endParaRPr lang="en-US" dirty="0"/>
              </a:p>
            </p:txBody>
          </p:sp>
        </mc:Choice>
        <mc:Fallback xmlns="">
          <p:sp>
            <p:nvSpPr>
              <p:cNvPr id="3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3753853" cy="4351338"/>
              </a:xfrm>
              <a:blipFill rotWithShape="0">
                <a:blip r:embed="rId2"/>
                <a:stretch>
                  <a:fillRect l="-2922" t="-2241" r="-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92848" y="4437245"/>
                <a:ext cx="5060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848" y="4437245"/>
                <a:ext cx="50603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4312099" y="3869354"/>
            <a:ext cx="356135" cy="356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Oval 36"/>
          <p:cNvSpPr/>
          <p:nvPr/>
        </p:nvSpPr>
        <p:spPr>
          <a:xfrm>
            <a:off x="4531876" y="3415363"/>
            <a:ext cx="356135" cy="356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Oval 37"/>
          <p:cNvSpPr/>
          <p:nvPr/>
        </p:nvSpPr>
        <p:spPr>
          <a:xfrm>
            <a:off x="4782131" y="2962975"/>
            <a:ext cx="356135" cy="356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Oval 38"/>
          <p:cNvSpPr/>
          <p:nvPr/>
        </p:nvSpPr>
        <p:spPr>
          <a:xfrm>
            <a:off x="4984263" y="2500962"/>
            <a:ext cx="356135" cy="356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Oval 39"/>
          <p:cNvSpPr/>
          <p:nvPr/>
        </p:nvSpPr>
        <p:spPr>
          <a:xfrm>
            <a:off x="5966040" y="3877374"/>
            <a:ext cx="356135" cy="356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Oval 40"/>
          <p:cNvSpPr/>
          <p:nvPr/>
        </p:nvSpPr>
        <p:spPr>
          <a:xfrm>
            <a:off x="6224318" y="3413757"/>
            <a:ext cx="356135" cy="356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Oval 41"/>
          <p:cNvSpPr/>
          <p:nvPr/>
        </p:nvSpPr>
        <p:spPr>
          <a:xfrm>
            <a:off x="6464948" y="2980620"/>
            <a:ext cx="356135" cy="356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Oval 42"/>
          <p:cNvSpPr/>
          <p:nvPr/>
        </p:nvSpPr>
        <p:spPr>
          <a:xfrm>
            <a:off x="6686331" y="2508983"/>
            <a:ext cx="356135" cy="356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Oval 43"/>
          <p:cNvSpPr/>
          <p:nvPr/>
        </p:nvSpPr>
        <p:spPr>
          <a:xfrm>
            <a:off x="8051514" y="3267775"/>
            <a:ext cx="356135" cy="356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896349" y="4445925"/>
                <a:ext cx="506036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349" y="4445925"/>
                <a:ext cx="506036" cy="5309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5178382" y="1549668"/>
            <a:ext cx="1226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/>
              <a:t>Dropout</a:t>
            </a:r>
          </a:p>
          <a:p>
            <a:pPr algn="ctr"/>
            <a:r>
              <a:rPr lang="en-US" altLang="zh-CN" sz="2400" dirty="0" smtClean="0"/>
              <a:t>“Layer”</a:t>
            </a:r>
            <a:endParaRPr lang="zh-CN" alt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6697570" y="1201554"/>
            <a:ext cx="1163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/>
              <a:t>Inner</a:t>
            </a:r>
          </a:p>
          <a:p>
            <a:pPr algn="ctr"/>
            <a:r>
              <a:rPr lang="en-US" altLang="zh-CN" sz="2400" dirty="0" smtClean="0"/>
              <a:t>Product</a:t>
            </a:r>
          </a:p>
          <a:p>
            <a:pPr algn="ctr"/>
            <a:r>
              <a:rPr lang="en-US" altLang="zh-CN" sz="2400" dirty="0" smtClean="0"/>
              <a:t>Layer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014394" y="4437245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394" y="4437245"/>
                <a:ext cx="4303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43" idx="6"/>
            <a:endCxn id="44" idx="2"/>
          </p:cNvCxnSpPr>
          <p:nvPr/>
        </p:nvCxnSpPr>
        <p:spPr>
          <a:xfrm>
            <a:off x="7042466" y="2687051"/>
            <a:ext cx="1009048" cy="75879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2" idx="6"/>
            <a:endCxn id="44" idx="2"/>
          </p:cNvCxnSpPr>
          <p:nvPr/>
        </p:nvCxnSpPr>
        <p:spPr>
          <a:xfrm>
            <a:off x="6821083" y="3158688"/>
            <a:ext cx="1230431" cy="28715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1" idx="6"/>
            <a:endCxn id="44" idx="2"/>
          </p:cNvCxnSpPr>
          <p:nvPr/>
        </p:nvCxnSpPr>
        <p:spPr>
          <a:xfrm flipV="1">
            <a:off x="6580453" y="3445843"/>
            <a:ext cx="1471061" cy="14598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0" idx="6"/>
            <a:endCxn id="44" idx="2"/>
          </p:cNvCxnSpPr>
          <p:nvPr/>
        </p:nvCxnSpPr>
        <p:spPr>
          <a:xfrm flipV="1">
            <a:off x="6322175" y="3445843"/>
            <a:ext cx="1729339" cy="60959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7" idx="6"/>
            <a:endCxn id="41" idx="2"/>
          </p:cNvCxnSpPr>
          <p:nvPr/>
        </p:nvCxnSpPr>
        <p:spPr>
          <a:xfrm flipV="1">
            <a:off x="4888011" y="3591825"/>
            <a:ext cx="1336307" cy="160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8" idx="6"/>
            <a:endCxn id="42" idx="2"/>
          </p:cNvCxnSpPr>
          <p:nvPr/>
        </p:nvCxnSpPr>
        <p:spPr>
          <a:xfrm>
            <a:off x="5138266" y="3141043"/>
            <a:ext cx="1326682" cy="1764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9" idx="6"/>
            <a:endCxn id="43" idx="2"/>
          </p:cNvCxnSpPr>
          <p:nvPr/>
        </p:nvCxnSpPr>
        <p:spPr>
          <a:xfrm>
            <a:off x="5340398" y="2679030"/>
            <a:ext cx="1345933" cy="802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6" idx="6"/>
            <a:endCxn id="40" idx="2"/>
          </p:cNvCxnSpPr>
          <p:nvPr/>
        </p:nvCxnSpPr>
        <p:spPr>
          <a:xfrm>
            <a:off x="4668234" y="4047422"/>
            <a:ext cx="1297806" cy="802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89109" y="2279300"/>
                <a:ext cx="9648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09" y="2279300"/>
                <a:ext cx="964880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269394" y="2736365"/>
                <a:ext cx="9648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394" y="2736365"/>
                <a:ext cx="964880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079071" y="3193430"/>
                <a:ext cx="9648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071" y="3193430"/>
                <a:ext cx="964880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871497" y="3625149"/>
                <a:ext cx="9648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497" y="3625149"/>
                <a:ext cx="964880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7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34724" y="314521"/>
            <a:ext cx="3195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Training Data</a:t>
            </a:r>
          </a:p>
        </p:txBody>
      </p:sp>
      <p:sp>
        <p:nvSpPr>
          <p:cNvPr id="15" name="Oval 14"/>
          <p:cNvSpPr/>
          <p:nvPr/>
        </p:nvSpPr>
        <p:spPr>
          <a:xfrm>
            <a:off x="6866964" y="2398011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01620" y="3395694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05600" y="4101305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60768" y="4344977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41377" y="2398011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/>
          </a:p>
        </p:txBody>
      </p:sp>
      <p:sp>
        <p:nvSpPr>
          <p:cNvPr id="24" name="Rectangle 23"/>
          <p:cNvSpPr/>
          <p:nvPr/>
        </p:nvSpPr>
        <p:spPr>
          <a:xfrm>
            <a:off x="2581837" y="3049475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872692" y="4422961"/>
            <a:ext cx="0" cy="1668226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72692" y="6091187"/>
            <a:ext cx="1433266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66003" y="6180094"/>
                <a:ext cx="7336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003" y="6180094"/>
                <a:ext cx="733662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-55037" y="3907490"/>
                <a:ext cx="7443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037" y="3907490"/>
                <a:ext cx="744370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DE8F-6052-45BB-B8AA-72DF678153E6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3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579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What is Dropout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30</a:t>
            </a:fld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3753853" cy="4351338"/>
              </a:xfrm>
            </p:spPr>
            <p:txBody>
              <a:bodyPr/>
              <a:lstStyle/>
              <a:p>
                <a:r>
                  <a:rPr lang="en-US" dirty="0" smtClean="0"/>
                  <a:t>During training</a:t>
                </a:r>
              </a:p>
              <a:p>
                <a:pPr lvl="1"/>
                <a:r>
                  <a:rPr lang="en-US" dirty="0" smtClean="0"/>
                  <a:t>For each data point</a:t>
                </a:r>
              </a:p>
              <a:p>
                <a:pPr lvl="1"/>
                <a:r>
                  <a:rPr lang="en-US" dirty="0"/>
                  <a:t>Randomly set input to 0 with probability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“dropout </a:t>
                </a:r>
                <a:r>
                  <a:rPr lang="en-US" dirty="0" smtClean="0"/>
                  <a:t>ratio”. </a:t>
                </a:r>
                <a:endParaRPr lang="en-US" dirty="0"/>
              </a:p>
              <a:p>
                <a:r>
                  <a:rPr lang="en-US" dirty="0" smtClean="0"/>
                  <a:t>During testing</a:t>
                </a:r>
              </a:p>
              <a:p>
                <a:pPr lvl="1"/>
                <a:r>
                  <a:rPr lang="en-US" dirty="0" smtClean="0"/>
                  <a:t>Multiply data by       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 dropout</a:t>
                </a:r>
                <a:endParaRPr lang="en-US" dirty="0"/>
              </a:p>
            </p:txBody>
          </p:sp>
        </mc:Choice>
        <mc:Fallback xmlns="">
          <p:sp>
            <p:nvSpPr>
              <p:cNvPr id="3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3753853" cy="4351338"/>
              </a:xfrm>
              <a:blipFill rotWithShape="0">
                <a:blip r:embed="rId3"/>
                <a:stretch>
                  <a:fillRect l="-2922" t="-2241" r="-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5496027" y="2300428"/>
            <a:ext cx="2817118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layer { </a:t>
            </a:r>
          </a:p>
          <a:p>
            <a:r>
              <a:rPr lang="en-US" sz="2400" dirty="0" smtClean="0"/>
              <a:t>    name: "drop6“</a:t>
            </a:r>
          </a:p>
          <a:p>
            <a:r>
              <a:rPr lang="en-US" sz="2400" dirty="0" smtClean="0"/>
              <a:t>    type: "dropout" </a:t>
            </a:r>
          </a:p>
          <a:p>
            <a:r>
              <a:rPr lang="en-US" sz="2400" dirty="0" smtClean="0"/>
              <a:t>    </a:t>
            </a:r>
            <a:r>
              <a:rPr lang="en-US" sz="2400" dirty="0" err="1" smtClean="0"/>
              <a:t>dropout_ratio</a:t>
            </a:r>
            <a:r>
              <a:rPr lang="en-US" sz="2400" dirty="0" smtClean="0"/>
              <a:t>: 0.5 </a:t>
            </a:r>
          </a:p>
          <a:p>
            <a:r>
              <a:rPr lang="en-US" sz="2400" dirty="0" smtClean="0"/>
              <a:t>} </a:t>
            </a:r>
            <a:endParaRPr lang="zh-CN" alt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4360247" y="2281178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Caffe</a:t>
            </a:r>
            <a:endParaRPr lang="zh-CN" alt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523300" y="4551133"/>
            <a:ext cx="2773678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dirty="0" err="1" smtClean="0"/>
              <a:t>nn.Dropout</a:t>
            </a:r>
            <a:r>
              <a:rPr lang="en-US" sz="2400" dirty="0" smtClean="0"/>
              <a:t>(0.5)</a:t>
            </a:r>
            <a:endParaRPr lang="zh-CN" alt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4329766" y="4560762"/>
            <a:ext cx="864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Torch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887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87865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Dropout on MLP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31</a:t>
            </a:fld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84004" y="2509242"/>
            <a:ext cx="1337912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Inner Product</a:t>
            </a:r>
            <a:endParaRPr lang="zh-CN" alt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165984" y="2501095"/>
            <a:ext cx="1337912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/>
              <a:t>ReLU</a:t>
            </a:r>
            <a:endParaRPr lang="zh-CN" alt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685130" y="2507608"/>
            <a:ext cx="1337912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Inner</a:t>
            </a:r>
          </a:p>
          <a:p>
            <a:pPr algn="ctr"/>
            <a:r>
              <a:rPr lang="en-US" altLang="zh-CN" b="1" dirty="0" smtClean="0"/>
              <a:t>Product</a:t>
            </a:r>
            <a:endParaRPr lang="zh-CN" altLang="en-US" b="1" dirty="0"/>
          </a:p>
        </p:txBody>
      </p:sp>
      <p:cxnSp>
        <p:nvCxnSpPr>
          <p:cNvPr id="14" name="Straight Arrow Connector 13"/>
          <p:cNvCxnSpPr>
            <a:stCxn id="10" idx="3"/>
            <a:endCxn id="26" idx="1"/>
          </p:cNvCxnSpPr>
          <p:nvPr/>
        </p:nvCxnSpPr>
        <p:spPr>
          <a:xfrm>
            <a:off x="8023042" y="2858931"/>
            <a:ext cx="21217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3" idx="3"/>
            <a:endCxn id="10" idx="1"/>
          </p:cNvCxnSpPr>
          <p:nvPr/>
        </p:nvCxnSpPr>
        <p:spPr>
          <a:xfrm flipV="1">
            <a:off x="6511772" y="2858931"/>
            <a:ext cx="173358" cy="10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  <a:endCxn id="9" idx="1"/>
          </p:cNvCxnSpPr>
          <p:nvPr/>
        </p:nvCxnSpPr>
        <p:spPr>
          <a:xfrm flipV="1">
            <a:off x="2021916" y="2852418"/>
            <a:ext cx="144068" cy="814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5" idx="3"/>
            <a:endCxn id="8" idx="1"/>
          </p:cNvCxnSpPr>
          <p:nvPr/>
        </p:nvCxnSpPr>
        <p:spPr>
          <a:xfrm>
            <a:off x="506778" y="2852418"/>
            <a:ext cx="177226" cy="814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1886" y="266775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235215" y="2674265"/>
            <a:ext cx="89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Scores</a:t>
            </a:r>
            <a:endParaRPr lang="zh-CN" alt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201886" y="1740034"/>
            <a:ext cx="2660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Without dropout</a:t>
            </a:r>
            <a:endParaRPr lang="zh-CN" altLang="en-US" sz="2800" dirty="0"/>
          </a:p>
        </p:txBody>
      </p:sp>
      <p:sp>
        <p:nvSpPr>
          <p:cNvPr id="82" name="Rectangle 81"/>
          <p:cNvSpPr/>
          <p:nvPr/>
        </p:nvSpPr>
        <p:spPr>
          <a:xfrm>
            <a:off x="3663305" y="2516658"/>
            <a:ext cx="1337912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Inner Product</a:t>
            </a:r>
            <a:endParaRPr lang="zh-CN" altLang="en-US" b="1" dirty="0"/>
          </a:p>
        </p:txBody>
      </p:sp>
      <p:sp>
        <p:nvSpPr>
          <p:cNvPr id="83" name="Rectangle 82"/>
          <p:cNvSpPr/>
          <p:nvPr/>
        </p:nvSpPr>
        <p:spPr>
          <a:xfrm>
            <a:off x="5173860" y="2508642"/>
            <a:ext cx="1337912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/>
              <a:t>ReLU</a:t>
            </a:r>
            <a:endParaRPr lang="zh-CN" altLang="en-US" b="1" dirty="0"/>
          </a:p>
        </p:txBody>
      </p:sp>
      <p:cxnSp>
        <p:nvCxnSpPr>
          <p:cNvPr id="84" name="Straight Arrow Connector 83"/>
          <p:cNvCxnSpPr>
            <a:stCxn id="82" idx="3"/>
            <a:endCxn id="83" idx="1"/>
          </p:cNvCxnSpPr>
          <p:nvPr/>
        </p:nvCxnSpPr>
        <p:spPr>
          <a:xfrm flipV="1">
            <a:off x="5001217" y="2859965"/>
            <a:ext cx="172643" cy="8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9" idx="3"/>
            <a:endCxn id="82" idx="1"/>
          </p:cNvCxnSpPr>
          <p:nvPr/>
        </p:nvCxnSpPr>
        <p:spPr>
          <a:xfrm>
            <a:off x="3503896" y="2852418"/>
            <a:ext cx="159409" cy="155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8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87865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Dropout on MLP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32</a:t>
            </a:fld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84004" y="2509242"/>
            <a:ext cx="1337912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Inner Product</a:t>
            </a:r>
            <a:endParaRPr lang="zh-CN" alt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165984" y="2501095"/>
            <a:ext cx="1337912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/>
              <a:t>ReLU</a:t>
            </a:r>
            <a:endParaRPr lang="zh-CN" alt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685130" y="2507608"/>
            <a:ext cx="1337912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Inner</a:t>
            </a:r>
          </a:p>
          <a:p>
            <a:pPr algn="ctr"/>
            <a:r>
              <a:rPr lang="en-US" altLang="zh-CN" b="1" dirty="0" smtClean="0"/>
              <a:t>Product</a:t>
            </a:r>
            <a:endParaRPr lang="zh-CN" altLang="en-US" b="1" dirty="0"/>
          </a:p>
        </p:txBody>
      </p:sp>
      <p:cxnSp>
        <p:nvCxnSpPr>
          <p:cNvPr id="14" name="Straight Arrow Connector 13"/>
          <p:cNvCxnSpPr>
            <a:stCxn id="10" idx="3"/>
            <a:endCxn id="26" idx="1"/>
          </p:cNvCxnSpPr>
          <p:nvPr/>
        </p:nvCxnSpPr>
        <p:spPr>
          <a:xfrm>
            <a:off x="8023042" y="2858931"/>
            <a:ext cx="21217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3" idx="3"/>
            <a:endCxn id="10" idx="1"/>
          </p:cNvCxnSpPr>
          <p:nvPr/>
        </p:nvCxnSpPr>
        <p:spPr>
          <a:xfrm flipV="1">
            <a:off x="6511772" y="2858931"/>
            <a:ext cx="173358" cy="10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  <a:endCxn id="9" idx="1"/>
          </p:cNvCxnSpPr>
          <p:nvPr/>
        </p:nvCxnSpPr>
        <p:spPr>
          <a:xfrm flipV="1">
            <a:off x="2021916" y="2852418"/>
            <a:ext cx="144068" cy="814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5" idx="3"/>
            <a:endCxn id="8" idx="1"/>
          </p:cNvCxnSpPr>
          <p:nvPr/>
        </p:nvCxnSpPr>
        <p:spPr>
          <a:xfrm>
            <a:off x="506778" y="2852418"/>
            <a:ext cx="177226" cy="814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1886" y="266775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235215" y="2674265"/>
            <a:ext cx="89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Scores</a:t>
            </a:r>
            <a:endParaRPr lang="zh-CN" altLang="en-US" dirty="0"/>
          </a:p>
        </p:txBody>
      </p:sp>
      <p:sp>
        <p:nvSpPr>
          <p:cNvPr id="33" name="Rectangle 32"/>
          <p:cNvSpPr/>
          <p:nvPr/>
        </p:nvSpPr>
        <p:spPr>
          <a:xfrm>
            <a:off x="7027107" y="4391032"/>
            <a:ext cx="995935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Inner</a:t>
            </a:r>
          </a:p>
          <a:p>
            <a:pPr algn="ctr"/>
            <a:r>
              <a:rPr lang="en-US" altLang="zh-CN" b="1" dirty="0" smtClean="0"/>
              <a:t>Product</a:t>
            </a:r>
            <a:endParaRPr lang="zh-CN" altLang="en-US" b="1" dirty="0"/>
          </a:p>
        </p:txBody>
      </p:sp>
      <p:cxnSp>
        <p:nvCxnSpPr>
          <p:cNvPr id="35" name="Straight Arrow Connector 34"/>
          <p:cNvCxnSpPr>
            <a:endCxn id="41" idx="1"/>
          </p:cNvCxnSpPr>
          <p:nvPr/>
        </p:nvCxnSpPr>
        <p:spPr>
          <a:xfrm flipV="1">
            <a:off x="7008616" y="4731446"/>
            <a:ext cx="1226599" cy="2001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3"/>
            <a:endCxn id="63" idx="1"/>
          </p:cNvCxnSpPr>
          <p:nvPr/>
        </p:nvCxnSpPr>
        <p:spPr>
          <a:xfrm>
            <a:off x="509931" y="4750695"/>
            <a:ext cx="17264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05039" y="456602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235215" y="4546780"/>
            <a:ext cx="102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Scores</a:t>
            </a:r>
            <a:endParaRPr lang="zh-CN" altLang="en-US" dirty="0"/>
          </a:p>
        </p:txBody>
      </p:sp>
      <p:sp>
        <p:nvSpPr>
          <p:cNvPr id="52" name="Rectangle 51"/>
          <p:cNvSpPr/>
          <p:nvPr/>
        </p:nvSpPr>
        <p:spPr>
          <a:xfrm>
            <a:off x="2663688" y="4389569"/>
            <a:ext cx="1022354" cy="7026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Dropout</a:t>
            </a:r>
            <a:endParaRPr lang="zh-CN" altLang="en-US" b="1" dirty="0"/>
          </a:p>
        </p:txBody>
      </p:sp>
      <p:cxnSp>
        <p:nvCxnSpPr>
          <p:cNvPr id="60" name="Straight Arrow Connector 59"/>
          <p:cNvCxnSpPr>
            <a:stCxn id="52" idx="3"/>
            <a:endCxn id="61" idx="1"/>
          </p:cNvCxnSpPr>
          <p:nvPr/>
        </p:nvCxnSpPr>
        <p:spPr>
          <a:xfrm>
            <a:off x="3686042" y="4740892"/>
            <a:ext cx="153102" cy="375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82574" y="4399372"/>
            <a:ext cx="965251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Inner</a:t>
            </a:r>
          </a:p>
          <a:p>
            <a:pPr algn="ctr"/>
            <a:r>
              <a:rPr lang="en-US" altLang="zh-CN" b="1" dirty="0" smtClean="0"/>
              <a:t>Product</a:t>
            </a:r>
            <a:endParaRPr lang="zh-CN" altLang="en-US" b="1" dirty="0"/>
          </a:p>
        </p:txBody>
      </p:sp>
      <p:sp>
        <p:nvSpPr>
          <p:cNvPr id="64" name="Rectangle 63"/>
          <p:cNvSpPr/>
          <p:nvPr/>
        </p:nvSpPr>
        <p:spPr>
          <a:xfrm>
            <a:off x="1800292" y="4389569"/>
            <a:ext cx="716314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/>
              <a:t>ReLU</a:t>
            </a:r>
            <a:endParaRPr lang="zh-CN" altLang="en-US" b="1" dirty="0"/>
          </a:p>
        </p:txBody>
      </p:sp>
      <p:cxnSp>
        <p:nvCxnSpPr>
          <p:cNvPr id="65" name="Straight Arrow Connector 64"/>
          <p:cNvCxnSpPr>
            <a:stCxn id="63" idx="3"/>
            <a:endCxn id="64" idx="1"/>
          </p:cNvCxnSpPr>
          <p:nvPr/>
        </p:nvCxnSpPr>
        <p:spPr>
          <a:xfrm flipV="1">
            <a:off x="1647825" y="4740892"/>
            <a:ext cx="152467" cy="980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4" idx="3"/>
            <a:endCxn id="52" idx="1"/>
          </p:cNvCxnSpPr>
          <p:nvPr/>
        </p:nvCxnSpPr>
        <p:spPr>
          <a:xfrm>
            <a:off x="2516606" y="4740892"/>
            <a:ext cx="14708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01886" y="1740034"/>
            <a:ext cx="2660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Without dropout</a:t>
            </a:r>
            <a:endParaRPr lang="zh-CN" altLang="en-US" sz="2800" dirty="0"/>
          </a:p>
        </p:txBody>
      </p:sp>
      <p:sp>
        <p:nvSpPr>
          <p:cNvPr id="77" name="TextBox 76"/>
          <p:cNvSpPr txBox="1"/>
          <p:nvPr/>
        </p:nvSpPr>
        <p:spPr>
          <a:xfrm>
            <a:off x="201886" y="3622477"/>
            <a:ext cx="2161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With dropout</a:t>
            </a:r>
            <a:endParaRPr lang="zh-CN" alt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5820258" y="4383519"/>
            <a:ext cx="1022354" cy="7026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Dropout</a:t>
            </a:r>
            <a:endParaRPr lang="zh-CN" altLang="en-US" b="1" dirty="0"/>
          </a:p>
        </p:txBody>
      </p:sp>
      <p:sp>
        <p:nvSpPr>
          <p:cNvPr id="61" name="Rectangle 60"/>
          <p:cNvSpPr/>
          <p:nvPr/>
        </p:nvSpPr>
        <p:spPr>
          <a:xfrm>
            <a:off x="3839144" y="4393322"/>
            <a:ext cx="965251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Inner</a:t>
            </a:r>
          </a:p>
          <a:p>
            <a:pPr algn="ctr"/>
            <a:r>
              <a:rPr lang="en-US" altLang="zh-CN" b="1" dirty="0" smtClean="0"/>
              <a:t>Product</a:t>
            </a:r>
            <a:endParaRPr lang="zh-CN" altLang="en-US" b="1" dirty="0"/>
          </a:p>
        </p:txBody>
      </p:sp>
      <p:sp>
        <p:nvSpPr>
          <p:cNvPr id="62" name="Rectangle 61"/>
          <p:cNvSpPr/>
          <p:nvPr/>
        </p:nvSpPr>
        <p:spPr>
          <a:xfrm>
            <a:off x="4956862" y="4383519"/>
            <a:ext cx="716314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/>
              <a:t>ReLU</a:t>
            </a:r>
            <a:endParaRPr lang="zh-CN" altLang="en-US" b="1" dirty="0"/>
          </a:p>
        </p:txBody>
      </p:sp>
      <p:cxnSp>
        <p:nvCxnSpPr>
          <p:cNvPr id="66" name="Straight Arrow Connector 65"/>
          <p:cNvCxnSpPr>
            <a:stCxn id="61" idx="3"/>
            <a:endCxn id="62" idx="1"/>
          </p:cNvCxnSpPr>
          <p:nvPr/>
        </p:nvCxnSpPr>
        <p:spPr>
          <a:xfrm flipV="1">
            <a:off x="4804395" y="4734842"/>
            <a:ext cx="152467" cy="980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2" idx="3"/>
            <a:endCxn id="59" idx="1"/>
          </p:cNvCxnSpPr>
          <p:nvPr/>
        </p:nvCxnSpPr>
        <p:spPr>
          <a:xfrm>
            <a:off x="5673176" y="4734842"/>
            <a:ext cx="14708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9" idx="3"/>
            <a:endCxn id="33" idx="1"/>
          </p:cNvCxnSpPr>
          <p:nvPr/>
        </p:nvCxnSpPr>
        <p:spPr>
          <a:xfrm>
            <a:off x="6842612" y="4734842"/>
            <a:ext cx="184495" cy="751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663305" y="2516658"/>
            <a:ext cx="1337912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Inner Product</a:t>
            </a:r>
            <a:endParaRPr lang="zh-CN" altLang="en-US" b="1" dirty="0"/>
          </a:p>
        </p:txBody>
      </p:sp>
      <p:sp>
        <p:nvSpPr>
          <p:cNvPr id="83" name="Rectangle 82"/>
          <p:cNvSpPr/>
          <p:nvPr/>
        </p:nvSpPr>
        <p:spPr>
          <a:xfrm>
            <a:off x="5173860" y="2508642"/>
            <a:ext cx="1337912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/>
              <a:t>ReLU</a:t>
            </a:r>
            <a:endParaRPr lang="zh-CN" altLang="en-US" b="1" dirty="0"/>
          </a:p>
        </p:txBody>
      </p:sp>
      <p:cxnSp>
        <p:nvCxnSpPr>
          <p:cNvPr id="84" name="Straight Arrow Connector 83"/>
          <p:cNvCxnSpPr>
            <a:stCxn id="82" idx="3"/>
            <a:endCxn id="83" idx="1"/>
          </p:cNvCxnSpPr>
          <p:nvPr/>
        </p:nvCxnSpPr>
        <p:spPr>
          <a:xfrm flipV="1">
            <a:off x="5001217" y="2859965"/>
            <a:ext cx="172643" cy="8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9" idx="3"/>
            <a:endCxn id="82" idx="1"/>
          </p:cNvCxnSpPr>
          <p:nvPr/>
        </p:nvCxnSpPr>
        <p:spPr>
          <a:xfrm>
            <a:off x="3503896" y="2852418"/>
            <a:ext cx="159409" cy="155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6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87865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Dropout on MLP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2370"/>
            <a:ext cx="7886700" cy="4351338"/>
          </a:xfrm>
        </p:spPr>
        <p:txBody>
          <a:bodyPr/>
          <a:lstStyle/>
          <a:p>
            <a:r>
              <a:rPr lang="en-US" dirty="0" smtClean="0"/>
              <a:t>MNIST</a:t>
            </a:r>
          </a:p>
          <a:p>
            <a:pPr lvl="1"/>
            <a:r>
              <a:rPr lang="en-US" dirty="0" smtClean="0"/>
              <a:t>Classification of hand written digits</a:t>
            </a:r>
          </a:p>
          <a:p>
            <a:pPr lvl="1"/>
            <a:r>
              <a:rPr lang="en-US" dirty="0" smtClean="0"/>
              <a:t>10 classes, 60k </a:t>
            </a:r>
            <a:r>
              <a:rPr lang="en-US" dirty="0" smtClean="0"/>
              <a:t>train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33</a:t>
            </a:fld>
            <a:endParaRPr lang="en-US" sz="1800"/>
          </a:p>
        </p:txBody>
      </p:sp>
      <p:pic>
        <p:nvPicPr>
          <p:cNvPr id="57346" name="Picture 2" descr="D:\垃圾\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4046" y="1680412"/>
            <a:ext cx="3322320" cy="132892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046" y="1678206"/>
            <a:ext cx="3322320" cy="132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87865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Dropout on MLP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2370"/>
            <a:ext cx="7886700" cy="4351338"/>
          </a:xfrm>
        </p:spPr>
        <p:txBody>
          <a:bodyPr/>
          <a:lstStyle/>
          <a:p>
            <a:r>
              <a:rPr lang="en-US" dirty="0" smtClean="0"/>
              <a:t>MNIST</a:t>
            </a:r>
          </a:p>
          <a:p>
            <a:pPr lvl="1"/>
            <a:r>
              <a:rPr lang="en-US" dirty="0" smtClean="0"/>
              <a:t>Classification of hand written digits</a:t>
            </a:r>
          </a:p>
          <a:p>
            <a:pPr lvl="1"/>
            <a:r>
              <a:rPr lang="en-US" dirty="0" smtClean="0"/>
              <a:t>10 classes, 60k train</a:t>
            </a:r>
          </a:p>
          <a:p>
            <a:r>
              <a:rPr lang="en-US" dirty="0" smtClean="0"/>
              <a:t>TIMIT</a:t>
            </a:r>
          </a:p>
          <a:p>
            <a:pPr lvl="1"/>
            <a:r>
              <a:rPr lang="en-US" dirty="0" smtClean="0"/>
              <a:t>Classification of phones</a:t>
            </a:r>
          </a:p>
          <a:p>
            <a:pPr lvl="1"/>
            <a:r>
              <a:rPr lang="en-US" dirty="0" smtClean="0"/>
              <a:t>39 classes*, ? </a:t>
            </a:r>
            <a:r>
              <a:rPr lang="en-US" dirty="0" smtClean="0"/>
              <a:t>train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34</a:t>
            </a:fld>
            <a:endParaRPr lang="en-US" sz="1800"/>
          </a:p>
        </p:txBody>
      </p:sp>
      <p:pic>
        <p:nvPicPr>
          <p:cNvPr id="57346" name="Picture 2" descr="D:\垃圾\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4046" y="1680412"/>
            <a:ext cx="3322320" cy="132892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046" y="1678206"/>
            <a:ext cx="3322320" cy="132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87865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Dropout on MLP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2370"/>
            <a:ext cx="7886700" cy="4351338"/>
          </a:xfrm>
        </p:spPr>
        <p:txBody>
          <a:bodyPr/>
          <a:lstStyle/>
          <a:p>
            <a:r>
              <a:rPr lang="en-US" dirty="0" smtClean="0"/>
              <a:t>MNIST</a:t>
            </a:r>
          </a:p>
          <a:p>
            <a:pPr lvl="1"/>
            <a:r>
              <a:rPr lang="en-US" dirty="0" smtClean="0"/>
              <a:t>Classification of hand written digits</a:t>
            </a:r>
          </a:p>
          <a:p>
            <a:pPr lvl="1"/>
            <a:r>
              <a:rPr lang="en-US" dirty="0" smtClean="0"/>
              <a:t>10 classes, 60k train</a:t>
            </a:r>
          </a:p>
          <a:p>
            <a:r>
              <a:rPr lang="en-US" dirty="0" smtClean="0"/>
              <a:t>TIMIT</a:t>
            </a:r>
          </a:p>
          <a:p>
            <a:pPr lvl="1"/>
            <a:r>
              <a:rPr lang="en-US" dirty="0" smtClean="0"/>
              <a:t>Classification of phones</a:t>
            </a:r>
          </a:p>
          <a:p>
            <a:pPr lvl="1"/>
            <a:r>
              <a:rPr lang="en-US" dirty="0" smtClean="0"/>
              <a:t>39 classes*, ? train</a:t>
            </a:r>
          </a:p>
          <a:p>
            <a:r>
              <a:rPr lang="en-US" dirty="0" smtClean="0"/>
              <a:t>Reuters</a:t>
            </a:r>
          </a:p>
          <a:p>
            <a:pPr lvl="1"/>
            <a:r>
              <a:rPr lang="en-US" dirty="0" smtClean="0"/>
              <a:t>Topic classification of documents as bags of words</a:t>
            </a:r>
          </a:p>
          <a:p>
            <a:pPr lvl="1"/>
            <a:r>
              <a:rPr lang="en-US" dirty="0" smtClean="0"/>
              <a:t>50 classes,  800k train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35</a:t>
            </a:fld>
            <a:endParaRPr lang="en-US" sz="1800"/>
          </a:p>
        </p:txBody>
      </p:sp>
      <p:pic>
        <p:nvPicPr>
          <p:cNvPr id="57346" name="Picture 2" descr="D:\垃圾\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4046" y="1680412"/>
            <a:ext cx="3322320" cy="132892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046" y="1678206"/>
            <a:ext cx="3322320" cy="132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87865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Dropout on MLP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2370"/>
            <a:ext cx="7886700" cy="4351338"/>
          </a:xfrm>
        </p:spPr>
        <p:txBody>
          <a:bodyPr/>
          <a:lstStyle/>
          <a:p>
            <a:r>
              <a:rPr lang="en-US" dirty="0" smtClean="0"/>
              <a:t>MNIST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36</a:t>
            </a:fld>
            <a:endParaRPr lang="en-US" sz="180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925" y="2132345"/>
            <a:ext cx="7689887" cy="384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856648" y="3224462"/>
            <a:ext cx="7478830" cy="168442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864669" y="5428647"/>
            <a:ext cx="7478830" cy="43153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8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87865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Dropout on MLP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2370"/>
            <a:ext cx="7886700" cy="4351338"/>
          </a:xfrm>
        </p:spPr>
        <p:txBody>
          <a:bodyPr/>
          <a:lstStyle/>
          <a:p>
            <a:r>
              <a:rPr lang="en-US" dirty="0" smtClean="0"/>
              <a:t>TIMIT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37</a:t>
            </a:fld>
            <a:endParaRPr lang="en-US" sz="180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712" y="2422157"/>
            <a:ext cx="73628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856648" y="3147460"/>
            <a:ext cx="7478830" cy="24063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864669" y="4398744"/>
            <a:ext cx="7478830" cy="44276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8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87865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Dropout on MLP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52370"/>
            <a:ext cx="4745256" cy="4351338"/>
          </a:xfrm>
        </p:spPr>
        <p:txBody>
          <a:bodyPr/>
          <a:lstStyle/>
          <a:p>
            <a:r>
              <a:rPr lang="en-US" dirty="0" smtClean="0"/>
              <a:t>Reuters</a:t>
            </a:r>
          </a:p>
          <a:p>
            <a:pPr lvl="1"/>
            <a:r>
              <a:rPr lang="en-US" dirty="0" smtClean="0"/>
              <a:t>3 layer NN: 31.05%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3 layer NN + Dropout 29.62%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38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938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87865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Dropout on MLP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2370"/>
            <a:ext cx="7886700" cy="4351338"/>
          </a:xfrm>
        </p:spPr>
        <p:txBody>
          <a:bodyPr/>
          <a:lstStyle/>
          <a:p>
            <a:r>
              <a:rPr lang="en-US" dirty="0" smtClean="0"/>
              <a:t>MNIST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39</a:t>
            </a:fld>
            <a:endParaRPr lang="en-US" sz="180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809" y="1347537"/>
            <a:ext cx="6378433" cy="479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38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4724" y="314521"/>
            <a:ext cx="3195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Training Data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06265" y="1655546"/>
            <a:ext cx="1414914" cy="3850105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134627" y="1655545"/>
            <a:ext cx="866274" cy="4283242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55355" y="1385427"/>
            <a:ext cx="1917221" cy="416180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287028" y="1981153"/>
            <a:ext cx="2439587" cy="4110035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65722" y="1655545"/>
            <a:ext cx="3079215" cy="374422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287027" y="1807945"/>
            <a:ext cx="866274" cy="4283242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087626" y="1463041"/>
            <a:ext cx="548547" cy="4275895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866964" y="2398011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601620" y="3395694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05600" y="4101305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360768" y="4344977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41377" y="2398011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/>
          </a:p>
        </p:txBody>
      </p:sp>
      <p:sp>
        <p:nvSpPr>
          <p:cNvPr id="39" name="Rectangle 38"/>
          <p:cNvSpPr/>
          <p:nvPr/>
        </p:nvSpPr>
        <p:spPr>
          <a:xfrm>
            <a:off x="2581837" y="3049475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872692" y="4422961"/>
            <a:ext cx="0" cy="1668226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72692" y="6091187"/>
            <a:ext cx="1433266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366003" y="6180094"/>
                <a:ext cx="7336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003" y="6180094"/>
                <a:ext cx="733662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-55037" y="3907490"/>
                <a:ext cx="7443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037" y="3907490"/>
                <a:ext cx="744370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A4C9-C29A-4749-8EE4-1AF23774E86D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4</a:t>
            </a:fld>
            <a:endParaRPr lang="en-US" sz="180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456836" y="1428655"/>
            <a:ext cx="34941" cy="438912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9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87865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Dropout on MLP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2370"/>
            <a:ext cx="7886700" cy="4351338"/>
          </a:xfrm>
        </p:spPr>
        <p:txBody>
          <a:bodyPr/>
          <a:lstStyle/>
          <a:p>
            <a:r>
              <a:rPr lang="en-US" dirty="0" smtClean="0"/>
              <a:t>TIMIT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9175" y="6356351"/>
            <a:ext cx="5967663" cy="365125"/>
          </a:xfrm>
        </p:spPr>
        <p:txBody>
          <a:bodyPr/>
          <a:lstStyle/>
          <a:p>
            <a:r>
              <a:rPr lang="en-US" sz="1800" dirty="0" smtClean="0"/>
              <a:t>G. Hinton, “Brains, Sex, and Machine Learning”, </a:t>
            </a:r>
            <a:r>
              <a:rPr lang="en-US" sz="1800" dirty="0" err="1" smtClean="0"/>
              <a:t>Youtube</a:t>
            </a:r>
            <a:r>
              <a:rPr lang="en-US" sz="1800" dirty="0" smtClean="0"/>
              <a:t> 2012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40</a:t>
            </a:fld>
            <a:endParaRPr lang="en-US" sz="180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1368" y="1482291"/>
            <a:ext cx="5882589" cy="475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38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87865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Dropout on MLP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2370"/>
            <a:ext cx="7886700" cy="4351338"/>
          </a:xfrm>
        </p:spPr>
        <p:txBody>
          <a:bodyPr/>
          <a:lstStyle/>
          <a:p>
            <a:r>
              <a:rPr lang="en-US" dirty="0" smtClean="0"/>
              <a:t>Reuters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4302" y="6356351"/>
            <a:ext cx="5919537" cy="365125"/>
          </a:xfrm>
        </p:spPr>
        <p:txBody>
          <a:bodyPr/>
          <a:lstStyle/>
          <a:p>
            <a:r>
              <a:rPr lang="en-US" sz="1800" dirty="0" smtClean="0"/>
              <a:t>G. Hinton, “Brains, Sex, and Machine Learning”, </a:t>
            </a:r>
            <a:r>
              <a:rPr lang="en-US" sz="1800" dirty="0" err="1" smtClean="0"/>
              <a:t>Youtube</a:t>
            </a:r>
            <a:r>
              <a:rPr lang="en-US" sz="1800" dirty="0" smtClean="0"/>
              <a:t> 2012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41</a:t>
            </a:fld>
            <a:endParaRPr lang="en-US" sz="180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5170" y="1421169"/>
            <a:ext cx="5920991" cy="473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38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87865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Dropout on </a:t>
            </a:r>
            <a:r>
              <a:rPr lang="en-US" sz="5400" dirty="0" err="1" smtClean="0"/>
              <a:t>ConvNets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42</a:t>
            </a:fld>
            <a:endParaRPr lang="en-US" sz="1800"/>
          </a:p>
        </p:txBody>
      </p:sp>
      <p:sp>
        <p:nvSpPr>
          <p:cNvPr id="31" name="Rectangle 30"/>
          <p:cNvSpPr/>
          <p:nvPr/>
        </p:nvSpPr>
        <p:spPr>
          <a:xfrm>
            <a:off x="684004" y="2509242"/>
            <a:ext cx="1035946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/>
              <a:t>Conv</a:t>
            </a:r>
            <a:endParaRPr lang="zh-CN" alt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1913279" y="2507126"/>
            <a:ext cx="1032421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/>
              <a:t>ReLU</a:t>
            </a:r>
            <a:endParaRPr lang="zh-CN" alt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6746142" y="2507608"/>
            <a:ext cx="1276900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Inner</a:t>
            </a:r>
          </a:p>
          <a:p>
            <a:pPr algn="ctr"/>
            <a:r>
              <a:rPr lang="en-US" altLang="zh-CN" b="1" dirty="0" smtClean="0"/>
              <a:t>Product</a:t>
            </a:r>
            <a:endParaRPr lang="zh-CN" altLang="en-US" b="1" dirty="0"/>
          </a:p>
        </p:txBody>
      </p:sp>
      <p:cxnSp>
        <p:nvCxnSpPr>
          <p:cNvPr id="37" name="Straight Arrow Connector 36"/>
          <p:cNvCxnSpPr>
            <a:stCxn id="34" idx="3"/>
            <a:endCxn id="45" idx="1"/>
          </p:cNvCxnSpPr>
          <p:nvPr/>
        </p:nvCxnSpPr>
        <p:spPr>
          <a:xfrm>
            <a:off x="8023042" y="2858931"/>
            <a:ext cx="21217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8" idx="3"/>
            <a:endCxn id="34" idx="1"/>
          </p:cNvCxnSpPr>
          <p:nvPr/>
        </p:nvCxnSpPr>
        <p:spPr>
          <a:xfrm>
            <a:off x="6541392" y="2858930"/>
            <a:ext cx="204750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1" idx="3"/>
            <a:endCxn id="32" idx="1"/>
          </p:cNvCxnSpPr>
          <p:nvPr/>
        </p:nvCxnSpPr>
        <p:spPr>
          <a:xfrm flipV="1">
            <a:off x="1719950" y="2858449"/>
            <a:ext cx="193329" cy="21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4" idx="3"/>
            <a:endCxn id="31" idx="1"/>
          </p:cNvCxnSpPr>
          <p:nvPr/>
        </p:nvCxnSpPr>
        <p:spPr>
          <a:xfrm>
            <a:off x="506778" y="2852418"/>
            <a:ext cx="177226" cy="814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01886" y="266775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235215" y="2674265"/>
            <a:ext cx="89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Scores</a:t>
            </a:r>
            <a:endParaRPr lang="zh-CN" alt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01886" y="1740034"/>
            <a:ext cx="2660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Without dropout</a:t>
            </a:r>
            <a:endParaRPr lang="zh-CN" altLang="en-US" sz="2800" dirty="0"/>
          </a:p>
        </p:txBody>
      </p:sp>
      <p:sp>
        <p:nvSpPr>
          <p:cNvPr id="71" name="Rectangle 70"/>
          <p:cNvSpPr/>
          <p:nvPr/>
        </p:nvSpPr>
        <p:spPr>
          <a:xfrm>
            <a:off x="3136627" y="2506091"/>
            <a:ext cx="1014723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/>
              <a:t>Conv</a:t>
            </a:r>
            <a:endParaRPr lang="zh-CN" altLang="en-US" b="1" dirty="0"/>
          </a:p>
        </p:txBody>
      </p:sp>
      <p:sp>
        <p:nvSpPr>
          <p:cNvPr id="72" name="Rectangle 71"/>
          <p:cNvSpPr/>
          <p:nvPr/>
        </p:nvSpPr>
        <p:spPr>
          <a:xfrm>
            <a:off x="4320128" y="2507126"/>
            <a:ext cx="1026916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/>
              <a:t>ReLU</a:t>
            </a:r>
            <a:endParaRPr lang="zh-CN" altLang="en-US" b="1" dirty="0"/>
          </a:p>
        </p:txBody>
      </p:sp>
      <p:cxnSp>
        <p:nvCxnSpPr>
          <p:cNvPr id="74" name="Straight Arrow Connector 73"/>
          <p:cNvCxnSpPr>
            <a:stCxn id="71" idx="3"/>
            <a:endCxn id="72" idx="1"/>
          </p:cNvCxnSpPr>
          <p:nvPr/>
        </p:nvCxnSpPr>
        <p:spPr>
          <a:xfrm>
            <a:off x="4151350" y="2857414"/>
            <a:ext cx="168778" cy="10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2" idx="3"/>
            <a:endCxn id="78" idx="1"/>
          </p:cNvCxnSpPr>
          <p:nvPr/>
        </p:nvCxnSpPr>
        <p:spPr>
          <a:xfrm>
            <a:off x="5347044" y="2858449"/>
            <a:ext cx="193448" cy="4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5540492" y="2507607"/>
            <a:ext cx="1000900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Pool</a:t>
            </a:r>
            <a:endParaRPr lang="zh-CN" altLang="en-US" b="1" dirty="0"/>
          </a:p>
        </p:txBody>
      </p:sp>
      <p:cxnSp>
        <p:nvCxnSpPr>
          <p:cNvPr id="81" name="Straight Arrow Connector 80"/>
          <p:cNvCxnSpPr>
            <a:stCxn id="32" idx="3"/>
            <a:endCxn id="71" idx="1"/>
          </p:cNvCxnSpPr>
          <p:nvPr/>
        </p:nvCxnSpPr>
        <p:spPr>
          <a:xfrm flipV="1">
            <a:off x="2945700" y="2857414"/>
            <a:ext cx="190927" cy="10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8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87865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Dropout on </a:t>
            </a:r>
            <a:r>
              <a:rPr lang="en-US" sz="5400" dirty="0" err="1" smtClean="0"/>
              <a:t>ConvNets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43</a:t>
            </a:fld>
            <a:endParaRPr lang="en-US" sz="1800"/>
          </a:p>
        </p:txBody>
      </p:sp>
      <p:sp>
        <p:nvSpPr>
          <p:cNvPr id="31" name="Rectangle 30"/>
          <p:cNvSpPr/>
          <p:nvPr/>
        </p:nvSpPr>
        <p:spPr>
          <a:xfrm>
            <a:off x="684004" y="2509242"/>
            <a:ext cx="1035946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/>
              <a:t>Conv</a:t>
            </a:r>
            <a:endParaRPr lang="zh-CN" alt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1913279" y="2507126"/>
            <a:ext cx="1032421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/>
              <a:t>ReLU</a:t>
            </a:r>
            <a:endParaRPr lang="zh-CN" alt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6746142" y="2507608"/>
            <a:ext cx="1276900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Inner</a:t>
            </a:r>
          </a:p>
          <a:p>
            <a:pPr algn="ctr"/>
            <a:r>
              <a:rPr lang="en-US" altLang="zh-CN" b="1" dirty="0" smtClean="0"/>
              <a:t>Product</a:t>
            </a:r>
            <a:endParaRPr lang="zh-CN" altLang="en-US" b="1" dirty="0"/>
          </a:p>
        </p:txBody>
      </p:sp>
      <p:cxnSp>
        <p:nvCxnSpPr>
          <p:cNvPr id="37" name="Straight Arrow Connector 36"/>
          <p:cNvCxnSpPr>
            <a:stCxn id="34" idx="3"/>
            <a:endCxn id="45" idx="1"/>
          </p:cNvCxnSpPr>
          <p:nvPr/>
        </p:nvCxnSpPr>
        <p:spPr>
          <a:xfrm>
            <a:off x="8023042" y="2858931"/>
            <a:ext cx="21217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8" idx="3"/>
            <a:endCxn id="34" idx="1"/>
          </p:cNvCxnSpPr>
          <p:nvPr/>
        </p:nvCxnSpPr>
        <p:spPr>
          <a:xfrm>
            <a:off x="6541392" y="2858930"/>
            <a:ext cx="204750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1" idx="3"/>
            <a:endCxn id="32" idx="1"/>
          </p:cNvCxnSpPr>
          <p:nvPr/>
        </p:nvCxnSpPr>
        <p:spPr>
          <a:xfrm flipV="1">
            <a:off x="1719950" y="2858449"/>
            <a:ext cx="193329" cy="21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4" idx="3"/>
            <a:endCxn id="31" idx="1"/>
          </p:cNvCxnSpPr>
          <p:nvPr/>
        </p:nvCxnSpPr>
        <p:spPr>
          <a:xfrm>
            <a:off x="506778" y="2852418"/>
            <a:ext cx="177226" cy="814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01886" y="266775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235215" y="2674265"/>
            <a:ext cx="89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Scores</a:t>
            </a:r>
            <a:endParaRPr lang="zh-CN" altLang="en-US" dirty="0"/>
          </a:p>
        </p:txBody>
      </p:sp>
      <p:sp>
        <p:nvSpPr>
          <p:cNvPr id="46" name="Rectangle 45"/>
          <p:cNvSpPr/>
          <p:nvPr/>
        </p:nvSpPr>
        <p:spPr>
          <a:xfrm>
            <a:off x="7027107" y="4391032"/>
            <a:ext cx="995935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Inner</a:t>
            </a:r>
          </a:p>
          <a:p>
            <a:pPr algn="ctr"/>
            <a:r>
              <a:rPr lang="en-US" altLang="zh-CN" b="1" dirty="0" smtClean="0"/>
              <a:t>Product</a:t>
            </a:r>
            <a:endParaRPr lang="zh-CN" altLang="en-US" b="1" dirty="0"/>
          </a:p>
        </p:txBody>
      </p:sp>
      <p:cxnSp>
        <p:nvCxnSpPr>
          <p:cNvPr id="47" name="Straight Arrow Connector 46"/>
          <p:cNvCxnSpPr>
            <a:endCxn id="50" idx="1"/>
          </p:cNvCxnSpPr>
          <p:nvPr/>
        </p:nvCxnSpPr>
        <p:spPr>
          <a:xfrm flipV="1">
            <a:off x="7008616" y="4731446"/>
            <a:ext cx="1226599" cy="2001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9" idx="3"/>
            <a:endCxn id="54" idx="1"/>
          </p:cNvCxnSpPr>
          <p:nvPr/>
        </p:nvCxnSpPr>
        <p:spPr>
          <a:xfrm>
            <a:off x="509931" y="4750695"/>
            <a:ext cx="17264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05039" y="456602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8235215" y="4546780"/>
            <a:ext cx="102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Scores</a:t>
            </a:r>
            <a:endParaRPr lang="zh-CN" altLang="en-US" dirty="0"/>
          </a:p>
        </p:txBody>
      </p:sp>
      <p:sp>
        <p:nvSpPr>
          <p:cNvPr id="51" name="Rectangle 50"/>
          <p:cNvSpPr/>
          <p:nvPr/>
        </p:nvSpPr>
        <p:spPr>
          <a:xfrm>
            <a:off x="2315189" y="4400950"/>
            <a:ext cx="999992" cy="7026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Dropout</a:t>
            </a:r>
            <a:endParaRPr lang="zh-CN" altLang="en-US" b="1" dirty="0"/>
          </a:p>
        </p:txBody>
      </p:sp>
      <p:cxnSp>
        <p:nvCxnSpPr>
          <p:cNvPr id="53" name="Straight Arrow Connector 52"/>
          <p:cNvCxnSpPr>
            <a:stCxn id="51" idx="3"/>
            <a:endCxn id="62" idx="1"/>
          </p:cNvCxnSpPr>
          <p:nvPr/>
        </p:nvCxnSpPr>
        <p:spPr>
          <a:xfrm>
            <a:off x="3315181" y="4752273"/>
            <a:ext cx="142982" cy="424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82575" y="4399372"/>
            <a:ext cx="686460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/>
              <a:t>Conv</a:t>
            </a:r>
            <a:endParaRPr lang="zh-CN" altLang="en-US" b="1" dirty="0"/>
          </a:p>
        </p:txBody>
      </p:sp>
      <p:sp>
        <p:nvSpPr>
          <p:cNvPr id="55" name="Rectangle 54"/>
          <p:cNvSpPr/>
          <p:nvPr/>
        </p:nvSpPr>
        <p:spPr>
          <a:xfrm>
            <a:off x="1502189" y="4399372"/>
            <a:ext cx="677027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/>
              <a:t>ReLU</a:t>
            </a:r>
            <a:endParaRPr lang="zh-CN" altLang="en-US" b="1" dirty="0"/>
          </a:p>
        </p:txBody>
      </p:sp>
      <p:cxnSp>
        <p:nvCxnSpPr>
          <p:cNvPr id="56" name="Straight Arrow Connector 55"/>
          <p:cNvCxnSpPr>
            <a:stCxn id="54" idx="3"/>
            <a:endCxn id="55" idx="1"/>
          </p:cNvCxnSpPr>
          <p:nvPr/>
        </p:nvCxnSpPr>
        <p:spPr>
          <a:xfrm>
            <a:off x="1369035" y="4750695"/>
            <a:ext cx="13315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5" idx="3"/>
            <a:endCxn id="51" idx="1"/>
          </p:cNvCxnSpPr>
          <p:nvPr/>
        </p:nvCxnSpPr>
        <p:spPr>
          <a:xfrm>
            <a:off x="2179216" y="4750695"/>
            <a:ext cx="135973" cy="157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01886" y="1740034"/>
            <a:ext cx="2660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Without dropout</a:t>
            </a:r>
            <a:endParaRPr lang="zh-CN" alt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201886" y="3622477"/>
            <a:ext cx="2161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With dropout</a:t>
            </a:r>
            <a:endParaRPr lang="zh-CN" altLang="en-US" sz="2800" dirty="0"/>
          </a:p>
        </p:txBody>
      </p:sp>
      <p:sp>
        <p:nvSpPr>
          <p:cNvPr id="61" name="Rectangle 60"/>
          <p:cNvSpPr/>
          <p:nvPr/>
        </p:nvSpPr>
        <p:spPr>
          <a:xfrm>
            <a:off x="5875072" y="4399371"/>
            <a:ext cx="1008407" cy="7026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Dropout</a:t>
            </a:r>
            <a:endParaRPr lang="zh-CN" altLang="en-US" b="1" dirty="0"/>
          </a:p>
        </p:txBody>
      </p:sp>
      <p:sp>
        <p:nvSpPr>
          <p:cNvPr id="62" name="Rectangle 61"/>
          <p:cNvSpPr/>
          <p:nvPr/>
        </p:nvSpPr>
        <p:spPr>
          <a:xfrm>
            <a:off x="3458163" y="4405194"/>
            <a:ext cx="659425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/>
              <a:t>Conv</a:t>
            </a:r>
            <a:endParaRPr lang="zh-CN" altLang="en-US" b="1" dirty="0"/>
          </a:p>
        </p:txBody>
      </p:sp>
      <p:sp>
        <p:nvSpPr>
          <p:cNvPr id="66" name="Rectangle 65"/>
          <p:cNvSpPr/>
          <p:nvPr/>
        </p:nvSpPr>
        <p:spPr>
          <a:xfrm>
            <a:off x="4256288" y="4400590"/>
            <a:ext cx="672305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/>
              <a:t>ReLU</a:t>
            </a:r>
            <a:endParaRPr lang="zh-CN" altLang="en-US" b="1" dirty="0"/>
          </a:p>
        </p:txBody>
      </p:sp>
      <p:cxnSp>
        <p:nvCxnSpPr>
          <p:cNvPr id="68" name="Straight Arrow Connector 67"/>
          <p:cNvCxnSpPr>
            <a:stCxn id="62" idx="3"/>
            <a:endCxn id="66" idx="1"/>
          </p:cNvCxnSpPr>
          <p:nvPr/>
        </p:nvCxnSpPr>
        <p:spPr>
          <a:xfrm flipV="1">
            <a:off x="4117588" y="4751913"/>
            <a:ext cx="138700" cy="46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6" idx="3"/>
            <a:endCxn id="128" idx="1"/>
          </p:cNvCxnSpPr>
          <p:nvPr/>
        </p:nvCxnSpPr>
        <p:spPr>
          <a:xfrm flipV="1">
            <a:off x="4928593" y="4742355"/>
            <a:ext cx="145824" cy="955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1" idx="3"/>
            <a:endCxn id="46" idx="1"/>
          </p:cNvCxnSpPr>
          <p:nvPr/>
        </p:nvCxnSpPr>
        <p:spPr>
          <a:xfrm flipV="1">
            <a:off x="6883479" y="4742355"/>
            <a:ext cx="143628" cy="833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3136627" y="2506091"/>
            <a:ext cx="1014723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/>
              <a:t>Conv</a:t>
            </a:r>
            <a:endParaRPr lang="zh-CN" altLang="en-US" b="1" dirty="0"/>
          </a:p>
        </p:txBody>
      </p:sp>
      <p:sp>
        <p:nvSpPr>
          <p:cNvPr id="72" name="Rectangle 71"/>
          <p:cNvSpPr/>
          <p:nvPr/>
        </p:nvSpPr>
        <p:spPr>
          <a:xfrm>
            <a:off x="4320128" y="2507126"/>
            <a:ext cx="1026916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/>
              <a:t>ReLU</a:t>
            </a:r>
            <a:endParaRPr lang="zh-CN" altLang="en-US" b="1" dirty="0"/>
          </a:p>
        </p:txBody>
      </p:sp>
      <p:cxnSp>
        <p:nvCxnSpPr>
          <p:cNvPr id="74" name="Straight Arrow Connector 73"/>
          <p:cNvCxnSpPr>
            <a:stCxn id="71" idx="3"/>
            <a:endCxn id="72" idx="1"/>
          </p:cNvCxnSpPr>
          <p:nvPr/>
        </p:nvCxnSpPr>
        <p:spPr>
          <a:xfrm>
            <a:off x="4151350" y="2857414"/>
            <a:ext cx="168778" cy="10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2" idx="3"/>
            <a:endCxn id="78" idx="1"/>
          </p:cNvCxnSpPr>
          <p:nvPr/>
        </p:nvCxnSpPr>
        <p:spPr>
          <a:xfrm>
            <a:off x="5347044" y="2858449"/>
            <a:ext cx="193448" cy="4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5540492" y="2507607"/>
            <a:ext cx="1000900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Pool</a:t>
            </a:r>
            <a:endParaRPr lang="zh-CN" altLang="en-US" b="1" dirty="0"/>
          </a:p>
        </p:txBody>
      </p:sp>
      <p:cxnSp>
        <p:nvCxnSpPr>
          <p:cNvPr id="81" name="Straight Arrow Connector 80"/>
          <p:cNvCxnSpPr>
            <a:stCxn id="32" idx="3"/>
            <a:endCxn id="71" idx="1"/>
          </p:cNvCxnSpPr>
          <p:nvPr/>
        </p:nvCxnSpPr>
        <p:spPr>
          <a:xfrm flipV="1">
            <a:off x="2945700" y="2857414"/>
            <a:ext cx="190927" cy="10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5074417" y="4391032"/>
            <a:ext cx="661573" cy="702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Pool</a:t>
            </a:r>
            <a:endParaRPr lang="zh-CN" altLang="en-US" b="1" dirty="0"/>
          </a:p>
        </p:txBody>
      </p:sp>
      <p:cxnSp>
        <p:nvCxnSpPr>
          <p:cNvPr id="150" name="Straight Arrow Connector 149"/>
          <p:cNvCxnSpPr>
            <a:stCxn id="128" idx="3"/>
            <a:endCxn id="61" idx="1"/>
          </p:cNvCxnSpPr>
          <p:nvPr/>
        </p:nvCxnSpPr>
        <p:spPr>
          <a:xfrm>
            <a:off x="5735990" y="4742355"/>
            <a:ext cx="139082" cy="833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3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461635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Dropout on </a:t>
            </a:r>
            <a:r>
              <a:rPr lang="en-US" sz="5400" dirty="0" err="1" smtClean="0"/>
              <a:t>ConvNets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1996"/>
            <a:ext cx="5986914" cy="4351338"/>
          </a:xfrm>
        </p:spPr>
        <p:txBody>
          <a:bodyPr/>
          <a:lstStyle/>
          <a:p>
            <a:r>
              <a:rPr lang="en-US" dirty="0" smtClean="0"/>
              <a:t>Street View House Numbers (SVHN)</a:t>
            </a:r>
          </a:p>
          <a:p>
            <a:pPr lvl="1"/>
            <a:r>
              <a:rPr lang="en-US" dirty="0" smtClean="0"/>
              <a:t>Color images of house numbers centered on 1 digit</a:t>
            </a:r>
          </a:p>
          <a:p>
            <a:pPr lvl="1"/>
            <a:r>
              <a:rPr lang="en-US" dirty="0" smtClean="0"/>
              <a:t>10 classes, 73k </a:t>
            </a:r>
            <a:r>
              <a:rPr lang="en-US" dirty="0" smtClean="0"/>
              <a:t>train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44</a:t>
            </a:fld>
            <a:endParaRPr lang="en-US" sz="180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2042" y="1317056"/>
            <a:ext cx="2415941" cy="163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466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461635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Dropout on </a:t>
            </a:r>
            <a:r>
              <a:rPr lang="en-US" sz="5400" dirty="0" err="1" smtClean="0"/>
              <a:t>ConvNets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1996"/>
            <a:ext cx="5986914" cy="4351338"/>
          </a:xfrm>
        </p:spPr>
        <p:txBody>
          <a:bodyPr/>
          <a:lstStyle/>
          <a:p>
            <a:r>
              <a:rPr lang="en-US" dirty="0" smtClean="0"/>
              <a:t>Street View House Numbers (SVHN)</a:t>
            </a:r>
          </a:p>
          <a:p>
            <a:pPr lvl="1"/>
            <a:r>
              <a:rPr lang="en-US" dirty="0" smtClean="0"/>
              <a:t>Color images of house numbers centered on 1 digit</a:t>
            </a:r>
          </a:p>
          <a:p>
            <a:pPr lvl="1"/>
            <a:r>
              <a:rPr lang="en-US" dirty="0" smtClean="0"/>
              <a:t>10 classes, 73k train</a:t>
            </a:r>
          </a:p>
          <a:p>
            <a:r>
              <a:rPr lang="en-US" dirty="0" smtClean="0"/>
              <a:t>CIFAR-10 and CIFAR-100</a:t>
            </a:r>
          </a:p>
          <a:p>
            <a:pPr lvl="1"/>
            <a:r>
              <a:rPr lang="en-US" dirty="0" smtClean="0"/>
              <a:t>Color images of object categories</a:t>
            </a:r>
          </a:p>
          <a:p>
            <a:pPr lvl="1"/>
            <a:r>
              <a:rPr lang="en-US" dirty="0" smtClean="0"/>
              <a:t>10/100 classes, both 50k </a:t>
            </a:r>
            <a:r>
              <a:rPr lang="en-US" dirty="0" smtClean="0"/>
              <a:t>train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45</a:t>
            </a:fld>
            <a:endParaRPr lang="en-US" sz="180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2042" y="1317056"/>
            <a:ext cx="2415941" cy="163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557" y="2992404"/>
            <a:ext cx="2524427" cy="166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65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461635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Dropout on </a:t>
            </a:r>
            <a:r>
              <a:rPr lang="en-US" sz="5400" dirty="0" err="1" smtClean="0"/>
              <a:t>ConvNets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1996"/>
            <a:ext cx="5986914" cy="4351338"/>
          </a:xfrm>
        </p:spPr>
        <p:txBody>
          <a:bodyPr/>
          <a:lstStyle/>
          <a:p>
            <a:r>
              <a:rPr lang="en-US" dirty="0" smtClean="0"/>
              <a:t>Street View House Numbers (SVHN)</a:t>
            </a:r>
          </a:p>
          <a:p>
            <a:pPr lvl="1"/>
            <a:r>
              <a:rPr lang="en-US" dirty="0" smtClean="0"/>
              <a:t>Color images of house numbers centered on 1 digit</a:t>
            </a:r>
          </a:p>
          <a:p>
            <a:pPr lvl="1"/>
            <a:r>
              <a:rPr lang="en-US" dirty="0" smtClean="0"/>
              <a:t>10 classes, 73k train</a:t>
            </a:r>
          </a:p>
          <a:p>
            <a:r>
              <a:rPr lang="en-US" dirty="0" smtClean="0"/>
              <a:t>CIFAR-10 and CIFAR-100</a:t>
            </a:r>
          </a:p>
          <a:p>
            <a:pPr lvl="1"/>
            <a:r>
              <a:rPr lang="en-US" dirty="0" smtClean="0"/>
              <a:t>Color images of object categories</a:t>
            </a:r>
          </a:p>
          <a:p>
            <a:pPr lvl="1"/>
            <a:r>
              <a:rPr lang="en-US" dirty="0" smtClean="0"/>
              <a:t>10/100 classes, both 50k train</a:t>
            </a:r>
          </a:p>
          <a:p>
            <a:r>
              <a:rPr lang="en-US" dirty="0" err="1" smtClean="0"/>
              <a:t>ImageNet</a:t>
            </a:r>
            <a:r>
              <a:rPr lang="en-US" dirty="0" smtClean="0"/>
              <a:t> (ILSVRC series)</a:t>
            </a:r>
          </a:p>
          <a:p>
            <a:pPr lvl="1"/>
            <a:r>
              <a:rPr lang="en-US" dirty="0" smtClean="0"/>
              <a:t>Color images of object categories</a:t>
            </a:r>
          </a:p>
          <a:p>
            <a:pPr lvl="1"/>
            <a:r>
              <a:rPr lang="en-US" dirty="0" smtClean="0"/>
              <a:t>1000 classes, 1.2 </a:t>
            </a:r>
            <a:r>
              <a:rPr lang="en-US" dirty="0" smtClean="0">
                <a:solidFill>
                  <a:srgbClr val="FF0000"/>
                </a:solidFill>
              </a:rPr>
              <a:t>MILLION</a:t>
            </a:r>
            <a:r>
              <a:rPr lang="en-US" dirty="0" smtClean="0"/>
              <a:t> train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46</a:t>
            </a:fld>
            <a:endParaRPr lang="en-US" sz="180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2042" y="1317056"/>
            <a:ext cx="2415941" cy="163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557" y="2992404"/>
            <a:ext cx="2524427" cy="166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1401" y="4687503"/>
            <a:ext cx="2606939" cy="140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12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461635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Dropout on </a:t>
            </a:r>
            <a:r>
              <a:rPr lang="en-US" sz="5400" dirty="0" err="1" smtClean="0"/>
              <a:t>ConvNets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1996"/>
            <a:ext cx="5986914" cy="4351338"/>
          </a:xfrm>
        </p:spPr>
        <p:txBody>
          <a:bodyPr/>
          <a:lstStyle/>
          <a:p>
            <a:r>
              <a:rPr lang="en-US" dirty="0" smtClean="0"/>
              <a:t>Street View House Numbers (SVHN)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47</a:t>
            </a:fld>
            <a:endParaRPr lang="en-US" sz="180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1817" y="2182479"/>
            <a:ext cx="71913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020277" y="4504623"/>
            <a:ext cx="7478830" cy="2021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1020278" y="4947383"/>
            <a:ext cx="7478830" cy="46201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66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461635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Dropout on </a:t>
            </a:r>
            <a:r>
              <a:rPr lang="en-US" sz="5400" dirty="0" err="1" smtClean="0"/>
              <a:t>ConvNets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1996"/>
            <a:ext cx="5986914" cy="4351338"/>
          </a:xfrm>
        </p:spPr>
        <p:txBody>
          <a:bodyPr/>
          <a:lstStyle/>
          <a:p>
            <a:r>
              <a:rPr lang="en-US" dirty="0" smtClean="0"/>
              <a:t>CIFAR-10 and CIFAR-100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48</a:t>
            </a:fld>
            <a:endParaRPr lang="en-US" sz="180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2452688"/>
            <a:ext cx="78295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798895" y="3599847"/>
            <a:ext cx="7478830" cy="67376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66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461635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Dropout on </a:t>
            </a:r>
            <a:r>
              <a:rPr lang="en-US" sz="5400" dirty="0" err="1" smtClean="0"/>
              <a:t>ConvNets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1996"/>
            <a:ext cx="5986914" cy="4351338"/>
          </a:xfrm>
        </p:spPr>
        <p:txBody>
          <a:bodyPr/>
          <a:lstStyle/>
          <a:p>
            <a:r>
              <a:rPr lang="en-US" dirty="0" err="1" smtClean="0"/>
              <a:t>ImageNet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ILSVRC 2010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ILSVRC 2012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49</a:t>
            </a:fld>
            <a:endParaRPr lang="en-US" sz="180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25" y="2593156"/>
            <a:ext cx="64103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37397" y="3513221"/>
            <a:ext cx="7478830" cy="2021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332" y="4487078"/>
            <a:ext cx="8281535" cy="166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33662" y="5619549"/>
            <a:ext cx="8067575" cy="405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66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8015" y="241645"/>
            <a:ext cx="29883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Sparsity</a:t>
            </a:r>
            <a:r>
              <a:rPr lang="en-US" sz="4400" dirty="0" smtClean="0"/>
              <a:t> (L1)</a:t>
            </a:r>
            <a:endParaRPr lang="en-US" sz="4400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56836" y="1428655"/>
            <a:ext cx="34941" cy="438912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21768" y="5650029"/>
            <a:ext cx="14149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56835" y="5390147"/>
            <a:ext cx="246710" cy="2598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66964" y="2398011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601620" y="3395694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705600" y="4101305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360768" y="4344977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141377" y="2398011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/>
          </a:p>
        </p:txBody>
      </p:sp>
      <p:sp>
        <p:nvSpPr>
          <p:cNvPr id="29" name="Rectangle 28"/>
          <p:cNvSpPr/>
          <p:nvPr/>
        </p:nvSpPr>
        <p:spPr>
          <a:xfrm>
            <a:off x="2581837" y="3049475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872692" y="4422961"/>
            <a:ext cx="0" cy="1668226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72692" y="6091187"/>
            <a:ext cx="1433266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366003" y="6180094"/>
                <a:ext cx="7336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003" y="6180094"/>
                <a:ext cx="733662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-55037" y="3907490"/>
                <a:ext cx="7443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037" y="3907490"/>
                <a:ext cx="744370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D3F3-E86F-4400-B704-C34B2BDBDAE5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5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2405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904397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Dropout on Simple Classifiers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758249"/>
            <a:ext cx="7207625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Caltech 101</a:t>
            </a:r>
          </a:p>
          <a:p>
            <a:pPr lvl="1"/>
            <a:r>
              <a:rPr lang="en-US" sz="2000" dirty="0" smtClean="0"/>
              <a:t>Classifying objects into 101 </a:t>
            </a:r>
            <a:r>
              <a:rPr lang="en-US" sz="2000" dirty="0" smtClean="0"/>
              <a:t>categories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9548" y="6327475"/>
            <a:ext cx="5727031" cy="365125"/>
          </a:xfrm>
        </p:spPr>
        <p:txBody>
          <a:bodyPr/>
          <a:lstStyle/>
          <a:p>
            <a:r>
              <a:rPr lang="en-US" sz="1800" dirty="0" smtClean="0"/>
              <a:t>J. Donahue et al. “</a:t>
            </a:r>
            <a:r>
              <a:rPr lang="en-US" sz="1800" dirty="0" err="1" smtClean="0"/>
              <a:t>DeCAF</a:t>
            </a:r>
            <a:r>
              <a:rPr lang="en-US" sz="1800" dirty="0" smtClean="0"/>
              <a:t>: A Deep </a:t>
            </a:r>
            <a:r>
              <a:rPr lang="en-US" sz="1800" dirty="0" err="1" smtClean="0"/>
              <a:t>Convolutional</a:t>
            </a:r>
            <a:r>
              <a:rPr lang="en-US" sz="1800" dirty="0" smtClean="0"/>
              <a:t> Activation Feature for Generic Visual Recognition ”. </a:t>
            </a:r>
            <a:r>
              <a:rPr lang="en-US" sz="1800" dirty="0" err="1" smtClean="0"/>
              <a:t>arXiv</a:t>
            </a:r>
            <a:r>
              <a:rPr lang="en-US" sz="1800" dirty="0" smtClean="0"/>
              <a:t> 2013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50</a:t>
            </a:fld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59" y="1639986"/>
            <a:ext cx="1707697" cy="1360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151" y="3203901"/>
            <a:ext cx="1302716" cy="1452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07" y="4685620"/>
            <a:ext cx="1438405" cy="1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904397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Dropout on Simple Classifiers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758249"/>
            <a:ext cx="7207625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Caltech 101</a:t>
            </a:r>
          </a:p>
          <a:p>
            <a:pPr lvl="1"/>
            <a:r>
              <a:rPr lang="en-US" sz="2000" dirty="0" smtClean="0"/>
              <a:t>Classifying objects into 101 categories</a:t>
            </a:r>
          </a:p>
          <a:p>
            <a:r>
              <a:rPr lang="en-US" sz="2400" dirty="0" smtClean="0"/>
              <a:t>Deep </a:t>
            </a:r>
            <a:r>
              <a:rPr lang="en-US" sz="2400" dirty="0" err="1" smtClean="0"/>
              <a:t>Convolutional</a:t>
            </a:r>
            <a:r>
              <a:rPr lang="en-US" sz="2400" dirty="0" smtClean="0"/>
              <a:t> Activation Feature (</a:t>
            </a:r>
            <a:r>
              <a:rPr lang="en-US" sz="2400" dirty="0" err="1" smtClean="0"/>
              <a:t>DeCAF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Activation of CNN (</a:t>
            </a:r>
            <a:r>
              <a:rPr lang="en-US" sz="2000" dirty="0" err="1" smtClean="0"/>
              <a:t>CaffeNet</a:t>
            </a:r>
            <a:r>
              <a:rPr lang="en-US" sz="2000" dirty="0" smtClean="0"/>
              <a:t>) layers as </a:t>
            </a:r>
            <a:r>
              <a:rPr lang="en-US" sz="2000" dirty="0" smtClean="0"/>
              <a:t>features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9548" y="6327475"/>
            <a:ext cx="5727031" cy="365125"/>
          </a:xfrm>
        </p:spPr>
        <p:txBody>
          <a:bodyPr/>
          <a:lstStyle/>
          <a:p>
            <a:r>
              <a:rPr lang="en-US" sz="1800" dirty="0" smtClean="0"/>
              <a:t>J. Donahue et al. “</a:t>
            </a:r>
            <a:r>
              <a:rPr lang="en-US" sz="1800" dirty="0" err="1" smtClean="0"/>
              <a:t>DeCAF</a:t>
            </a:r>
            <a:r>
              <a:rPr lang="en-US" sz="1800" dirty="0" smtClean="0"/>
              <a:t>: A Deep </a:t>
            </a:r>
            <a:r>
              <a:rPr lang="en-US" sz="1800" dirty="0" err="1" smtClean="0"/>
              <a:t>Convolutional</a:t>
            </a:r>
            <a:r>
              <a:rPr lang="en-US" sz="1800" dirty="0" smtClean="0"/>
              <a:t> Activation Feature for Generic Visual Recognition ”. </a:t>
            </a:r>
            <a:r>
              <a:rPr lang="en-US" sz="1800" dirty="0" err="1" smtClean="0"/>
              <a:t>arXiv</a:t>
            </a:r>
            <a:r>
              <a:rPr lang="en-US" sz="1800" dirty="0" smtClean="0"/>
              <a:t> 2013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51</a:t>
            </a:fld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59" y="1639986"/>
            <a:ext cx="1707697" cy="1360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151" y="3203901"/>
            <a:ext cx="1302716" cy="1452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07" y="4685620"/>
            <a:ext cx="1438405" cy="1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904397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Dropout on Simple Classifiers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758249"/>
            <a:ext cx="7207625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Caltech 101</a:t>
            </a:r>
          </a:p>
          <a:p>
            <a:pPr lvl="1"/>
            <a:r>
              <a:rPr lang="en-US" sz="2000" dirty="0" smtClean="0"/>
              <a:t>Classifying objects into 101 categories</a:t>
            </a:r>
          </a:p>
          <a:p>
            <a:r>
              <a:rPr lang="en-US" sz="2400" dirty="0" smtClean="0"/>
              <a:t>Deep </a:t>
            </a:r>
            <a:r>
              <a:rPr lang="en-US" sz="2400" dirty="0" err="1" smtClean="0"/>
              <a:t>Convolutional</a:t>
            </a:r>
            <a:r>
              <a:rPr lang="en-US" sz="2400" dirty="0" smtClean="0"/>
              <a:t> Activation Feature (</a:t>
            </a:r>
            <a:r>
              <a:rPr lang="en-US" sz="2400" dirty="0" err="1" smtClean="0"/>
              <a:t>DeCAF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Activation of CNN (</a:t>
            </a:r>
            <a:r>
              <a:rPr lang="en-US" sz="2000" dirty="0" err="1" smtClean="0"/>
              <a:t>CaffeNet</a:t>
            </a:r>
            <a:r>
              <a:rPr lang="en-US" sz="2000" dirty="0" smtClean="0"/>
              <a:t>) layers as features</a:t>
            </a:r>
          </a:p>
          <a:p>
            <a:r>
              <a:rPr lang="en-US" sz="2400" dirty="0" smtClean="0"/>
              <a:t>Logistic regression and SVM on </a:t>
            </a:r>
            <a:r>
              <a:rPr lang="en-US" sz="2400" dirty="0" err="1" smtClean="0"/>
              <a:t>DeCAF</a:t>
            </a:r>
            <a:r>
              <a:rPr lang="en-US" sz="2400" dirty="0" smtClean="0"/>
              <a:t> on Caltech 101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9548" y="6327475"/>
            <a:ext cx="5727031" cy="365125"/>
          </a:xfrm>
        </p:spPr>
        <p:txBody>
          <a:bodyPr/>
          <a:lstStyle/>
          <a:p>
            <a:r>
              <a:rPr lang="en-US" sz="1800" dirty="0" smtClean="0"/>
              <a:t>J. Donahue et al. “</a:t>
            </a:r>
            <a:r>
              <a:rPr lang="en-US" sz="1800" dirty="0" err="1" smtClean="0"/>
              <a:t>DeCAF</a:t>
            </a:r>
            <a:r>
              <a:rPr lang="en-US" sz="1800" dirty="0" smtClean="0"/>
              <a:t>: A Deep </a:t>
            </a:r>
            <a:r>
              <a:rPr lang="en-US" sz="1800" dirty="0" err="1" smtClean="0"/>
              <a:t>Convolutional</a:t>
            </a:r>
            <a:r>
              <a:rPr lang="en-US" sz="1800" dirty="0" smtClean="0"/>
              <a:t> Activation Feature for Generic Visual Recognition ”. </a:t>
            </a:r>
            <a:r>
              <a:rPr lang="en-US" sz="1800" dirty="0" err="1" smtClean="0"/>
              <a:t>arXiv</a:t>
            </a:r>
            <a:r>
              <a:rPr lang="en-US" sz="1800" dirty="0" smtClean="0"/>
              <a:t> 2013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52</a:t>
            </a:fld>
            <a:endParaRPr lang="en-US" sz="1800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14" y="3793065"/>
            <a:ext cx="6206552" cy="220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59" y="1639986"/>
            <a:ext cx="1707697" cy="1360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151" y="3203901"/>
            <a:ext cx="1302716" cy="1452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07" y="4685620"/>
            <a:ext cx="1438405" cy="1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Why Does Dropout Work?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53</a:t>
            </a:fld>
            <a:endParaRPr lang="en-US" sz="180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748624"/>
            <a:ext cx="585216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How to select a good </a:t>
            </a:r>
            <a:r>
              <a:rPr lang="en-US" sz="3200" dirty="0" smtClean="0"/>
              <a:t>model?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sz="3200" dirty="0"/>
              <a:t>How to make a good </a:t>
            </a:r>
            <a:r>
              <a:rPr lang="en-US" sz="3200" dirty="0" smtClean="0"/>
              <a:t>prediction?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Why Does Dropout Work?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54</a:t>
            </a:fld>
            <a:endParaRPr lang="en-US" sz="180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748624"/>
            <a:ext cx="585216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How to select a good </a:t>
            </a:r>
            <a:r>
              <a:rPr lang="en-US" sz="3200" dirty="0" smtClean="0"/>
              <a:t>model?</a:t>
            </a:r>
          </a:p>
          <a:p>
            <a:pPr lvl="1"/>
            <a:r>
              <a:rPr lang="en-US" dirty="0" smtClean="0"/>
              <a:t>Prevent co-adaptation</a:t>
            </a:r>
          </a:p>
          <a:p>
            <a:pPr lvl="1"/>
            <a:r>
              <a:rPr lang="en-US" dirty="0" smtClean="0"/>
              <a:t>Induce sparse activations</a:t>
            </a:r>
          </a:p>
          <a:p>
            <a:pPr lvl="1"/>
            <a:r>
              <a:rPr lang="en-US" dirty="0" smtClean="0"/>
              <a:t>Data augmentation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3200" dirty="0"/>
              <a:t>How to make a good </a:t>
            </a:r>
            <a:r>
              <a:rPr lang="en-US" sz="3200" dirty="0" smtClean="0"/>
              <a:t>prediction?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Why Does Dropout Work?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55</a:t>
            </a:fld>
            <a:endParaRPr lang="en-US" sz="180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748624"/>
            <a:ext cx="585216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How to select a good </a:t>
            </a:r>
            <a:r>
              <a:rPr lang="en-US" sz="3200" dirty="0" smtClean="0"/>
              <a:t>model?</a:t>
            </a:r>
          </a:p>
          <a:p>
            <a:pPr lvl="1"/>
            <a:r>
              <a:rPr lang="en-US" dirty="0" smtClean="0"/>
              <a:t>Prevent co-adaptation</a:t>
            </a:r>
          </a:p>
          <a:p>
            <a:pPr lvl="1"/>
            <a:r>
              <a:rPr lang="en-US" dirty="0" smtClean="0"/>
              <a:t>Induce sparse activations</a:t>
            </a:r>
          </a:p>
          <a:p>
            <a:pPr lvl="1"/>
            <a:r>
              <a:rPr lang="en-US" dirty="0" smtClean="0"/>
              <a:t>Data augmentation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3200" dirty="0"/>
              <a:t>How to make a good </a:t>
            </a:r>
            <a:r>
              <a:rPr lang="en-US" sz="3200" dirty="0" smtClean="0"/>
              <a:t>prediction?</a:t>
            </a:r>
          </a:p>
          <a:p>
            <a:pPr lvl="1"/>
            <a:r>
              <a:rPr lang="en-US" dirty="0" smtClean="0"/>
              <a:t>Bagging with shared weights</a:t>
            </a:r>
          </a:p>
          <a:p>
            <a:pPr lvl="1"/>
            <a:r>
              <a:rPr lang="en-US" dirty="0" smtClean="0"/>
              <a:t>Efficient approximate averaging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21516" cy="1325563"/>
          </a:xfrm>
        </p:spPr>
        <p:txBody>
          <a:bodyPr>
            <a:normAutofit/>
          </a:bodyPr>
          <a:lstStyle/>
          <a:p>
            <a:r>
              <a:rPr lang="en-US" sz="5400" dirty="0"/>
              <a:t>Why Does Dropout Work?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9924" y="6356351"/>
            <a:ext cx="5986914" cy="365125"/>
          </a:xfrm>
        </p:spPr>
        <p:txBody>
          <a:bodyPr/>
          <a:lstStyle/>
          <a:p>
            <a:r>
              <a:rPr lang="en-US" sz="1800" dirty="0" smtClean="0"/>
              <a:t>G. Hinton, “Brains, Sex, and Machine Learning”, </a:t>
            </a:r>
            <a:r>
              <a:rPr lang="en-US" sz="1800" dirty="0" err="1" smtClean="0"/>
              <a:t>Youtube</a:t>
            </a:r>
            <a:r>
              <a:rPr lang="en-US" sz="1800" dirty="0" smtClean="0"/>
              <a:t> 2012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56</a:t>
            </a:fld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366787"/>
            <a:ext cx="5852160" cy="4251912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3200" dirty="0" smtClean="0"/>
              <a:t>Prevent co-adaptation</a:t>
            </a:r>
          </a:p>
          <a:p>
            <a:pPr lvl="1"/>
            <a:endParaRPr lang="en-US" dirty="0" smtClean="0"/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6927" y="1937778"/>
            <a:ext cx="5476774" cy="439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30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21516" cy="1325563"/>
          </a:xfrm>
        </p:spPr>
        <p:txBody>
          <a:bodyPr>
            <a:normAutofit/>
          </a:bodyPr>
          <a:lstStyle/>
          <a:p>
            <a:r>
              <a:rPr lang="en-US" sz="5400" dirty="0"/>
              <a:t>Why Does Dropout Work?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9924" y="6356351"/>
            <a:ext cx="5986914" cy="365125"/>
          </a:xfrm>
        </p:spPr>
        <p:txBody>
          <a:bodyPr/>
          <a:lstStyle/>
          <a:p>
            <a:r>
              <a:rPr lang="en-US" sz="1800" dirty="0" smtClean="0"/>
              <a:t>G. Hinton, “Brains, Sex, and Machine Learning”, </a:t>
            </a:r>
            <a:r>
              <a:rPr lang="en-US" sz="1800" dirty="0" err="1" smtClean="0"/>
              <a:t>Youtube</a:t>
            </a:r>
            <a:r>
              <a:rPr lang="en-US" sz="1800" dirty="0" smtClean="0"/>
              <a:t> 2012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57</a:t>
            </a:fld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366787"/>
            <a:ext cx="5852160" cy="4251912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3200" dirty="0" smtClean="0"/>
              <a:t>Prevent co-adaptation</a:t>
            </a:r>
          </a:p>
          <a:p>
            <a:pPr lvl="1"/>
            <a:endParaRPr lang="en-US" dirty="0" smtClean="0"/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6925" y="1916652"/>
            <a:ext cx="5334051" cy="42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30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21516" cy="1325563"/>
          </a:xfrm>
        </p:spPr>
        <p:txBody>
          <a:bodyPr>
            <a:normAutofit/>
          </a:bodyPr>
          <a:lstStyle/>
          <a:p>
            <a:r>
              <a:rPr lang="en-US" sz="5400" dirty="0"/>
              <a:t>Why Does Dropout Work?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58</a:t>
            </a:fld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366787"/>
            <a:ext cx="8171848" cy="4251912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3200" dirty="0" smtClean="0"/>
              <a:t>Prevent co-adaptation</a:t>
            </a:r>
          </a:p>
          <a:p>
            <a:pPr lvl="1"/>
            <a:r>
              <a:rPr lang="en-US" sz="2800" dirty="0" smtClean="0"/>
              <a:t>Filters (</a:t>
            </a:r>
            <a:r>
              <a:rPr lang="en-US" sz="2800" dirty="0" err="1" smtClean="0"/>
              <a:t>autoencoder</a:t>
            </a:r>
            <a:r>
              <a:rPr lang="en-US" sz="2800" dirty="0" smtClean="0"/>
              <a:t> on MNIST)</a:t>
            </a:r>
          </a:p>
          <a:p>
            <a:pPr lvl="1"/>
            <a:endParaRPr lang="en-US" dirty="0" smtClean="0"/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279" y="2467238"/>
            <a:ext cx="7151569" cy="378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30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21516" cy="1325563"/>
          </a:xfrm>
        </p:spPr>
        <p:txBody>
          <a:bodyPr>
            <a:normAutofit/>
          </a:bodyPr>
          <a:lstStyle/>
          <a:p>
            <a:r>
              <a:rPr lang="en-US" sz="5400" dirty="0"/>
              <a:t>Why Does Dropout Work?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9924" y="6356351"/>
            <a:ext cx="5986914" cy="365125"/>
          </a:xfrm>
        </p:spPr>
        <p:txBody>
          <a:bodyPr/>
          <a:lstStyle/>
          <a:p>
            <a:r>
              <a:rPr lang="en-US" sz="1800" dirty="0" smtClean="0"/>
              <a:t>G. Hinton, “Brains, Sex, and Machine Learning”, </a:t>
            </a:r>
            <a:r>
              <a:rPr lang="en-US" sz="1800" dirty="0" err="1" smtClean="0"/>
              <a:t>Youtube</a:t>
            </a:r>
            <a:r>
              <a:rPr lang="en-US" sz="1800" dirty="0" smtClean="0"/>
              <a:t> 2012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59</a:t>
            </a:fld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366787"/>
            <a:ext cx="5852160" cy="4251912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3200" dirty="0" smtClean="0"/>
              <a:t>Prevent co-adaptation</a:t>
            </a:r>
          </a:p>
          <a:p>
            <a:pPr lvl="1"/>
            <a:endParaRPr lang="en-US" dirty="0" smtClean="0"/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3126" y="1856111"/>
            <a:ext cx="5449451" cy="438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30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1530" y="329398"/>
            <a:ext cx="57990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Optimal </a:t>
            </a:r>
            <a:r>
              <a:rPr lang="en-US" sz="4400" dirty="0" err="1" smtClean="0"/>
              <a:t>Hyperplane</a:t>
            </a:r>
            <a:r>
              <a:rPr lang="en-US" sz="4400" dirty="0" smtClean="0"/>
              <a:t> (L2)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6866964" y="2398011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01620" y="3395694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05600" y="4101305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60768" y="4344977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1377" y="2398011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/>
          </a:p>
        </p:txBody>
      </p:sp>
      <p:sp>
        <p:nvSpPr>
          <p:cNvPr id="10" name="Rectangle 9"/>
          <p:cNvSpPr/>
          <p:nvPr/>
        </p:nvSpPr>
        <p:spPr>
          <a:xfrm>
            <a:off x="2581837" y="3049475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087626" y="1463041"/>
            <a:ext cx="548547" cy="4275895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09365" y="3183943"/>
            <a:ext cx="1214264" cy="219636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395537" y="3395693"/>
            <a:ext cx="1197684" cy="219636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95428" y="2593489"/>
                <a:ext cx="486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428" y="2593489"/>
                <a:ext cx="486222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27648" y="2872473"/>
                <a:ext cx="486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48" y="2872473"/>
                <a:ext cx="486222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2988296" y="4631847"/>
            <a:ext cx="1214264" cy="219636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432327" y="4063839"/>
                <a:ext cx="486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327" y="4063839"/>
                <a:ext cx="486222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V="1">
            <a:off x="872692" y="4422961"/>
            <a:ext cx="0" cy="1668226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72692" y="6091187"/>
            <a:ext cx="1433266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366003" y="6180094"/>
                <a:ext cx="7336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003" y="6180094"/>
                <a:ext cx="733662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-55037" y="3907490"/>
                <a:ext cx="7443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037" y="3907490"/>
                <a:ext cx="744370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587F-AEFE-43ED-9A6B-8CF4F23F7A2D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6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233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21516" cy="1325563"/>
          </a:xfrm>
        </p:spPr>
        <p:txBody>
          <a:bodyPr>
            <a:normAutofit/>
          </a:bodyPr>
          <a:lstStyle/>
          <a:p>
            <a:r>
              <a:rPr lang="en-US" sz="5400" dirty="0"/>
              <a:t>Why Does Dropout Work?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9924" y="6356351"/>
            <a:ext cx="5986914" cy="365125"/>
          </a:xfrm>
        </p:spPr>
        <p:txBody>
          <a:bodyPr/>
          <a:lstStyle/>
          <a:p>
            <a:r>
              <a:rPr lang="en-US" sz="1800" dirty="0" smtClean="0"/>
              <a:t>G. Hinton, “Brains, Sex, and Machine Learning”, </a:t>
            </a:r>
            <a:r>
              <a:rPr lang="en-US" sz="1800" dirty="0" err="1" smtClean="0"/>
              <a:t>Youtube</a:t>
            </a:r>
            <a:r>
              <a:rPr lang="en-US" sz="1800" dirty="0" smtClean="0"/>
              <a:t> 2012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60</a:t>
            </a:fld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366787"/>
            <a:ext cx="5852160" cy="4251912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3200" dirty="0" smtClean="0"/>
              <a:t>Prevent co-adaptation</a:t>
            </a:r>
          </a:p>
          <a:p>
            <a:pPr lvl="1"/>
            <a:endParaRPr lang="en-US" dirty="0" smtClean="0"/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799" y="1810571"/>
            <a:ext cx="5531218" cy="444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30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61</a:t>
            </a:fld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382864"/>
            <a:ext cx="7879976" cy="435133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3200" dirty="0"/>
              <a:t>Induce </a:t>
            </a:r>
            <a:r>
              <a:rPr lang="en-US" sz="3200" dirty="0" smtClean="0"/>
              <a:t>sparse activations</a:t>
            </a:r>
          </a:p>
          <a:p>
            <a:pPr lvl="1"/>
            <a:r>
              <a:rPr lang="en-US" altLang="zh-CN" sz="2800" dirty="0" smtClean="0"/>
              <a:t>Activations (</a:t>
            </a:r>
            <a:r>
              <a:rPr lang="en-US" altLang="zh-CN" sz="2800" dirty="0" err="1" smtClean="0"/>
              <a:t>autoencoder</a:t>
            </a:r>
            <a:r>
              <a:rPr lang="en-US" altLang="zh-CN" sz="2800" dirty="0" smtClean="0"/>
              <a:t> on MNIST)</a:t>
            </a:r>
            <a:endParaRPr lang="en-US" sz="2800" dirty="0" smtClean="0"/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264" y="2358188"/>
            <a:ext cx="8184525" cy="355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7215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/>
              <a:t>Why Does Dropout Work?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130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62</a:t>
            </a:fld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382864"/>
            <a:ext cx="585216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augmentation</a:t>
            </a:r>
          </a:p>
          <a:p>
            <a:pPr lvl="1"/>
            <a:r>
              <a:rPr lang="en-US" altLang="zh-CN" sz="2800" dirty="0" smtClean="0"/>
              <a:t>Dropout as adding “pepper” noise </a:t>
            </a:r>
            <a:endParaRPr lang="en-US" sz="2800" dirty="0" smtClean="0"/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817" y="3961308"/>
            <a:ext cx="4527985" cy="149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4677" y="2454225"/>
            <a:ext cx="4543123" cy="149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993374" y="5546132"/>
            <a:ext cx="1395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Cheetah</a:t>
            </a:r>
            <a:endParaRPr lang="zh-CN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724317" y="5544527"/>
            <a:ext cx="897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Train</a:t>
            </a:r>
            <a:endParaRPr lang="zh-CN" alt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244164" y="5544527"/>
            <a:ext cx="1061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Morel</a:t>
            </a:r>
            <a:endParaRPr lang="zh-CN" altLang="en-US" sz="28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21516" cy="1325563"/>
          </a:xfrm>
        </p:spPr>
        <p:txBody>
          <a:bodyPr>
            <a:normAutofit/>
          </a:bodyPr>
          <a:lstStyle/>
          <a:p>
            <a:r>
              <a:rPr lang="en-US" sz="5400" dirty="0"/>
              <a:t>Why Does Dropout Work?</a:t>
            </a:r>
          </a:p>
        </p:txBody>
      </p:sp>
    </p:spTree>
    <p:extLst>
      <p:ext uri="{BB962C8B-B14F-4D97-AF65-F5344CB8AC3E}">
        <p14:creationId xmlns:p14="http://schemas.microsoft.com/office/powerpoint/2010/main" val="41130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63</a:t>
            </a:fld>
            <a:endParaRPr lang="en-US" sz="180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477880"/>
            <a:ext cx="82296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Bagging with shared weights</a:t>
            </a:r>
          </a:p>
          <a:p>
            <a:pPr lvl="1"/>
            <a:r>
              <a:rPr lang="en-US" sz="2800" dirty="0" smtClean="0"/>
              <a:t>Exponentially many architectures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7929" y="2635271"/>
            <a:ext cx="6334001" cy="334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21516" cy="1325563"/>
          </a:xfrm>
        </p:spPr>
        <p:txBody>
          <a:bodyPr>
            <a:normAutofit/>
          </a:bodyPr>
          <a:lstStyle/>
          <a:p>
            <a:r>
              <a:rPr lang="en-US" sz="5400" dirty="0"/>
              <a:t>Why Does Dropout Work?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1314503" y="2913501"/>
            <a:ext cx="25757" cy="2789804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757" y="4163925"/>
            <a:ext cx="1221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Forward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09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1798" y="6356351"/>
            <a:ext cx="6063916" cy="365125"/>
          </a:xfrm>
        </p:spPr>
        <p:txBody>
          <a:bodyPr/>
          <a:lstStyle/>
          <a:p>
            <a:r>
              <a:rPr lang="en-US" sz="1800" dirty="0" smtClean="0"/>
              <a:t>G. Hinton, “Brains, Sex, and Machine Learning”, </a:t>
            </a:r>
            <a:r>
              <a:rPr lang="en-US" sz="1800" dirty="0" err="1" smtClean="0"/>
              <a:t>Youtube</a:t>
            </a:r>
            <a:r>
              <a:rPr lang="en-US" sz="1800" dirty="0" smtClean="0"/>
              <a:t> 2012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64</a:t>
            </a:fld>
            <a:endParaRPr lang="en-US" sz="1800"/>
          </a:p>
        </p:txBody>
      </p:sp>
      <p:cxnSp>
        <p:nvCxnSpPr>
          <p:cNvPr id="40" name="Straight Arrow Connector 39"/>
          <p:cNvCxnSpPr>
            <a:stCxn id="41" idx="3"/>
            <a:endCxn id="44" idx="1"/>
          </p:cNvCxnSpPr>
          <p:nvPr/>
        </p:nvCxnSpPr>
        <p:spPr>
          <a:xfrm>
            <a:off x="1450061" y="3547792"/>
            <a:ext cx="423488" cy="374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81984" y="3286182"/>
                <a:ext cx="4680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84" y="3286182"/>
                <a:ext cx="468077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3878704" y="3116561"/>
            <a:ext cx="1359812" cy="869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Inner</a:t>
            </a:r>
          </a:p>
          <a:p>
            <a:pPr algn="ctr"/>
            <a:r>
              <a:rPr lang="en-US" altLang="zh-CN" sz="2400" dirty="0" smtClean="0"/>
              <a:t>Product</a:t>
            </a:r>
            <a:endParaRPr lang="zh-CN" altLang="en-US" sz="2400" dirty="0"/>
          </a:p>
        </p:txBody>
      </p:sp>
      <p:cxnSp>
        <p:nvCxnSpPr>
          <p:cNvPr id="43" name="Straight Arrow Connector 42"/>
          <p:cNvCxnSpPr>
            <a:stCxn id="42" idx="3"/>
            <a:endCxn id="46" idx="1"/>
          </p:cNvCxnSpPr>
          <p:nvPr/>
        </p:nvCxnSpPr>
        <p:spPr>
          <a:xfrm flipV="1">
            <a:off x="5238516" y="3545457"/>
            <a:ext cx="393795" cy="60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873549" y="3116561"/>
            <a:ext cx="1268074" cy="869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Dropout</a:t>
            </a:r>
            <a:endParaRPr lang="zh-CN" altLang="en-US" sz="2400" dirty="0"/>
          </a:p>
        </p:txBody>
      </p:sp>
      <p:cxnSp>
        <p:nvCxnSpPr>
          <p:cNvPr id="45" name="Straight Arrow Connector 44"/>
          <p:cNvCxnSpPr>
            <a:stCxn id="44" idx="3"/>
            <a:endCxn id="42" idx="1"/>
          </p:cNvCxnSpPr>
          <p:nvPr/>
        </p:nvCxnSpPr>
        <p:spPr>
          <a:xfrm>
            <a:off x="3141623" y="3551533"/>
            <a:ext cx="73708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632311" y="3283847"/>
                <a:ext cx="27474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𝑐𝑜𝑟𝑒</m:t>
                      </m:r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sz="2800" i="1" dirty="0" err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sz="2800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̃"/>
                          <m:ctrlP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311" y="3283847"/>
                <a:ext cx="274745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283043" y="2976359"/>
                <a:ext cx="4680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043" y="2976359"/>
                <a:ext cx="468077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21516" cy="1325563"/>
          </a:xfrm>
        </p:spPr>
        <p:txBody>
          <a:bodyPr>
            <a:normAutofit/>
          </a:bodyPr>
          <a:lstStyle/>
          <a:p>
            <a:r>
              <a:rPr lang="en-US" sz="5400" dirty="0"/>
              <a:t>Why Does Dropout Work?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0" y="1477880"/>
            <a:ext cx="8229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Bagging with shared weights</a:t>
            </a:r>
          </a:p>
          <a:p>
            <a:pPr lvl="1"/>
            <a:r>
              <a:rPr lang="en-US" sz="2800" dirty="0" smtClean="0"/>
              <a:t>Exponentially many architectures</a:t>
            </a:r>
          </a:p>
          <a:p>
            <a:pPr lvl="1"/>
            <a:r>
              <a:rPr lang="en-US" sz="2800" dirty="0"/>
              <a:t>Approximate geometric mean of all architectures</a:t>
            </a:r>
          </a:p>
        </p:txBody>
      </p:sp>
      <p:cxnSp>
        <p:nvCxnSpPr>
          <p:cNvPr id="47" name="Straight Arrow Connector 46"/>
          <p:cNvCxnSpPr>
            <a:endCxn id="44" idx="2"/>
          </p:cNvCxnSpPr>
          <p:nvPr/>
        </p:nvCxnSpPr>
        <p:spPr>
          <a:xfrm flipV="1">
            <a:off x="2507586" y="3986505"/>
            <a:ext cx="0" cy="5271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81601" y="4192707"/>
                <a:ext cx="2942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601" y="4192707"/>
                <a:ext cx="294248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endCxn id="42" idx="2"/>
          </p:cNvCxnSpPr>
          <p:nvPr/>
        </p:nvCxnSpPr>
        <p:spPr>
          <a:xfrm flipH="1" flipV="1">
            <a:off x="4558610" y="3986505"/>
            <a:ext cx="5255" cy="5271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656059" y="4138822"/>
                <a:ext cx="4902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059" y="4138822"/>
                <a:ext cx="490262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9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1798" y="6356351"/>
            <a:ext cx="6063916" cy="365125"/>
          </a:xfrm>
        </p:spPr>
        <p:txBody>
          <a:bodyPr/>
          <a:lstStyle/>
          <a:p>
            <a:r>
              <a:rPr lang="en-US" sz="1800" dirty="0" smtClean="0"/>
              <a:t>G. Hinton, “Brains, Sex, and Machine Learning”, </a:t>
            </a:r>
            <a:r>
              <a:rPr lang="en-US" sz="1800" dirty="0" err="1" smtClean="0"/>
              <a:t>Youtube</a:t>
            </a:r>
            <a:r>
              <a:rPr lang="en-US" sz="1800" dirty="0" smtClean="0"/>
              <a:t> 2012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65</a:t>
            </a:fld>
            <a:endParaRPr lang="en-US" sz="1800"/>
          </a:p>
        </p:txBody>
      </p:sp>
      <p:cxnSp>
        <p:nvCxnSpPr>
          <p:cNvPr id="40" name="Straight Arrow Connector 39"/>
          <p:cNvCxnSpPr>
            <a:stCxn id="41" idx="3"/>
            <a:endCxn id="44" idx="1"/>
          </p:cNvCxnSpPr>
          <p:nvPr/>
        </p:nvCxnSpPr>
        <p:spPr>
          <a:xfrm>
            <a:off x="1450061" y="3547792"/>
            <a:ext cx="423488" cy="374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81984" y="3286182"/>
                <a:ext cx="4680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84" y="3286182"/>
                <a:ext cx="468077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3878704" y="3116561"/>
            <a:ext cx="1359812" cy="869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Inner</a:t>
            </a:r>
          </a:p>
          <a:p>
            <a:pPr algn="ctr"/>
            <a:r>
              <a:rPr lang="en-US" altLang="zh-CN" sz="2400" dirty="0" smtClean="0"/>
              <a:t>Product</a:t>
            </a:r>
            <a:endParaRPr lang="zh-CN" altLang="en-US" sz="2400" dirty="0"/>
          </a:p>
        </p:txBody>
      </p:sp>
      <p:cxnSp>
        <p:nvCxnSpPr>
          <p:cNvPr id="43" name="Straight Arrow Connector 42"/>
          <p:cNvCxnSpPr>
            <a:stCxn id="42" idx="3"/>
            <a:endCxn id="46" idx="1"/>
          </p:cNvCxnSpPr>
          <p:nvPr/>
        </p:nvCxnSpPr>
        <p:spPr>
          <a:xfrm flipV="1">
            <a:off x="5238516" y="3545457"/>
            <a:ext cx="393795" cy="60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873549" y="3116561"/>
            <a:ext cx="1268074" cy="869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Dropout</a:t>
            </a:r>
            <a:endParaRPr lang="zh-CN" altLang="en-US" sz="2400" dirty="0"/>
          </a:p>
        </p:txBody>
      </p:sp>
      <p:cxnSp>
        <p:nvCxnSpPr>
          <p:cNvPr id="45" name="Straight Arrow Connector 44"/>
          <p:cNvCxnSpPr>
            <a:stCxn id="44" idx="3"/>
            <a:endCxn id="42" idx="1"/>
          </p:cNvCxnSpPr>
          <p:nvPr/>
        </p:nvCxnSpPr>
        <p:spPr>
          <a:xfrm>
            <a:off x="3141623" y="3551533"/>
            <a:ext cx="73708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632311" y="3283847"/>
                <a:ext cx="27474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𝑐𝑜𝑟𝑒</m:t>
                      </m:r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sz="2800" i="1" dirty="0" err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sz="2800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̃"/>
                          <m:ctrlP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311" y="3283847"/>
                <a:ext cx="274745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283043" y="2976359"/>
                <a:ext cx="4680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043" y="2976359"/>
                <a:ext cx="468077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21516" cy="1325563"/>
          </a:xfrm>
        </p:spPr>
        <p:txBody>
          <a:bodyPr>
            <a:normAutofit/>
          </a:bodyPr>
          <a:lstStyle/>
          <a:p>
            <a:r>
              <a:rPr lang="en-US" sz="5400" dirty="0"/>
              <a:t>Why Does Dropout Work?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0" y="1477880"/>
            <a:ext cx="8229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Bagging with shared weights</a:t>
            </a:r>
          </a:p>
          <a:p>
            <a:pPr lvl="1"/>
            <a:r>
              <a:rPr lang="en-US" sz="2800" dirty="0" smtClean="0"/>
              <a:t>Exponentially many architectures</a:t>
            </a:r>
          </a:p>
          <a:p>
            <a:pPr lvl="1"/>
            <a:r>
              <a:rPr lang="en-US" sz="2800" dirty="0"/>
              <a:t>Approximate geometric mean of all architectures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828910" y="3849217"/>
                <a:ext cx="2686440" cy="448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)~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zh-CN" altLang="en-US" sz="28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910" y="3849217"/>
                <a:ext cx="2686440" cy="448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4" idx="2"/>
          </p:cNvCxnSpPr>
          <p:nvPr/>
        </p:nvCxnSpPr>
        <p:spPr>
          <a:xfrm flipV="1">
            <a:off x="2507586" y="3986505"/>
            <a:ext cx="0" cy="5271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81601" y="4192707"/>
                <a:ext cx="2942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601" y="4192707"/>
                <a:ext cx="294248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endCxn id="42" idx="2"/>
          </p:cNvCxnSpPr>
          <p:nvPr/>
        </p:nvCxnSpPr>
        <p:spPr>
          <a:xfrm flipH="1" flipV="1">
            <a:off x="4558610" y="3986505"/>
            <a:ext cx="5255" cy="5271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656059" y="4138822"/>
                <a:ext cx="4902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059" y="4138822"/>
                <a:ext cx="490262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7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1798" y="6356351"/>
            <a:ext cx="6063916" cy="365125"/>
          </a:xfrm>
        </p:spPr>
        <p:txBody>
          <a:bodyPr/>
          <a:lstStyle/>
          <a:p>
            <a:r>
              <a:rPr lang="en-US" sz="1800" dirty="0" smtClean="0"/>
              <a:t>G. Hinton, “Brains, Sex, and Machine Learning”, </a:t>
            </a:r>
            <a:r>
              <a:rPr lang="en-US" sz="1800" dirty="0" err="1" smtClean="0"/>
              <a:t>Youtube</a:t>
            </a:r>
            <a:r>
              <a:rPr lang="en-US" sz="1800" dirty="0" smtClean="0"/>
              <a:t> 2012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66</a:t>
            </a:fld>
            <a:endParaRPr lang="en-US" sz="1800"/>
          </a:p>
        </p:txBody>
      </p:sp>
      <p:cxnSp>
        <p:nvCxnSpPr>
          <p:cNvPr id="40" name="Straight Arrow Connector 39"/>
          <p:cNvCxnSpPr>
            <a:stCxn id="41" idx="3"/>
            <a:endCxn id="44" idx="1"/>
          </p:cNvCxnSpPr>
          <p:nvPr/>
        </p:nvCxnSpPr>
        <p:spPr>
          <a:xfrm>
            <a:off x="1450061" y="3547792"/>
            <a:ext cx="423488" cy="374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81984" y="3286182"/>
                <a:ext cx="4680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84" y="3286182"/>
                <a:ext cx="468077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3878704" y="3116561"/>
            <a:ext cx="1359812" cy="869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Inner</a:t>
            </a:r>
          </a:p>
          <a:p>
            <a:pPr algn="ctr"/>
            <a:r>
              <a:rPr lang="en-US" altLang="zh-CN" sz="2400" dirty="0" smtClean="0"/>
              <a:t>Product</a:t>
            </a:r>
            <a:endParaRPr lang="zh-CN" altLang="en-US" sz="2400" dirty="0"/>
          </a:p>
        </p:txBody>
      </p:sp>
      <p:cxnSp>
        <p:nvCxnSpPr>
          <p:cNvPr id="43" name="Straight Arrow Connector 42"/>
          <p:cNvCxnSpPr>
            <a:stCxn id="42" idx="3"/>
            <a:endCxn id="46" idx="1"/>
          </p:cNvCxnSpPr>
          <p:nvPr/>
        </p:nvCxnSpPr>
        <p:spPr>
          <a:xfrm flipV="1">
            <a:off x="5238516" y="3545457"/>
            <a:ext cx="393795" cy="60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873549" y="3116561"/>
            <a:ext cx="1268074" cy="869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Dropout</a:t>
            </a:r>
            <a:endParaRPr lang="zh-CN" altLang="en-US" sz="2400" dirty="0"/>
          </a:p>
        </p:txBody>
      </p:sp>
      <p:cxnSp>
        <p:nvCxnSpPr>
          <p:cNvPr id="45" name="Straight Arrow Connector 44"/>
          <p:cNvCxnSpPr>
            <a:stCxn id="44" idx="3"/>
            <a:endCxn id="42" idx="1"/>
          </p:cNvCxnSpPr>
          <p:nvPr/>
        </p:nvCxnSpPr>
        <p:spPr>
          <a:xfrm>
            <a:off x="3141623" y="3551533"/>
            <a:ext cx="73708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632311" y="3283847"/>
                <a:ext cx="27474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𝑐𝑜𝑟𝑒</m:t>
                      </m:r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sz="2800" i="1" dirty="0" err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sz="2800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̃"/>
                          <m:ctrlP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311" y="3283847"/>
                <a:ext cx="274745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283043" y="2976359"/>
                <a:ext cx="4680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043" y="2976359"/>
                <a:ext cx="468077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21516" cy="1325563"/>
          </a:xfrm>
        </p:spPr>
        <p:txBody>
          <a:bodyPr>
            <a:normAutofit/>
          </a:bodyPr>
          <a:lstStyle/>
          <a:p>
            <a:r>
              <a:rPr lang="en-US" sz="5400" dirty="0"/>
              <a:t>Why Does Dropout Work?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0" y="1477880"/>
            <a:ext cx="8229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Bagging with shared weights</a:t>
            </a:r>
          </a:p>
          <a:p>
            <a:pPr lvl="1"/>
            <a:r>
              <a:rPr lang="en-US" sz="2800" dirty="0" smtClean="0"/>
              <a:t>Exponentially many architectures</a:t>
            </a:r>
          </a:p>
          <a:p>
            <a:pPr lvl="1"/>
            <a:r>
              <a:rPr lang="en-US" sz="2800" dirty="0"/>
              <a:t>Approximate geometric mean of all architectures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828910" y="3849217"/>
                <a:ext cx="2686440" cy="448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)~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zh-CN" altLang="en-US" sz="28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910" y="3849217"/>
                <a:ext cx="2686440" cy="448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6709" y="5180622"/>
                <a:ext cx="7718973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g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g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((1−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09" y="5180622"/>
                <a:ext cx="7718973" cy="10911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4" idx="2"/>
          </p:cNvCxnSpPr>
          <p:nvPr/>
        </p:nvCxnSpPr>
        <p:spPr>
          <a:xfrm flipV="1">
            <a:off x="2507586" y="3986505"/>
            <a:ext cx="0" cy="5271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81601" y="4192707"/>
                <a:ext cx="2942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601" y="4192707"/>
                <a:ext cx="294248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endCxn id="42" idx="2"/>
          </p:cNvCxnSpPr>
          <p:nvPr/>
        </p:nvCxnSpPr>
        <p:spPr>
          <a:xfrm flipH="1" flipV="1">
            <a:off x="4558610" y="3986505"/>
            <a:ext cx="5255" cy="5271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656059" y="4138822"/>
                <a:ext cx="4902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059" y="4138822"/>
                <a:ext cx="490262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15284" y="4809683"/>
                <a:ext cx="2667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Geometric mean over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84" y="4809683"/>
                <a:ext cx="2667012" cy="400110"/>
              </a:xfrm>
              <a:prstGeom prst="rect">
                <a:avLst/>
              </a:prstGeom>
              <a:blipFill rotWithShape="0">
                <a:blip r:embed="rId10"/>
                <a:stretch>
                  <a:fillRect l="-2283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Why Does </a:t>
            </a:r>
            <a:r>
              <a:rPr lang="en-US" sz="5400" dirty="0"/>
              <a:t>D</a:t>
            </a:r>
            <a:r>
              <a:rPr lang="en-US" sz="5400" dirty="0" smtClean="0"/>
              <a:t>ropout Work?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67</a:t>
            </a:fld>
            <a:endParaRPr lang="en-US" sz="180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" y="1748624"/>
            <a:ext cx="407148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Bagging with shared weights</a:t>
            </a:r>
          </a:p>
          <a:p>
            <a:pPr lvl="1"/>
            <a:r>
              <a:rPr lang="en-US" dirty="0" smtClean="0"/>
              <a:t>Exponentially many architectures</a:t>
            </a:r>
          </a:p>
          <a:p>
            <a:pPr lvl="1"/>
            <a:r>
              <a:rPr lang="en-US" dirty="0" smtClean="0"/>
              <a:t>Approximate geometric mean of all architectures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7912" y="2128653"/>
            <a:ext cx="5196088" cy="380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7821962" y="3208328"/>
            <a:ext cx="842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</a:rPr>
              <a:t>Exact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55908" y="3739538"/>
            <a:ext cx="1902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Basic dropout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7" idx="2"/>
          </p:cNvCxnSpPr>
          <p:nvPr/>
        </p:nvCxnSpPr>
        <p:spPr>
          <a:xfrm>
            <a:off x="8243328" y="3669993"/>
            <a:ext cx="132702" cy="155643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2"/>
          </p:cNvCxnSpPr>
          <p:nvPr/>
        </p:nvCxnSpPr>
        <p:spPr>
          <a:xfrm rot="5400000">
            <a:off x="6298850" y="4535764"/>
            <a:ext cx="743099" cy="7397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9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259503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Effects of Dropout </a:t>
            </a:r>
            <a:r>
              <a:rPr lang="en-US" sz="5400" dirty="0"/>
              <a:t>P</a:t>
            </a:r>
            <a:r>
              <a:rPr lang="en-US" sz="5400" dirty="0" smtClean="0"/>
              <a:t>arameters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68</a:t>
            </a:fld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405288"/>
            <a:ext cx="8200724" cy="469467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Retaining probability (1-dropout ratio)</a:t>
            </a:r>
            <a:endParaRPr lang="en-US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431" y="2211928"/>
            <a:ext cx="8649151" cy="367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64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259503" cy="1325563"/>
          </a:xfrm>
        </p:spPr>
        <p:txBody>
          <a:bodyPr>
            <a:normAutofit/>
          </a:bodyPr>
          <a:lstStyle/>
          <a:p>
            <a:r>
              <a:rPr lang="en-US" sz="5400" dirty="0"/>
              <a:t>Effects of Dropout Parameters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69</a:t>
            </a:fld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405288"/>
            <a:ext cx="8200724" cy="469467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Dataset size</a:t>
            </a: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9253" y="2088681"/>
            <a:ext cx="5294632" cy="404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64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1530" y="329398"/>
            <a:ext cx="4898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Optimal Neural Net?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6866964" y="2398011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01620" y="3395694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05600" y="4101305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60768" y="4344977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1377" y="2398011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/>
          </a:p>
        </p:txBody>
      </p:sp>
      <p:sp>
        <p:nvSpPr>
          <p:cNvPr id="10" name="Rectangle 9"/>
          <p:cNvSpPr/>
          <p:nvPr/>
        </p:nvSpPr>
        <p:spPr>
          <a:xfrm>
            <a:off x="2581837" y="3049475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872692" y="4422961"/>
            <a:ext cx="0" cy="1668226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72692" y="6091187"/>
            <a:ext cx="1433266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366003" y="6180094"/>
                <a:ext cx="7336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003" y="6180094"/>
                <a:ext cx="733662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-55037" y="3907490"/>
                <a:ext cx="7443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037" y="3907490"/>
                <a:ext cx="744370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1020278" y="981777"/>
            <a:ext cx="7620415" cy="5727777"/>
          </a:xfrm>
          <a:custGeom>
            <a:avLst/>
            <a:gdLst>
              <a:gd name="connsiteX0" fmla="*/ 67377 w 7620415"/>
              <a:gd name="connsiteY0" fmla="*/ 0 h 5727777"/>
              <a:gd name="connsiteX1" fmla="*/ 38501 w 7620415"/>
              <a:gd name="connsiteY1" fmla="*/ 115503 h 5727777"/>
              <a:gd name="connsiteX2" fmla="*/ 28876 w 7620415"/>
              <a:gd name="connsiteY2" fmla="*/ 163629 h 5727777"/>
              <a:gd name="connsiteX3" fmla="*/ 19250 w 7620415"/>
              <a:gd name="connsiteY3" fmla="*/ 202130 h 5727777"/>
              <a:gd name="connsiteX4" fmla="*/ 0 w 7620415"/>
              <a:gd name="connsiteY4" fmla="*/ 404261 h 5727777"/>
              <a:gd name="connsiteX5" fmla="*/ 9625 w 7620415"/>
              <a:gd name="connsiteY5" fmla="*/ 490888 h 5727777"/>
              <a:gd name="connsiteX6" fmla="*/ 19250 w 7620415"/>
              <a:gd name="connsiteY6" fmla="*/ 548640 h 5727777"/>
              <a:gd name="connsiteX7" fmla="*/ 48126 w 7620415"/>
              <a:gd name="connsiteY7" fmla="*/ 616017 h 5727777"/>
              <a:gd name="connsiteX8" fmla="*/ 86627 w 7620415"/>
              <a:gd name="connsiteY8" fmla="*/ 673768 h 5727777"/>
              <a:gd name="connsiteX9" fmla="*/ 182880 w 7620415"/>
              <a:gd name="connsiteY9" fmla="*/ 741145 h 5727777"/>
              <a:gd name="connsiteX10" fmla="*/ 221381 w 7620415"/>
              <a:gd name="connsiteY10" fmla="*/ 750770 h 5727777"/>
              <a:gd name="connsiteX11" fmla="*/ 269507 w 7620415"/>
              <a:gd name="connsiteY11" fmla="*/ 770021 h 5727777"/>
              <a:gd name="connsiteX12" fmla="*/ 413886 w 7620415"/>
              <a:gd name="connsiteY12" fmla="*/ 789271 h 5727777"/>
              <a:gd name="connsiteX13" fmla="*/ 789271 w 7620415"/>
              <a:gd name="connsiteY13" fmla="*/ 770021 h 5727777"/>
              <a:gd name="connsiteX14" fmla="*/ 885524 w 7620415"/>
              <a:gd name="connsiteY14" fmla="*/ 741145 h 5727777"/>
              <a:gd name="connsiteX15" fmla="*/ 962526 w 7620415"/>
              <a:gd name="connsiteY15" fmla="*/ 721895 h 5727777"/>
              <a:gd name="connsiteX16" fmla="*/ 1068404 w 7620415"/>
              <a:gd name="connsiteY16" fmla="*/ 673768 h 5727777"/>
              <a:gd name="connsiteX17" fmla="*/ 1203158 w 7620415"/>
              <a:gd name="connsiteY17" fmla="*/ 616017 h 5727777"/>
              <a:gd name="connsiteX18" fmla="*/ 1337911 w 7620415"/>
              <a:gd name="connsiteY18" fmla="*/ 577516 h 5727777"/>
              <a:gd name="connsiteX19" fmla="*/ 1405288 w 7620415"/>
              <a:gd name="connsiteY19" fmla="*/ 548640 h 5727777"/>
              <a:gd name="connsiteX20" fmla="*/ 1568918 w 7620415"/>
              <a:gd name="connsiteY20" fmla="*/ 519764 h 5727777"/>
              <a:gd name="connsiteX21" fmla="*/ 1645920 w 7620415"/>
              <a:gd name="connsiteY21" fmla="*/ 510139 h 5727777"/>
              <a:gd name="connsiteX22" fmla="*/ 1819175 w 7620415"/>
              <a:gd name="connsiteY22" fmla="*/ 490888 h 5727777"/>
              <a:gd name="connsiteX23" fmla="*/ 1905802 w 7620415"/>
              <a:gd name="connsiteY23" fmla="*/ 471638 h 5727777"/>
              <a:gd name="connsiteX24" fmla="*/ 2079057 w 7620415"/>
              <a:gd name="connsiteY24" fmla="*/ 462012 h 5727777"/>
              <a:gd name="connsiteX25" fmla="*/ 2704699 w 7620415"/>
              <a:gd name="connsiteY25" fmla="*/ 471638 h 5727777"/>
              <a:gd name="connsiteX26" fmla="*/ 2772076 w 7620415"/>
              <a:gd name="connsiteY26" fmla="*/ 510139 h 5727777"/>
              <a:gd name="connsiteX27" fmla="*/ 2829827 w 7620415"/>
              <a:gd name="connsiteY27" fmla="*/ 567890 h 5727777"/>
              <a:gd name="connsiteX28" fmla="*/ 2887579 w 7620415"/>
              <a:gd name="connsiteY28" fmla="*/ 625642 h 5727777"/>
              <a:gd name="connsiteX29" fmla="*/ 2926080 w 7620415"/>
              <a:gd name="connsiteY29" fmla="*/ 702644 h 5727777"/>
              <a:gd name="connsiteX30" fmla="*/ 2945330 w 7620415"/>
              <a:gd name="connsiteY30" fmla="*/ 760396 h 5727777"/>
              <a:gd name="connsiteX31" fmla="*/ 2916455 w 7620415"/>
              <a:gd name="connsiteY31" fmla="*/ 952901 h 5727777"/>
              <a:gd name="connsiteX32" fmla="*/ 2868328 w 7620415"/>
              <a:gd name="connsiteY32" fmla="*/ 1001027 h 5727777"/>
              <a:gd name="connsiteX33" fmla="*/ 2820202 w 7620415"/>
              <a:gd name="connsiteY33" fmla="*/ 1039528 h 5727777"/>
              <a:gd name="connsiteX34" fmla="*/ 2781701 w 7620415"/>
              <a:gd name="connsiteY34" fmla="*/ 1078029 h 5727777"/>
              <a:gd name="connsiteX35" fmla="*/ 2743200 w 7620415"/>
              <a:gd name="connsiteY35" fmla="*/ 1155031 h 5727777"/>
              <a:gd name="connsiteX36" fmla="*/ 2772076 w 7620415"/>
              <a:gd name="connsiteY36" fmla="*/ 1328286 h 5727777"/>
              <a:gd name="connsiteX37" fmla="*/ 2820202 w 7620415"/>
              <a:gd name="connsiteY37" fmla="*/ 1386038 h 5727777"/>
              <a:gd name="connsiteX38" fmla="*/ 2916455 w 7620415"/>
              <a:gd name="connsiteY38" fmla="*/ 1405288 h 5727777"/>
              <a:gd name="connsiteX39" fmla="*/ 3234088 w 7620415"/>
              <a:gd name="connsiteY39" fmla="*/ 1376412 h 5727777"/>
              <a:gd name="connsiteX40" fmla="*/ 3339966 w 7620415"/>
              <a:gd name="connsiteY40" fmla="*/ 1347537 h 5727777"/>
              <a:gd name="connsiteX41" fmla="*/ 3455469 w 7620415"/>
              <a:gd name="connsiteY41" fmla="*/ 1309036 h 5727777"/>
              <a:gd name="connsiteX42" fmla="*/ 3532471 w 7620415"/>
              <a:gd name="connsiteY42" fmla="*/ 1251284 h 5727777"/>
              <a:gd name="connsiteX43" fmla="*/ 3570973 w 7620415"/>
              <a:gd name="connsiteY43" fmla="*/ 1222408 h 5727777"/>
              <a:gd name="connsiteX44" fmla="*/ 3619099 w 7620415"/>
              <a:gd name="connsiteY44" fmla="*/ 1193532 h 5727777"/>
              <a:gd name="connsiteX45" fmla="*/ 3734602 w 7620415"/>
              <a:gd name="connsiteY45" fmla="*/ 1126156 h 5727777"/>
              <a:gd name="connsiteX46" fmla="*/ 3936733 w 7620415"/>
              <a:gd name="connsiteY46" fmla="*/ 1155031 h 5727777"/>
              <a:gd name="connsiteX47" fmla="*/ 4119613 w 7620415"/>
              <a:gd name="connsiteY47" fmla="*/ 1251284 h 5727777"/>
              <a:gd name="connsiteX48" fmla="*/ 4186989 w 7620415"/>
              <a:gd name="connsiteY48" fmla="*/ 1318661 h 5727777"/>
              <a:gd name="connsiteX49" fmla="*/ 4206240 w 7620415"/>
              <a:gd name="connsiteY49" fmla="*/ 1347537 h 5727777"/>
              <a:gd name="connsiteX50" fmla="*/ 4215865 w 7620415"/>
              <a:gd name="connsiteY50" fmla="*/ 1376412 h 5727777"/>
              <a:gd name="connsiteX51" fmla="*/ 4177364 w 7620415"/>
              <a:gd name="connsiteY51" fmla="*/ 1520791 h 5727777"/>
              <a:gd name="connsiteX52" fmla="*/ 4148488 w 7620415"/>
              <a:gd name="connsiteY52" fmla="*/ 1559292 h 5727777"/>
              <a:gd name="connsiteX53" fmla="*/ 4119613 w 7620415"/>
              <a:gd name="connsiteY53" fmla="*/ 1588168 h 5727777"/>
              <a:gd name="connsiteX54" fmla="*/ 4090737 w 7620415"/>
              <a:gd name="connsiteY54" fmla="*/ 1626669 h 5727777"/>
              <a:gd name="connsiteX55" fmla="*/ 3955983 w 7620415"/>
              <a:gd name="connsiteY55" fmla="*/ 1722922 h 5727777"/>
              <a:gd name="connsiteX56" fmla="*/ 3840480 w 7620415"/>
              <a:gd name="connsiteY56" fmla="*/ 1771048 h 5727777"/>
              <a:gd name="connsiteX57" fmla="*/ 3763478 w 7620415"/>
              <a:gd name="connsiteY57" fmla="*/ 1790299 h 5727777"/>
              <a:gd name="connsiteX58" fmla="*/ 3676850 w 7620415"/>
              <a:gd name="connsiteY58" fmla="*/ 1799924 h 5727777"/>
              <a:gd name="connsiteX59" fmla="*/ 3542097 w 7620415"/>
              <a:gd name="connsiteY59" fmla="*/ 1838425 h 5727777"/>
              <a:gd name="connsiteX60" fmla="*/ 3455469 w 7620415"/>
              <a:gd name="connsiteY60" fmla="*/ 1857676 h 5727777"/>
              <a:gd name="connsiteX61" fmla="*/ 3388093 w 7620415"/>
              <a:gd name="connsiteY61" fmla="*/ 1876926 h 5727777"/>
              <a:gd name="connsiteX62" fmla="*/ 3330341 w 7620415"/>
              <a:gd name="connsiteY62" fmla="*/ 1915427 h 5727777"/>
              <a:gd name="connsiteX63" fmla="*/ 3262964 w 7620415"/>
              <a:gd name="connsiteY63" fmla="*/ 1992429 h 5727777"/>
              <a:gd name="connsiteX64" fmla="*/ 3224463 w 7620415"/>
              <a:gd name="connsiteY64" fmla="*/ 2088682 h 5727777"/>
              <a:gd name="connsiteX65" fmla="*/ 3214838 w 7620415"/>
              <a:gd name="connsiteY65" fmla="*/ 2127183 h 5727777"/>
              <a:gd name="connsiteX66" fmla="*/ 3195587 w 7620415"/>
              <a:gd name="connsiteY66" fmla="*/ 2184935 h 5727777"/>
              <a:gd name="connsiteX67" fmla="*/ 3214838 w 7620415"/>
              <a:gd name="connsiteY67" fmla="*/ 2396690 h 5727777"/>
              <a:gd name="connsiteX68" fmla="*/ 3224463 w 7620415"/>
              <a:gd name="connsiteY68" fmla="*/ 2425566 h 5727777"/>
              <a:gd name="connsiteX69" fmla="*/ 3234088 w 7620415"/>
              <a:gd name="connsiteY69" fmla="*/ 2473692 h 5727777"/>
              <a:gd name="connsiteX70" fmla="*/ 3262964 w 7620415"/>
              <a:gd name="connsiteY70" fmla="*/ 2502568 h 5727777"/>
              <a:gd name="connsiteX71" fmla="*/ 3282215 w 7620415"/>
              <a:gd name="connsiteY71" fmla="*/ 2531444 h 5727777"/>
              <a:gd name="connsiteX72" fmla="*/ 3320716 w 7620415"/>
              <a:gd name="connsiteY72" fmla="*/ 2608446 h 5727777"/>
              <a:gd name="connsiteX73" fmla="*/ 3359217 w 7620415"/>
              <a:gd name="connsiteY73" fmla="*/ 2685448 h 5727777"/>
              <a:gd name="connsiteX74" fmla="*/ 3388093 w 7620415"/>
              <a:gd name="connsiteY74" fmla="*/ 2752825 h 5727777"/>
              <a:gd name="connsiteX75" fmla="*/ 3474720 w 7620415"/>
              <a:gd name="connsiteY75" fmla="*/ 2926080 h 5727777"/>
              <a:gd name="connsiteX76" fmla="*/ 3493970 w 7620415"/>
              <a:gd name="connsiteY76" fmla="*/ 2993457 h 5727777"/>
              <a:gd name="connsiteX77" fmla="*/ 3513221 w 7620415"/>
              <a:gd name="connsiteY77" fmla="*/ 3022332 h 5727777"/>
              <a:gd name="connsiteX78" fmla="*/ 3522846 w 7620415"/>
              <a:gd name="connsiteY78" fmla="*/ 3060834 h 5727777"/>
              <a:gd name="connsiteX79" fmla="*/ 3551722 w 7620415"/>
              <a:gd name="connsiteY79" fmla="*/ 3099335 h 5727777"/>
              <a:gd name="connsiteX80" fmla="*/ 3580598 w 7620415"/>
              <a:gd name="connsiteY80" fmla="*/ 3147461 h 5727777"/>
              <a:gd name="connsiteX81" fmla="*/ 3599848 w 7620415"/>
              <a:gd name="connsiteY81" fmla="*/ 3195587 h 5727777"/>
              <a:gd name="connsiteX82" fmla="*/ 3647975 w 7620415"/>
              <a:gd name="connsiteY82" fmla="*/ 3291840 h 5727777"/>
              <a:gd name="connsiteX83" fmla="*/ 3647975 w 7620415"/>
              <a:gd name="connsiteY83" fmla="*/ 3397718 h 5727777"/>
              <a:gd name="connsiteX84" fmla="*/ 3609474 w 7620415"/>
              <a:gd name="connsiteY84" fmla="*/ 3455469 h 5727777"/>
              <a:gd name="connsiteX85" fmla="*/ 3513221 w 7620415"/>
              <a:gd name="connsiteY85" fmla="*/ 3551722 h 5727777"/>
              <a:gd name="connsiteX86" fmla="*/ 3455469 w 7620415"/>
              <a:gd name="connsiteY86" fmla="*/ 3580598 h 5727777"/>
              <a:gd name="connsiteX87" fmla="*/ 3291840 w 7620415"/>
              <a:gd name="connsiteY87" fmla="*/ 3667225 h 5727777"/>
              <a:gd name="connsiteX88" fmla="*/ 3253339 w 7620415"/>
              <a:gd name="connsiteY88" fmla="*/ 3686476 h 5727777"/>
              <a:gd name="connsiteX89" fmla="*/ 3195587 w 7620415"/>
              <a:gd name="connsiteY89" fmla="*/ 3705726 h 5727777"/>
              <a:gd name="connsiteX90" fmla="*/ 3157086 w 7620415"/>
              <a:gd name="connsiteY90" fmla="*/ 3744227 h 5727777"/>
              <a:gd name="connsiteX91" fmla="*/ 3128210 w 7620415"/>
              <a:gd name="connsiteY91" fmla="*/ 3850105 h 5727777"/>
              <a:gd name="connsiteX92" fmla="*/ 3137836 w 7620415"/>
              <a:gd name="connsiteY92" fmla="*/ 3984859 h 5727777"/>
              <a:gd name="connsiteX93" fmla="*/ 3176337 w 7620415"/>
              <a:gd name="connsiteY93" fmla="*/ 4061861 h 5727777"/>
              <a:gd name="connsiteX94" fmla="*/ 3311090 w 7620415"/>
              <a:gd name="connsiteY94" fmla="*/ 4254366 h 5727777"/>
              <a:gd name="connsiteX95" fmla="*/ 3667225 w 7620415"/>
              <a:gd name="connsiteY95" fmla="*/ 4600876 h 5727777"/>
              <a:gd name="connsiteX96" fmla="*/ 3888606 w 7620415"/>
              <a:gd name="connsiteY96" fmla="*/ 4735629 h 5727777"/>
              <a:gd name="connsiteX97" fmla="*/ 3984859 w 7620415"/>
              <a:gd name="connsiteY97" fmla="*/ 4754880 h 5727777"/>
              <a:gd name="connsiteX98" fmla="*/ 4186989 w 7620415"/>
              <a:gd name="connsiteY98" fmla="*/ 4716379 h 5727777"/>
              <a:gd name="connsiteX99" fmla="*/ 4302493 w 7620415"/>
              <a:gd name="connsiteY99" fmla="*/ 4649002 h 5727777"/>
              <a:gd name="connsiteX100" fmla="*/ 4379495 w 7620415"/>
              <a:gd name="connsiteY100" fmla="*/ 4591250 h 5727777"/>
              <a:gd name="connsiteX101" fmla="*/ 4485373 w 7620415"/>
              <a:gd name="connsiteY101" fmla="*/ 4475747 h 5727777"/>
              <a:gd name="connsiteX102" fmla="*/ 4485373 w 7620415"/>
              <a:gd name="connsiteY102" fmla="*/ 4475747 h 5727777"/>
              <a:gd name="connsiteX103" fmla="*/ 4572000 w 7620415"/>
              <a:gd name="connsiteY103" fmla="*/ 4379495 h 5727777"/>
              <a:gd name="connsiteX104" fmla="*/ 4658627 w 7620415"/>
              <a:gd name="connsiteY104" fmla="*/ 4312118 h 5727777"/>
              <a:gd name="connsiteX105" fmla="*/ 4706754 w 7620415"/>
              <a:gd name="connsiteY105" fmla="*/ 4273617 h 5727777"/>
              <a:gd name="connsiteX106" fmla="*/ 5159141 w 7620415"/>
              <a:gd name="connsiteY106" fmla="*/ 4562375 h 5727777"/>
              <a:gd name="connsiteX107" fmla="*/ 5977288 w 7620415"/>
              <a:gd name="connsiteY107" fmla="*/ 4995511 h 5727777"/>
              <a:gd name="connsiteX108" fmla="*/ 6343048 w 7620415"/>
              <a:gd name="connsiteY108" fmla="*/ 5159141 h 5727777"/>
              <a:gd name="connsiteX109" fmla="*/ 6728059 w 7620415"/>
              <a:gd name="connsiteY109" fmla="*/ 5390147 h 5727777"/>
              <a:gd name="connsiteX110" fmla="*/ 6737684 w 7620415"/>
              <a:gd name="connsiteY110" fmla="*/ 5428648 h 5727777"/>
              <a:gd name="connsiteX111" fmla="*/ 6718434 w 7620415"/>
              <a:gd name="connsiteY111" fmla="*/ 5467149 h 5727777"/>
              <a:gd name="connsiteX112" fmla="*/ 6679933 w 7620415"/>
              <a:gd name="connsiteY112" fmla="*/ 5534526 h 5727777"/>
              <a:gd name="connsiteX113" fmla="*/ 6641431 w 7620415"/>
              <a:gd name="connsiteY113" fmla="*/ 5592278 h 5727777"/>
              <a:gd name="connsiteX114" fmla="*/ 6622181 w 7620415"/>
              <a:gd name="connsiteY114" fmla="*/ 5630779 h 5727777"/>
              <a:gd name="connsiteX115" fmla="*/ 6602930 w 7620415"/>
              <a:gd name="connsiteY115" fmla="*/ 5659655 h 5727777"/>
              <a:gd name="connsiteX116" fmla="*/ 6593305 w 7620415"/>
              <a:gd name="connsiteY116" fmla="*/ 5698156 h 5727777"/>
              <a:gd name="connsiteX117" fmla="*/ 6583680 w 7620415"/>
              <a:gd name="connsiteY117" fmla="*/ 5727031 h 5727777"/>
              <a:gd name="connsiteX118" fmla="*/ 6622181 w 7620415"/>
              <a:gd name="connsiteY118" fmla="*/ 5707781 h 5727777"/>
              <a:gd name="connsiteX119" fmla="*/ 7007191 w 7620415"/>
              <a:gd name="connsiteY119" fmla="*/ 5207267 h 5727777"/>
              <a:gd name="connsiteX120" fmla="*/ 7247823 w 7620415"/>
              <a:gd name="connsiteY120" fmla="*/ 4957010 h 5727777"/>
              <a:gd name="connsiteX121" fmla="*/ 7363326 w 7620415"/>
              <a:gd name="connsiteY121" fmla="*/ 4851132 h 5727777"/>
              <a:gd name="connsiteX122" fmla="*/ 7526956 w 7620415"/>
              <a:gd name="connsiteY122" fmla="*/ 4591250 h 5727777"/>
              <a:gd name="connsiteX123" fmla="*/ 7565457 w 7620415"/>
              <a:gd name="connsiteY123" fmla="*/ 4514248 h 5727777"/>
              <a:gd name="connsiteX124" fmla="*/ 7603958 w 7620415"/>
              <a:gd name="connsiteY124" fmla="*/ 4417996 h 5727777"/>
              <a:gd name="connsiteX125" fmla="*/ 7603958 w 7620415"/>
              <a:gd name="connsiteY125" fmla="*/ 4013735 h 5727777"/>
              <a:gd name="connsiteX126" fmla="*/ 7594333 w 7620415"/>
              <a:gd name="connsiteY126" fmla="*/ 3936732 h 5727777"/>
              <a:gd name="connsiteX127" fmla="*/ 7584707 w 7620415"/>
              <a:gd name="connsiteY127" fmla="*/ 3898231 h 572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7620415" h="5727777">
                <a:moveTo>
                  <a:pt x="67377" y="0"/>
                </a:moveTo>
                <a:cubicBezTo>
                  <a:pt x="44850" y="112624"/>
                  <a:pt x="74124" y="-26991"/>
                  <a:pt x="38501" y="115503"/>
                </a:cubicBezTo>
                <a:cubicBezTo>
                  <a:pt x="34533" y="131374"/>
                  <a:pt x="32425" y="147659"/>
                  <a:pt x="28876" y="163629"/>
                </a:cubicBezTo>
                <a:cubicBezTo>
                  <a:pt x="26006" y="176543"/>
                  <a:pt x="22459" y="189296"/>
                  <a:pt x="19250" y="202130"/>
                </a:cubicBezTo>
                <a:cubicBezTo>
                  <a:pt x="11615" y="263214"/>
                  <a:pt x="0" y="346214"/>
                  <a:pt x="0" y="404261"/>
                </a:cubicBezTo>
                <a:cubicBezTo>
                  <a:pt x="0" y="433314"/>
                  <a:pt x="5785" y="462089"/>
                  <a:pt x="9625" y="490888"/>
                </a:cubicBezTo>
                <a:cubicBezTo>
                  <a:pt x="12204" y="510233"/>
                  <a:pt x="15016" y="529589"/>
                  <a:pt x="19250" y="548640"/>
                </a:cubicBezTo>
                <a:cubicBezTo>
                  <a:pt x="23935" y="569723"/>
                  <a:pt x="37743" y="598712"/>
                  <a:pt x="48126" y="616017"/>
                </a:cubicBezTo>
                <a:cubicBezTo>
                  <a:pt x="60029" y="635856"/>
                  <a:pt x="68118" y="659886"/>
                  <a:pt x="86627" y="673768"/>
                </a:cubicBezTo>
                <a:cubicBezTo>
                  <a:pt x="110773" y="691878"/>
                  <a:pt x="159178" y="729294"/>
                  <a:pt x="182880" y="741145"/>
                </a:cubicBezTo>
                <a:cubicBezTo>
                  <a:pt x="194712" y="747061"/>
                  <a:pt x="208831" y="746587"/>
                  <a:pt x="221381" y="750770"/>
                </a:cubicBezTo>
                <a:cubicBezTo>
                  <a:pt x="237772" y="756234"/>
                  <a:pt x="252745" y="765830"/>
                  <a:pt x="269507" y="770021"/>
                </a:cubicBezTo>
                <a:cubicBezTo>
                  <a:pt x="282789" y="773342"/>
                  <a:pt x="405246" y="788191"/>
                  <a:pt x="413886" y="789271"/>
                </a:cubicBezTo>
                <a:lnTo>
                  <a:pt x="789271" y="770021"/>
                </a:lnTo>
                <a:cubicBezTo>
                  <a:pt x="881785" y="763854"/>
                  <a:pt x="814416" y="764848"/>
                  <a:pt x="885524" y="741145"/>
                </a:cubicBezTo>
                <a:cubicBezTo>
                  <a:pt x="910624" y="732778"/>
                  <a:pt x="962526" y="721895"/>
                  <a:pt x="962526" y="721895"/>
                </a:cubicBezTo>
                <a:cubicBezTo>
                  <a:pt x="1051252" y="668660"/>
                  <a:pt x="967742" y="714033"/>
                  <a:pt x="1068404" y="673768"/>
                </a:cubicBezTo>
                <a:cubicBezTo>
                  <a:pt x="1113778" y="655618"/>
                  <a:pt x="1156169" y="629442"/>
                  <a:pt x="1203158" y="616017"/>
                </a:cubicBezTo>
                <a:cubicBezTo>
                  <a:pt x="1248076" y="603183"/>
                  <a:pt x="1294973" y="595918"/>
                  <a:pt x="1337911" y="577516"/>
                </a:cubicBezTo>
                <a:cubicBezTo>
                  <a:pt x="1360370" y="567891"/>
                  <a:pt x="1382107" y="556367"/>
                  <a:pt x="1405288" y="548640"/>
                </a:cubicBezTo>
                <a:cubicBezTo>
                  <a:pt x="1472954" y="526084"/>
                  <a:pt x="1497199" y="528201"/>
                  <a:pt x="1568918" y="519764"/>
                </a:cubicBezTo>
                <a:lnTo>
                  <a:pt x="1645920" y="510139"/>
                </a:lnTo>
                <a:cubicBezTo>
                  <a:pt x="1703644" y="503478"/>
                  <a:pt x="1762452" y="503493"/>
                  <a:pt x="1819175" y="490888"/>
                </a:cubicBezTo>
                <a:cubicBezTo>
                  <a:pt x="1848051" y="484471"/>
                  <a:pt x="1876403" y="474905"/>
                  <a:pt x="1905802" y="471638"/>
                </a:cubicBezTo>
                <a:cubicBezTo>
                  <a:pt x="1963289" y="465251"/>
                  <a:pt x="2021305" y="465221"/>
                  <a:pt x="2079057" y="462012"/>
                </a:cubicBezTo>
                <a:cubicBezTo>
                  <a:pt x="2287604" y="465221"/>
                  <a:pt x="2496324" y="462578"/>
                  <a:pt x="2704699" y="471638"/>
                </a:cubicBezTo>
                <a:cubicBezTo>
                  <a:pt x="2713864" y="472036"/>
                  <a:pt x="2763256" y="502299"/>
                  <a:pt x="2772076" y="510139"/>
                </a:cubicBezTo>
                <a:cubicBezTo>
                  <a:pt x="2792424" y="528226"/>
                  <a:pt x="2807175" y="552789"/>
                  <a:pt x="2829827" y="567890"/>
                </a:cubicBezTo>
                <a:cubicBezTo>
                  <a:pt x="2861415" y="588949"/>
                  <a:pt x="2866511" y="587719"/>
                  <a:pt x="2887579" y="625642"/>
                </a:cubicBezTo>
                <a:cubicBezTo>
                  <a:pt x="2966065" y="766917"/>
                  <a:pt x="2860460" y="604216"/>
                  <a:pt x="2926080" y="702644"/>
                </a:cubicBezTo>
                <a:cubicBezTo>
                  <a:pt x="2932497" y="721895"/>
                  <a:pt x="2944449" y="740123"/>
                  <a:pt x="2945330" y="760396"/>
                </a:cubicBezTo>
                <a:cubicBezTo>
                  <a:pt x="2948635" y="836413"/>
                  <a:pt x="2963130" y="899558"/>
                  <a:pt x="2916455" y="952901"/>
                </a:cubicBezTo>
                <a:cubicBezTo>
                  <a:pt x="2901515" y="969975"/>
                  <a:pt x="2885191" y="985850"/>
                  <a:pt x="2868328" y="1001027"/>
                </a:cubicBezTo>
                <a:cubicBezTo>
                  <a:pt x="2853058" y="1014770"/>
                  <a:pt x="2835557" y="1025879"/>
                  <a:pt x="2820202" y="1039528"/>
                </a:cubicBezTo>
                <a:cubicBezTo>
                  <a:pt x="2806637" y="1051586"/>
                  <a:pt x="2791769" y="1062928"/>
                  <a:pt x="2781701" y="1078029"/>
                </a:cubicBezTo>
                <a:cubicBezTo>
                  <a:pt x="2765783" y="1101906"/>
                  <a:pt x="2743200" y="1155031"/>
                  <a:pt x="2743200" y="1155031"/>
                </a:cubicBezTo>
                <a:cubicBezTo>
                  <a:pt x="2757380" y="1353553"/>
                  <a:pt x="2731560" y="1233749"/>
                  <a:pt x="2772076" y="1328286"/>
                </a:cubicBezTo>
                <a:cubicBezTo>
                  <a:pt x="2789348" y="1368587"/>
                  <a:pt x="2769514" y="1357074"/>
                  <a:pt x="2820202" y="1386038"/>
                </a:cubicBezTo>
                <a:cubicBezTo>
                  <a:pt x="2842601" y="1398837"/>
                  <a:pt x="2901645" y="1403172"/>
                  <a:pt x="2916455" y="1405288"/>
                </a:cubicBezTo>
                <a:cubicBezTo>
                  <a:pt x="3063591" y="1398282"/>
                  <a:pt x="3106433" y="1404163"/>
                  <a:pt x="3234088" y="1376412"/>
                </a:cubicBezTo>
                <a:cubicBezTo>
                  <a:pt x="3269835" y="1368641"/>
                  <a:pt x="3304969" y="1358188"/>
                  <a:pt x="3339966" y="1347537"/>
                </a:cubicBezTo>
                <a:cubicBezTo>
                  <a:pt x="3378791" y="1335721"/>
                  <a:pt x="3455469" y="1309036"/>
                  <a:pt x="3455469" y="1309036"/>
                </a:cubicBezTo>
                <a:cubicBezTo>
                  <a:pt x="3557969" y="1227037"/>
                  <a:pt x="3460972" y="1302355"/>
                  <a:pt x="3532471" y="1251284"/>
                </a:cubicBezTo>
                <a:cubicBezTo>
                  <a:pt x="3545525" y="1241959"/>
                  <a:pt x="3557625" y="1231307"/>
                  <a:pt x="3570973" y="1222408"/>
                </a:cubicBezTo>
                <a:cubicBezTo>
                  <a:pt x="3586539" y="1212031"/>
                  <a:pt x="3603362" y="1203649"/>
                  <a:pt x="3619099" y="1193532"/>
                </a:cubicBezTo>
                <a:cubicBezTo>
                  <a:pt x="3721479" y="1127716"/>
                  <a:pt x="3670665" y="1147468"/>
                  <a:pt x="3734602" y="1126156"/>
                </a:cubicBezTo>
                <a:cubicBezTo>
                  <a:pt x="3801979" y="1135781"/>
                  <a:pt x="3870588" y="1138996"/>
                  <a:pt x="3936733" y="1155031"/>
                </a:cubicBezTo>
                <a:cubicBezTo>
                  <a:pt x="4002166" y="1170893"/>
                  <a:pt x="4068286" y="1207289"/>
                  <a:pt x="4119613" y="1251284"/>
                </a:cubicBezTo>
                <a:cubicBezTo>
                  <a:pt x="4143728" y="1271954"/>
                  <a:pt x="4169371" y="1292234"/>
                  <a:pt x="4186989" y="1318661"/>
                </a:cubicBezTo>
                <a:lnTo>
                  <a:pt x="4206240" y="1347537"/>
                </a:lnTo>
                <a:cubicBezTo>
                  <a:pt x="4209448" y="1357162"/>
                  <a:pt x="4216588" y="1366292"/>
                  <a:pt x="4215865" y="1376412"/>
                </a:cubicBezTo>
                <a:cubicBezTo>
                  <a:pt x="4211849" y="1432635"/>
                  <a:pt x="4205537" y="1475715"/>
                  <a:pt x="4177364" y="1520791"/>
                </a:cubicBezTo>
                <a:cubicBezTo>
                  <a:pt x="4168862" y="1534395"/>
                  <a:pt x="4158928" y="1547112"/>
                  <a:pt x="4148488" y="1559292"/>
                </a:cubicBezTo>
                <a:cubicBezTo>
                  <a:pt x="4139629" y="1569627"/>
                  <a:pt x="4128472" y="1577833"/>
                  <a:pt x="4119613" y="1588168"/>
                </a:cubicBezTo>
                <a:cubicBezTo>
                  <a:pt x="4109173" y="1600348"/>
                  <a:pt x="4102563" y="1615829"/>
                  <a:pt x="4090737" y="1626669"/>
                </a:cubicBezTo>
                <a:cubicBezTo>
                  <a:pt x="4066011" y="1649335"/>
                  <a:pt x="3996269" y="1703964"/>
                  <a:pt x="3955983" y="1722922"/>
                </a:cubicBezTo>
                <a:cubicBezTo>
                  <a:pt x="3918244" y="1740682"/>
                  <a:pt x="3880944" y="1760932"/>
                  <a:pt x="3840480" y="1771048"/>
                </a:cubicBezTo>
                <a:cubicBezTo>
                  <a:pt x="3814813" y="1777465"/>
                  <a:pt x="3789533" y="1785701"/>
                  <a:pt x="3763478" y="1790299"/>
                </a:cubicBezTo>
                <a:cubicBezTo>
                  <a:pt x="3734866" y="1795348"/>
                  <a:pt x="3705726" y="1796716"/>
                  <a:pt x="3676850" y="1799924"/>
                </a:cubicBezTo>
                <a:cubicBezTo>
                  <a:pt x="3631932" y="1812758"/>
                  <a:pt x="3587905" y="1829264"/>
                  <a:pt x="3542097" y="1838425"/>
                </a:cubicBezTo>
                <a:cubicBezTo>
                  <a:pt x="3509003" y="1845044"/>
                  <a:pt x="3487197" y="1848611"/>
                  <a:pt x="3455469" y="1857676"/>
                </a:cubicBezTo>
                <a:cubicBezTo>
                  <a:pt x="3358850" y="1885282"/>
                  <a:pt x="3508403" y="1846849"/>
                  <a:pt x="3388093" y="1876926"/>
                </a:cubicBezTo>
                <a:cubicBezTo>
                  <a:pt x="3368842" y="1889760"/>
                  <a:pt x="3346701" y="1899067"/>
                  <a:pt x="3330341" y="1915427"/>
                </a:cubicBezTo>
                <a:cubicBezTo>
                  <a:pt x="3286938" y="1958830"/>
                  <a:pt x="3309969" y="1933674"/>
                  <a:pt x="3262964" y="1992429"/>
                </a:cubicBezTo>
                <a:cubicBezTo>
                  <a:pt x="3240991" y="2080322"/>
                  <a:pt x="3270852" y="1972709"/>
                  <a:pt x="3224463" y="2088682"/>
                </a:cubicBezTo>
                <a:cubicBezTo>
                  <a:pt x="3219550" y="2100964"/>
                  <a:pt x="3218639" y="2114512"/>
                  <a:pt x="3214838" y="2127183"/>
                </a:cubicBezTo>
                <a:cubicBezTo>
                  <a:pt x="3209007" y="2146619"/>
                  <a:pt x="3202004" y="2165684"/>
                  <a:pt x="3195587" y="2184935"/>
                </a:cubicBezTo>
                <a:cubicBezTo>
                  <a:pt x="3202004" y="2255520"/>
                  <a:pt x="3206393" y="2326319"/>
                  <a:pt x="3214838" y="2396690"/>
                </a:cubicBezTo>
                <a:cubicBezTo>
                  <a:pt x="3216047" y="2406764"/>
                  <a:pt x="3222002" y="2415723"/>
                  <a:pt x="3224463" y="2425566"/>
                </a:cubicBezTo>
                <a:cubicBezTo>
                  <a:pt x="3228431" y="2441437"/>
                  <a:pt x="3226772" y="2459059"/>
                  <a:pt x="3234088" y="2473692"/>
                </a:cubicBezTo>
                <a:cubicBezTo>
                  <a:pt x="3240176" y="2485867"/>
                  <a:pt x="3254250" y="2492111"/>
                  <a:pt x="3262964" y="2502568"/>
                </a:cubicBezTo>
                <a:cubicBezTo>
                  <a:pt x="3270370" y="2511455"/>
                  <a:pt x="3275798" y="2521819"/>
                  <a:pt x="3282215" y="2531444"/>
                </a:cubicBezTo>
                <a:cubicBezTo>
                  <a:pt x="3300790" y="2605746"/>
                  <a:pt x="3277767" y="2534820"/>
                  <a:pt x="3320716" y="2608446"/>
                </a:cubicBezTo>
                <a:cubicBezTo>
                  <a:pt x="3335176" y="2633234"/>
                  <a:pt x="3359217" y="2685448"/>
                  <a:pt x="3359217" y="2685448"/>
                </a:cubicBezTo>
                <a:cubicBezTo>
                  <a:pt x="3381783" y="2775714"/>
                  <a:pt x="3352641" y="2677489"/>
                  <a:pt x="3388093" y="2752825"/>
                </a:cubicBezTo>
                <a:cubicBezTo>
                  <a:pt x="3469025" y="2924806"/>
                  <a:pt x="3410987" y="2841104"/>
                  <a:pt x="3474720" y="2926080"/>
                </a:cubicBezTo>
                <a:cubicBezTo>
                  <a:pt x="3477803" y="2938414"/>
                  <a:pt x="3487066" y="2979650"/>
                  <a:pt x="3493970" y="2993457"/>
                </a:cubicBezTo>
                <a:cubicBezTo>
                  <a:pt x="3499143" y="3003804"/>
                  <a:pt x="3506804" y="3012707"/>
                  <a:pt x="3513221" y="3022332"/>
                </a:cubicBezTo>
                <a:cubicBezTo>
                  <a:pt x="3516429" y="3035166"/>
                  <a:pt x="3516930" y="3049002"/>
                  <a:pt x="3522846" y="3060834"/>
                </a:cubicBezTo>
                <a:cubicBezTo>
                  <a:pt x="3530020" y="3075183"/>
                  <a:pt x="3542823" y="3085987"/>
                  <a:pt x="3551722" y="3099335"/>
                </a:cubicBezTo>
                <a:cubicBezTo>
                  <a:pt x="3562099" y="3114901"/>
                  <a:pt x="3572231" y="3130728"/>
                  <a:pt x="3580598" y="3147461"/>
                </a:cubicBezTo>
                <a:cubicBezTo>
                  <a:pt x="3588325" y="3162915"/>
                  <a:pt x="3592541" y="3179930"/>
                  <a:pt x="3599848" y="3195587"/>
                </a:cubicBezTo>
                <a:cubicBezTo>
                  <a:pt x="3615018" y="3228093"/>
                  <a:pt x="3647975" y="3291840"/>
                  <a:pt x="3647975" y="3291840"/>
                </a:cubicBezTo>
                <a:cubicBezTo>
                  <a:pt x="3656405" y="3333992"/>
                  <a:pt x="3666280" y="3353785"/>
                  <a:pt x="3647975" y="3397718"/>
                </a:cubicBezTo>
                <a:cubicBezTo>
                  <a:pt x="3639077" y="3419074"/>
                  <a:pt x="3623082" y="3436758"/>
                  <a:pt x="3609474" y="3455469"/>
                </a:cubicBezTo>
                <a:cubicBezTo>
                  <a:pt x="3579059" y="3497290"/>
                  <a:pt x="3557799" y="3522004"/>
                  <a:pt x="3513221" y="3551722"/>
                </a:cubicBezTo>
                <a:cubicBezTo>
                  <a:pt x="3495313" y="3563661"/>
                  <a:pt x="3474551" y="3570642"/>
                  <a:pt x="3455469" y="3580598"/>
                </a:cubicBezTo>
                <a:lnTo>
                  <a:pt x="3291840" y="3667225"/>
                </a:lnTo>
                <a:cubicBezTo>
                  <a:pt x="3279130" y="3673883"/>
                  <a:pt x="3266951" y="3681939"/>
                  <a:pt x="3253339" y="3686476"/>
                </a:cubicBezTo>
                <a:lnTo>
                  <a:pt x="3195587" y="3705726"/>
                </a:lnTo>
                <a:cubicBezTo>
                  <a:pt x="3182753" y="3718560"/>
                  <a:pt x="3167976" y="3729707"/>
                  <a:pt x="3157086" y="3744227"/>
                </a:cubicBezTo>
                <a:cubicBezTo>
                  <a:pt x="3131149" y="3778810"/>
                  <a:pt x="3134396" y="3806804"/>
                  <a:pt x="3128210" y="3850105"/>
                </a:cubicBezTo>
                <a:cubicBezTo>
                  <a:pt x="3131419" y="3895023"/>
                  <a:pt x="3127856" y="3940946"/>
                  <a:pt x="3137836" y="3984859"/>
                </a:cubicBezTo>
                <a:cubicBezTo>
                  <a:pt x="3144196" y="4012842"/>
                  <a:pt x="3160819" y="4037722"/>
                  <a:pt x="3176337" y="4061861"/>
                </a:cubicBezTo>
                <a:cubicBezTo>
                  <a:pt x="3218693" y="4127748"/>
                  <a:pt x="3260495" y="4194572"/>
                  <a:pt x="3311090" y="4254366"/>
                </a:cubicBezTo>
                <a:cubicBezTo>
                  <a:pt x="3428475" y="4393094"/>
                  <a:pt x="3499235" y="4488883"/>
                  <a:pt x="3667225" y="4600876"/>
                </a:cubicBezTo>
                <a:cubicBezTo>
                  <a:pt x="3719094" y="4635455"/>
                  <a:pt x="3826452" y="4711951"/>
                  <a:pt x="3888606" y="4735629"/>
                </a:cubicBezTo>
                <a:cubicBezTo>
                  <a:pt x="3919182" y="4747277"/>
                  <a:pt x="3952775" y="4748463"/>
                  <a:pt x="3984859" y="4754880"/>
                </a:cubicBezTo>
                <a:cubicBezTo>
                  <a:pt x="4054516" y="4744929"/>
                  <a:pt x="4121398" y="4741606"/>
                  <a:pt x="4186989" y="4716379"/>
                </a:cubicBezTo>
                <a:cubicBezTo>
                  <a:pt x="4227811" y="4700678"/>
                  <a:pt x="4267277" y="4674156"/>
                  <a:pt x="4302493" y="4649002"/>
                </a:cubicBezTo>
                <a:cubicBezTo>
                  <a:pt x="4328601" y="4630353"/>
                  <a:pt x="4360245" y="4616918"/>
                  <a:pt x="4379495" y="4591250"/>
                </a:cubicBezTo>
                <a:cubicBezTo>
                  <a:pt x="4430149" y="4523709"/>
                  <a:pt x="4397027" y="4564092"/>
                  <a:pt x="4485373" y="4475747"/>
                </a:cubicBezTo>
                <a:lnTo>
                  <a:pt x="4485373" y="4475747"/>
                </a:lnTo>
                <a:cubicBezTo>
                  <a:pt x="4517416" y="4435694"/>
                  <a:pt x="4532130" y="4413669"/>
                  <a:pt x="4572000" y="4379495"/>
                </a:cubicBezTo>
                <a:cubicBezTo>
                  <a:pt x="4599775" y="4355688"/>
                  <a:pt x="4638335" y="4342556"/>
                  <a:pt x="4658627" y="4312118"/>
                </a:cubicBezTo>
                <a:cubicBezTo>
                  <a:pt x="4683506" y="4274800"/>
                  <a:pt x="4666903" y="4286900"/>
                  <a:pt x="4706754" y="4273617"/>
                </a:cubicBezTo>
                <a:cubicBezTo>
                  <a:pt x="5044847" y="4403652"/>
                  <a:pt x="4533522" y="4194364"/>
                  <a:pt x="5159141" y="4562375"/>
                </a:cubicBezTo>
                <a:cubicBezTo>
                  <a:pt x="5425113" y="4718829"/>
                  <a:pt x="5701739" y="4856616"/>
                  <a:pt x="5977288" y="4995511"/>
                </a:cubicBezTo>
                <a:cubicBezTo>
                  <a:pt x="6096557" y="5055630"/>
                  <a:pt x="6224822" y="5096996"/>
                  <a:pt x="6343048" y="5159141"/>
                </a:cubicBezTo>
                <a:cubicBezTo>
                  <a:pt x="6475526" y="5228777"/>
                  <a:pt x="6728059" y="5390147"/>
                  <a:pt x="6728059" y="5390147"/>
                </a:cubicBezTo>
                <a:cubicBezTo>
                  <a:pt x="6731267" y="5402981"/>
                  <a:pt x="6739325" y="5415522"/>
                  <a:pt x="6737684" y="5428648"/>
                </a:cubicBezTo>
                <a:cubicBezTo>
                  <a:pt x="6735904" y="5442886"/>
                  <a:pt x="6724086" y="5453961"/>
                  <a:pt x="6718434" y="5467149"/>
                </a:cubicBezTo>
                <a:cubicBezTo>
                  <a:pt x="6693938" y="5524307"/>
                  <a:pt x="6730386" y="5467254"/>
                  <a:pt x="6679933" y="5534526"/>
                </a:cubicBezTo>
                <a:cubicBezTo>
                  <a:pt x="6659283" y="5596471"/>
                  <a:pt x="6686495" y="5529187"/>
                  <a:pt x="6641431" y="5592278"/>
                </a:cubicBezTo>
                <a:cubicBezTo>
                  <a:pt x="6633091" y="5603954"/>
                  <a:pt x="6629300" y="5618321"/>
                  <a:pt x="6622181" y="5630779"/>
                </a:cubicBezTo>
                <a:cubicBezTo>
                  <a:pt x="6616442" y="5640823"/>
                  <a:pt x="6609347" y="5650030"/>
                  <a:pt x="6602930" y="5659655"/>
                </a:cubicBezTo>
                <a:cubicBezTo>
                  <a:pt x="6599722" y="5672489"/>
                  <a:pt x="6596939" y="5685436"/>
                  <a:pt x="6593305" y="5698156"/>
                </a:cubicBezTo>
                <a:cubicBezTo>
                  <a:pt x="6590518" y="5707911"/>
                  <a:pt x="6574055" y="5723823"/>
                  <a:pt x="6583680" y="5727031"/>
                </a:cubicBezTo>
                <a:cubicBezTo>
                  <a:pt x="6597292" y="5731568"/>
                  <a:pt x="6609347" y="5714198"/>
                  <a:pt x="6622181" y="5707781"/>
                </a:cubicBezTo>
                <a:cubicBezTo>
                  <a:pt x="6750518" y="5540943"/>
                  <a:pt x="6861300" y="5358994"/>
                  <a:pt x="7007191" y="5207267"/>
                </a:cubicBezTo>
                <a:cubicBezTo>
                  <a:pt x="7087402" y="5123848"/>
                  <a:pt x="7165992" y="5038841"/>
                  <a:pt x="7247823" y="4957010"/>
                </a:cubicBezTo>
                <a:cubicBezTo>
                  <a:pt x="7284755" y="4920078"/>
                  <a:pt x="7333374" y="4893920"/>
                  <a:pt x="7363326" y="4851132"/>
                </a:cubicBezTo>
                <a:cubicBezTo>
                  <a:pt x="7563150" y="4565671"/>
                  <a:pt x="7451298" y="4753375"/>
                  <a:pt x="7526956" y="4591250"/>
                </a:cubicBezTo>
                <a:cubicBezTo>
                  <a:pt x="7539092" y="4565245"/>
                  <a:pt x="7554799" y="4540892"/>
                  <a:pt x="7565457" y="4514248"/>
                </a:cubicBezTo>
                <a:lnTo>
                  <a:pt x="7603958" y="4417996"/>
                </a:lnTo>
                <a:cubicBezTo>
                  <a:pt x="7631720" y="4251420"/>
                  <a:pt x="7619208" y="4349251"/>
                  <a:pt x="7603958" y="4013735"/>
                </a:cubicBezTo>
                <a:cubicBezTo>
                  <a:pt x="7602783" y="3987894"/>
                  <a:pt x="7598960" y="3962182"/>
                  <a:pt x="7594333" y="3936732"/>
                </a:cubicBezTo>
                <a:cubicBezTo>
                  <a:pt x="7583692" y="3878209"/>
                  <a:pt x="7584707" y="3926416"/>
                  <a:pt x="7584707" y="3898231"/>
                </a:cubicBez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98897" y="1896177"/>
            <a:ext cx="7209322" cy="3744227"/>
          </a:xfrm>
          <a:custGeom>
            <a:avLst/>
            <a:gdLst>
              <a:gd name="connsiteX0" fmla="*/ 0 w 7209322"/>
              <a:gd name="connsiteY0" fmla="*/ 452387 h 3744227"/>
              <a:gd name="connsiteX1" fmla="*/ 125128 w 7209322"/>
              <a:gd name="connsiteY1" fmla="*/ 308008 h 3744227"/>
              <a:gd name="connsiteX2" fmla="*/ 182880 w 7209322"/>
              <a:gd name="connsiteY2" fmla="*/ 259882 h 3744227"/>
              <a:gd name="connsiteX3" fmla="*/ 250257 w 7209322"/>
              <a:gd name="connsiteY3" fmla="*/ 192505 h 3744227"/>
              <a:gd name="connsiteX4" fmla="*/ 385010 w 7209322"/>
              <a:gd name="connsiteY4" fmla="*/ 105878 h 3744227"/>
              <a:gd name="connsiteX5" fmla="*/ 558265 w 7209322"/>
              <a:gd name="connsiteY5" fmla="*/ 38501 h 3744227"/>
              <a:gd name="connsiteX6" fmla="*/ 943276 w 7209322"/>
              <a:gd name="connsiteY6" fmla="*/ 0 h 3744227"/>
              <a:gd name="connsiteX7" fmla="*/ 1357162 w 7209322"/>
              <a:gd name="connsiteY7" fmla="*/ 9625 h 3744227"/>
              <a:gd name="connsiteX8" fmla="*/ 1626669 w 7209322"/>
              <a:gd name="connsiteY8" fmla="*/ 96252 h 3744227"/>
              <a:gd name="connsiteX9" fmla="*/ 1713297 w 7209322"/>
              <a:gd name="connsiteY9" fmla="*/ 144379 h 3744227"/>
              <a:gd name="connsiteX10" fmla="*/ 1771048 w 7209322"/>
              <a:gd name="connsiteY10" fmla="*/ 202130 h 3744227"/>
              <a:gd name="connsiteX11" fmla="*/ 1828800 w 7209322"/>
              <a:gd name="connsiteY11" fmla="*/ 279132 h 3744227"/>
              <a:gd name="connsiteX12" fmla="*/ 1838425 w 7209322"/>
              <a:gd name="connsiteY12" fmla="*/ 317634 h 3744227"/>
              <a:gd name="connsiteX13" fmla="*/ 1828800 w 7209322"/>
              <a:gd name="connsiteY13" fmla="*/ 481263 h 3744227"/>
              <a:gd name="connsiteX14" fmla="*/ 1809549 w 7209322"/>
              <a:gd name="connsiteY14" fmla="*/ 539015 h 3744227"/>
              <a:gd name="connsiteX15" fmla="*/ 1732547 w 7209322"/>
              <a:gd name="connsiteY15" fmla="*/ 664143 h 3744227"/>
              <a:gd name="connsiteX16" fmla="*/ 1540042 w 7209322"/>
              <a:gd name="connsiteY16" fmla="*/ 808522 h 3744227"/>
              <a:gd name="connsiteX17" fmla="*/ 1289785 w 7209322"/>
              <a:gd name="connsiteY17" fmla="*/ 1010652 h 3744227"/>
              <a:gd name="connsiteX18" fmla="*/ 1078029 w 7209322"/>
              <a:gd name="connsiteY18" fmla="*/ 1164657 h 3744227"/>
              <a:gd name="connsiteX19" fmla="*/ 904775 w 7209322"/>
              <a:gd name="connsiteY19" fmla="*/ 1270535 h 3744227"/>
              <a:gd name="connsiteX20" fmla="*/ 847023 w 7209322"/>
              <a:gd name="connsiteY20" fmla="*/ 1309036 h 3744227"/>
              <a:gd name="connsiteX21" fmla="*/ 808522 w 7209322"/>
              <a:gd name="connsiteY21" fmla="*/ 1337911 h 3744227"/>
              <a:gd name="connsiteX22" fmla="*/ 731520 w 7209322"/>
              <a:gd name="connsiteY22" fmla="*/ 1376412 h 3744227"/>
              <a:gd name="connsiteX23" fmla="*/ 673768 w 7209322"/>
              <a:gd name="connsiteY23" fmla="*/ 1405288 h 3744227"/>
              <a:gd name="connsiteX24" fmla="*/ 664143 w 7209322"/>
              <a:gd name="connsiteY24" fmla="*/ 1434164 h 3744227"/>
              <a:gd name="connsiteX25" fmla="*/ 625642 w 7209322"/>
              <a:gd name="connsiteY25" fmla="*/ 1501541 h 3744227"/>
              <a:gd name="connsiteX26" fmla="*/ 635267 w 7209322"/>
              <a:gd name="connsiteY26" fmla="*/ 1530417 h 3744227"/>
              <a:gd name="connsiteX27" fmla="*/ 731520 w 7209322"/>
              <a:gd name="connsiteY27" fmla="*/ 1655545 h 3744227"/>
              <a:gd name="connsiteX28" fmla="*/ 808522 w 7209322"/>
              <a:gd name="connsiteY28" fmla="*/ 1713297 h 3744227"/>
              <a:gd name="connsiteX29" fmla="*/ 866274 w 7209322"/>
              <a:gd name="connsiteY29" fmla="*/ 1761423 h 3744227"/>
              <a:gd name="connsiteX30" fmla="*/ 1049154 w 7209322"/>
              <a:gd name="connsiteY30" fmla="*/ 1857676 h 3744227"/>
              <a:gd name="connsiteX31" fmla="*/ 1155031 w 7209322"/>
              <a:gd name="connsiteY31" fmla="*/ 1886551 h 3744227"/>
              <a:gd name="connsiteX32" fmla="*/ 1607419 w 7209322"/>
              <a:gd name="connsiteY32" fmla="*/ 1944303 h 3744227"/>
              <a:gd name="connsiteX33" fmla="*/ 1713297 w 7209322"/>
              <a:gd name="connsiteY33" fmla="*/ 1963554 h 3744227"/>
              <a:gd name="connsiteX34" fmla="*/ 1828800 w 7209322"/>
              <a:gd name="connsiteY34" fmla="*/ 1973179 h 3744227"/>
              <a:gd name="connsiteX35" fmla="*/ 2598821 w 7209322"/>
              <a:gd name="connsiteY35" fmla="*/ 1963554 h 3744227"/>
              <a:gd name="connsiteX36" fmla="*/ 2762450 w 7209322"/>
              <a:gd name="connsiteY36" fmla="*/ 1934678 h 3744227"/>
              <a:gd name="connsiteX37" fmla="*/ 3205212 w 7209322"/>
              <a:gd name="connsiteY37" fmla="*/ 1838425 h 3744227"/>
              <a:gd name="connsiteX38" fmla="*/ 3330341 w 7209322"/>
              <a:gd name="connsiteY38" fmla="*/ 1915427 h 3744227"/>
              <a:gd name="connsiteX39" fmla="*/ 3262964 w 7209322"/>
              <a:gd name="connsiteY39" fmla="*/ 2030930 h 3744227"/>
              <a:gd name="connsiteX40" fmla="*/ 3051208 w 7209322"/>
              <a:gd name="connsiteY40" fmla="*/ 2300438 h 3744227"/>
              <a:gd name="connsiteX41" fmla="*/ 2906829 w 7209322"/>
              <a:gd name="connsiteY41" fmla="*/ 2425566 h 3744227"/>
              <a:gd name="connsiteX42" fmla="*/ 2829827 w 7209322"/>
              <a:gd name="connsiteY42" fmla="*/ 2492943 h 3744227"/>
              <a:gd name="connsiteX43" fmla="*/ 2521819 w 7209322"/>
              <a:gd name="connsiteY43" fmla="*/ 2656572 h 3744227"/>
              <a:gd name="connsiteX44" fmla="*/ 2444817 w 7209322"/>
              <a:gd name="connsiteY44" fmla="*/ 2695074 h 3744227"/>
              <a:gd name="connsiteX45" fmla="*/ 2290812 w 7209322"/>
              <a:gd name="connsiteY45" fmla="*/ 2743200 h 3744227"/>
              <a:gd name="connsiteX46" fmla="*/ 2146434 w 7209322"/>
              <a:gd name="connsiteY46" fmla="*/ 2829827 h 3744227"/>
              <a:gd name="connsiteX47" fmla="*/ 2098307 w 7209322"/>
              <a:gd name="connsiteY47" fmla="*/ 2858703 h 3744227"/>
              <a:gd name="connsiteX48" fmla="*/ 2030930 w 7209322"/>
              <a:gd name="connsiteY48" fmla="*/ 2916455 h 3744227"/>
              <a:gd name="connsiteX49" fmla="*/ 2011680 w 7209322"/>
              <a:gd name="connsiteY49" fmla="*/ 2964581 h 3744227"/>
              <a:gd name="connsiteX50" fmla="*/ 1982804 w 7209322"/>
              <a:gd name="connsiteY50" fmla="*/ 3022332 h 3744227"/>
              <a:gd name="connsiteX51" fmla="*/ 1973179 w 7209322"/>
              <a:gd name="connsiteY51" fmla="*/ 3089709 h 3744227"/>
              <a:gd name="connsiteX52" fmla="*/ 2011680 w 7209322"/>
              <a:gd name="connsiteY52" fmla="*/ 3368842 h 3744227"/>
              <a:gd name="connsiteX53" fmla="*/ 2079057 w 7209322"/>
              <a:gd name="connsiteY53" fmla="*/ 3474720 h 3744227"/>
              <a:gd name="connsiteX54" fmla="*/ 2223436 w 7209322"/>
              <a:gd name="connsiteY54" fmla="*/ 3638349 h 3744227"/>
              <a:gd name="connsiteX55" fmla="*/ 2396690 w 7209322"/>
              <a:gd name="connsiteY55" fmla="*/ 3724977 h 3744227"/>
              <a:gd name="connsiteX56" fmla="*/ 2541069 w 7209322"/>
              <a:gd name="connsiteY56" fmla="*/ 3744227 h 3744227"/>
              <a:gd name="connsiteX57" fmla="*/ 3224463 w 7209322"/>
              <a:gd name="connsiteY57" fmla="*/ 3734602 h 3744227"/>
              <a:gd name="connsiteX58" fmla="*/ 3782728 w 7209322"/>
              <a:gd name="connsiteY58" fmla="*/ 3638349 h 3744227"/>
              <a:gd name="connsiteX59" fmla="*/ 4254366 w 7209322"/>
              <a:gd name="connsiteY59" fmla="*/ 3445844 h 3744227"/>
              <a:gd name="connsiteX60" fmla="*/ 4668252 w 7209322"/>
              <a:gd name="connsiteY60" fmla="*/ 3089709 h 3744227"/>
              <a:gd name="connsiteX61" fmla="*/ 4783756 w 7209322"/>
              <a:gd name="connsiteY61" fmla="*/ 2858703 h 3744227"/>
              <a:gd name="connsiteX62" fmla="*/ 4860758 w 7209322"/>
              <a:gd name="connsiteY62" fmla="*/ 2531444 h 3744227"/>
              <a:gd name="connsiteX63" fmla="*/ 4947385 w 7209322"/>
              <a:gd name="connsiteY63" fmla="*/ 1982804 h 3744227"/>
              <a:gd name="connsiteX64" fmla="*/ 4908884 w 7209322"/>
              <a:gd name="connsiteY64" fmla="*/ 1645920 h 3744227"/>
              <a:gd name="connsiteX65" fmla="*/ 4754880 w 7209322"/>
              <a:gd name="connsiteY65" fmla="*/ 1318661 h 3744227"/>
              <a:gd name="connsiteX66" fmla="*/ 4697128 w 7209322"/>
              <a:gd name="connsiteY66" fmla="*/ 1183907 h 3744227"/>
              <a:gd name="connsiteX67" fmla="*/ 4649002 w 7209322"/>
              <a:gd name="connsiteY67" fmla="*/ 1106905 h 3744227"/>
              <a:gd name="connsiteX68" fmla="*/ 4629751 w 7209322"/>
              <a:gd name="connsiteY68" fmla="*/ 1068404 h 3744227"/>
              <a:gd name="connsiteX69" fmla="*/ 4629751 w 7209322"/>
              <a:gd name="connsiteY69" fmla="*/ 943276 h 3744227"/>
              <a:gd name="connsiteX70" fmla="*/ 4677878 w 7209322"/>
              <a:gd name="connsiteY70" fmla="*/ 827772 h 3744227"/>
              <a:gd name="connsiteX71" fmla="*/ 4851132 w 7209322"/>
              <a:gd name="connsiteY71" fmla="*/ 664143 h 3744227"/>
              <a:gd name="connsiteX72" fmla="*/ 4957010 w 7209322"/>
              <a:gd name="connsiteY72" fmla="*/ 635267 h 3744227"/>
              <a:gd name="connsiteX73" fmla="*/ 5111015 w 7209322"/>
              <a:gd name="connsiteY73" fmla="*/ 625642 h 3744227"/>
              <a:gd name="connsiteX74" fmla="*/ 5265019 w 7209322"/>
              <a:gd name="connsiteY74" fmla="*/ 644892 h 3744227"/>
              <a:gd name="connsiteX75" fmla="*/ 5592278 w 7209322"/>
              <a:gd name="connsiteY75" fmla="*/ 798897 h 3744227"/>
              <a:gd name="connsiteX76" fmla="*/ 5852160 w 7209322"/>
              <a:gd name="connsiteY76" fmla="*/ 1049154 h 3744227"/>
              <a:gd name="connsiteX77" fmla="*/ 5929162 w 7209322"/>
              <a:gd name="connsiteY77" fmla="*/ 1212783 h 3744227"/>
              <a:gd name="connsiteX78" fmla="*/ 5958038 w 7209322"/>
              <a:gd name="connsiteY78" fmla="*/ 1588168 h 3744227"/>
              <a:gd name="connsiteX79" fmla="*/ 5919537 w 7209322"/>
              <a:gd name="connsiteY79" fmla="*/ 2136808 h 3744227"/>
              <a:gd name="connsiteX80" fmla="*/ 5794408 w 7209322"/>
              <a:gd name="connsiteY80" fmla="*/ 2358189 h 3744227"/>
              <a:gd name="connsiteX81" fmla="*/ 5467149 w 7209322"/>
              <a:gd name="connsiteY81" fmla="*/ 2935705 h 3744227"/>
              <a:gd name="connsiteX82" fmla="*/ 5447899 w 7209322"/>
              <a:gd name="connsiteY82" fmla="*/ 3012707 h 3744227"/>
              <a:gd name="connsiteX83" fmla="*/ 5467149 w 7209322"/>
              <a:gd name="connsiteY83" fmla="*/ 3099335 h 3744227"/>
              <a:gd name="connsiteX84" fmla="*/ 5659655 w 7209322"/>
              <a:gd name="connsiteY84" fmla="*/ 3272589 h 3744227"/>
              <a:gd name="connsiteX85" fmla="*/ 5784783 w 7209322"/>
              <a:gd name="connsiteY85" fmla="*/ 3368842 h 3744227"/>
              <a:gd name="connsiteX86" fmla="*/ 6092791 w 7209322"/>
              <a:gd name="connsiteY86" fmla="*/ 3522846 h 3744227"/>
              <a:gd name="connsiteX87" fmla="*/ 6362299 w 7209322"/>
              <a:gd name="connsiteY87" fmla="*/ 3513221 h 3744227"/>
              <a:gd name="connsiteX88" fmla="*/ 6497052 w 7209322"/>
              <a:gd name="connsiteY88" fmla="*/ 3416968 h 3744227"/>
              <a:gd name="connsiteX89" fmla="*/ 6622181 w 7209322"/>
              <a:gd name="connsiteY89" fmla="*/ 3243714 h 3744227"/>
              <a:gd name="connsiteX90" fmla="*/ 6843562 w 7209322"/>
              <a:gd name="connsiteY90" fmla="*/ 2810577 h 3744227"/>
              <a:gd name="connsiteX91" fmla="*/ 7074568 w 7209322"/>
              <a:gd name="connsiteY91" fmla="*/ 2156059 h 3744227"/>
              <a:gd name="connsiteX92" fmla="*/ 7199697 w 7209322"/>
              <a:gd name="connsiteY92" fmla="*/ 1376412 h 3744227"/>
              <a:gd name="connsiteX93" fmla="*/ 7209322 w 7209322"/>
              <a:gd name="connsiteY93" fmla="*/ 1270535 h 3744227"/>
              <a:gd name="connsiteX94" fmla="*/ 7190071 w 7209322"/>
              <a:gd name="connsiteY94" fmla="*/ 1145406 h 3744227"/>
              <a:gd name="connsiteX95" fmla="*/ 7180446 w 7209322"/>
              <a:gd name="connsiteY95" fmla="*/ 1097280 h 3744227"/>
              <a:gd name="connsiteX96" fmla="*/ 7151570 w 7209322"/>
              <a:gd name="connsiteY96" fmla="*/ 1049154 h 3744227"/>
              <a:gd name="connsiteX97" fmla="*/ 7122695 w 7209322"/>
              <a:gd name="connsiteY97" fmla="*/ 991402 h 3744227"/>
              <a:gd name="connsiteX98" fmla="*/ 7074568 w 7209322"/>
              <a:gd name="connsiteY98" fmla="*/ 875899 h 3744227"/>
              <a:gd name="connsiteX99" fmla="*/ 7055318 w 7209322"/>
              <a:gd name="connsiteY99" fmla="*/ 847023 h 374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7209322" h="3744227">
                <a:moveTo>
                  <a:pt x="0" y="452387"/>
                </a:moveTo>
                <a:cubicBezTo>
                  <a:pt x="53892" y="385022"/>
                  <a:pt x="68535" y="359457"/>
                  <a:pt x="125128" y="308008"/>
                </a:cubicBezTo>
                <a:cubicBezTo>
                  <a:pt x="143670" y="291152"/>
                  <a:pt x="164467" y="276879"/>
                  <a:pt x="182880" y="259882"/>
                </a:cubicBezTo>
                <a:cubicBezTo>
                  <a:pt x="206219" y="238339"/>
                  <a:pt x="226142" y="213175"/>
                  <a:pt x="250257" y="192505"/>
                </a:cubicBezTo>
                <a:cubicBezTo>
                  <a:pt x="288203" y="159980"/>
                  <a:pt x="340981" y="129360"/>
                  <a:pt x="385010" y="105878"/>
                </a:cubicBezTo>
                <a:cubicBezTo>
                  <a:pt x="445637" y="73543"/>
                  <a:pt x="488611" y="50939"/>
                  <a:pt x="558265" y="38501"/>
                </a:cubicBezTo>
                <a:cubicBezTo>
                  <a:pt x="614437" y="28470"/>
                  <a:pt x="902387" y="3717"/>
                  <a:pt x="943276" y="0"/>
                </a:cubicBezTo>
                <a:cubicBezTo>
                  <a:pt x="1081238" y="3208"/>
                  <a:pt x="1219639" y="-1835"/>
                  <a:pt x="1357162" y="9625"/>
                </a:cubicBezTo>
                <a:cubicBezTo>
                  <a:pt x="1460349" y="18224"/>
                  <a:pt x="1537708" y="51772"/>
                  <a:pt x="1626669" y="96252"/>
                </a:cubicBezTo>
                <a:cubicBezTo>
                  <a:pt x="1656215" y="111025"/>
                  <a:pt x="1686659" y="124844"/>
                  <a:pt x="1713297" y="144379"/>
                </a:cubicBezTo>
                <a:cubicBezTo>
                  <a:pt x="1735251" y="160478"/>
                  <a:pt x="1752735" y="181986"/>
                  <a:pt x="1771048" y="202130"/>
                </a:cubicBezTo>
                <a:cubicBezTo>
                  <a:pt x="1799623" y="233562"/>
                  <a:pt x="1807811" y="247650"/>
                  <a:pt x="1828800" y="279132"/>
                </a:cubicBezTo>
                <a:cubicBezTo>
                  <a:pt x="1832008" y="291966"/>
                  <a:pt x="1838425" y="304405"/>
                  <a:pt x="1838425" y="317634"/>
                </a:cubicBezTo>
                <a:cubicBezTo>
                  <a:pt x="1838425" y="372271"/>
                  <a:pt x="1835867" y="427085"/>
                  <a:pt x="1828800" y="481263"/>
                </a:cubicBezTo>
                <a:cubicBezTo>
                  <a:pt x="1826175" y="501385"/>
                  <a:pt x="1817354" y="520284"/>
                  <a:pt x="1809549" y="539015"/>
                </a:cubicBezTo>
                <a:cubicBezTo>
                  <a:pt x="1792433" y="580093"/>
                  <a:pt x="1762275" y="632291"/>
                  <a:pt x="1732547" y="664143"/>
                </a:cubicBezTo>
                <a:cubicBezTo>
                  <a:pt x="1634114" y="769607"/>
                  <a:pt x="1657444" y="719678"/>
                  <a:pt x="1540042" y="808522"/>
                </a:cubicBezTo>
                <a:cubicBezTo>
                  <a:pt x="1454536" y="873229"/>
                  <a:pt x="1379006" y="951171"/>
                  <a:pt x="1289785" y="1010652"/>
                </a:cubicBezTo>
                <a:cubicBezTo>
                  <a:pt x="1005890" y="1199918"/>
                  <a:pt x="1329583" y="979303"/>
                  <a:pt x="1078029" y="1164657"/>
                </a:cubicBezTo>
                <a:cubicBezTo>
                  <a:pt x="982532" y="1235023"/>
                  <a:pt x="1004020" y="1210987"/>
                  <a:pt x="904775" y="1270535"/>
                </a:cubicBezTo>
                <a:cubicBezTo>
                  <a:pt x="884936" y="1282439"/>
                  <a:pt x="865977" y="1295768"/>
                  <a:pt x="847023" y="1309036"/>
                </a:cubicBezTo>
                <a:cubicBezTo>
                  <a:pt x="833881" y="1318235"/>
                  <a:pt x="822379" y="1329828"/>
                  <a:pt x="808522" y="1337911"/>
                </a:cubicBezTo>
                <a:cubicBezTo>
                  <a:pt x="783734" y="1352370"/>
                  <a:pt x="755397" y="1360494"/>
                  <a:pt x="731520" y="1376412"/>
                </a:cubicBezTo>
                <a:cubicBezTo>
                  <a:pt x="694202" y="1401291"/>
                  <a:pt x="713619" y="1392005"/>
                  <a:pt x="673768" y="1405288"/>
                </a:cubicBezTo>
                <a:cubicBezTo>
                  <a:pt x="670560" y="1414913"/>
                  <a:pt x="669177" y="1425355"/>
                  <a:pt x="664143" y="1434164"/>
                </a:cubicBezTo>
                <a:cubicBezTo>
                  <a:pt x="617525" y="1515745"/>
                  <a:pt x="647711" y="1435333"/>
                  <a:pt x="625642" y="1501541"/>
                </a:cubicBezTo>
                <a:cubicBezTo>
                  <a:pt x="628850" y="1511166"/>
                  <a:pt x="630340" y="1521548"/>
                  <a:pt x="635267" y="1530417"/>
                </a:cubicBezTo>
                <a:cubicBezTo>
                  <a:pt x="655713" y="1567220"/>
                  <a:pt x="702773" y="1628852"/>
                  <a:pt x="731520" y="1655545"/>
                </a:cubicBezTo>
                <a:cubicBezTo>
                  <a:pt x="755031" y="1677377"/>
                  <a:pt x="783294" y="1693475"/>
                  <a:pt x="808522" y="1713297"/>
                </a:cubicBezTo>
                <a:cubicBezTo>
                  <a:pt x="828226" y="1728779"/>
                  <a:pt x="845625" y="1747227"/>
                  <a:pt x="866274" y="1761423"/>
                </a:cubicBezTo>
                <a:cubicBezTo>
                  <a:pt x="917614" y="1796719"/>
                  <a:pt x="989149" y="1836674"/>
                  <a:pt x="1049154" y="1857676"/>
                </a:cubicBezTo>
                <a:cubicBezTo>
                  <a:pt x="1083682" y="1869761"/>
                  <a:pt x="1119160" y="1879377"/>
                  <a:pt x="1155031" y="1886551"/>
                </a:cubicBezTo>
                <a:cubicBezTo>
                  <a:pt x="1369441" y="1929433"/>
                  <a:pt x="1393343" y="1925687"/>
                  <a:pt x="1607419" y="1944303"/>
                </a:cubicBezTo>
                <a:cubicBezTo>
                  <a:pt x="1642712" y="1950720"/>
                  <a:pt x="1677727" y="1958914"/>
                  <a:pt x="1713297" y="1963554"/>
                </a:cubicBezTo>
                <a:cubicBezTo>
                  <a:pt x="1751607" y="1968551"/>
                  <a:pt x="1790166" y="1973179"/>
                  <a:pt x="1828800" y="1973179"/>
                </a:cubicBezTo>
                <a:cubicBezTo>
                  <a:pt x="2085494" y="1973179"/>
                  <a:pt x="2342147" y="1966762"/>
                  <a:pt x="2598821" y="1963554"/>
                </a:cubicBezTo>
                <a:cubicBezTo>
                  <a:pt x="2653364" y="1953929"/>
                  <a:pt x="2708409" y="1946810"/>
                  <a:pt x="2762450" y="1934678"/>
                </a:cubicBezTo>
                <a:cubicBezTo>
                  <a:pt x="3224488" y="1830955"/>
                  <a:pt x="2918527" y="1879381"/>
                  <a:pt x="3205212" y="1838425"/>
                </a:cubicBezTo>
                <a:cubicBezTo>
                  <a:pt x="3246922" y="1864092"/>
                  <a:pt x="3316268" y="1868518"/>
                  <a:pt x="3330341" y="1915427"/>
                </a:cubicBezTo>
                <a:cubicBezTo>
                  <a:pt x="3343149" y="1958120"/>
                  <a:pt x="3287419" y="1993665"/>
                  <a:pt x="3262964" y="2030930"/>
                </a:cubicBezTo>
                <a:cubicBezTo>
                  <a:pt x="3172324" y="2169047"/>
                  <a:pt x="3153506" y="2207036"/>
                  <a:pt x="3051208" y="2300438"/>
                </a:cubicBezTo>
                <a:cubicBezTo>
                  <a:pt x="3004177" y="2343379"/>
                  <a:pt x="2954886" y="2383777"/>
                  <a:pt x="2906829" y="2425566"/>
                </a:cubicBezTo>
                <a:cubicBezTo>
                  <a:pt x="2881092" y="2447946"/>
                  <a:pt x="2859518" y="2476161"/>
                  <a:pt x="2829827" y="2492943"/>
                </a:cubicBezTo>
                <a:cubicBezTo>
                  <a:pt x="2459293" y="2702375"/>
                  <a:pt x="2731253" y="2558014"/>
                  <a:pt x="2521819" y="2656572"/>
                </a:cubicBezTo>
                <a:cubicBezTo>
                  <a:pt x="2495853" y="2668791"/>
                  <a:pt x="2471687" y="2684998"/>
                  <a:pt x="2444817" y="2695074"/>
                </a:cubicBezTo>
                <a:cubicBezTo>
                  <a:pt x="2232231" y="2774794"/>
                  <a:pt x="2505515" y="2649268"/>
                  <a:pt x="2290812" y="2743200"/>
                </a:cubicBezTo>
                <a:cubicBezTo>
                  <a:pt x="2197254" y="2784132"/>
                  <a:pt x="2229343" y="2774554"/>
                  <a:pt x="2146434" y="2829827"/>
                </a:cubicBezTo>
                <a:cubicBezTo>
                  <a:pt x="2130868" y="2840205"/>
                  <a:pt x="2113873" y="2848325"/>
                  <a:pt x="2098307" y="2858703"/>
                </a:cubicBezTo>
                <a:cubicBezTo>
                  <a:pt x="2061265" y="2883398"/>
                  <a:pt x="2060671" y="2886714"/>
                  <a:pt x="2030930" y="2916455"/>
                </a:cubicBezTo>
                <a:cubicBezTo>
                  <a:pt x="2024513" y="2932497"/>
                  <a:pt x="2018830" y="2948852"/>
                  <a:pt x="2011680" y="2964581"/>
                </a:cubicBezTo>
                <a:cubicBezTo>
                  <a:pt x="2002774" y="2984174"/>
                  <a:pt x="1989134" y="3001761"/>
                  <a:pt x="1982804" y="3022332"/>
                </a:cubicBezTo>
                <a:cubicBezTo>
                  <a:pt x="1976132" y="3044016"/>
                  <a:pt x="1976387" y="3067250"/>
                  <a:pt x="1973179" y="3089709"/>
                </a:cubicBezTo>
                <a:cubicBezTo>
                  <a:pt x="1986013" y="3182753"/>
                  <a:pt x="1986775" y="3278279"/>
                  <a:pt x="2011680" y="3368842"/>
                </a:cubicBezTo>
                <a:cubicBezTo>
                  <a:pt x="2022772" y="3409177"/>
                  <a:pt x="2054742" y="3440679"/>
                  <a:pt x="2079057" y="3474720"/>
                </a:cubicBezTo>
                <a:cubicBezTo>
                  <a:pt x="2110108" y="3518191"/>
                  <a:pt x="2177865" y="3601892"/>
                  <a:pt x="2223436" y="3638349"/>
                </a:cubicBezTo>
                <a:cubicBezTo>
                  <a:pt x="2265400" y="3671920"/>
                  <a:pt x="2345789" y="3712761"/>
                  <a:pt x="2396690" y="3724977"/>
                </a:cubicBezTo>
                <a:cubicBezTo>
                  <a:pt x="2443902" y="3736308"/>
                  <a:pt x="2492943" y="3737810"/>
                  <a:pt x="2541069" y="3744227"/>
                </a:cubicBezTo>
                <a:cubicBezTo>
                  <a:pt x="2768867" y="3741019"/>
                  <a:pt x="2996916" y="3745756"/>
                  <a:pt x="3224463" y="3734602"/>
                </a:cubicBezTo>
                <a:cubicBezTo>
                  <a:pt x="3401149" y="3725941"/>
                  <a:pt x="3610515" y="3681403"/>
                  <a:pt x="3782728" y="3638349"/>
                </a:cubicBezTo>
                <a:cubicBezTo>
                  <a:pt x="4017384" y="3579685"/>
                  <a:pt x="4045061" y="3576659"/>
                  <a:pt x="4254366" y="3445844"/>
                </a:cubicBezTo>
                <a:cubicBezTo>
                  <a:pt x="4403786" y="3352456"/>
                  <a:pt x="4564649" y="3236758"/>
                  <a:pt x="4668252" y="3089709"/>
                </a:cubicBezTo>
                <a:cubicBezTo>
                  <a:pt x="4717836" y="3019331"/>
                  <a:pt x="4752104" y="2938764"/>
                  <a:pt x="4783756" y="2858703"/>
                </a:cubicBezTo>
                <a:cubicBezTo>
                  <a:pt x="4810607" y="2790787"/>
                  <a:pt x="4845810" y="2611168"/>
                  <a:pt x="4860758" y="2531444"/>
                </a:cubicBezTo>
                <a:cubicBezTo>
                  <a:pt x="4894900" y="2349354"/>
                  <a:pt x="4921191" y="2166160"/>
                  <a:pt x="4947385" y="1982804"/>
                </a:cubicBezTo>
                <a:cubicBezTo>
                  <a:pt x="4934551" y="1870509"/>
                  <a:pt x="4934979" y="1755892"/>
                  <a:pt x="4908884" y="1645920"/>
                </a:cubicBezTo>
                <a:cubicBezTo>
                  <a:pt x="4855112" y="1419310"/>
                  <a:pt x="4830040" y="1468982"/>
                  <a:pt x="4754880" y="1318661"/>
                </a:cubicBezTo>
                <a:cubicBezTo>
                  <a:pt x="4733025" y="1274951"/>
                  <a:pt x="4718983" y="1227617"/>
                  <a:pt x="4697128" y="1183907"/>
                </a:cubicBezTo>
                <a:cubicBezTo>
                  <a:pt x="4683592" y="1156834"/>
                  <a:pt x="4664253" y="1133050"/>
                  <a:pt x="4649002" y="1106905"/>
                </a:cubicBezTo>
                <a:cubicBezTo>
                  <a:pt x="4641772" y="1094511"/>
                  <a:pt x="4636168" y="1081238"/>
                  <a:pt x="4629751" y="1068404"/>
                </a:cubicBezTo>
                <a:cubicBezTo>
                  <a:pt x="4619181" y="1015552"/>
                  <a:pt x="4611570" y="1003878"/>
                  <a:pt x="4629751" y="943276"/>
                </a:cubicBezTo>
                <a:cubicBezTo>
                  <a:pt x="4641736" y="903325"/>
                  <a:pt x="4656418" y="863538"/>
                  <a:pt x="4677878" y="827772"/>
                </a:cubicBezTo>
                <a:cubicBezTo>
                  <a:pt x="4736443" y="730164"/>
                  <a:pt x="4757158" y="698765"/>
                  <a:pt x="4851132" y="664143"/>
                </a:cubicBezTo>
                <a:cubicBezTo>
                  <a:pt x="4885458" y="651496"/>
                  <a:pt x="4920823" y="640628"/>
                  <a:pt x="4957010" y="635267"/>
                </a:cubicBezTo>
                <a:cubicBezTo>
                  <a:pt x="5007890" y="627729"/>
                  <a:pt x="5059680" y="628850"/>
                  <a:pt x="5111015" y="625642"/>
                </a:cubicBezTo>
                <a:cubicBezTo>
                  <a:pt x="5162350" y="632059"/>
                  <a:pt x="5215007" y="631654"/>
                  <a:pt x="5265019" y="644892"/>
                </a:cubicBezTo>
                <a:cubicBezTo>
                  <a:pt x="5341398" y="665110"/>
                  <a:pt x="5528527" y="747007"/>
                  <a:pt x="5592278" y="798897"/>
                </a:cubicBezTo>
                <a:cubicBezTo>
                  <a:pt x="5685549" y="874815"/>
                  <a:pt x="5765533" y="965735"/>
                  <a:pt x="5852160" y="1049154"/>
                </a:cubicBezTo>
                <a:cubicBezTo>
                  <a:pt x="5877827" y="1103697"/>
                  <a:pt x="5912602" y="1154822"/>
                  <a:pt x="5929162" y="1212783"/>
                </a:cubicBezTo>
                <a:cubicBezTo>
                  <a:pt x="5947469" y="1276856"/>
                  <a:pt x="5955390" y="1532563"/>
                  <a:pt x="5958038" y="1588168"/>
                </a:cubicBezTo>
                <a:cubicBezTo>
                  <a:pt x="5945204" y="1771048"/>
                  <a:pt x="5943249" y="1955018"/>
                  <a:pt x="5919537" y="2136808"/>
                </a:cubicBezTo>
                <a:cubicBezTo>
                  <a:pt x="5908227" y="2223517"/>
                  <a:pt x="5839861" y="2290851"/>
                  <a:pt x="5794408" y="2358189"/>
                </a:cubicBezTo>
                <a:cubicBezTo>
                  <a:pt x="5704331" y="2491637"/>
                  <a:pt x="5507647" y="2773709"/>
                  <a:pt x="5467149" y="2935705"/>
                </a:cubicBezTo>
                <a:lnTo>
                  <a:pt x="5447899" y="3012707"/>
                </a:lnTo>
                <a:cubicBezTo>
                  <a:pt x="5454316" y="3041583"/>
                  <a:pt x="5452894" y="3073416"/>
                  <a:pt x="5467149" y="3099335"/>
                </a:cubicBezTo>
                <a:cubicBezTo>
                  <a:pt x="5529728" y="3213114"/>
                  <a:pt x="5561670" y="3203183"/>
                  <a:pt x="5659655" y="3272589"/>
                </a:cubicBezTo>
                <a:cubicBezTo>
                  <a:pt x="5702596" y="3303006"/>
                  <a:pt x="5740327" y="3340686"/>
                  <a:pt x="5784783" y="3368842"/>
                </a:cubicBezTo>
                <a:cubicBezTo>
                  <a:pt x="5864052" y="3419046"/>
                  <a:pt x="6005474" y="3482098"/>
                  <a:pt x="6092791" y="3522846"/>
                </a:cubicBezTo>
                <a:cubicBezTo>
                  <a:pt x="6182627" y="3519638"/>
                  <a:pt x="6275339" y="3535996"/>
                  <a:pt x="6362299" y="3513221"/>
                </a:cubicBezTo>
                <a:cubicBezTo>
                  <a:pt x="6415698" y="3499236"/>
                  <a:pt x="6458736" y="3456703"/>
                  <a:pt x="6497052" y="3416968"/>
                </a:cubicBezTo>
                <a:cubicBezTo>
                  <a:pt x="6546501" y="3365687"/>
                  <a:pt x="6583736" y="3303688"/>
                  <a:pt x="6622181" y="3243714"/>
                </a:cubicBezTo>
                <a:cubicBezTo>
                  <a:pt x="6713816" y="3100764"/>
                  <a:pt x="6777276" y="2967253"/>
                  <a:pt x="6843562" y="2810577"/>
                </a:cubicBezTo>
                <a:cubicBezTo>
                  <a:pt x="6913755" y="2644666"/>
                  <a:pt x="7038484" y="2312423"/>
                  <a:pt x="7074568" y="2156059"/>
                </a:cubicBezTo>
                <a:cubicBezTo>
                  <a:pt x="7127975" y="1924630"/>
                  <a:pt x="7172385" y="1631323"/>
                  <a:pt x="7199697" y="1376412"/>
                </a:cubicBezTo>
                <a:cubicBezTo>
                  <a:pt x="7203472" y="1341176"/>
                  <a:pt x="7206114" y="1305827"/>
                  <a:pt x="7209322" y="1270535"/>
                </a:cubicBezTo>
                <a:cubicBezTo>
                  <a:pt x="7202108" y="1220037"/>
                  <a:pt x="7198979" y="1194396"/>
                  <a:pt x="7190071" y="1145406"/>
                </a:cubicBezTo>
                <a:cubicBezTo>
                  <a:pt x="7187144" y="1129310"/>
                  <a:pt x="7186522" y="1112470"/>
                  <a:pt x="7180446" y="1097280"/>
                </a:cubicBezTo>
                <a:cubicBezTo>
                  <a:pt x="7173498" y="1079910"/>
                  <a:pt x="7160528" y="1065578"/>
                  <a:pt x="7151570" y="1049154"/>
                </a:cubicBezTo>
                <a:cubicBezTo>
                  <a:pt x="7141264" y="1030259"/>
                  <a:pt x="7131436" y="1011070"/>
                  <a:pt x="7122695" y="991402"/>
                </a:cubicBezTo>
                <a:cubicBezTo>
                  <a:pt x="7105755" y="953287"/>
                  <a:pt x="7097704" y="910604"/>
                  <a:pt x="7074568" y="875899"/>
                </a:cubicBezTo>
                <a:lnTo>
                  <a:pt x="7055318" y="847023"/>
                </a:ln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386038" y="1453415"/>
            <a:ext cx="6352823" cy="5120640"/>
          </a:xfrm>
          <a:custGeom>
            <a:avLst/>
            <a:gdLst>
              <a:gd name="connsiteX0" fmla="*/ 5236143 w 6352823"/>
              <a:gd name="connsiteY0" fmla="*/ 163629 h 5120640"/>
              <a:gd name="connsiteX1" fmla="*/ 5149516 w 6352823"/>
              <a:gd name="connsiteY1" fmla="*/ 134753 h 5120640"/>
              <a:gd name="connsiteX2" fmla="*/ 5062888 w 6352823"/>
              <a:gd name="connsiteY2" fmla="*/ 125128 h 5120640"/>
              <a:gd name="connsiteX3" fmla="*/ 4697128 w 6352823"/>
              <a:gd name="connsiteY3" fmla="*/ 86627 h 5120640"/>
              <a:gd name="connsiteX4" fmla="*/ 4427621 w 6352823"/>
              <a:gd name="connsiteY4" fmla="*/ 57751 h 5120640"/>
              <a:gd name="connsiteX5" fmla="*/ 4167739 w 6352823"/>
              <a:gd name="connsiteY5" fmla="*/ 38501 h 5120640"/>
              <a:gd name="connsiteX6" fmla="*/ 3686476 w 6352823"/>
              <a:gd name="connsiteY6" fmla="*/ 0 h 5120640"/>
              <a:gd name="connsiteX7" fmla="*/ 2954956 w 6352823"/>
              <a:gd name="connsiteY7" fmla="*/ 77002 h 5120640"/>
              <a:gd name="connsiteX8" fmla="*/ 2897204 w 6352823"/>
              <a:gd name="connsiteY8" fmla="*/ 115503 h 5120640"/>
              <a:gd name="connsiteX9" fmla="*/ 2829827 w 6352823"/>
              <a:gd name="connsiteY9" fmla="*/ 192505 h 5120640"/>
              <a:gd name="connsiteX10" fmla="*/ 2781701 w 6352823"/>
              <a:gd name="connsiteY10" fmla="*/ 259882 h 5120640"/>
              <a:gd name="connsiteX11" fmla="*/ 2723949 w 6352823"/>
              <a:gd name="connsiteY11" fmla="*/ 471638 h 5120640"/>
              <a:gd name="connsiteX12" fmla="*/ 2791326 w 6352823"/>
              <a:gd name="connsiteY12" fmla="*/ 798897 h 5120640"/>
              <a:gd name="connsiteX13" fmla="*/ 3089709 w 6352823"/>
              <a:gd name="connsiteY13" fmla="*/ 1097280 h 5120640"/>
              <a:gd name="connsiteX14" fmla="*/ 3542097 w 6352823"/>
              <a:gd name="connsiteY14" fmla="*/ 1357162 h 5120640"/>
              <a:gd name="connsiteX15" fmla="*/ 3801979 w 6352823"/>
              <a:gd name="connsiteY15" fmla="*/ 1453414 h 5120640"/>
              <a:gd name="connsiteX16" fmla="*/ 4061861 w 6352823"/>
              <a:gd name="connsiteY16" fmla="*/ 1491916 h 5120640"/>
              <a:gd name="connsiteX17" fmla="*/ 4600876 w 6352823"/>
              <a:gd name="connsiteY17" fmla="*/ 1472665 h 5120640"/>
              <a:gd name="connsiteX18" fmla="*/ 4947385 w 6352823"/>
              <a:gd name="connsiteY18" fmla="*/ 1366787 h 5120640"/>
              <a:gd name="connsiteX19" fmla="*/ 5524901 w 6352823"/>
              <a:gd name="connsiteY19" fmla="*/ 1106905 h 5120640"/>
              <a:gd name="connsiteX20" fmla="*/ 5669280 w 6352823"/>
              <a:gd name="connsiteY20" fmla="*/ 1010652 h 5120640"/>
              <a:gd name="connsiteX21" fmla="*/ 5842535 w 6352823"/>
              <a:gd name="connsiteY21" fmla="*/ 885524 h 5120640"/>
              <a:gd name="connsiteX22" fmla="*/ 6006164 w 6352823"/>
              <a:gd name="connsiteY22" fmla="*/ 1087654 h 5120640"/>
              <a:gd name="connsiteX23" fmla="*/ 6294922 w 6352823"/>
              <a:gd name="connsiteY23" fmla="*/ 1626669 h 5120640"/>
              <a:gd name="connsiteX24" fmla="*/ 6343048 w 6352823"/>
              <a:gd name="connsiteY24" fmla="*/ 1780673 h 5120640"/>
              <a:gd name="connsiteX25" fmla="*/ 6314173 w 6352823"/>
              <a:gd name="connsiteY25" fmla="*/ 2156059 h 5120640"/>
              <a:gd name="connsiteX26" fmla="*/ 6237170 w 6352823"/>
              <a:gd name="connsiteY26" fmla="*/ 2252311 h 5120640"/>
              <a:gd name="connsiteX27" fmla="*/ 5881036 w 6352823"/>
              <a:gd name="connsiteY27" fmla="*/ 2464067 h 5120640"/>
              <a:gd name="connsiteX28" fmla="*/ 5399773 w 6352823"/>
              <a:gd name="connsiteY28" fmla="*/ 2598821 h 5120640"/>
              <a:gd name="connsiteX29" fmla="*/ 5120640 w 6352823"/>
              <a:gd name="connsiteY29" fmla="*/ 2608446 h 5120640"/>
              <a:gd name="connsiteX30" fmla="*/ 4783756 w 6352823"/>
              <a:gd name="connsiteY30" fmla="*/ 2618071 h 5120640"/>
              <a:gd name="connsiteX31" fmla="*/ 4148488 w 6352823"/>
              <a:gd name="connsiteY31" fmla="*/ 2492943 h 5120640"/>
              <a:gd name="connsiteX32" fmla="*/ 3551722 w 6352823"/>
              <a:gd name="connsiteY32" fmla="*/ 2252311 h 5120640"/>
              <a:gd name="connsiteX33" fmla="*/ 3301465 w 6352823"/>
              <a:gd name="connsiteY33" fmla="*/ 2175309 h 5120640"/>
              <a:gd name="connsiteX34" fmla="*/ 3099335 w 6352823"/>
              <a:gd name="connsiteY34" fmla="*/ 2136808 h 5120640"/>
              <a:gd name="connsiteX35" fmla="*/ 2791326 w 6352823"/>
              <a:gd name="connsiteY35" fmla="*/ 2098307 h 5120640"/>
              <a:gd name="connsiteX36" fmla="*/ 2685448 w 6352823"/>
              <a:gd name="connsiteY36" fmla="*/ 2069431 h 5120640"/>
              <a:gd name="connsiteX37" fmla="*/ 2608446 w 6352823"/>
              <a:gd name="connsiteY37" fmla="*/ 2050181 h 5120640"/>
              <a:gd name="connsiteX38" fmla="*/ 2521819 w 6352823"/>
              <a:gd name="connsiteY38" fmla="*/ 2021305 h 5120640"/>
              <a:gd name="connsiteX39" fmla="*/ 2319688 w 6352823"/>
              <a:gd name="connsiteY39" fmla="*/ 1915427 h 5120640"/>
              <a:gd name="connsiteX40" fmla="*/ 2088682 w 6352823"/>
              <a:gd name="connsiteY40" fmla="*/ 1751798 h 5120640"/>
              <a:gd name="connsiteX41" fmla="*/ 1867301 w 6352823"/>
              <a:gd name="connsiteY41" fmla="*/ 1713297 h 5120640"/>
              <a:gd name="connsiteX42" fmla="*/ 1674796 w 6352823"/>
              <a:gd name="connsiteY42" fmla="*/ 1742172 h 5120640"/>
              <a:gd name="connsiteX43" fmla="*/ 1559293 w 6352823"/>
              <a:gd name="connsiteY43" fmla="*/ 1828800 h 5120640"/>
              <a:gd name="connsiteX44" fmla="*/ 1443789 w 6352823"/>
              <a:gd name="connsiteY44" fmla="*/ 1886551 h 5120640"/>
              <a:gd name="connsiteX45" fmla="*/ 1366787 w 6352823"/>
              <a:gd name="connsiteY45" fmla="*/ 1905802 h 5120640"/>
              <a:gd name="connsiteX46" fmla="*/ 1347537 w 6352823"/>
              <a:gd name="connsiteY46" fmla="*/ 1674796 h 5120640"/>
              <a:gd name="connsiteX47" fmla="*/ 1337911 w 6352823"/>
              <a:gd name="connsiteY47" fmla="*/ 1530417 h 5120640"/>
              <a:gd name="connsiteX48" fmla="*/ 1318661 w 6352823"/>
              <a:gd name="connsiteY48" fmla="*/ 1395663 h 5120640"/>
              <a:gd name="connsiteX49" fmla="*/ 1289785 w 6352823"/>
              <a:gd name="connsiteY49" fmla="*/ 1087654 h 5120640"/>
              <a:gd name="connsiteX50" fmla="*/ 1251284 w 6352823"/>
              <a:gd name="connsiteY50" fmla="*/ 1010652 h 5120640"/>
              <a:gd name="connsiteX51" fmla="*/ 1212783 w 6352823"/>
              <a:gd name="connsiteY51" fmla="*/ 943276 h 5120640"/>
              <a:gd name="connsiteX52" fmla="*/ 1116530 w 6352823"/>
              <a:gd name="connsiteY52" fmla="*/ 885524 h 5120640"/>
              <a:gd name="connsiteX53" fmla="*/ 962526 w 6352823"/>
              <a:gd name="connsiteY53" fmla="*/ 904774 h 5120640"/>
              <a:gd name="connsiteX54" fmla="*/ 847023 w 6352823"/>
              <a:gd name="connsiteY54" fmla="*/ 952901 h 5120640"/>
              <a:gd name="connsiteX55" fmla="*/ 567890 w 6352823"/>
              <a:gd name="connsiteY55" fmla="*/ 1135781 h 5120640"/>
              <a:gd name="connsiteX56" fmla="*/ 327259 w 6352823"/>
              <a:gd name="connsiteY56" fmla="*/ 1376412 h 5120640"/>
              <a:gd name="connsiteX57" fmla="*/ 96253 w 6352823"/>
              <a:gd name="connsiteY57" fmla="*/ 1780673 h 5120640"/>
              <a:gd name="connsiteX58" fmla="*/ 28876 w 6352823"/>
              <a:gd name="connsiteY58" fmla="*/ 1944303 h 5120640"/>
              <a:gd name="connsiteX59" fmla="*/ 0 w 6352823"/>
              <a:gd name="connsiteY59" fmla="*/ 2069431 h 5120640"/>
              <a:gd name="connsiteX60" fmla="*/ 38501 w 6352823"/>
              <a:gd name="connsiteY60" fmla="*/ 2377440 h 5120640"/>
              <a:gd name="connsiteX61" fmla="*/ 144379 w 6352823"/>
              <a:gd name="connsiteY61" fmla="*/ 2569945 h 5120640"/>
              <a:gd name="connsiteX62" fmla="*/ 298383 w 6352823"/>
              <a:gd name="connsiteY62" fmla="*/ 2810577 h 5120640"/>
              <a:gd name="connsiteX63" fmla="*/ 731520 w 6352823"/>
              <a:gd name="connsiteY63" fmla="*/ 3137836 h 5120640"/>
              <a:gd name="connsiteX64" fmla="*/ 1790299 w 6352823"/>
              <a:gd name="connsiteY64" fmla="*/ 3407343 h 5120640"/>
              <a:gd name="connsiteX65" fmla="*/ 2156059 w 6352823"/>
              <a:gd name="connsiteY65" fmla="*/ 3416968 h 5120640"/>
              <a:gd name="connsiteX66" fmla="*/ 2464067 w 6352823"/>
              <a:gd name="connsiteY66" fmla="*/ 3388092 h 5120640"/>
              <a:gd name="connsiteX67" fmla="*/ 2800951 w 6352823"/>
              <a:gd name="connsiteY67" fmla="*/ 3262964 h 5120640"/>
              <a:gd name="connsiteX68" fmla="*/ 3339966 w 6352823"/>
              <a:gd name="connsiteY68" fmla="*/ 2916454 h 5120640"/>
              <a:gd name="connsiteX69" fmla="*/ 3474720 w 6352823"/>
              <a:gd name="connsiteY69" fmla="*/ 2781701 h 5120640"/>
              <a:gd name="connsiteX70" fmla="*/ 3522846 w 6352823"/>
              <a:gd name="connsiteY70" fmla="*/ 2695073 h 5120640"/>
              <a:gd name="connsiteX71" fmla="*/ 3522846 w 6352823"/>
              <a:gd name="connsiteY71" fmla="*/ 2579570 h 5120640"/>
              <a:gd name="connsiteX72" fmla="*/ 3493970 w 6352823"/>
              <a:gd name="connsiteY72" fmla="*/ 2550694 h 5120640"/>
              <a:gd name="connsiteX73" fmla="*/ 3465095 w 6352823"/>
              <a:gd name="connsiteY73" fmla="*/ 2723949 h 5120640"/>
              <a:gd name="connsiteX74" fmla="*/ 3388093 w 6352823"/>
              <a:gd name="connsiteY74" fmla="*/ 3214838 h 5120640"/>
              <a:gd name="connsiteX75" fmla="*/ 3339966 w 6352823"/>
              <a:gd name="connsiteY75" fmla="*/ 3330341 h 5120640"/>
              <a:gd name="connsiteX76" fmla="*/ 3080084 w 6352823"/>
              <a:gd name="connsiteY76" fmla="*/ 3551722 h 5120640"/>
              <a:gd name="connsiteX77" fmla="*/ 2897204 w 6352823"/>
              <a:gd name="connsiteY77" fmla="*/ 3638349 h 5120640"/>
              <a:gd name="connsiteX78" fmla="*/ 2646947 w 6352823"/>
              <a:gd name="connsiteY78" fmla="*/ 3696101 h 5120640"/>
              <a:gd name="connsiteX79" fmla="*/ 2098307 w 6352823"/>
              <a:gd name="connsiteY79" fmla="*/ 3753852 h 5120640"/>
              <a:gd name="connsiteX80" fmla="*/ 1607419 w 6352823"/>
              <a:gd name="connsiteY80" fmla="*/ 3763478 h 5120640"/>
              <a:gd name="connsiteX81" fmla="*/ 1472665 w 6352823"/>
              <a:gd name="connsiteY81" fmla="*/ 3773103 h 5120640"/>
              <a:gd name="connsiteX82" fmla="*/ 1212783 w 6352823"/>
              <a:gd name="connsiteY82" fmla="*/ 3830854 h 5120640"/>
              <a:gd name="connsiteX83" fmla="*/ 1203158 w 6352823"/>
              <a:gd name="connsiteY83" fmla="*/ 3878981 h 5120640"/>
              <a:gd name="connsiteX84" fmla="*/ 1155031 w 6352823"/>
              <a:gd name="connsiteY84" fmla="*/ 4052236 h 5120640"/>
              <a:gd name="connsiteX85" fmla="*/ 1174282 w 6352823"/>
              <a:gd name="connsiteY85" fmla="*/ 4302492 h 5120640"/>
              <a:gd name="connsiteX86" fmla="*/ 1299410 w 6352823"/>
              <a:gd name="connsiteY86" fmla="*/ 4543124 h 5120640"/>
              <a:gd name="connsiteX87" fmla="*/ 1357162 w 6352823"/>
              <a:gd name="connsiteY87" fmla="*/ 4591250 h 5120640"/>
              <a:gd name="connsiteX88" fmla="*/ 1482290 w 6352823"/>
              <a:gd name="connsiteY88" fmla="*/ 4658627 h 5120640"/>
              <a:gd name="connsiteX89" fmla="*/ 1559293 w 6352823"/>
              <a:gd name="connsiteY89" fmla="*/ 4697128 h 5120640"/>
              <a:gd name="connsiteX90" fmla="*/ 1588168 w 6352823"/>
              <a:gd name="connsiteY90" fmla="*/ 4706753 h 5120640"/>
              <a:gd name="connsiteX91" fmla="*/ 1607419 w 6352823"/>
              <a:gd name="connsiteY91" fmla="*/ 4735629 h 5120640"/>
              <a:gd name="connsiteX92" fmla="*/ 1674796 w 6352823"/>
              <a:gd name="connsiteY92" fmla="*/ 4822257 h 5120640"/>
              <a:gd name="connsiteX93" fmla="*/ 1713297 w 6352823"/>
              <a:gd name="connsiteY93" fmla="*/ 4899259 h 5120640"/>
              <a:gd name="connsiteX94" fmla="*/ 1751798 w 6352823"/>
              <a:gd name="connsiteY94" fmla="*/ 4976261 h 5120640"/>
              <a:gd name="connsiteX95" fmla="*/ 1771048 w 6352823"/>
              <a:gd name="connsiteY95" fmla="*/ 5043638 h 5120640"/>
              <a:gd name="connsiteX96" fmla="*/ 1799924 w 6352823"/>
              <a:gd name="connsiteY96" fmla="*/ 5082139 h 5120640"/>
              <a:gd name="connsiteX97" fmla="*/ 1828800 w 6352823"/>
              <a:gd name="connsiteY97" fmla="*/ 5120640 h 512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6352823" h="5120640">
                <a:moveTo>
                  <a:pt x="5236143" y="163629"/>
                </a:moveTo>
                <a:cubicBezTo>
                  <a:pt x="5207267" y="154004"/>
                  <a:pt x="5179229" y="141356"/>
                  <a:pt x="5149516" y="134753"/>
                </a:cubicBezTo>
                <a:cubicBezTo>
                  <a:pt x="5121154" y="128450"/>
                  <a:pt x="5091717" y="128732"/>
                  <a:pt x="5062888" y="125128"/>
                </a:cubicBezTo>
                <a:cubicBezTo>
                  <a:pt x="4705060" y="80401"/>
                  <a:pt x="5180506" y="134018"/>
                  <a:pt x="4697128" y="86627"/>
                </a:cubicBezTo>
                <a:lnTo>
                  <a:pt x="4427621" y="57751"/>
                </a:lnTo>
                <a:cubicBezTo>
                  <a:pt x="4341113" y="49887"/>
                  <a:pt x="4254247" y="46365"/>
                  <a:pt x="4167739" y="38501"/>
                </a:cubicBezTo>
                <a:cubicBezTo>
                  <a:pt x="3706623" y="-3418"/>
                  <a:pt x="4083391" y="18041"/>
                  <a:pt x="3686476" y="0"/>
                </a:cubicBezTo>
                <a:cubicBezTo>
                  <a:pt x="3426400" y="15762"/>
                  <a:pt x="3181447" y="-36243"/>
                  <a:pt x="2954956" y="77002"/>
                </a:cubicBezTo>
                <a:cubicBezTo>
                  <a:pt x="2934262" y="87349"/>
                  <a:pt x="2914205" y="99810"/>
                  <a:pt x="2897204" y="115503"/>
                </a:cubicBezTo>
                <a:cubicBezTo>
                  <a:pt x="2872143" y="138636"/>
                  <a:pt x="2851133" y="165873"/>
                  <a:pt x="2829827" y="192505"/>
                </a:cubicBezTo>
                <a:cubicBezTo>
                  <a:pt x="2812586" y="214057"/>
                  <a:pt x="2794044" y="235196"/>
                  <a:pt x="2781701" y="259882"/>
                </a:cubicBezTo>
                <a:cubicBezTo>
                  <a:pt x="2741819" y="339647"/>
                  <a:pt x="2739528" y="385957"/>
                  <a:pt x="2723949" y="471638"/>
                </a:cubicBezTo>
                <a:cubicBezTo>
                  <a:pt x="2746408" y="580724"/>
                  <a:pt x="2749620" y="695626"/>
                  <a:pt x="2791326" y="798897"/>
                </a:cubicBezTo>
                <a:cubicBezTo>
                  <a:pt x="2842168" y="924792"/>
                  <a:pt x="2986276" y="1023020"/>
                  <a:pt x="3089709" y="1097280"/>
                </a:cubicBezTo>
                <a:cubicBezTo>
                  <a:pt x="3281142" y="1234719"/>
                  <a:pt x="3322172" y="1264117"/>
                  <a:pt x="3542097" y="1357162"/>
                </a:cubicBezTo>
                <a:cubicBezTo>
                  <a:pt x="3627174" y="1393156"/>
                  <a:pt x="3712557" y="1430231"/>
                  <a:pt x="3801979" y="1453414"/>
                </a:cubicBezTo>
                <a:cubicBezTo>
                  <a:pt x="3886749" y="1475392"/>
                  <a:pt x="3975234" y="1479082"/>
                  <a:pt x="4061861" y="1491916"/>
                </a:cubicBezTo>
                <a:cubicBezTo>
                  <a:pt x="4241533" y="1485499"/>
                  <a:pt x="4422858" y="1497820"/>
                  <a:pt x="4600876" y="1472665"/>
                </a:cubicBezTo>
                <a:cubicBezTo>
                  <a:pt x="4720463" y="1455767"/>
                  <a:pt x="4835088" y="1411238"/>
                  <a:pt x="4947385" y="1366787"/>
                </a:cubicBezTo>
                <a:cubicBezTo>
                  <a:pt x="5143666" y="1289092"/>
                  <a:pt x="5349257" y="1224002"/>
                  <a:pt x="5524901" y="1106905"/>
                </a:cubicBezTo>
                <a:cubicBezTo>
                  <a:pt x="5573027" y="1074821"/>
                  <a:pt x="5621977" y="1043939"/>
                  <a:pt x="5669280" y="1010652"/>
                </a:cubicBezTo>
                <a:cubicBezTo>
                  <a:pt x="5970771" y="798492"/>
                  <a:pt x="5664225" y="1004396"/>
                  <a:pt x="5842535" y="885524"/>
                </a:cubicBezTo>
                <a:cubicBezTo>
                  <a:pt x="5915746" y="958735"/>
                  <a:pt x="5934434" y="972885"/>
                  <a:pt x="6006164" y="1087654"/>
                </a:cubicBezTo>
                <a:cubicBezTo>
                  <a:pt x="6103388" y="1243212"/>
                  <a:pt x="6225772" y="1442269"/>
                  <a:pt x="6294922" y="1626669"/>
                </a:cubicBezTo>
                <a:cubicBezTo>
                  <a:pt x="6313806" y="1677027"/>
                  <a:pt x="6327006" y="1729338"/>
                  <a:pt x="6343048" y="1780673"/>
                </a:cubicBezTo>
                <a:cubicBezTo>
                  <a:pt x="6352148" y="1926257"/>
                  <a:pt x="6369058" y="2005127"/>
                  <a:pt x="6314173" y="2156059"/>
                </a:cubicBezTo>
                <a:cubicBezTo>
                  <a:pt x="6300131" y="2194673"/>
                  <a:pt x="6266224" y="2223258"/>
                  <a:pt x="6237170" y="2252311"/>
                </a:cubicBezTo>
                <a:cubicBezTo>
                  <a:pt x="6159105" y="2330375"/>
                  <a:pt x="5934815" y="2446955"/>
                  <a:pt x="5881036" y="2464067"/>
                </a:cubicBezTo>
                <a:cubicBezTo>
                  <a:pt x="5749409" y="2505948"/>
                  <a:pt x="5530655" y="2580452"/>
                  <a:pt x="5399773" y="2598821"/>
                </a:cubicBezTo>
                <a:cubicBezTo>
                  <a:pt x="5307577" y="2611761"/>
                  <a:pt x="5213694" y="2605538"/>
                  <a:pt x="5120640" y="2608446"/>
                </a:cubicBezTo>
                <a:lnTo>
                  <a:pt x="4783756" y="2618071"/>
                </a:lnTo>
                <a:cubicBezTo>
                  <a:pt x="4472229" y="2579130"/>
                  <a:pt x="4457490" y="2591262"/>
                  <a:pt x="4148488" y="2492943"/>
                </a:cubicBezTo>
                <a:cubicBezTo>
                  <a:pt x="3730633" y="2359989"/>
                  <a:pt x="3952212" y="2402495"/>
                  <a:pt x="3551722" y="2252311"/>
                </a:cubicBezTo>
                <a:cubicBezTo>
                  <a:pt x="3470001" y="2221665"/>
                  <a:pt x="3386031" y="2196900"/>
                  <a:pt x="3301465" y="2175309"/>
                </a:cubicBezTo>
                <a:cubicBezTo>
                  <a:pt x="3235009" y="2158341"/>
                  <a:pt x="3167142" y="2147127"/>
                  <a:pt x="3099335" y="2136808"/>
                </a:cubicBezTo>
                <a:cubicBezTo>
                  <a:pt x="2997044" y="2121242"/>
                  <a:pt x="2893387" y="2115317"/>
                  <a:pt x="2791326" y="2098307"/>
                </a:cubicBezTo>
                <a:cubicBezTo>
                  <a:pt x="2718716" y="2086206"/>
                  <a:pt x="2764408" y="2091991"/>
                  <a:pt x="2685448" y="2069431"/>
                </a:cubicBezTo>
                <a:cubicBezTo>
                  <a:pt x="2660009" y="2062163"/>
                  <a:pt x="2633828" y="2057646"/>
                  <a:pt x="2608446" y="2050181"/>
                </a:cubicBezTo>
                <a:cubicBezTo>
                  <a:pt x="2579245" y="2041593"/>
                  <a:pt x="2550187" y="2032337"/>
                  <a:pt x="2521819" y="2021305"/>
                </a:cubicBezTo>
                <a:cubicBezTo>
                  <a:pt x="2450300" y="1993492"/>
                  <a:pt x="2383721" y="1958116"/>
                  <a:pt x="2319688" y="1915427"/>
                </a:cubicBezTo>
                <a:cubicBezTo>
                  <a:pt x="2272872" y="1884216"/>
                  <a:pt x="2142595" y="1775520"/>
                  <a:pt x="2088682" y="1751798"/>
                </a:cubicBezTo>
                <a:cubicBezTo>
                  <a:pt x="2028470" y="1725305"/>
                  <a:pt x="1933581" y="1719925"/>
                  <a:pt x="1867301" y="1713297"/>
                </a:cubicBezTo>
                <a:cubicBezTo>
                  <a:pt x="1803133" y="1722922"/>
                  <a:pt x="1737451" y="1725304"/>
                  <a:pt x="1674796" y="1742172"/>
                </a:cubicBezTo>
                <a:cubicBezTo>
                  <a:pt x="1642238" y="1750937"/>
                  <a:pt x="1584948" y="1813122"/>
                  <a:pt x="1559293" y="1828800"/>
                </a:cubicBezTo>
                <a:cubicBezTo>
                  <a:pt x="1522563" y="1851246"/>
                  <a:pt x="1485999" y="1878108"/>
                  <a:pt x="1443789" y="1886551"/>
                </a:cubicBezTo>
                <a:cubicBezTo>
                  <a:pt x="1385714" y="1898167"/>
                  <a:pt x="1411183" y="1891004"/>
                  <a:pt x="1366787" y="1905802"/>
                </a:cubicBezTo>
                <a:cubicBezTo>
                  <a:pt x="1360370" y="1828800"/>
                  <a:pt x="1353463" y="1751837"/>
                  <a:pt x="1347537" y="1674796"/>
                </a:cubicBezTo>
                <a:cubicBezTo>
                  <a:pt x="1343838" y="1626705"/>
                  <a:pt x="1342874" y="1578394"/>
                  <a:pt x="1337911" y="1530417"/>
                </a:cubicBezTo>
                <a:cubicBezTo>
                  <a:pt x="1333242" y="1485284"/>
                  <a:pt x="1325078" y="1440581"/>
                  <a:pt x="1318661" y="1395663"/>
                </a:cubicBezTo>
                <a:cubicBezTo>
                  <a:pt x="1314651" y="1323474"/>
                  <a:pt x="1310837" y="1164845"/>
                  <a:pt x="1289785" y="1087654"/>
                </a:cubicBezTo>
                <a:cubicBezTo>
                  <a:pt x="1282234" y="1059968"/>
                  <a:pt x="1264789" y="1035973"/>
                  <a:pt x="1251284" y="1010652"/>
                </a:cubicBezTo>
                <a:cubicBezTo>
                  <a:pt x="1239111" y="987828"/>
                  <a:pt x="1230183" y="962416"/>
                  <a:pt x="1212783" y="943276"/>
                </a:cubicBezTo>
                <a:cubicBezTo>
                  <a:pt x="1193422" y="921979"/>
                  <a:pt x="1144513" y="899515"/>
                  <a:pt x="1116530" y="885524"/>
                </a:cubicBezTo>
                <a:cubicBezTo>
                  <a:pt x="1065195" y="891941"/>
                  <a:pt x="1012715" y="892227"/>
                  <a:pt x="962526" y="904774"/>
                </a:cubicBezTo>
                <a:cubicBezTo>
                  <a:pt x="922062" y="914890"/>
                  <a:pt x="884603" y="934807"/>
                  <a:pt x="847023" y="952901"/>
                </a:cubicBezTo>
                <a:cubicBezTo>
                  <a:pt x="708046" y="1019816"/>
                  <a:pt x="687085" y="1034924"/>
                  <a:pt x="567890" y="1135781"/>
                </a:cubicBezTo>
                <a:cubicBezTo>
                  <a:pt x="502514" y="1191099"/>
                  <a:pt x="376068" y="1311333"/>
                  <a:pt x="327259" y="1376412"/>
                </a:cubicBezTo>
                <a:cubicBezTo>
                  <a:pt x="235544" y="1498699"/>
                  <a:pt x="159988" y="1641955"/>
                  <a:pt x="96253" y="1780673"/>
                </a:cubicBezTo>
                <a:cubicBezTo>
                  <a:pt x="71626" y="1834273"/>
                  <a:pt x="47529" y="1888344"/>
                  <a:pt x="28876" y="1944303"/>
                </a:cubicBezTo>
                <a:cubicBezTo>
                  <a:pt x="15340" y="1984912"/>
                  <a:pt x="9625" y="2027722"/>
                  <a:pt x="0" y="2069431"/>
                </a:cubicBezTo>
                <a:cubicBezTo>
                  <a:pt x="12834" y="2172101"/>
                  <a:pt x="9824" y="2278025"/>
                  <a:pt x="38501" y="2377440"/>
                </a:cubicBezTo>
                <a:cubicBezTo>
                  <a:pt x="58798" y="2447804"/>
                  <a:pt x="106701" y="2507148"/>
                  <a:pt x="144379" y="2569945"/>
                </a:cubicBezTo>
                <a:cubicBezTo>
                  <a:pt x="193375" y="2651605"/>
                  <a:pt x="237092" y="2737691"/>
                  <a:pt x="298383" y="2810577"/>
                </a:cubicBezTo>
                <a:cubicBezTo>
                  <a:pt x="400731" y="2932288"/>
                  <a:pt x="590477" y="3067315"/>
                  <a:pt x="731520" y="3137836"/>
                </a:cubicBezTo>
                <a:cubicBezTo>
                  <a:pt x="1049956" y="3297054"/>
                  <a:pt x="1443154" y="3398208"/>
                  <a:pt x="1790299" y="3407343"/>
                </a:cubicBezTo>
                <a:lnTo>
                  <a:pt x="2156059" y="3416968"/>
                </a:lnTo>
                <a:cubicBezTo>
                  <a:pt x="2258728" y="3407343"/>
                  <a:pt x="2363768" y="3412044"/>
                  <a:pt x="2464067" y="3388092"/>
                </a:cubicBezTo>
                <a:cubicBezTo>
                  <a:pt x="2580581" y="3360268"/>
                  <a:pt x="2691953" y="3312654"/>
                  <a:pt x="2800951" y="3262964"/>
                </a:cubicBezTo>
                <a:cubicBezTo>
                  <a:pt x="3031377" y="3157917"/>
                  <a:pt x="3155283" y="3076180"/>
                  <a:pt x="3339966" y="2916454"/>
                </a:cubicBezTo>
                <a:cubicBezTo>
                  <a:pt x="3388013" y="2874900"/>
                  <a:pt x="3434263" y="2830675"/>
                  <a:pt x="3474720" y="2781701"/>
                </a:cubicBezTo>
                <a:cubicBezTo>
                  <a:pt x="3495758" y="2756234"/>
                  <a:pt x="3506804" y="2723949"/>
                  <a:pt x="3522846" y="2695073"/>
                </a:cubicBezTo>
                <a:cubicBezTo>
                  <a:pt x="3526938" y="2662340"/>
                  <a:pt x="3542414" y="2613813"/>
                  <a:pt x="3522846" y="2579570"/>
                </a:cubicBezTo>
                <a:cubicBezTo>
                  <a:pt x="3516092" y="2567751"/>
                  <a:pt x="3503595" y="2560319"/>
                  <a:pt x="3493970" y="2550694"/>
                </a:cubicBezTo>
                <a:cubicBezTo>
                  <a:pt x="3461772" y="2663389"/>
                  <a:pt x="3481708" y="2577751"/>
                  <a:pt x="3465095" y="2723949"/>
                </a:cubicBezTo>
                <a:cubicBezTo>
                  <a:pt x="3447780" y="2876324"/>
                  <a:pt x="3434030" y="3061717"/>
                  <a:pt x="3388093" y="3214838"/>
                </a:cubicBezTo>
                <a:cubicBezTo>
                  <a:pt x="3376108" y="3254788"/>
                  <a:pt x="3360864" y="3294245"/>
                  <a:pt x="3339966" y="3330341"/>
                </a:cubicBezTo>
                <a:cubicBezTo>
                  <a:pt x="3295685" y="3406826"/>
                  <a:pt x="3109317" y="3537875"/>
                  <a:pt x="3080084" y="3551722"/>
                </a:cubicBezTo>
                <a:cubicBezTo>
                  <a:pt x="3019124" y="3580598"/>
                  <a:pt x="2961196" y="3617018"/>
                  <a:pt x="2897204" y="3638349"/>
                </a:cubicBezTo>
                <a:cubicBezTo>
                  <a:pt x="2815986" y="3665422"/>
                  <a:pt x="2731127" y="3680512"/>
                  <a:pt x="2646947" y="3696101"/>
                </a:cubicBezTo>
                <a:cubicBezTo>
                  <a:pt x="2465448" y="3729712"/>
                  <a:pt x="2282634" y="3746940"/>
                  <a:pt x="2098307" y="3753852"/>
                </a:cubicBezTo>
                <a:cubicBezTo>
                  <a:pt x="1934761" y="3759985"/>
                  <a:pt x="1771048" y="3760269"/>
                  <a:pt x="1607419" y="3763478"/>
                </a:cubicBezTo>
                <a:lnTo>
                  <a:pt x="1472665" y="3773103"/>
                </a:lnTo>
                <a:cubicBezTo>
                  <a:pt x="1221271" y="3786334"/>
                  <a:pt x="1281723" y="3715956"/>
                  <a:pt x="1212783" y="3830854"/>
                </a:cubicBezTo>
                <a:cubicBezTo>
                  <a:pt x="1209575" y="3846896"/>
                  <a:pt x="1207288" y="3863151"/>
                  <a:pt x="1203158" y="3878981"/>
                </a:cubicBezTo>
                <a:cubicBezTo>
                  <a:pt x="1188028" y="3936978"/>
                  <a:pt x="1155031" y="4052236"/>
                  <a:pt x="1155031" y="4052236"/>
                </a:cubicBezTo>
                <a:cubicBezTo>
                  <a:pt x="1161448" y="4135655"/>
                  <a:pt x="1156752" y="4220684"/>
                  <a:pt x="1174282" y="4302492"/>
                </a:cubicBezTo>
                <a:cubicBezTo>
                  <a:pt x="1186612" y="4360031"/>
                  <a:pt x="1253287" y="4489314"/>
                  <a:pt x="1299410" y="4543124"/>
                </a:cubicBezTo>
                <a:cubicBezTo>
                  <a:pt x="1315718" y="4562150"/>
                  <a:pt x="1336896" y="4576511"/>
                  <a:pt x="1357162" y="4591250"/>
                </a:cubicBezTo>
                <a:cubicBezTo>
                  <a:pt x="1389168" y="4614527"/>
                  <a:pt x="1451028" y="4642996"/>
                  <a:pt x="1482290" y="4658627"/>
                </a:cubicBezTo>
                <a:cubicBezTo>
                  <a:pt x="1482301" y="4658633"/>
                  <a:pt x="1559281" y="4697124"/>
                  <a:pt x="1559293" y="4697128"/>
                </a:cubicBezTo>
                <a:lnTo>
                  <a:pt x="1588168" y="4706753"/>
                </a:lnTo>
                <a:cubicBezTo>
                  <a:pt x="1594585" y="4716378"/>
                  <a:pt x="1600478" y="4726374"/>
                  <a:pt x="1607419" y="4735629"/>
                </a:cubicBezTo>
                <a:cubicBezTo>
                  <a:pt x="1629368" y="4764894"/>
                  <a:pt x="1674796" y="4822257"/>
                  <a:pt x="1674796" y="4822257"/>
                </a:cubicBezTo>
                <a:cubicBezTo>
                  <a:pt x="1704719" y="4912026"/>
                  <a:pt x="1652681" y="4762872"/>
                  <a:pt x="1713297" y="4899259"/>
                </a:cubicBezTo>
                <a:cubicBezTo>
                  <a:pt x="1752616" y="4987727"/>
                  <a:pt x="1683694" y="4885456"/>
                  <a:pt x="1751798" y="4976261"/>
                </a:cubicBezTo>
                <a:cubicBezTo>
                  <a:pt x="1753881" y="4984595"/>
                  <a:pt x="1764911" y="5032899"/>
                  <a:pt x="1771048" y="5043638"/>
                </a:cubicBezTo>
                <a:cubicBezTo>
                  <a:pt x="1779007" y="5057566"/>
                  <a:pt x="1790600" y="5069085"/>
                  <a:pt x="1799924" y="5082139"/>
                </a:cubicBezTo>
                <a:cubicBezTo>
                  <a:pt x="1827134" y="5120232"/>
                  <a:pt x="1808861" y="5100699"/>
                  <a:pt x="1828800" y="5120640"/>
                </a:cubicBez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ECC1-F9B9-4C5A-849C-C807CB7076F5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7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668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259503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Effects of Dropout </a:t>
            </a:r>
            <a:r>
              <a:rPr lang="en-US" sz="5400" dirty="0"/>
              <a:t>P</a:t>
            </a:r>
            <a:r>
              <a:rPr lang="en-US" sz="5400" dirty="0" smtClean="0"/>
              <a:t>arameters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/>
              <a:t>N. </a:t>
            </a:r>
            <a:r>
              <a:rPr lang="en-US" sz="1800" dirty="0" err="1" smtClean="0"/>
              <a:t>Srivastava</a:t>
            </a:r>
            <a:r>
              <a:rPr lang="en-US" sz="1800" dirty="0" smtClean="0"/>
              <a:t> et al.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70</a:t>
            </a:fld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405288"/>
            <a:ext cx="8200724" cy="469467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Combining with other </a:t>
            </a:r>
            <a:r>
              <a:rPr lang="en-US" sz="3200" dirty="0" err="1" smtClean="0"/>
              <a:t>regularizers</a:t>
            </a:r>
            <a:endParaRPr lang="en-US" sz="3200" dirty="0" smtClean="0"/>
          </a:p>
          <a:p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652" y="2361999"/>
            <a:ext cx="8856598" cy="302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64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Generalizations of Dropout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6000"/>
            <a:ext cx="9034670" cy="4351338"/>
          </a:xfrm>
        </p:spPr>
        <p:txBody>
          <a:bodyPr/>
          <a:lstStyle/>
          <a:p>
            <a:r>
              <a:rPr lang="en-US" dirty="0" smtClean="0"/>
              <a:t>Gaussian dropout</a:t>
            </a:r>
          </a:p>
          <a:p>
            <a:pPr lvl="1"/>
            <a:r>
              <a:rPr lang="en-US" dirty="0" smtClean="0"/>
              <a:t>Gaussian instead of 0/1 Bernoulli</a:t>
            </a:r>
          </a:p>
          <a:p>
            <a:r>
              <a:rPr lang="en-US" dirty="0" err="1" smtClean="0"/>
              <a:t>DropConnect</a:t>
            </a:r>
            <a:endParaRPr lang="en-US" dirty="0" smtClean="0"/>
          </a:p>
          <a:p>
            <a:pPr lvl="1"/>
            <a:r>
              <a:rPr lang="en-US" dirty="0" smtClean="0"/>
              <a:t>Dropping connections instead of data: larger space for bagging</a:t>
            </a:r>
          </a:p>
          <a:p>
            <a:pPr lvl="1"/>
            <a:r>
              <a:rPr lang="en-US" dirty="0" smtClean="0"/>
              <a:t>Averaging after the activation function: better approximation</a:t>
            </a:r>
          </a:p>
          <a:p>
            <a:r>
              <a:rPr lang="en-US" dirty="0" err="1" smtClean="0"/>
              <a:t>Maxout</a:t>
            </a:r>
            <a:endParaRPr lang="en-US" dirty="0" smtClean="0"/>
          </a:p>
          <a:p>
            <a:pPr lvl="1"/>
            <a:r>
              <a:rPr lang="en-US" dirty="0" smtClean="0"/>
              <a:t>Dropout as cross channel pooling in </a:t>
            </a:r>
            <a:r>
              <a:rPr lang="en-US" dirty="0" err="1" smtClean="0"/>
              <a:t>ReLU</a:t>
            </a:r>
            <a:endParaRPr lang="en-US" dirty="0" smtClean="0"/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Maxout</a:t>
            </a:r>
            <a:r>
              <a:rPr lang="en-US" dirty="0" smtClean="0"/>
              <a:t> instead of </a:t>
            </a:r>
            <a:r>
              <a:rPr lang="en-US" dirty="0" err="1" smtClean="0"/>
              <a:t>ReLU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F060-EEDD-4FF4-AFBE-2A0077A705F8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71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025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348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Generalizations of Dropout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17510" y="3093952"/>
            <a:ext cx="16669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Dropout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252364" y="3093952"/>
            <a:ext cx="23699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DropConnect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52364" y="4575555"/>
            <a:ext cx="22792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Maxout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2027855" y="4032188"/>
            <a:ext cx="2372362" cy="1085240"/>
            <a:chOff x="2027855" y="4032188"/>
            <a:chExt cx="2372362" cy="1085240"/>
          </a:xfrm>
        </p:grpSpPr>
        <p:sp>
          <p:nvSpPr>
            <p:cNvPr id="12" name="TextBox 11"/>
            <p:cNvSpPr txBox="1"/>
            <p:nvPr/>
          </p:nvSpPr>
          <p:spPr>
            <a:xfrm>
              <a:off x="2331797" y="4748096"/>
              <a:ext cx="2068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Activation function</a:t>
              </a:r>
              <a:endParaRPr lang="en-US" dirty="0"/>
            </a:p>
          </p:txBody>
        </p:sp>
        <p:sp>
          <p:nvSpPr>
            <p:cNvPr id="15" name="Right Arrow 14"/>
            <p:cNvSpPr/>
            <p:nvPr/>
          </p:nvSpPr>
          <p:spPr>
            <a:xfrm rot="2233980">
              <a:off x="2027855" y="4032188"/>
              <a:ext cx="1598889" cy="3919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52594" y="2974786"/>
            <a:ext cx="2247623" cy="703942"/>
            <a:chOff x="2152594" y="2974786"/>
            <a:chExt cx="2247623" cy="703942"/>
          </a:xfrm>
        </p:grpSpPr>
        <p:sp>
          <p:nvSpPr>
            <p:cNvPr id="16" name="Right Arrow 15"/>
            <p:cNvSpPr/>
            <p:nvPr/>
          </p:nvSpPr>
          <p:spPr>
            <a:xfrm flipV="1">
              <a:off x="2152594" y="3286736"/>
              <a:ext cx="1598889" cy="3919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31796" y="2974786"/>
              <a:ext cx="20684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Selection scheme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27857" y="1792284"/>
            <a:ext cx="1598889" cy="1053675"/>
            <a:chOff x="2027857" y="1792284"/>
            <a:chExt cx="1598889" cy="1053675"/>
          </a:xfrm>
        </p:grpSpPr>
        <p:sp>
          <p:nvSpPr>
            <p:cNvPr id="11" name="Right Arrow 10"/>
            <p:cNvSpPr/>
            <p:nvPr/>
          </p:nvSpPr>
          <p:spPr>
            <a:xfrm rot="19366020" flipV="1">
              <a:off x="2027857" y="2453967"/>
              <a:ext cx="1598889" cy="3919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31797" y="1792284"/>
              <a:ext cx="1294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Distribution</a:t>
              </a:r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52364" y="1976950"/>
            <a:ext cx="479189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R.V. from other distribution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33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510" y="3093952"/>
            <a:ext cx="16669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Dropout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252364" y="3093952"/>
            <a:ext cx="23699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DropConnect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52364" y="4575555"/>
            <a:ext cx="22792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Maxout</a:t>
            </a:r>
            <a:endParaRPr lang="en-US" sz="3200" dirty="0"/>
          </a:p>
        </p:txBody>
      </p:sp>
      <p:sp>
        <p:nvSpPr>
          <p:cNvPr id="11" name="Right Arrow 10"/>
          <p:cNvSpPr/>
          <p:nvPr/>
        </p:nvSpPr>
        <p:spPr>
          <a:xfrm rot="19366020" flipV="1">
            <a:off x="2027857" y="2453967"/>
            <a:ext cx="1598889" cy="39199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31797" y="4748096"/>
            <a:ext cx="206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Activation function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2233980">
            <a:off x="2027855" y="4032188"/>
            <a:ext cx="1598889" cy="391992"/>
          </a:xfrm>
          <a:prstGeom prst="rightArrow">
            <a:avLst/>
          </a:prstGeom>
          <a:solidFill>
            <a:srgbClr val="EEEC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52594" y="3286736"/>
            <a:ext cx="1598889" cy="391992"/>
          </a:xfrm>
          <a:prstGeom prst="rightArrow">
            <a:avLst/>
          </a:prstGeom>
          <a:solidFill>
            <a:srgbClr val="EEEC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331796" y="2974786"/>
            <a:ext cx="2068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Selection scheme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31797" y="1792284"/>
            <a:ext cx="129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252364" y="1976950"/>
            <a:ext cx="479189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R.V. from other distribution</a:t>
            </a:r>
            <a:endParaRPr lang="en-US" sz="32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-1734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Generalizations of Dropout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916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04193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Multiplicative Gaussian Noise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Multiplying hidden activations by Bernoulli distributed variables</a:t>
            </a:r>
          </a:p>
          <a:p>
            <a:r>
              <a:rPr lang="en-US" dirty="0" smtClean="0"/>
              <a:t>Random variables from other distribution</a:t>
            </a:r>
          </a:p>
          <a:p>
            <a:r>
              <a:rPr lang="en-US" dirty="0" smtClean="0"/>
              <a:t>Each activation function can be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 descr="Screen Shot 2015-09-08 at 1.1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962400"/>
            <a:ext cx="3581400" cy="406400"/>
          </a:xfrm>
          <a:prstGeom prst="rect">
            <a:avLst/>
          </a:prstGeom>
        </p:spPr>
      </p:pic>
      <p:pic>
        <p:nvPicPr>
          <p:cNvPr id="5" name="Picture 4" descr="Screen Shot 2015-09-08 at 1.12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46" y="3962400"/>
            <a:ext cx="3073400" cy="381000"/>
          </a:xfrm>
          <a:prstGeom prst="rect">
            <a:avLst/>
          </a:prstGeom>
        </p:spPr>
      </p:pic>
      <p:pic>
        <p:nvPicPr>
          <p:cNvPr id="6" name="Picture 5" descr="Screen Shot 2015-09-08 at 2.00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6535"/>
            <a:ext cx="9144000" cy="1173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736" y="6472045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 credit: </a:t>
            </a:r>
            <a:r>
              <a:rPr lang="en-US" dirty="0"/>
              <a:t>N. </a:t>
            </a:r>
            <a:r>
              <a:rPr lang="en-US" dirty="0" err="1"/>
              <a:t>Srivastava</a:t>
            </a:r>
            <a:r>
              <a:rPr lang="en-US" dirty="0"/>
              <a:t> et al.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86728" y="3912968"/>
            <a:ext cx="49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97284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510" y="3093952"/>
            <a:ext cx="16669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Dropout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252364" y="3093952"/>
            <a:ext cx="23699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DropConnect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52364" y="4575555"/>
            <a:ext cx="22792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Maxout</a:t>
            </a:r>
            <a:endParaRPr lang="en-US" sz="3200" dirty="0"/>
          </a:p>
        </p:txBody>
      </p:sp>
      <p:sp>
        <p:nvSpPr>
          <p:cNvPr id="11" name="Right Arrow 10"/>
          <p:cNvSpPr/>
          <p:nvPr/>
        </p:nvSpPr>
        <p:spPr>
          <a:xfrm rot="19366020" flipV="1">
            <a:off x="2027857" y="2453967"/>
            <a:ext cx="1598889" cy="391992"/>
          </a:xfrm>
          <a:prstGeom prst="rightArrow">
            <a:avLst/>
          </a:prstGeom>
          <a:solidFill>
            <a:srgbClr val="EEEC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31797" y="4748096"/>
            <a:ext cx="206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Activation function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2233980">
            <a:off x="2027855" y="4032188"/>
            <a:ext cx="1598889" cy="391992"/>
          </a:xfrm>
          <a:prstGeom prst="rightArrow">
            <a:avLst/>
          </a:prstGeom>
          <a:solidFill>
            <a:srgbClr val="EEEC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52594" y="3286736"/>
            <a:ext cx="1598889" cy="39199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331796" y="2974786"/>
            <a:ext cx="2068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Selection scheme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31797" y="1792284"/>
            <a:ext cx="129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252364" y="1976950"/>
            <a:ext cx="479189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R.V. from other distribution</a:t>
            </a:r>
            <a:endParaRPr lang="en-US" sz="32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-1734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Generalizations of Dropout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2200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Dropout</a:t>
            </a:r>
            <a:endParaRPr lang="en-US" sz="5400" dirty="0"/>
          </a:p>
        </p:txBody>
      </p:sp>
      <p:pic>
        <p:nvPicPr>
          <p:cNvPr id="4" name="Picture 3" descr="Screen Shot 2015-09-08 at 10.34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1407"/>
            <a:ext cx="3653777" cy="33104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3964" y="5223814"/>
            <a:ext cx="1791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Dropout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252364" y="5227841"/>
            <a:ext cx="4891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Dropout</a:t>
            </a:r>
          </a:p>
          <a:p>
            <a:pPr algn="ctr"/>
            <a:r>
              <a:rPr lang="en-US" sz="2000" dirty="0" smtClean="0"/>
              <a:t>Keep the element of each layer’s output </a:t>
            </a:r>
          </a:p>
          <a:p>
            <a:pPr algn="ctr"/>
            <a:r>
              <a:rPr lang="en-US" sz="2000" dirty="0" smtClean="0"/>
              <a:t>with p, otherwise set to 0 with (1-p)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13538" y="1771407"/>
            <a:ext cx="5030462" cy="3312743"/>
            <a:chOff x="4113538" y="1771407"/>
            <a:chExt cx="5030462" cy="3312743"/>
          </a:xfrm>
        </p:grpSpPr>
        <p:pic>
          <p:nvPicPr>
            <p:cNvPr id="5" name="Picture 4" descr="Screen Shot 2015-09-08 at 10.34.43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538" y="1771407"/>
              <a:ext cx="5030462" cy="3312743"/>
            </a:xfrm>
            <a:prstGeom prst="rect">
              <a:avLst/>
            </a:prstGeom>
          </p:spPr>
        </p:pic>
        <p:sp>
          <p:nvSpPr>
            <p:cNvPr id="8" name="Multiply 7"/>
            <p:cNvSpPr/>
            <p:nvPr/>
          </p:nvSpPr>
          <p:spPr>
            <a:xfrm>
              <a:off x="4191000" y="2743200"/>
              <a:ext cx="623679" cy="578351"/>
            </a:xfrm>
            <a:prstGeom prst="mathMultiply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Multiply 8"/>
            <p:cNvSpPr/>
            <p:nvPr/>
          </p:nvSpPr>
          <p:spPr>
            <a:xfrm>
              <a:off x="4191000" y="4400007"/>
              <a:ext cx="623679" cy="578351"/>
            </a:xfrm>
            <a:prstGeom prst="mathMultiply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6477328"/>
            <a:ext cx="3483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credit: Wan et al. ICML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3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99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DropConnect</a:t>
            </a:r>
            <a:endParaRPr lang="en-US" sz="5400" dirty="0"/>
          </a:p>
        </p:txBody>
      </p:sp>
      <p:pic>
        <p:nvPicPr>
          <p:cNvPr id="4" name="Picture 3" descr="Screen Shot 2015-09-08 at 10.34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1407"/>
            <a:ext cx="5030462" cy="3312743"/>
          </a:xfrm>
          <a:prstGeom prst="rect">
            <a:avLst/>
          </a:prstGeom>
        </p:spPr>
      </p:pic>
      <p:pic>
        <p:nvPicPr>
          <p:cNvPr id="5" name="Picture 4" descr="Screen Shot 2015-09-08 at 10.34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516" y="1771406"/>
            <a:ext cx="4018484" cy="33093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34658" y="527036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smtClean="0"/>
              <a:t>Dropout</a:t>
            </a:r>
          </a:p>
          <a:p>
            <a:pPr algn="ctr"/>
            <a:r>
              <a:rPr lang="en-US" sz="2000" dirty="0" smtClean="0"/>
              <a:t>Keep the element of each layer’s output </a:t>
            </a:r>
          </a:p>
          <a:p>
            <a:pPr algn="ctr"/>
            <a:r>
              <a:rPr lang="en-US" sz="2000" dirty="0" smtClean="0"/>
              <a:t>with p, otherwise set to 0 with (1-p)</a:t>
            </a:r>
          </a:p>
        </p:txBody>
      </p:sp>
      <p:sp>
        <p:nvSpPr>
          <p:cNvPr id="7" name="Rectangle 6"/>
          <p:cNvSpPr/>
          <p:nvPr/>
        </p:nvSpPr>
        <p:spPr>
          <a:xfrm>
            <a:off x="4437342" y="5270369"/>
            <a:ext cx="48462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DropConnect</a:t>
            </a:r>
            <a:endParaRPr lang="en-US" sz="2000" dirty="0" smtClean="0"/>
          </a:p>
          <a:p>
            <a:pPr algn="ctr"/>
            <a:r>
              <a:rPr lang="en-US" sz="2000" dirty="0" smtClean="0"/>
              <a:t>Keep the </a:t>
            </a:r>
            <a:r>
              <a:rPr lang="en-US" sz="2000" dirty="0" smtClean="0">
                <a:solidFill>
                  <a:srgbClr val="FF0000"/>
                </a:solidFill>
              </a:rPr>
              <a:t>connection</a:t>
            </a:r>
            <a:r>
              <a:rPr lang="en-US" sz="2000" dirty="0" smtClean="0"/>
              <a:t> of each layer’s output with p, otherwise set to 0 with (1-p)</a:t>
            </a:r>
          </a:p>
        </p:txBody>
      </p:sp>
      <p:pic>
        <p:nvPicPr>
          <p:cNvPr id="3" name="Picture 2" descr="Screen Shot 2015-09-10 at 3.31.02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37" y="1652268"/>
            <a:ext cx="1078105" cy="3345683"/>
          </a:xfrm>
          <a:prstGeom prst="rect">
            <a:avLst/>
          </a:prstGeom>
        </p:spPr>
      </p:pic>
      <p:sp>
        <p:nvSpPr>
          <p:cNvPr id="9" name="Multiply 8"/>
          <p:cNvSpPr/>
          <p:nvPr/>
        </p:nvSpPr>
        <p:spPr>
          <a:xfrm>
            <a:off x="79377" y="2732994"/>
            <a:ext cx="623679" cy="57835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Multiply 9"/>
          <p:cNvSpPr/>
          <p:nvPr/>
        </p:nvSpPr>
        <p:spPr>
          <a:xfrm>
            <a:off x="76200" y="4419600"/>
            <a:ext cx="623679" cy="57835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88668"/>
            <a:ext cx="3483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credit: Wan et al. ICML 2013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80" y="1652268"/>
            <a:ext cx="1030950" cy="334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1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9-10 at 3.08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30" y="1236195"/>
            <a:ext cx="3611825" cy="1077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Inference step</a:t>
            </a:r>
            <a:endParaRPr lang="en-US" sz="5400" dirty="0"/>
          </a:p>
        </p:txBody>
      </p:sp>
      <p:pic>
        <p:nvPicPr>
          <p:cNvPr id="8" name="Picture 7" descr="Screen Shot 2015-09-08 at 10.34.55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358" y="896495"/>
            <a:ext cx="2416850" cy="1990347"/>
          </a:xfrm>
          <a:prstGeom prst="rect">
            <a:avLst/>
          </a:prstGeom>
        </p:spPr>
      </p:pic>
      <p:pic>
        <p:nvPicPr>
          <p:cNvPr id="9" name="Picture 8" descr="Screen Shot 2015-09-10 at 3.11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96" y="4343307"/>
            <a:ext cx="2830999" cy="988603"/>
          </a:xfrm>
          <a:prstGeom prst="rect">
            <a:avLst/>
          </a:prstGeom>
        </p:spPr>
      </p:pic>
      <p:pic>
        <p:nvPicPr>
          <p:cNvPr id="11" name="Picture 10" descr="Screen Shot 2015-09-10 at 3.15.0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62" y="3190062"/>
            <a:ext cx="6830714" cy="5261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2302066"/>
            <a:ext cx="50048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Old approximation (dropout)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750197"/>
            <a:ext cx="37565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Better approximation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331910"/>
            <a:ext cx="43915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1-D Gaussian distribution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0" y="6518823"/>
            <a:ext cx="3483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credit: Wan et al. ICML 2013</a:t>
            </a:r>
          </a:p>
        </p:txBody>
      </p:sp>
    </p:spTree>
    <p:extLst>
      <p:ext uri="{BB962C8B-B14F-4D97-AF65-F5344CB8AC3E}">
        <p14:creationId xmlns:p14="http://schemas.microsoft.com/office/powerpoint/2010/main" val="328031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E</a:t>
            </a:r>
            <a:r>
              <a:rPr lang="en-US" sz="5400" dirty="0" smtClean="0"/>
              <a:t>xperiments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24" y="1616903"/>
            <a:ext cx="7886700" cy="4351338"/>
          </a:xfrm>
        </p:spPr>
        <p:txBody>
          <a:bodyPr/>
          <a:lstStyle/>
          <a:p>
            <a:r>
              <a:rPr lang="en-US" dirty="0" err="1" smtClean="0"/>
              <a:t>Dateset</a:t>
            </a:r>
            <a:r>
              <a:rPr lang="en-US" dirty="0"/>
              <a:t> </a:t>
            </a:r>
            <a:r>
              <a:rPr lang="en-US" dirty="0" smtClean="0"/>
              <a:t>augmentation</a:t>
            </a:r>
          </a:p>
          <a:p>
            <a:r>
              <a:rPr lang="en-US" dirty="0" smtClean="0"/>
              <a:t>5 Independent networks</a:t>
            </a:r>
          </a:p>
          <a:p>
            <a:r>
              <a:rPr lang="en-US" dirty="0" smtClean="0"/>
              <a:t>Manually tune parameter, i.e. learning rate</a:t>
            </a:r>
          </a:p>
          <a:p>
            <a:r>
              <a:rPr lang="en-US" dirty="0" smtClean="0"/>
              <a:t>Train with dropout, </a:t>
            </a:r>
            <a:r>
              <a:rPr lang="en-US" dirty="0" err="1" smtClean="0"/>
              <a:t>dropconnect</a:t>
            </a:r>
            <a:r>
              <a:rPr lang="en-US" dirty="0" smtClean="0"/>
              <a:t> and neither</a:t>
            </a:r>
          </a:p>
          <a:p>
            <a:r>
              <a:rPr lang="en-US" dirty="0" smtClean="0"/>
              <a:t>Fix sample number at inference step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367850" y="4496130"/>
            <a:ext cx="2415941" cy="2236678"/>
            <a:chOff x="3367850" y="4496130"/>
            <a:chExt cx="2415941" cy="223667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7850" y="4496130"/>
              <a:ext cx="2415941" cy="1630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4275043" y="6271143"/>
              <a:ext cx="9090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SVHN</a:t>
              </a:r>
              <a:endParaRPr lang="en-US" sz="24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84670" y="4496130"/>
            <a:ext cx="2524427" cy="2236678"/>
            <a:chOff x="6284670" y="4496130"/>
            <a:chExt cx="2524427" cy="223667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4670" y="4496130"/>
              <a:ext cx="2524427" cy="1665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6871820" y="6271143"/>
              <a:ext cx="13388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CIFAR-10</a:t>
              </a:r>
              <a:endParaRPr lang="en-US" sz="24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4511" y="4797235"/>
            <a:ext cx="2607450" cy="1935573"/>
            <a:chOff x="344511" y="4797235"/>
            <a:chExt cx="2607450" cy="1935573"/>
          </a:xfrm>
        </p:grpSpPr>
        <p:pic>
          <p:nvPicPr>
            <p:cNvPr id="4" name="Picture 2" descr="D:\垃圾\a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4511" y="4797235"/>
              <a:ext cx="2607450" cy="104298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031907" y="6271143"/>
              <a:ext cx="10363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MNIST</a:t>
              </a:r>
              <a:endParaRPr lang="en-US" sz="2400" b="1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11" y="4797235"/>
              <a:ext cx="2607450" cy="10429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959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591300" y="1110036"/>
            <a:ext cx="2495550" cy="1442663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2151530" y="329398"/>
            <a:ext cx="4898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Optimal Neural Net?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6866964" y="2398011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01620" y="3395694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05600" y="4101305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60768" y="4344977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1377" y="2398011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/>
          </a:p>
        </p:txBody>
      </p:sp>
      <p:sp>
        <p:nvSpPr>
          <p:cNvPr id="10" name="Rectangle 9"/>
          <p:cNvSpPr/>
          <p:nvPr/>
        </p:nvSpPr>
        <p:spPr>
          <a:xfrm>
            <a:off x="2581837" y="3049475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872692" y="4422961"/>
            <a:ext cx="0" cy="1668226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72692" y="6091187"/>
            <a:ext cx="1433266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366003" y="6180094"/>
                <a:ext cx="7336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003" y="6180094"/>
                <a:ext cx="733662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-55037" y="3907490"/>
                <a:ext cx="7443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037" y="3907490"/>
                <a:ext cx="744370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1020278" y="981777"/>
            <a:ext cx="7620415" cy="5727777"/>
          </a:xfrm>
          <a:custGeom>
            <a:avLst/>
            <a:gdLst>
              <a:gd name="connsiteX0" fmla="*/ 67377 w 7620415"/>
              <a:gd name="connsiteY0" fmla="*/ 0 h 5727777"/>
              <a:gd name="connsiteX1" fmla="*/ 38501 w 7620415"/>
              <a:gd name="connsiteY1" fmla="*/ 115503 h 5727777"/>
              <a:gd name="connsiteX2" fmla="*/ 28876 w 7620415"/>
              <a:gd name="connsiteY2" fmla="*/ 163629 h 5727777"/>
              <a:gd name="connsiteX3" fmla="*/ 19250 w 7620415"/>
              <a:gd name="connsiteY3" fmla="*/ 202130 h 5727777"/>
              <a:gd name="connsiteX4" fmla="*/ 0 w 7620415"/>
              <a:gd name="connsiteY4" fmla="*/ 404261 h 5727777"/>
              <a:gd name="connsiteX5" fmla="*/ 9625 w 7620415"/>
              <a:gd name="connsiteY5" fmla="*/ 490888 h 5727777"/>
              <a:gd name="connsiteX6" fmla="*/ 19250 w 7620415"/>
              <a:gd name="connsiteY6" fmla="*/ 548640 h 5727777"/>
              <a:gd name="connsiteX7" fmla="*/ 48126 w 7620415"/>
              <a:gd name="connsiteY7" fmla="*/ 616017 h 5727777"/>
              <a:gd name="connsiteX8" fmla="*/ 86627 w 7620415"/>
              <a:gd name="connsiteY8" fmla="*/ 673768 h 5727777"/>
              <a:gd name="connsiteX9" fmla="*/ 182880 w 7620415"/>
              <a:gd name="connsiteY9" fmla="*/ 741145 h 5727777"/>
              <a:gd name="connsiteX10" fmla="*/ 221381 w 7620415"/>
              <a:gd name="connsiteY10" fmla="*/ 750770 h 5727777"/>
              <a:gd name="connsiteX11" fmla="*/ 269507 w 7620415"/>
              <a:gd name="connsiteY11" fmla="*/ 770021 h 5727777"/>
              <a:gd name="connsiteX12" fmla="*/ 413886 w 7620415"/>
              <a:gd name="connsiteY12" fmla="*/ 789271 h 5727777"/>
              <a:gd name="connsiteX13" fmla="*/ 789271 w 7620415"/>
              <a:gd name="connsiteY13" fmla="*/ 770021 h 5727777"/>
              <a:gd name="connsiteX14" fmla="*/ 885524 w 7620415"/>
              <a:gd name="connsiteY14" fmla="*/ 741145 h 5727777"/>
              <a:gd name="connsiteX15" fmla="*/ 962526 w 7620415"/>
              <a:gd name="connsiteY15" fmla="*/ 721895 h 5727777"/>
              <a:gd name="connsiteX16" fmla="*/ 1068404 w 7620415"/>
              <a:gd name="connsiteY16" fmla="*/ 673768 h 5727777"/>
              <a:gd name="connsiteX17" fmla="*/ 1203158 w 7620415"/>
              <a:gd name="connsiteY17" fmla="*/ 616017 h 5727777"/>
              <a:gd name="connsiteX18" fmla="*/ 1337911 w 7620415"/>
              <a:gd name="connsiteY18" fmla="*/ 577516 h 5727777"/>
              <a:gd name="connsiteX19" fmla="*/ 1405288 w 7620415"/>
              <a:gd name="connsiteY19" fmla="*/ 548640 h 5727777"/>
              <a:gd name="connsiteX20" fmla="*/ 1568918 w 7620415"/>
              <a:gd name="connsiteY20" fmla="*/ 519764 h 5727777"/>
              <a:gd name="connsiteX21" fmla="*/ 1645920 w 7620415"/>
              <a:gd name="connsiteY21" fmla="*/ 510139 h 5727777"/>
              <a:gd name="connsiteX22" fmla="*/ 1819175 w 7620415"/>
              <a:gd name="connsiteY22" fmla="*/ 490888 h 5727777"/>
              <a:gd name="connsiteX23" fmla="*/ 1905802 w 7620415"/>
              <a:gd name="connsiteY23" fmla="*/ 471638 h 5727777"/>
              <a:gd name="connsiteX24" fmla="*/ 2079057 w 7620415"/>
              <a:gd name="connsiteY24" fmla="*/ 462012 h 5727777"/>
              <a:gd name="connsiteX25" fmla="*/ 2704699 w 7620415"/>
              <a:gd name="connsiteY25" fmla="*/ 471638 h 5727777"/>
              <a:gd name="connsiteX26" fmla="*/ 2772076 w 7620415"/>
              <a:gd name="connsiteY26" fmla="*/ 510139 h 5727777"/>
              <a:gd name="connsiteX27" fmla="*/ 2829827 w 7620415"/>
              <a:gd name="connsiteY27" fmla="*/ 567890 h 5727777"/>
              <a:gd name="connsiteX28" fmla="*/ 2887579 w 7620415"/>
              <a:gd name="connsiteY28" fmla="*/ 625642 h 5727777"/>
              <a:gd name="connsiteX29" fmla="*/ 2926080 w 7620415"/>
              <a:gd name="connsiteY29" fmla="*/ 702644 h 5727777"/>
              <a:gd name="connsiteX30" fmla="*/ 2945330 w 7620415"/>
              <a:gd name="connsiteY30" fmla="*/ 760396 h 5727777"/>
              <a:gd name="connsiteX31" fmla="*/ 2916455 w 7620415"/>
              <a:gd name="connsiteY31" fmla="*/ 952901 h 5727777"/>
              <a:gd name="connsiteX32" fmla="*/ 2868328 w 7620415"/>
              <a:gd name="connsiteY32" fmla="*/ 1001027 h 5727777"/>
              <a:gd name="connsiteX33" fmla="*/ 2820202 w 7620415"/>
              <a:gd name="connsiteY33" fmla="*/ 1039528 h 5727777"/>
              <a:gd name="connsiteX34" fmla="*/ 2781701 w 7620415"/>
              <a:gd name="connsiteY34" fmla="*/ 1078029 h 5727777"/>
              <a:gd name="connsiteX35" fmla="*/ 2743200 w 7620415"/>
              <a:gd name="connsiteY35" fmla="*/ 1155031 h 5727777"/>
              <a:gd name="connsiteX36" fmla="*/ 2772076 w 7620415"/>
              <a:gd name="connsiteY36" fmla="*/ 1328286 h 5727777"/>
              <a:gd name="connsiteX37" fmla="*/ 2820202 w 7620415"/>
              <a:gd name="connsiteY37" fmla="*/ 1386038 h 5727777"/>
              <a:gd name="connsiteX38" fmla="*/ 2916455 w 7620415"/>
              <a:gd name="connsiteY38" fmla="*/ 1405288 h 5727777"/>
              <a:gd name="connsiteX39" fmla="*/ 3234088 w 7620415"/>
              <a:gd name="connsiteY39" fmla="*/ 1376412 h 5727777"/>
              <a:gd name="connsiteX40" fmla="*/ 3339966 w 7620415"/>
              <a:gd name="connsiteY40" fmla="*/ 1347537 h 5727777"/>
              <a:gd name="connsiteX41" fmla="*/ 3455469 w 7620415"/>
              <a:gd name="connsiteY41" fmla="*/ 1309036 h 5727777"/>
              <a:gd name="connsiteX42" fmla="*/ 3532471 w 7620415"/>
              <a:gd name="connsiteY42" fmla="*/ 1251284 h 5727777"/>
              <a:gd name="connsiteX43" fmla="*/ 3570973 w 7620415"/>
              <a:gd name="connsiteY43" fmla="*/ 1222408 h 5727777"/>
              <a:gd name="connsiteX44" fmla="*/ 3619099 w 7620415"/>
              <a:gd name="connsiteY44" fmla="*/ 1193532 h 5727777"/>
              <a:gd name="connsiteX45" fmla="*/ 3734602 w 7620415"/>
              <a:gd name="connsiteY45" fmla="*/ 1126156 h 5727777"/>
              <a:gd name="connsiteX46" fmla="*/ 3936733 w 7620415"/>
              <a:gd name="connsiteY46" fmla="*/ 1155031 h 5727777"/>
              <a:gd name="connsiteX47" fmla="*/ 4119613 w 7620415"/>
              <a:gd name="connsiteY47" fmla="*/ 1251284 h 5727777"/>
              <a:gd name="connsiteX48" fmla="*/ 4186989 w 7620415"/>
              <a:gd name="connsiteY48" fmla="*/ 1318661 h 5727777"/>
              <a:gd name="connsiteX49" fmla="*/ 4206240 w 7620415"/>
              <a:gd name="connsiteY49" fmla="*/ 1347537 h 5727777"/>
              <a:gd name="connsiteX50" fmla="*/ 4215865 w 7620415"/>
              <a:gd name="connsiteY50" fmla="*/ 1376412 h 5727777"/>
              <a:gd name="connsiteX51" fmla="*/ 4177364 w 7620415"/>
              <a:gd name="connsiteY51" fmla="*/ 1520791 h 5727777"/>
              <a:gd name="connsiteX52" fmla="*/ 4148488 w 7620415"/>
              <a:gd name="connsiteY52" fmla="*/ 1559292 h 5727777"/>
              <a:gd name="connsiteX53" fmla="*/ 4119613 w 7620415"/>
              <a:gd name="connsiteY53" fmla="*/ 1588168 h 5727777"/>
              <a:gd name="connsiteX54" fmla="*/ 4090737 w 7620415"/>
              <a:gd name="connsiteY54" fmla="*/ 1626669 h 5727777"/>
              <a:gd name="connsiteX55" fmla="*/ 3955983 w 7620415"/>
              <a:gd name="connsiteY55" fmla="*/ 1722922 h 5727777"/>
              <a:gd name="connsiteX56" fmla="*/ 3840480 w 7620415"/>
              <a:gd name="connsiteY56" fmla="*/ 1771048 h 5727777"/>
              <a:gd name="connsiteX57" fmla="*/ 3763478 w 7620415"/>
              <a:gd name="connsiteY57" fmla="*/ 1790299 h 5727777"/>
              <a:gd name="connsiteX58" fmla="*/ 3676850 w 7620415"/>
              <a:gd name="connsiteY58" fmla="*/ 1799924 h 5727777"/>
              <a:gd name="connsiteX59" fmla="*/ 3542097 w 7620415"/>
              <a:gd name="connsiteY59" fmla="*/ 1838425 h 5727777"/>
              <a:gd name="connsiteX60" fmla="*/ 3455469 w 7620415"/>
              <a:gd name="connsiteY60" fmla="*/ 1857676 h 5727777"/>
              <a:gd name="connsiteX61" fmla="*/ 3388093 w 7620415"/>
              <a:gd name="connsiteY61" fmla="*/ 1876926 h 5727777"/>
              <a:gd name="connsiteX62" fmla="*/ 3330341 w 7620415"/>
              <a:gd name="connsiteY62" fmla="*/ 1915427 h 5727777"/>
              <a:gd name="connsiteX63" fmla="*/ 3262964 w 7620415"/>
              <a:gd name="connsiteY63" fmla="*/ 1992429 h 5727777"/>
              <a:gd name="connsiteX64" fmla="*/ 3224463 w 7620415"/>
              <a:gd name="connsiteY64" fmla="*/ 2088682 h 5727777"/>
              <a:gd name="connsiteX65" fmla="*/ 3214838 w 7620415"/>
              <a:gd name="connsiteY65" fmla="*/ 2127183 h 5727777"/>
              <a:gd name="connsiteX66" fmla="*/ 3195587 w 7620415"/>
              <a:gd name="connsiteY66" fmla="*/ 2184935 h 5727777"/>
              <a:gd name="connsiteX67" fmla="*/ 3214838 w 7620415"/>
              <a:gd name="connsiteY67" fmla="*/ 2396690 h 5727777"/>
              <a:gd name="connsiteX68" fmla="*/ 3224463 w 7620415"/>
              <a:gd name="connsiteY68" fmla="*/ 2425566 h 5727777"/>
              <a:gd name="connsiteX69" fmla="*/ 3234088 w 7620415"/>
              <a:gd name="connsiteY69" fmla="*/ 2473692 h 5727777"/>
              <a:gd name="connsiteX70" fmla="*/ 3262964 w 7620415"/>
              <a:gd name="connsiteY70" fmla="*/ 2502568 h 5727777"/>
              <a:gd name="connsiteX71" fmla="*/ 3282215 w 7620415"/>
              <a:gd name="connsiteY71" fmla="*/ 2531444 h 5727777"/>
              <a:gd name="connsiteX72" fmla="*/ 3320716 w 7620415"/>
              <a:gd name="connsiteY72" fmla="*/ 2608446 h 5727777"/>
              <a:gd name="connsiteX73" fmla="*/ 3359217 w 7620415"/>
              <a:gd name="connsiteY73" fmla="*/ 2685448 h 5727777"/>
              <a:gd name="connsiteX74" fmla="*/ 3388093 w 7620415"/>
              <a:gd name="connsiteY74" fmla="*/ 2752825 h 5727777"/>
              <a:gd name="connsiteX75" fmla="*/ 3474720 w 7620415"/>
              <a:gd name="connsiteY75" fmla="*/ 2926080 h 5727777"/>
              <a:gd name="connsiteX76" fmla="*/ 3493970 w 7620415"/>
              <a:gd name="connsiteY76" fmla="*/ 2993457 h 5727777"/>
              <a:gd name="connsiteX77" fmla="*/ 3513221 w 7620415"/>
              <a:gd name="connsiteY77" fmla="*/ 3022332 h 5727777"/>
              <a:gd name="connsiteX78" fmla="*/ 3522846 w 7620415"/>
              <a:gd name="connsiteY78" fmla="*/ 3060834 h 5727777"/>
              <a:gd name="connsiteX79" fmla="*/ 3551722 w 7620415"/>
              <a:gd name="connsiteY79" fmla="*/ 3099335 h 5727777"/>
              <a:gd name="connsiteX80" fmla="*/ 3580598 w 7620415"/>
              <a:gd name="connsiteY80" fmla="*/ 3147461 h 5727777"/>
              <a:gd name="connsiteX81" fmla="*/ 3599848 w 7620415"/>
              <a:gd name="connsiteY81" fmla="*/ 3195587 h 5727777"/>
              <a:gd name="connsiteX82" fmla="*/ 3647975 w 7620415"/>
              <a:gd name="connsiteY82" fmla="*/ 3291840 h 5727777"/>
              <a:gd name="connsiteX83" fmla="*/ 3647975 w 7620415"/>
              <a:gd name="connsiteY83" fmla="*/ 3397718 h 5727777"/>
              <a:gd name="connsiteX84" fmla="*/ 3609474 w 7620415"/>
              <a:gd name="connsiteY84" fmla="*/ 3455469 h 5727777"/>
              <a:gd name="connsiteX85" fmla="*/ 3513221 w 7620415"/>
              <a:gd name="connsiteY85" fmla="*/ 3551722 h 5727777"/>
              <a:gd name="connsiteX86" fmla="*/ 3455469 w 7620415"/>
              <a:gd name="connsiteY86" fmla="*/ 3580598 h 5727777"/>
              <a:gd name="connsiteX87" fmla="*/ 3291840 w 7620415"/>
              <a:gd name="connsiteY87" fmla="*/ 3667225 h 5727777"/>
              <a:gd name="connsiteX88" fmla="*/ 3253339 w 7620415"/>
              <a:gd name="connsiteY88" fmla="*/ 3686476 h 5727777"/>
              <a:gd name="connsiteX89" fmla="*/ 3195587 w 7620415"/>
              <a:gd name="connsiteY89" fmla="*/ 3705726 h 5727777"/>
              <a:gd name="connsiteX90" fmla="*/ 3157086 w 7620415"/>
              <a:gd name="connsiteY90" fmla="*/ 3744227 h 5727777"/>
              <a:gd name="connsiteX91" fmla="*/ 3128210 w 7620415"/>
              <a:gd name="connsiteY91" fmla="*/ 3850105 h 5727777"/>
              <a:gd name="connsiteX92" fmla="*/ 3137836 w 7620415"/>
              <a:gd name="connsiteY92" fmla="*/ 3984859 h 5727777"/>
              <a:gd name="connsiteX93" fmla="*/ 3176337 w 7620415"/>
              <a:gd name="connsiteY93" fmla="*/ 4061861 h 5727777"/>
              <a:gd name="connsiteX94" fmla="*/ 3311090 w 7620415"/>
              <a:gd name="connsiteY94" fmla="*/ 4254366 h 5727777"/>
              <a:gd name="connsiteX95" fmla="*/ 3667225 w 7620415"/>
              <a:gd name="connsiteY95" fmla="*/ 4600876 h 5727777"/>
              <a:gd name="connsiteX96" fmla="*/ 3888606 w 7620415"/>
              <a:gd name="connsiteY96" fmla="*/ 4735629 h 5727777"/>
              <a:gd name="connsiteX97" fmla="*/ 3984859 w 7620415"/>
              <a:gd name="connsiteY97" fmla="*/ 4754880 h 5727777"/>
              <a:gd name="connsiteX98" fmla="*/ 4186989 w 7620415"/>
              <a:gd name="connsiteY98" fmla="*/ 4716379 h 5727777"/>
              <a:gd name="connsiteX99" fmla="*/ 4302493 w 7620415"/>
              <a:gd name="connsiteY99" fmla="*/ 4649002 h 5727777"/>
              <a:gd name="connsiteX100" fmla="*/ 4379495 w 7620415"/>
              <a:gd name="connsiteY100" fmla="*/ 4591250 h 5727777"/>
              <a:gd name="connsiteX101" fmla="*/ 4485373 w 7620415"/>
              <a:gd name="connsiteY101" fmla="*/ 4475747 h 5727777"/>
              <a:gd name="connsiteX102" fmla="*/ 4485373 w 7620415"/>
              <a:gd name="connsiteY102" fmla="*/ 4475747 h 5727777"/>
              <a:gd name="connsiteX103" fmla="*/ 4572000 w 7620415"/>
              <a:gd name="connsiteY103" fmla="*/ 4379495 h 5727777"/>
              <a:gd name="connsiteX104" fmla="*/ 4658627 w 7620415"/>
              <a:gd name="connsiteY104" fmla="*/ 4312118 h 5727777"/>
              <a:gd name="connsiteX105" fmla="*/ 4706754 w 7620415"/>
              <a:gd name="connsiteY105" fmla="*/ 4273617 h 5727777"/>
              <a:gd name="connsiteX106" fmla="*/ 5159141 w 7620415"/>
              <a:gd name="connsiteY106" fmla="*/ 4562375 h 5727777"/>
              <a:gd name="connsiteX107" fmla="*/ 5977288 w 7620415"/>
              <a:gd name="connsiteY107" fmla="*/ 4995511 h 5727777"/>
              <a:gd name="connsiteX108" fmla="*/ 6343048 w 7620415"/>
              <a:gd name="connsiteY108" fmla="*/ 5159141 h 5727777"/>
              <a:gd name="connsiteX109" fmla="*/ 6728059 w 7620415"/>
              <a:gd name="connsiteY109" fmla="*/ 5390147 h 5727777"/>
              <a:gd name="connsiteX110" fmla="*/ 6737684 w 7620415"/>
              <a:gd name="connsiteY110" fmla="*/ 5428648 h 5727777"/>
              <a:gd name="connsiteX111" fmla="*/ 6718434 w 7620415"/>
              <a:gd name="connsiteY111" fmla="*/ 5467149 h 5727777"/>
              <a:gd name="connsiteX112" fmla="*/ 6679933 w 7620415"/>
              <a:gd name="connsiteY112" fmla="*/ 5534526 h 5727777"/>
              <a:gd name="connsiteX113" fmla="*/ 6641431 w 7620415"/>
              <a:gd name="connsiteY113" fmla="*/ 5592278 h 5727777"/>
              <a:gd name="connsiteX114" fmla="*/ 6622181 w 7620415"/>
              <a:gd name="connsiteY114" fmla="*/ 5630779 h 5727777"/>
              <a:gd name="connsiteX115" fmla="*/ 6602930 w 7620415"/>
              <a:gd name="connsiteY115" fmla="*/ 5659655 h 5727777"/>
              <a:gd name="connsiteX116" fmla="*/ 6593305 w 7620415"/>
              <a:gd name="connsiteY116" fmla="*/ 5698156 h 5727777"/>
              <a:gd name="connsiteX117" fmla="*/ 6583680 w 7620415"/>
              <a:gd name="connsiteY117" fmla="*/ 5727031 h 5727777"/>
              <a:gd name="connsiteX118" fmla="*/ 6622181 w 7620415"/>
              <a:gd name="connsiteY118" fmla="*/ 5707781 h 5727777"/>
              <a:gd name="connsiteX119" fmla="*/ 7007191 w 7620415"/>
              <a:gd name="connsiteY119" fmla="*/ 5207267 h 5727777"/>
              <a:gd name="connsiteX120" fmla="*/ 7247823 w 7620415"/>
              <a:gd name="connsiteY120" fmla="*/ 4957010 h 5727777"/>
              <a:gd name="connsiteX121" fmla="*/ 7363326 w 7620415"/>
              <a:gd name="connsiteY121" fmla="*/ 4851132 h 5727777"/>
              <a:gd name="connsiteX122" fmla="*/ 7526956 w 7620415"/>
              <a:gd name="connsiteY122" fmla="*/ 4591250 h 5727777"/>
              <a:gd name="connsiteX123" fmla="*/ 7565457 w 7620415"/>
              <a:gd name="connsiteY123" fmla="*/ 4514248 h 5727777"/>
              <a:gd name="connsiteX124" fmla="*/ 7603958 w 7620415"/>
              <a:gd name="connsiteY124" fmla="*/ 4417996 h 5727777"/>
              <a:gd name="connsiteX125" fmla="*/ 7603958 w 7620415"/>
              <a:gd name="connsiteY125" fmla="*/ 4013735 h 5727777"/>
              <a:gd name="connsiteX126" fmla="*/ 7594333 w 7620415"/>
              <a:gd name="connsiteY126" fmla="*/ 3936732 h 5727777"/>
              <a:gd name="connsiteX127" fmla="*/ 7584707 w 7620415"/>
              <a:gd name="connsiteY127" fmla="*/ 3898231 h 572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7620415" h="5727777">
                <a:moveTo>
                  <a:pt x="67377" y="0"/>
                </a:moveTo>
                <a:cubicBezTo>
                  <a:pt x="44850" y="112624"/>
                  <a:pt x="74124" y="-26991"/>
                  <a:pt x="38501" y="115503"/>
                </a:cubicBezTo>
                <a:cubicBezTo>
                  <a:pt x="34533" y="131374"/>
                  <a:pt x="32425" y="147659"/>
                  <a:pt x="28876" y="163629"/>
                </a:cubicBezTo>
                <a:cubicBezTo>
                  <a:pt x="26006" y="176543"/>
                  <a:pt x="22459" y="189296"/>
                  <a:pt x="19250" y="202130"/>
                </a:cubicBezTo>
                <a:cubicBezTo>
                  <a:pt x="11615" y="263214"/>
                  <a:pt x="0" y="346214"/>
                  <a:pt x="0" y="404261"/>
                </a:cubicBezTo>
                <a:cubicBezTo>
                  <a:pt x="0" y="433314"/>
                  <a:pt x="5785" y="462089"/>
                  <a:pt x="9625" y="490888"/>
                </a:cubicBezTo>
                <a:cubicBezTo>
                  <a:pt x="12204" y="510233"/>
                  <a:pt x="15016" y="529589"/>
                  <a:pt x="19250" y="548640"/>
                </a:cubicBezTo>
                <a:cubicBezTo>
                  <a:pt x="23935" y="569723"/>
                  <a:pt x="37743" y="598712"/>
                  <a:pt x="48126" y="616017"/>
                </a:cubicBezTo>
                <a:cubicBezTo>
                  <a:pt x="60029" y="635856"/>
                  <a:pt x="68118" y="659886"/>
                  <a:pt x="86627" y="673768"/>
                </a:cubicBezTo>
                <a:cubicBezTo>
                  <a:pt x="110773" y="691878"/>
                  <a:pt x="159178" y="729294"/>
                  <a:pt x="182880" y="741145"/>
                </a:cubicBezTo>
                <a:cubicBezTo>
                  <a:pt x="194712" y="747061"/>
                  <a:pt x="208831" y="746587"/>
                  <a:pt x="221381" y="750770"/>
                </a:cubicBezTo>
                <a:cubicBezTo>
                  <a:pt x="237772" y="756234"/>
                  <a:pt x="252745" y="765830"/>
                  <a:pt x="269507" y="770021"/>
                </a:cubicBezTo>
                <a:cubicBezTo>
                  <a:pt x="282789" y="773342"/>
                  <a:pt x="405246" y="788191"/>
                  <a:pt x="413886" y="789271"/>
                </a:cubicBezTo>
                <a:lnTo>
                  <a:pt x="789271" y="770021"/>
                </a:lnTo>
                <a:cubicBezTo>
                  <a:pt x="881785" y="763854"/>
                  <a:pt x="814416" y="764848"/>
                  <a:pt x="885524" y="741145"/>
                </a:cubicBezTo>
                <a:cubicBezTo>
                  <a:pt x="910624" y="732778"/>
                  <a:pt x="962526" y="721895"/>
                  <a:pt x="962526" y="721895"/>
                </a:cubicBezTo>
                <a:cubicBezTo>
                  <a:pt x="1051252" y="668660"/>
                  <a:pt x="967742" y="714033"/>
                  <a:pt x="1068404" y="673768"/>
                </a:cubicBezTo>
                <a:cubicBezTo>
                  <a:pt x="1113778" y="655618"/>
                  <a:pt x="1156169" y="629442"/>
                  <a:pt x="1203158" y="616017"/>
                </a:cubicBezTo>
                <a:cubicBezTo>
                  <a:pt x="1248076" y="603183"/>
                  <a:pt x="1294973" y="595918"/>
                  <a:pt x="1337911" y="577516"/>
                </a:cubicBezTo>
                <a:cubicBezTo>
                  <a:pt x="1360370" y="567891"/>
                  <a:pt x="1382107" y="556367"/>
                  <a:pt x="1405288" y="548640"/>
                </a:cubicBezTo>
                <a:cubicBezTo>
                  <a:pt x="1472954" y="526084"/>
                  <a:pt x="1497199" y="528201"/>
                  <a:pt x="1568918" y="519764"/>
                </a:cubicBezTo>
                <a:lnTo>
                  <a:pt x="1645920" y="510139"/>
                </a:lnTo>
                <a:cubicBezTo>
                  <a:pt x="1703644" y="503478"/>
                  <a:pt x="1762452" y="503493"/>
                  <a:pt x="1819175" y="490888"/>
                </a:cubicBezTo>
                <a:cubicBezTo>
                  <a:pt x="1848051" y="484471"/>
                  <a:pt x="1876403" y="474905"/>
                  <a:pt x="1905802" y="471638"/>
                </a:cubicBezTo>
                <a:cubicBezTo>
                  <a:pt x="1963289" y="465251"/>
                  <a:pt x="2021305" y="465221"/>
                  <a:pt x="2079057" y="462012"/>
                </a:cubicBezTo>
                <a:cubicBezTo>
                  <a:pt x="2287604" y="465221"/>
                  <a:pt x="2496324" y="462578"/>
                  <a:pt x="2704699" y="471638"/>
                </a:cubicBezTo>
                <a:cubicBezTo>
                  <a:pt x="2713864" y="472036"/>
                  <a:pt x="2763256" y="502299"/>
                  <a:pt x="2772076" y="510139"/>
                </a:cubicBezTo>
                <a:cubicBezTo>
                  <a:pt x="2792424" y="528226"/>
                  <a:pt x="2807175" y="552789"/>
                  <a:pt x="2829827" y="567890"/>
                </a:cubicBezTo>
                <a:cubicBezTo>
                  <a:pt x="2861415" y="588949"/>
                  <a:pt x="2866511" y="587719"/>
                  <a:pt x="2887579" y="625642"/>
                </a:cubicBezTo>
                <a:cubicBezTo>
                  <a:pt x="2966065" y="766917"/>
                  <a:pt x="2860460" y="604216"/>
                  <a:pt x="2926080" y="702644"/>
                </a:cubicBezTo>
                <a:cubicBezTo>
                  <a:pt x="2932497" y="721895"/>
                  <a:pt x="2944449" y="740123"/>
                  <a:pt x="2945330" y="760396"/>
                </a:cubicBezTo>
                <a:cubicBezTo>
                  <a:pt x="2948635" y="836413"/>
                  <a:pt x="2963130" y="899558"/>
                  <a:pt x="2916455" y="952901"/>
                </a:cubicBezTo>
                <a:cubicBezTo>
                  <a:pt x="2901515" y="969975"/>
                  <a:pt x="2885191" y="985850"/>
                  <a:pt x="2868328" y="1001027"/>
                </a:cubicBezTo>
                <a:cubicBezTo>
                  <a:pt x="2853058" y="1014770"/>
                  <a:pt x="2835557" y="1025879"/>
                  <a:pt x="2820202" y="1039528"/>
                </a:cubicBezTo>
                <a:cubicBezTo>
                  <a:pt x="2806637" y="1051586"/>
                  <a:pt x="2791769" y="1062928"/>
                  <a:pt x="2781701" y="1078029"/>
                </a:cubicBezTo>
                <a:cubicBezTo>
                  <a:pt x="2765783" y="1101906"/>
                  <a:pt x="2743200" y="1155031"/>
                  <a:pt x="2743200" y="1155031"/>
                </a:cubicBezTo>
                <a:cubicBezTo>
                  <a:pt x="2757380" y="1353553"/>
                  <a:pt x="2731560" y="1233749"/>
                  <a:pt x="2772076" y="1328286"/>
                </a:cubicBezTo>
                <a:cubicBezTo>
                  <a:pt x="2789348" y="1368587"/>
                  <a:pt x="2769514" y="1357074"/>
                  <a:pt x="2820202" y="1386038"/>
                </a:cubicBezTo>
                <a:cubicBezTo>
                  <a:pt x="2842601" y="1398837"/>
                  <a:pt x="2901645" y="1403172"/>
                  <a:pt x="2916455" y="1405288"/>
                </a:cubicBezTo>
                <a:cubicBezTo>
                  <a:pt x="3063591" y="1398282"/>
                  <a:pt x="3106433" y="1404163"/>
                  <a:pt x="3234088" y="1376412"/>
                </a:cubicBezTo>
                <a:cubicBezTo>
                  <a:pt x="3269835" y="1368641"/>
                  <a:pt x="3304969" y="1358188"/>
                  <a:pt x="3339966" y="1347537"/>
                </a:cubicBezTo>
                <a:cubicBezTo>
                  <a:pt x="3378791" y="1335721"/>
                  <a:pt x="3455469" y="1309036"/>
                  <a:pt x="3455469" y="1309036"/>
                </a:cubicBezTo>
                <a:cubicBezTo>
                  <a:pt x="3557969" y="1227037"/>
                  <a:pt x="3460972" y="1302355"/>
                  <a:pt x="3532471" y="1251284"/>
                </a:cubicBezTo>
                <a:cubicBezTo>
                  <a:pt x="3545525" y="1241959"/>
                  <a:pt x="3557625" y="1231307"/>
                  <a:pt x="3570973" y="1222408"/>
                </a:cubicBezTo>
                <a:cubicBezTo>
                  <a:pt x="3586539" y="1212031"/>
                  <a:pt x="3603362" y="1203649"/>
                  <a:pt x="3619099" y="1193532"/>
                </a:cubicBezTo>
                <a:cubicBezTo>
                  <a:pt x="3721479" y="1127716"/>
                  <a:pt x="3670665" y="1147468"/>
                  <a:pt x="3734602" y="1126156"/>
                </a:cubicBezTo>
                <a:cubicBezTo>
                  <a:pt x="3801979" y="1135781"/>
                  <a:pt x="3870588" y="1138996"/>
                  <a:pt x="3936733" y="1155031"/>
                </a:cubicBezTo>
                <a:cubicBezTo>
                  <a:pt x="4002166" y="1170893"/>
                  <a:pt x="4068286" y="1207289"/>
                  <a:pt x="4119613" y="1251284"/>
                </a:cubicBezTo>
                <a:cubicBezTo>
                  <a:pt x="4143728" y="1271954"/>
                  <a:pt x="4169371" y="1292234"/>
                  <a:pt x="4186989" y="1318661"/>
                </a:cubicBezTo>
                <a:lnTo>
                  <a:pt x="4206240" y="1347537"/>
                </a:lnTo>
                <a:cubicBezTo>
                  <a:pt x="4209448" y="1357162"/>
                  <a:pt x="4216588" y="1366292"/>
                  <a:pt x="4215865" y="1376412"/>
                </a:cubicBezTo>
                <a:cubicBezTo>
                  <a:pt x="4211849" y="1432635"/>
                  <a:pt x="4205537" y="1475715"/>
                  <a:pt x="4177364" y="1520791"/>
                </a:cubicBezTo>
                <a:cubicBezTo>
                  <a:pt x="4168862" y="1534395"/>
                  <a:pt x="4158928" y="1547112"/>
                  <a:pt x="4148488" y="1559292"/>
                </a:cubicBezTo>
                <a:cubicBezTo>
                  <a:pt x="4139629" y="1569627"/>
                  <a:pt x="4128472" y="1577833"/>
                  <a:pt x="4119613" y="1588168"/>
                </a:cubicBezTo>
                <a:cubicBezTo>
                  <a:pt x="4109173" y="1600348"/>
                  <a:pt x="4102563" y="1615829"/>
                  <a:pt x="4090737" y="1626669"/>
                </a:cubicBezTo>
                <a:cubicBezTo>
                  <a:pt x="4066011" y="1649335"/>
                  <a:pt x="3996269" y="1703964"/>
                  <a:pt x="3955983" y="1722922"/>
                </a:cubicBezTo>
                <a:cubicBezTo>
                  <a:pt x="3918244" y="1740682"/>
                  <a:pt x="3880944" y="1760932"/>
                  <a:pt x="3840480" y="1771048"/>
                </a:cubicBezTo>
                <a:cubicBezTo>
                  <a:pt x="3814813" y="1777465"/>
                  <a:pt x="3789533" y="1785701"/>
                  <a:pt x="3763478" y="1790299"/>
                </a:cubicBezTo>
                <a:cubicBezTo>
                  <a:pt x="3734866" y="1795348"/>
                  <a:pt x="3705726" y="1796716"/>
                  <a:pt x="3676850" y="1799924"/>
                </a:cubicBezTo>
                <a:cubicBezTo>
                  <a:pt x="3631932" y="1812758"/>
                  <a:pt x="3587905" y="1829264"/>
                  <a:pt x="3542097" y="1838425"/>
                </a:cubicBezTo>
                <a:cubicBezTo>
                  <a:pt x="3509003" y="1845044"/>
                  <a:pt x="3487197" y="1848611"/>
                  <a:pt x="3455469" y="1857676"/>
                </a:cubicBezTo>
                <a:cubicBezTo>
                  <a:pt x="3358850" y="1885282"/>
                  <a:pt x="3508403" y="1846849"/>
                  <a:pt x="3388093" y="1876926"/>
                </a:cubicBezTo>
                <a:cubicBezTo>
                  <a:pt x="3368842" y="1889760"/>
                  <a:pt x="3346701" y="1899067"/>
                  <a:pt x="3330341" y="1915427"/>
                </a:cubicBezTo>
                <a:cubicBezTo>
                  <a:pt x="3286938" y="1958830"/>
                  <a:pt x="3309969" y="1933674"/>
                  <a:pt x="3262964" y="1992429"/>
                </a:cubicBezTo>
                <a:cubicBezTo>
                  <a:pt x="3240991" y="2080322"/>
                  <a:pt x="3270852" y="1972709"/>
                  <a:pt x="3224463" y="2088682"/>
                </a:cubicBezTo>
                <a:cubicBezTo>
                  <a:pt x="3219550" y="2100964"/>
                  <a:pt x="3218639" y="2114512"/>
                  <a:pt x="3214838" y="2127183"/>
                </a:cubicBezTo>
                <a:cubicBezTo>
                  <a:pt x="3209007" y="2146619"/>
                  <a:pt x="3202004" y="2165684"/>
                  <a:pt x="3195587" y="2184935"/>
                </a:cubicBezTo>
                <a:cubicBezTo>
                  <a:pt x="3202004" y="2255520"/>
                  <a:pt x="3206393" y="2326319"/>
                  <a:pt x="3214838" y="2396690"/>
                </a:cubicBezTo>
                <a:cubicBezTo>
                  <a:pt x="3216047" y="2406764"/>
                  <a:pt x="3222002" y="2415723"/>
                  <a:pt x="3224463" y="2425566"/>
                </a:cubicBezTo>
                <a:cubicBezTo>
                  <a:pt x="3228431" y="2441437"/>
                  <a:pt x="3226772" y="2459059"/>
                  <a:pt x="3234088" y="2473692"/>
                </a:cubicBezTo>
                <a:cubicBezTo>
                  <a:pt x="3240176" y="2485867"/>
                  <a:pt x="3254250" y="2492111"/>
                  <a:pt x="3262964" y="2502568"/>
                </a:cubicBezTo>
                <a:cubicBezTo>
                  <a:pt x="3270370" y="2511455"/>
                  <a:pt x="3275798" y="2521819"/>
                  <a:pt x="3282215" y="2531444"/>
                </a:cubicBezTo>
                <a:cubicBezTo>
                  <a:pt x="3300790" y="2605746"/>
                  <a:pt x="3277767" y="2534820"/>
                  <a:pt x="3320716" y="2608446"/>
                </a:cubicBezTo>
                <a:cubicBezTo>
                  <a:pt x="3335176" y="2633234"/>
                  <a:pt x="3359217" y="2685448"/>
                  <a:pt x="3359217" y="2685448"/>
                </a:cubicBezTo>
                <a:cubicBezTo>
                  <a:pt x="3381783" y="2775714"/>
                  <a:pt x="3352641" y="2677489"/>
                  <a:pt x="3388093" y="2752825"/>
                </a:cubicBezTo>
                <a:cubicBezTo>
                  <a:pt x="3469025" y="2924806"/>
                  <a:pt x="3410987" y="2841104"/>
                  <a:pt x="3474720" y="2926080"/>
                </a:cubicBezTo>
                <a:cubicBezTo>
                  <a:pt x="3477803" y="2938414"/>
                  <a:pt x="3487066" y="2979650"/>
                  <a:pt x="3493970" y="2993457"/>
                </a:cubicBezTo>
                <a:cubicBezTo>
                  <a:pt x="3499143" y="3003804"/>
                  <a:pt x="3506804" y="3012707"/>
                  <a:pt x="3513221" y="3022332"/>
                </a:cubicBezTo>
                <a:cubicBezTo>
                  <a:pt x="3516429" y="3035166"/>
                  <a:pt x="3516930" y="3049002"/>
                  <a:pt x="3522846" y="3060834"/>
                </a:cubicBezTo>
                <a:cubicBezTo>
                  <a:pt x="3530020" y="3075183"/>
                  <a:pt x="3542823" y="3085987"/>
                  <a:pt x="3551722" y="3099335"/>
                </a:cubicBezTo>
                <a:cubicBezTo>
                  <a:pt x="3562099" y="3114901"/>
                  <a:pt x="3572231" y="3130728"/>
                  <a:pt x="3580598" y="3147461"/>
                </a:cubicBezTo>
                <a:cubicBezTo>
                  <a:pt x="3588325" y="3162915"/>
                  <a:pt x="3592541" y="3179930"/>
                  <a:pt x="3599848" y="3195587"/>
                </a:cubicBezTo>
                <a:cubicBezTo>
                  <a:pt x="3615018" y="3228093"/>
                  <a:pt x="3647975" y="3291840"/>
                  <a:pt x="3647975" y="3291840"/>
                </a:cubicBezTo>
                <a:cubicBezTo>
                  <a:pt x="3656405" y="3333992"/>
                  <a:pt x="3666280" y="3353785"/>
                  <a:pt x="3647975" y="3397718"/>
                </a:cubicBezTo>
                <a:cubicBezTo>
                  <a:pt x="3639077" y="3419074"/>
                  <a:pt x="3623082" y="3436758"/>
                  <a:pt x="3609474" y="3455469"/>
                </a:cubicBezTo>
                <a:cubicBezTo>
                  <a:pt x="3579059" y="3497290"/>
                  <a:pt x="3557799" y="3522004"/>
                  <a:pt x="3513221" y="3551722"/>
                </a:cubicBezTo>
                <a:cubicBezTo>
                  <a:pt x="3495313" y="3563661"/>
                  <a:pt x="3474551" y="3570642"/>
                  <a:pt x="3455469" y="3580598"/>
                </a:cubicBezTo>
                <a:lnTo>
                  <a:pt x="3291840" y="3667225"/>
                </a:lnTo>
                <a:cubicBezTo>
                  <a:pt x="3279130" y="3673883"/>
                  <a:pt x="3266951" y="3681939"/>
                  <a:pt x="3253339" y="3686476"/>
                </a:cubicBezTo>
                <a:lnTo>
                  <a:pt x="3195587" y="3705726"/>
                </a:lnTo>
                <a:cubicBezTo>
                  <a:pt x="3182753" y="3718560"/>
                  <a:pt x="3167976" y="3729707"/>
                  <a:pt x="3157086" y="3744227"/>
                </a:cubicBezTo>
                <a:cubicBezTo>
                  <a:pt x="3131149" y="3778810"/>
                  <a:pt x="3134396" y="3806804"/>
                  <a:pt x="3128210" y="3850105"/>
                </a:cubicBezTo>
                <a:cubicBezTo>
                  <a:pt x="3131419" y="3895023"/>
                  <a:pt x="3127856" y="3940946"/>
                  <a:pt x="3137836" y="3984859"/>
                </a:cubicBezTo>
                <a:cubicBezTo>
                  <a:pt x="3144196" y="4012842"/>
                  <a:pt x="3160819" y="4037722"/>
                  <a:pt x="3176337" y="4061861"/>
                </a:cubicBezTo>
                <a:cubicBezTo>
                  <a:pt x="3218693" y="4127748"/>
                  <a:pt x="3260495" y="4194572"/>
                  <a:pt x="3311090" y="4254366"/>
                </a:cubicBezTo>
                <a:cubicBezTo>
                  <a:pt x="3428475" y="4393094"/>
                  <a:pt x="3499235" y="4488883"/>
                  <a:pt x="3667225" y="4600876"/>
                </a:cubicBezTo>
                <a:cubicBezTo>
                  <a:pt x="3719094" y="4635455"/>
                  <a:pt x="3826452" y="4711951"/>
                  <a:pt x="3888606" y="4735629"/>
                </a:cubicBezTo>
                <a:cubicBezTo>
                  <a:pt x="3919182" y="4747277"/>
                  <a:pt x="3952775" y="4748463"/>
                  <a:pt x="3984859" y="4754880"/>
                </a:cubicBezTo>
                <a:cubicBezTo>
                  <a:pt x="4054516" y="4744929"/>
                  <a:pt x="4121398" y="4741606"/>
                  <a:pt x="4186989" y="4716379"/>
                </a:cubicBezTo>
                <a:cubicBezTo>
                  <a:pt x="4227811" y="4700678"/>
                  <a:pt x="4267277" y="4674156"/>
                  <a:pt x="4302493" y="4649002"/>
                </a:cubicBezTo>
                <a:cubicBezTo>
                  <a:pt x="4328601" y="4630353"/>
                  <a:pt x="4360245" y="4616918"/>
                  <a:pt x="4379495" y="4591250"/>
                </a:cubicBezTo>
                <a:cubicBezTo>
                  <a:pt x="4430149" y="4523709"/>
                  <a:pt x="4397027" y="4564092"/>
                  <a:pt x="4485373" y="4475747"/>
                </a:cubicBezTo>
                <a:lnTo>
                  <a:pt x="4485373" y="4475747"/>
                </a:lnTo>
                <a:cubicBezTo>
                  <a:pt x="4517416" y="4435694"/>
                  <a:pt x="4532130" y="4413669"/>
                  <a:pt x="4572000" y="4379495"/>
                </a:cubicBezTo>
                <a:cubicBezTo>
                  <a:pt x="4599775" y="4355688"/>
                  <a:pt x="4638335" y="4342556"/>
                  <a:pt x="4658627" y="4312118"/>
                </a:cubicBezTo>
                <a:cubicBezTo>
                  <a:pt x="4683506" y="4274800"/>
                  <a:pt x="4666903" y="4286900"/>
                  <a:pt x="4706754" y="4273617"/>
                </a:cubicBezTo>
                <a:cubicBezTo>
                  <a:pt x="5044847" y="4403652"/>
                  <a:pt x="4533522" y="4194364"/>
                  <a:pt x="5159141" y="4562375"/>
                </a:cubicBezTo>
                <a:cubicBezTo>
                  <a:pt x="5425113" y="4718829"/>
                  <a:pt x="5701739" y="4856616"/>
                  <a:pt x="5977288" y="4995511"/>
                </a:cubicBezTo>
                <a:cubicBezTo>
                  <a:pt x="6096557" y="5055630"/>
                  <a:pt x="6224822" y="5096996"/>
                  <a:pt x="6343048" y="5159141"/>
                </a:cubicBezTo>
                <a:cubicBezTo>
                  <a:pt x="6475526" y="5228777"/>
                  <a:pt x="6728059" y="5390147"/>
                  <a:pt x="6728059" y="5390147"/>
                </a:cubicBezTo>
                <a:cubicBezTo>
                  <a:pt x="6731267" y="5402981"/>
                  <a:pt x="6739325" y="5415522"/>
                  <a:pt x="6737684" y="5428648"/>
                </a:cubicBezTo>
                <a:cubicBezTo>
                  <a:pt x="6735904" y="5442886"/>
                  <a:pt x="6724086" y="5453961"/>
                  <a:pt x="6718434" y="5467149"/>
                </a:cubicBezTo>
                <a:cubicBezTo>
                  <a:pt x="6693938" y="5524307"/>
                  <a:pt x="6730386" y="5467254"/>
                  <a:pt x="6679933" y="5534526"/>
                </a:cubicBezTo>
                <a:cubicBezTo>
                  <a:pt x="6659283" y="5596471"/>
                  <a:pt x="6686495" y="5529187"/>
                  <a:pt x="6641431" y="5592278"/>
                </a:cubicBezTo>
                <a:cubicBezTo>
                  <a:pt x="6633091" y="5603954"/>
                  <a:pt x="6629300" y="5618321"/>
                  <a:pt x="6622181" y="5630779"/>
                </a:cubicBezTo>
                <a:cubicBezTo>
                  <a:pt x="6616442" y="5640823"/>
                  <a:pt x="6609347" y="5650030"/>
                  <a:pt x="6602930" y="5659655"/>
                </a:cubicBezTo>
                <a:cubicBezTo>
                  <a:pt x="6599722" y="5672489"/>
                  <a:pt x="6596939" y="5685436"/>
                  <a:pt x="6593305" y="5698156"/>
                </a:cubicBezTo>
                <a:cubicBezTo>
                  <a:pt x="6590518" y="5707911"/>
                  <a:pt x="6574055" y="5723823"/>
                  <a:pt x="6583680" y="5727031"/>
                </a:cubicBezTo>
                <a:cubicBezTo>
                  <a:pt x="6597292" y="5731568"/>
                  <a:pt x="6609347" y="5714198"/>
                  <a:pt x="6622181" y="5707781"/>
                </a:cubicBezTo>
                <a:cubicBezTo>
                  <a:pt x="6750518" y="5540943"/>
                  <a:pt x="6861300" y="5358994"/>
                  <a:pt x="7007191" y="5207267"/>
                </a:cubicBezTo>
                <a:cubicBezTo>
                  <a:pt x="7087402" y="5123848"/>
                  <a:pt x="7165992" y="5038841"/>
                  <a:pt x="7247823" y="4957010"/>
                </a:cubicBezTo>
                <a:cubicBezTo>
                  <a:pt x="7284755" y="4920078"/>
                  <a:pt x="7333374" y="4893920"/>
                  <a:pt x="7363326" y="4851132"/>
                </a:cubicBezTo>
                <a:cubicBezTo>
                  <a:pt x="7563150" y="4565671"/>
                  <a:pt x="7451298" y="4753375"/>
                  <a:pt x="7526956" y="4591250"/>
                </a:cubicBezTo>
                <a:cubicBezTo>
                  <a:pt x="7539092" y="4565245"/>
                  <a:pt x="7554799" y="4540892"/>
                  <a:pt x="7565457" y="4514248"/>
                </a:cubicBezTo>
                <a:lnTo>
                  <a:pt x="7603958" y="4417996"/>
                </a:lnTo>
                <a:cubicBezTo>
                  <a:pt x="7631720" y="4251420"/>
                  <a:pt x="7619208" y="4349251"/>
                  <a:pt x="7603958" y="4013735"/>
                </a:cubicBezTo>
                <a:cubicBezTo>
                  <a:pt x="7602783" y="3987894"/>
                  <a:pt x="7598960" y="3962182"/>
                  <a:pt x="7594333" y="3936732"/>
                </a:cubicBezTo>
                <a:cubicBezTo>
                  <a:pt x="7583692" y="3878209"/>
                  <a:pt x="7584707" y="3926416"/>
                  <a:pt x="7584707" y="3898231"/>
                </a:cubicBez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98897" y="1896177"/>
            <a:ext cx="7209322" cy="3744227"/>
          </a:xfrm>
          <a:custGeom>
            <a:avLst/>
            <a:gdLst>
              <a:gd name="connsiteX0" fmla="*/ 0 w 7209322"/>
              <a:gd name="connsiteY0" fmla="*/ 452387 h 3744227"/>
              <a:gd name="connsiteX1" fmla="*/ 125128 w 7209322"/>
              <a:gd name="connsiteY1" fmla="*/ 308008 h 3744227"/>
              <a:gd name="connsiteX2" fmla="*/ 182880 w 7209322"/>
              <a:gd name="connsiteY2" fmla="*/ 259882 h 3744227"/>
              <a:gd name="connsiteX3" fmla="*/ 250257 w 7209322"/>
              <a:gd name="connsiteY3" fmla="*/ 192505 h 3744227"/>
              <a:gd name="connsiteX4" fmla="*/ 385010 w 7209322"/>
              <a:gd name="connsiteY4" fmla="*/ 105878 h 3744227"/>
              <a:gd name="connsiteX5" fmla="*/ 558265 w 7209322"/>
              <a:gd name="connsiteY5" fmla="*/ 38501 h 3744227"/>
              <a:gd name="connsiteX6" fmla="*/ 943276 w 7209322"/>
              <a:gd name="connsiteY6" fmla="*/ 0 h 3744227"/>
              <a:gd name="connsiteX7" fmla="*/ 1357162 w 7209322"/>
              <a:gd name="connsiteY7" fmla="*/ 9625 h 3744227"/>
              <a:gd name="connsiteX8" fmla="*/ 1626669 w 7209322"/>
              <a:gd name="connsiteY8" fmla="*/ 96252 h 3744227"/>
              <a:gd name="connsiteX9" fmla="*/ 1713297 w 7209322"/>
              <a:gd name="connsiteY9" fmla="*/ 144379 h 3744227"/>
              <a:gd name="connsiteX10" fmla="*/ 1771048 w 7209322"/>
              <a:gd name="connsiteY10" fmla="*/ 202130 h 3744227"/>
              <a:gd name="connsiteX11" fmla="*/ 1828800 w 7209322"/>
              <a:gd name="connsiteY11" fmla="*/ 279132 h 3744227"/>
              <a:gd name="connsiteX12" fmla="*/ 1838425 w 7209322"/>
              <a:gd name="connsiteY12" fmla="*/ 317634 h 3744227"/>
              <a:gd name="connsiteX13" fmla="*/ 1828800 w 7209322"/>
              <a:gd name="connsiteY13" fmla="*/ 481263 h 3744227"/>
              <a:gd name="connsiteX14" fmla="*/ 1809549 w 7209322"/>
              <a:gd name="connsiteY14" fmla="*/ 539015 h 3744227"/>
              <a:gd name="connsiteX15" fmla="*/ 1732547 w 7209322"/>
              <a:gd name="connsiteY15" fmla="*/ 664143 h 3744227"/>
              <a:gd name="connsiteX16" fmla="*/ 1540042 w 7209322"/>
              <a:gd name="connsiteY16" fmla="*/ 808522 h 3744227"/>
              <a:gd name="connsiteX17" fmla="*/ 1289785 w 7209322"/>
              <a:gd name="connsiteY17" fmla="*/ 1010652 h 3744227"/>
              <a:gd name="connsiteX18" fmla="*/ 1078029 w 7209322"/>
              <a:gd name="connsiteY18" fmla="*/ 1164657 h 3744227"/>
              <a:gd name="connsiteX19" fmla="*/ 904775 w 7209322"/>
              <a:gd name="connsiteY19" fmla="*/ 1270535 h 3744227"/>
              <a:gd name="connsiteX20" fmla="*/ 847023 w 7209322"/>
              <a:gd name="connsiteY20" fmla="*/ 1309036 h 3744227"/>
              <a:gd name="connsiteX21" fmla="*/ 808522 w 7209322"/>
              <a:gd name="connsiteY21" fmla="*/ 1337911 h 3744227"/>
              <a:gd name="connsiteX22" fmla="*/ 731520 w 7209322"/>
              <a:gd name="connsiteY22" fmla="*/ 1376412 h 3744227"/>
              <a:gd name="connsiteX23" fmla="*/ 673768 w 7209322"/>
              <a:gd name="connsiteY23" fmla="*/ 1405288 h 3744227"/>
              <a:gd name="connsiteX24" fmla="*/ 664143 w 7209322"/>
              <a:gd name="connsiteY24" fmla="*/ 1434164 h 3744227"/>
              <a:gd name="connsiteX25" fmla="*/ 625642 w 7209322"/>
              <a:gd name="connsiteY25" fmla="*/ 1501541 h 3744227"/>
              <a:gd name="connsiteX26" fmla="*/ 635267 w 7209322"/>
              <a:gd name="connsiteY26" fmla="*/ 1530417 h 3744227"/>
              <a:gd name="connsiteX27" fmla="*/ 731520 w 7209322"/>
              <a:gd name="connsiteY27" fmla="*/ 1655545 h 3744227"/>
              <a:gd name="connsiteX28" fmla="*/ 808522 w 7209322"/>
              <a:gd name="connsiteY28" fmla="*/ 1713297 h 3744227"/>
              <a:gd name="connsiteX29" fmla="*/ 866274 w 7209322"/>
              <a:gd name="connsiteY29" fmla="*/ 1761423 h 3744227"/>
              <a:gd name="connsiteX30" fmla="*/ 1049154 w 7209322"/>
              <a:gd name="connsiteY30" fmla="*/ 1857676 h 3744227"/>
              <a:gd name="connsiteX31" fmla="*/ 1155031 w 7209322"/>
              <a:gd name="connsiteY31" fmla="*/ 1886551 h 3744227"/>
              <a:gd name="connsiteX32" fmla="*/ 1607419 w 7209322"/>
              <a:gd name="connsiteY32" fmla="*/ 1944303 h 3744227"/>
              <a:gd name="connsiteX33" fmla="*/ 1713297 w 7209322"/>
              <a:gd name="connsiteY33" fmla="*/ 1963554 h 3744227"/>
              <a:gd name="connsiteX34" fmla="*/ 1828800 w 7209322"/>
              <a:gd name="connsiteY34" fmla="*/ 1973179 h 3744227"/>
              <a:gd name="connsiteX35" fmla="*/ 2598821 w 7209322"/>
              <a:gd name="connsiteY35" fmla="*/ 1963554 h 3744227"/>
              <a:gd name="connsiteX36" fmla="*/ 2762450 w 7209322"/>
              <a:gd name="connsiteY36" fmla="*/ 1934678 h 3744227"/>
              <a:gd name="connsiteX37" fmla="*/ 3205212 w 7209322"/>
              <a:gd name="connsiteY37" fmla="*/ 1838425 h 3744227"/>
              <a:gd name="connsiteX38" fmla="*/ 3330341 w 7209322"/>
              <a:gd name="connsiteY38" fmla="*/ 1915427 h 3744227"/>
              <a:gd name="connsiteX39" fmla="*/ 3262964 w 7209322"/>
              <a:gd name="connsiteY39" fmla="*/ 2030930 h 3744227"/>
              <a:gd name="connsiteX40" fmla="*/ 3051208 w 7209322"/>
              <a:gd name="connsiteY40" fmla="*/ 2300438 h 3744227"/>
              <a:gd name="connsiteX41" fmla="*/ 2906829 w 7209322"/>
              <a:gd name="connsiteY41" fmla="*/ 2425566 h 3744227"/>
              <a:gd name="connsiteX42" fmla="*/ 2829827 w 7209322"/>
              <a:gd name="connsiteY42" fmla="*/ 2492943 h 3744227"/>
              <a:gd name="connsiteX43" fmla="*/ 2521819 w 7209322"/>
              <a:gd name="connsiteY43" fmla="*/ 2656572 h 3744227"/>
              <a:gd name="connsiteX44" fmla="*/ 2444817 w 7209322"/>
              <a:gd name="connsiteY44" fmla="*/ 2695074 h 3744227"/>
              <a:gd name="connsiteX45" fmla="*/ 2290812 w 7209322"/>
              <a:gd name="connsiteY45" fmla="*/ 2743200 h 3744227"/>
              <a:gd name="connsiteX46" fmla="*/ 2146434 w 7209322"/>
              <a:gd name="connsiteY46" fmla="*/ 2829827 h 3744227"/>
              <a:gd name="connsiteX47" fmla="*/ 2098307 w 7209322"/>
              <a:gd name="connsiteY47" fmla="*/ 2858703 h 3744227"/>
              <a:gd name="connsiteX48" fmla="*/ 2030930 w 7209322"/>
              <a:gd name="connsiteY48" fmla="*/ 2916455 h 3744227"/>
              <a:gd name="connsiteX49" fmla="*/ 2011680 w 7209322"/>
              <a:gd name="connsiteY49" fmla="*/ 2964581 h 3744227"/>
              <a:gd name="connsiteX50" fmla="*/ 1982804 w 7209322"/>
              <a:gd name="connsiteY50" fmla="*/ 3022332 h 3744227"/>
              <a:gd name="connsiteX51" fmla="*/ 1973179 w 7209322"/>
              <a:gd name="connsiteY51" fmla="*/ 3089709 h 3744227"/>
              <a:gd name="connsiteX52" fmla="*/ 2011680 w 7209322"/>
              <a:gd name="connsiteY52" fmla="*/ 3368842 h 3744227"/>
              <a:gd name="connsiteX53" fmla="*/ 2079057 w 7209322"/>
              <a:gd name="connsiteY53" fmla="*/ 3474720 h 3744227"/>
              <a:gd name="connsiteX54" fmla="*/ 2223436 w 7209322"/>
              <a:gd name="connsiteY54" fmla="*/ 3638349 h 3744227"/>
              <a:gd name="connsiteX55" fmla="*/ 2396690 w 7209322"/>
              <a:gd name="connsiteY55" fmla="*/ 3724977 h 3744227"/>
              <a:gd name="connsiteX56" fmla="*/ 2541069 w 7209322"/>
              <a:gd name="connsiteY56" fmla="*/ 3744227 h 3744227"/>
              <a:gd name="connsiteX57" fmla="*/ 3224463 w 7209322"/>
              <a:gd name="connsiteY57" fmla="*/ 3734602 h 3744227"/>
              <a:gd name="connsiteX58" fmla="*/ 3782728 w 7209322"/>
              <a:gd name="connsiteY58" fmla="*/ 3638349 h 3744227"/>
              <a:gd name="connsiteX59" fmla="*/ 4254366 w 7209322"/>
              <a:gd name="connsiteY59" fmla="*/ 3445844 h 3744227"/>
              <a:gd name="connsiteX60" fmla="*/ 4668252 w 7209322"/>
              <a:gd name="connsiteY60" fmla="*/ 3089709 h 3744227"/>
              <a:gd name="connsiteX61" fmla="*/ 4783756 w 7209322"/>
              <a:gd name="connsiteY61" fmla="*/ 2858703 h 3744227"/>
              <a:gd name="connsiteX62" fmla="*/ 4860758 w 7209322"/>
              <a:gd name="connsiteY62" fmla="*/ 2531444 h 3744227"/>
              <a:gd name="connsiteX63" fmla="*/ 4947385 w 7209322"/>
              <a:gd name="connsiteY63" fmla="*/ 1982804 h 3744227"/>
              <a:gd name="connsiteX64" fmla="*/ 4908884 w 7209322"/>
              <a:gd name="connsiteY64" fmla="*/ 1645920 h 3744227"/>
              <a:gd name="connsiteX65" fmla="*/ 4754880 w 7209322"/>
              <a:gd name="connsiteY65" fmla="*/ 1318661 h 3744227"/>
              <a:gd name="connsiteX66" fmla="*/ 4697128 w 7209322"/>
              <a:gd name="connsiteY66" fmla="*/ 1183907 h 3744227"/>
              <a:gd name="connsiteX67" fmla="*/ 4649002 w 7209322"/>
              <a:gd name="connsiteY67" fmla="*/ 1106905 h 3744227"/>
              <a:gd name="connsiteX68" fmla="*/ 4629751 w 7209322"/>
              <a:gd name="connsiteY68" fmla="*/ 1068404 h 3744227"/>
              <a:gd name="connsiteX69" fmla="*/ 4629751 w 7209322"/>
              <a:gd name="connsiteY69" fmla="*/ 943276 h 3744227"/>
              <a:gd name="connsiteX70" fmla="*/ 4677878 w 7209322"/>
              <a:gd name="connsiteY70" fmla="*/ 827772 h 3744227"/>
              <a:gd name="connsiteX71" fmla="*/ 4851132 w 7209322"/>
              <a:gd name="connsiteY71" fmla="*/ 664143 h 3744227"/>
              <a:gd name="connsiteX72" fmla="*/ 4957010 w 7209322"/>
              <a:gd name="connsiteY72" fmla="*/ 635267 h 3744227"/>
              <a:gd name="connsiteX73" fmla="*/ 5111015 w 7209322"/>
              <a:gd name="connsiteY73" fmla="*/ 625642 h 3744227"/>
              <a:gd name="connsiteX74" fmla="*/ 5265019 w 7209322"/>
              <a:gd name="connsiteY74" fmla="*/ 644892 h 3744227"/>
              <a:gd name="connsiteX75" fmla="*/ 5592278 w 7209322"/>
              <a:gd name="connsiteY75" fmla="*/ 798897 h 3744227"/>
              <a:gd name="connsiteX76" fmla="*/ 5852160 w 7209322"/>
              <a:gd name="connsiteY76" fmla="*/ 1049154 h 3744227"/>
              <a:gd name="connsiteX77" fmla="*/ 5929162 w 7209322"/>
              <a:gd name="connsiteY77" fmla="*/ 1212783 h 3744227"/>
              <a:gd name="connsiteX78" fmla="*/ 5958038 w 7209322"/>
              <a:gd name="connsiteY78" fmla="*/ 1588168 h 3744227"/>
              <a:gd name="connsiteX79" fmla="*/ 5919537 w 7209322"/>
              <a:gd name="connsiteY79" fmla="*/ 2136808 h 3744227"/>
              <a:gd name="connsiteX80" fmla="*/ 5794408 w 7209322"/>
              <a:gd name="connsiteY80" fmla="*/ 2358189 h 3744227"/>
              <a:gd name="connsiteX81" fmla="*/ 5467149 w 7209322"/>
              <a:gd name="connsiteY81" fmla="*/ 2935705 h 3744227"/>
              <a:gd name="connsiteX82" fmla="*/ 5447899 w 7209322"/>
              <a:gd name="connsiteY82" fmla="*/ 3012707 h 3744227"/>
              <a:gd name="connsiteX83" fmla="*/ 5467149 w 7209322"/>
              <a:gd name="connsiteY83" fmla="*/ 3099335 h 3744227"/>
              <a:gd name="connsiteX84" fmla="*/ 5659655 w 7209322"/>
              <a:gd name="connsiteY84" fmla="*/ 3272589 h 3744227"/>
              <a:gd name="connsiteX85" fmla="*/ 5784783 w 7209322"/>
              <a:gd name="connsiteY85" fmla="*/ 3368842 h 3744227"/>
              <a:gd name="connsiteX86" fmla="*/ 6092791 w 7209322"/>
              <a:gd name="connsiteY86" fmla="*/ 3522846 h 3744227"/>
              <a:gd name="connsiteX87" fmla="*/ 6362299 w 7209322"/>
              <a:gd name="connsiteY87" fmla="*/ 3513221 h 3744227"/>
              <a:gd name="connsiteX88" fmla="*/ 6497052 w 7209322"/>
              <a:gd name="connsiteY88" fmla="*/ 3416968 h 3744227"/>
              <a:gd name="connsiteX89" fmla="*/ 6622181 w 7209322"/>
              <a:gd name="connsiteY89" fmla="*/ 3243714 h 3744227"/>
              <a:gd name="connsiteX90" fmla="*/ 6843562 w 7209322"/>
              <a:gd name="connsiteY90" fmla="*/ 2810577 h 3744227"/>
              <a:gd name="connsiteX91" fmla="*/ 7074568 w 7209322"/>
              <a:gd name="connsiteY91" fmla="*/ 2156059 h 3744227"/>
              <a:gd name="connsiteX92" fmla="*/ 7199697 w 7209322"/>
              <a:gd name="connsiteY92" fmla="*/ 1376412 h 3744227"/>
              <a:gd name="connsiteX93" fmla="*/ 7209322 w 7209322"/>
              <a:gd name="connsiteY93" fmla="*/ 1270535 h 3744227"/>
              <a:gd name="connsiteX94" fmla="*/ 7190071 w 7209322"/>
              <a:gd name="connsiteY94" fmla="*/ 1145406 h 3744227"/>
              <a:gd name="connsiteX95" fmla="*/ 7180446 w 7209322"/>
              <a:gd name="connsiteY95" fmla="*/ 1097280 h 3744227"/>
              <a:gd name="connsiteX96" fmla="*/ 7151570 w 7209322"/>
              <a:gd name="connsiteY96" fmla="*/ 1049154 h 3744227"/>
              <a:gd name="connsiteX97" fmla="*/ 7122695 w 7209322"/>
              <a:gd name="connsiteY97" fmla="*/ 991402 h 3744227"/>
              <a:gd name="connsiteX98" fmla="*/ 7074568 w 7209322"/>
              <a:gd name="connsiteY98" fmla="*/ 875899 h 3744227"/>
              <a:gd name="connsiteX99" fmla="*/ 7055318 w 7209322"/>
              <a:gd name="connsiteY99" fmla="*/ 847023 h 374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7209322" h="3744227">
                <a:moveTo>
                  <a:pt x="0" y="452387"/>
                </a:moveTo>
                <a:cubicBezTo>
                  <a:pt x="53892" y="385022"/>
                  <a:pt x="68535" y="359457"/>
                  <a:pt x="125128" y="308008"/>
                </a:cubicBezTo>
                <a:cubicBezTo>
                  <a:pt x="143670" y="291152"/>
                  <a:pt x="164467" y="276879"/>
                  <a:pt x="182880" y="259882"/>
                </a:cubicBezTo>
                <a:cubicBezTo>
                  <a:pt x="206219" y="238339"/>
                  <a:pt x="226142" y="213175"/>
                  <a:pt x="250257" y="192505"/>
                </a:cubicBezTo>
                <a:cubicBezTo>
                  <a:pt x="288203" y="159980"/>
                  <a:pt x="340981" y="129360"/>
                  <a:pt x="385010" y="105878"/>
                </a:cubicBezTo>
                <a:cubicBezTo>
                  <a:pt x="445637" y="73543"/>
                  <a:pt x="488611" y="50939"/>
                  <a:pt x="558265" y="38501"/>
                </a:cubicBezTo>
                <a:cubicBezTo>
                  <a:pt x="614437" y="28470"/>
                  <a:pt x="902387" y="3717"/>
                  <a:pt x="943276" y="0"/>
                </a:cubicBezTo>
                <a:cubicBezTo>
                  <a:pt x="1081238" y="3208"/>
                  <a:pt x="1219639" y="-1835"/>
                  <a:pt x="1357162" y="9625"/>
                </a:cubicBezTo>
                <a:cubicBezTo>
                  <a:pt x="1460349" y="18224"/>
                  <a:pt x="1537708" y="51772"/>
                  <a:pt x="1626669" y="96252"/>
                </a:cubicBezTo>
                <a:cubicBezTo>
                  <a:pt x="1656215" y="111025"/>
                  <a:pt x="1686659" y="124844"/>
                  <a:pt x="1713297" y="144379"/>
                </a:cubicBezTo>
                <a:cubicBezTo>
                  <a:pt x="1735251" y="160478"/>
                  <a:pt x="1752735" y="181986"/>
                  <a:pt x="1771048" y="202130"/>
                </a:cubicBezTo>
                <a:cubicBezTo>
                  <a:pt x="1799623" y="233562"/>
                  <a:pt x="1807811" y="247650"/>
                  <a:pt x="1828800" y="279132"/>
                </a:cubicBezTo>
                <a:cubicBezTo>
                  <a:pt x="1832008" y="291966"/>
                  <a:pt x="1838425" y="304405"/>
                  <a:pt x="1838425" y="317634"/>
                </a:cubicBezTo>
                <a:cubicBezTo>
                  <a:pt x="1838425" y="372271"/>
                  <a:pt x="1835867" y="427085"/>
                  <a:pt x="1828800" y="481263"/>
                </a:cubicBezTo>
                <a:cubicBezTo>
                  <a:pt x="1826175" y="501385"/>
                  <a:pt x="1817354" y="520284"/>
                  <a:pt x="1809549" y="539015"/>
                </a:cubicBezTo>
                <a:cubicBezTo>
                  <a:pt x="1792433" y="580093"/>
                  <a:pt x="1762275" y="632291"/>
                  <a:pt x="1732547" y="664143"/>
                </a:cubicBezTo>
                <a:cubicBezTo>
                  <a:pt x="1634114" y="769607"/>
                  <a:pt x="1657444" y="719678"/>
                  <a:pt x="1540042" y="808522"/>
                </a:cubicBezTo>
                <a:cubicBezTo>
                  <a:pt x="1454536" y="873229"/>
                  <a:pt x="1379006" y="951171"/>
                  <a:pt x="1289785" y="1010652"/>
                </a:cubicBezTo>
                <a:cubicBezTo>
                  <a:pt x="1005890" y="1199918"/>
                  <a:pt x="1329583" y="979303"/>
                  <a:pt x="1078029" y="1164657"/>
                </a:cubicBezTo>
                <a:cubicBezTo>
                  <a:pt x="982532" y="1235023"/>
                  <a:pt x="1004020" y="1210987"/>
                  <a:pt x="904775" y="1270535"/>
                </a:cubicBezTo>
                <a:cubicBezTo>
                  <a:pt x="884936" y="1282439"/>
                  <a:pt x="865977" y="1295768"/>
                  <a:pt x="847023" y="1309036"/>
                </a:cubicBezTo>
                <a:cubicBezTo>
                  <a:pt x="833881" y="1318235"/>
                  <a:pt x="822379" y="1329828"/>
                  <a:pt x="808522" y="1337911"/>
                </a:cubicBezTo>
                <a:cubicBezTo>
                  <a:pt x="783734" y="1352370"/>
                  <a:pt x="755397" y="1360494"/>
                  <a:pt x="731520" y="1376412"/>
                </a:cubicBezTo>
                <a:cubicBezTo>
                  <a:pt x="694202" y="1401291"/>
                  <a:pt x="713619" y="1392005"/>
                  <a:pt x="673768" y="1405288"/>
                </a:cubicBezTo>
                <a:cubicBezTo>
                  <a:pt x="670560" y="1414913"/>
                  <a:pt x="669177" y="1425355"/>
                  <a:pt x="664143" y="1434164"/>
                </a:cubicBezTo>
                <a:cubicBezTo>
                  <a:pt x="617525" y="1515745"/>
                  <a:pt x="647711" y="1435333"/>
                  <a:pt x="625642" y="1501541"/>
                </a:cubicBezTo>
                <a:cubicBezTo>
                  <a:pt x="628850" y="1511166"/>
                  <a:pt x="630340" y="1521548"/>
                  <a:pt x="635267" y="1530417"/>
                </a:cubicBezTo>
                <a:cubicBezTo>
                  <a:pt x="655713" y="1567220"/>
                  <a:pt x="702773" y="1628852"/>
                  <a:pt x="731520" y="1655545"/>
                </a:cubicBezTo>
                <a:cubicBezTo>
                  <a:pt x="755031" y="1677377"/>
                  <a:pt x="783294" y="1693475"/>
                  <a:pt x="808522" y="1713297"/>
                </a:cubicBezTo>
                <a:cubicBezTo>
                  <a:pt x="828226" y="1728779"/>
                  <a:pt x="845625" y="1747227"/>
                  <a:pt x="866274" y="1761423"/>
                </a:cubicBezTo>
                <a:cubicBezTo>
                  <a:pt x="917614" y="1796719"/>
                  <a:pt x="989149" y="1836674"/>
                  <a:pt x="1049154" y="1857676"/>
                </a:cubicBezTo>
                <a:cubicBezTo>
                  <a:pt x="1083682" y="1869761"/>
                  <a:pt x="1119160" y="1879377"/>
                  <a:pt x="1155031" y="1886551"/>
                </a:cubicBezTo>
                <a:cubicBezTo>
                  <a:pt x="1369441" y="1929433"/>
                  <a:pt x="1393343" y="1925687"/>
                  <a:pt x="1607419" y="1944303"/>
                </a:cubicBezTo>
                <a:cubicBezTo>
                  <a:pt x="1642712" y="1950720"/>
                  <a:pt x="1677727" y="1958914"/>
                  <a:pt x="1713297" y="1963554"/>
                </a:cubicBezTo>
                <a:cubicBezTo>
                  <a:pt x="1751607" y="1968551"/>
                  <a:pt x="1790166" y="1973179"/>
                  <a:pt x="1828800" y="1973179"/>
                </a:cubicBezTo>
                <a:cubicBezTo>
                  <a:pt x="2085494" y="1973179"/>
                  <a:pt x="2342147" y="1966762"/>
                  <a:pt x="2598821" y="1963554"/>
                </a:cubicBezTo>
                <a:cubicBezTo>
                  <a:pt x="2653364" y="1953929"/>
                  <a:pt x="2708409" y="1946810"/>
                  <a:pt x="2762450" y="1934678"/>
                </a:cubicBezTo>
                <a:cubicBezTo>
                  <a:pt x="3224488" y="1830955"/>
                  <a:pt x="2918527" y="1879381"/>
                  <a:pt x="3205212" y="1838425"/>
                </a:cubicBezTo>
                <a:cubicBezTo>
                  <a:pt x="3246922" y="1864092"/>
                  <a:pt x="3316268" y="1868518"/>
                  <a:pt x="3330341" y="1915427"/>
                </a:cubicBezTo>
                <a:cubicBezTo>
                  <a:pt x="3343149" y="1958120"/>
                  <a:pt x="3287419" y="1993665"/>
                  <a:pt x="3262964" y="2030930"/>
                </a:cubicBezTo>
                <a:cubicBezTo>
                  <a:pt x="3172324" y="2169047"/>
                  <a:pt x="3153506" y="2207036"/>
                  <a:pt x="3051208" y="2300438"/>
                </a:cubicBezTo>
                <a:cubicBezTo>
                  <a:pt x="3004177" y="2343379"/>
                  <a:pt x="2954886" y="2383777"/>
                  <a:pt x="2906829" y="2425566"/>
                </a:cubicBezTo>
                <a:cubicBezTo>
                  <a:pt x="2881092" y="2447946"/>
                  <a:pt x="2859518" y="2476161"/>
                  <a:pt x="2829827" y="2492943"/>
                </a:cubicBezTo>
                <a:cubicBezTo>
                  <a:pt x="2459293" y="2702375"/>
                  <a:pt x="2731253" y="2558014"/>
                  <a:pt x="2521819" y="2656572"/>
                </a:cubicBezTo>
                <a:cubicBezTo>
                  <a:pt x="2495853" y="2668791"/>
                  <a:pt x="2471687" y="2684998"/>
                  <a:pt x="2444817" y="2695074"/>
                </a:cubicBezTo>
                <a:cubicBezTo>
                  <a:pt x="2232231" y="2774794"/>
                  <a:pt x="2505515" y="2649268"/>
                  <a:pt x="2290812" y="2743200"/>
                </a:cubicBezTo>
                <a:cubicBezTo>
                  <a:pt x="2197254" y="2784132"/>
                  <a:pt x="2229343" y="2774554"/>
                  <a:pt x="2146434" y="2829827"/>
                </a:cubicBezTo>
                <a:cubicBezTo>
                  <a:pt x="2130868" y="2840205"/>
                  <a:pt x="2113873" y="2848325"/>
                  <a:pt x="2098307" y="2858703"/>
                </a:cubicBezTo>
                <a:cubicBezTo>
                  <a:pt x="2061265" y="2883398"/>
                  <a:pt x="2060671" y="2886714"/>
                  <a:pt x="2030930" y="2916455"/>
                </a:cubicBezTo>
                <a:cubicBezTo>
                  <a:pt x="2024513" y="2932497"/>
                  <a:pt x="2018830" y="2948852"/>
                  <a:pt x="2011680" y="2964581"/>
                </a:cubicBezTo>
                <a:cubicBezTo>
                  <a:pt x="2002774" y="2984174"/>
                  <a:pt x="1989134" y="3001761"/>
                  <a:pt x="1982804" y="3022332"/>
                </a:cubicBezTo>
                <a:cubicBezTo>
                  <a:pt x="1976132" y="3044016"/>
                  <a:pt x="1976387" y="3067250"/>
                  <a:pt x="1973179" y="3089709"/>
                </a:cubicBezTo>
                <a:cubicBezTo>
                  <a:pt x="1986013" y="3182753"/>
                  <a:pt x="1986775" y="3278279"/>
                  <a:pt x="2011680" y="3368842"/>
                </a:cubicBezTo>
                <a:cubicBezTo>
                  <a:pt x="2022772" y="3409177"/>
                  <a:pt x="2054742" y="3440679"/>
                  <a:pt x="2079057" y="3474720"/>
                </a:cubicBezTo>
                <a:cubicBezTo>
                  <a:pt x="2110108" y="3518191"/>
                  <a:pt x="2177865" y="3601892"/>
                  <a:pt x="2223436" y="3638349"/>
                </a:cubicBezTo>
                <a:cubicBezTo>
                  <a:pt x="2265400" y="3671920"/>
                  <a:pt x="2345789" y="3712761"/>
                  <a:pt x="2396690" y="3724977"/>
                </a:cubicBezTo>
                <a:cubicBezTo>
                  <a:pt x="2443902" y="3736308"/>
                  <a:pt x="2492943" y="3737810"/>
                  <a:pt x="2541069" y="3744227"/>
                </a:cubicBezTo>
                <a:cubicBezTo>
                  <a:pt x="2768867" y="3741019"/>
                  <a:pt x="2996916" y="3745756"/>
                  <a:pt x="3224463" y="3734602"/>
                </a:cubicBezTo>
                <a:cubicBezTo>
                  <a:pt x="3401149" y="3725941"/>
                  <a:pt x="3610515" y="3681403"/>
                  <a:pt x="3782728" y="3638349"/>
                </a:cubicBezTo>
                <a:cubicBezTo>
                  <a:pt x="4017384" y="3579685"/>
                  <a:pt x="4045061" y="3576659"/>
                  <a:pt x="4254366" y="3445844"/>
                </a:cubicBezTo>
                <a:cubicBezTo>
                  <a:pt x="4403786" y="3352456"/>
                  <a:pt x="4564649" y="3236758"/>
                  <a:pt x="4668252" y="3089709"/>
                </a:cubicBezTo>
                <a:cubicBezTo>
                  <a:pt x="4717836" y="3019331"/>
                  <a:pt x="4752104" y="2938764"/>
                  <a:pt x="4783756" y="2858703"/>
                </a:cubicBezTo>
                <a:cubicBezTo>
                  <a:pt x="4810607" y="2790787"/>
                  <a:pt x="4845810" y="2611168"/>
                  <a:pt x="4860758" y="2531444"/>
                </a:cubicBezTo>
                <a:cubicBezTo>
                  <a:pt x="4894900" y="2349354"/>
                  <a:pt x="4921191" y="2166160"/>
                  <a:pt x="4947385" y="1982804"/>
                </a:cubicBezTo>
                <a:cubicBezTo>
                  <a:pt x="4934551" y="1870509"/>
                  <a:pt x="4934979" y="1755892"/>
                  <a:pt x="4908884" y="1645920"/>
                </a:cubicBezTo>
                <a:cubicBezTo>
                  <a:pt x="4855112" y="1419310"/>
                  <a:pt x="4830040" y="1468982"/>
                  <a:pt x="4754880" y="1318661"/>
                </a:cubicBezTo>
                <a:cubicBezTo>
                  <a:pt x="4733025" y="1274951"/>
                  <a:pt x="4718983" y="1227617"/>
                  <a:pt x="4697128" y="1183907"/>
                </a:cubicBezTo>
                <a:cubicBezTo>
                  <a:pt x="4683592" y="1156834"/>
                  <a:pt x="4664253" y="1133050"/>
                  <a:pt x="4649002" y="1106905"/>
                </a:cubicBezTo>
                <a:cubicBezTo>
                  <a:pt x="4641772" y="1094511"/>
                  <a:pt x="4636168" y="1081238"/>
                  <a:pt x="4629751" y="1068404"/>
                </a:cubicBezTo>
                <a:cubicBezTo>
                  <a:pt x="4619181" y="1015552"/>
                  <a:pt x="4611570" y="1003878"/>
                  <a:pt x="4629751" y="943276"/>
                </a:cubicBezTo>
                <a:cubicBezTo>
                  <a:pt x="4641736" y="903325"/>
                  <a:pt x="4656418" y="863538"/>
                  <a:pt x="4677878" y="827772"/>
                </a:cubicBezTo>
                <a:cubicBezTo>
                  <a:pt x="4736443" y="730164"/>
                  <a:pt x="4757158" y="698765"/>
                  <a:pt x="4851132" y="664143"/>
                </a:cubicBezTo>
                <a:cubicBezTo>
                  <a:pt x="4885458" y="651496"/>
                  <a:pt x="4920823" y="640628"/>
                  <a:pt x="4957010" y="635267"/>
                </a:cubicBezTo>
                <a:cubicBezTo>
                  <a:pt x="5007890" y="627729"/>
                  <a:pt x="5059680" y="628850"/>
                  <a:pt x="5111015" y="625642"/>
                </a:cubicBezTo>
                <a:cubicBezTo>
                  <a:pt x="5162350" y="632059"/>
                  <a:pt x="5215007" y="631654"/>
                  <a:pt x="5265019" y="644892"/>
                </a:cubicBezTo>
                <a:cubicBezTo>
                  <a:pt x="5341398" y="665110"/>
                  <a:pt x="5528527" y="747007"/>
                  <a:pt x="5592278" y="798897"/>
                </a:cubicBezTo>
                <a:cubicBezTo>
                  <a:pt x="5685549" y="874815"/>
                  <a:pt x="5765533" y="965735"/>
                  <a:pt x="5852160" y="1049154"/>
                </a:cubicBezTo>
                <a:cubicBezTo>
                  <a:pt x="5877827" y="1103697"/>
                  <a:pt x="5912602" y="1154822"/>
                  <a:pt x="5929162" y="1212783"/>
                </a:cubicBezTo>
                <a:cubicBezTo>
                  <a:pt x="5947469" y="1276856"/>
                  <a:pt x="5955390" y="1532563"/>
                  <a:pt x="5958038" y="1588168"/>
                </a:cubicBezTo>
                <a:cubicBezTo>
                  <a:pt x="5945204" y="1771048"/>
                  <a:pt x="5943249" y="1955018"/>
                  <a:pt x="5919537" y="2136808"/>
                </a:cubicBezTo>
                <a:cubicBezTo>
                  <a:pt x="5908227" y="2223517"/>
                  <a:pt x="5839861" y="2290851"/>
                  <a:pt x="5794408" y="2358189"/>
                </a:cubicBezTo>
                <a:cubicBezTo>
                  <a:pt x="5704331" y="2491637"/>
                  <a:pt x="5507647" y="2773709"/>
                  <a:pt x="5467149" y="2935705"/>
                </a:cubicBezTo>
                <a:lnTo>
                  <a:pt x="5447899" y="3012707"/>
                </a:lnTo>
                <a:cubicBezTo>
                  <a:pt x="5454316" y="3041583"/>
                  <a:pt x="5452894" y="3073416"/>
                  <a:pt x="5467149" y="3099335"/>
                </a:cubicBezTo>
                <a:cubicBezTo>
                  <a:pt x="5529728" y="3213114"/>
                  <a:pt x="5561670" y="3203183"/>
                  <a:pt x="5659655" y="3272589"/>
                </a:cubicBezTo>
                <a:cubicBezTo>
                  <a:pt x="5702596" y="3303006"/>
                  <a:pt x="5740327" y="3340686"/>
                  <a:pt x="5784783" y="3368842"/>
                </a:cubicBezTo>
                <a:cubicBezTo>
                  <a:pt x="5864052" y="3419046"/>
                  <a:pt x="6005474" y="3482098"/>
                  <a:pt x="6092791" y="3522846"/>
                </a:cubicBezTo>
                <a:cubicBezTo>
                  <a:pt x="6182627" y="3519638"/>
                  <a:pt x="6275339" y="3535996"/>
                  <a:pt x="6362299" y="3513221"/>
                </a:cubicBezTo>
                <a:cubicBezTo>
                  <a:pt x="6415698" y="3499236"/>
                  <a:pt x="6458736" y="3456703"/>
                  <a:pt x="6497052" y="3416968"/>
                </a:cubicBezTo>
                <a:cubicBezTo>
                  <a:pt x="6546501" y="3365687"/>
                  <a:pt x="6583736" y="3303688"/>
                  <a:pt x="6622181" y="3243714"/>
                </a:cubicBezTo>
                <a:cubicBezTo>
                  <a:pt x="6713816" y="3100764"/>
                  <a:pt x="6777276" y="2967253"/>
                  <a:pt x="6843562" y="2810577"/>
                </a:cubicBezTo>
                <a:cubicBezTo>
                  <a:pt x="6913755" y="2644666"/>
                  <a:pt x="7038484" y="2312423"/>
                  <a:pt x="7074568" y="2156059"/>
                </a:cubicBezTo>
                <a:cubicBezTo>
                  <a:pt x="7127975" y="1924630"/>
                  <a:pt x="7172385" y="1631323"/>
                  <a:pt x="7199697" y="1376412"/>
                </a:cubicBezTo>
                <a:cubicBezTo>
                  <a:pt x="7203472" y="1341176"/>
                  <a:pt x="7206114" y="1305827"/>
                  <a:pt x="7209322" y="1270535"/>
                </a:cubicBezTo>
                <a:cubicBezTo>
                  <a:pt x="7202108" y="1220037"/>
                  <a:pt x="7198979" y="1194396"/>
                  <a:pt x="7190071" y="1145406"/>
                </a:cubicBezTo>
                <a:cubicBezTo>
                  <a:pt x="7187144" y="1129310"/>
                  <a:pt x="7186522" y="1112470"/>
                  <a:pt x="7180446" y="1097280"/>
                </a:cubicBezTo>
                <a:cubicBezTo>
                  <a:pt x="7173498" y="1079910"/>
                  <a:pt x="7160528" y="1065578"/>
                  <a:pt x="7151570" y="1049154"/>
                </a:cubicBezTo>
                <a:cubicBezTo>
                  <a:pt x="7141264" y="1030259"/>
                  <a:pt x="7131436" y="1011070"/>
                  <a:pt x="7122695" y="991402"/>
                </a:cubicBezTo>
                <a:cubicBezTo>
                  <a:pt x="7105755" y="953287"/>
                  <a:pt x="7097704" y="910604"/>
                  <a:pt x="7074568" y="875899"/>
                </a:cubicBezTo>
                <a:lnTo>
                  <a:pt x="7055318" y="847023"/>
                </a:ln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386038" y="1453415"/>
            <a:ext cx="6352823" cy="5120640"/>
          </a:xfrm>
          <a:custGeom>
            <a:avLst/>
            <a:gdLst>
              <a:gd name="connsiteX0" fmla="*/ 5236143 w 6352823"/>
              <a:gd name="connsiteY0" fmla="*/ 163629 h 5120640"/>
              <a:gd name="connsiteX1" fmla="*/ 5149516 w 6352823"/>
              <a:gd name="connsiteY1" fmla="*/ 134753 h 5120640"/>
              <a:gd name="connsiteX2" fmla="*/ 5062888 w 6352823"/>
              <a:gd name="connsiteY2" fmla="*/ 125128 h 5120640"/>
              <a:gd name="connsiteX3" fmla="*/ 4697128 w 6352823"/>
              <a:gd name="connsiteY3" fmla="*/ 86627 h 5120640"/>
              <a:gd name="connsiteX4" fmla="*/ 4427621 w 6352823"/>
              <a:gd name="connsiteY4" fmla="*/ 57751 h 5120640"/>
              <a:gd name="connsiteX5" fmla="*/ 4167739 w 6352823"/>
              <a:gd name="connsiteY5" fmla="*/ 38501 h 5120640"/>
              <a:gd name="connsiteX6" fmla="*/ 3686476 w 6352823"/>
              <a:gd name="connsiteY6" fmla="*/ 0 h 5120640"/>
              <a:gd name="connsiteX7" fmla="*/ 2954956 w 6352823"/>
              <a:gd name="connsiteY7" fmla="*/ 77002 h 5120640"/>
              <a:gd name="connsiteX8" fmla="*/ 2897204 w 6352823"/>
              <a:gd name="connsiteY8" fmla="*/ 115503 h 5120640"/>
              <a:gd name="connsiteX9" fmla="*/ 2829827 w 6352823"/>
              <a:gd name="connsiteY9" fmla="*/ 192505 h 5120640"/>
              <a:gd name="connsiteX10" fmla="*/ 2781701 w 6352823"/>
              <a:gd name="connsiteY10" fmla="*/ 259882 h 5120640"/>
              <a:gd name="connsiteX11" fmla="*/ 2723949 w 6352823"/>
              <a:gd name="connsiteY11" fmla="*/ 471638 h 5120640"/>
              <a:gd name="connsiteX12" fmla="*/ 2791326 w 6352823"/>
              <a:gd name="connsiteY12" fmla="*/ 798897 h 5120640"/>
              <a:gd name="connsiteX13" fmla="*/ 3089709 w 6352823"/>
              <a:gd name="connsiteY13" fmla="*/ 1097280 h 5120640"/>
              <a:gd name="connsiteX14" fmla="*/ 3542097 w 6352823"/>
              <a:gd name="connsiteY14" fmla="*/ 1357162 h 5120640"/>
              <a:gd name="connsiteX15" fmla="*/ 3801979 w 6352823"/>
              <a:gd name="connsiteY15" fmla="*/ 1453414 h 5120640"/>
              <a:gd name="connsiteX16" fmla="*/ 4061861 w 6352823"/>
              <a:gd name="connsiteY16" fmla="*/ 1491916 h 5120640"/>
              <a:gd name="connsiteX17" fmla="*/ 4600876 w 6352823"/>
              <a:gd name="connsiteY17" fmla="*/ 1472665 h 5120640"/>
              <a:gd name="connsiteX18" fmla="*/ 4947385 w 6352823"/>
              <a:gd name="connsiteY18" fmla="*/ 1366787 h 5120640"/>
              <a:gd name="connsiteX19" fmla="*/ 5524901 w 6352823"/>
              <a:gd name="connsiteY19" fmla="*/ 1106905 h 5120640"/>
              <a:gd name="connsiteX20" fmla="*/ 5669280 w 6352823"/>
              <a:gd name="connsiteY20" fmla="*/ 1010652 h 5120640"/>
              <a:gd name="connsiteX21" fmla="*/ 5842535 w 6352823"/>
              <a:gd name="connsiteY21" fmla="*/ 885524 h 5120640"/>
              <a:gd name="connsiteX22" fmla="*/ 6006164 w 6352823"/>
              <a:gd name="connsiteY22" fmla="*/ 1087654 h 5120640"/>
              <a:gd name="connsiteX23" fmla="*/ 6294922 w 6352823"/>
              <a:gd name="connsiteY23" fmla="*/ 1626669 h 5120640"/>
              <a:gd name="connsiteX24" fmla="*/ 6343048 w 6352823"/>
              <a:gd name="connsiteY24" fmla="*/ 1780673 h 5120640"/>
              <a:gd name="connsiteX25" fmla="*/ 6314173 w 6352823"/>
              <a:gd name="connsiteY25" fmla="*/ 2156059 h 5120640"/>
              <a:gd name="connsiteX26" fmla="*/ 6237170 w 6352823"/>
              <a:gd name="connsiteY26" fmla="*/ 2252311 h 5120640"/>
              <a:gd name="connsiteX27" fmla="*/ 5881036 w 6352823"/>
              <a:gd name="connsiteY27" fmla="*/ 2464067 h 5120640"/>
              <a:gd name="connsiteX28" fmla="*/ 5399773 w 6352823"/>
              <a:gd name="connsiteY28" fmla="*/ 2598821 h 5120640"/>
              <a:gd name="connsiteX29" fmla="*/ 5120640 w 6352823"/>
              <a:gd name="connsiteY29" fmla="*/ 2608446 h 5120640"/>
              <a:gd name="connsiteX30" fmla="*/ 4783756 w 6352823"/>
              <a:gd name="connsiteY30" fmla="*/ 2618071 h 5120640"/>
              <a:gd name="connsiteX31" fmla="*/ 4148488 w 6352823"/>
              <a:gd name="connsiteY31" fmla="*/ 2492943 h 5120640"/>
              <a:gd name="connsiteX32" fmla="*/ 3551722 w 6352823"/>
              <a:gd name="connsiteY32" fmla="*/ 2252311 h 5120640"/>
              <a:gd name="connsiteX33" fmla="*/ 3301465 w 6352823"/>
              <a:gd name="connsiteY33" fmla="*/ 2175309 h 5120640"/>
              <a:gd name="connsiteX34" fmla="*/ 3099335 w 6352823"/>
              <a:gd name="connsiteY34" fmla="*/ 2136808 h 5120640"/>
              <a:gd name="connsiteX35" fmla="*/ 2791326 w 6352823"/>
              <a:gd name="connsiteY35" fmla="*/ 2098307 h 5120640"/>
              <a:gd name="connsiteX36" fmla="*/ 2685448 w 6352823"/>
              <a:gd name="connsiteY36" fmla="*/ 2069431 h 5120640"/>
              <a:gd name="connsiteX37" fmla="*/ 2608446 w 6352823"/>
              <a:gd name="connsiteY37" fmla="*/ 2050181 h 5120640"/>
              <a:gd name="connsiteX38" fmla="*/ 2521819 w 6352823"/>
              <a:gd name="connsiteY38" fmla="*/ 2021305 h 5120640"/>
              <a:gd name="connsiteX39" fmla="*/ 2319688 w 6352823"/>
              <a:gd name="connsiteY39" fmla="*/ 1915427 h 5120640"/>
              <a:gd name="connsiteX40" fmla="*/ 2088682 w 6352823"/>
              <a:gd name="connsiteY40" fmla="*/ 1751798 h 5120640"/>
              <a:gd name="connsiteX41" fmla="*/ 1867301 w 6352823"/>
              <a:gd name="connsiteY41" fmla="*/ 1713297 h 5120640"/>
              <a:gd name="connsiteX42" fmla="*/ 1674796 w 6352823"/>
              <a:gd name="connsiteY42" fmla="*/ 1742172 h 5120640"/>
              <a:gd name="connsiteX43" fmla="*/ 1559293 w 6352823"/>
              <a:gd name="connsiteY43" fmla="*/ 1828800 h 5120640"/>
              <a:gd name="connsiteX44" fmla="*/ 1443789 w 6352823"/>
              <a:gd name="connsiteY44" fmla="*/ 1886551 h 5120640"/>
              <a:gd name="connsiteX45" fmla="*/ 1366787 w 6352823"/>
              <a:gd name="connsiteY45" fmla="*/ 1905802 h 5120640"/>
              <a:gd name="connsiteX46" fmla="*/ 1347537 w 6352823"/>
              <a:gd name="connsiteY46" fmla="*/ 1674796 h 5120640"/>
              <a:gd name="connsiteX47" fmla="*/ 1337911 w 6352823"/>
              <a:gd name="connsiteY47" fmla="*/ 1530417 h 5120640"/>
              <a:gd name="connsiteX48" fmla="*/ 1318661 w 6352823"/>
              <a:gd name="connsiteY48" fmla="*/ 1395663 h 5120640"/>
              <a:gd name="connsiteX49" fmla="*/ 1289785 w 6352823"/>
              <a:gd name="connsiteY49" fmla="*/ 1087654 h 5120640"/>
              <a:gd name="connsiteX50" fmla="*/ 1251284 w 6352823"/>
              <a:gd name="connsiteY50" fmla="*/ 1010652 h 5120640"/>
              <a:gd name="connsiteX51" fmla="*/ 1212783 w 6352823"/>
              <a:gd name="connsiteY51" fmla="*/ 943276 h 5120640"/>
              <a:gd name="connsiteX52" fmla="*/ 1116530 w 6352823"/>
              <a:gd name="connsiteY52" fmla="*/ 885524 h 5120640"/>
              <a:gd name="connsiteX53" fmla="*/ 962526 w 6352823"/>
              <a:gd name="connsiteY53" fmla="*/ 904774 h 5120640"/>
              <a:gd name="connsiteX54" fmla="*/ 847023 w 6352823"/>
              <a:gd name="connsiteY54" fmla="*/ 952901 h 5120640"/>
              <a:gd name="connsiteX55" fmla="*/ 567890 w 6352823"/>
              <a:gd name="connsiteY55" fmla="*/ 1135781 h 5120640"/>
              <a:gd name="connsiteX56" fmla="*/ 327259 w 6352823"/>
              <a:gd name="connsiteY56" fmla="*/ 1376412 h 5120640"/>
              <a:gd name="connsiteX57" fmla="*/ 96253 w 6352823"/>
              <a:gd name="connsiteY57" fmla="*/ 1780673 h 5120640"/>
              <a:gd name="connsiteX58" fmla="*/ 28876 w 6352823"/>
              <a:gd name="connsiteY58" fmla="*/ 1944303 h 5120640"/>
              <a:gd name="connsiteX59" fmla="*/ 0 w 6352823"/>
              <a:gd name="connsiteY59" fmla="*/ 2069431 h 5120640"/>
              <a:gd name="connsiteX60" fmla="*/ 38501 w 6352823"/>
              <a:gd name="connsiteY60" fmla="*/ 2377440 h 5120640"/>
              <a:gd name="connsiteX61" fmla="*/ 144379 w 6352823"/>
              <a:gd name="connsiteY61" fmla="*/ 2569945 h 5120640"/>
              <a:gd name="connsiteX62" fmla="*/ 298383 w 6352823"/>
              <a:gd name="connsiteY62" fmla="*/ 2810577 h 5120640"/>
              <a:gd name="connsiteX63" fmla="*/ 731520 w 6352823"/>
              <a:gd name="connsiteY63" fmla="*/ 3137836 h 5120640"/>
              <a:gd name="connsiteX64" fmla="*/ 1790299 w 6352823"/>
              <a:gd name="connsiteY64" fmla="*/ 3407343 h 5120640"/>
              <a:gd name="connsiteX65" fmla="*/ 2156059 w 6352823"/>
              <a:gd name="connsiteY65" fmla="*/ 3416968 h 5120640"/>
              <a:gd name="connsiteX66" fmla="*/ 2464067 w 6352823"/>
              <a:gd name="connsiteY66" fmla="*/ 3388092 h 5120640"/>
              <a:gd name="connsiteX67" fmla="*/ 2800951 w 6352823"/>
              <a:gd name="connsiteY67" fmla="*/ 3262964 h 5120640"/>
              <a:gd name="connsiteX68" fmla="*/ 3339966 w 6352823"/>
              <a:gd name="connsiteY68" fmla="*/ 2916454 h 5120640"/>
              <a:gd name="connsiteX69" fmla="*/ 3474720 w 6352823"/>
              <a:gd name="connsiteY69" fmla="*/ 2781701 h 5120640"/>
              <a:gd name="connsiteX70" fmla="*/ 3522846 w 6352823"/>
              <a:gd name="connsiteY70" fmla="*/ 2695073 h 5120640"/>
              <a:gd name="connsiteX71" fmla="*/ 3522846 w 6352823"/>
              <a:gd name="connsiteY71" fmla="*/ 2579570 h 5120640"/>
              <a:gd name="connsiteX72" fmla="*/ 3493970 w 6352823"/>
              <a:gd name="connsiteY72" fmla="*/ 2550694 h 5120640"/>
              <a:gd name="connsiteX73" fmla="*/ 3465095 w 6352823"/>
              <a:gd name="connsiteY73" fmla="*/ 2723949 h 5120640"/>
              <a:gd name="connsiteX74" fmla="*/ 3388093 w 6352823"/>
              <a:gd name="connsiteY74" fmla="*/ 3214838 h 5120640"/>
              <a:gd name="connsiteX75" fmla="*/ 3339966 w 6352823"/>
              <a:gd name="connsiteY75" fmla="*/ 3330341 h 5120640"/>
              <a:gd name="connsiteX76" fmla="*/ 3080084 w 6352823"/>
              <a:gd name="connsiteY76" fmla="*/ 3551722 h 5120640"/>
              <a:gd name="connsiteX77" fmla="*/ 2897204 w 6352823"/>
              <a:gd name="connsiteY77" fmla="*/ 3638349 h 5120640"/>
              <a:gd name="connsiteX78" fmla="*/ 2646947 w 6352823"/>
              <a:gd name="connsiteY78" fmla="*/ 3696101 h 5120640"/>
              <a:gd name="connsiteX79" fmla="*/ 2098307 w 6352823"/>
              <a:gd name="connsiteY79" fmla="*/ 3753852 h 5120640"/>
              <a:gd name="connsiteX80" fmla="*/ 1607419 w 6352823"/>
              <a:gd name="connsiteY80" fmla="*/ 3763478 h 5120640"/>
              <a:gd name="connsiteX81" fmla="*/ 1472665 w 6352823"/>
              <a:gd name="connsiteY81" fmla="*/ 3773103 h 5120640"/>
              <a:gd name="connsiteX82" fmla="*/ 1212783 w 6352823"/>
              <a:gd name="connsiteY82" fmla="*/ 3830854 h 5120640"/>
              <a:gd name="connsiteX83" fmla="*/ 1203158 w 6352823"/>
              <a:gd name="connsiteY83" fmla="*/ 3878981 h 5120640"/>
              <a:gd name="connsiteX84" fmla="*/ 1155031 w 6352823"/>
              <a:gd name="connsiteY84" fmla="*/ 4052236 h 5120640"/>
              <a:gd name="connsiteX85" fmla="*/ 1174282 w 6352823"/>
              <a:gd name="connsiteY85" fmla="*/ 4302492 h 5120640"/>
              <a:gd name="connsiteX86" fmla="*/ 1299410 w 6352823"/>
              <a:gd name="connsiteY86" fmla="*/ 4543124 h 5120640"/>
              <a:gd name="connsiteX87" fmla="*/ 1357162 w 6352823"/>
              <a:gd name="connsiteY87" fmla="*/ 4591250 h 5120640"/>
              <a:gd name="connsiteX88" fmla="*/ 1482290 w 6352823"/>
              <a:gd name="connsiteY88" fmla="*/ 4658627 h 5120640"/>
              <a:gd name="connsiteX89" fmla="*/ 1559293 w 6352823"/>
              <a:gd name="connsiteY89" fmla="*/ 4697128 h 5120640"/>
              <a:gd name="connsiteX90" fmla="*/ 1588168 w 6352823"/>
              <a:gd name="connsiteY90" fmla="*/ 4706753 h 5120640"/>
              <a:gd name="connsiteX91" fmla="*/ 1607419 w 6352823"/>
              <a:gd name="connsiteY91" fmla="*/ 4735629 h 5120640"/>
              <a:gd name="connsiteX92" fmla="*/ 1674796 w 6352823"/>
              <a:gd name="connsiteY92" fmla="*/ 4822257 h 5120640"/>
              <a:gd name="connsiteX93" fmla="*/ 1713297 w 6352823"/>
              <a:gd name="connsiteY93" fmla="*/ 4899259 h 5120640"/>
              <a:gd name="connsiteX94" fmla="*/ 1751798 w 6352823"/>
              <a:gd name="connsiteY94" fmla="*/ 4976261 h 5120640"/>
              <a:gd name="connsiteX95" fmla="*/ 1771048 w 6352823"/>
              <a:gd name="connsiteY95" fmla="*/ 5043638 h 5120640"/>
              <a:gd name="connsiteX96" fmla="*/ 1799924 w 6352823"/>
              <a:gd name="connsiteY96" fmla="*/ 5082139 h 5120640"/>
              <a:gd name="connsiteX97" fmla="*/ 1828800 w 6352823"/>
              <a:gd name="connsiteY97" fmla="*/ 5120640 h 512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6352823" h="5120640">
                <a:moveTo>
                  <a:pt x="5236143" y="163629"/>
                </a:moveTo>
                <a:cubicBezTo>
                  <a:pt x="5207267" y="154004"/>
                  <a:pt x="5179229" y="141356"/>
                  <a:pt x="5149516" y="134753"/>
                </a:cubicBezTo>
                <a:cubicBezTo>
                  <a:pt x="5121154" y="128450"/>
                  <a:pt x="5091717" y="128732"/>
                  <a:pt x="5062888" y="125128"/>
                </a:cubicBezTo>
                <a:cubicBezTo>
                  <a:pt x="4705060" y="80401"/>
                  <a:pt x="5180506" y="134018"/>
                  <a:pt x="4697128" y="86627"/>
                </a:cubicBezTo>
                <a:lnTo>
                  <a:pt x="4427621" y="57751"/>
                </a:lnTo>
                <a:cubicBezTo>
                  <a:pt x="4341113" y="49887"/>
                  <a:pt x="4254247" y="46365"/>
                  <a:pt x="4167739" y="38501"/>
                </a:cubicBezTo>
                <a:cubicBezTo>
                  <a:pt x="3706623" y="-3418"/>
                  <a:pt x="4083391" y="18041"/>
                  <a:pt x="3686476" y="0"/>
                </a:cubicBezTo>
                <a:cubicBezTo>
                  <a:pt x="3426400" y="15762"/>
                  <a:pt x="3181447" y="-36243"/>
                  <a:pt x="2954956" y="77002"/>
                </a:cubicBezTo>
                <a:cubicBezTo>
                  <a:pt x="2934262" y="87349"/>
                  <a:pt x="2914205" y="99810"/>
                  <a:pt x="2897204" y="115503"/>
                </a:cubicBezTo>
                <a:cubicBezTo>
                  <a:pt x="2872143" y="138636"/>
                  <a:pt x="2851133" y="165873"/>
                  <a:pt x="2829827" y="192505"/>
                </a:cubicBezTo>
                <a:cubicBezTo>
                  <a:pt x="2812586" y="214057"/>
                  <a:pt x="2794044" y="235196"/>
                  <a:pt x="2781701" y="259882"/>
                </a:cubicBezTo>
                <a:cubicBezTo>
                  <a:pt x="2741819" y="339647"/>
                  <a:pt x="2739528" y="385957"/>
                  <a:pt x="2723949" y="471638"/>
                </a:cubicBezTo>
                <a:cubicBezTo>
                  <a:pt x="2746408" y="580724"/>
                  <a:pt x="2749620" y="695626"/>
                  <a:pt x="2791326" y="798897"/>
                </a:cubicBezTo>
                <a:cubicBezTo>
                  <a:pt x="2842168" y="924792"/>
                  <a:pt x="2986276" y="1023020"/>
                  <a:pt x="3089709" y="1097280"/>
                </a:cubicBezTo>
                <a:cubicBezTo>
                  <a:pt x="3281142" y="1234719"/>
                  <a:pt x="3322172" y="1264117"/>
                  <a:pt x="3542097" y="1357162"/>
                </a:cubicBezTo>
                <a:cubicBezTo>
                  <a:pt x="3627174" y="1393156"/>
                  <a:pt x="3712557" y="1430231"/>
                  <a:pt x="3801979" y="1453414"/>
                </a:cubicBezTo>
                <a:cubicBezTo>
                  <a:pt x="3886749" y="1475392"/>
                  <a:pt x="3975234" y="1479082"/>
                  <a:pt x="4061861" y="1491916"/>
                </a:cubicBezTo>
                <a:cubicBezTo>
                  <a:pt x="4241533" y="1485499"/>
                  <a:pt x="4422858" y="1497820"/>
                  <a:pt x="4600876" y="1472665"/>
                </a:cubicBezTo>
                <a:cubicBezTo>
                  <a:pt x="4720463" y="1455767"/>
                  <a:pt x="4835088" y="1411238"/>
                  <a:pt x="4947385" y="1366787"/>
                </a:cubicBezTo>
                <a:cubicBezTo>
                  <a:pt x="5143666" y="1289092"/>
                  <a:pt x="5349257" y="1224002"/>
                  <a:pt x="5524901" y="1106905"/>
                </a:cubicBezTo>
                <a:cubicBezTo>
                  <a:pt x="5573027" y="1074821"/>
                  <a:pt x="5621977" y="1043939"/>
                  <a:pt x="5669280" y="1010652"/>
                </a:cubicBezTo>
                <a:cubicBezTo>
                  <a:pt x="5970771" y="798492"/>
                  <a:pt x="5664225" y="1004396"/>
                  <a:pt x="5842535" y="885524"/>
                </a:cubicBezTo>
                <a:cubicBezTo>
                  <a:pt x="5915746" y="958735"/>
                  <a:pt x="5934434" y="972885"/>
                  <a:pt x="6006164" y="1087654"/>
                </a:cubicBezTo>
                <a:cubicBezTo>
                  <a:pt x="6103388" y="1243212"/>
                  <a:pt x="6225772" y="1442269"/>
                  <a:pt x="6294922" y="1626669"/>
                </a:cubicBezTo>
                <a:cubicBezTo>
                  <a:pt x="6313806" y="1677027"/>
                  <a:pt x="6327006" y="1729338"/>
                  <a:pt x="6343048" y="1780673"/>
                </a:cubicBezTo>
                <a:cubicBezTo>
                  <a:pt x="6352148" y="1926257"/>
                  <a:pt x="6369058" y="2005127"/>
                  <a:pt x="6314173" y="2156059"/>
                </a:cubicBezTo>
                <a:cubicBezTo>
                  <a:pt x="6300131" y="2194673"/>
                  <a:pt x="6266224" y="2223258"/>
                  <a:pt x="6237170" y="2252311"/>
                </a:cubicBezTo>
                <a:cubicBezTo>
                  <a:pt x="6159105" y="2330375"/>
                  <a:pt x="5934815" y="2446955"/>
                  <a:pt x="5881036" y="2464067"/>
                </a:cubicBezTo>
                <a:cubicBezTo>
                  <a:pt x="5749409" y="2505948"/>
                  <a:pt x="5530655" y="2580452"/>
                  <a:pt x="5399773" y="2598821"/>
                </a:cubicBezTo>
                <a:cubicBezTo>
                  <a:pt x="5307577" y="2611761"/>
                  <a:pt x="5213694" y="2605538"/>
                  <a:pt x="5120640" y="2608446"/>
                </a:cubicBezTo>
                <a:lnTo>
                  <a:pt x="4783756" y="2618071"/>
                </a:lnTo>
                <a:cubicBezTo>
                  <a:pt x="4472229" y="2579130"/>
                  <a:pt x="4457490" y="2591262"/>
                  <a:pt x="4148488" y="2492943"/>
                </a:cubicBezTo>
                <a:cubicBezTo>
                  <a:pt x="3730633" y="2359989"/>
                  <a:pt x="3952212" y="2402495"/>
                  <a:pt x="3551722" y="2252311"/>
                </a:cubicBezTo>
                <a:cubicBezTo>
                  <a:pt x="3470001" y="2221665"/>
                  <a:pt x="3386031" y="2196900"/>
                  <a:pt x="3301465" y="2175309"/>
                </a:cubicBezTo>
                <a:cubicBezTo>
                  <a:pt x="3235009" y="2158341"/>
                  <a:pt x="3167142" y="2147127"/>
                  <a:pt x="3099335" y="2136808"/>
                </a:cubicBezTo>
                <a:cubicBezTo>
                  <a:pt x="2997044" y="2121242"/>
                  <a:pt x="2893387" y="2115317"/>
                  <a:pt x="2791326" y="2098307"/>
                </a:cubicBezTo>
                <a:cubicBezTo>
                  <a:pt x="2718716" y="2086206"/>
                  <a:pt x="2764408" y="2091991"/>
                  <a:pt x="2685448" y="2069431"/>
                </a:cubicBezTo>
                <a:cubicBezTo>
                  <a:pt x="2660009" y="2062163"/>
                  <a:pt x="2633828" y="2057646"/>
                  <a:pt x="2608446" y="2050181"/>
                </a:cubicBezTo>
                <a:cubicBezTo>
                  <a:pt x="2579245" y="2041593"/>
                  <a:pt x="2550187" y="2032337"/>
                  <a:pt x="2521819" y="2021305"/>
                </a:cubicBezTo>
                <a:cubicBezTo>
                  <a:pt x="2450300" y="1993492"/>
                  <a:pt x="2383721" y="1958116"/>
                  <a:pt x="2319688" y="1915427"/>
                </a:cubicBezTo>
                <a:cubicBezTo>
                  <a:pt x="2272872" y="1884216"/>
                  <a:pt x="2142595" y="1775520"/>
                  <a:pt x="2088682" y="1751798"/>
                </a:cubicBezTo>
                <a:cubicBezTo>
                  <a:pt x="2028470" y="1725305"/>
                  <a:pt x="1933581" y="1719925"/>
                  <a:pt x="1867301" y="1713297"/>
                </a:cubicBezTo>
                <a:cubicBezTo>
                  <a:pt x="1803133" y="1722922"/>
                  <a:pt x="1737451" y="1725304"/>
                  <a:pt x="1674796" y="1742172"/>
                </a:cubicBezTo>
                <a:cubicBezTo>
                  <a:pt x="1642238" y="1750937"/>
                  <a:pt x="1584948" y="1813122"/>
                  <a:pt x="1559293" y="1828800"/>
                </a:cubicBezTo>
                <a:cubicBezTo>
                  <a:pt x="1522563" y="1851246"/>
                  <a:pt x="1485999" y="1878108"/>
                  <a:pt x="1443789" y="1886551"/>
                </a:cubicBezTo>
                <a:cubicBezTo>
                  <a:pt x="1385714" y="1898167"/>
                  <a:pt x="1411183" y="1891004"/>
                  <a:pt x="1366787" y="1905802"/>
                </a:cubicBezTo>
                <a:cubicBezTo>
                  <a:pt x="1360370" y="1828800"/>
                  <a:pt x="1353463" y="1751837"/>
                  <a:pt x="1347537" y="1674796"/>
                </a:cubicBezTo>
                <a:cubicBezTo>
                  <a:pt x="1343838" y="1626705"/>
                  <a:pt x="1342874" y="1578394"/>
                  <a:pt x="1337911" y="1530417"/>
                </a:cubicBezTo>
                <a:cubicBezTo>
                  <a:pt x="1333242" y="1485284"/>
                  <a:pt x="1325078" y="1440581"/>
                  <a:pt x="1318661" y="1395663"/>
                </a:cubicBezTo>
                <a:cubicBezTo>
                  <a:pt x="1314651" y="1323474"/>
                  <a:pt x="1310837" y="1164845"/>
                  <a:pt x="1289785" y="1087654"/>
                </a:cubicBezTo>
                <a:cubicBezTo>
                  <a:pt x="1282234" y="1059968"/>
                  <a:pt x="1264789" y="1035973"/>
                  <a:pt x="1251284" y="1010652"/>
                </a:cubicBezTo>
                <a:cubicBezTo>
                  <a:pt x="1239111" y="987828"/>
                  <a:pt x="1230183" y="962416"/>
                  <a:pt x="1212783" y="943276"/>
                </a:cubicBezTo>
                <a:cubicBezTo>
                  <a:pt x="1193422" y="921979"/>
                  <a:pt x="1144513" y="899515"/>
                  <a:pt x="1116530" y="885524"/>
                </a:cubicBezTo>
                <a:cubicBezTo>
                  <a:pt x="1065195" y="891941"/>
                  <a:pt x="1012715" y="892227"/>
                  <a:pt x="962526" y="904774"/>
                </a:cubicBezTo>
                <a:cubicBezTo>
                  <a:pt x="922062" y="914890"/>
                  <a:pt x="884603" y="934807"/>
                  <a:pt x="847023" y="952901"/>
                </a:cubicBezTo>
                <a:cubicBezTo>
                  <a:pt x="708046" y="1019816"/>
                  <a:pt x="687085" y="1034924"/>
                  <a:pt x="567890" y="1135781"/>
                </a:cubicBezTo>
                <a:cubicBezTo>
                  <a:pt x="502514" y="1191099"/>
                  <a:pt x="376068" y="1311333"/>
                  <a:pt x="327259" y="1376412"/>
                </a:cubicBezTo>
                <a:cubicBezTo>
                  <a:pt x="235544" y="1498699"/>
                  <a:pt x="159988" y="1641955"/>
                  <a:pt x="96253" y="1780673"/>
                </a:cubicBezTo>
                <a:cubicBezTo>
                  <a:pt x="71626" y="1834273"/>
                  <a:pt x="47529" y="1888344"/>
                  <a:pt x="28876" y="1944303"/>
                </a:cubicBezTo>
                <a:cubicBezTo>
                  <a:pt x="15340" y="1984912"/>
                  <a:pt x="9625" y="2027722"/>
                  <a:pt x="0" y="2069431"/>
                </a:cubicBezTo>
                <a:cubicBezTo>
                  <a:pt x="12834" y="2172101"/>
                  <a:pt x="9824" y="2278025"/>
                  <a:pt x="38501" y="2377440"/>
                </a:cubicBezTo>
                <a:cubicBezTo>
                  <a:pt x="58798" y="2447804"/>
                  <a:pt x="106701" y="2507148"/>
                  <a:pt x="144379" y="2569945"/>
                </a:cubicBezTo>
                <a:cubicBezTo>
                  <a:pt x="193375" y="2651605"/>
                  <a:pt x="237092" y="2737691"/>
                  <a:pt x="298383" y="2810577"/>
                </a:cubicBezTo>
                <a:cubicBezTo>
                  <a:pt x="400731" y="2932288"/>
                  <a:pt x="590477" y="3067315"/>
                  <a:pt x="731520" y="3137836"/>
                </a:cubicBezTo>
                <a:cubicBezTo>
                  <a:pt x="1049956" y="3297054"/>
                  <a:pt x="1443154" y="3398208"/>
                  <a:pt x="1790299" y="3407343"/>
                </a:cubicBezTo>
                <a:lnTo>
                  <a:pt x="2156059" y="3416968"/>
                </a:lnTo>
                <a:cubicBezTo>
                  <a:pt x="2258728" y="3407343"/>
                  <a:pt x="2363768" y="3412044"/>
                  <a:pt x="2464067" y="3388092"/>
                </a:cubicBezTo>
                <a:cubicBezTo>
                  <a:pt x="2580581" y="3360268"/>
                  <a:pt x="2691953" y="3312654"/>
                  <a:pt x="2800951" y="3262964"/>
                </a:cubicBezTo>
                <a:cubicBezTo>
                  <a:pt x="3031377" y="3157917"/>
                  <a:pt x="3155283" y="3076180"/>
                  <a:pt x="3339966" y="2916454"/>
                </a:cubicBezTo>
                <a:cubicBezTo>
                  <a:pt x="3388013" y="2874900"/>
                  <a:pt x="3434263" y="2830675"/>
                  <a:pt x="3474720" y="2781701"/>
                </a:cubicBezTo>
                <a:cubicBezTo>
                  <a:pt x="3495758" y="2756234"/>
                  <a:pt x="3506804" y="2723949"/>
                  <a:pt x="3522846" y="2695073"/>
                </a:cubicBezTo>
                <a:cubicBezTo>
                  <a:pt x="3526938" y="2662340"/>
                  <a:pt x="3542414" y="2613813"/>
                  <a:pt x="3522846" y="2579570"/>
                </a:cubicBezTo>
                <a:cubicBezTo>
                  <a:pt x="3516092" y="2567751"/>
                  <a:pt x="3503595" y="2560319"/>
                  <a:pt x="3493970" y="2550694"/>
                </a:cubicBezTo>
                <a:cubicBezTo>
                  <a:pt x="3461772" y="2663389"/>
                  <a:pt x="3481708" y="2577751"/>
                  <a:pt x="3465095" y="2723949"/>
                </a:cubicBezTo>
                <a:cubicBezTo>
                  <a:pt x="3447780" y="2876324"/>
                  <a:pt x="3434030" y="3061717"/>
                  <a:pt x="3388093" y="3214838"/>
                </a:cubicBezTo>
                <a:cubicBezTo>
                  <a:pt x="3376108" y="3254788"/>
                  <a:pt x="3360864" y="3294245"/>
                  <a:pt x="3339966" y="3330341"/>
                </a:cubicBezTo>
                <a:cubicBezTo>
                  <a:pt x="3295685" y="3406826"/>
                  <a:pt x="3109317" y="3537875"/>
                  <a:pt x="3080084" y="3551722"/>
                </a:cubicBezTo>
                <a:cubicBezTo>
                  <a:pt x="3019124" y="3580598"/>
                  <a:pt x="2961196" y="3617018"/>
                  <a:pt x="2897204" y="3638349"/>
                </a:cubicBezTo>
                <a:cubicBezTo>
                  <a:pt x="2815986" y="3665422"/>
                  <a:pt x="2731127" y="3680512"/>
                  <a:pt x="2646947" y="3696101"/>
                </a:cubicBezTo>
                <a:cubicBezTo>
                  <a:pt x="2465448" y="3729712"/>
                  <a:pt x="2282634" y="3746940"/>
                  <a:pt x="2098307" y="3753852"/>
                </a:cubicBezTo>
                <a:cubicBezTo>
                  <a:pt x="1934761" y="3759985"/>
                  <a:pt x="1771048" y="3760269"/>
                  <a:pt x="1607419" y="3763478"/>
                </a:cubicBezTo>
                <a:lnTo>
                  <a:pt x="1472665" y="3773103"/>
                </a:lnTo>
                <a:cubicBezTo>
                  <a:pt x="1221271" y="3786334"/>
                  <a:pt x="1281723" y="3715956"/>
                  <a:pt x="1212783" y="3830854"/>
                </a:cubicBezTo>
                <a:cubicBezTo>
                  <a:pt x="1209575" y="3846896"/>
                  <a:pt x="1207288" y="3863151"/>
                  <a:pt x="1203158" y="3878981"/>
                </a:cubicBezTo>
                <a:cubicBezTo>
                  <a:pt x="1188028" y="3936978"/>
                  <a:pt x="1155031" y="4052236"/>
                  <a:pt x="1155031" y="4052236"/>
                </a:cubicBezTo>
                <a:cubicBezTo>
                  <a:pt x="1161448" y="4135655"/>
                  <a:pt x="1156752" y="4220684"/>
                  <a:pt x="1174282" y="4302492"/>
                </a:cubicBezTo>
                <a:cubicBezTo>
                  <a:pt x="1186612" y="4360031"/>
                  <a:pt x="1253287" y="4489314"/>
                  <a:pt x="1299410" y="4543124"/>
                </a:cubicBezTo>
                <a:cubicBezTo>
                  <a:pt x="1315718" y="4562150"/>
                  <a:pt x="1336896" y="4576511"/>
                  <a:pt x="1357162" y="4591250"/>
                </a:cubicBezTo>
                <a:cubicBezTo>
                  <a:pt x="1389168" y="4614527"/>
                  <a:pt x="1451028" y="4642996"/>
                  <a:pt x="1482290" y="4658627"/>
                </a:cubicBezTo>
                <a:cubicBezTo>
                  <a:pt x="1482301" y="4658633"/>
                  <a:pt x="1559281" y="4697124"/>
                  <a:pt x="1559293" y="4697128"/>
                </a:cubicBezTo>
                <a:lnTo>
                  <a:pt x="1588168" y="4706753"/>
                </a:lnTo>
                <a:cubicBezTo>
                  <a:pt x="1594585" y="4716378"/>
                  <a:pt x="1600478" y="4726374"/>
                  <a:pt x="1607419" y="4735629"/>
                </a:cubicBezTo>
                <a:cubicBezTo>
                  <a:pt x="1629368" y="4764894"/>
                  <a:pt x="1674796" y="4822257"/>
                  <a:pt x="1674796" y="4822257"/>
                </a:cubicBezTo>
                <a:cubicBezTo>
                  <a:pt x="1704719" y="4912026"/>
                  <a:pt x="1652681" y="4762872"/>
                  <a:pt x="1713297" y="4899259"/>
                </a:cubicBezTo>
                <a:cubicBezTo>
                  <a:pt x="1752616" y="4987727"/>
                  <a:pt x="1683694" y="4885456"/>
                  <a:pt x="1751798" y="4976261"/>
                </a:cubicBezTo>
                <a:cubicBezTo>
                  <a:pt x="1753881" y="4984595"/>
                  <a:pt x="1764911" y="5032899"/>
                  <a:pt x="1771048" y="5043638"/>
                </a:cubicBezTo>
                <a:cubicBezTo>
                  <a:pt x="1779007" y="5057566"/>
                  <a:pt x="1790600" y="5069085"/>
                  <a:pt x="1799924" y="5082139"/>
                </a:cubicBezTo>
                <a:cubicBezTo>
                  <a:pt x="1827134" y="5120232"/>
                  <a:pt x="1808861" y="5100699"/>
                  <a:pt x="1828800" y="5120640"/>
                </a:cubicBez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ECC1-F9B9-4C5A-849C-C807CB7076F5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8</a:t>
            </a:fld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60369" y="1168332"/>
                <a:ext cx="164916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2: 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369" y="1168332"/>
                <a:ext cx="1649169" cy="5843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67581" y="1813790"/>
                <a:ext cx="237007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1: 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81" y="1813790"/>
                <a:ext cx="2370071" cy="5843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2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MNIST</a:t>
            </a:r>
            <a:endParaRPr lang="en-US" sz="5400" dirty="0"/>
          </a:p>
        </p:txBody>
      </p:sp>
      <p:pic>
        <p:nvPicPr>
          <p:cNvPr id="5" name="Picture 4" descr="Screen Shot 2015-09-08 at 11.15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20" y="1211391"/>
            <a:ext cx="5366590" cy="41166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3866" y="5228678"/>
            <a:ext cx="44383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Test error on MNIST dataset </a:t>
            </a:r>
          </a:p>
          <a:p>
            <a:pPr algn="ctr"/>
            <a:r>
              <a:rPr lang="en-US" sz="2800" dirty="0" smtClean="0"/>
              <a:t>with 2 hidden layers network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6518823"/>
            <a:ext cx="3483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credit: Wan et al. ICML 2013</a:t>
            </a:r>
          </a:p>
        </p:txBody>
      </p:sp>
    </p:spTree>
    <p:extLst>
      <p:ext uri="{BB962C8B-B14F-4D97-AF65-F5344CB8AC3E}">
        <p14:creationId xmlns:p14="http://schemas.microsoft.com/office/powerpoint/2010/main" val="30669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08 at 11.18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14" y="1417638"/>
            <a:ext cx="5498584" cy="4275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8317" y="5568252"/>
            <a:ext cx="5317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Test error as drop out rate changes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-4265" y="6488668"/>
            <a:ext cx="3483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credit: Wan et al. ICML 2013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MNIST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508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08 at 1.54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752600"/>
            <a:ext cx="5727700" cy="334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97" y="5124996"/>
            <a:ext cx="7684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Classification error rate without data augmentation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6507483"/>
            <a:ext cx="3483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credit: Wan et al. ICML 2013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MNIST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489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CIFAR-10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top of 3-layer of </a:t>
            </a:r>
            <a:r>
              <a:rPr lang="en-US" dirty="0" err="1" smtClean="0"/>
              <a:t>AlexNet</a:t>
            </a:r>
            <a:r>
              <a:rPr lang="en-US" dirty="0" smtClean="0"/>
              <a:t>, perform no dropout, </a:t>
            </a:r>
            <a:r>
              <a:rPr lang="en-US" dirty="0" err="1" smtClean="0"/>
              <a:t>dropconnect</a:t>
            </a:r>
            <a:r>
              <a:rPr lang="en-US" dirty="0" smtClean="0"/>
              <a:t> and dropout</a:t>
            </a:r>
          </a:p>
        </p:txBody>
      </p:sp>
      <p:pic>
        <p:nvPicPr>
          <p:cNvPr id="4" name="Picture 3" descr="Screen Shot 2015-09-08 at 2.02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47" y="3224824"/>
            <a:ext cx="3048000" cy="127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3483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credit: Wan et al. ICML 2013</a:t>
            </a:r>
          </a:p>
        </p:txBody>
      </p:sp>
    </p:spTree>
    <p:extLst>
      <p:ext uri="{BB962C8B-B14F-4D97-AF65-F5344CB8AC3E}">
        <p14:creationId xmlns:p14="http://schemas.microsoft.com/office/powerpoint/2010/main" val="30107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CIFAR-10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top of 2-conv layers and 2 fully connected layers</a:t>
            </a:r>
          </a:p>
          <a:p>
            <a:endParaRPr lang="en-US" dirty="0"/>
          </a:p>
        </p:txBody>
      </p:sp>
      <p:pic>
        <p:nvPicPr>
          <p:cNvPr id="4" name="Picture 3" descr="Screen Shot 2015-09-08 at 2.02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3429000"/>
            <a:ext cx="5676900" cy="157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78358"/>
            <a:ext cx="3483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credit: Wan et al. ICML 2013</a:t>
            </a:r>
          </a:p>
        </p:txBody>
      </p:sp>
    </p:spTree>
    <p:extLst>
      <p:ext uri="{BB962C8B-B14F-4D97-AF65-F5344CB8AC3E}">
        <p14:creationId xmlns:p14="http://schemas.microsoft.com/office/powerpoint/2010/main" val="39193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SVHN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512 unit between feature extractor and </a:t>
            </a:r>
            <a:r>
              <a:rPr lang="en-US" dirty="0" err="1" smtClean="0"/>
              <a:t>softmax</a:t>
            </a:r>
            <a:r>
              <a:rPr lang="en-US" dirty="0" smtClean="0"/>
              <a:t> layer</a:t>
            </a:r>
          </a:p>
          <a:p>
            <a:endParaRPr lang="en-US" dirty="0"/>
          </a:p>
        </p:txBody>
      </p:sp>
      <p:pic>
        <p:nvPicPr>
          <p:cNvPr id="4" name="Picture 3" descr="Screen Shot 2015-09-08 at 2.06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64" y="3077134"/>
            <a:ext cx="5702300" cy="157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3483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credit: Wan et al. ICML 2013</a:t>
            </a:r>
          </a:p>
        </p:txBody>
      </p:sp>
    </p:spTree>
    <p:extLst>
      <p:ext uri="{BB962C8B-B14F-4D97-AF65-F5344CB8AC3E}">
        <p14:creationId xmlns:p14="http://schemas.microsoft.com/office/powerpoint/2010/main" val="16777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510" y="3093952"/>
            <a:ext cx="16669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Dropout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252364" y="3093952"/>
            <a:ext cx="23699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DropConnect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52364" y="4575555"/>
            <a:ext cx="22792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Maxout</a:t>
            </a:r>
            <a:endParaRPr lang="en-US" sz="3200" dirty="0"/>
          </a:p>
        </p:txBody>
      </p:sp>
      <p:sp>
        <p:nvSpPr>
          <p:cNvPr id="11" name="Right Arrow 10"/>
          <p:cNvSpPr/>
          <p:nvPr/>
        </p:nvSpPr>
        <p:spPr>
          <a:xfrm rot="19366020" flipV="1">
            <a:off x="2027857" y="2453967"/>
            <a:ext cx="1598889" cy="391992"/>
          </a:xfrm>
          <a:prstGeom prst="right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31797" y="4748096"/>
            <a:ext cx="206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Activation function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2233980">
            <a:off x="2027855" y="4032188"/>
            <a:ext cx="1598889" cy="39199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52594" y="3286736"/>
            <a:ext cx="1598889" cy="391992"/>
          </a:xfrm>
          <a:prstGeom prst="rightArrow">
            <a:avLst/>
          </a:prstGeom>
          <a:solidFill>
            <a:srgbClr val="EEEC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331796" y="2974786"/>
            <a:ext cx="2068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Selection scheme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31797" y="1792284"/>
            <a:ext cx="129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252364" y="1976950"/>
            <a:ext cx="479189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R.V. from other distribution</a:t>
            </a:r>
            <a:endParaRPr lang="en-US" sz="32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-1734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Generalizations of Dropout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585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Maxout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Dropout suits well to train an ensemble of large models and approximate average model predictions</a:t>
            </a:r>
          </a:p>
          <a:p>
            <a:r>
              <a:rPr lang="en-US" dirty="0" err="1" smtClean="0"/>
              <a:t>Maxout</a:t>
            </a:r>
            <a:r>
              <a:rPr lang="en-US" dirty="0" smtClean="0"/>
              <a:t> enhances dropout’s abilities as a model averaging 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98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054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Maxout</a:t>
            </a:r>
            <a:endParaRPr lang="en-US" sz="5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13414" y="1414965"/>
            <a:ext cx="4049971" cy="4010107"/>
            <a:chOff x="213414" y="1414965"/>
            <a:chExt cx="4049971" cy="4010107"/>
          </a:xfrm>
        </p:grpSpPr>
        <p:sp>
          <p:nvSpPr>
            <p:cNvPr id="5" name="TextBox 4"/>
            <p:cNvSpPr txBox="1"/>
            <p:nvPr/>
          </p:nvSpPr>
          <p:spPr>
            <a:xfrm>
              <a:off x="1610229" y="4840296"/>
              <a:ext cx="104748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ReLU</a:t>
              </a:r>
              <a:endParaRPr lang="en-US" sz="3200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13414" y="1414965"/>
              <a:ext cx="4049971" cy="3027376"/>
              <a:chOff x="213415" y="1545571"/>
              <a:chExt cx="3436455" cy="2305929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1793737" y="1730237"/>
                <a:ext cx="0" cy="2028963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213415" y="3300620"/>
                <a:ext cx="3289852" cy="0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3415" y="3251200"/>
                <a:ext cx="1580322" cy="0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1793737" y="1844537"/>
                <a:ext cx="1406663" cy="1406663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3361241" y="3457270"/>
                <a:ext cx="288629" cy="394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x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05029" y="1545571"/>
                <a:ext cx="566103" cy="394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f(x)</a:t>
                </a:r>
                <a:endParaRPr lang="en-US" sz="2800" dirty="0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4391714" y="1414965"/>
            <a:ext cx="4592962" cy="4010107"/>
            <a:chOff x="4391714" y="1414965"/>
            <a:chExt cx="4592962" cy="4010107"/>
          </a:xfrm>
        </p:grpSpPr>
        <p:sp>
          <p:nvSpPr>
            <p:cNvPr id="7" name="TextBox 6"/>
            <p:cNvSpPr txBox="1"/>
            <p:nvPr/>
          </p:nvSpPr>
          <p:spPr>
            <a:xfrm>
              <a:off x="4506567" y="4840296"/>
              <a:ext cx="447810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Piece-wise linear function</a:t>
              </a:r>
              <a:endParaRPr lang="en-US" sz="32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391714" y="1414965"/>
              <a:ext cx="4122486" cy="3027376"/>
              <a:chOff x="4391715" y="1414965"/>
              <a:chExt cx="3430921" cy="2469025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5972037" y="1730237"/>
                <a:ext cx="0" cy="2028963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4391715" y="3300620"/>
                <a:ext cx="3289852" cy="0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212796" y="3170510"/>
                <a:ext cx="1061004" cy="471426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6923570" y="1414965"/>
                <a:ext cx="702780" cy="1671135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7539541" y="3457270"/>
                <a:ext cx="283095" cy="426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x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083329" y="1545571"/>
                <a:ext cx="555249" cy="426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f(x)</a:t>
                </a:r>
                <a:endParaRPr lang="en-US" sz="2800" dirty="0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V="1">
                <a:off x="6273800" y="3086100"/>
                <a:ext cx="649770" cy="546147"/>
              </a:xfrm>
              <a:prstGeom prst="line">
                <a:avLst/>
              </a:prstGeom>
              <a:ln w="635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4391715" y="2000250"/>
                <a:ext cx="818807" cy="1170261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4411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Maxout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Maxout</a:t>
            </a:r>
            <a:r>
              <a:rPr lang="en-US" dirty="0" smtClean="0"/>
              <a:t> uses the max unit:</a:t>
            </a:r>
          </a:p>
          <a:p>
            <a:pPr lvl="1"/>
            <a:r>
              <a:rPr lang="en-US" dirty="0" smtClean="0"/>
              <a:t>k linear functions</a:t>
            </a:r>
          </a:p>
          <a:p>
            <a:pPr lvl="1"/>
            <a:r>
              <a:rPr lang="en-US" dirty="0" smtClean="0"/>
              <a:t>Take the maximum value from k models</a:t>
            </a:r>
          </a:p>
          <a:p>
            <a:r>
              <a:rPr lang="en-US" dirty="0" err="1" smtClean="0"/>
              <a:t>Maxout</a:t>
            </a:r>
            <a:r>
              <a:rPr lang="en-US" dirty="0" smtClean="0"/>
              <a:t> uses the max unit:</a:t>
            </a:r>
          </a:p>
          <a:p>
            <a:r>
              <a:rPr lang="en-US" dirty="0" smtClean="0"/>
              <a:t>Where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5-09-08 at 11.39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74" y="3643797"/>
            <a:ext cx="2449461" cy="704639"/>
          </a:xfrm>
          <a:prstGeom prst="rect">
            <a:avLst/>
          </a:prstGeom>
        </p:spPr>
      </p:pic>
      <p:pic>
        <p:nvPicPr>
          <p:cNvPr id="5" name="Picture 4" descr="Screen Shot 2015-09-08 at 11.41.2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81" y="4252142"/>
            <a:ext cx="3132549" cy="493405"/>
          </a:xfrm>
          <a:prstGeom prst="rect">
            <a:avLst/>
          </a:prstGeom>
        </p:spPr>
      </p:pic>
      <p:pic>
        <p:nvPicPr>
          <p:cNvPr id="6" name="Picture 5" descr="Screen Shot 2015-09-08 at 11.43.05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336" y="4874034"/>
            <a:ext cx="1428794" cy="326582"/>
          </a:xfrm>
          <a:prstGeom prst="rect">
            <a:avLst/>
          </a:prstGeom>
        </p:spPr>
      </p:pic>
      <p:pic>
        <p:nvPicPr>
          <p:cNvPr id="7" name="Picture 6" descr="Screen Shot 2015-09-08 at 11.42.52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81" y="4874033"/>
            <a:ext cx="16637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1530" y="329398"/>
            <a:ext cx="49288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Bayesian Prediction?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6866964" y="2398011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01620" y="3395694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05600" y="4101305"/>
            <a:ext cx="609600" cy="56477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60768" y="4344977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1377" y="2398011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/>
          </a:p>
        </p:txBody>
      </p:sp>
      <p:sp>
        <p:nvSpPr>
          <p:cNvPr id="10" name="Rectangle 9"/>
          <p:cNvSpPr/>
          <p:nvPr/>
        </p:nvSpPr>
        <p:spPr>
          <a:xfrm>
            <a:off x="2581837" y="3049475"/>
            <a:ext cx="627529" cy="573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087626" y="1463041"/>
            <a:ext cx="548547" cy="4275895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09365" y="3183943"/>
            <a:ext cx="1214264" cy="219636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395537" y="3395693"/>
            <a:ext cx="1197684" cy="219636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95428" y="2593489"/>
                <a:ext cx="486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428" y="2593489"/>
                <a:ext cx="486222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27648" y="2872473"/>
                <a:ext cx="486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48" y="2872473"/>
                <a:ext cx="486222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2988296" y="4631847"/>
            <a:ext cx="1214264" cy="219636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432327" y="4063839"/>
                <a:ext cx="486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327" y="4063839"/>
                <a:ext cx="486222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V="1">
            <a:off x="872692" y="4422961"/>
            <a:ext cx="0" cy="1668226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72692" y="6091187"/>
            <a:ext cx="1433266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366003" y="6180094"/>
                <a:ext cx="7336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003" y="6180094"/>
                <a:ext cx="733662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-55037" y="3907490"/>
                <a:ext cx="7443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037" y="3907490"/>
                <a:ext cx="744370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4717240" y="4756638"/>
            <a:ext cx="667247" cy="68973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/>
              <a:t>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0100-AFFB-4F8B-A7B4-DE7B11E5BFA4}" type="datetime1">
              <a:rPr lang="en-US" sz="1800" smtClean="0"/>
              <a:pPr/>
              <a:t>9/18/2015</a:t>
            </a:fld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CDE7-272E-4EE8-B8F6-3566765C41C0}" type="slidenum">
              <a:rPr lang="en-US" sz="1800" smtClean="0"/>
              <a:pPr/>
              <a:t>9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627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Universal </a:t>
            </a:r>
            <a:r>
              <a:rPr lang="en-US" sz="5400" dirty="0" err="1" smtClean="0"/>
              <a:t>approximator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Maxout</a:t>
            </a:r>
            <a:r>
              <a:rPr lang="en-US" dirty="0" smtClean="0"/>
              <a:t> is a universal </a:t>
            </a:r>
            <a:r>
              <a:rPr lang="en-US" dirty="0" err="1" smtClean="0"/>
              <a:t>approximator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err="1"/>
              <a:t>maxout</a:t>
            </a:r>
            <a:r>
              <a:rPr lang="en-US" dirty="0"/>
              <a:t> model with just two hidden units can </a:t>
            </a:r>
            <a:r>
              <a:rPr lang="en-US" dirty="0" smtClean="0"/>
              <a:t>approximate any continuous function</a:t>
            </a:r>
          </a:p>
          <a:p>
            <a:endParaRPr lang="en-US" dirty="0"/>
          </a:p>
        </p:txBody>
      </p:sp>
      <p:pic>
        <p:nvPicPr>
          <p:cNvPr id="4" name="Picture 3" descr="Screen Shot 2015-09-08 at 4.40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81" y="3515469"/>
            <a:ext cx="5549415" cy="27602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4134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credit: </a:t>
            </a:r>
            <a:r>
              <a:rPr lang="en-US" dirty="0" err="1" smtClean="0"/>
              <a:t>Goodfellow</a:t>
            </a:r>
            <a:r>
              <a:rPr lang="en-US" dirty="0" smtClean="0"/>
              <a:t> </a:t>
            </a:r>
            <a:r>
              <a:rPr lang="en-US" dirty="0"/>
              <a:t>et al. ICML 2013</a:t>
            </a:r>
          </a:p>
        </p:txBody>
      </p:sp>
    </p:spTree>
    <p:extLst>
      <p:ext uri="{BB962C8B-B14F-4D97-AF65-F5344CB8AC3E}">
        <p14:creationId xmlns:p14="http://schemas.microsoft.com/office/powerpoint/2010/main" val="19302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692" y="2010683"/>
            <a:ext cx="7886700" cy="4351338"/>
          </a:xfrm>
        </p:spPr>
        <p:txBody>
          <a:bodyPr/>
          <a:lstStyle/>
          <a:p>
            <a:r>
              <a:rPr lang="en-US" dirty="0" smtClean="0"/>
              <a:t>Any continuous piece wise linear function g(v) can be expressed as the difference between two convex piece wise linear functions</a:t>
            </a:r>
          </a:p>
          <a:p>
            <a:endParaRPr lang="en-US" dirty="0"/>
          </a:p>
          <a:p>
            <a:r>
              <a:rPr lang="en-US" dirty="0" smtClean="0"/>
              <a:t>For any continuous function f(v), there exists a continuous piece wise linear function g(v), such that:</a:t>
            </a:r>
          </a:p>
          <a:p>
            <a:endParaRPr lang="en-US" dirty="0"/>
          </a:p>
        </p:txBody>
      </p:sp>
      <p:pic>
        <p:nvPicPr>
          <p:cNvPr id="4" name="Picture 3" descr="Screen Shot 2015-09-08 at 3.24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55" y="3263899"/>
            <a:ext cx="3071640" cy="467033"/>
          </a:xfrm>
          <a:prstGeom prst="rect">
            <a:avLst/>
          </a:prstGeom>
        </p:spPr>
      </p:pic>
      <p:pic>
        <p:nvPicPr>
          <p:cNvPr id="5" name="Picture 4" descr="Screen Shot 2015-09-08 at 3.24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89" y="5408562"/>
            <a:ext cx="2358307" cy="40178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Universal </a:t>
            </a:r>
            <a:r>
              <a:rPr lang="en-US" sz="5400" dirty="0" err="1" smtClean="0"/>
              <a:t>approximator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760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MNIST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40" y="1726291"/>
            <a:ext cx="7886700" cy="4351338"/>
          </a:xfrm>
        </p:spPr>
        <p:txBody>
          <a:bodyPr/>
          <a:lstStyle/>
          <a:p>
            <a:r>
              <a:rPr lang="en-US" dirty="0" smtClean="0"/>
              <a:t>3 convolution </a:t>
            </a:r>
            <a:r>
              <a:rPr lang="en-US" dirty="0" err="1" smtClean="0"/>
              <a:t>maxout</a:t>
            </a:r>
            <a:r>
              <a:rPr lang="en-US" dirty="0" smtClean="0"/>
              <a:t> hidden layers, with max pooling</a:t>
            </a:r>
          </a:p>
          <a:p>
            <a:r>
              <a:rPr lang="en-US" dirty="0" smtClean="0"/>
              <a:t>Followed by a </a:t>
            </a:r>
            <a:r>
              <a:rPr lang="en-US" dirty="0" err="1" smtClean="0"/>
              <a:t>softmax</a:t>
            </a:r>
            <a:r>
              <a:rPr lang="en-US" dirty="0" smtClean="0"/>
              <a:t> layer</a:t>
            </a:r>
          </a:p>
          <a:p>
            <a:endParaRPr lang="en-US" dirty="0"/>
          </a:p>
        </p:txBody>
      </p:sp>
      <p:pic>
        <p:nvPicPr>
          <p:cNvPr id="4" name="Picture 3" descr="Screen Shot 2015-09-08 at 4.43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86" y="3444421"/>
            <a:ext cx="5958114" cy="24233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78358"/>
            <a:ext cx="4134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credit: </a:t>
            </a:r>
            <a:r>
              <a:rPr lang="en-US" dirty="0" err="1"/>
              <a:t>Goodfellow</a:t>
            </a:r>
            <a:r>
              <a:rPr lang="en-US" dirty="0"/>
              <a:t> et al. ICML 2013</a:t>
            </a:r>
          </a:p>
        </p:txBody>
      </p:sp>
    </p:spTree>
    <p:extLst>
      <p:ext uri="{BB962C8B-B14F-4D97-AF65-F5344CB8AC3E}">
        <p14:creationId xmlns:p14="http://schemas.microsoft.com/office/powerpoint/2010/main" val="29881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CIFAR-10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40" y="1731446"/>
            <a:ext cx="7886700" cy="4351338"/>
          </a:xfrm>
        </p:spPr>
        <p:txBody>
          <a:bodyPr/>
          <a:lstStyle/>
          <a:p>
            <a:r>
              <a:rPr lang="en-US" dirty="0" smtClean="0"/>
              <a:t>3 convolutional </a:t>
            </a:r>
            <a:r>
              <a:rPr lang="en-US" dirty="0" err="1" smtClean="0"/>
              <a:t>maxout</a:t>
            </a:r>
            <a:r>
              <a:rPr lang="en-US" dirty="0" smtClean="0"/>
              <a:t> layers</a:t>
            </a:r>
          </a:p>
          <a:p>
            <a:r>
              <a:rPr lang="en-US" dirty="0" smtClean="0"/>
              <a:t>1 fully connected </a:t>
            </a:r>
            <a:r>
              <a:rPr lang="en-US" dirty="0" err="1" smtClean="0"/>
              <a:t>maxout</a:t>
            </a:r>
            <a:r>
              <a:rPr lang="en-US" dirty="0" smtClean="0"/>
              <a:t> layer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softmax</a:t>
            </a:r>
            <a:r>
              <a:rPr lang="en-US" dirty="0" smtClean="0"/>
              <a:t> layer</a:t>
            </a:r>
            <a:endParaRPr lang="en-US" dirty="0"/>
          </a:p>
        </p:txBody>
      </p:sp>
      <p:pic>
        <p:nvPicPr>
          <p:cNvPr id="4" name="Picture 3" descr="Screen Shot 2015-09-08 at 4.44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3368222"/>
            <a:ext cx="4836886" cy="29435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4134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credit: </a:t>
            </a:r>
            <a:r>
              <a:rPr lang="en-US" dirty="0" err="1"/>
              <a:t>Goodfellow</a:t>
            </a:r>
            <a:r>
              <a:rPr lang="en-US" dirty="0"/>
              <a:t> et al. ICML 2013</a:t>
            </a:r>
          </a:p>
        </p:txBody>
      </p:sp>
    </p:spTree>
    <p:extLst>
      <p:ext uri="{BB962C8B-B14F-4D97-AF65-F5344CB8AC3E}">
        <p14:creationId xmlns:p14="http://schemas.microsoft.com/office/powerpoint/2010/main" val="27079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806543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Why </a:t>
            </a:r>
            <a:r>
              <a:rPr lang="en-US" sz="5400" dirty="0" err="1" smtClean="0"/>
              <a:t>maxout</a:t>
            </a:r>
            <a:r>
              <a:rPr lang="en-US" sz="5400" dirty="0" smtClean="0"/>
              <a:t> performs better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803854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Enhance dropout’s approximate model averaging technique</a:t>
            </a:r>
          </a:p>
          <a:p>
            <a:r>
              <a:rPr lang="en-US" dirty="0" err="1" smtClean="0"/>
              <a:t>Maxout</a:t>
            </a:r>
            <a:r>
              <a:rPr lang="en-US" dirty="0" smtClean="0"/>
              <a:t> yields better optimization performance</a:t>
            </a:r>
          </a:p>
          <a:p>
            <a:r>
              <a:rPr lang="en-US" dirty="0" smtClean="0"/>
              <a:t>Decrease saturation rate</a:t>
            </a:r>
            <a:endParaRPr lang="en-US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329057" cy="1325563"/>
          </a:xfrm>
        </p:spPr>
        <p:txBody>
          <a:bodyPr>
            <a:noAutofit/>
          </a:bodyPr>
          <a:lstStyle/>
          <a:p>
            <a:r>
              <a:rPr lang="en-US" sz="5000" dirty="0" smtClean="0"/>
              <a:t>Better averaging model technique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595" y="1752194"/>
            <a:ext cx="7886700" cy="4351338"/>
          </a:xfrm>
        </p:spPr>
        <p:txBody>
          <a:bodyPr/>
          <a:lstStyle/>
          <a:p>
            <a:r>
              <a:rPr lang="en-US" dirty="0" smtClean="0"/>
              <a:t>Dropout training encourages </a:t>
            </a:r>
            <a:r>
              <a:rPr lang="en-US" dirty="0" err="1" smtClean="0"/>
              <a:t>maxout</a:t>
            </a:r>
            <a:r>
              <a:rPr lang="en-US" dirty="0" smtClean="0"/>
              <a:t> units to have larger linear regions around inputs</a:t>
            </a:r>
          </a:p>
        </p:txBody>
      </p:sp>
      <p:pic>
        <p:nvPicPr>
          <p:cNvPr id="4" name="Picture 3" descr="Screen Shot 2015-09-08 at 12.23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2746024"/>
            <a:ext cx="4965700" cy="3848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55" y="6530164"/>
            <a:ext cx="4134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credit: </a:t>
            </a:r>
            <a:r>
              <a:rPr lang="en-US" dirty="0" err="1"/>
              <a:t>Goodfellow</a:t>
            </a:r>
            <a:r>
              <a:rPr lang="en-US" dirty="0"/>
              <a:t> et al. ICML 2013</a:t>
            </a:r>
          </a:p>
        </p:txBody>
      </p:sp>
    </p:spTree>
    <p:extLst>
      <p:ext uri="{BB962C8B-B14F-4D97-AF65-F5344CB8AC3E}">
        <p14:creationId xmlns:p14="http://schemas.microsoft.com/office/powerpoint/2010/main" val="209519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40" y="1774825"/>
            <a:ext cx="7886700" cy="4351338"/>
          </a:xfrm>
        </p:spPr>
        <p:txBody>
          <a:bodyPr/>
          <a:lstStyle/>
          <a:p>
            <a:r>
              <a:rPr lang="en-US" dirty="0" smtClean="0"/>
              <a:t>Two experiments</a:t>
            </a:r>
          </a:p>
          <a:p>
            <a:pPr lvl="1"/>
            <a:r>
              <a:rPr lang="en-US" dirty="0" smtClean="0"/>
              <a:t>2 convolutional layers on SVHN data</a:t>
            </a:r>
          </a:p>
          <a:p>
            <a:pPr lvl="2"/>
            <a:r>
              <a:rPr lang="en-US" dirty="0" smtClean="0"/>
              <a:t>Rectifier units: 7.3% training error</a:t>
            </a:r>
          </a:p>
          <a:p>
            <a:pPr lvl="2"/>
            <a:r>
              <a:rPr lang="en-US" dirty="0" err="1" smtClean="0"/>
              <a:t>Maxout</a:t>
            </a:r>
            <a:r>
              <a:rPr lang="en-US" dirty="0" smtClean="0"/>
              <a:t> units: 5.1% training error</a:t>
            </a:r>
          </a:p>
          <a:p>
            <a:pPr lvl="1"/>
            <a:r>
              <a:rPr lang="en-US" dirty="0" smtClean="0"/>
              <a:t>Deep and narrow model on MNIST</a:t>
            </a:r>
            <a:endParaRPr lang="en-US" dirty="0"/>
          </a:p>
        </p:txBody>
      </p:sp>
      <p:pic>
        <p:nvPicPr>
          <p:cNvPr id="4" name="Picture 3" descr="Screen Shot 2015-09-08 at 3.43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2278063"/>
            <a:ext cx="4838700" cy="3848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4134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credit: </a:t>
            </a:r>
            <a:r>
              <a:rPr lang="en-US" dirty="0" err="1"/>
              <a:t>Goodfellow</a:t>
            </a:r>
            <a:r>
              <a:rPr lang="en-US" dirty="0"/>
              <a:t> et al. ICML 2013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329057" cy="1325563"/>
          </a:xfrm>
        </p:spPr>
        <p:txBody>
          <a:bodyPr>
            <a:noAutofit/>
          </a:bodyPr>
          <a:lstStyle/>
          <a:p>
            <a:r>
              <a:rPr lang="en-US" sz="5000" dirty="0" smtClean="0"/>
              <a:t>Better averaging model technique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0710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Saturation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40" y="1733050"/>
            <a:ext cx="7886700" cy="4351338"/>
          </a:xfrm>
        </p:spPr>
        <p:txBody>
          <a:bodyPr/>
          <a:lstStyle/>
          <a:p>
            <a:r>
              <a:rPr lang="en-US" dirty="0" smtClean="0"/>
              <a:t>Training with SGD: saturate at 0 less than 5% time</a:t>
            </a:r>
          </a:p>
          <a:p>
            <a:r>
              <a:rPr lang="en-US" dirty="0" smtClean="0"/>
              <a:t>Training with dropout: saturate rate increases</a:t>
            </a:r>
          </a:p>
          <a:p>
            <a:r>
              <a:rPr lang="en-US" dirty="0" smtClean="0"/>
              <a:t>Activation function is a constant on left</a:t>
            </a:r>
          </a:p>
          <a:p>
            <a:r>
              <a:rPr lang="en-US" dirty="0" err="1" smtClean="0"/>
              <a:t>Maxout</a:t>
            </a:r>
            <a:r>
              <a:rPr lang="en-US" dirty="0" smtClean="0"/>
              <a:t> has gradient every where</a:t>
            </a:r>
            <a:endParaRPr lang="en-US" dirty="0"/>
          </a:p>
        </p:txBody>
      </p:sp>
      <p:pic>
        <p:nvPicPr>
          <p:cNvPr id="4" name="Picture 3" descr="Screen Shot 2015-09-08 at 3.58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59008"/>
            <a:ext cx="4724400" cy="3721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4134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credit: </a:t>
            </a:r>
            <a:r>
              <a:rPr lang="en-US" dirty="0" err="1"/>
              <a:t>Goodfellow</a:t>
            </a:r>
            <a:r>
              <a:rPr lang="en-US" dirty="0"/>
              <a:t> et al. ICML 2013</a:t>
            </a:r>
          </a:p>
        </p:txBody>
      </p:sp>
    </p:spTree>
    <p:extLst>
      <p:ext uri="{BB962C8B-B14F-4D97-AF65-F5344CB8AC3E}">
        <p14:creationId xmlns:p14="http://schemas.microsoft.com/office/powerpoint/2010/main" val="277277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Saturation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879" y="1782082"/>
            <a:ext cx="7886700" cy="4351338"/>
          </a:xfrm>
        </p:spPr>
        <p:txBody>
          <a:bodyPr/>
          <a:lstStyle/>
          <a:p>
            <a:r>
              <a:rPr lang="en-US" dirty="0" smtClean="0"/>
              <a:t>High proportion of zeros and the difficulty of escaping them impairs the optimization performance</a:t>
            </a:r>
          </a:p>
          <a:p>
            <a:pPr lvl="1"/>
            <a:r>
              <a:rPr lang="en-US" dirty="0" smtClean="0"/>
              <a:t>Train two MLPs with 2 hidden layers</a:t>
            </a:r>
          </a:p>
          <a:p>
            <a:pPr lvl="2"/>
            <a:r>
              <a:rPr lang="en-US" dirty="0" smtClean="0"/>
              <a:t>Fails to use 17.6% filters in first layer and 39.2% in second layer</a:t>
            </a:r>
          </a:p>
          <a:p>
            <a:pPr lvl="2"/>
            <a:r>
              <a:rPr lang="en-US" dirty="0" smtClean="0"/>
              <a:t>Fails to use 0.1% filters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Conclusion remarks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21" y="1734860"/>
            <a:ext cx="7886700" cy="4351338"/>
          </a:xfrm>
        </p:spPr>
        <p:txBody>
          <a:bodyPr/>
          <a:lstStyle/>
          <a:p>
            <a:r>
              <a:rPr lang="en-US" altLang="en-US" dirty="0"/>
              <a:t>“If your deep neural net is significantly </a:t>
            </a:r>
            <a:r>
              <a:rPr lang="en-US" altLang="en-US" dirty="0" err="1"/>
              <a:t>overfitting</a:t>
            </a:r>
            <a:r>
              <a:rPr lang="en-US" altLang="en-US" dirty="0"/>
              <a:t>, dropout will usually reduce the number of errors by a lot.</a:t>
            </a:r>
          </a:p>
          <a:p>
            <a:r>
              <a:rPr lang="en-US" altLang="en-US" dirty="0"/>
              <a:t>If your deep neural net is not </a:t>
            </a:r>
            <a:r>
              <a:rPr lang="en-US" altLang="en-US" dirty="0" err="1"/>
              <a:t>overfitting</a:t>
            </a:r>
            <a:r>
              <a:rPr lang="en-US" altLang="en-US" dirty="0"/>
              <a:t> you should be using a bigger one!”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95495"/>
            <a:ext cx="342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Hinton, Lecture 6a, CSC2535,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1772</TotalTime>
  <Words>4005</Words>
  <Application>Microsoft Office PowerPoint</Application>
  <PresentationFormat>On-screen Show (4:3)</PresentationFormat>
  <Paragraphs>1035</Paragraphs>
  <Slides>106</Slides>
  <Notes>42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2" baseType="lpstr">
      <vt:lpstr>宋体</vt:lpstr>
      <vt:lpstr>Arial</vt:lpstr>
      <vt:lpstr>Calibri</vt:lpstr>
      <vt:lpstr>Calibri Light</vt:lpstr>
      <vt:lpstr>Cambria Math</vt:lpstr>
      <vt:lpstr>Office Theme</vt:lpstr>
      <vt:lpstr>Regularization</vt:lpstr>
      <vt:lpstr>Papers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Regularization</vt:lpstr>
      <vt:lpstr>Regularization</vt:lpstr>
      <vt:lpstr>Regularization</vt:lpstr>
      <vt:lpstr>Dropout in ILSVRC 2010</vt:lpstr>
      <vt:lpstr>Dropout in ILSVRC 2010</vt:lpstr>
      <vt:lpstr>Dropout in ILSVRC 2010</vt:lpstr>
      <vt:lpstr>Dropout in ILSVRC 2010</vt:lpstr>
      <vt:lpstr>Dropout in ILSVRC 2010</vt:lpstr>
      <vt:lpstr>What is Dropout</vt:lpstr>
      <vt:lpstr>What is Dropout</vt:lpstr>
      <vt:lpstr>What is Dropout</vt:lpstr>
      <vt:lpstr>What is Dropout</vt:lpstr>
      <vt:lpstr>What is Dropout</vt:lpstr>
      <vt:lpstr>What is Dropout</vt:lpstr>
      <vt:lpstr>What is Dropout</vt:lpstr>
      <vt:lpstr>What is Dropout</vt:lpstr>
      <vt:lpstr>What is Dropout</vt:lpstr>
      <vt:lpstr>What is Dropout</vt:lpstr>
      <vt:lpstr>Dropout on MLP</vt:lpstr>
      <vt:lpstr>Dropout on MLP</vt:lpstr>
      <vt:lpstr>Dropout on MLP</vt:lpstr>
      <vt:lpstr>Dropout on MLP</vt:lpstr>
      <vt:lpstr>Dropout on MLP</vt:lpstr>
      <vt:lpstr>Dropout on MLP</vt:lpstr>
      <vt:lpstr>Dropout on MLP</vt:lpstr>
      <vt:lpstr>Dropout on MLP</vt:lpstr>
      <vt:lpstr>Dropout on MLP</vt:lpstr>
      <vt:lpstr>Dropout on MLP</vt:lpstr>
      <vt:lpstr>Dropout on MLP</vt:lpstr>
      <vt:lpstr>Dropout on ConvNets</vt:lpstr>
      <vt:lpstr>Dropout on ConvNets</vt:lpstr>
      <vt:lpstr>Dropout on ConvNets</vt:lpstr>
      <vt:lpstr>Dropout on ConvNets</vt:lpstr>
      <vt:lpstr>Dropout on ConvNets</vt:lpstr>
      <vt:lpstr>Dropout on ConvNets</vt:lpstr>
      <vt:lpstr>Dropout on ConvNets</vt:lpstr>
      <vt:lpstr>Dropout on ConvNets</vt:lpstr>
      <vt:lpstr>Dropout on Simple Classifiers</vt:lpstr>
      <vt:lpstr>Dropout on Simple Classifiers</vt:lpstr>
      <vt:lpstr>Dropout on Simple Classifiers</vt:lpstr>
      <vt:lpstr>Why Does Dropout Work?</vt:lpstr>
      <vt:lpstr>Why Does Dropout Work?</vt:lpstr>
      <vt:lpstr>Why Does Dropout Work?</vt:lpstr>
      <vt:lpstr>Why Does Dropout Work?</vt:lpstr>
      <vt:lpstr>Why Does Dropout Work?</vt:lpstr>
      <vt:lpstr>Why Does Dropout Work?</vt:lpstr>
      <vt:lpstr>Why Does Dropout Work?</vt:lpstr>
      <vt:lpstr>Why Does Dropout Work?</vt:lpstr>
      <vt:lpstr>PowerPoint Presentation</vt:lpstr>
      <vt:lpstr>Why Does Dropout Work?</vt:lpstr>
      <vt:lpstr>Why Does Dropout Work?</vt:lpstr>
      <vt:lpstr>Why Does Dropout Work?</vt:lpstr>
      <vt:lpstr>Why Does Dropout Work?</vt:lpstr>
      <vt:lpstr>Why Does Dropout Work?</vt:lpstr>
      <vt:lpstr>Why Does Dropout Work?</vt:lpstr>
      <vt:lpstr>Effects of Dropout Parameters</vt:lpstr>
      <vt:lpstr>Effects of Dropout Parameters</vt:lpstr>
      <vt:lpstr>Effects of Dropout Parameters</vt:lpstr>
      <vt:lpstr>Generalizations of Dropout</vt:lpstr>
      <vt:lpstr>Generalizations of Dropout</vt:lpstr>
      <vt:lpstr>PowerPoint Presentation</vt:lpstr>
      <vt:lpstr>Multiplicative Gaussian Noise</vt:lpstr>
      <vt:lpstr>PowerPoint Presentation</vt:lpstr>
      <vt:lpstr>Dropout</vt:lpstr>
      <vt:lpstr>DropConnect</vt:lpstr>
      <vt:lpstr>Inference step</vt:lpstr>
      <vt:lpstr>Experiments</vt:lpstr>
      <vt:lpstr>MNIST</vt:lpstr>
      <vt:lpstr>MNIST</vt:lpstr>
      <vt:lpstr>MNIST</vt:lpstr>
      <vt:lpstr>CIFAR-10</vt:lpstr>
      <vt:lpstr>CIFAR-10</vt:lpstr>
      <vt:lpstr>SVHN</vt:lpstr>
      <vt:lpstr>PowerPoint Presentation</vt:lpstr>
      <vt:lpstr>Maxout</vt:lpstr>
      <vt:lpstr>Maxout</vt:lpstr>
      <vt:lpstr>Maxout</vt:lpstr>
      <vt:lpstr>Universal approximator</vt:lpstr>
      <vt:lpstr>Universal approximator</vt:lpstr>
      <vt:lpstr>MNIST</vt:lpstr>
      <vt:lpstr>CIFAR-10</vt:lpstr>
      <vt:lpstr>Why maxout performs better</vt:lpstr>
      <vt:lpstr>Better averaging model technique</vt:lpstr>
      <vt:lpstr>Better averaging model technique</vt:lpstr>
      <vt:lpstr>Saturation</vt:lpstr>
      <vt:lpstr>Saturation</vt:lpstr>
      <vt:lpstr>Conclusion remarks</vt:lpstr>
      <vt:lpstr>Marginalizing Dropout</vt:lpstr>
      <vt:lpstr>Conclusion Remarks</vt:lpstr>
      <vt:lpstr>PowerPoint Presentation</vt:lpstr>
      <vt:lpstr>PowerPoint Presentation</vt:lpstr>
      <vt:lpstr>Inference Step</vt:lpstr>
      <vt:lpstr>Regularization</vt:lpstr>
      <vt:lpstr>Why DropConnect works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Regularization</dc:title>
  <dc:creator>grrr</dc:creator>
  <cp:lastModifiedBy>grrr</cp:lastModifiedBy>
  <cp:revision>467</cp:revision>
  <dcterms:created xsi:type="dcterms:W3CDTF">2015-09-06T21:02:15Z</dcterms:created>
  <dcterms:modified xsi:type="dcterms:W3CDTF">2015-09-18T19:54:17Z</dcterms:modified>
</cp:coreProperties>
</file>