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37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0"/>
  </p:notesMasterIdLst>
  <p:handoutMasterIdLst>
    <p:handoutMasterId r:id="rId71"/>
  </p:handoutMasterIdLst>
  <p:sldIdLst>
    <p:sldId id="256" r:id="rId3"/>
    <p:sldId id="313" r:id="rId4"/>
    <p:sldId id="421" r:id="rId5"/>
    <p:sldId id="326" r:id="rId6"/>
    <p:sldId id="423" r:id="rId7"/>
    <p:sldId id="424" r:id="rId8"/>
    <p:sldId id="425" r:id="rId9"/>
    <p:sldId id="426" r:id="rId10"/>
    <p:sldId id="436" r:id="rId11"/>
    <p:sldId id="431" r:id="rId12"/>
    <p:sldId id="433" r:id="rId13"/>
    <p:sldId id="434" r:id="rId14"/>
    <p:sldId id="435" r:id="rId15"/>
    <p:sldId id="429" r:id="rId16"/>
    <p:sldId id="430" r:id="rId17"/>
    <p:sldId id="422" r:id="rId18"/>
    <p:sldId id="438" r:id="rId19"/>
    <p:sldId id="495" r:id="rId20"/>
    <p:sldId id="494" r:id="rId21"/>
    <p:sldId id="439" r:id="rId22"/>
    <p:sldId id="440" r:id="rId23"/>
    <p:sldId id="441" r:id="rId24"/>
    <p:sldId id="442" r:id="rId25"/>
    <p:sldId id="493" r:id="rId26"/>
    <p:sldId id="491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92" r:id="rId46"/>
    <p:sldId id="461" r:id="rId47"/>
    <p:sldId id="462" r:id="rId48"/>
    <p:sldId id="463" r:id="rId49"/>
    <p:sldId id="464" r:id="rId50"/>
    <p:sldId id="465" r:id="rId51"/>
    <p:sldId id="466" r:id="rId52"/>
    <p:sldId id="467" r:id="rId53"/>
    <p:sldId id="468" r:id="rId54"/>
    <p:sldId id="469" r:id="rId55"/>
    <p:sldId id="470" r:id="rId56"/>
    <p:sldId id="471" r:id="rId57"/>
    <p:sldId id="472" r:id="rId58"/>
    <p:sldId id="473" r:id="rId59"/>
    <p:sldId id="475" r:id="rId60"/>
    <p:sldId id="474" r:id="rId61"/>
    <p:sldId id="476" r:id="rId62"/>
    <p:sldId id="477" r:id="rId63"/>
    <p:sldId id="365" r:id="rId64"/>
    <p:sldId id="366" r:id="rId65"/>
    <p:sldId id="367" r:id="rId66"/>
    <p:sldId id="496" r:id="rId67"/>
    <p:sldId id="497" r:id="rId68"/>
    <p:sldId id="498" r:id="rId6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114" d="100"/>
          <a:sy n="114" d="100"/>
        </p:scale>
        <p:origin x="-3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E009C-48E4-3A49-84D3-7177C432EBF4}" type="slidenum">
              <a:rPr lang="en-US"/>
              <a:pPr/>
              <a:t>29</a:t>
            </a:fld>
            <a:endParaRPr lang="en-US"/>
          </a:p>
        </p:txBody>
      </p:sp>
      <p:sp>
        <p:nvSpPr>
          <p:cNvPr id="185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5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EB4021-ADBB-1F47-ADFD-360E8605D7A1}" type="slidenum">
              <a:rPr lang="en-US"/>
              <a:pPr/>
              <a:t>30</a:t>
            </a:fld>
            <a:endParaRPr lang="en-US"/>
          </a:p>
        </p:txBody>
      </p:sp>
      <p:sp>
        <p:nvSpPr>
          <p:cNvPr id="186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6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C1BB7-80EF-BF41-9328-25138190824F}" type="slidenum">
              <a:rPr lang="en-US"/>
              <a:pPr/>
              <a:t>31</a:t>
            </a:fld>
            <a:endParaRPr lang="en-US"/>
          </a:p>
        </p:txBody>
      </p:sp>
      <p:sp>
        <p:nvSpPr>
          <p:cNvPr id="187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7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B8668-7E28-584A-BB1D-86D43F7A5FD9}" type="slidenum">
              <a:rPr lang="en-US"/>
              <a:pPr/>
              <a:t>32</a:t>
            </a:fld>
            <a:endParaRPr lang="en-US"/>
          </a:p>
        </p:txBody>
      </p:sp>
      <p:sp>
        <p:nvSpPr>
          <p:cNvPr id="188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8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303F1-BF8C-9842-8CCE-86CEFF9B1491}" type="slidenum">
              <a:rPr lang="en-US"/>
              <a:pPr/>
              <a:t>33</a:t>
            </a:fld>
            <a:endParaRPr lang="en-US"/>
          </a:p>
        </p:txBody>
      </p:sp>
      <p:sp>
        <p:nvSpPr>
          <p:cNvPr id="189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9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B37FF-9BAC-CF4A-BE97-4AFA256E3DA4}" type="slidenum">
              <a:rPr lang="en-US"/>
              <a:pPr/>
              <a:t>34</a:t>
            </a:fld>
            <a:endParaRPr lang="en-US"/>
          </a:p>
        </p:txBody>
      </p:sp>
      <p:sp>
        <p:nvSpPr>
          <p:cNvPr id="190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0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383D90-598C-4A49-8B6C-A05CC8A2E3FD}" type="slidenum">
              <a:rPr lang="en-US"/>
              <a:pPr/>
              <a:t>35</a:t>
            </a:fld>
            <a:endParaRPr lang="en-US"/>
          </a:p>
        </p:txBody>
      </p:sp>
      <p:sp>
        <p:nvSpPr>
          <p:cNvPr id="191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1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6CC5E-24F4-FA4C-BF60-7AF61C788113}" type="slidenum">
              <a:rPr lang="en-US"/>
              <a:pPr/>
              <a:t>36</a:t>
            </a:fld>
            <a:endParaRPr lang="en-US"/>
          </a:p>
        </p:txBody>
      </p:sp>
      <p:sp>
        <p:nvSpPr>
          <p:cNvPr id="192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2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CEEE8-EB9C-7146-B922-91A07BD653BE}" type="slidenum">
              <a:rPr lang="en-US"/>
              <a:pPr/>
              <a:t>37</a:t>
            </a:fld>
            <a:endParaRPr lang="en-US"/>
          </a:p>
        </p:txBody>
      </p:sp>
      <p:sp>
        <p:nvSpPr>
          <p:cNvPr id="193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3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95A5C-60B4-0545-B59A-B9FC7C4EC9F6}" type="slidenum">
              <a:rPr lang="en-US"/>
              <a:pPr/>
              <a:t>38</a:t>
            </a:fld>
            <a:endParaRPr lang="en-US"/>
          </a:p>
        </p:txBody>
      </p:sp>
      <p:sp>
        <p:nvSpPr>
          <p:cNvPr id="194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32487B-15CD-6546-8D1D-E514B864FFCA}" type="slidenum">
              <a:rPr lang="en-US"/>
              <a:pPr/>
              <a:t>19</a:t>
            </a:fld>
            <a:endParaRPr lang="en-US"/>
          </a:p>
        </p:txBody>
      </p:sp>
      <p:sp>
        <p:nvSpPr>
          <p:cNvPr id="175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5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4B765B-3C8B-2949-8496-4A304B97914E}" type="slidenum">
              <a:rPr lang="en-US"/>
              <a:pPr/>
              <a:t>39</a:t>
            </a:fld>
            <a:endParaRPr lang="en-US"/>
          </a:p>
        </p:txBody>
      </p:sp>
      <p:sp>
        <p:nvSpPr>
          <p:cNvPr id="195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5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DA322-8DFE-194B-BFCB-9270FFB367D2}" type="slidenum">
              <a:rPr lang="en-US"/>
              <a:pPr/>
              <a:t>40</a:t>
            </a:fld>
            <a:endParaRPr lang="en-US"/>
          </a:p>
        </p:txBody>
      </p:sp>
      <p:sp>
        <p:nvSpPr>
          <p:cNvPr id="196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6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DD0B3E-6690-5642-B14B-B3A68AC9FECF}" type="slidenum">
              <a:rPr lang="en-US"/>
              <a:pPr/>
              <a:t>41</a:t>
            </a:fld>
            <a:endParaRPr lang="en-US"/>
          </a:p>
        </p:txBody>
      </p:sp>
      <p:sp>
        <p:nvSpPr>
          <p:cNvPr id="197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7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51A918-FA3C-7C45-B53C-CD399E2E5837}" type="slidenum">
              <a:rPr lang="en-US"/>
              <a:pPr/>
              <a:t>42</a:t>
            </a:fld>
            <a:endParaRPr lang="en-US"/>
          </a:p>
        </p:txBody>
      </p:sp>
      <p:sp>
        <p:nvSpPr>
          <p:cNvPr id="198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8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127ED-D45C-7242-9ACB-06427A9B95F8}" type="slidenum">
              <a:rPr lang="en-US"/>
              <a:pPr/>
              <a:t>43</a:t>
            </a:fld>
            <a:endParaRPr lang="en-US"/>
          </a:p>
        </p:txBody>
      </p:sp>
      <p:sp>
        <p:nvSpPr>
          <p:cNvPr id="199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9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FC87A7-65C4-5641-AFB1-BB4BF29903F5}" type="slidenum">
              <a:rPr lang="en-US"/>
              <a:pPr/>
              <a:t>45</a:t>
            </a:fld>
            <a:endParaRPr lang="en-US"/>
          </a:p>
        </p:txBody>
      </p:sp>
      <p:sp>
        <p:nvSpPr>
          <p:cNvPr id="2007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0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C9B9F-A5E6-2444-BCE9-5C3D0424F567}" type="slidenum">
              <a:rPr lang="en-US"/>
              <a:pPr/>
              <a:t>46</a:t>
            </a:fld>
            <a:endParaRPr lang="en-US"/>
          </a:p>
        </p:txBody>
      </p:sp>
      <p:sp>
        <p:nvSpPr>
          <p:cNvPr id="2017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1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C7C9E3-BCEF-7B43-AE84-07CE1F56C8EB}" type="slidenum">
              <a:rPr lang="en-US"/>
              <a:pPr/>
              <a:t>47</a:t>
            </a:fld>
            <a:endParaRPr lang="en-US"/>
          </a:p>
        </p:txBody>
      </p:sp>
      <p:sp>
        <p:nvSpPr>
          <p:cNvPr id="202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2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87205C-0CCC-1745-8AE3-D5D4B0A33CBB}" type="slidenum">
              <a:rPr lang="en-US"/>
              <a:pPr/>
              <a:t>48</a:t>
            </a:fld>
            <a:endParaRPr lang="en-US"/>
          </a:p>
        </p:txBody>
      </p:sp>
      <p:sp>
        <p:nvSpPr>
          <p:cNvPr id="203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3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E7B391-21C8-D548-ACD5-7B2DDCF1499B}" type="slidenum">
              <a:rPr lang="en-US"/>
              <a:pPr/>
              <a:t>49</a:t>
            </a:fld>
            <a:endParaRPr lang="en-US"/>
          </a:p>
        </p:txBody>
      </p:sp>
      <p:sp>
        <p:nvSpPr>
          <p:cNvPr id="204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/>
              <a:pPr/>
              <a:t>20</a:t>
            </a:fld>
            <a:endParaRPr lang="en-US"/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241F93-F030-3947-B10F-185436C107B6}" type="slidenum">
              <a:rPr lang="en-US"/>
              <a:pPr/>
              <a:t>50</a:t>
            </a:fld>
            <a:endParaRPr lang="en-US"/>
          </a:p>
        </p:txBody>
      </p:sp>
      <p:sp>
        <p:nvSpPr>
          <p:cNvPr id="205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5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18F010-4496-9D45-A53F-206CBFAAC66B}" type="slidenum">
              <a:rPr lang="en-US"/>
              <a:pPr/>
              <a:t>51</a:t>
            </a:fld>
            <a:endParaRPr lang="en-US"/>
          </a:p>
        </p:txBody>
      </p:sp>
      <p:sp>
        <p:nvSpPr>
          <p:cNvPr id="206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6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CEF60-01F0-CA44-9648-944CECCC3FBE}" type="slidenum">
              <a:rPr lang="en-US"/>
              <a:pPr/>
              <a:t>52</a:t>
            </a:fld>
            <a:endParaRPr lang="en-US"/>
          </a:p>
        </p:txBody>
      </p:sp>
      <p:sp>
        <p:nvSpPr>
          <p:cNvPr id="2078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7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BC08AA-FBB7-6C44-B52B-353214359E73}" type="slidenum">
              <a:rPr lang="en-US"/>
              <a:pPr/>
              <a:t>53</a:t>
            </a:fld>
            <a:endParaRPr lang="en-US"/>
          </a:p>
        </p:txBody>
      </p:sp>
      <p:sp>
        <p:nvSpPr>
          <p:cNvPr id="2088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8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FA1187-D6FE-2E44-8B0C-FABCACFF187A}" type="slidenum">
              <a:rPr lang="en-US"/>
              <a:pPr/>
              <a:t>54</a:t>
            </a:fld>
            <a:endParaRPr lang="en-US"/>
          </a:p>
        </p:txBody>
      </p:sp>
      <p:sp>
        <p:nvSpPr>
          <p:cNvPr id="209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9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A1C45A-890E-614A-87E9-6D8013F7F5EE}" type="slidenum">
              <a:rPr lang="en-US"/>
              <a:pPr/>
              <a:t>55</a:t>
            </a:fld>
            <a:endParaRPr lang="en-US"/>
          </a:p>
        </p:txBody>
      </p:sp>
      <p:sp>
        <p:nvSpPr>
          <p:cNvPr id="2109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09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A7760F-CB4B-124D-A3D8-09DE25BD0DBC}" type="slidenum">
              <a:rPr lang="en-US"/>
              <a:pPr/>
              <a:t>56</a:t>
            </a:fld>
            <a:endParaRPr lang="en-US"/>
          </a:p>
        </p:txBody>
      </p:sp>
      <p:sp>
        <p:nvSpPr>
          <p:cNvPr id="2119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1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4937DE-C4C3-7643-B9E6-24E28FBF8485}" type="slidenum">
              <a:rPr lang="en-US"/>
              <a:pPr/>
              <a:t>57</a:t>
            </a:fld>
            <a:endParaRPr lang="en-US"/>
          </a:p>
        </p:txBody>
      </p:sp>
      <p:sp>
        <p:nvSpPr>
          <p:cNvPr id="212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2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F12D0-E170-D542-A55A-5714C212AD4C}" type="slidenum">
              <a:rPr lang="en-US"/>
              <a:pPr/>
              <a:t>58</a:t>
            </a:fld>
            <a:endParaRPr lang="en-US"/>
          </a:p>
        </p:txBody>
      </p:sp>
      <p:sp>
        <p:nvSpPr>
          <p:cNvPr id="2140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40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F12D0-E170-D542-A55A-5714C212AD4C}" type="slidenum">
              <a:rPr lang="en-US"/>
              <a:pPr/>
              <a:t>59</a:t>
            </a:fld>
            <a:endParaRPr lang="en-US"/>
          </a:p>
        </p:txBody>
      </p:sp>
      <p:sp>
        <p:nvSpPr>
          <p:cNvPr id="2140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40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106AA-CBB5-F143-B605-E887C74369A9}" type="slidenum">
              <a:rPr lang="en-US"/>
              <a:pPr/>
              <a:t>21</a:t>
            </a:fld>
            <a:endParaRPr lang="en-US"/>
          </a:p>
        </p:txBody>
      </p:sp>
      <p:sp>
        <p:nvSpPr>
          <p:cNvPr id="179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9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F2FBEF-05B9-8549-B504-F53ACB0D6EE3}" type="slidenum">
              <a:rPr lang="en-US"/>
              <a:pPr/>
              <a:t>60</a:t>
            </a:fld>
            <a:endParaRPr lang="en-US"/>
          </a:p>
        </p:txBody>
      </p:sp>
      <p:sp>
        <p:nvSpPr>
          <p:cNvPr id="2160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60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971D39-455C-7E4F-849F-60563437F219}" type="slidenum">
              <a:rPr lang="en-US"/>
              <a:pPr/>
              <a:t>61</a:t>
            </a:fld>
            <a:endParaRPr lang="en-US"/>
          </a:p>
        </p:txBody>
      </p:sp>
      <p:sp>
        <p:nvSpPr>
          <p:cNvPr id="2170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70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95B90D-318D-2542-A51C-3F595E6C5357}" type="slidenum">
              <a:rPr lang="en-US"/>
              <a:pPr/>
              <a:t>65</a:t>
            </a:fld>
            <a:endParaRPr lang="en-US"/>
          </a:p>
        </p:txBody>
      </p:sp>
      <p:sp>
        <p:nvSpPr>
          <p:cNvPr id="2273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73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E0DAA8-278D-FE44-B039-4CFC872963E7}" type="slidenum">
              <a:rPr lang="en-US"/>
              <a:pPr/>
              <a:t>66</a:t>
            </a:fld>
            <a:endParaRPr lang="en-US"/>
          </a:p>
        </p:txBody>
      </p:sp>
      <p:sp>
        <p:nvSpPr>
          <p:cNvPr id="2283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83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67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3F473-8142-AA4A-A1B1-7FE7E95DFD08}" type="slidenum">
              <a:rPr lang="en-US"/>
              <a:pPr/>
              <a:t>22</a:t>
            </a:fld>
            <a:endParaRPr lang="en-US"/>
          </a:p>
        </p:txBody>
      </p:sp>
      <p:sp>
        <p:nvSpPr>
          <p:cNvPr id="180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0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1967B-833A-3C4C-9FFF-74633ECF815E}" type="slidenum">
              <a:rPr lang="en-US"/>
              <a:pPr/>
              <a:t>23</a:t>
            </a:fld>
            <a:endParaRPr lang="en-US"/>
          </a:p>
        </p:txBody>
      </p:sp>
      <p:sp>
        <p:nvSpPr>
          <p:cNvPr id="181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1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69CCA-65E5-FD41-89E5-B4F871A183D2}" type="slidenum">
              <a:rPr lang="en-US"/>
              <a:pPr/>
              <a:t>26</a:t>
            </a:fld>
            <a:endParaRPr lang="en-US"/>
          </a:p>
        </p:txBody>
      </p:sp>
      <p:sp>
        <p:nvSpPr>
          <p:cNvPr id="182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2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4F6C2-96C6-4148-A8B1-125EB4250CD0}" type="slidenum">
              <a:rPr lang="en-US"/>
              <a:pPr/>
              <a:t>27</a:t>
            </a:fld>
            <a:endParaRPr lang="en-US"/>
          </a:p>
        </p:txBody>
      </p:sp>
      <p:sp>
        <p:nvSpPr>
          <p:cNvPr id="183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3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6BF8-0553-E244-B1AF-55842EA5F679}" type="slidenum">
              <a:rPr lang="en-US"/>
              <a:pPr/>
              <a:t>28</a:t>
            </a:fld>
            <a:endParaRPr lang="en-US"/>
          </a:p>
        </p:txBody>
      </p:sp>
      <p:sp>
        <p:nvSpPr>
          <p:cNvPr id="184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spreadsheets/d/1m76E4mC0wfRjc4HRBWFdAlXKPIzlEwfw1-u7rBw9TJ8/edit%23gid=204590531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setosa.io/ev/image-kernels/" TargetMode="External"/><Relationship Id="rId3" Type="http://schemas.openxmlformats.org/officeDocument/2006/relationships/hyperlink" Target="https://github.com/bruckner/deepViz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emf"/><Relationship Id="rId3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1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20" Type="http://schemas.openxmlformats.org/officeDocument/2006/relationships/image" Target="../media/image75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20" Type="http://schemas.openxmlformats.org/officeDocument/2006/relationships/image" Target="../media/image75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78.emf"/><Relationship Id="rId10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78.emf"/><Relationship Id="rId10" Type="http://schemas.openxmlformats.org/officeDocument/2006/relationships/image" Target="../media/image7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6504: Deep Learning</a:t>
            </a:r>
            <a:br>
              <a:rPr lang="en-US" dirty="0" smtClean="0"/>
            </a:br>
            <a:r>
              <a:rPr lang="en-US" dirty="0" smtClean="0"/>
              <a:t>for Perception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</a:t>
            </a: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(Finish) </a:t>
            </a: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Backprop</a:t>
            </a:r>
            <a:endParaRPr lang="en-US" sz="2000" kern="0" dirty="0" smtClean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 of individual losses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700"/>
            <a:ext cx="9144000" cy="2005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271614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22310"/>
            <a:ext cx="7640428" cy="58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6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Logistic Regression as a Cascade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974"/>
            <a:ext cx="9144000" cy="587202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1082488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281710" y="1475509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381000" y="3352800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5791200" y="6160655"/>
            <a:ext cx="368979" cy="3532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9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Computation: Forward-Prop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3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Computation: Back-Prop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0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MLPs</a:t>
            </a:r>
          </a:p>
          <a:p>
            <a:pPr lvl="1"/>
            <a:r>
              <a:rPr lang="en-US" dirty="0" smtClean="0"/>
              <a:t>Notation</a:t>
            </a:r>
          </a:p>
          <a:p>
            <a:pPr lvl="1"/>
            <a:r>
              <a:rPr lang="en-US" dirty="0" err="1" smtClean="0"/>
              <a:t>Backprop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CNNs</a:t>
            </a:r>
          </a:p>
          <a:p>
            <a:pPr lvl="1"/>
            <a:r>
              <a:rPr lang="en-US" dirty="0" smtClean="0"/>
              <a:t>Notation</a:t>
            </a:r>
          </a:p>
          <a:p>
            <a:pPr lvl="1"/>
            <a:r>
              <a:rPr lang="en-US" dirty="0" smtClean="0"/>
              <a:t>Convolutions</a:t>
            </a:r>
          </a:p>
          <a:p>
            <a:pPr lvl="1"/>
            <a:r>
              <a:rPr lang="en-US" dirty="0" smtClean="0"/>
              <a:t>Forward pass</a:t>
            </a:r>
          </a:p>
          <a:p>
            <a:pPr lvl="1"/>
            <a:r>
              <a:rPr lang="en-US" dirty="0" smtClean="0"/>
              <a:t>Backward pass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Cascade Neurons together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The output from one layer is the input to the next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Each Layer has its own sets of weights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" y="2895600"/>
            <a:ext cx="3671316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87" y="2895600"/>
            <a:ext cx="5126413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31301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Representations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ranzato_CNN_stanford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45"/>
            <a:ext cx="9144000" cy="599755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626B54-F4CD-8947-8A42-38183F08A05A}" type="slidenum">
              <a:rPr lang="en-US"/>
              <a:pPr/>
              <a:t>19</a:t>
            </a:fld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07360" y="944739"/>
            <a:ext cx="8709120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Question:</a:t>
            </a:r>
            <a:r>
              <a:rPr lang="en-US" sz="2200" dirty="0">
                <a:latin typeface="FreeSans" charset="0"/>
              </a:rPr>
              <a:t> Does BPROP work with </a:t>
            </a:r>
            <a:r>
              <a:rPr lang="en-US" sz="2200" dirty="0" err="1">
                <a:latin typeface="FreeSans" charset="0"/>
              </a:rPr>
              <a:t>ReLU</a:t>
            </a:r>
            <a:r>
              <a:rPr lang="en-US" sz="2200" dirty="0">
                <a:latin typeface="FreeSans" charset="0"/>
              </a:rPr>
              <a:t> layers only?</a:t>
            </a:r>
          </a:p>
          <a:p>
            <a:pPr algn="l">
              <a:spcBef>
                <a:spcPts val="0"/>
              </a:spcBef>
            </a:pPr>
            <a:endParaRPr lang="en-US" sz="7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8000"/>
                </a:solidFill>
                <a:latin typeface="FreeSans" charset="0"/>
              </a:rPr>
              <a:t>Answer: </a:t>
            </a:r>
            <a:r>
              <a:rPr lang="en-US" sz="2200" dirty="0">
                <a:latin typeface="FreeSans" charset="0"/>
              </a:rPr>
              <a:t>Nope, any </a:t>
            </a:r>
            <a:r>
              <a:rPr lang="en-US" sz="2200" dirty="0" err="1">
                <a:latin typeface="FreeSans" charset="0"/>
              </a:rPr>
              <a:t>a.e</a:t>
            </a:r>
            <a:r>
              <a:rPr lang="en-US" sz="2200" dirty="0">
                <a:latin typeface="FreeSans" charset="0"/>
              </a:rPr>
              <a:t>. differentiable transformation works.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07360" y="2088220"/>
            <a:ext cx="8709120" cy="11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>
                <a:solidFill>
                  <a:srgbClr val="FF0000"/>
                </a:solidFill>
                <a:latin typeface="FreeSans" charset="0"/>
              </a:rPr>
              <a:t>Question:</a:t>
            </a:r>
            <a:r>
              <a:rPr lang="en-US" sz="2200">
                <a:latin typeface="FreeSans" charset="0"/>
              </a:rPr>
              <a:t> What's the computational cost of BPROP?</a:t>
            </a:r>
          </a:p>
          <a:p>
            <a:pPr algn="l">
              <a:spcBef>
                <a:spcPts val="0"/>
              </a:spcBef>
            </a:pPr>
            <a:endParaRPr lang="en-US" sz="70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>
                <a:solidFill>
                  <a:srgbClr val="008000"/>
                </a:solidFill>
                <a:latin typeface="FreeSans" charset="0"/>
              </a:rPr>
              <a:t>Answer: </a:t>
            </a:r>
            <a:r>
              <a:rPr lang="en-US" sz="2200">
                <a:latin typeface="FreeSans" charset="0"/>
              </a:rPr>
              <a:t>About twice FPROP (need to compute gradients w.r.t. input and parameters at every layer).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07360" y="3492367"/>
            <a:ext cx="87091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>
                <a:solidFill>
                  <a:srgbClr val="FF0000"/>
                </a:solidFill>
                <a:latin typeface="FreeSans" charset="0"/>
              </a:rPr>
              <a:t>Note:</a:t>
            </a:r>
            <a:r>
              <a:rPr lang="en-US" sz="2200">
                <a:latin typeface="FreeSans" charset="0"/>
              </a:rPr>
              <a:t> FPROP and BPROP are dual of each other. E.g.,: 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158560" y="4814426"/>
            <a:ext cx="414720" cy="414764"/>
          </a:xfrm>
          <a:prstGeom prst="ellips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6349" rIns="97967" bIns="57147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1601280" y="4464468"/>
            <a:ext cx="622080" cy="41476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1602720" y="5083734"/>
            <a:ext cx="62208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545920" y="4998766"/>
            <a:ext cx="6076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 flipH="1">
            <a:off x="5349600" y="6022712"/>
            <a:ext cx="414720" cy="414764"/>
          </a:xfrm>
          <a:prstGeom prst="ellips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6349" rIns="97967" bIns="57147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5698081" y="5672756"/>
            <a:ext cx="624960" cy="414764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 flipV="1">
            <a:off x="5698081" y="6292021"/>
            <a:ext cx="62496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4767840" y="6207051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4862880" y="4704975"/>
            <a:ext cx="61056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4862880" y="5325679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5477760" y="4704975"/>
            <a:ext cx="1440" cy="622145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>
            <a:off x="5451840" y="5031888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2219041" y="5782208"/>
            <a:ext cx="6076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2219041" y="6402912"/>
            <a:ext cx="6076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2214720" y="5782208"/>
            <a:ext cx="1440" cy="622145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1631521" y="6109121"/>
            <a:ext cx="6076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1036800" y="5599308"/>
            <a:ext cx="5806080" cy="1441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1036800" y="4391022"/>
            <a:ext cx="5806080" cy="1440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V="1">
            <a:off x="3839040" y="4029543"/>
            <a:ext cx="1440" cy="2491462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1799040" y="3979139"/>
            <a:ext cx="124896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i="1" dirty="0">
                <a:latin typeface="FreeSans" charset="0"/>
              </a:rPr>
              <a:t>FPROP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740480" y="3979138"/>
            <a:ext cx="127296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i="1">
                <a:latin typeface="FreeSans" charset="0"/>
              </a:rPr>
              <a:t>BPROP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 rot="16200000">
            <a:off x="843797" y="4820203"/>
            <a:ext cx="829527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>
                <a:latin typeface="FreeSans" charset="0"/>
              </a:rPr>
              <a:t>SUM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 rot="16200000">
            <a:off x="959717" y="5846323"/>
            <a:ext cx="829527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>
                <a:latin typeface="FreeSans" charset="0"/>
              </a:rPr>
              <a:t>COPY</a:t>
            </a:r>
          </a:p>
          <a:p>
            <a:pPr algn="ctr"/>
            <a:endParaRPr lang="en-US">
              <a:latin typeface="Free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Backward 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153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Assignments</a:t>
            </a:r>
          </a:p>
          <a:p>
            <a:pPr lvl="1"/>
            <a:r>
              <a:rPr lang="en-US" dirty="0">
                <a:hlinkClick r:id="rId2"/>
              </a:rPr>
              <a:t>https://docs.google.com/spreadsheets/d/1m76E4mC0wfRjc4HRBWFdAlXKPIzlEwfw1-u7rBw9TJ8/edit#gid=</a:t>
            </a:r>
            <a:r>
              <a:rPr lang="en-US" dirty="0" smtClean="0">
                <a:hlinkClick r:id="rId2"/>
              </a:rPr>
              <a:t>2045905312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/>
              <a:pPr/>
              <a:t>20</a:t>
            </a:fld>
            <a:endParaRPr lang="en-US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       </a:t>
            </a:r>
            <a:r>
              <a:rPr lang="en-US" sz="2500" b="1" dirty="0">
                <a:solidFill>
                  <a:srgbClr val="FF0000"/>
                </a:solidFill>
                <a:latin typeface="FreeSans" charset="0"/>
              </a:rPr>
              <a:t>  ~2B parameters</a:t>
            </a:r>
            <a:r>
              <a:rPr lang="en-US" sz="2500" dirty="0">
                <a:latin typeface="FreeSans" charset="0"/>
              </a:rPr>
              <a:t>!!!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436000" y="1866436"/>
            <a:ext cx="414720" cy="41476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07841" y="5546023"/>
            <a:ext cx="630864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Spatial correlation is local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Waste of resources + we have not enough          training samples anyway..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05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3EF0F9-D3C2-054E-BFAB-38CAEEF1474C}" type="slidenum">
              <a:rPr lang="en-US"/>
              <a:pPr/>
              <a:t>21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15200" y="3110727"/>
            <a:ext cx="43012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Example: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Filter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	      4M parameters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913920" y="5577706"/>
            <a:ext cx="506448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>
                <a:solidFill>
                  <a:srgbClr val="FF0000"/>
                </a:solidFill>
                <a:latin typeface="FreeSans" charset="0"/>
              </a:rPr>
              <a:t>Note: </a:t>
            </a:r>
            <a:r>
              <a:rPr lang="en-US" sz="2200">
                <a:latin typeface="FreeSans" charset="0"/>
              </a:rPr>
              <a:t>This parameterization is good when input image is registered (e.g., face recognition).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Locally Connected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099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CC5D87-E287-824D-BE18-FC2934BE27F0}" type="slidenum">
              <a:rPr lang="en-US"/>
              <a:pPr/>
              <a:t>22</a:t>
            </a:fld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037760" y="995145"/>
            <a:ext cx="520416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STATIONARITY? </a:t>
            </a:r>
            <a:r>
              <a:rPr lang="en-US" sz="2200" dirty="0">
                <a:latin typeface="FreeSans" charset="0"/>
              </a:rPr>
              <a:t>Statistics is similar at different locations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913920" y="5577706"/>
            <a:ext cx="506448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>
                <a:solidFill>
                  <a:srgbClr val="FF0000"/>
                </a:solidFill>
                <a:latin typeface="FreeSans" charset="0"/>
              </a:rPr>
              <a:t>Note: </a:t>
            </a:r>
            <a:r>
              <a:rPr lang="en-US" sz="2200">
                <a:latin typeface="FreeSans" charset="0"/>
              </a:rPr>
              <a:t>This parameterization is good when input image is registered (e.g., face recognition).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15200" y="3110727"/>
            <a:ext cx="43012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Example: 200x200 image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                Filter size: 10x10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		      4M parameters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Locally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64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187AB3-49F4-4A49-ADBE-0AF7FCB422D6}" type="slidenum">
              <a:rPr lang="en-US"/>
              <a:pPr/>
              <a:t>23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640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3121" y="3780398"/>
            <a:ext cx="5280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Share the same parameters across different locations (assuming input is stationary):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Convolutions with learned kernels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63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4698"/>
            <a:ext cx="5943600" cy="186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"Convolution of box signal with itself2" by </a:t>
            </a:r>
            <a:r>
              <a:rPr lang="en-US" dirty="0" err="1"/>
              <a:t>Convolution_of_box_signal_with_itself.gif</a:t>
            </a:r>
            <a:r>
              <a:rPr lang="en-US" dirty="0"/>
              <a:t>: Brian </a:t>
            </a:r>
            <a:r>
              <a:rPr lang="en-US" dirty="0" err="1"/>
              <a:t>Ambergderivative</a:t>
            </a:r>
            <a:r>
              <a:rPr lang="en-US" dirty="0"/>
              <a:t> work: Tinos (talk) - </a:t>
            </a:r>
            <a:r>
              <a:rPr lang="en-US" dirty="0" err="1"/>
              <a:t>Convolution_of_box_signal_with_itself.gif</a:t>
            </a:r>
            <a:r>
              <a:rPr lang="en-US" dirty="0"/>
              <a:t>. Licensed under CC BY-SA 3.0 via Commons - https://</a:t>
            </a:r>
            <a:r>
              <a:rPr lang="en-US" dirty="0" err="1"/>
              <a:t>commons.wikimedia.org</a:t>
            </a:r>
            <a:r>
              <a:rPr lang="en-US" dirty="0"/>
              <a:t>/wiki/File:Convolution_of_box_signal_with_itself2.gif#/media/File:Convolution_of_box_signal_with_itself2.gif</a:t>
            </a:r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943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0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http://setosa.io/ev/image-kernels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https://github.com/bruckner/</a:t>
            </a:r>
            <a:r>
              <a:rPr lang="en-US" dirty="0" smtClean="0">
                <a:hlinkClick r:id="rId3"/>
              </a:rPr>
              <a:t>deepViz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32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10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481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3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5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366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66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90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5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84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67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54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4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10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50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Notation + Setup</a:t>
            </a:r>
          </a:p>
          <a:p>
            <a:r>
              <a:rPr lang="en-US" dirty="0" smtClean="0"/>
              <a:t>Neural Networks</a:t>
            </a:r>
          </a:p>
          <a:p>
            <a:r>
              <a:rPr lang="en-US" dirty="0" smtClean="0"/>
              <a:t>Chain Rule + </a:t>
            </a:r>
            <a:r>
              <a:rPr lang="en-US" dirty="0" err="1" smtClean="0"/>
              <a:t>Backprop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1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6240" y="6172200"/>
            <a:ext cx="9072000" cy="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>
                <a:solidFill>
                  <a:srgbClr val="000080"/>
                </a:solidFill>
                <a:latin typeface="FreeSans" charset="0"/>
              </a:rPr>
              <a:t>Mathieu et al. “Fast training of CNNs through FFTs” ICLR 2014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124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0960" y="1036909"/>
            <a:ext cx="4976640" cy="103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2488582"/>
            <a:ext cx="3110400" cy="23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2458338"/>
            <a:ext cx="3110400" cy="245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525120" y="3318109"/>
            <a:ext cx="829440" cy="13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*       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972960" y="3028639"/>
            <a:ext cx="10368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</a:t>
            </a:r>
            <a:r>
              <a:rPr lang="en-US" sz="2200" dirty="0" smtClean="0">
                <a:latin typeface="FreeSans" charset="0"/>
              </a:rPr>
              <a:t> 0  </a:t>
            </a:r>
            <a:r>
              <a:rPr lang="en-US" sz="2200" dirty="0">
                <a:latin typeface="FreeSans" charset="0"/>
              </a:rPr>
              <a:t>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</a:t>
            </a:r>
            <a:r>
              <a:rPr lang="en-US" sz="2200" dirty="0" smtClean="0">
                <a:latin typeface="FreeSans" charset="0"/>
              </a:rPr>
              <a:t> 0  </a:t>
            </a:r>
            <a:r>
              <a:rPr lang="en-US" sz="2200" dirty="0">
                <a:latin typeface="FreeSans" charset="0"/>
              </a:rPr>
              <a:t>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</a:t>
            </a:r>
            <a:r>
              <a:rPr lang="en-US" sz="2200" dirty="0" smtClean="0">
                <a:latin typeface="FreeSans" charset="0"/>
              </a:rPr>
              <a:t> 0  1</a:t>
            </a:r>
            <a:endParaRPr lang="en-US" sz="2200" dirty="0">
              <a:latin typeface="FreeSans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244160" y="2695963"/>
            <a:ext cx="414720" cy="414764"/>
          </a:xfrm>
          <a:prstGeom prst="rect">
            <a:avLst/>
          </a:prstGeom>
          <a:solidFill>
            <a:srgbClr val="808080"/>
          </a:solidFill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277281" y="2695963"/>
            <a:ext cx="123840" cy="414764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06240" y="2695963"/>
            <a:ext cx="123840" cy="41476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658880" y="2695963"/>
            <a:ext cx="5184000" cy="414764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658880" y="3110726"/>
            <a:ext cx="5184000" cy="1441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124960" y="3155372"/>
            <a:ext cx="82944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=        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393984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02776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9398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8002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480024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94128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98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976640" y="1371024"/>
            <a:ext cx="416736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b="1" dirty="0">
                <a:latin typeface="FreeSans" charset="0"/>
              </a:rPr>
              <a:t>Learn</a:t>
            </a:r>
            <a:r>
              <a:rPr lang="en-US" sz="2500" dirty="0">
                <a:latin typeface="FreeSans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FreeSans" charset="0"/>
              </a:rPr>
              <a:t>multiple filters.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618880" y="2994075"/>
            <a:ext cx="352512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E.g.: 200x200 image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        100 Filters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        Filter size: 10x10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	   10K parameters</a:t>
            </a:r>
          </a:p>
          <a:p>
            <a:pPr algn="l">
              <a:spcBef>
                <a:spcPts val="0"/>
              </a:spcBef>
            </a:pPr>
            <a:endParaRPr lang="en-US" sz="700">
              <a:latin typeface="FreeSans" charset="0"/>
            </a:endParaRPr>
          </a:p>
          <a:p>
            <a:pPr algn="l">
              <a:spcBef>
                <a:spcPts val="0"/>
              </a:spcBef>
            </a:pPr>
            <a:endParaRPr lang="en-US">
              <a:latin typeface="FreeSans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784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90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 descr="fig16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3657600"/>
            <a:ext cx="9042569" cy="2514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LeCun</a:t>
            </a:r>
            <a:r>
              <a:rPr lang="en-US" dirty="0" smtClean="0"/>
              <a:t>, Kevin Murphy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1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003680" y="3528370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395360" y="3953216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86400" y="4442867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5188320" y="4270049"/>
            <a:ext cx="10368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2315520" y="4270049"/>
            <a:ext cx="10368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3330720" y="3583097"/>
            <a:ext cx="1980000" cy="1300457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Conv.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442081" y="4052585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4" r:id="rId4" imgW="340920" imgH="212400" progId="">
                  <p:embed/>
                </p:oleObj>
              </mc:Choice>
              <mc:Fallback>
                <p:oleObj r:id="rId4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81" y="4052585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613920" y="3607579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7005600" y="4195161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68622" name="Object 14"/>
          <p:cNvGraphicFramePr>
            <a:graphicFrameLocks noChangeAspect="1"/>
          </p:cNvGraphicFramePr>
          <p:nvPr/>
        </p:nvGraphicFramePr>
        <p:xfrm>
          <a:off x="856801" y="4513434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5" r:id="rId6" imgW="340920" imgH="212400" progId="">
                  <p:embed/>
                </p:oleObj>
              </mc:Choice>
              <mc:Fallback>
                <p:oleObj r:id="rId6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801" y="4513434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15"/>
          <p:cNvGraphicFramePr>
            <a:graphicFrameLocks noChangeAspect="1"/>
          </p:cNvGraphicFramePr>
          <p:nvPr/>
        </p:nvGraphicFramePr>
        <p:xfrm>
          <a:off x="1304640" y="4928197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6" r:id="rId8" imgW="340920" imgH="212400" progId="">
                  <p:embed/>
                </p:oleObj>
              </mc:Choice>
              <mc:Fallback>
                <p:oleObj r:id="rId8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640" y="4928197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6197761" y="4062667"/>
          <a:ext cx="37296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7" r:id="rId10" imgW="218160" imgH="212400" progId="">
                  <p:embed/>
                </p:oleObj>
              </mc:Choice>
              <mc:Fallback>
                <p:oleObj r:id="rId10" imgW="21816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761" y="4062667"/>
                        <a:ext cx="37296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6655681" y="4650249"/>
          <a:ext cx="37296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8" r:id="rId12" imgW="218160" imgH="212400" progId="">
                  <p:embed/>
                </p:oleObj>
              </mc:Choice>
              <mc:Fallback>
                <p:oleObj r:id="rId12" imgW="21816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681" y="4650249"/>
                        <a:ext cx="37296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V="1">
            <a:off x="108420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V="1">
            <a:off x="468432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V="1">
            <a:off x="566496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8760" y="2292594"/>
            <a:ext cx="186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output feature map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376800" y="2292594"/>
            <a:ext cx="186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solidFill>
                  <a:srgbClr val="FF0000"/>
                </a:solidFill>
                <a:latin typeface="FreeSans" charset="0"/>
              </a:rPr>
              <a:t>input feature map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944960" y="2292593"/>
            <a:ext cx="18662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solidFill>
                  <a:srgbClr val="FF0000"/>
                </a:solidFill>
                <a:latin typeface="FreeSans" charset="0"/>
              </a:rPr>
              <a:t>kernel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52500"/>
            <a:ext cx="5372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287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147040" y="3528370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538720" y="3953216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028320" y="4442867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1585441" y="4052585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1" r:id="rId4" imgW="340920" imgH="212400" progId="">
                  <p:embed/>
                </p:oleObj>
              </mc:Choice>
              <mc:Fallback>
                <p:oleObj r:id="rId4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441" y="4052585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307840" y="3607579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5699520" y="4195161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2000161" y="4513434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2" r:id="rId6" imgW="340920" imgH="212400" progId="">
                  <p:embed/>
                </p:oleObj>
              </mc:Choice>
              <mc:Fallback>
                <p:oleObj r:id="rId6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161" y="4513434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12"/>
          <p:cNvGraphicFramePr>
            <a:graphicFrameLocks noChangeAspect="1"/>
          </p:cNvGraphicFramePr>
          <p:nvPr/>
        </p:nvGraphicFramePr>
        <p:xfrm>
          <a:off x="2448000" y="4928197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3" r:id="rId8" imgW="340920" imgH="212400" progId="">
                  <p:embed/>
                </p:oleObj>
              </mc:Choice>
              <mc:Fallback>
                <p:oleObj r:id="rId8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000" y="4928197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3"/>
          <p:cNvGraphicFramePr>
            <a:graphicFrameLocks noChangeAspect="1"/>
          </p:cNvGraphicFramePr>
          <p:nvPr/>
        </p:nvGraphicFramePr>
        <p:xfrm>
          <a:off x="4891680" y="4062667"/>
          <a:ext cx="37296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4" r:id="rId10" imgW="218160" imgH="212400" progId="">
                  <p:embed/>
                </p:oleObj>
              </mc:Choice>
              <mc:Fallback>
                <p:oleObj r:id="rId10" imgW="21816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680" y="4062667"/>
                        <a:ext cx="37296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14"/>
          <p:cNvGraphicFramePr>
            <a:graphicFrameLocks noChangeAspect="1"/>
          </p:cNvGraphicFramePr>
          <p:nvPr/>
        </p:nvGraphicFramePr>
        <p:xfrm>
          <a:off x="5349600" y="4650249"/>
          <a:ext cx="37296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" r:id="rId12" imgW="218160" imgH="212400" progId="">
                  <p:embed/>
                </p:oleObj>
              </mc:Choice>
              <mc:Fallback>
                <p:oleObj r:id="rId12" imgW="21816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600" y="4650249"/>
                        <a:ext cx="37296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108420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V="1">
            <a:off x="468432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 flipV="1">
            <a:off x="566496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8760" y="2292594"/>
            <a:ext cx="186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output feature map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3376800" y="2292594"/>
            <a:ext cx="186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solidFill>
                  <a:srgbClr val="FF0000"/>
                </a:solidFill>
                <a:latin typeface="FreeSans" charset="0"/>
              </a:rPr>
              <a:t>input feature map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944960" y="2292593"/>
            <a:ext cx="18662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solidFill>
                  <a:srgbClr val="FF0000"/>
                </a:solidFill>
                <a:latin typeface="FreeSans" charset="0"/>
              </a:rPr>
              <a:t>kernel</a:t>
            </a: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3110400" y="4562399"/>
            <a:ext cx="207360" cy="207382"/>
          </a:xfrm>
          <a:prstGeom prst="rect">
            <a:avLst/>
          </a:prstGeom>
          <a:solidFill>
            <a:srgbClr val="00808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2620800" y="4039624"/>
            <a:ext cx="207360" cy="207382"/>
          </a:xfrm>
          <a:prstGeom prst="rect">
            <a:avLst/>
          </a:prstGeom>
          <a:solidFill>
            <a:srgbClr val="00808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2229120" y="3616220"/>
            <a:ext cx="207360" cy="207382"/>
          </a:xfrm>
          <a:prstGeom prst="rect">
            <a:avLst/>
          </a:prstGeom>
          <a:solidFill>
            <a:srgbClr val="00808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2280960" y="3732872"/>
            <a:ext cx="311040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 flipV="1">
            <a:off x="2695680" y="3731433"/>
            <a:ext cx="269568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flipV="1">
            <a:off x="3146400" y="3731433"/>
            <a:ext cx="2244960" cy="936098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52500"/>
            <a:ext cx="5372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65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147040" y="3528370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538720" y="3953216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028320" y="4442867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1585441" y="4052585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6" r:id="rId4" imgW="340920" imgH="212400" progId="">
                  <p:embed/>
                </p:oleObj>
              </mc:Choice>
              <mc:Fallback>
                <p:oleObj r:id="rId4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441" y="4052585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5307840" y="3607579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5699520" y="4195161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2000161" y="4513434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7" r:id="rId6" imgW="340920" imgH="212400" progId="">
                  <p:embed/>
                </p:oleObj>
              </mc:Choice>
              <mc:Fallback>
                <p:oleObj r:id="rId6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161" y="4513434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2448000" y="4928197"/>
          <a:ext cx="59472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8" r:id="rId8" imgW="340920" imgH="212400" progId="">
                  <p:embed/>
                </p:oleObj>
              </mc:Choice>
              <mc:Fallback>
                <p:oleObj r:id="rId8" imgW="34092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000" y="4928197"/>
                        <a:ext cx="59472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13"/>
          <p:cNvGraphicFramePr>
            <a:graphicFrameLocks noChangeAspect="1"/>
          </p:cNvGraphicFramePr>
          <p:nvPr/>
        </p:nvGraphicFramePr>
        <p:xfrm>
          <a:off x="4891680" y="4062667"/>
          <a:ext cx="37296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9" r:id="rId10" imgW="218160" imgH="212400" progId="">
                  <p:embed/>
                </p:oleObj>
              </mc:Choice>
              <mc:Fallback>
                <p:oleObj r:id="rId10" imgW="21816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680" y="4062667"/>
                        <a:ext cx="37296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0" name="Object 14"/>
          <p:cNvGraphicFramePr>
            <a:graphicFrameLocks noChangeAspect="1"/>
          </p:cNvGraphicFramePr>
          <p:nvPr/>
        </p:nvGraphicFramePr>
        <p:xfrm>
          <a:off x="5349600" y="4650249"/>
          <a:ext cx="372960" cy="36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0" r:id="rId12" imgW="218160" imgH="212400" progId="">
                  <p:embed/>
                </p:oleObj>
              </mc:Choice>
              <mc:Fallback>
                <p:oleObj r:id="rId12" imgW="218160" imgH="21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600" y="4650249"/>
                        <a:ext cx="372960" cy="3686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3110400" y="4562399"/>
            <a:ext cx="207360" cy="207382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2620800" y="4039624"/>
            <a:ext cx="207360" cy="207382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2229120" y="3616220"/>
            <a:ext cx="207360" cy="207382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2280960" y="3732872"/>
            <a:ext cx="3525120" cy="622145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2695680" y="4147635"/>
            <a:ext cx="3110400" cy="20738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V="1">
            <a:off x="3146400" y="4382381"/>
            <a:ext cx="2688480" cy="28515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108420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V="1">
            <a:off x="468432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V="1">
            <a:off x="5664960" y="1733815"/>
            <a:ext cx="622080" cy="625026"/>
          </a:xfrm>
          <a:prstGeom prst="line">
            <a:avLst/>
          </a:prstGeom>
          <a:noFill/>
          <a:ln w="54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8760" y="2292594"/>
            <a:ext cx="186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output feature map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376800" y="2292594"/>
            <a:ext cx="186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solidFill>
                  <a:srgbClr val="FF0000"/>
                </a:solidFill>
                <a:latin typeface="FreeSans" charset="0"/>
              </a:rPr>
              <a:t>input feature map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4944960" y="2292593"/>
            <a:ext cx="18662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solidFill>
                  <a:srgbClr val="FF0000"/>
                </a:solidFill>
                <a:latin typeface="FreeSans" charset="0"/>
              </a:rPr>
              <a:t>kernel</a:t>
            </a:r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52500"/>
            <a:ext cx="5372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0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07360" y="846809"/>
            <a:ext cx="8709120" cy="295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Question:</a:t>
            </a:r>
            <a:r>
              <a:rPr lang="en-US" sz="2200" dirty="0">
                <a:latin typeface="FreeSans" charset="0"/>
              </a:rPr>
              <a:t> What is the size of the output? What's the computational cost?</a:t>
            </a:r>
          </a:p>
          <a:p>
            <a:pPr algn="l">
              <a:spcBef>
                <a:spcPts val="0"/>
              </a:spcBef>
            </a:pPr>
            <a:endParaRPr lang="en-US" sz="7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8000"/>
                </a:solidFill>
                <a:latin typeface="FreeSans" charset="0"/>
              </a:rPr>
              <a:t>Answer: </a:t>
            </a:r>
            <a:r>
              <a:rPr lang="en-US" sz="2200" dirty="0">
                <a:latin typeface="FreeSans" charset="0"/>
              </a:rPr>
              <a:t>It is proportional to the number of filters and depends on the stride. If kernels have size </a:t>
            </a:r>
            <a:r>
              <a:rPr lang="en-US" sz="2200" dirty="0" err="1">
                <a:latin typeface="FreeSans" charset="0"/>
              </a:rPr>
              <a:t>KxK</a:t>
            </a:r>
            <a:r>
              <a:rPr lang="en-US" sz="2200" dirty="0">
                <a:latin typeface="FreeSans" charset="0"/>
              </a:rPr>
              <a:t>, input has size </a:t>
            </a:r>
            <a:r>
              <a:rPr lang="en-US" sz="2200" dirty="0" err="1">
                <a:latin typeface="FreeSans" charset="0"/>
              </a:rPr>
              <a:t>DxD</a:t>
            </a:r>
            <a:r>
              <a:rPr lang="en-US" sz="2200" dirty="0">
                <a:latin typeface="FreeSans" charset="0"/>
              </a:rPr>
              <a:t>, stride is 1, and there are M input feature maps and N output feature maps then: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the input has size </a:t>
            </a:r>
            <a:r>
              <a:rPr lang="en-US" sz="2200" dirty="0" err="1">
                <a:latin typeface="FreeSans" charset="0"/>
              </a:rPr>
              <a:t>M@DxD</a:t>
            </a:r>
            <a:r>
              <a:rPr lang="en-US" sz="2200" dirty="0">
                <a:latin typeface="FreeSans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the output has size N@(D-K+1)x(D-K+1)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the kernels have </a:t>
            </a:r>
            <a:r>
              <a:rPr lang="en-US" sz="2200" dirty="0" err="1">
                <a:latin typeface="FreeSans" charset="0"/>
              </a:rPr>
              <a:t>MxNxKxK</a:t>
            </a:r>
            <a:r>
              <a:rPr lang="en-US" sz="2200" dirty="0">
                <a:latin typeface="FreeSans" charset="0"/>
              </a:rPr>
              <a:t> coefficients (which have to be learned)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cost: M*K*K*N*(D-K+1)*(D-K+1)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07360" y="4504793"/>
            <a:ext cx="8709120" cy="20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Question:</a:t>
            </a:r>
            <a:r>
              <a:rPr lang="en-US" sz="2200" dirty="0">
                <a:latin typeface="FreeSans" charset="0"/>
              </a:rPr>
              <a:t> How many feature maps? What's the size of the filters?</a:t>
            </a:r>
          </a:p>
          <a:p>
            <a:pPr algn="l">
              <a:spcBef>
                <a:spcPts val="0"/>
              </a:spcBef>
            </a:pPr>
            <a:endParaRPr lang="en-US" sz="7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8000"/>
                </a:solidFill>
                <a:latin typeface="FreeSans" charset="0"/>
              </a:rPr>
              <a:t>Answer: </a:t>
            </a:r>
            <a:r>
              <a:rPr lang="en-US" sz="2200" dirty="0">
                <a:latin typeface="FreeSans" charset="0"/>
              </a:rPr>
              <a:t>Usually, there are more output feature maps than input feature maps. Convolutional layers can increase the number of hidden units by big factors (and are expensive to compute).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The size of the filters has to match the size/scale of the patterns we want to detect (task dependent).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Convolutional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6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85760" y="1157882"/>
            <a:ext cx="8709120" cy="116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A standard neural net applied to images:</a:t>
            </a:r>
          </a:p>
          <a:p>
            <a:pPr algn="l">
              <a:spcBef>
                <a:spcPts val="0"/>
              </a:spcBef>
            </a:pPr>
            <a:endParaRPr lang="en-US" sz="5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scales </a:t>
            </a:r>
            <a:r>
              <a:rPr lang="en-US" sz="2200" dirty="0" err="1">
                <a:latin typeface="FreeSans" charset="0"/>
              </a:rPr>
              <a:t>quadratically</a:t>
            </a:r>
            <a:r>
              <a:rPr lang="en-US" sz="2200" dirty="0">
                <a:latin typeface="FreeSans" charset="0"/>
              </a:rPr>
              <a:t> with the size of the input</a:t>
            </a:r>
          </a:p>
          <a:p>
            <a:pPr algn="l">
              <a:spcBef>
                <a:spcPts val="0"/>
              </a:spcBef>
            </a:pPr>
            <a:endParaRPr lang="en-US" sz="5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does not leverage </a:t>
            </a:r>
            <a:r>
              <a:rPr lang="en-US" sz="2200" dirty="0" err="1">
                <a:latin typeface="FreeSans" charset="0"/>
              </a:rPr>
              <a:t>stationarity</a:t>
            </a:r>
            <a:endParaRPr lang="en-US" sz="2200" dirty="0">
              <a:latin typeface="FreeSans" charset="0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85760" y="3117928"/>
            <a:ext cx="8709120" cy="185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Solution:</a:t>
            </a:r>
          </a:p>
          <a:p>
            <a:pPr algn="l">
              <a:spcBef>
                <a:spcPts val="0"/>
              </a:spcBef>
            </a:pPr>
            <a:endParaRPr lang="en-US" sz="50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- connect each hidden unit to a small patch of the input</a:t>
            </a:r>
          </a:p>
          <a:p>
            <a:pPr algn="l">
              <a:spcBef>
                <a:spcPts val="0"/>
              </a:spcBef>
            </a:pPr>
            <a:endParaRPr lang="en-US" sz="50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- share the weight across space</a:t>
            </a:r>
          </a:p>
          <a:p>
            <a:pPr algn="l">
              <a:spcBef>
                <a:spcPts val="0"/>
              </a:spcBef>
            </a:pPr>
            <a:endParaRPr lang="en-US" sz="50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This is called: </a:t>
            </a:r>
            <a:r>
              <a:rPr lang="en-US" sz="2200" b="1">
                <a:solidFill>
                  <a:srgbClr val="FF0000"/>
                </a:solidFill>
                <a:latin typeface="FreeSans" charset="0"/>
              </a:rPr>
              <a:t>convolutional layer.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A network with convolutional layers is called</a:t>
            </a:r>
            <a:r>
              <a:rPr lang="en-US" sz="2200" b="1">
                <a:solidFill>
                  <a:srgbClr val="FF0000"/>
                </a:solidFill>
                <a:latin typeface="FreeSans" charset="0"/>
              </a:rPr>
              <a:t> convolutional network.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4800" y="5715000"/>
            <a:ext cx="9072000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000080"/>
                </a:solidFill>
                <a:latin typeface="FreeSans" charset="0"/>
              </a:rPr>
              <a:t>LeCun</a:t>
            </a:r>
            <a:r>
              <a:rPr lang="en-US" sz="1800" dirty="0">
                <a:solidFill>
                  <a:srgbClr val="000080"/>
                </a:solidFill>
                <a:latin typeface="FreeSans" charset="0"/>
              </a:rPr>
              <a:t> et al. “Gradient-based learning applied to document recognition” IEEE 1998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40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T</a:t>
            </a:r>
            <a:r>
              <a:rPr lang="en-US" dirty="0" smtClean="0"/>
              <a:t>he Neuron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Neurons</a:t>
            </a:r>
          </a:p>
          <a:p>
            <a:pPr lvl="2"/>
            <a:r>
              <a:rPr lang="en-US" sz="1400" dirty="0" smtClean="0"/>
              <a:t>accept information from multiple inputs, </a:t>
            </a:r>
          </a:p>
          <a:p>
            <a:pPr lvl="2"/>
            <a:r>
              <a:rPr lang="en-US" sz="1400" dirty="0" smtClean="0"/>
              <a:t>transmit information to other neurons.</a:t>
            </a:r>
          </a:p>
          <a:p>
            <a:r>
              <a:rPr lang="en-US" sz="2000" dirty="0" smtClean="0"/>
              <a:t>Artificial neuron</a:t>
            </a:r>
          </a:p>
          <a:p>
            <a:pPr lvl="2"/>
            <a:r>
              <a:rPr lang="en-US" sz="1200" dirty="0" smtClean="0"/>
              <a:t>Multiply inputs by weights along edges</a:t>
            </a:r>
          </a:p>
          <a:p>
            <a:pPr lvl="2"/>
            <a:r>
              <a:rPr lang="en-US" sz="1200" dirty="0" smtClean="0"/>
              <a:t>Apply some function to the set of inputs at each node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68394" cy="195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50" y="3352800"/>
            <a:ext cx="4184650" cy="238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64852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764721"/>
            <a:ext cx="4707360" cy="60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6821" y="1265128"/>
            <a:ext cx="57571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Let us assume filter is an “eye” detector.</a:t>
            </a:r>
          </a:p>
          <a:p>
            <a:pPr lvl="0" algn="l"/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Q.:</a:t>
            </a:r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 how can we make the detection robust to the exact location of the eye?</a:t>
            </a:r>
          </a:p>
          <a:p>
            <a:pPr algn="l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Pooling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145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764721"/>
            <a:ext cx="7410240" cy="60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6821" y="1279773"/>
            <a:ext cx="57571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By “</a:t>
            </a: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pooling</a:t>
            </a:r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” (e.g., taking max) filter</a:t>
            </a:r>
          </a:p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responses at different locations we gain robustness to the exact spatial location of features.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Pooling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0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79520" y="959140"/>
            <a:ext cx="242352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 dirty="0">
                <a:latin typeface="FreeSans" charset="0"/>
              </a:rPr>
              <a:t>Max-pooling: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79520" y="2396411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 dirty="0">
                <a:latin typeface="FreeSans" charset="0"/>
              </a:rPr>
              <a:t>Average-pooling: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79520" y="3669505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>
                <a:latin typeface="FreeSans" charset="0"/>
              </a:rPr>
              <a:t>L2-pooling: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79520" y="5270953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>
                <a:latin typeface="FreeSans" charset="0"/>
              </a:rPr>
              <a:t>L2-pooling over features: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Pooling Layer: Examples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63700"/>
            <a:ext cx="4533900" cy="546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0"/>
            <a:ext cx="4533900" cy="546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67200"/>
            <a:ext cx="5003800" cy="927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5715000"/>
            <a:ext cx="4013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38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07360" y="913056"/>
            <a:ext cx="8709120" cy="264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Question:</a:t>
            </a:r>
            <a:r>
              <a:rPr lang="en-US" sz="2200" dirty="0">
                <a:latin typeface="FreeSans" charset="0"/>
              </a:rPr>
              <a:t> What is the size of the output? What's the computational cost?</a:t>
            </a:r>
          </a:p>
          <a:p>
            <a:pPr algn="l">
              <a:spcBef>
                <a:spcPts val="0"/>
              </a:spcBef>
            </a:pPr>
            <a:endParaRPr lang="en-US" sz="7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8000"/>
                </a:solidFill>
                <a:latin typeface="FreeSans" charset="0"/>
              </a:rPr>
              <a:t>Answer:</a:t>
            </a:r>
            <a:r>
              <a:rPr lang="en-US" sz="2200" dirty="0">
                <a:latin typeface="FreeSans" charset="0"/>
              </a:rPr>
              <a:t> The size of the output depends on the stride between the pools. For instance, if pools do not overlap and have size </a:t>
            </a:r>
            <a:r>
              <a:rPr lang="en-US" sz="2200" dirty="0" err="1">
                <a:latin typeface="FreeSans" charset="0"/>
              </a:rPr>
              <a:t>KxK</a:t>
            </a:r>
            <a:r>
              <a:rPr lang="en-US" sz="2200" dirty="0">
                <a:latin typeface="FreeSans" charset="0"/>
              </a:rPr>
              <a:t>, and the input has size </a:t>
            </a:r>
            <a:r>
              <a:rPr lang="en-US" sz="2200" dirty="0" err="1">
                <a:latin typeface="FreeSans" charset="0"/>
              </a:rPr>
              <a:t>DxD</a:t>
            </a:r>
            <a:r>
              <a:rPr lang="en-US" sz="2200" dirty="0">
                <a:latin typeface="FreeSans" charset="0"/>
              </a:rPr>
              <a:t> with M input feature maps, then: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output is M@(D/K)x(D/K)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the computational cost is proportional to the size of the input (negligible compared to a convolutional layer)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07360" y="4177879"/>
            <a:ext cx="8709120" cy="141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>
                <a:solidFill>
                  <a:srgbClr val="FF0000"/>
                </a:solidFill>
                <a:latin typeface="FreeSans" charset="0"/>
              </a:rPr>
              <a:t>Question:</a:t>
            </a:r>
            <a:r>
              <a:rPr lang="en-US" sz="2200">
                <a:latin typeface="FreeSans" charset="0"/>
              </a:rPr>
              <a:t> How should I set the size of the pools?</a:t>
            </a:r>
          </a:p>
          <a:p>
            <a:pPr algn="l">
              <a:spcBef>
                <a:spcPts val="0"/>
              </a:spcBef>
            </a:pPr>
            <a:endParaRPr lang="en-US" sz="70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>
                <a:solidFill>
                  <a:srgbClr val="008000"/>
                </a:solidFill>
                <a:latin typeface="FreeSans" charset="0"/>
              </a:rPr>
              <a:t>Answer:</a:t>
            </a:r>
            <a:r>
              <a:rPr lang="en-US" sz="2200">
                <a:latin typeface="FreeSans" charset="0"/>
              </a:rPr>
              <a:t> It depends on how much “invariant” or robust to distortions we want the representation to be. It is best to pool slowly (via a few stacks of conv-pooling layers).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Pooling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4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3159360" y="1026828"/>
            <a:ext cx="4586400" cy="4609924"/>
            <a:chOff x="2194" y="713"/>
            <a:chExt cx="3185" cy="3201"/>
          </a:xfrm>
        </p:grpSpPr>
        <p:pic>
          <p:nvPicPr>
            <p:cNvPr id="778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28458" r="34792" b="28458"/>
            <a:stretch>
              <a:fillRect/>
            </a:stretch>
          </p:blipFill>
          <p:spPr bwMode="auto">
            <a:xfrm>
              <a:off x="2665" y="967"/>
              <a:ext cx="2323" cy="2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7395" t="28458" r="34792" b="2845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77831" name="Group 7"/>
            <p:cNvGrpSpPr>
              <a:grpSpLocks/>
            </p:cNvGrpSpPr>
            <p:nvPr/>
          </p:nvGrpSpPr>
          <p:grpSpPr bwMode="auto">
            <a:xfrm>
              <a:off x="3882" y="730"/>
              <a:ext cx="478" cy="475"/>
              <a:chOff x="3882" y="730"/>
              <a:chExt cx="478" cy="475"/>
            </a:xfrm>
          </p:grpSpPr>
          <p:pic>
            <p:nvPicPr>
              <p:cNvPr id="7783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4" y="731"/>
                <a:ext cx="476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33" name="AutoShape 9"/>
              <p:cNvSpPr>
                <a:spLocks noChangeArrowheads="1"/>
              </p:cNvSpPr>
              <p:nvPr/>
            </p:nvSpPr>
            <p:spPr bwMode="auto">
              <a:xfrm>
                <a:off x="3882" y="730"/>
                <a:ext cx="478" cy="475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34" name="Group 10"/>
            <p:cNvGrpSpPr>
              <a:grpSpLocks/>
            </p:cNvGrpSpPr>
            <p:nvPr/>
          </p:nvGrpSpPr>
          <p:grpSpPr bwMode="auto">
            <a:xfrm>
              <a:off x="4385" y="873"/>
              <a:ext cx="514" cy="477"/>
              <a:chOff x="4385" y="873"/>
              <a:chExt cx="514" cy="477"/>
            </a:xfrm>
          </p:grpSpPr>
          <p:pic>
            <p:nvPicPr>
              <p:cNvPr id="77835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8" y="881"/>
                <a:ext cx="502" cy="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36" name="AutoShape 12"/>
              <p:cNvSpPr>
                <a:spLocks noChangeArrowheads="1"/>
              </p:cNvSpPr>
              <p:nvPr/>
            </p:nvSpPr>
            <p:spPr bwMode="auto">
              <a:xfrm>
                <a:off x="4385" y="873"/>
                <a:ext cx="514" cy="477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37" name="Group 13"/>
            <p:cNvGrpSpPr>
              <a:grpSpLocks/>
            </p:cNvGrpSpPr>
            <p:nvPr/>
          </p:nvGrpSpPr>
          <p:grpSpPr bwMode="auto">
            <a:xfrm>
              <a:off x="4776" y="1257"/>
              <a:ext cx="496" cy="470"/>
              <a:chOff x="4776" y="1257"/>
              <a:chExt cx="496" cy="470"/>
            </a:xfrm>
          </p:grpSpPr>
          <p:pic>
            <p:nvPicPr>
              <p:cNvPr id="77838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6" y="1264"/>
                <a:ext cx="488" cy="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39" name="AutoShape 15"/>
              <p:cNvSpPr>
                <a:spLocks noChangeArrowheads="1"/>
              </p:cNvSpPr>
              <p:nvPr/>
            </p:nvSpPr>
            <p:spPr bwMode="auto">
              <a:xfrm>
                <a:off x="4778" y="1257"/>
                <a:ext cx="493" cy="470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40" name="Group 16"/>
            <p:cNvGrpSpPr>
              <a:grpSpLocks/>
            </p:cNvGrpSpPr>
            <p:nvPr/>
          </p:nvGrpSpPr>
          <p:grpSpPr bwMode="auto">
            <a:xfrm>
              <a:off x="4886" y="1808"/>
              <a:ext cx="476" cy="473"/>
              <a:chOff x="4886" y="1808"/>
              <a:chExt cx="476" cy="473"/>
            </a:xfrm>
          </p:grpSpPr>
          <p:pic>
            <p:nvPicPr>
              <p:cNvPr id="77841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" y="1817"/>
                <a:ext cx="475" cy="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42" name="AutoShape 18"/>
              <p:cNvSpPr>
                <a:spLocks noChangeArrowheads="1"/>
              </p:cNvSpPr>
              <p:nvPr/>
            </p:nvSpPr>
            <p:spPr bwMode="auto">
              <a:xfrm>
                <a:off x="4887" y="1808"/>
                <a:ext cx="475" cy="473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43" name="Group 19"/>
            <p:cNvGrpSpPr>
              <a:grpSpLocks/>
            </p:cNvGrpSpPr>
            <p:nvPr/>
          </p:nvGrpSpPr>
          <p:grpSpPr bwMode="auto">
            <a:xfrm>
              <a:off x="4888" y="2350"/>
              <a:ext cx="491" cy="470"/>
              <a:chOff x="4888" y="2350"/>
              <a:chExt cx="491" cy="470"/>
            </a:xfrm>
          </p:grpSpPr>
          <p:pic>
            <p:nvPicPr>
              <p:cNvPr id="77844" name="Picture 2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" y="2358"/>
                <a:ext cx="491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45" name="AutoShape 21"/>
              <p:cNvSpPr>
                <a:spLocks noChangeArrowheads="1"/>
              </p:cNvSpPr>
              <p:nvPr/>
            </p:nvSpPr>
            <p:spPr bwMode="auto">
              <a:xfrm>
                <a:off x="4892" y="2350"/>
                <a:ext cx="486" cy="463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46" name="Group 22"/>
            <p:cNvGrpSpPr>
              <a:grpSpLocks/>
            </p:cNvGrpSpPr>
            <p:nvPr/>
          </p:nvGrpSpPr>
          <p:grpSpPr bwMode="auto">
            <a:xfrm>
              <a:off x="4730" y="2817"/>
              <a:ext cx="491" cy="471"/>
              <a:chOff x="4730" y="2817"/>
              <a:chExt cx="491" cy="471"/>
            </a:xfrm>
          </p:grpSpPr>
          <p:pic>
            <p:nvPicPr>
              <p:cNvPr id="77847" name="Picture 2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" y="2817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48" name="AutoShape 24"/>
              <p:cNvSpPr>
                <a:spLocks noChangeArrowheads="1"/>
              </p:cNvSpPr>
              <p:nvPr/>
            </p:nvSpPr>
            <p:spPr bwMode="auto">
              <a:xfrm>
                <a:off x="4730" y="2821"/>
                <a:ext cx="491" cy="467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49" name="Group 25"/>
            <p:cNvGrpSpPr>
              <a:grpSpLocks/>
            </p:cNvGrpSpPr>
            <p:nvPr/>
          </p:nvGrpSpPr>
          <p:grpSpPr bwMode="auto">
            <a:xfrm>
              <a:off x="4395" y="3289"/>
              <a:ext cx="481" cy="465"/>
              <a:chOff x="4395" y="3289"/>
              <a:chExt cx="481" cy="465"/>
            </a:xfrm>
          </p:grpSpPr>
          <p:pic>
            <p:nvPicPr>
              <p:cNvPr id="77850" name="Picture 2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5" y="3289"/>
                <a:ext cx="474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51" name="AutoShape 27"/>
              <p:cNvSpPr>
                <a:spLocks noChangeArrowheads="1"/>
              </p:cNvSpPr>
              <p:nvPr/>
            </p:nvSpPr>
            <p:spPr bwMode="auto">
              <a:xfrm>
                <a:off x="4395" y="3289"/>
                <a:ext cx="481" cy="465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52" name="Group 28"/>
            <p:cNvGrpSpPr>
              <a:grpSpLocks/>
            </p:cNvGrpSpPr>
            <p:nvPr/>
          </p:nvGrpSpPr>
          <p:grpSpPr bwMode="auto">
            <a:xfrm>
              <a:off x="3953" y="3474"/>
              <a:ext cx="455" cy="427"/>
              <a:chOff x="3953" y="3474"/>
              <a:chExt cx="455" cy="427"/>
            </a:xfrm>
          </p:grpSpPr>
          <p:pic>
            <p:nvPicPr>
              <p:cNvPr id="77853" name="Picture 2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3" y="3477"/>
                <a:ext cx="455" cy="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54" name="AutoShape 30"/>
              <p:cNvSpPr>
                <a:spLocks noChangeArrowheads="1"/>
              </p:cNvSpPr>
              <p:nvPr/>
            </p:nvSpPr>
            <p:spPr bwMode="auto">
              <a:xfrm>
                <a:off x="3953" y="3474"/>
                <a:ext cx="448" cy="427"/>
              </a:xfrm>
              <a:prstGeom prst="roundRect">
                <a:avLst>
                  <a:gd name="adj" fmla="val 231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55" name="Group 31"/>
            <p:cNvGrpSpPr>
              <a:grpSpLocks/>
            </p:cNvGrpSpPr>
            <p:nvPr/>
          </p:nvGrpSpPr>
          <p:grpSpPr bwMode="auto">
            <a:xfrm>
              <a:off x="3432" y="3471"/>
              <a:ext cx="477" cy="444"/>
              <a:chOff x="3432" y="3471"/>
              <a:chExt cx="477" cy="444"/>
            </a:xfrm>
          </p:grpSpPr>
          <p:pic>
            <p:nvPicPr>
              <p:cNvPr id="77856" name="Picture 3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2" y="3471"/>
                <a:ext cx="47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57" name="AutoShape 33"/>
              <p:cNvSpPr>
                <a:spLocks noChangeArrowheads="1"/>
              </p:cNvSpPr>
              <p:nvPr/>
            </p:nvSpPr>
            <p:spPr bwMode="auto">
              <a:xfrm>
                <a:off x="3441" y="3471"/>
                <a:ext cx="468" cy="444"/>
              </a:xfrm>
              <a:prstGeom prst="roundRect">
                <a:avLst>
                  <a:gd name="adj" fmla="val 222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58" name="Group 34"/>
            <p:cNvGrpSpPr>
              <a:grpSpLocks/>
            </p:cNvGrpSpPr>
            <p:nvPr/>
          </p:nvGrpSpPr>
          <p:grpSpPr bwMode="auto">
            <a:xfrm>
              <a:off x="2903" y="3425"/>
              <a:ext cx="495" cy="461"/>
              <a:chOff x="2903" y="3425"/>
              <a:chExt cx="495" cy="461"/>
            </a:xfrm>
          </p:grpSpPr>
          <p:pic>
            <p:nvPicPr>
              <p:cNvPr id="77859" name="Picture 3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" y="3425"/>
                <a:ext cx="484" cy="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60" name="AutoShape 36"/>
              <p:cNvSpPr>
                <a:spLocks noChangeArrowheads="1"/>
              </p:cNvSpPr>
              <p:nvPr/>
            </p:nvSpPr>
            <p:spPr bwMode="auto">
              <a:xfrm>
                <a:off x="2903" y="3428"/>
                <a:ext cx="495" cy="458"/>
              </a:xfrm>
              <a:prstGeom prst="roundRect">
                <a:avLst>
                  <a:gd name="adj" fmla="val 21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61" name="Group 37"/>
            <p:cNvGrpSpPr>
              <a:grpSpLocks/>
            </p:cNvGrpSpPr>
            <p:nvPr/>
          </p:nvGrpSpPr>
          <p:grpSpPr bwMode="auto">
            <a:xfrm>
              <a:off x="2461" y="3140"/>
              <a:ext cx="514" cy="474"/>
              <a:chOff x="2461" y="3140"/>
              <a:chExt cx="514" cy="474"/>
            </a:xfrm>
          </p:grpSpPr>
          <p:pic>
            <p:nvPicPr>
              <p:cNvPr id="77862" name="Picture 3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3140"/>
                <a:ext cx="510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63" name="AutoShape 39"/>
              <p:cNvSpPr>
                <a:spLocks noChangeArrowheads="1"/>
              </p:cNvSpPr>
              <p:nvPr/>
            </p:nvSpPr>
            <p:spPr bwMode="auto">
              <a:xfrm>
                <a:off x="2461" y="3142"/>
                <a:ext cx="514" cy="472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64" name="Group 40"/>
            <p:cNvGrpSpPr>
              <a:grpSpLocks/>
            </p:cNvGrpSpPr>
            <p:nvPr/>
          </p:nvGrpSpPr>
          <p:grpSpPr bwMode="auto">
            <a:xfrm>
              <a:off x="2306" y="2655"/>
              <a:ext cx="499" cy="470"/>
              <a:chOff x="2306" y="2655"/>
              <a:chExt cx="499" cy="470"/>
            </a:xfrm>
          </p:grpSpPr>
          <p:pic>
            <p:nvPicPr>
              <p:cNvPr id="77865" name="Picture 4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" y="2655"/>
                <a:ext cx="494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66" name="AutoShape 42"/>
              <p:cNvSpPr>
                <a:spLocks noChangeArrowheads="1"/>
              </p:cNvSpPr>
              <p:nvPr/>
            </p:nvSpPr>
            <p:spPr bwMode="auto">
              <a:xfrm>
                <a:off x="2306" y="2665"/>
                <a:ext cx="499" cy="460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67" name="Group 43"/>
            <p:cNvGrpSpPr>
              <a:grpSpLocks/>
            </p:cNvGrpSpPr>
            <p:nvPr/>
          </p:nvGrpSpPr>
          <p:grpSpPr bwMode="auto">
            <a:xfrm>
              <a:off x="2194" y="2141"/>
              <a:ext cx="461" cy="460"/>
              <a:chOff x="2194" y="2141"/>
              <a:chExt cx="461" cy="460"/>
            </a:xfrm>
          </p:grpSpPr>
          <p:pic>
            <p:nvPicPr>
              <p:cNvPr id="77868" name="Picture 44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4" y="2141"/>
                <a:ext cx="461" cy="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69" name="AutoShape 45"/>
              <p:cNvSpPr>
                <a:spLocks noChangeArrowheads="1"/>
              </p:cNvSpPr>
              <p:nvPr/>
            </p:nvSpPr>
            <p:spPr bwMode="auto">
              <a:xfrm>
                <a:off x="2202" y="2143"/>
                <a:ext cx="453" cy="458"/>
              </a:xfrm>
              <a:prstGeom prst="roundRect">
                <a:avLst>
                  <a:gd name="adj" fmla="val 21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70" name="Group 46"/>
            <p:cNvGrpSpPr>
              <a:grpSpLocks/>
            </p:cNvGrpSpPr>
            <p:nvPr/>
          </p:nvGrpSpPr>
          <p:grpSpPr bwMode="auto">
            <a:xfrm>
              <a:off x="2480" y="1181"/>
              <a:ext cx="503" cy="475"/>
              <a:chOff x="2480" y="1181"/>
              <a:chExt cx="503" cy="475"/>
            </a:xfrm>
          </p:grpSpPr>
          <p:pic>
            <p:nvPicPr>
              <p:cNvPr id="77871" name="Picture 4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186"/>
                <a:ext cx="487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72" name="AutoShape 48"/>
              <p:cNvSpPr>
                <a:spLocks noChangeArrowheads="1"/>
              </p:cNvSpPr>
              <p:nvPr/>
            </p:nvSpPr>
            <p:spPr bwMode="auto">
              <a:xfrm>
                <a:off x="2480" y="1181"/>
                <a:ext cx="497" cy="475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73" name="Group 49"/>
            <p:cNvGrpSpPr>
              <a:grpSpLocks/>
            </p:cNvGrpSpPr>
            <p:nvPr/>
          </p:nvGrpSpPr>
          <p:grpSpPr bwMode="auto">
            <a:xfrm>
              <a:off x="2865" y="815"/>
              <a:ext cx="460" cy="472"/>
              <a:chOff x="2865" y="815"/>
              <a:chExt cx="460" cy="472"/>
            </a:xfrm>
          </p:grpSpPr>
          <p:pic>
            <p:nvPicPr>
              <p:cNvPr id="77874" name="Picture 50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8" y="822"/>
                <a:ext cx="457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75" name="AutoShape 51"/>
              <p:cNvSpPr>
                <a:spLocks noChangeArrowheads="1"/>
              </p:cNvSpPr>
              <p:nvPr/>
            </p:nvSpPr>
            <p:spPr bwMode="auto">
              <a:xfrm>
                <a:off x="2865" y="815"/>
                <a:ext cx="460" cy="472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76" name="Group 52"/>
            <p:cNvGrpSpPr>
              <a:grpSpLocks/>
            </p:cNvGrpSpPr>
            <p:nvPr/>
          </p:nvGrpSpPr>
          <p:grpSpPr bwMode="auto">
            <a:xfrm>
              <a:off x="3348" y="713"/>
              <a:ext cx="478" cy="467"/>
              <a:chOff x="3348" y="713"/>
              <a:chExt cx="478" cy="467"/>
            </a:xfrm>
          </p:grpSpPr>
          <p:pic>
            <p:nvPicPr>
              <p:cNvPr id="77877" name="Picture 5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" y="716"/>
                <a:ext cx="474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78" name="AutoShape 54"/>
              <p:cNvSpPr>
                <a:spLocks noChangeArrowheads="1"/>
              </p:cNvSpPr>
              <p:nvPr/>
            </p:nvSpPr>
            <p:spPr bwMode="auto">
              <a:xfrm>
                <a:off x="3350" y="713"/>
                <a:ext cx="476" cy="467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79" name="Group 55"/>
            <p:cNvGrpSpPr>
              <a:grpSpLocks/>
            </p:cNvGrpSpPr>
            <p:nvPr/>
          </p:nvGrpSpPr>
          <p:grpSpPr bwMode="auto">
            <a:xfrm>
              <a:off x="2298" y="1634"/>
              <a:ext cx="464" cy="462"/>
              <a:chOff x="2298" y="1634"/>
              <a:chExt cx="464" cy="462"/>
            </a:xfrm>
          </p:grpSpPr>
          <p:pic>
            <p:nvPicPr>
              <p:cNvPr id="77880" name="Picture 56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8" y="1636"/>
                <a:ext cx="457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7881" name="AutoShape 57"/>
              <p:cNvSpPr>
                <a:spLocks noChangeArrowheads="1"/>
              </p:cNvSpPr>
              <p:nvPr/>
            </p:nvSpPr>
            <p:spPr bwMode="auto">
              <a:xfrm>
                <a:off x="2298" y="1634"/>
                <a:ext cx="464" cy="462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882" name="Line 58"/>
          <p:cNvSpPr>
            <a:spLocks noChangeShapeType="1"/>
          </p:cNvSpPr>
          <p:nvPr/>
        </p:nvSpPr>
        <p:spPr bwMode="auto">
          <a:xfrm flipH="1">
            <a:off x="4580641" y="4638728"/>
            <a:ext cx="1661760" cy="1440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83" name="Line 59"/>
          <p:cNvSpPr>
            <a:spLocks noChangeShapeType="1"/>
          </p:cNvSpPr>
          <p:nvPr/>
        </p:nvSpPr>
        <p:spPr bwMode="auto">
          <a:xfrm flipH="1">
            <a:off x="4788001" y="2073818"/>
            <a:ext cx="1661760" cy="1441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84" name="Line 60"/>
          <p:cNvSpPr>
            <a:spLocks noChangeShapeType="1"/>
          </p:cNvSpPr>
          <p:nvPr/>
        </p:nvSpPr>
        <p:spPr bwMode="auto">
          <a:xfrm flipH="1" flipV="1">
            <a:off x="4165921" y="3938815"/>
            <a:ext cx="832320" cy="832407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85" name="Line 61"/>
          <p:cNvSpPr>
            <a:spLocks noChangeShapeType="1"/>
          </p:cNvSpPr>
          <p:nvPr/>
        </p:nvSpPr>
        <p:spPr bwMode="auto">
          <a:xfrm flipH="1" flipV="1">
            <a:off x="6032161" y="1864997"/>
            <a:ext cx="832320" cy="832407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86" name="Line 62"/>
          <p:cNvSpPr>
            <a:spLocks noChangeShapeType="1"/>
          </p:cNvSpPr>
          <p:nvPr/>
        </p:nvSpPr>
        <p:spPr bwMode="auto">
          <a:xfrm flipV="1">
            <a:off x="4167360" y="2901906"/>
            <a:ext cx="1440" cy="1247171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87" name="Line 63"/>
          <p:cNvSpPr>
            <a:spLocks noChangeShapeType="1"/>
          </p:cNvSpPr>
          <p:nvPr/>
        </p:nvSpPr>
        <p:spPr bwMode="auto">
          <a:xfrm flipV="1">
            <a:off x="6240960" y="3796239"/>
            <a:ext cx="414720" cy="1039789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88" name="Line 64"/>
          <p:cNvSpPr>
            <a:spLocks noChangeShapeType="1"/>
          </p:cNvSpPr>
          <p:nvPr/>
        </p:nvSpPr>
        <p:spPr bwMode="auto">
          <a:xfrm flipV="1">
            <a:off x="4187520" y="2170309"/>
            <a:ext cx="807840" cy="951939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89" name="Line 65"/>
          <p:cNvSpPr>
            <a:spLocks noChangeShapeType="1"/>
          </p:cNvSpPr>
          <p:nvPr/>
        </p:nvSpPr>
        <p:spPr bwMode="auto">
          <a:xfrm flipV="1">
            <a:off x="6732001" y="2639798"/>
            <a:ext cx="185760" cy="1366703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90" name="Text Box 66"/>
          <p:cNvSpPr txBox="1">
            <a:spLocks noChangeArrowheads="1"/>
          </p:cNvSpPr>
          <p:nvPr/>
        </p:nvSpPr>
        <p:spPr bwMode="auto">
          <a:xfrm>
            <a:off x="0" y="858331"/>
            <a:ext cx="37324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Task: detect orientation L/R</a:t>
            </a:r>
          </a:p>
        </p:txBody>
      </p:sp>
      <p:sp>
        <p:nvSpPr>
          <p:cNvPr id="77891" name="Line 67"/>
          <p:cNvSpPr>
            <a:spLocks noChangeShapeType="1"/>
          </p:cNvSpPr>
          <p:nvPr/>
        </p:nvSpPr>
        <p:spPr bwMode="auto">
          <a:xfrm>
            <a:off x="207360" y="5044850"/>
            <a:ext cx="829440" cy="1440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892" name="Text Box 68"/>
          <p:cNvSpPr txBox="1">
            <a:spLocks noChangeArrowheads="1"/>
          </p:cNvSpPr>
          <p:nvPr/>
        </p:nvSpPr>
        <p:spPr bwMode="auto">
          <a:xfrm>
            <a:off x="1113120" y="4661770"/>
            <a:ext cx="269568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Conv layer: linearizes manifold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Pooling Layer: Interpretation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13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3159360" y="1026828"/>
            <a:ext cx="4586400" cy="4609924"/>
            <a:chOff x="2194" y="713"/>
            <a:chExt cx="3185" cy="3201"/>
          </a:xfrm>
        </p:grpSpPr>
        <p:pic>
          <p:nvPicPr>
            <p:cNvPr id="788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28458" r="34792" b="28458"/>
            <a:stretch>
              <a:fillRect/>
            </a:stretch>
          </p:blipFill>
          <p:spPr bwMode="auto">
            <a:xfrm>
              <a:off x="2665" y="967"/>
              <a:ext cx="2323" cy="2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7395" t="28458" r="34792" b="2845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78855" name="Group 7"/>
            <p:cNvGrpSpPr>
              <a:grpSpLocks/>
            </p:cNvGrpSpPr>
            <p:nvPr/>
          </p:nvGrpSpPr>
          <p:grpSpPr bwMode="auto">
            <a:xfrm>
              <a:off x="3882" y="730"/>
              <a:ext cx="478" cy="475"/>
              <a:chOff x="3882" y="730"/>
              <a:chExt cx="478" cy="475"/>
            </a:xfrm>
          </p:grpSpPr>
          <p:pic>
            <p:nvPicPr>
              <p:cNvPr id="78856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4" y="731"/>
                <a:ext cx="476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57" name="AutoShape 9"/>
              <p:cNvSpPr>
                <a:spLocks noChangeArrowheads="1"/>
              </p:cNvSpPr>
              <p:nvPr/>
            </p:nvSpPr>
            <p:spPr bwMode="auto">
              <a:xfrm>
                <a:off x="3882" y="730"/>
                <a:ext cx="478" cy="475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58" name="Group 10"/>
            <p:cNvGrpSpPr>
              <a:grpSpLocks/>
            </p:cNvGrpSpPr>
            <p:nvPr/>
          </p:nvGrpSpPr>
          <p:grpSpPr bwMode="auto">
            <a:xfrm>
              <a:off x="4385" y="873"/>
              <a:ext cx="514" cy="477"/>
              <a:chOff x="4385" y="873"/>
              <a:chExt cx="514" cy="477"/>
            </a:xfrm>
          </p:grpSpPr>
          <p:pic>
            <p:nvPicPr>
              <p:cNvPr id="78859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8" y="881"/>
                <a:ext cx="502" cy="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60" name="AutoShape 12"/>
              <p:cNvSpPr>
                <a:spLocks noChangeArrowheads="1"/>
              </p:cNvSpPr>
              <p:nvPr/>
            </p:nvSpPr>
            <p:spPr bwMode="auto">
              <a:xfrm>
                <a:off x="4385" y="873"/>
                <a:ext cx="514" cy="477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61" name="Group 13"/>
            <p:cNvGrpSpPr>
              <a:grpSpLocks/>
            </p:cNvGrpSpPr>
            <p:nvPr/>
          </p:nvGrpSpPr>
          <p:grpSpPr bwMode="auto">
            <a:xfrm>
              <a:off x="4776" y="1257"/>
              <a:ext cx="496" cy="470"/>
              <a:chOff x="4776" y="1257"/>
              <a:chExt cx="496" cy="470"/>
            </a:xfrm>
          </p:grpSpPr>
          <p:pic>
            <p:nvPicPr>
              <p:cNvPr id="78862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6" y="1264"/>
                <a:ext cx="488" cy="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63" name="AutoShape 15"/>
              <p:cNvSpPr>
                <a:spLocks noChangeArrowheads="1"/>
              </p:cNvSpPr>
              <p:nvPr/>
            </p:nvSpPr>
            <p:spPr bwMode="auto">
              <a:xfrm>
                <a:off x="4778" y="1257"/>
                <a:ext cx="493" cy="470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64" name="Group 16"/>
            <p:cNvGrpSpPr>
              <a:grpSpLocks/>
            </p:cNvGrpSpPr>
            <p:nvPr/>
          </p:nvGrpSpPr>
          <p:grpSpPr bwMode="auto">
            <a:xfrm>
              <a:off x="4886" y="1808"/>
              <a:ext cx="476" cy="473"/>
              <a:chOff x="4886" y="1808"/>
              <a:chExt cx="476" cy="473"/>
            </a:xfrm>
          </p:grpSpPr>
          <p:pic>
            <p:nvPicPr>
              <p:cNvPr id="78865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" y="1817"/>
                <a:ext cx="475" cy="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66" name="AutoShape 18"/>
              <p:cNvSpPr>
                <a:spLocks noChangeArrowheads="1"/>
              </p:cNvSpPr>
              <p:nvPr/>
            </p:nvSpPr>
            <p:spPr bwMode="auto">
              <a:xfrm>
                <a:off x="4887" y="1808"/>
                <a:ext cx="475" cy="473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67" name="Group 19"/>
            <p:cNvGrpSpPr>
              <a:grpSpLocks/>
            </p:cNvGrpSpPr>
            <p:nvPr/>
          </p:nvGrpSpPr>
          <p:grpSpPr bwMode="auto">
            <a:xfrm>
              <a:off x="4888" y="2350"/>
              <a:ext cx="491" cy="470"/>
              <a:chOff x="4888" y="2350"/>
              <a:chExt cx="491" cy="470"/>
            </a:xfrm>
          </p:grpSpPr>
          <p:pic>
            <p:nvPicPr>
              <p:cNvPr id="78868" name="Picture 2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" y="2358"/>
                <a:ext cx="491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69" name="AutoShape 21"/>
              <p:cNvSpPr>
                <a:spLocks noChangeArrowheads="1"/>
              </p:cNvSpPr>
              <p:nvPr/>
            </p:nvSpPr>
            <p:spPr bwMode="auto">
              <a:xfrm>
                <a:off x="4892" y="2350"/>
                <a:ext cx="486" cy="463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70" name="Group 22"/>
            <p:cNvGrpSpPr>
              <a:grpSpLocks/>
            </p:cNvGrpSpPr>
            <p:nvPr/>
          </p:nvGrpSpPr>
          <p:grpSpPr bwMode="auto">
            <a:xfrm>
              <a:off x="4730" y="2817"/>
              <a:ext cx="491" cy="471"/>
              <a:chOff x="4730" y="2817"/>
              <a:chExt cx="491" cy="471"/>
            </a:xfrm>
          </p:grpSpPr>
          <p:pic>
            <p:nvPicPr>
              <p:cNvPr id="78871" name="Picture 2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" y="2817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72" name="AutoShape 24"/>
              <p:cNvSpPr>
                <a:spLocks noChangeArrowheads="1"/>
              </p:cNvSpPr>
              <p:nvPr/>
            </p:nvSpPr>
            <p:spPr bwMode="auto">
              <a:xfrm>
                <a:off x="4730" y="2821"/>
                <a:ext cx="491" cy="467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73" name="Group 25"/>
            <p:cNvGrpSpPr>
              <a:grpSpLocks/>
            </p:cNvGrpSpPr>
            <p:nvPr/>
          </p:nvGrpSpPr>
          <p:grpSpPr bwMode="auto">
            <a:xfrm>
              <a:off x="4395" y="3289"/>
              <a:ext cx="481" cy="465"/>
              <a:chOff x="4395" y="3289"/>
              <a:chExt cx="481" cy="465"/>
            </a:xfrm>
          </p:grpSpPr>
          <p:pic>
            <p:nvPicPr>
              <p:cNvPr id="78874" name="Picture 2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5" y="3289"/>
                <a:ext cx="474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75" name="AutoShape 27"/>
              <p:cNvSpPr>
                <a:spLocks noChangeArrowheads="1"/>
              </p:cNvSpPr>
              <p:nvPr/>
            </p:nvSpPr>
            <p:spPr bwMode="auto">
              <a:xfrm>
                <a:off x="4395" y="3289"/>
                <a:ext cx="481" cy="465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76" name="Group 28"/>
            <p:cNvGrpSpPr>
              <a:grpSpLocks/>
            </p:cNvGrpSpPr>
            <p:nvPr/>
          </p:nvGrpSpPr>
          <p:grpSpPr bwMode="auto">
            <a:xfrm>
              <a:off x="3953" y="3474"/>
              <a:ext cx="455" cy="427"/>
              <a:chOff x="3953" y="3474"/>
              <a:chExt cx="455" cy="427"/>
            </a:xfrm>
          </p:grpSpPr>
          <p:pic>
            <p:nvPicPr>
              <p:cNvPr id="78877" name="Picture 2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3" y="3477"/>
                <a:ext cx="455" cy="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78" name="AutoShape 30"/>
              <p:cNvSpPr>
                <a:spLocks noChangeArrowheads="1"/>
              </p:cNvSpPr>
              <p:nvPr/>
            </p:nvSpPr>
            <p:spPr bwMode="auto">
              <a:xfrm>
                <a:off x="3953" y="3474"/>
                <a:ext cx="448" cy="427"/>
              </a:xfrm>
              <a:prstGeom prst="roundRect">
                <a:avLst>
                  <a:gd name="adj" fmla="val 231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79" name="Group 31"/>
            <p:cNvGrpSpPr>
              <a:grpSpLocks/>
            </p:cNvGrpSpPr>
            <p:nvPr/>
          </p:nvGrpSpPr>
          <p:grpSpPr bwMode="auto">
            <a:xfrm>
              <a:off x="3432" y="3471"/>
              <a:ext cx="477" cy="444"/>
              <a:chOff x="3432" y="3471"/>
              <a:chExt cx="477" cy="444"/>
            </a:xfrm>
          </p:grpSpPr>
          <p:pic>
            <p:nvPicPr>
              <p:cNvPr id="78880" name="Picture 3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2" y="3471"/>
                <a:ext cx="47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81" name="AutoShape 33"/>
              <p:cNvSpPr>
                <a:spLocks noChangeArrowheads="1"/>
              </p:cNvSpPr>
              <p:nvPr/>
            </p:nvSpPr>
            <p:spPr bwMode="auto">
              <a:xfrm>
                <a:off x="3441" y="3471"/>
                <a:ext cx="468" cy="444"/>
              </a:xfrm>
              <a:prstGeom prst="roundRect">
                <a:avLst>
                  <a:gd name="adj" fmla="val 222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82" name="Group 34"/>
            <p:cNvGrpSpPr>
              <a:grpSpLocks/>
            </p:cNvGrpSpPr>
            <p:nvPr/>
          </p:nvGrpSpPr>
          <p:grpSpPr bwMode="auto">
            <a:xfrm>
              <a:off x="2903" y="3425"/>
              <a:ext cx="495" cy="461"/>
              <a:chOff x="2903" y="3425"/>
              <a:chExt cx="495" cy="461"/>
            </a:xfrm>
          </p:grpSpPr>
          <p:pic>
            <p:nvPicPr>
              <p:cNvPr id="78883" name="Picture 3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" y="3425"/>
                <a:ext cx="484" cy="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84" name="AutoShape 36"/>
              <p:cNvSpPr>
                <a:spLocks noChangeArrowheads="1"/>
              </p:cNvSpPr>
              <p:nvPr/>
            </p:nvSpPr>
            <p:spPr bwMode="auto">
              <a:xfrm>
                <a:off x="2903" y="3428"/>
                <a:ext cx="495" cy="458"/>
              </a:xfrm>
              <a:prstGeom prst="roundRect">
                <a:avLst>
                  <a:gd name="adj" fmla="val 21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85" name="Group 37"/>
            <p:cNvGrpSpPr>
              <a:grpSpLocks/>
            </p:cNvGrpSpPr>
            <p:nvPr/>
          </p:nvGrpSpPr>
          <p:grpSpPr bwMode="auto">
            <a:xfrm>
              <a:off x="2461" y="3140"/>
              <a:ext cx="514" cy="474"/>
              <a:chOff x="2461" y="3140"/>
              <a:chExt cx="514" cy="474"/>
            </a:xfrm>
          </p:grpSpPr>
          <p:pic>
            <p:nvPicPr>
              <p:cNvPr id="78886" name="Picture 3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3140"/>
                <a:ext cx="510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87" name="AutoShape 39"/>
              <p:cNvSpPr>
                <a:spLocks noChangeArrowheads="1"/>
              </p:cNvSpPr>
              <p:nvPr/>
            </p:nvSpPr>
            <p:spPr bwMode="auto">
              <a:xfrm>
                <a:off x="2461" y="3142"/>
                <a:ext cx="514" cy="472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88" name="Group 40"/>
            <p:cNvGrpSpPr>
              <a:grpSpLocks/>
            </p:cNvGrpSpPr>
            <p:nvPr/>
          </p:nvGrpSpPr>
          <p:grpSpPr bwMode="auto">
            <a:xfrm>
              <a:off x="2306" y="2655"/>
              <a:ext cx="499" cy="470"/>
              <a:chOff x="2306" y="2655"/>
              <a:chExt cx="499" cy="470"/>
            </a:xfrm>
          </p:grpSpPr>
          <p:pic>
            <p:nvPicPr>
              <p:cNvPr id="78889" name="Picture 4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" y="2655"/>
                <a:ext cx="494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90" name="AutoShape 42"/>
              <p:cNvSpPr>
                <a:spLocks noChangeArrowheads="1"/>
              </p:cNvSpPr>
              <p:nvPr/>
            </p:nvSpPr>
            <p:spPr bwMode="auto">
              <a:xfrm>
                <a:off x="2306" y="2665"/>
                <a:ext cx="499" cy="460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91" name="Group 43"/>
            <p:cNvGrpSpPr>
              <a:grpSpLocks/>
            </p:cNvGrpSpPr>
            <p:nvPr/>
          </p:nvGrpSpPr>
          <p:grpSpPr bwMode="auto">
            <a:xfrm>
              <a:off x="2194" y="2141"/>
              <a:ext cx="461" cy="460"/>
              <a:chOff x="2194" y="2141"/>
              <a:chExt cx="461" cy="460"/>
            </a:xfrm>
          </p:grpSpPr>
          <p:pic>
            <p:nvPicPr>
              <p:cNvPr id="78892" name="Picture 44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4" y="2141"/>
                <a:ext cx="461" cy="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93" name="AutoShape 45"/>
              <p:cNvSpPr>
                <a:spLocks noChangeArrowheads="1"/>
              </p:cNvSpPr>
              <p:nvPr/>
            </p:nvSpPr>
            <p:spPr bwMode="auto">
              <a:xfrm>
                <a:off x="2202" y="2143"/>
                <a:ext cx="453" cy="458"/>
              </a:xfrm>
              <a:prstGeom prst="roundRect">
                <a:avLst>
                  <a:gd name="adj" fmla="val 21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94" name="Group 46"/>
            <p:cNvGrpSpPr>
              <a:grpSpLocks/>
            </p:cNvGrpSpPr>
            <p:nvPr/>
          </p:nvGrpSpPr>
          <p:grpSpPr bwMode="auto">
            <a:xfrm>
              <a:off x="2480" y="1181"/>
              <a:ext cx="503" cy="475"/>
              <a:chOff x="2480" y="1181"/>
              <a:chExt cx="503" cy="475"/>
            </a:xfrm>
          </p:grpSpPr>
          <p:pic>
            <p:nvPicPr>
              <p:cNvPr id="78895" name="Picture 4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186"/>
                <a:ext cx="487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96" name="AutoShape 48"/>
              <p:cNvSpPr>
                <a:spLocks noChangeArrowheads="1"/>
              </p:cNvSpPr>
              <p:nvPr/>
            </p:nvSpPr>
            <p:spPr bwMode="auto">
              <a:xfrm>
                <a:off x="2480" y="1181"/>
                <a:ext cx="497" cy="475"/>
              </a:xfrm>
              <a:prstGeom prst="roundRect">
                <a:avLst>
                  <a:gd name="adj" fmla="val 208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97" name="Group 49"/>
            <p:cNvGrpSpPr>
              <a:grpSpLocks/>
            </p:cNvGrpSpPr>
            <p:nvPr/>
          </p:nvGrpSpPr>
          <p:grpSpPr bwMode="auto">
            <a:xfrm>
              <a:off x="2865" y="815"/>
              <a:ext cx="460" cy="472"/>
              <a:chOff x="2865" y="815"/>
              <a:chExt cx="460" cy="472"/>
            </a:xfrm>
          </p:grpSpPr>
          <p:pic>
            <p:nvPicPr>
              <p:cNvPr id="78898" name="Picture 50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8" y="822"/>
                <a:ext cx="457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899" name="AutoShape 51"/>
              <p:cNvSpPr>
                <a:spLocks noChangeArrowheads="1"/>
              </p:cNvSpPr>
              <p:nvPr/>
            </p:nvSpPr>
            <p:spPr bwMode="auto">
              <a:xfrm>
                <a:off x="2865" y="815"/>
                <a:ext cx="460" cy="472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00" name="Group 52"/>
            <p:cNvGrpSpPr>
              <a:grpSpLocks/>
            </p:cNvGrpSpPr>
            <p:nvPr/>
          </p:nvGrpSpPr>
          <p:grpSpPr bwMode="auto">
            <a:xfrm>
              <a:off x="3348" y="713"/>
              <a:ext cx="478" cy="467"/>
              <a:chOff x="3348" y="713"/>
              <a:chExt cx="478" cy="467"/>
            </a:xfrm>
          </p:grpSpPr>
          <p:pic>
            <p:nvPicPr>
              <p:cNvPr id="78901" name="Picture 5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" y="716"/>
                <a:ext cx="474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902" name="AutoShape 54"/>
              <p:cNvSpPr>
                <a:spLocks noChangeArrowheads="1"/>
              </p:cNvSpPr>
              <p:nvPr/>
            </p:nvSpPr>
            <p:spPr bwMode="auto">
              <a:xfrm>
                <a:off x="3350" y="713"/>
                <a:ext cx="476" cy="467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03" name="Group 55"/>
            <p:cNvGrpSpPr>
              <a:grpSpLocks/>
            </p:cNvGrpSpPr>
            <p:nvPr/>
          </p:nvGrpSpPr>
          <p:grpSpPr bwMode="auto">
            <a:xfrm>
              <a:off x="2298" y="1634"/>
              <a:ext cx="464" cy="462"/>
              <a:chOff x="2298" y="1634"/>
              <a:chExt cx="464" cy="462"/>
            </a:xfrm>
          </p:grpSpPr>
          <p:pic>
            <p:nvPicPr>
              <p:cNvPr id="78904" name="Picture 56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8" y="1636"/>
                <a:ext cx="457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8905" name="AutoShape 57"/>
              <p:cNvSpPr>
                <a:spLocks noChangeArrowheads="1"/>
              </p:cNvSpPr>
              <p:nvPr/>
            </p:nvSpPr>
            <p:spPr bwMode="auto">
              <a:xfrm>
                <a:off x="2298" y="1634"/>
                <a:ext cx="464" cy="462"/>
              </a:xfrm>
              <a:prstGeom prst="roundRect">
                <a:avLst>
                  <a:gd name="adj" fmla="val 213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906" name="Line 58"/>
          <p:cNvSpPr>
            <a:spLocks noChangeShapeType="1"/>
          </p:cNvSpPr>
          <p:nvPr/>
        </p:nvSpPr>
        <p:spPr bwMode="auto">
          <a:xfrm flipH="1">
            <a:off x="4580641" y="4638728"/>
            <a:ext cx="1661760" cy="1440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07" name="Line 59"/>
          <p:cNvSpPr>
            <a:spLocks noChangeShapeType="1"/>
          </p:cNvSpPr>
          <p:nvPr/>
        </p:nvSpPr>
        <p:spPr bwMode="auto">
          <a:xfrm flipH="1">
            <a:off x="4788001" y="2073818"/>
            <a:ext cx="1661760" cy="1441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08" name="Line 60"/>
          <p:cNvSpPr>
            <a:spLocks noChangeShapeType="1"/>
          </p:cNvSpPr>
          <p:nvPr/>
        </p:nvSpPr>
        <p:spPr bwMode="auto">
          <a:xfrm flipH="1" flipV="1">
            <a:off x="4165921" y="3938815"/>
            <a:ext cx="832320" cy="832407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09" name="Line 61"/>
          <p:cNvSpPr>
            <a:spLocks noChangeShapeType="1"/>
          </p:cNvSpPr>
          <p:nvPr/>
        </p:nvSpPr>
        <p:spPr bwMode="auto">
          <a:xfrm flipH="1" flipV="1">
            <a:off x="6032161" y="1864997"/>
            <a:ext cx="832320" cy="832407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0" name="Line 62"/>
          <p:cNvSpPr>
            <a:spLocks noChangeShapeType="1"/>
          </p:cNvSpPr>
          <p:nvPr/>
        </p:nvSpPr>
        <p:spPr bwMode="auto">
          <a:xfrm flipV="1">
            <a:off x="4167360" y="2901906"/>
            <a:ext cx="1440" cy="1247171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1" name="Line 63"/>
          <p:cNvSpPr>
            <a:spLocks noChangeShapeType="1"/>
          </p:cNvSpPr>
          <p:nvPr/>
        </p:nvSpPr>
        <p:spPr bwMode="auto">
          <a:xfrm flipV="1">
            <a:off x="6240960" y="3796239"/>
            <a:ext cx="414720" cy="1039789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2" name="Line 64"/>
          <p:cNvSpPr>
            <a:spLocks noChangeShapeType="1"/>
          </p:cNvSpPr>
          <p:nvPr/>
        </p:nvSpPr>
        <p:spPr bwMode="auto">
          <a:xfrm flipV="1">
            <a:off x="4187520" y="2170309"/>
            <a:ext cx="807840" cy="951939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3" name="Line 65"/>
          <p:cNvSpPr>
            <a:spLocks noChangeShapeType="1"/>
          </p:cNvSpPr>
          <p:nvPr/>
        </p:nvSpPr>
        <p:spPr bwMode="auto">
          <a:xfrm flipV="1">
            <a:off x="6732001" y="2639798"/>
            <a:ext cx="185760" cy="1366703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4" name="Line 66"/>
          <p:cNvSpPr>
            <a:spLocks noChangeShapeType="1"/>
          </p:cNvSpPr>
          <p:nvPr/>
        </p:nvSpPr>
        <p:spPr bwMode="auto">
          <a:xfrm>
            <a:off x="207360" y="5043409"/>
            <a:ext cx="829440" cy="1441"/>
          </a:xfrm>
          <a:prstGeom prst="line">
            <a:avLst/>
          </a:prstGeom>
          <a:noFill/>
          <a:ln w="1098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5" name="Text Box 67"/>
          <p:cNvSpPr txBox="1">
            <a:spLocks noChangeArrowheads="1"/>
          </p:cNvSpPr>
          <p:nvPr/>
        </p:nvSpPr>
        <p:spPr bwMode="auto">
          <a:xfrm>
            <a:off x="1113120" y="4661770"/>
            <a:ext cx="269568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Conv layer: linearizes manifold</a:t>
            </a:r>
          </a:p>
        </p:txBody>
      </p:sp>
      <p:sp>
        <p:nvSpPr>
          <p:cNvPr id="78916" name="Line 68"/>
          <p:cNvSpPr>
            <a:spLocks noChangeShapeType="1"/>
          </p:cNvSpPr>
          <p:nvPr/>
        </p:nvSpPr>
        <p:spPr bwMode="auto">
          <a:xfrm flipV="1">
            <a:off x="8709120" y="828088"/>
            <a:ext cx="1440" cy="498004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7" name="Line 69"/>
          <p:cNvSpPr>
            <a:spLocks noChangeShapeType="1"/>
          </p:cNvSpPr>
          <p:nvPr/>
        </p:nvSpPr>
        <p:spPr bwMode="auto">
          <a:xfrm>
            <a:off x="5184000" y="2073818"/>
            <a:ext cx="352512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8" name="Line 70"/>
          <p:cNvSpPr>
            <a:spLocks noChangeShapeType="1"/>
          </p:cNvSpPr>
          <p:nvPr/>
        </p:nvSpPr>
        <p:spPr bwMode="auto">
          <a:xfrm flipV="1">
            <a:off x="4147200" y="2072378"/>
            <a:ext cx="4561920" cy="124717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19" name="Oval 71"/>
          <p:cNvSpPr>
            <a:spLocks noChangeArrowheads="1"/>
          </p:cNvSpPr>
          <p:nvPr/>
        </p:nvSpPr>
        <p:spPr bwMode="auto">
          <a:xfrm>
            <a:off x="8501760" y="1949964"/>
            <a:ext cx="414720" cy="414764"/>
          </a:xfrm>
          <a:prstGeom prst="ellipse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8920" name="Line 72"/>
          <p:cNvSpPr>
            <a:spLocks noChangeShapeType="1"/>
          </p:cNvSpPr>
          <p:nvPr/>
        </p:nvSpPr>
        <p:spPr bwMode="auto">
          <a:xfrm>
            <a:off x="4147200" y="3318109"/>
            <a:ext cx="4561920" cy="1451672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21" name="Line 73"/>
          <p:cNvSpPr>
            <a:spLocks noChangeShapeType="1"/>
          </p:cNvSpPr>
          <p:nvPr/>
        </p:nvSpPr>
        <p:spPr bwMode="auto">
          <a:xfrm>
            <a:off x="5391360" y="4627206"/>
            <a:ext cx="3317760" cy="207382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22" name="Oval 74"/>
          <p:cNvSpPr>
            <a:spLocks noChangeArrowheads="1"/>
          </p:cNvSpPr>
          <p:nvPr/>
        </p:nvSpPr>
        <p:spPr bwMode="auto">
          <a:xfrm>
            <a:off x="8501760" y="4627206"/>
            <a:ext cx="414720" cy="414764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8923" name="Line 75"/>
          <p:cNvSpPr>
            <a:spLocks noChangeShapeType="1"/>
          </p:cNvSpPr>
          <p:nvPr/>
        </p:nvSpPr>
        <p:spPr bwMode="auto">
          <a:xfrm>
            <a:off x="207360" y="5957906"/>
            <a:ext cx="829440" cy="1440"/>
          </a:xfrm>
          <a:prstGeom prst="line">
            <a:avLst/>
          </a:prstGeom>
          <a:noFill/>
          <a:ln w="109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924" name="Text Box 76"/>
          <p:cNvSpPr txBox="1">
            <a:spLocks noChangeArrowheads="1"/>
          </p:cNvSpPr>
          <p:nvPr/>
        </p:nvSpPr>
        <p:spPr bwMode="auto">
          <a:xfrm>
            <a:off x="1113120" y="5543143"/>
            <a:ext cx="269568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Pooling layer: collapses manifold</a:t>
            </a:r>
          </a:p>
        </p:txBody>
      </p:sp>
      <p:sp>
        <p:nvSpPr>
          <p:cNvPr id="78925" name="Text Box 77"/>
          <p:cNvSpPr txBox="1">
            <a:spLocks noChangeArrowheads="1"/>
          </p:cNvSpPr>
          <p:nvPr/>
        </p:nvSpPr>
        <p:spPr bwMode="auto">
          <a:xfrm>
            <a:off x="0" y="858331"/>
            <a:ext cx="37324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Task: detect orientation L/R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Pooling Layer: Interpretation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179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Line 1"/>
          <p:cNvSpPr>
            <a:spLocks noChangeShapeType="1"/>
          </p:cNvSpPr>
          <p:nvPr/>
        </p:nvSpPr>
        <p:spPr bwMode="auto">
          <a:xfrm>
            <a:off x="48412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14860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972000" y="1703699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01600" y="1830433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244160" y="2009011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311040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5473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Conv.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/>
        </p:nvGraphicFramePr>
        <p:xfrm>
          <a:off x="1064161" y="1327820"/>
          <a:ext cx="59472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6" r:id="rId4" imgW="340920" imgH="190800" progId="">
                  <p:embed/>
                </p:oleObj>
              </mc:Choice>
              <mc:Fallback>
                <p:oleObj r:id="rId4" imgW="340920" imgH="190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161" y="1327820"/>
                        <a:ext cx="59472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4147200" y="1659054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4289760" y="1801630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79887" name="Object 15"/>
          <p:cNvGraphicFramePr>
            <a:graphicFrameLocks noChangeAspect="1"/>
          </p:cNvGraphicFramePr>
          <p:nvPr/>
        </p:nvGraphicFramePr>
        <p:xfrm>
          <a:off x="4374721" y="1244291"/>
          <a:ext cx="37296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7" r:id="rId6" imgW="218160" imgH="190800" progId="">
                  <p:embed/>
                </p:oleObj>
              </mc:Choice>
              <mc:Fallback>
                <p:oleObj r:id="rId6" imgW="218160" imgH="190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721" y="1244291"/>
                        <a:ext cx="37296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4485600" y="1964366"/>
            <a:ext cx="829440" cy="829527"/>
          </a:xfrm>
          <a:prstGeom prst="rect">
            <a:avLst/>
          </a:prstGeom>
          <a:solidFill>
            <a:srgbClr val="8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4648320" y="2127104"/>
            <a:ext cx="829440" cy="829527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640944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58449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Pool.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7673760" y="1244291"/>
          <a:ext cx="59328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8" r:id="rId8" imgW="340920" imgH="190800" progId="">
                  <p:embed/>
                </p:oleObj>
              </mc:Choice>
              <mc:Fallback>
                <p:oleObj r:id="rId8" imgW="340920" imgH="190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760" y="1244291"/>
                        <a:ext cx="59328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7446240" y="1922603"/>
            <a:ext cx="639360" cy="675430"/>
            <a:chOff x="5171" y="1335"/>
            <a:chExt cx="444" cy="469"/>
          </a:xfrm>
        </p:grpSpPr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5171" y="1335"/>
              <a:ext cx="277" cy="299"/>
            </a:xfrm>
            <a:prstGeom prst="rect">
              <a:avLst/>
            </a:prstGeom>
            <a:solidFill>
              <a:srgbClr val="0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5218" y="1386"/>
              <a:ext cx="277" cy="299"/>
            </a:xfrm>
            <a:prstGeom prst="rect">
              <a:avLst/>
            </a:prstGeom>
            <a:solidFill>
              <a:srgbClr val="8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6" name="Rectangle 24"/>
            <p:cNvSpPr>
              <a:spLocks noChangeArrowheads="1"/>
            </p:cNvSpPr>
            <p:nvPr/>
          </p:nvSpPr>
          <p:spPr bwMode="auto">
            <a:xfrm>
              <a:off x="5284" y="1445"/>
              <a:ext cx="277" cy="299"/>
            </a:xfrm>
            <a:prstGeom prst="rect">
              <a:avLst/>
            </a:prstGeom>
            <a:solidFill>
              <a:srgbClr val="808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Rectangle 25"/>
            <p:cNvSpPr>
              <a:spLocks noChangeArrowheads="1"/>
            </p:cNvSpPr>
            <p:nvPr/>
          </p:nvSpPr>
          <p:spPr bwMode="auto">
            <a:xfrm>
              <a:off x="5338" y="1504"/>
              <a:ext cx="277" cy="29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288000" y="3240340"/>
            <a:ext cx="8421120" cy="13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If convolutional filters have size </a:t>
            </a:r>
            <a:r>
              <a:rPr lang="en-US" sz="2200" dirty="0" err="1">
                <a:latin typeface="FreeSans" charset="0"/>
              </a:rPr>
              <a:t>KxK</a:t>
            </a:r>
            <a:r>
              <a:rPr lang="en-US" sz="2200" dirty="0">
                <a:latin typeface="FreeSans" charset="0"/>
              </a:rPr>
              <a:t> and stride 1, and pooling layer has pools of size </a:t>
            </a:r>
            <a:r>
              <a:rPr lang="en-US" sz="2200" dirty="0" err="1">
                <a:latin typeface="FreeSans" charset="0"/>
              </a:rPr>
              <a:t>PxP</a:t>
            </a:r>
            <a:r>
              <a:rPr lang="en-US" sz="2200" dirty="0">
                <a:latin typeface="FreeSans" charset="0"/>
              </a:rPr>
              <a:t>, then each unit in the pooling layer depends upon a patch (at the input of the preceding conv. layer) of size: (P+K-1)x(P+K-1)</a:t>
            </a:r>
          </a:p>
        </p:txBody>
      </p:sp>
      <p:pic>
        <p:nvPicPr>
          <p:cNvPr id="79899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80" y="4355017"/>
            <a:ext cx="3888000" cy="23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Layer: Receptive Field Size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46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1"/>
          <p:cNvSpPr>
            <a:spLocks noChangeShapeType="1"/>
          </p:cNvSpPr>
          <p:nvPr/>
        </p:nvSpPr>
        <p:spPr bwMode="auto">
          <a:xfrm>
            <a:off x="48412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14860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972000" y="1703699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101600" y="1830433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244160" y="2009011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311040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5473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Conv.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1064161" y="1327820"/>
          <a:ext cx="59472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4" r:id="rId4" imgW="340920" imgH="190800" progId="">
                  <p:embed/>
                </p:oleObj>
              </mc:Choice>
              <mc:Fallback>
                <p:oleObj r:id="rId4" imgW="340920" imgH="190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161" y="1327820"/>
                        <a:ext cx="59472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147200" y="1659054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4289760" y="1801630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4374721" y="1244291"/>
          <a:ext cx="37296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5" r:id="rId6" imgW="218160" imgH="190800" progId="">
                  <p:embed/>
                </p:oleObj>
              </mc:Choice>
              <mc:Fallback>
                <p:oleObj r:id="rId6" imgW="218160" imgH="190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721" y="1244291"/>
                        <a:ext cx="37296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4485600" y="1964366"/>
            <a:ext cx="829440" cy="829527"/>
          </a:xfrm>
          <a:prstGeom prst="rect">
            <a:avLst/>
          </a:prstGeom>
          <a:solidFill>
            <a:srgbClr val="8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4648320" y="2127104"/>
            <a:ext cx="829440" cy="829527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640944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58449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Pool.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80916" name="Object 20"/>
          <p:cNvGraphicFramePr>
            <a:graphicFrameLocks noChangeAspect="1"/>
          </p:cNvGraphicFramePr>
          <p:nvPr/>
        </p:nvGraphicFramePr>
        <p:xfrm>
          <a:off x="7673760" y="1244291"/>
          <a:ext cx="59328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6" r:id="rId8" imgW="340920" imgH="190800" progId="">
                  <p:embed/>
                </p:oleObj>
              </mc:Choice>
              <mc:Fallback>
                <p:oleObj r:id="rId8" imgW="340920" imgH="190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760" y="1244291"/>
                        <a:ext cx="59328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17" name="Group 21"/>
          <p:cNvGrpSpPr>
            <a:grpSpLocks/>
          </p:cNvGrpSpPr>
          <p:nvPr/>
        </p:nvGrpSpPr>
        <p:grpSpPr bwMode="auto">
          <a:xfrm>
            <a:off x="7446240" y="1922603"/>
            <a:ext cx="639360" cy="675430"/>
            <a:chOff x="5171" y="1335"/>
            <a:chExt cx="444" cy="469"/>
          </a:xfrm>
        </p:grpSpPr>
        <p:sp>
          <p:nvSpPr>
            <p:cNvPr id="80918" name="Rectangle 22"/>
            <p:cNvSpPr>
              <a:spLocks noChangeArrowheads="1"/>
            </p:cNvSpPr>
            <p:nvPr/>
          </p:nvSpPr>
          <p:spPr bwMode="auto">
            <a:xfrm>
              <a:off x="5171" y="1335"/>
              <a:ext cx="277" cy="299"/>
            </a:xfrm>
            <a:prstGeom prst="rect">
              <a:avLst/>
            </a:prstGeom>
            <a:solidFill>
              <a:srgbClr val="0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5218" y="1386"/>
              <a:ext cx="277" cy="299"/>
            </a:xfrm>
            <a:prstGeom prst="rect">
              <a:avLst/>
            </a:prstGeom>
            <a:solidFill>
              <a:srgbClr val="8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5284" y="1445"/>
              <a:ext cx="277" cy="299"/>
            </a:xfrm>
            <a:prstGeom prst="rect">
              <a:avLst/>
            </a:prstGeom>
            <a:solidFill>
              <a:srgbClr val="808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auto">
            <a:xfrm>
              <a:off x="5338" y="1504"/>
              <a:ext cx="277" cy="29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288000" y="3240340"/>
            <a:ext cx="8421120" cy="13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If convolutional filters have size </a:t>
            </a:r>
            <a:r>
              <a:rPr lang="en-US" sz="2200" dirty="0" err="1">
                <a:latin typeface="FreeSans" charset="0"/>
              </a:rPr>
              <a:t>KxK</a:t>
            </a:r>
            <a:r>
              <a:rPr lang="en-US" sz="2200" dirty="0">
                <a:latin typeface="FreeSans" charset="0"/>
              </a:rPr>
              <a:t> and stride 1, and pooling layer has pools of size </a:t>
            </a:r>
            <a:r>
              <a:rPr lang="en-US" sz="2200" dirty="0" err="1">
                <a:latin typeface="FreeSans" charset="0"/>
              </a:rPr>
              <a:t>PxP</a:t>
            </a:r>
            <a:r>
              <a:rPr lang="en-US" sz="2200" dirty="0">
                <a:latin typeface="FreeSans" charset="0"/>
              </a:rPr>
              <a:t>, then each unit in the pooling layer depends upon a patch (at the input of the preceding conv. layer) of size: (P+K-1)x(P+K-1)</a:t>
            </a:r>
          </a:p>
        </p:txBody>
      </p:sp>
      <p:pic>
        <p:nvPicPr>
          <p:cNvPr id="80923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60" y="4399663"/>
            <a:ext cx="5598720" cy="2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Layer: Receptive Field Size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11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658880" y="1451672"/>
            <a:ext cx="3939840" cy="165905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1310400" y="2246636"/>
            <a:ext cx="6220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932480" y="1733942"/>
            <a:ext cx="1451520" cy="1036909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9548" rIns="97967" bIns="57147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500" b="1">
                <a:solidFill>
                  <a:srgbClr val="000000"/>
                </a:solidFill>
              </a:rPr>
              <a:t>Convol.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335040" y="224807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957120" y="1735383"/>
            <a:ext cx="1451520" cy="1036909"/>
          </a:xfrm>
          <a:prstGeom prst="rect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9548" rIns="97967" bIns="57147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500" b="1">
                <a:solidFill>
                  <a:srgbClr val="000000"/>
                </a:solidFill>
              </a:rPr>
              <a:t>Pooling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5392800" y="224807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658880" y="927458"/>
            <a:ext cx="3732480" cy="4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500" b="1">
                <a:solidFill>
                  <a:srgbClr val="FF0000"/>
                </a:solidFill>
                <a:latin typeface="FreeSans" charset="0"/>
              </a:rPr>
              <a:t>One stage (zoom)</a:t>
            </a:r>
          </a:p>
        </p:txBody>
      </p:sp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80" y="3143850"/>
            <a:ext cx="8107200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err="1"/>
              <a:t>ConvNets</a:t>
            </a:r>
            <a:r>
              <a:rPr lang="en-US" dirty="0"/>
              <a:t>: Typical Stage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680" y="6165288"/>
            <a:ext cx="198288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FreeSans" charset="0"/>
              </a:rPr>
              <a:t>courtesy of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FreeSans" charset="0"/>
              </a:rPr>
              <a:t> K. </a:t>
            </a:r>
            <a:r>
              <a:rPr lang="en-US" dirty="0" err="1">
                <a:solidFill>
                  <a:srgbClr val="FF0000"/>
                </a:solidFill>
                <a:latin typeface="FreeSans" charset="0"/>
              </a:rPr>
              <a:t>Kavukcuoglu</a:t>
            </a:r>
            <a:endParaRPr lang="en-US" dirty="0">
              <a:solidFill>
                <a:srgbClr val="FF0000"/>
              </a:solidFill>
              <a:latin typeface="Free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74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658880" y="1451672"/>
            <a:ext cx="3939840" cy="165905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1310400" y="2246636"/>
            <a:ext cx="6220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932480" y="1733942"/>
            <a:ext cx="1451520" cy="1036909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9548" rIns="97967" bIns="57147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500" b="1">
                <a:solidFill>
                  <a:srgbClr val="000000"/>
                </a:solidFill>
              </a:rPr>
              <a:t>Convol.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335040" y="224807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957120" y="1735383"/>
            <a:ext cx="1451520" cy="1036909"/>
          </a:xfrm>
          <a:prstGeom prst="rect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9548" rIns="97967" bIns="57147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500" b="1">
                <a:solidFill>
                  <a:srgbClr val="000000"/>
                </a:solidFill>
              </a:rPr>
              <a:t>Pooling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5392800" y="224807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658880" y="927458"/>
            <a:ext cx="3732480" cy="4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500" b="1">
                <a:solidFill>
                  <a:srgbClr val="FF0000"/>
                </a:solidFill>
                <a:latin typeface="FreeSans" charset="0"/>
              </a:rPr>
              <a:t>One stage (zoom)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err="1"/>
              <a:t>ConvNets</a:t>
            </a:r>
            <a:r>
              <a:rPr lang="en-US" dirty="0"/>
              <a:t>: Typical Stage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1763" y="4102100"/>
            <a:ext cx="64976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400" dirty="0">
                <a:latin typeface="FreeSans" charset="0"/>
              </a:rPr>
              <a:t>Conceptually similar to: SIFT, </a:t>
            </a:r>
            <a:r>
              <a:rPr lang="en-US" sz="2400" dirty="0" err="1">
                <a:latin typeface="FreeSans" charset="0"/>
              </a:rPr>
              <a:t>HoG</a:t>
            </a:r>
            <a:r>
              <a:rPr lang="en-US" sz="2400" dirty="0">
                <a:latin typeface="FreeSans" charset="0"/>
              </a:rPr>
              <a:t>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111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igmoid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tanh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133600"/>
            <a:ext cx="40640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46300"/>
            <a:ext cx="4064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80" y="3124200"/>
            <a:ext cx="8107200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-1680" y="6165288"/>
            <a:ext cx="198288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FreeSans" charset="0"/>
              </a:rPr>
              <a:t>courtesy of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FreeSans" charset="0"/>
              </a:rPr>
              <a:t> K. </a:t>
            </a:r>
            <a:r>
              <a:rPr lang="en-US" dirty="0" err="1">
                <a:solidFill>
                  <a:srgbClr val="FF0000"/>
                </a:solidFill>
                <a:latin typeface="FreeSans" charset="0"/>
              </a:rPr>
              <a:t>Kavukcuoglu</a:t>
            </a:r>
            <a:endParaRPr lang="en-US" dirty="0">
              <a:solidFill>
                <a:srgbClr val="FF0000"/>
              </a:solidFill>
              <a:latin typeface="FreeSans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31040" y="64807"/>
            <a:ext cx="8916480" cy="206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</a:t>
            </a:r>
            <a:r>
              <a:rPr lang="en-US" sz="2200" dirty="0">
                <a:latin typeface="FreeSans" charset="0"/>
              </a:rPr>
              <a:t> after one stage the number of feature maps is usually increased (conv. layer) and the spatial resolution is usually decreased (stride in conv. and pooling layers). Receptive field gets bigger.</a:t>
            </a:r>
          </a:p>
          <a:p>
            <a:pPr algn="l">
              <a:spcBef>
                <a:spcPts val="0"/>
              </a:spcBef>
            </a:pPr>
            <a:endParaRPr lang="en-US" sz="9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Reasons: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gain invariance to spatial translation (pooling layer)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increase specificity of features (approaching object specific units)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145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658880" y="927458"/>
            <a:ext cx="3732480" cy="4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500" b="1">
                <a:solidFill>
                  <a:srgbClr val="FF0000"/>
                </a:solidFill>
                <a:latin typeface="FreeSans" charset="0"/>
              </a:rPr>
              <a:t>One stage (zoom)</a:t>
            </a: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212481" y="3820722"/>
            <a:ext cx="1110240" cy="165905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60160" y="4664650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52800" y="4664650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374881" y="4151956"/>
            <a:ext cx="1919520" cy="1036909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9548" rIns="97967" bIns="57147" anchor="ctr"/>
          <a:lstStyle/>
          <a:p>
            <a:pPr>
              <a:spcBef>
                <a:spcPts val="0"/>
              </a:spcBef>
              <a:tabLst>
                <a:tab pos="656650" algn="l"/>
                <a:tab pos="1313299" algn="l"/>
              </a:tabLst>
            </a:pPr>
            <a:r>
              <a:rPr lang="en-US" sz="2500" b="1" dirty="0">
                <a:solidFill>
                  <a:srgbClr val="000000"/>
                </a:solidFill>
              </a:rPr>
              <a:t>Fully Conn. </a:t>
            </a:r>
          </a:p>
          <a:p>
            <a:pPr>
              <a:spcBef>
                <a:spcPts val="0"/>
              </a:spcBef>
              <a:tabLst>
                <a:tab pos="656650" algn="l"/>
                <a:tab pos="1313299" algn="l"/>
              </a:tabLst>
            </a:pPr>
            <a:r>
              <a:rPr lang="en-US" sz="2500" b="1" dirty="0">
                <a:solidFill>
                  <a:srgbClr val="000000"/>
                </a:solidFill>
              </a:rPr>
              <a:t>Layers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8267040" y="4664650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103041" y="3312348"/>
            <a:ext cx="2596320" cy="4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500" b="1">
                <a:solidFill>
                  <a:srgbClr val="FF0000"/>
                </a:solidFill>
                <a:latin typeface="FreeSans" charset="0"/>
              </a:rPr>
              <a:t>Whole system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2322720" y="4664650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4021920" y="4664650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911681" y="3820722"/>
            <a:ext cx="1110240" cy="165905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642561" y="3820722"/>
            <a:ext cx="1110240" cy="165905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1234080" y="5466814"/>
            <a:ext cx="1254240" cy="3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/>
              <a:t>1</a:t>
            </a:r>
            <a:r>
              <a:rPr lang="en-US" sz="1800" b="1" baseline="33000"/>
              <a:t>st</a:t>
            </a:r>
            <a:r>
              <a:rPr lang="en-US" sz="1800" b="1"/>
              <a:t> stage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900161" y="5468255"/>
            <a:ext cx="1254240" cy="3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/>
              <a:t>2</a:t>
            </a:r>
            <a:r>
              <a:rPr lang="en-US" sz="1800" b="1" baseline="33000"/>
              <a:t>nd</a:t>
            </a:r>
            <a:r>
              <a:rPr lang="en-US" sz="1800" b="1"/>
              <a:t> stage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662721" y="5468255"/>
            <a:ext cx="1254240" cy="3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/>
              <a:t>3</a:t>
            </a:r>
            <a:r>
              <a:rPr lang="en-US" sz="1800" b="1" baseline="33000"/>
              <a:t>rd</a:t>
            </a:r>
            <a:r>
              <a:rPr lang="en-US" sz="1800" b="1"/>
              <a:t> stage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23841" y="3964737"/>
            <a:ext cx="1254240" cy="60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b="1" dirty="0"/>
              <a:t>Input Image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8270760" y="3997860"/>
            <a:ext cx="1025640" cy="60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b="1" dirty="0"/>
              <a:t>Class</a:t>
            </a:r>
          </a:p>
          <a:p>
            <a:pPr algn="l">
              <a:spcBef>
                <a:spcPts val="0"/>
              </a:spcBef>
            </a:pPr>
            <a:r>
              <a:rPr lang="en-US" sz="1800" b="1" dirty="0"/>
              <a:t>Labels</a:t>
            </a: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1650240" y="1451672"/>
            <a:ext cx="3939840" cy="165905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>
            <a:off x="1303200" y="2246636"/>
            <a:ext cx="6220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1925280" y="1733942"/>
            <a:ext cx="1451520" cy="1036909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9548" rIns="97967" bIns="57147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500" b="1">
                <a:solidFill>
                  <a:srgbClr val="000000"/>
                </a:solidFill>
              </a:rPr>
              <a:t>Convol.</a:t>
            </a:r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3327840" y="224807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3949920" y="1735383"/>
            <a:ext cx="1451520" cy="1036909"/>
          </a:xfrm>
          <a:prstGeom prst="rect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9548" rIns="97967" bIns="57147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500" b="1">
                <a:solidFill>
                  <a:srgbClr val="000000"/>
                </a:solidFill>
              </a:rPr>
              <a:t>Pooling</a:t>
            </a:r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>
            <a:off x="5385600" y="224807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err="1"/>
              <a:t>ConvNets</a:t>
            </a:r>
            <a:r>
              <a:rPr lang="en-US" dirty="0"/>
              <a:t>: Typical Architecture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27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Learned Filters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44000" cy="368183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[</a:t>
            </a:r>
            <a:r>
              <a:rPr lang="en-US" dirty="0" err="1" smtClean="0"/>
              <a:t>Zeiler</a:t>
            </a:r>
            <a:r>
              <a:rPr lang="en-US" dirty="0" smtClean="0"/>
              <a:t> &amp; Fergus ECCV14]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9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7240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[</a:t>
            </a:r>
            <a:r>
              <a:rPr lang="en-US" dirty="0" err="1" smtClean="0"/>
              <a:t>Zeiler</a:t>
            </a:r>
            <a:r>
              <a:rPr lang="en-US" dirty="0" smtClean="0"/>
              <a:t> &amp; Fergus ECCV14]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1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990"/>
            <a:ext cx="9144000" cy="563801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[</a:t>
            </a:r>
            <a:r>
              <a:rPr lang="en-US" dirty="0" err="1" smtClean="0"/>
              <a:t>Zeiler</a:t>
            </a:r>
            <a:r>
              <a:rPr lang="en-US" dirty="0" smtClean="0"/>
              <a:t> &amp; Fergus ECCV14]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0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4560" y="6248400"/>
            <a:ext cx="9072000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000080"/>
                </a:solidFill>
                <a:latin typeface="FreeSans" charset="0"/>
              </a:rPr>
              <a:t>Frome</a:t>
            </a:r>
            <a:r>
              <a:rPr lang="en-US" sz="1800" dirty="0">
                <a:solidFill>
                  <a:srgbClr val="000080"/>
                </a:solidFill>
                <a:latin typeface="FreeSans" charset="0"/>
              </a:rPr>
              <a:t> et al. “Devise: a deep visual semantic embedding model” NIPS 2013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331360" y="2488582"/>
            <a:ext cx="875520" cy="1801630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16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400" b="1">
                <a:solidFill>
                  <a:srgbClr val="FFFFFF"/>
                </a:solidFill>
                <a:latin typeface="FreeSans" charset="0"/>
              </a:rPr>
              <a:t>CNN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420801" y="2914866"/>
            <a:ext cx="2803680" cy="75463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1621" rIns="81639" bIns="4082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400" b="1" dirty="0">
                <a:solidFill>
                  <a:srgbClr val="FFFFFF"/>
                </a:solidFill>
                <a:latin typeface="FreeSans" charset="0"/>
              </a:rPr>
              <a:t>Text</a:t>
            </a:r>
          </a:p>
          <a:p>
            <a:pPr algn="l">
              <a:spcBef>
                <a:spcPts val="0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400" b="1" dirty="0">
                <a:solidFill>
                  <a:srgbClr val="FFFFFF"/>
                </a:solidFill>
                <a:latin typeface="FreeSans" charset="0"/>
              </a:rPr>
              <a:t>Embedding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346720" y="4464469"/>
            <a:ext cx="1036800" cy="41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400">
                <a:latin typeface="FreeSans" charset="0"/>
              </a:rPr>
              <a:t>tiger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314080" y="1319179"/>
            <a:ext cx="4354560" cy="622145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1621" rIns="81639" bIns="4082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400" b="1">
                <a:solidFill>
                  <a:srgbClr val="FFFFFF"/>
                </a:solidFill>
                <a:latin typeface="FreeSans" charset="0"/>
              </a:rPr>
              <a:t>Matching</a:t>
            </a: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5882401" y="3698309"/>
            <a:ext cx="144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V="1">
            <a:off x="2780641" y="4254207"/>
            <a:ext cx="144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2780641" y="1968687"/>
            <a:ext cx="144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V="1">
            <a:off x="5784481" y="1958606"/>
            <a:ext cx="1440" cy="106427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61" y="4627206"/>
            <a:ext cx="2237760" cy="167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2391840" y="1922602"/>
            <a:ext cx="37324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i="1">
                <a:solidFill>
                  <a:srgbClr val="FF0000"/>
                </a:solidFill>
                <a:latin typeface="FreeSans" charset="0"/>
              </a:rPr>
              <a:t>shared representation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Fancier Architectures: Multi-Modal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16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4560" y="5943600"/>
            <a:ext cx="9072000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>
                <a:solidFill>
                  <a:srgbClr val="000080"/>
                </a:solidFill>
                <a:latin typeface="FreeSans" charset="0"/>
              </a:rPr>
              <a:t>Zhang et al. “PANDA..” CVPR 2014</a:t>
            </a: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1513440" y="3668066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2625120" y="3668066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3702240" y="3668066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4780800" y="3668066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1036800" y="3110727"/>
            <a:ext cx="82944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Conv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Norm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Pool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113920" y="3110727"/>
            <a:ext cx="82944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Conv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Norm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Pool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192480" y="3112167"/>
            <a:ext cx="82944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Conv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Norm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Pool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4269600" y="3112167"/>
            <a:ext cx="82944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Conv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Norm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Pool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5346720" y="3112167"/>
            <a:ext cx="82944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Fully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Conn.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7045920" y="1251492"/>
            <a:ext cx="82944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Fully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Conn.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7045920" y="2459778"/>
            <a:ext cx="82944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Fully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Conn.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7045920" y="4778422"/>
            <a:ext cx="82944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Fully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FFFFFF"/>
                </a:solidFill>
                <a:latin typeface="FreeSans" charset="0"/>
              </a:rPr>
              <a:t>Conn.</a:t>
            </a:r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403200" y="3668066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6151680" y="1864997"/>
            <a:ext cx="898560" cy="180450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flipV="1">
            <a:off x="6151680" y="2901906"/>
            <a:ext cx="898560" cy="76760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6151680" y="3668066"/>
            <a:ext cx="898560" cy="172386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 rot="16200000">
            <a:off x="6410095" y="3360665"/>
            <a:ext cx="1244291" cy="136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120826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9100">
                <a:latin typeface="FreeSans" charset="0"/>
              </a:rPr>
              <a:t>...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8087040" y="1451673"/>
            <a:ext cx="10569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Attr. 1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8087040" y="2693083"/>
            <a:ext cx="10569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Attr. 2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8087040" y="5076533"/>
            <a:ext cx="10569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Attr. N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64801" y="3149611"/>
            <a:ext cx="10569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>
                <a:latin typeface="FreeSans" charset="0"/>
              </a:rPr>
              <a:t>image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Fancier Architectures: Multi</a:t>
            </a:r>
            <a:r>
              <a:rPr lang="en-US" dirty="0" smtClean="0"/>
              <a:t>-Task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73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241781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045920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579681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1902440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82520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390487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069868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2695963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1659054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1657615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1657615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3862486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4693453"/>
            <a:ext cx="4789440" cy="145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FF0000"/>
                </a:solidFill>
                <a:latin typeface="FreeSans" charset="0"/>
              </a:rPr>
              <a:t>Any DAG of differentialble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2694524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Fancier Architectures: </a:t>
            </a:r>
            <a:r>
              <a:rPr lang="en-US" dirty="0" smtClean="0"/>
              <a:t>Generic DAG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59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note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21349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LeCun</a:t>
            </a:r>
            <a:r>
              <a:rPr lang="en-US" dirty="0" smtClean="0"/>
              <a:t> et al. ‘98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3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Linear Units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" y="1905000"/>
            <a:ext cx="4044463" cy="320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90" y="1828800"/>
            <a:ext cx="438131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3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47710</TotalTime>
  <Words>2218</Words>
  <Application>Microsoft Macintosh PowerPoint</Application>
  <PresentationFormat>On-screen Show (4:3)</PresentationFormat>
  <Paragraphs>499</Paragraphs>
  <Slides>67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pictures</vt:lpstr>
      <vt:lpstr>Blank Presentation</vt:lpstr>
      <vt:lpstr>ECE 6504: Deep Learning for Perception</vt:lpstr>
      <vt:lpstr>Administrativia</vt:lpstr>
      <vt:lpstr>PowerPoint Presentation</vt:lpstr>
      <vt:lpstr>Last Time</vt:lpstr>
      <vt:lpstr>Recall: The Neuron Metaphor</vt:lpstr>
      <vt:lpstr>Activation Functions</vt:lpstr>
      <vt:lpstr>A quick note</vt:lpstr>
      <vt:lpstr>Rectified Linear Units (ReLU)</vt:lpstr>
      <vt:lpstr>PowerPoint Presentation</vt:lpstr>
      <vt:lpstr>PowerPoint Presentation</vt:lpstr>
      <vt:lpstr>Visualizing Loss Functions</vt:lpstr>
      <vt:lpstr>Detour</vt:lpstr>
      <vt:lpstr>Logistic Regression as a Cascade</vt:lpstr>
      <vt:lpstr>Key Computation: Forward-Prop</vt:lpstr>
      <vt:lpstr>Key Computation: Back-Prop</vt:lpstr>
      <vt:lpstr>Plan for Today</vt:lpstr>
      <vt:lpstr>Multilayer Networks</vt:lpstr>
      <vt:lpstr>Equivalent Representations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Convolutional 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Visualizing Learned Filters</vt:lpstr>
      <vt:lpstr>Visualizing Learned Filters</vt:lpstr>
      <vt:lpstr>Visualizing Learned Filters</vt:lpstr>
      <vt:lpstr>PowerPoint Presentation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2611</cp:revision>
  <cp:lastPrinted>2015-04-01T17:45:43Z</cp:lastPrinted>
  <dcterms:created xsi:type="dcterms:W3CDTF">2013-03-06T19:31:42Z</dcterms:created>
  <dcterms:modified xsi:type="dcterms:W3CDTF">2015-09-17T19:41:41Z</dcterms:modified>
  <cp:category/>
</cp:coreProperties>
</file>