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29"/>
  </p:notesMasterIdLst>
  <p:handoutMasterIdLst>
    <p:handoutMasterId r:id="rId30"/>
  </p:handoutMasterIdLst>
  <p:sldIdLst>
    <p:sldId id="256" r:id="rId3"/>
    <p:sldId id="313" r:id="rId4"/>
    <p:sldId id="326" r:id="rId5"/>
    <p:sldId id="378" r:id="rId6"/>
    <p:sldId id="379" r:id="rId7"/>
    <p:sldId id="380" r:id="rId8"/>
    <p:sldId id="381" r:id="rId9"/>
    <p:sldId id="382" r:id="rId10"/>
    <p:sldId id="327" r:id="rId11"/>
    <p:sldId id="328" r:id="rId12"/>
    <p:sldId id="329" r:id="rId13"/>
    <p:sldId id="376" r:id="rId14"/>
    <p:sldId id="374" r:id="rId15"/>
    <p:sldId id="375" r:id="rId16"/>
    <p:sldId id="417" r:id="rId17"/>
    <p:sldId id="418" r:id="rId18"/>
    <p:sldId id="419" r:id="rId19"/>
    <p:sldId id="420" r:id="rId20"/>
    <p:sldId id="388" r:id="rId21"/>
    <p:sldId id="389" r:id="rId22"/>
    <p:sldId id="383" r:id="rId23"/>
    <p:sldId id="384" r:id="rId24"/>
    <p:sldId id="386" r:id="rId25"/>
    <p:sldId id="387" r:id="rId26"/>
    <p:sldId id="385" r:id="rId27"/>
    <p:sldId id="334" r:id="rId28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9" autoAdjust="0"/>
    <p:restoredTop sz="93478" autoAdjust="0"/>
  </p:normalViewPr>
  <p:slideViewPr>
    <p:cSldViewPr>
      <p:cViewPr varScale="1">
        <p:scale>
          <a:sx n="115" d="100"/>
          <a:sy n="115" d="100"/>
        </p:scale>
        <p:origin x="-5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9/3/15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Research at TTI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neuron.eng.wayne.edu/bpFunctionApprox/bpFunctionApprox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docs.google.com/spreadsheets/d/1m76E4mC0wfRjc4HRBWFdAlXKPIzlEwfw1-u7rBw9TJ8/edit%23gid=2045905312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Relationship Id="rId3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 smtClean="0"/>
              <a:t>ECE 6504: Deep Learning</a:t>
            </a:r>
            <a:br>
              <a:rPr lang="en-US" dirty="0" smtClean="0"/>
            </a:br>
            <a:r>
              <a:rPr lang="en-US" dirty="0" smtClean="0"/>
              <a:t>for Perception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Dhruv Batra </a:t>
            </a:r>
          </a:p>
          <a:p>
            <a:r>
              <a:rPr lang="en-US" sz="2800" dirty="0" smtClean="0"/>
              <a:t>Virginia Tech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</a:t>
            </a: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Neural Networks</a:t>
            </a:r>
            <a:endParaRPr lang="en-US" sz="2000" dirty="0"/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 err="1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Backprop</a:t>
            </a:r>
            <a:endParaRPr lang="en-US" sz="2000" kern="0" dirty="0" smtClean="0">
              <a:solidFill>
                <a:prstClr val="black"/>
              </a:solidFill>
              <a:latin typeface="Arial"/>
              <a:ea typeface="Osaka"/>
              <a:cs typeface="Osaka"/>
            </a:endParaRP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Modular Design</a:t>
            </a:r>
            <a:endParaRPr lang="en-US" sz="2000" kern="0" dirty="0">
              <a:solidFill>
                <a:prstClr val="black"/>
              </a:solidFill>
              <a:latin typeface="Arial"/>
              <a:ea typeface="Osaka"/>
              <a:cs typeface="Osak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</a:t>
            </a:r>
            <a:r>
              <a:rPr lang="en-US" dirty="0"/>
              <a:t>T</a:t>
            </a:r>
            <a:r>
              <a:rPr lang="en-US" dirty="0" smtClean="0"/>
              <a:t>he Neuron Metaphor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Neurons</a:t>
            </a:r>
          </a:p>
          <a:p>
            <a:pPr lvl="2"/>
            <a:r>
              <a:rPr lang="en-US" sz="1400" dirty="0" smtClean="0"/>
              <a:t>accept information from multiple inputs, </a:t>
            </a:r>
          </a:p>
          <a:p>
            <a:pPr lvl="2"/>
            <a:r>
              <a:rPr lang="en-US" sz="1400" dirty="0" smtClean="0"/>
              <a:t>transmit information to other neurons.</a:t>
            </a:r>
          </a:p>
          <a:p>
            <a:r>
              <a:rPr lang="en-US" sz="2000" dirty="0" smtClean="0"/>
              <a:t>Artificial neuron</a:t>
            </a:r>
          </a:p>
          <a:p>
            <a:pPr lvl="2"/>
            <a:r>
              <a:rPr lang="en-US" sz="1200" dirty="0" smtClean="0"/>
              <a:t>Multiply inputs by weights along edges</a:t>
            </a:r>
          </a:p>
          <a:p>
            <a:pPr lvl="2"/>
            <a:r>
              <a:rPr lang="en-US" sz="1200" dirty="0" smtClean="0"/>
              <a:t>Apply some function to the set of inputs at each node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4568394" cy="1952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350" y="3352800"/>
            <a:ext cx="4184650" cy="2387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74770" y="6578469"/>
            <a:ext cx="2876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Andrej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Karpathy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CS231n</a:t>
            </a:r>
          </a:p>
        </p:txBody>
      </p:sp>
    </p:spTree>
    <p:extLst>
      <p:ext uri="{BB962C8B-B14F-4D97-AF65-F5344CB8AC3E}">
        <p14:creationId xmlns:p14="http://schemas.microsoft.com/office/powerpoint/2010/main" val="1478222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Neurons</a:t>
            </a:r>
            <a:endParaRPr lang="en-US" dirty="0"/>
          </a:p>
        </p:txBody>
      </p:sp>
      <p:cxnSp>
        <p:nvCxnSpPr>
          <p:cNvPr id="19" name="Straight Arrow Connector 18"/>
          <p:cNvCxnSpPr>
            <a:endCxn id="18" idx="2"/>
          </p:cNvCxnSpPr>
          <p:nvPr/>
        </p:nvCxnSpPr>
        <p:spPr>
          <a:xfrm>
            <a:off x="683944" y="1097440"/>
            <a:ext cx="1130300" cy="674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8" idx="2"/>
          </p:cNvCxnSpPr>
          <p:nvPr/>
        </p:nvCxnSpPr>
        <p:spPr>
          <a:xfrm>
            <a:off x="683944" y="1707040"/>
            <a:ext cx="1130300" cy="65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8" idx="2"/>
          </p:cNvCxnSpPr>
          <p:nvPr/>
        </p:nvCxnSpPr>
        <p:spPr>
          <a:xfrm flipV="1">
            <a:off x="683944" y="1772152"/>
            <a:ext cx="1130300" cy="765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8" idx="0"/>
          </p:cNvCxnSpPr>
          <p:nvPr/>
        </p:nvCxnSpPr>
        <p:spPr>
          <a:xfrm rot="5400000">
            <a:off x="1923397" y="1270093"/>
            <a:ext cx="392906" cy="23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6"/>
          </p:cNvCxnSpPr>
          <p:nvPr/>
        </p:nvCxnSpPr>
        <p:spPr>
          <a:xfrm>
            <a:off x="2401668" y="1772152"/>
            <a:ext cx="81592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744" y="646590"/>
            <a:ext cx="127000" cy="266700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1814244" y="1478440"/>
            <a:ext cx="587424" cy="587424"/>
            <a:chOff x="1814244" y="1478440"/>
            <a:chExt cx="587424" cy="587424"/>
          </a:xfrm>
        </p:grpSpPr>
        <p:sp>
          <p:nvSpPr>
            <p:cNvPr id="18" name="Oval 17"/>
            <p:cNvSpPr/>
            <p:nvPr/>
          </p:nvSpPr>
          <p:spPr>
            <a:xfrm>
              <a:off x="1814244" y="1478440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 flipH="1" flipV="1">
              <a:off x="1936903" y="1601099"/>
              <a:ext cx="342106" cy="3421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1348486" y="3005893"/>
            <a:ext cx="1518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Neuron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401994" y="3071949"/>
            <a:ext cx="587424" cy="5874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endCxn id="32" idx="2"/>
          </p:cNvCxnSpPr>
          <p:nvPr/>
        </p:nvCxnSpPr>
        <p:spPr>
          <a:xfrm>
            <a:off x="4271694" y="2690949"/>
            <a:ext cx="1130300" cy="674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2" idx="2"/>
          </p:cNvCxnSpPr>
          <p:nvPr/>
        </p:nvCxnSpPr>
        <p:spPr>
          <a:xfrm>
            <a:off x="4271694" y="3300549"/>
            <a:ext cx="1130300" cy="65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2" idx="2"/>
          </p:cNvCxnSpPr>
          <p:nvPr/>
        </p:nvCxnSpPr>
        <p:spPr>
          <a:xfrm flipV="1">
            <a:off x="4271694" y="3365661"/>
            <a:ext cx="1130300" cy="765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2" idx="0"/>
          </p:cNvCxnSpPr>
          <p:nvPr/>
        </p:nvCxnSpPr>
        <p:spPr>
          <a:xfrm rot="5400000">
            <a:off x="5511147" y="2863602"/>
            <a:ext cx="392906" cy="23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2" idx="6"/>
          </p:cNvCxnSpPr>
          <p:nvPr/>
        </p:nvCxnSpPr>
        <p:spPr>
          <a:xfrm>
            <a:off x="5989418" y="3365661"/>
            <a:ext cx="81592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494" y="2240099"/>
            <a:ext cx="127000" cy="2667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936236" y="4599402"/>
            <a:ext cx="163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Logistic Neuron</a:t>
            </a:r>
            <a:endParaRPr lang="en-US" dirty="0"/>
          </a:p>
        </p:txBody>
      </p:sp>
      <p:cxnSp>
        <p:nvCxnSpPr>
          <p:cNvPr id="45" name="Curved Connector 44"/>
          <p:cNvCxnSpPr/>
          <p:nvPr/>
        </p:nvCxnSpPr>
        <p:spPr>
          <a:xfrm flipV="1">
            <a:off x="5490894" y="3224349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6" idx="2"/>
          </p:cNvCxnSpPr>
          <p:nvPr/>
        </p:nvCxnSpPr>
        <p:spPr>
          <a:xfrm>
            <a:off x="931594" y="4309975"/>
            <a:ext cx="1130300" cy="674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46" idx="2"/>
          </p:cNvCxnSpPr>
          <p:nvPr/>
        </p:nvCxnSpPr>
        <p:spPr>
          <a:xfrm>
            <a:off x="931594" y="4919575"/>
            <a:ext cx="1130300" cy="65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46" idx="2"/>
          </p:cNvCxnSpPr>
          <p:nvPr/>
        </p:nvCxnSpPr>
        <p:spPr>
          <a:xfrm flipV="1">
            <a:off x="931594" y="4984687"/>
            <a:ext cx="1130300" cy="765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46" idx="0"/>
          </p:cNvCxnSpPr>
          <p:nvPr/>
        </p:nvCxnSpPr>
        <p:spPr>
          <a:xfrm rot="5400000">
            <a:off x="2171047" y="4482628"/>
            <a:ext cx="392906" cy="23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6" idx="6"/>
          </p:cNvCxnSpPr>
          <p:nvPr/>
        </p:nvCxnSpPr>
        <p:spPr>
          <a:xfrm>
            <a:off x="2649318" y="4984687"/>
            <a:ext cx="81592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Picture 55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394" y="3859125"/>
            <a:ext cx="127000" cy="26670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571840" y="6193770"/>
            <a:ext cx="122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Perceptron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2061894" y="4690975"/>
            <a:ext cx="587424" cy="587424"/>
            <a:chOff x="2061894" y="4690975"/>
            <a:chExt cx="587424" cy="587424"/>
          </a:xfrm>
        </p:grpSpPr>
        <p:sp>
          <p:nvSpPr>
            <p:cNvPr id="46" name="Oval 45"/>
            <p:cNvSpPr/>
            <p:nvPr/>
          </p:nvSpPr>
          <p:spPr>
            <a:xfrm>
              <a:off x="2061894" y="4690975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Elbow Connector 58"/>
            <p:cNvCxnSpPr/>
            <p:nvPr/>
          </p:nvCxnSpPr>
          <p:spPr>
            <a:xfrm flipV="1">
              <a:off x="2156226" y="4831417"/>
              <a:ext cx="350168" cy="28416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4818687" y="5749839"/>
            <a:ext cx="414578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Potentially more.  Require a convex </a:t>
            </a:r>
          </a:p>
          <a:p>
            <a:r>
              <a:rPr lang="en-US" dirty="0" smtClean="0"/>
              <a:t>loss function for gradient descent training.</a:t>
            </a:r>
            <a:endParaRPr lang="en-US" dirty="0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4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HKUST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066800"/>
            <a:ext cx="482600" cy="2921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469900" cy="2794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482600" cy="2794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62200"/>
            <a:ext cx="508000" cy="2794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524000"/>
            <a:ext cx="1371600" cy="469900"/>
          </a:xfrm>
          <a:prstGeom prst="rect">
            <a:avLst/>
          </a:prstGeom>
        </p:spPr>
      </p:pic>
      <p:pic>
        <p:nvPicPr>
          <p:cNvPr id="65" name="Picture 6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267200"/>
            <a:ext cx="482600" cy="292100"/>
          </a:xfrm>
          <a:prstGeom prst="rect">
            <a:avLst/>
          </a:prstGeom>
        </p:spPr>
      </p:pic>
      <p:pic>
        <p:nvPicPr>
          <p:cNvPr id="66" name="Picture 6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267200"/>
            <a:ext cx="469900" cy="279400"/>
          </a:xfrm>
          <a:prstGeom prst="rect">
            <a:avLst/>
          </a:prstGeom>
        </p:spPr>
      </p:pic>
      <p:pic>
        <p:nvPicPr>
          <p:cNvPr id="67" name="Picture 6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800600"/>
            <a:ext cx="482600" cy="279400"/>
          </a:xfrm>
          <a:prstGeom prst="rect">
            <a:avLst/>
          </a:prstGeom>
        </p:spPr>
      </p:pic>
      <p:pic>
        <p:nvPicPr>
          <p:cNvPr id="68" name="Picture 6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562600"/>
            <a:ext cx="508000" cy="279400"/>
          </a:xfrm>
          <a:prstGeom prst="rect">
            <a:avLst/>
          </a:prstGeom>
        </p:spPr>
      </p:pic>
      <p:pic>
        <p:nvPicPr>
          <p:cNvPr id="69" name="Picture 6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724400"/>
            <a:ext cx="1371600" cy="469900"/>
          </a:xfrm>
          <a:prstGeom prst="rect">
            <a:avLst/>
          </a:prstGeom>
        </p:spPr>
      </p:pic>
      <p:pic>
        <p:nvPicPr>
          <p:cNvPr id="70" name="Picture 6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667000"/>
            <a:ext cx="482600" cy="292100"/>
          </a:xfrm>
          <a:prstGeom prst="rect">
            <a:avLst/>
          </a:prstGeom>
        </p:spPr>
      </p:pic>
      <p:pic>
        <p:nvPicPr>
          <p:cNvPr id="71" name="Picture 7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667000"/>
            <a:ext cx="469900" cy="279400"/>
          </a:xfrm>
          <a:prstGeom prst="rect">
            <a:avLst/>
          </a:prstGeom>
        </p:spPr>
      </p:pic>
      <p:pic>
        <p:nvPicPr>
          <p:cNvPr id="72" name="Picture 7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200400"/>
            <a:ext cx="482600" cy="279400"/>
          </a:xfrm>
          <a:prstGeom prst="rect">
            <a:avLst/>
          </a:prstGeom>
        </p:spPr>
      </p:pic>
      <p:pic>
        <p:nvPicPr>
          <p:cNvPr id="73" name="Picture 7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962400"/>
            <a:ext cx="508000" cy="279400"/>
          </a:xfrm>
          <a:prstGeom prst="rect">
            <a:avLst/>
          </a:prstGeom>
        </p:spPr>
      </p:pic>
      <p:pic>
        <p:nvPicPr>
          <p:cNvPr id="74" name="Picture 7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124200"/>
            <a:ext cx="13716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5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igmoid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tanh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2133600"/>
            <a:ext cx="4064000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146300"/>
            <a:ext cx="40640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56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note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0800"/>
            <a:ext cx="9144000" cy="4213499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Image Credit: </a:t>
            </a:r>
            <a:r>
              <a:rPr lang="en-US" dirty="0" err="1" smtClean="0"/>
              <a:t>LeCun</a:t>
            </a:r>
            <a:r>
              <a:rPr lang="en-US" dirty="0" smtClean="0"/>
              <a:t> et al. ‘98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47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Rectified Linear Units (</a:t>
            </a:r>
            <a:r>
              <a:rPr lang="en-US" dirty="0" err="1" smtClean="0"/>
              <a:t>ReLU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9" y="1905000"/>
            <a:ext cx="4044463" cy="3206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690" y="1828800"/>
            <a:ext cx="4381310" cy="3492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31675" y="5410200"/>
            <a:ext cx="20063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Krizhevsky</a:t>
            </a:r>
            <a:r>
              <a:rPr lang="en-US" dirty="0" smtClean="0"/>
              <a:t> </a:t>
            </a:r>
            <a:r>
              <a:rPr lang="en-US" dirty="0"/>
              <a:t>et al., </a:t>
            </a:r>
            <a:r>
              <a:rPr lang="en-US" dirty="0" smtClean="0"/>
              <a:t>NIPS12]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70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single “neuron” is still a linear decision boundary</a:t>
            </a:r>
          </a:p>
          <a:p>
            <a:endParaRPr lang="en-US" dirty="0"/>
          </a:p>
          <a:p>
            <a:r>
              <a:rPr lang="en-US" dirty="0" smtClean="0"/>
              <a:t>What to do?</a:t>
            </a:r>
          </a:p>
          <a:p>
            <a:endParaRPr lang="en-US" dirty="0"/>
          </a:p>
          <a:p>
            <a:r>
              <a:rPr lang="en-US" dirty="0" smtClean="0"/>
              <a:t>Idea: Stack a bunch of them together!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66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Multilayer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>
                <a:solidFill>
                  <a:prstClr val="black"/>
                </a:solidFill>
              </a:rPr>
              <a:t>Cascade Neurons together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The output from one layer is the input to the next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Each Layer has its own sets of weights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3" y="2895600"/>
            <a:ext cx="3671316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587" y="2895600"/>
            <a:ext cx="5126413" cy="251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4770" y="6578469"/>
            <a:ext cx="2876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Andrej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Karpathy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CS231n</a:t>
            </a:r>
          </a:p>
        </p:txBody>
      </p:sp>
    </p:spTree>
    <p:extLst>
      <p:ext uri="{BB962C8B-B14F-4D97-AF65-F5344CB8AC3E}">
        <p14:creationId xmlns:p14="http://schemas.microsoft.com/office/powerpoint/2010/main" val="3345567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Universal Function </a:t>
            </a:r>
            <a:r>
              <a:rPr lang="en-US" dirty="0" err="1" smtClean="0"/>
              <a:t>Approximators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Theorem</a:t>
            </a:r>
          </a:p>
          <a:p>
            <a:pPr lvl="1"/>
            <a:r>
              <a:rPr lang="en-US" dirty="0" smtClean="0"/>
              <a:t>3-layer network with linear outputs can uniformly approximate any continuous function to arbitrary accuracy, given enough hidden units [</a:t>
            </a:r>
            <a:r>
              <a:rPr lang="en-US" dirty="0" err="1" smtClean="0"/>
              <a:t>Funahashi</a:t>
            </a:r>
            <a:r>
              <a:rPr lang="en-US" dirty="0" smtClean="0"/>
              <a:t> </a:t>
            </a:r>
            <a:r>
              <a:rPr lang="fr-FR" dirty="0" smtClean="0"/>
              <a:t>’</a:t>
            </a:r>
            <a:r>
              <a:rPr lang="en-US" dirty="0" smtClean="0"/>
              <a:t>89]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69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</a:p>
          <a:p>
            <a:pPr lvl="1"/>
            <a:r>
              <a:rPr lang="en-US" dirty="0">
                <a:hlinkClick r:id="rId2"/>
              </a:rPr>
              <a:t>http://neuron.eng.wayne.edu/bpFunctionApprox/</a:t>
            </a:r>
            <a:r>
              <a:rPr lang="en-US" dirty="0" smtClean="0">
                <a:hlinkClick r:id="rId2"/>
              </a:rPr>
              <a:t>bpFunctionApprox.html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8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Computation: Forward-Prop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0700"/>
            <a:ext cx="9144000" cy="32701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70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Scholar </a:t>
            </a:r>
          </a:p>
          <a:p>
            <a:pPr lvl="1"/>
            <a:r>
              <a:rPr lang="en-US" dirty="0"/>
              <a:t>Anybody not have access?</a:t>
            </a:r>
          </a:p>
          <a:p>
            <a:pPr lvl="1"/>
            <a:r>
              <a:rPr lang="en-US" dirty="0" smtClean="0"/>
              <a:t>Please </a:t>
            </a:r>
            <a:r>
              <a:rPr lang="en-US" dirty="0"/>
              <a:t>post questions on Scholar Forum. </a:t>
            </a:r>
          </a:p>
          <a:p>
            <a:pPr lvl="1"/>
            <a:r>
              <a:rPr lang="en-US" dirty="0"/>
              <a:t>Please check scholar forums. You might not know you have a doubt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Sign up for Presentations</a:t>
            </a:r>
          </a:p>
          <a:p>
            <a:pPr lvl="1"/>
            <a:r>
              <a:rPr lang="en-US" dirty="0">
                <a:hlinkClick r:id="rId2"/>
              </a:rPr>
              <a:t>https://docs.google.com/spreadsheets/d/1m76E4mC0wfRjc4HRBWFdAlXKPIzlEwfw1-u7rBw9TJ8/edit#gid=</a:t>
            </a:r>
            <a:r>
              <a:rPr lang="en-US" dirty="0" smtClean="0">
                <a:hlinkClick r:id="rId2"/>
              </a:rPr>
              <a:t>2045905312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0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Computation: Back-Prop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7255"/>
            <a:ext cx="9144000" cy="33089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66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69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9117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56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Loss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 of individual losses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5700"/>
            <a:ext cx="9144000" cy="200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70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22310"/>
            <a:ext cx="7640428" cy="581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1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 smtClean="0"/>
              <a:t>Logistic Regression as a Cascade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5974"/>
            <a:ext cx="9144000" cy="5872026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76400"/>
            <a:ext cx="1082488" cy="533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3" t="33766" r="1"/>
          <a:stretch/>
        </p:blipFill>
        <p:spPr>
          <a:xfrm>
            <a:off x="281710" y="1475509"/>
            <a:ext cx="368979" cy="35329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3" t="33766" r="1"/>
          <a:stretch/>
        </p:blipFill>
        <p:spPr>
          <a:xfrm>
            <a:off x="381000" y="3352800"/>
            <a:ext cx="368979" cy="35329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3" t="33766" r="1"/>
          <a:stretch/>
        </p:blipFill>
        <p:spPr>
          <a:xfrm>
            <a:off x="5791200" y="6160655"/>
            <a:ext cx="368979" cy="35329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extBox 12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626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board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55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Notation + Setup</a:t>
            </a:r>
          </a:p>
          <a:p>
            <a:r>
              <a:rPr lang="en-US" dirty="0" smtClean="0"/>
              <a:t>Neural Networks</a:t>
            </a:r>
          </a:p>
          <a:p>
            <a:r>
              <a:rPr lang="en-US" dirty="0" smtClean="0"/>
              <a:t>Chain Rule + </a:t>
            </a:r>
            <a:r>
              <a:rPr lang="en-US" dirty="0" err="1" smtClean="0"/>
              <a:t>Backprop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89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Input: x   			(images, text, emails…)</a:t>
            </a:r>
          </a:p>
          <a:p>
            <a:endParaRPr lang="en-US" dirty="0"/>
          </a:p>
          <a:p>
            <a:r>
              <a:rPr lang="en-US" dirty="0" smtClean="0"/>
              <a:t>Output: y			(spam or non-spam…)</a:t>
            </a:r>
          </a:p>
          <a:p>
            <a:endParaRPr lang="en-US" dirty="0"/>
          </a:p>
          <a:p>
            <a:r>
              <a:rPr lang="en-US" dirty="0" smtClean="0"/>
              <a:t>(Unknown) Target Function</a:t>
            </a:r>
          </a:p>
          <a:p>
            <a:pPr lvl="1"/>
            <a:r>
              <a:rPr lang="en-US" dirty="0"/>
              <a:t>f: X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Y			(the “true” mapping / reality)</a:t>
            </a:r>
          </a:p>
          <a:p>
            <a:endParaRPr lang="en-US" dirty="0"/>
          </a:p>
          <a:p>
            <a:r>
              <a:rPr lang="en-US" dirty="0" smtClean="0"/>
              <a:t>Data  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,y</a:t>
            </a:r>
            <a:r>
              <a:rPr lang="en-US" baseline="-25000" dirty="0"/>
              <a:t>1</a:t>
            </a:r>
            <a:r>
              <a:rPr lang="en-US" dirty="0"/>
              <a:t>), (x</a:t>
            </a:r>
            <a:r>
              <a:rPr lang="en-US" baseline="-25000" dirty="0"/>
              <a:t>2</a:t>
            </a:r>
            <a:r>
              <a:rPr lang="en-US" dirty="0"/>
              <a:t>,y</a:t>
            </a:r>
            <a:r>
              <a:rPr lang="en-US" baseline="-25000" dirty="0"/>
              <a:t>2</a:t>
            </a:r>
            <a:r>
              <a:rPr lang="en-US" dirty="0"/>
              <a:t>), …, (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 err="1"/>
              <a:t>,y</a:t>
            </a:r>
            <a:r>
              <a:rPr lang="en-US" baseline="-25000" dirty="0" err="1"/>
              <a:t>N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Model / Hypothesis Class</a:t>
            </a:r>
          </a:p>
          <a:p>
            <a:pPr lvl="1"/>
            <a:r>
              <a:rPr lang="en-US" dirty="0" smtClean="0"/>
              <a:t>g: </a:t>
            </a:r>
            <a:r>
              <a:rPr lang="en-US" dirty="0"/>
              <a:t>X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Y</a:t>
            </a:r>
          </a:p>
          <a:p>
            <a:pPr lvl="1"/>
            <a:r>
              <a:rPr lang="en-US" dirty="0" smtClean="0"/>
              <a:t>y = g(x) = sign</a:t>
            </a:r>
            <a:r>
              <a:rPr lang="en-US" dirty="0"/>
              <a:t>(</a:t>
            </a:r>
            <a:r>
              <a:rPr lang="en-US" dirty="0" err="1"/>
              <a:t>w</a:t>
            </a:r>
            <a:r>
              <a:rPr lang="en-US" baseline="30000" dirty="0" err="1"/>
              <a:t>T</a:t>
            </a:r>
            <a:r>
              <a:rPr lang="en-US" dirty="0" err="1"/>
              <a:t>x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Learning </a:t>
            </a:r>
            <a:r>
              <a:rPr lang="en-US" dirty="0"/>
              <a:t>= Search in hypothesis space</a:t>
            </a:r>
          </a:p>
          <a:p>
            <a:pPr lvl="1"/>
            <a:r>
              <a:rPr lang="en-US" dirty="0"/>
              <a:t>Find best </a:t>
            </a:r>
            <a:r>
              <a:rPr lang="en-US" dirty="0" smtClean="0"/>
              <a:t>g </a:t>
            </a:r>
            <a:r>
              <a:rPr lang="en-US" dirty="0"/>
              <a:t>in model class. 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90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 smtClean="0"/>
              <a:t>Basic Steps of 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Set </a:t>
            </a:r>
            <a:r>
              <a:rPr lang="en-US" b="1" dirty="0"/>
              <a:t>up</a:t>
            </a:r>
            <a:r>
              <a:rPr lang="en-US" dirty="0"/>
              <a:t> a supervised learning problem </a:t>
            </a:r>
          </a:p>
          <a:p>
            <a:endParaRPr lang="en-US" b="1" dirty="0" smtClean="0"/>
          </a:p>
          <a:p>
            <a:r>
              <a:rPr lang="en-US" b="1" dirty="0" smtClean="0"/>
              <a:t>Data </a:t>
            </a:r>
            <a:r>
              <a:rPr lang="en-US" b="1" dirty="0"/>
              <a:t>collection </a:t>
            </a:r>
            <a:endParaRPr lang="en-US" b="1" dirty="0" smtClean="0"/>
          </a:p>
          <a:p>
            <a:pPr lvl="1"/>
            <a:r>
              <a:rPr lang="en-US" dirty="0" smtClean="0"/>
              <a:t>Start </a:t>
            </a:r>
            <a:r>
              <a:rPr lang="en-US" dirty="0"/>
              <a:t>with training data for which we know the correct outcome provided by a teacher or oracle. </a:t>
            </a:r>
          </a:p>
          <a:p>
            <a:endParaRPr lang="en-US" b="1" dirty="0" smtClean="0"/>
          </a:p>
          <a:p>
            <a:r>
              <a:rPr lang="en-US" b="1" dirty="0" smtClean="0"/>
              <a:t>Representation </a:t>
            </a:r>
          </a:p>
          <a:p>
            <a:pPr lvl="1"/>
            <a:r>
              <a:rPr lang="en-US" dirty="0" smtClean="0"/>
              <a:t>Choose </a:t>
            </a:r>
            <a:r>
              <a:rPr lang="en-US" dirty="0"/>
              <a:t>how to represent the data. </a:t>
            </a:r>
          </a:p>
          <a:p>
            <a:endParaRPr lang="en-US" b="1" dirty="0" smtClean="0"/>
          </a:p>
          <a:p>
            <a:r>
              <a:rPr lang="en-US" b="1" dirty="0" smtClean="0"/>
              <a:t>Modeling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Choose </a:t>
            </a:r>
            <a:r>
              <a:rPr lang="en-US" dirty="0"/>
              <a:t>a hypothesis </a:t>
            </a:r>
            <a:r>
              <a:rPr lang="en-US" dirty="0" smtClean="0"/>
              <a:t>class: H = {g</a:t>
            </a:r>
            <a:r>
              <a:rPr lang="en-US" dirty="0"/>
              <a:t>: X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Y}</a:t>
            </a:r>
          </a:p>
          <a:p>
            <a:endParaRPr lang="en-US" b="1" dirty="0" smtClean="0"/>
          </a:p>
          <a:p>
            <a:r>
              <a:rPr lang="en-US" b="1" dirty="0" smtClean="0"/>
              <a:t>Learning/Estimation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Find </a:t>
            </a:r>
            <a:r>
              <a:rPr lang="en-US" dirty="0"/>
              <a:t>best hypothesis you can in the chosen class. 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Model Selection</a:t>
            </a:r>
          </a:p>
          <a:p>
            <a:pPr lvl="1"/>
            <a:r>
              <a:rPr lang="en-US" dirty="0" smtClean="0"/>
              <a:t>Try different models. Picks the best one. (More on this later)</a:t>
            </a:r>
          </a:p>
          <a:p>
            <a:endParaRPr lang="en-US" dirty="0" smtClean="0"/>
          </a:p>
          <a:p>
            <a:r>
              <a:rPr lang="en-US" dirty="0" smtClean="0"/>
              <a:t>If happy stop</a:t>
            </a:r>
          </a:p>
          <a:p>
            <a:pPr lvl="1"/>
            <a:r>
              <a:rPr lang="en-US" dirty="0" smtClean="0"/>
              <a:t>Else refine one or more of the above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25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Decomposition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96000" y="1371600"/>
            <a:ext cx="1094648" cy="369332"/>
            <a:chOff x="6096000" y="1371600"/>
            <a:chExt cx="1094648" cy="369332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6096000" y="1502955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00410" y="1371600"/>
              <a:ext cx="8902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Reality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52279" y="1620028"/>
            <a:ext cx="1404445" cy="1006099"/>
            <a:chOff x="4952279" y="1620028"/>
            <a:chExt cx="1404445" cy="1006099"/>
          </a:xfrm>
        </p:grpSpPr>
        <p:cxnSp>
          <p:nvCxnSpPr>
            <p:cNvPr id="29" name="Straight Arrow Connector 28"/>
            <p:cNvCxnSpPr>
              <a:stCxn id="27" idx="7"/>
              <a:endCxn id="15" idx="3"/>
            </p:cNvCxnSpPr>
            <p:nvPr/>
          </p:nvCxnSpPr>
          <p:spPr bwMode="auto">
            <a:xfrm flipV="1">
              <a:off x="5009113" y="1620028"/>
              <a:ext cx="1106974" cy="100609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 rot="19062357">
              <a:off x="4952279" y="2073172"/>
              <a:ext cx="14044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Modeling Error</a:t>
              </a:r>
              <a:endParaRPr lang="en-US" sz="1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4400" y="1813560"/>
            <a:ext cx="5334000" cy="3672840"/>
            <a:chOff x="914400" y="1813560"/>
            <a:chExt cx="5334000" cy="3672840"/>
          </a:xfrm>
        </p:grpSpPr>
        <p:sp>
          <p:nvSpPr>
            <p:cNvPr id="25" name="Oval 24"/>
            <p:cNvSpPr/>
            <p:nvPr/>
          </p:nvSpPr>
          <p:spPr bwMode="auto">
            <a:xfrm>
              <a:off x="914400" y="2438400"/>
              <a:ext cx="5334000" cy="3048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255972">
              <a:off x="3297294" y="2286000"/>
              <a:ext cx="14034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model class</a:t>
              </a:r>
              <a:endParaRPr lang="en-US" sz="1800" dirty="0"/>
            </a:p>
          </p:txBody>
        </p:sp>
        <p:grpSp>
          <p:nvGrpSpPr>
            <p:cNvPr id="23" name="Group 284"/>
            <p:cNvGrpSpPr>
              <a:grpSpLocks noChangeAspect="1"/>
            </p:cNvGrpSpPr>
            <p:nvPr/>
          </p:nvGrpSpPr>
          <p:grpSpPr>
            <a:xfrm>
              <a:off x="1587687" y="1813560"/>
              <a:ext cx="1993713" cy="1463040"/>
              <a:chOff x="4435603" y="1066800"/>
              <a:chExt cx="2742310" cy="2012381"/>
            </a:xfrm>
          </p:grpSpPr>
          <p:pic>
            <p:nvPicPr>
              <p:cNvPr id="24" name="Picture 23" descr="2007_004902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5603" y="1112945"/>
                <a:ext cx="2742310" cy="1966236"/>
              </a:xfrm>
              <a:prstGeom prst="rect">
                <a:avLst/>
              </a:prstGeom>
              <a:scene3d>
                <a:camera prst="orthographicFront">
                  <a:rot lat="954000" lon="18034448" rev="17280000"/>
                </a:camera>
                <a:lightRig rig="threePt" dir="t"/>
              </a:scene3d>
            </p:spPr>
          </p:pic>
          <p:cxnSp>
            <p:nvCxnSpPr>
              <p:cNvPr id="28" name="Straight Connector 27"/>
              <p:cNvCxnSpPr>
                <a:stCxn id="50" idx="5"/>
                <a:endCxn id="42" idx="1"/>
              </p:cNvCxnSpPr>
              <p:nvPr/>
            </p:nvCxnSpPr>
            <p:spPr>
              <a:xfrm>
                <a:off x="5789361" y="1577550"/>
                <a:ext cx="741247" cy="79378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52" idx="5"/>
                <a:endCxn id="41" idx="1"/>
              </p:cNvCxnSpPr>
              <p:nvPr/>
            </p:nvCxnSpPr>
            <p:spPr>
              <a:xfrm>
                <a:off x="4994207" y="1824117"/>
                <a:ext cx="741247" cy="79378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51" idx="5"/>
                <a:endCxn id="37" idx="1"/>
              </p:cNvCxnSpPr>
              <p:nvPr/>
            </p:nvCxnSpPr>
            <p:spPr>
              <a:xfrm>
                <a:off x="5391782" y="1700833"/>
                <a:ext cx="741247" cy="79378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53" idx="5"/>
                <a:endCxn id="45" idx="1"/>
              </p:cNvCxnSpPr>
              <p:nvPr/>
            </p:nvCxnSpPr>
            <p:spPr>
              <a:xfrm>
                <a:off x="4596635" y="1947406"/>
                <a:ext cx="741245" cy="79378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5441836" y="2411842"/>
                <a:ext cx="1192731" cy="36985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>
                <a:off x="6109572" y="2472292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5711995" y="2595567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>
                <a:off x="6507147" y="2349009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5314416" y="2718851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flipH="1">
                <a:off x="5216458" y="2199636"/>
                <a:ext cx="1192731" cy="36985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4994211" y="1974679"/>
                <a:ext cx="1192731" cy="36985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4795420" y="1744369"/>
                <a:ext cx="1192731" cy="36985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>
                <a:off x="4542728" y="1529353"/>
                <a:ext cx="1192731" cy="36985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>
                <a:off x="5652615" y="1447358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>
                <a:off x="5255038" y="1570642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>
                <a:off x="4857461" y="1693924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4459886" y="1817207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>
                <a:off x="5866250" y="1672772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>
                <a:off x="6079881" y="1898184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5468671" y="1796054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>
                <a:off x="5682305" y="2021468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>
                <a:off x="5071095" y="1919338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>
                <a:off x="5284728" y="2144745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>
                <a:off x="4673518" y="2042620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>
                <a:off x="4887151" y="2268030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>
                <a:off x="6293515" y="2123597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>
                <a:off x="5895937" y="2246877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>
                <a:off x="5498359" y="2370162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>
                <a:off x="5100783" y="2493446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cxnSp>
            <p:nvCxnSpPr>
              <p:cNvPr id="66" name="Straight Connector 65"/>
              <p:cNvCxnSpPr>
                <a:stCxn id="76" idx="4"/>
                <a:endCxn id="41" idx="0"/>
              </p:cNvCxnSpPr>
              <p:nvPr/>
            </p:nvCxnSpPr>
            <p:spPr>
              <a:xfrm flipH="1">
                <a:off x="5792101" y="1629598"/>
                <a:ext cx="477679" cy="96596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76" idx="4"/>
                <a:endCxn id="42" idx="0"/>
              </p:cNvCxnSpPr>
              <p:nvPr/>
            </p:nvCxnSpPr>
            <p:spPr>
              <a:xfrm>
                <a:off x="6269780" y="1629598"/>
                <a:ext cx="317473" cy="71941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59" idx="7"/>
                <a:endCxn id="76" idx="4"/>
              </p:cNvCxnSpPr>
              <p:nvPr/>
            </p:nvCxnSpPr>
            <p:spPr>
              <a:xfrm flipV="1">
                <a:off x="5421477" y="1629598"/>
                <a:ext cx="848303" cy="53748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76" idx="4"/>
                <a:endCxn id="62" idx="0"/>
              </p:cNvCxnSpPr>
              <p:nvPr/>
            </p:nvCxnSpPr>
            <p:spPr>
              <a:xfrm>
                <a:off x="6269780" y="1629598"/>
                <a:ext cx="103841" cy="49399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56" idx="0"/>
                <a:endCxn id="74" idx="4"/>
              </p:cNvCxnSpPr>
              <p:nvPr/>
            </p:nvCxnSpPr>
            <p:spPr>
              <a:xfrm flipH="1" flipV="1">
                <a:off x="5394522" y="1219340"/>
                <a:ext cx="154255" cy="57671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52" idx="7"/>
                <a:endCxn id="74" idx="4"/>
              </p:cNvCxnSpPr>
              <p:nvPr/>
            </p:nvCxnSpPr>
            <p:spPr>
              <a:xfrm flipV="1">
                <a:off x="4994210" y="1219340"/>
                <a:ext cx="400312" cy="49692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61" idx="0"/>
                <a:endCxn id="74" idx="4"/>
              </p:cNvCxnSpPr>
              <p:nvPr/>
            </p:nvCxnSpPr>
            <p:spPr>
              <a:xfrm flipV="1">
                <a:off x="4967257" y="1219340"/>
                <a:ext cx="427265" cy="104869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50" idx="1"/>
                <a:endCxn id="74" idx="4"/>
              </p:cNvCxnSpPr>
              <p:nvPr/>
            </p:nvCxnSpPr>
            <p:spPr>
              <a:xfrm flipH="1" flipV="1">
                <a:off x="5394522" y="1219340"/>
                <a:ext cx="281555" cy="25035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73"/>
              <p:cNvSpPr>
                <a:spLocks noChangeAspect="1"/>
              </p:cNvSpPr>
              <p:nvPr/>
            </p:nvSpPr>
            <p:spPr>
              <a:xfrm>
                <a:off x="5314416" y="1066800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 flipH="1" flipV="1">
                <a:off x="5466848" y="1150830"/>
                <a:ext cx="768105" cy="38143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>
                <a:off x="6189674" y="1477058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6248400" y="1752600"/>
            <a:ext cx="2907695" cy="914400"/>
            <a:chOff x="6248400" y="1752600"/>
            <a:chExt cx="2907695" cy="914400"/>
          </a:xfrm>
        </p:grpSpPr>
        <p:sp>
          <p:nvSpPr>
            <p:cNvPr id="19" name="Right Arrow 18"/>
            <p:cNvSpPr/>
            <p:nvPr/>
          </p:nvSpPr>
          <p:spPr bwMode="auto">
            <a:xfrm>
              <a:off x="7562850" y="2133600"/>
              <a:ext cx="285750" cy="142875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19" name="Picture 118" descr="fig1_sol1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935" y="1752600"/>
              <a:ext cx="1280160" cy="914400"/>
            </a:xfrm>
            <a:prstGeom prst="rect">
              <a:avLst/>
            </a:prstGeom>
          </p:spPr>
        </p:pic>
        <p:grpSp>
          <p:nvGrpSpPr>
            <p:cNvPr id="120" name="Group 213"/>
            <p:cNvGrpSpPr>
              <a:grpSpLocks noChangeAspect="1"/>
            </p:cNvGrpSpPr>
            <p:nvPr/>
          </p:nvGrpSpPr>
          <p:grpSpPr>
            <a:xfrm>
              <a:off x="6248400" y="1752600"/>
              <a:ext cx="1268936" cy="914400"/>
              <a:chOff x="166343" y="662259"/>
              <a:chExt cx="1819656" cy="1371600"/>
            </a:xfrm>
          </p:grpSpPr>
          <p:sp>
            <p:nvSpPr>
              <p:cNvPr id="121" name="Frame 120"/>
              <p:cNvSpPr>
                <a:spLocks/>
              </p:cNvSpPr>
              <p:nvPr/>
            </p:nvSpPr>
            <p:spPr>
              <a:xfrm>
                <a:off x="166343" y="662259"/>
                <a:ext cx="1819656" cy="1371600"/>
              </a:xfrm>
              <a:prstGeom prst="frame">
                <a:avLst>
                  <a:gd name="adj1" fmla="val 7500"/>
                </a:avLst>
              </a:prstGeom>
              <a:solidFill>
                <a:schemeClr val="tx1"/>
              </a:solidFill>
              <a:ln w="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22" name="Picture 121" descr="2007_004902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568" y="683107"/>
                <a:ext cx="1773206" cy="1329905"/>
              </a:xfrm>
              <a:prstGeom prst="rect">
                <a:avLst/>
              </a:prstGeom>
            </p:spPr>
          </p:pic>
        </p:grpSp>
      </p:grp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4892040" y="260604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3581400" y="329184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18560" y="2674620"/>
            <a:ext cx="1248523" cy="836782"/>
            <a:chOff x="3718560" y="2674620"/>
            <a:chExt cx="1248523" cy="836782"/>
          </a:xfrm>
        </p:grpSpPr>
        <p:cxnSp>
          <p:nvCxnSpPr>
            <p:cNvPr id="32" name="Straight Arrow Connector 31"/>
            <p:cNvCxnSpPr>
              <a:stCxn id="31" idx="6"/>
              <a:endCxn id="27" idx="2"/>
            </p:cNvCxnSpPr>
            <p:nvPr/>
          </p:nvCxnSpPr>
          <p:spPr bwMode="auto">
            <a:xfrm flipV="1">
              <a:off x="3718560" y="2674620"/>
              <a:ext cx="117348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 rot="19780749">
              <a:off x="3944259" y="2988182"/>
              <a:ext cx="102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Estimation</a:t>
              </a:r>
              <a:br>
                <a:rPr lang="en-US" sz="1400" dirty="0" smtClean="0"/>
              </a:br>
              <a:r>
                <a:rPr lang="en-US" sz="1400" dirty="0" smtClean="0"/>
                <a:t>Error</a:t>
              </a:r>
              <a:endParaRPr lang="en-US" sz="1400" dirty="0"/>
            </a:p>
          </p:txBody>
        </p:sp>
      </p:grp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4739640" y="413004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12169" y="3408913"/>
            <a:ext cx="1247558" cy="867476"/>
            <a:chOff x="3512169" y="3408913"/>
            <a:chExt cx="1247558" cy="867476"/>
          </a:xfrm>
        </p:grpSpPr>
        <p:cxnSp>
          <p:nvCxnSpPr>
            <p:cNvPr id="40" name="Straight Arrow Connector 39"/>
            <p:cNvCxnSpPr>
              <a:stCxn id="31" idx="5"/>
              <a:endCxn id="39" idx="1"/>
            </p:cNvCxnSpPr>
            <p:nvPr/>
          </p:nvCxnSpPr>
          <p:spPr bwMode="auto">
            <a:xfrm>
              <a:off x="3698473" y="3408913"/>
              <a:ext cx="1061254" cy="74121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 rot="2139530">
              <a:off x="3512169" y="3753169"/>
              <a:ext cx="11824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Optimization</a:t>
              </a:r>
              <a:br>
                <a:rPr lang="en-US" sz="1400" dirty="0" smtClean="0"/>
              </a:br>
              <a:r>
                <a:rPr lang="en-US" sz="1400" dirty="0" smtClean="0"/>
                <a:t>Error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50014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Decomposition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96000" y="1371600"/>
            <a:ext cx="1094648" cy="369332"/>
            <a:chOff x="6096000" y="1371600"/>
            <a:chExt cx="1094648" cy="369332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6096000" y="1502955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00410" y="1371600"/>
              <a:ext cx="8902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Reality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Oval 24"/>
          <p:cNvSpPr/>
          <p:nvPr/>
        </p:nvSpPr>
        <p:spPr bwMode="auto">
          <a:xfrm>
            <a:off x="914400" y="2438400"/>
            <a:ext cx="5334000" cy="3048000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48400" y="1752600"/>
            <a:ext cx="2907695" cy="914400"/>
            <a:chOff x="6248400" y="1752600"/>
            <a:chExt cx="2907695" cy="914400"/>
          </a:xfrm>
        </p:grpSpPr>
        <p:sp>
          <p:nvSpPr>
            <p:cNvPr id="19" name="Right Arrow 18"/>
            <p:cNvSpPr/>
            <p:nvPr/>
          </p:nvSpPr>
          <p:spPr bwMode="auto">
            <a:xfrm>
              <a:off x="7562850" y="2133600"/>
              <a:ext cx="285750" cy="142875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19" name="Picture 118" descr="fig1_sol1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935" y="1752600"/>
              <a:ext cx="1280160" cy="914400"/>
            </a:xfrm>
            <a:prstGeom prst="rect">
              <a:avLst/>
            </a:prstGeom>
          </p:spPr>
        </p:pic>
        <p:grpSp>
          <p:nvGrpSpPr>
            <p:cNvPr id="120" name="Group 213"/>
            <p:cNvGrpSpPr>
              <a:grpSpLocks noChangeAspect="1"/>
            </p:cNvGrpSpPr>
            <p:nvPr/>
          </p:nvGrpSpPr>
          <p:grpSpPr>
            <a:xfrm>
              <a:off x="6248400" y="1752600"/>
              <a:ext cx="1268936" cy="914400"/>
              <a:chOff x="166343" y="662259"/>
              <a:chExt cx="1819656" cy="1371600"/>
            </a:xfrm>
          </p:grpSpPr>
          <p:sp>
            <p:nvSpPr>
              <p:cNvPr id="121" name="Frame 120"/>
              <p:cNvSpPr>
                <a:spLocks/>
              </p:cNvSpPr>
              <p:nvPr/>
            </p:nvSpPr>
            <p:spPr>
              <a:xfrm>
                <a:off x="166343" y="662259"/>
                <a:ext cx="1819656" cy="1371600"/>
              </a:xfrm>
              <a:prstGeom prst="frame">
                <a:avLst>
                  <a:gd name="adj1" fmla="val 7500"/>
                </a:avLst>
              </a:prstGeom>
              <a:solidFill>
                <a:schemeClr val="tx1"/>
              </a:solidFill>
              <a:ln w="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22" name="Picture 121" descr="2007_004902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568" y="683107"/>
                <a:ext cx="1773206" cy="1329905"/>
              </a:xfrm>
              <a:prstGeom prst="rect">
                <a:avLst/>
              </a:prstGeom>
            </p:spPr>
          </p:pic>
        </p:grpSp>
      </p:grp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2453640" y="3858157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90800" y="3497580"/>
            <a:ext cx="1085411" cy="671668"/>
            <a:chOff x="2590800" y="3497580"/>
            <a:chExt cx="1085411" cy="671668"/>
          </a:xfrm>
        </p:grpSpPr>
        <p:cxnSp>
          <p:nvCxnSpPr>
            <p:cNvPr id="32" name="Straight Arrow Connector 31"/>
            <p:cNvCxnSpPr>
              <a:stCxn id="31" idx="6"/>
              <a:endCxn id="27" idx="2"/>
            </p:cNvCxnSpPr>
            <p:nvPr/>
          </p:nvCxnSpPr>
          <p:spPr bwMode="auto">
            <a:xfrm flipV="1">
              <a:off x="2590800" y="3497580"/>
              <a:ext cx="762000" cy="42915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 rot="19839628">
              <a:off x="2653387" y="3646028"/>
              <a:ext cx="102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Estimation</a:t>
              </a:r>
              <a:br>
                <a:rPr lang="en-US" sz="1400" dirty="0" smtClean="0"/>
              </a:br>
              <a:r>
                <a:rPr lang="en-US" sz="1400" dirty="0" smtClean="0"/>
                <a:t>Error</a:t>
              </a:r>
              <a:endParaRPr lang="en-US" sz="1400" dirty="0"/>
            </a:p>
          </p:txBody>
        </p:sp>
      </p:grp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2834640" y="4254397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91514" y="3810000"/>
            <a:ext cx="563213" cy="1182460"/>
            <a:chOff x="2200074" y="3914243"/>
            <a:chExt cx="563213" cy="1182460"/>
          </a:xfrm>
        </p:grpSpPr>
        <p:cxnSp>
          <p:nvCxnSpPr>
            <p:cNvPr id="40" name="Straight Arrow Connector 39"/>
            <p:cNvCxnSpPr>
              <a:stCxn id="31" idx="5"/>
              <a:endCxn id="39" idx="1"/>
            </p:cNvCxnSpPr>
            <p:nvPr/>
          </p:nvCxnSpPr>
          <p:spPr bwMode="auto">
            <a:xfrm>
              <a:off x="2479273" y="4079473"/>
              <a:ext cx="284014" cy="29925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 rot="2966218">
              <a:off x="1870454" y="4243863"/>
              <a:ext cx="11824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Optimization</a:t>
              </a:r>
              <a:br>
                <a:rPr lang="en-US" sz="1400" dirty="0" smtClean="0"/>
              </a:br>
              <a:r>
                <a:rPr lang="en-US" sz="1400" dirty="0" smtClean="0"/>
                <a:t>Error</a:t>
              </a:r>
              <a:endParaRPr lang="en-US" sz="1400" dirty="0"/>
            </a:p>
          </p:txBody>
        </p:sp>
      </p:grpSp>
      <p:sp>
        <p:nvSpPr>
          <p:cNvPr id="44" name="Oval 43"/>
          <p:cNvSpPr/>
          <p:nvPr/>
        </p:nvSpPr>
        <p:spPr bwMode="auto">
          <a:xfrm>
            <a:off x="990600" y="3196770"/>
            <a:ext cx="2667000" cy="152763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8200" y="2685308"/>
            <a:ext cx="1993713" cy="1429492"/>
            <a:chOff x="381000" y="947948"/>
            <a:chExt cx="1993713" cy="1429492"/>
          </a:xfrm>
        </p:grpSpPr>
        <p:pic>
          <p:nvPicPr>
            <p:cNvPr id="24" name="Picture 23" descr="2007_00490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947948"/>
              <a:ext cx="1993713" cy="1429492"/>
            </a:xfrm>
            <a:prstGeom prst="rect">
              <a:avLst/>
            </a:prstGeom>
            <a:scene3d>
              <a:camera prst="orthographicFront">
                <a:rot lat="954000" lon="18034448" rev="17280000"/>
              </a:camera>
              <a:lightRig rig="threePt" dir="t"/>
            </a:scene3d>
          </p:spPr>
        </p:pic>
        <p:cxnSp>
          <p:nvCxnSpPr>
            <p:cNvPr id="28" name="Straight Connector 27"/>
            <p:cNvCxnSpPr>
              <a:stCxn id="50" idx="5"/>
              <a:endCxn id="42" idx="1"/>
            </p:cNvCxnSpPr>
            <p:nvPr/>
          </p:nvCxnSpPr>
          <p:spPr>
            <a:xfrm>
              <a:off x="1365209" y="1285725"/>
              <a:ext cx="538901" cy="5770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52" idx="5"/>
              <a:endCxn id="41" idx="1"/>
            </p:cNvCxnSpPr>
            <p:nvPr/>
          </p:nvCxnSpPr>
          <p:spPr>
            <a:xfrm>
              <a:off x="787116" y="1464984"/>
              <a:ext cx="538901" cy="5770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51" idx="5"/>
              <a:endCxn id="37" idx="1"/>
            </p:cNvCxnSpPr>
            <p:nvPr/>
          </p:nvCxnSpPr>
          <p:spPr>
            <a:xfrm>
              <a:off x="1076161" y="1375354"/>
              <a:ext cx="538901" cy="5770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53" idx="5"/>
              <a:endCxn id="45" idx="1"/>
            </p:cNvCxnSpPr>
            <p:nvPr/>
          </p:nvCxnSpPr>
          <p:spPr>
            <a:xfrm>
              <a:off x="498073" y="1554618"/>
              <a:ext cx="538900" cy="5770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1112551" y="1892272"/>
              <a:ext cx="867139" cy="2688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1598008" y="1936220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1308962" y="2025843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1887053" y="1846591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1019914" y="2115473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cxnSp>
          <p:nvCxnSpPr>
            <p:cNvPr id="46" name="Straight Connector 45"/>
            <p:cNvCxnSpPr/>
            <p:nvPr/>
          </p:nvCxnSpPr>
          <p:spPr>
            <a:xfrm flipH="1">
              <a:off x="948697" y="1737994"/>
              <a:ext cx="867139" cy="2688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787119" y="1574446"/>
              <a:ext cx="867139" cy="2688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642594" y="1407006"/>
              <a:ext cx="867139" cy="2688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458882" y="1250685"/>
              <a:ext cx="867139" cy="2688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1265792" y="1191073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976745" y="1280703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687699" y="1370331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398654" y="1459960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1421108" y="1354953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1576422" y="1518832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1132061" y="1444582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1287377" y="1608462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843015" y="1534212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998330" y="1698087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553969" y="1623840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709284" y="1787717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1731738" y="1682712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1442691" y="1772339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1153644" y="1861969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864599" y="1951599"/>
              <a:ext cx="116477" cy="11090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</p:grpSp>
      <p:cxnSp>
        <p:nvCxnSpPr>
          <p:cNvPr id="29" name="Straight Arrow Connector 28"/>
          <p:cNvCxnSpPr>
            <a:stCxn id="27" idx="7"/>
            <a:endCxn id="15" idx="3"/>
          </p:cNvCxnSpPr>
          <p:nvPr/>
        </p:nvCxnSpPr>
        <p:spPr bwMode="auto">
          <a:xfrm flipV="1">
            <a:off x="3469873" y="1620028"/>
            <a:ext cx="2646214" cy="18290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3352800" y="342900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 rot="19476700">
            <a:off x="3970174" y="2664237"/>
            <a:ext cx="140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Modeling Error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 rot="1571769">
            <a:off x="926193" y="4329398"/>
            <a:ext cx="14034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model class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5938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Oval 122"/>
          <p:cNvSpPr/>
          <p:nvPr/>
        </p:nvSpPr>
        <p:spPr bwMode="auto">
          <a:xfrm>
            <a:off x="762000" y="1828800"/>
            <a:ext cx="7162800" cy="43434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Decomposition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96000" y="1371600"/>
            <a:ext cx="1094648" cy="369332"/>
            <a:chOff x="6096000" y="1371600"/>
            <a:chExt cx="1094648" cy="369332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6096000" y="1502955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00410" y="1371600"/>
              <a:ext cx="8902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Reality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02370" y="1397904"/>
            <a:ext cx="1404445" cy="527183"/>
            <a:chOff x="5102370" y="1397904"/>
            <a:chExt cx="1404445" cy="527183"/>
          </a:xfrm>
        </p:grpSpPr>
        <p:cxnSp>
          <p:nvCxnSpPr>
            <p:cNvPr id="29" name="Straight Arrow Connector 28"/>
            <p:cNvCxnSpPr>
              <a:stCxn id="27" idx="7"/>
              <a:endCxn id="15" idx="3"/>
            </p:cNvCxnSpPr>
            <p:nvPr/>
          </p:nvCxnSpPr>
          <p:spPr bwMode="auto">
            <a:xfrm flipV="1">
              <a:off x="5755873" y="1620028"/>
              <a:ext cx="360214" cy="30505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 rot="19262484">
              <a:off x="5102370" y="1397904"/>
              <a:ext cx="14044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Modeling Error</a:t>
              </a:r>
              <a:endParaRPr lang="en-US" sz="1400" dirty="0"/>
            </a:p>
          </p:txBody>
        </p:sp>
      </p:grpSp>
      <p:sp>
        <p:nvSpPr>
          <p:cNvPr id="25" name="Oval 24"/>
          <p:cNvSpPr/>
          <p:nvPr/>
        </p:nvSpPr>
        <p:spPr bwMode="auto">
          <a:xfrm>
            <a:off x="914400" y="2438400"/>
            <a:ext cx="5334000" cy="3048000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 rot="255972">
            <a:off x="3897994" y="1651888"/>
            <a:ext cx="14034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model class</a:t>
            </a:r>
            <a:endParaRPr lang="en-US" sz="1800" dirty="0"/>
          </a:p>
        </p:txBody>
      </p:sp>
      <p:grpSp>
        <p:nvGrpSpPr>
          <p:cNvPr id="7" name="Group 6"/>
          <p:cNvGrpSpPr/>
          <p:nvPr/>
        </p:nvGrpSpPr>
        <p:grpSpPr>
          <a:xfrm>
            <a:off x="6248400" y="1752600"/>
            <a:ext cx="2907695" cy="914400"/>
            <a:chOff x="6248400" y="1752600"/>
            <a:chExt cx="2907695" cy="914400"/>
          </a:xfrm>
        </p:grpSpPr>
        <p:sp>
          <p:nvSpPr>
            <p:cNvPr id="19" name="Right Arrow 18"/>
            <p:cNvSpPr/>
            <p:nvPr/>
          </p:nvSpPr>
          <p:spPr bwMode="auto">
            <a:xfrm>
              <a:off x="7562850" y="2133600"/>
              <a:ext cx="285750" cy="142875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19" name="Picture 118" descr="fig1_sol1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935" y="1752600"/>
              <a:ext cx="1280160" cy="914400"/>
            </a:xfrm>
            <a:prstGeom prst="rect">
              <a:avLst/>
            </a:prstGeom>
          </p:spPr>
        </p:pic>
        <p:grpSp>
          <p:nvGrpSpPr>
            <p:cNvPr id="120" name="Group 213"/>
            <p:cNvGrpSpPr>
              <a:grpSpLocks noChangeAspect="1"/>
            </p:cNvGrpSpPr>
            <p:nvPr/>
          </p:nvGrpSpPr>
          <p:grpSpPr>
            <a:xfrm>
              <a:off x="6248400" y="1752600"/>
              <a:ext cx="1268936" cy="914400"/>
              <a:chOff x="166343" y="662259"/>
              <a:chExt cx="1819656" cy="1371600"/>
            </a:xfrm>
          </p:grpSpPr>
          <p:sp>
            <p:nvSpPr>
              <p:cNvPr id="121" name="Frame 120"/>
              <p:cNvSpPr>
                <a:spLocks/>
              </p:cNvSpPr>
              <p:nvPr/>
            </p:nvSpPr>
            <p:spPr>
              <a:xfrm>
                <a:off x="166343" y="662259"/>
                <a:ext cx="1819656" cy="1371600"/>
              </a:xfrm>
              <a:prstGeom prst="frame">
                <a:avLst>
                  <a:gd name="adj1" fmla="val 7500"/>
                </a:avLst>
              </a:prstGeom>
              <a:solidFill>
                <a:schemeClr val="tx1"/>
              </a:solidFill>
              <a:ln w="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22" name="Picture 121" descr="2007_004902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568" y="683107"/>
                <a:ext cx="1773206" cy="1329905"/>
              </a:xfrm>
              <a:prstGeom prst="rect">
                <a:avLst/>
              </a:prstGeom>
            </p:spPr>
          </p:pic>
        </p:grpSp>
      </p:grp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5638800" y="190500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4191000" y="297180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328160" y="1973580"/>
            <a:ext cx="1310640" cy="1104227"/>
            <a:chOff x="4328160" y="1973580"/>
            <a:chExt cx="1310640" cy="1104227"/>
          </a:xfrm>
        </p:grpSpPr>
        <p:cxnSp>
          <p:nvCxnSpPr>
            <p:cNvPr id="32" name="Straight Arrow Connector 31"/>
            <p:cNvCxnSpPr>
              <a:stCxn id="31" idx="6"/>
              <a:endCxn id="27" idx="2"/>
            </p:cNvCxnSpPr>
            <p:nvPr/>
          </p:nvCxnSpPr>
          <p:spPr bwMode="auto">
            <a:xfrm flipV="1">
              <a:off x="4328160" y="1973580"/>
              <a:ext cx="1310640" cy="1066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 rot="19183580">
              <a:off x="4553859" y="2554587"/>
              <a:ext cx="102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Estimation</a:t>
              </a:r>
              <a:br>
                <a:rPr lang="en-US" sz="1400" dirty="0" smtClean="0"/>
              </a:br>
              <a:r>
                <a:rPr lang="en-US" sz="1400" dirty="0" smtClean="0"/>
                <a:t>Error</a:t>
              </a:r>
              <a:endParaRPr lang="en-US" sz="1400" dirty="0"/>
            </a:p>
          </p:txBody>
        </p:sp>
      </p:grp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5486400" y="426720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058887" y="3088873"/>
            <a:ext cx="1447600" cy="1198414"/>
            <a:chOff x="4058887" y="3088873"/>
            <a:chExt cx="1447600" cy="1198414"/>
          </a:xfrm>
        </p:grpSpPr>
        <p:cxnSp>
          <p:nvCxnSpPr>
            <p:cNvPr id="40" name="Straight Arrow Connector 39"/>
            <p:cNvCxnSpPr>
              <a:stCxn id="31" idx="5"/>
              <a:endCxn id="39" idx="1"/>
            </p:cNvCxnSpPr>
            <p:nvPr/>
          </p:nvCxnSpPr>
          <p:spPr bwMode="auto">
            <a:xfrm>
              <a:off x="4308073" y="3088873"/>
              <a:ext cx="1198414" cy="119841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 rot="2697713">
              <a:off x="4058887" y="3608690"/>
              <a:ext cx="11824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Optimization</a:t>
              </a:r>
              <a:br>
                <a:rPr lang="en-US" sz="1400" dirty="0" smtClean="0"/>
              </a:br>
              <a:r>
                <a:rPr lang="en-US" sz="1400" dirty="0" smtClean="0"/>
                <a:t>Error</a:t>
              </a:r>
              <a:endParaRPr lang="en-US" sz="1400" dirty="0"/>
            </a:p>
          </p:txBody>
        </p:sp>
      </p:grpSp>
      <p:sp>
        <p:nvSpPr>
          <p:cNvPr id="44" name="Oval 43"/>
          <p:cNvSpPr/>
          <p:nvPr/>
        </p:nvSpPr>
        <p:spPr bwMode="auto">
          <a:xfrm>
            <a:off x="990600" y="3196770"/>
            <a:ext cx="2667000" cy="152763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67" name="Picture 66" descr="2007_0049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37508"/>
            <a:ext cx="1993713" cy="1429492"/>
          </a:xfrm>
          <a:prstGeom prst="rect">
            <a:avLst/>
          </a:prstGeom>
          <a:scene3d>
            <a:camera prst="orthographicFront">
              <a:rot lat="954000" lon="18034448" rev="17280000"/>
            </a:camera>
            <a:lightRig rig="threePt" dir="t"/>
          </a:scene3d>
        </p:spPr>
      </p:pic>
      <p:cxnSp>
        <p:nvCxnSpPr>
          <p:cNvPr id="68" name="Straight Connector 67"/>
          <p:cNvCxnSpPr>
            <a:stCxn id="81" idx="5"/>
            <a:endCxn id="75" idx="1"/>
          </p:cNvCxnSpPr>
          <p:nvPr/>
        </p:nvCxnSpPr>
        <p:spPr>
          <a:xfrm>
            <a:off x="2813009" y="1575285"/>
            <a:ext cx="538901" cy="57709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83" idx="5"/>
            <a:endCxn id="74" idx="1"/>
          </p:cNvCxnSpPr>
          <p:nvPr/>
        </p:nvCxnSpPr>
        <p:spPr>
          <a:xfrm>
            <a:off x="2234916" y="1754544"/>
            <a:ext cx="538901" cy="57709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82" idx="5"/>
            <a:endCxn id="73" idx="1"/>
          </p:cNvCxnSpPr>
          <p:nvPr/>
        </p:nvCxnSpPr>
        <p:spPr>
          <a:xfrm>
            <a:off x="2523961" y="1664914"/>
            <a:ext cx="538901" cy="57709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84" idx="5"/>
            <a:endCxn id="76" idx="1"/>
          </p:cNvCxnSpPr>
          <p:nvPr/>
        </p:nvCxnSpPr>
        <p:spPr>
          <a:xfrm>
            <a:off x="1945873" y="1844178"/>
            <a:ext cx="538900" cy="57709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2560351" y="2181832"/>
            <a:ext cx="867139" cy="2688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>
            <a:spLocks noChangeAspect="1"/>
          </p:cNvSpPr>
          <p:nvPr/>
        </p:nvSpPr>
        <p:spPr>
          <a:xfrm>
            <a:off x="3045808" y="2225780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2756762" y="2315403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3334853" y="2136151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76" name="Oval 75"/>
          <p:cNvSpPr>
            <a:spLocks noChangeAspect="1"/>
          </p:cNvSpPr>
          <p:nvPr/>
        </p:nvSpPr>
        <p:spPr>
          <a:xfrm>
            <a:off x="2467714" y="2405033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cxnSp>
        <p:nvCxnSpPr>
          <p:cNvPr id="77" name="Straight Connector 76"/>
          <p:cNvCxnSpPr/>
          <p:nvPr/>
        </p:nvCxnSpPr>
        <p:spPr>
          <a:xfrm flipH="1">
            <a:off x="2396497" y="2027554"/>
            <a:ext cx="867139" cy="2688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2234919" y="1864006"/>
            <a:ext cx="867139" cy="2688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2090394" y="1696566"/>
            <a:ext cx="867139" cy="2688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1906682" y="1540245"/>
            <a:ext cx="867139" cy="2688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>
            <a:spLocks noChangeAspect="1"/>
          </p:cNvSpPr>
          <p:nvPr/>
        </p:nvSpPr>
        <p:spPr>
          <a:xfrm>
            <a:off x="2713592" y="1480633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>
            <a:off x="2424545" y="1570263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83" name="Oval 82"/>
          <p:cNvSpPr>
            <a:spLocks noChangeAspect="1"/>
          </p:cNvSpPr>
          <p:nvPr/>
        </p:nvSpPr>
        <p:spPr>
          <a:xfrm>
            <a:off x="2135499" y="1659891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84" name="Oval 83"/>
          <p:cNvSpPr>
            <a:spLocks noChangeAspect="1"/>
          </p:cNvSpPr>
          <p:nvPr/>
        </p:nvSpPr>
        <p:spPr>
          <a:xfrm>
            <a:off x="1846454" y="1749520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2868908" y="1644513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86" name="Oval 85"/>
          <p:cNvSpPr>
            <a:spLocks noChangeAspect="1"/>
          </p:cNvSpPr>
          <p:nvPr/>
        </p:nvSpPr>
        <p:spPr>
          <a:xfrm>
            <a:off x="3024222" y="1808392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87" name="Oval 86"/>
          <p:cNvSpPr>
            <a:spLocks noChangeAspect="1"/>
          </p:cNvSpPr>
          <p:nvPr/>
        </p:nvSpPr>
        <p:spPr>
          <a:xfrm>
            <a:off x="2579861" y="1734142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2735177" y="1898022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2290815" y="1823772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90" name="Oval 89"/>
          <p:cNvSpPr>
            <a:spLocks noChangeAspect="1"/>
          </p:cNvSpPr>
          <p:nvPr/>
        </p:nvSpPr>
        <p:spPr>
          <a:xfrm>
            <a:off x="2446130" y="1987647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91" name="Oval 90"/>
          <p:cNvSpPr>
            <a:spLocks noChangeAspect="1"/>
          </p:cNvSpPr>
          <p:nvPr/>
        </p:nvSpPr>
        <p:spPr>
          <a:xfrm>
            <a:off x="2001769" y="1913400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92" name="Oval 91"/>
          <p:cNvSpPr>
            <a:spLocks noChangeAspect="1"/>
          </p:cNvSpPr>
          <p:nvPr/>
        </p:nvSpPr>
        <p:spPr>
          <a:xfrm>
            <a:off x="2157084" y="2077277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93" name="Oval 92"/>
          <p:cNvSpPr>
            <a:spLocks noChangeAspect="1"/>
          </p:cNvSpPr>
          <p:nvPr/>
        </p:nvSpPr>
        <p:spPr>
          <a:xfrm>
            <a:off x="3179538" y="1972272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94" name="Oval 93"/>
          <p:cNvSpPr>
            <a:spLocks noChangeAspect="1"/>
          </p:cNvSpPr>
          <p:nvPr/>
        </p:nvSpPr>
        <p:spPr>
          <a:xfrm>
            <a:off x="2890491" y="2061899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2601444" y="2151529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sp>
        <p:nvSpPr>
          <p:cNvPr id="96" name="Oval 95"/>
          <p:cNvSpPr>
            <a:spLocks noChangeAspect="1"/>
          </p:cNvSpPr>
          <p:nvPr/>
        </p:nvSpPr>
        <p:spPr>
          <a:xfrm>
            <a:off x="2312399" y="2241159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cxnSp>
        <p:nvCxnSpPr>
          <p:cNvPr id="97" name="Straight Connector 96"/>
          <p:cNvCxnSpPr>
            <a:stCxn id="107" idx="4"/>
            <a:endCxn id="74" idx="0"/>
          </p:cNvCxnSpPr>
          <p:nvPr/>
        </p:nvCxnSpPr>
        <p:spPr>
          <a:xfrm flipH="1">
            <a:off x="2815001" y="1613125"/>
            <a:ext cx="347282" cy="70227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07" idx="4"/>
            <a:endCxn id="75" idx="0"/>
          </p:cNvCxnSpPr>
          <p:nvPr/>
        </p:nvCxnSpPr>
        <p:spPr>
          <a:xfrm>
            <a:off x="3162283" y="1613125"/>
            <a:ext cx="230809" cy="52302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90" idx="7"/>
            <a:endCxn id="107" idx="4"/>
          </p:cNvCxnSpPr>
          <p:nvPr/>
        </p:nvCxnSpPr>
        <p:spPr>
          <a:xfrm flipV="1">
            <a:off x="2545550" y="1613125"/>
            <a:ext cx="616733" cy="39076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107" idx="4"/>
            <a:endCxn id="93" idx="0"/>
          </p:cNvCxnSpPr>
          <p:nvPr/>
        </p:nvCxnSpPr>
        <p:spPr>
          <a:xfrm>
            <a:off x="3162283" y="1613125"/>
            <a:ext cx="75494" cy="35914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87" idx="0"/>
            <a:endCxn id="105" idx="4"/>
          </p:cNvCxnSpPr>
          <p:nvPr/>
        </p:nvCxnSpPr>
        <p:spPr>
          <a:xfrm flipH="1" flipV="1">
            <a:off x="2525953" y="1314860"/>
            <a:ext cx="112146" cy="41928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83" idx="7"/>
            <a:endCxn id="105" idx="4"/>
          </p:cNvCxnSpPr>
          <p:nvPr/>
        </p:nvCxnSpPr>
        <p:spPr>
          <a:xfrm flipV="1">
            <a:off x="2234918" y="1314860"/>
            <a:ext cx="291035" cy="36127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92" idx="0"/>
            <a:endCxn id="105" idx="4"/>
          </p:cNvCxnSpPr>
          <p:nvPr/>
        </p:nvCxnSpPr>
        <p:spPr>
          <a:xfrm flipV="1">
            <a:off x="2215323" y="1314860"/>
            <a:ext cx="310630" cy="76241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81" idx="1"/>
            <a:endCxn id="105" idx="4"/>
          </p:cNvCxnSpPr>
          <p:nvPr/>
        </p:nvCxnSpPr>
        <p:spPr>
          <a:xfrm flipH="1" flipV="1">
            <a:off x="2525953" y="1314860"/>
            <a:ext cx="204696" cy="18201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>
            <a:spLocks noChangeAspect="1"/>
          </p:cNvSpPr>
          <p:nvPr/>
        </p:nvSpPr>
        <p:spPr>
          <a:xfrm>
            <a:off x="2467714" y="1203960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cxnSp>
        <p:nvCxnSpPr>
          <p:cNvPr id="106" name="Straight Connector 105"/>
          <p:cNvCxnSpPr/>
          <p:nvPr/>
        </p:nvCxnSpPr>
        <p:spPr>
          <a:xfrm flipH="1" flipV="1">
            <a:off x="2578535" y="1265051"/>
            <a:ext cx="558427" cy="27731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>
            <a:spLocks noChangeAspect="1"/>
          </p:cNvSpPr>
          <p:nvPr/>
        </p:nvSpPr>
        <p:spPr>
          <a:xfrm>
            <a:off x="3104044" y="1502226"/>
            <a:ext cx="116477" cy="110900"/>
          </a:xfrm>
          <a:prstGeom prst="ellipse">
            <a:avLst/>
          </a:prstGeom>
          <a:gradFill>
            <a:gsLst>
              <a:gs pos="0">
                <a:srgbClr val="3F80CD"/>
              </a:gs>
              <a:gs pos="100000">
                <a:srgbClr val="9BC1FF"/>
              </a:gs>
            </a:gsLst>
          </a:gradFill>
          <a:ln w="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 baseline="30000"/>
          </a:p>
        </p:txBody>
      </p:sp>
      <p:cxnSp>
        <p:nvCxnSpPr>
          <p:cNvPr id="113" name="Straight Connector 112"/>
          <p:cNvCxnSpPr>
            <a:stCxn id="117" idx="3"/>
          </p:cNvCxnSpPr>
          <p:nvPr/>
        </p:nvCxnSpPr>
        <p:spPr>
          <a:xfrm flipV="1">
            <a:off x="837104" y="1600200"/>
            <a:ext cx="839296" cy="12087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17" idx="3"/>
          </p:cNvCxnSpPr>
          <p:nvPr/>
        </p:nvCxnSpPr>
        <p:spPr>
          <a:xfrm>
            <a:off x="837104" y="1721072"/>
            <a:ext cx="839296" cy="41252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endCxn id="117" idx="3"/>
          </p:cNvCxnSpPr>
          <p:nvPr/>
        </p:nvCxnSpPr>
        <p:spPr>
          <a:xfrm flipH="1">
            <a:off x="837104" y="1295400"/>
            <a:ext cx="839296" cy="42567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17" idx="3"/>
          </p:cNvCxnSpPr>
          <p:nvPr/>
        </p:nvCxnSpPr>
        <p:spPr>
          <a:xfrm>
            <a:off x="837104" y="1721072"/>
            <a:ext cx="839296" cy="18392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Rounded Rectangle 116"/>
          <p:cNvSpPr/>
          <p:nvPr/>
        </p:nvSpPr>
        <p:spPr>
          <a:xfrm>
            <a:off x="562784" y="1583912"/>
            <a:ext cx="274320" cy="2743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136602" y="1976735"/>
            <a:ext cx="1082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Higher-Order</a:t>
            </a:r>
            <a:br>
              <a:rPr lang="en-US" dirty="0" smtClean="0"/>
            </a:br>
            <a:r>
              <a:rPr lang="en-US" dirty="0" smtClean="0"/>
              <a:t>Potentials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495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Neuron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752600"/>
            <a:ext cx="5283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79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47518</TotalTime>
  <Words>603</Words>
  <Application>Microsoft Macintosh PowerPoint</Application>
  <PresentationFormat>On-screen Show (4:3)</PresentationFormat>
  <Paragraphs>175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pictures</vt:lpstr>
      <vt:lpstr>Blank Presentation</vt:lpstr>
      <vt:lpstr>ECE 6504: Deep Learning for Perception</vt:lpstr>
      <vt:lpstr>Administrativia</vt:lpstr>
      <vt:lpstr>Plan for Today</vt:lpstr>
      <vt:lpstr>Supervised Learning</vt:lpstr>
      <vt:lpstr>Basic Steps of Supervised Learning</vt:lpstr>
      <vt:lpstr>Error Decomposition</vt:lpstr>
      <vt:lpstr>Error Decomposition</vt:lpstr>
      <vt:lpstr>Error Decomposition</vt:lpstr>
      <vt:lpstr>Biological Neuron</vt:lpstr>
      <vt:lpstr>Recall: The Neuron Metaphor</vt:lpstr>
      <vt:lpstr>Types of Neurons</vt:lpstr>
      <vt:lpstr>Activation Functions</vt:lpstr>
      <vt:lpstr>A quick note</vt:lpstr>
      <vt:lpstr>Rectified Linear Units (ReLU)</vt:lpstr>
      <vt:lpstr>Limitation</vt:lpstr>
      <vt:lpstr>Multilayer Networks</vt:lpstr>
      <vt:lpstr>Universal Function Approximators</vt:lpstr>
      <vt:lpstr>Neural Networks</vt:lpstr>
      <vt:lpstr>Key Computation: Forward-Prop</vt:lpstr>
      <vt:lpstr>Key Computation: Back-Prop</vt:lpstr>
      <vt:lpstr>PowerPoint Presentation</vt:lpstr>
      <vt:lpstr>PowerPoint Presentation</vt:lpstr>
      <vt:lpstr>Visualizing Loss Functions</vt:lpstr>
      <vt:lpstr>Detour</vt:lpstr>
      <vt:lpstr>Logistic Regression as a Cascade</vt:lpstr>
      <vt:lpstr>Forward Propagation</vt:lpstr>
    </vt:vector>
  </TitlesOfParts>
  <Manager/>
  <Company>Virginia Tech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2558</cp:revision>
  <cp:lastPrinted>2015-04-01T17:45:43Z</cp:lastPrinted>
  <dcterms:created xsi:type="dcterms:W3CDTF">2013-03-06T19:31:42Z</dcterms:created>
  <dcterms:modified xsi:type="dcterms:W3CDTF">2015-09-03T14:03:26Z</dcterms:modified>
  <cp:category/>
</cp:coreProperties>
</file>