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5" r:id="rId3"/>
  </p:sldMasterIdLst>
  <p:notesMasterIdLst>
    <p:notesMasterId r:id="rId58"/>
  </p:notesMasterIdLst>
  <p:sldIdLst>
    <p:sldId id="256" r:id="rId4"/>
    <p:sldId id="327" r:id="rId5"/>
    <p:sldId id="302" r:id="rId6"/>
    <p:sldId id="303" r:id="rId7"/>
    <p:sldId id="304" r:id="rId8"/>
    <p:sldId id="305" r:id="rId9"/>
    <p:sldId id="306" r:id="rId10"/>
    <p:sldId id="300" r:id="rId11"/>
    <p:sldId id="308" r:id="rId12"/>
    <p:sldId id="310" r:id="rId13"/>
    <p:sldId id="261" r:id="rId14"/>
    <p:sldId id="311" r:id="rId15"/>
    <p:sldId id="312" r:id="rId16"/>
    <p:sldId id="313" r:id="rId17"/>
    <p:sldId id="314" r:id="rId18"/>
    <p:sldId id="267" r:id="rId19"/>
    <p:sldId id="265" r:id="rId20"/>
    <p:sldId id="264" r:id="rId21"/>
    <p:sldId id="268" r:id="rId22"/>
    <p:sldId id="323" r:id="rId23"/>
    <p:sldId id="315" r:id="rId24"/>
    <p:sldId id="326" r:id="rId25"/>
    <p:sldId id="316" r:id="rId26"/>
    <p:sldId id="325" r:id="rId27"/>
    <p:sldId id="270" r:id="rId28"/>
    <p:sldId id="271" r:id="rId29"/>
    <p:sldId id="272" r:id="rId30"/>
    <p:sldId id="318" r:id="rId31"/>
    <p:sldId id="301" r:id="rId32"/>
    <p:sldId id="273" r:id="rId33"/>
    <p:sldId id="274" r:id="rId34"/>
    <p:sldId id="257" r:id="rId35"/>
    <p:sldId id="258" r:id="rId36"/>
    <p:sldId id="260" r:id="rId37"/>
    <p:sldId id="276" r:id="rId38"/>
    <p:sldId id="322" r:id="rId39"/>
    <p:sldId id="321" r:id="rId40"/>
    <p:sldId id="282" r:id="rId41"/>
    <p:sldId id="328" r:id="rId42"/>
    <p:sldId id="329" r:id="rId43"/>
    <p:sldId id="320" r:id="rId44"/>
    <p:sldId id="283" r:id="rId45"/>
    <p:sldId id="330" r:id="rId46"/>
    <p:sldId id="319" r:id="rId47"/>
    <p:sldId id="293" r:id="rId48"/>
    <p:sldId id="288" r:id="rId49"/>
    <p:sldId id="286" r:id="rId50"/>
    <p:sldId id="287" r:id="rId51"/>
    <p:sldId id="324" r:id="rId52"/>
    <p:sldId id="292" r:id="rId53"/>
    <p:sldId id="298" r:id="rId54"/>
    <p:sldId id="289" r:id="rId55"/>
    <p:sldId id="290" r:id="rId56"/>
    <p:sldId id="291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32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4F3D3-A77C-4796-AC62-2BE4B51F9A30}" type="datetimeFigureOut">
              <a:rPr lang="en-IN" smtClean="0"/>
              <a:t>27-08-2015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A1017-17FE-4F03-AEB8-10DAA957BC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9962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3C557E-633D-A547-97DC-5806CA5657B7}" type="slidenum">
              <a:rPr lang="en-US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74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3738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74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60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6181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2624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3545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4" name="Shape 5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4246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3C557E-633D-A547-97DC-5806CA5657B7}" type="slidenum">
              <a:rPr lang="en-US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74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3738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74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47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3C557E-633D-A547-97DC-5806CA5657B7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74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3738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74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3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3C557E-633D-A547-97DC-5806CA5657B7}" type="slidenum">
              <a:rPr lang="en-US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74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3738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74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26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17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5751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4695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6909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6016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FCE7-F352-4E87-9041-86C51BE434D0}" type="datetimeFigureOut">
              <a:rPr lang="en-IN" smtClean="0"/>
              <a:t>27-08-2015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0CF7-FBB1-4341-A991-78D57307CB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8710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FCE7-F352-4E87-9041-86C51BE434D0}" type="datetimeFigureOut">
              <a:rPr lang="en-IN" smtClean="0"/>
              <a:t>27-08-2015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0CF7-FBB1-4341-A991-78D57307CB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0123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FCE7-F352-4E87-9041-86C51BE434D0}" type="datetimeFigureOut">
              <a:rPr lang="en-IN" smtClean="0"/>
              <a:t>27-08-2015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0CF7-FBB1-4341-A991-78D57307CB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6264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1488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609600" y="5875079"/>
            <a:ext cx="10972800" cy="69269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480"/>
              </a:spcBef>
              <a:buSzPct val="100000"/>
              <a:buNone/>
              <a:defRPr sz="2400"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9207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23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>
                    <a:lumMod val="85000"/>
                  </a:prstClr>
                </a:solidFill>
              </a:rPr>
              <a:t>Research at TTI</a:t>
            </a:r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403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792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89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680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791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FCE7-F352-4E87-9041-86C51BE434D0}" type="datetimeFigureOut">
              <a:rPr lang="en-IN" smtClean="0"/>
              <a:t>27-08-2015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0CF7-FBB1-4341-A991-78D57307CB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5694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142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6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5354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71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157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721" y="380201"/>
            <a:ext cx="11070720" cy="7099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58721" y="1270214"/>
            <a:ext cx="5510400" cy="51687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253440" y="1270214"/>
            <a:ext cx="5512320" cy="516870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745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85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>
                    <a:lumMod val="85000"/>
                  </a:prstClr>
                </a:solidFill>
              </a:rPr>
              <a:t>Research at TTI</a:t>
            </a:r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392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172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22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FCE7-F352-4E87-9041-86C51BE434D0}" type="datetimeFigureOut">
              <a:rPr lang="en-IN" smtClean="0"/>
              <a:t>27-08-2015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0CF7-FBB1-4341-A991-78D57307CB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2777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033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90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850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775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7058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227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721" y="380201"/>
            <a:ext cx="11070720" cy="7099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58721" y="1270214"/>
            <a:ext cx="5510400" cy="51687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253440" y="1270214"/>
            <a:ext cx="5512320" cy="516870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2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FCE7-F352-4E87-9041-86C51BE434D0}" type="datetimeFigureOut">
              <a:rPr lang="en-IN" smtClean="0"/>
              <a:t>27-08-2015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0CF7-FBB1-4341-A991-78D57307CB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6342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FCE7-F352-4E87-9041-86C51BE434D0}" type="datetimeFigureOut">
              <a:rPr lang="en-IN" smtClean="0"/>
              <a:t>27-08-2015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0CF7-FBB1-4341-A991-78D57307CB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157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FCE7-F352-4E87-9041-86C51BE434D0}" type="datetimeFigureOut">
              <a:rPr lang="en-IN" smtClean="0"/>
              <a:t>27-08-2015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0CF7-FBB1-4341-A991-78D57307CB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6331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FCE7-F352-4E87-9041-86C51BE434D0}" type="datetimeFigureOut">
              <a:rPr lang="en-IN" smtClean="0"/>
              <a:t>27-08-2015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0CF7-FBB1-4341-A991-78D57307CB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5312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FCE7-F352-4E87-9041-86C51BE434D0}" type="datetimeFigureOut">
              <a:rPr lang="en-IN" smtClean="0"/>
              <a:t>27-08-2015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0CF7-FBB1-4341-A991-78D57307CB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8103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FCE7-F352-4E87-9041-86C51BE434D0}" type="datetimeFigureOut">
              <a:rPr lang="en-IN" smtClean="0"/>
              <a:t>27-08-2015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0CF7-FBB1-4341-A991-78D57307CB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9957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2FCE7-F352-4E87-9041-86C51BE434D0}" type="datetimeFigureOut">
              <a:rPr lang="en-IN" smtClean="0"/>
              <a:t>27-08-2015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20CF7-FBB1-4341-A991-78D57307CB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359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600"/>
            <a:ext cx="10363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143000"/>
            <a:ext cx="10363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91200" y="64008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3200" y="64008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 smtClean="0">
                <a:solidFill>
                  <a:prstClr val="white">
                    <a:lumMod val="50000"/>
                  </a:prstClr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4008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2651A289-BEF2-FC49-AB93-B19BD27FB58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009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600"/>
            <a:ext cx="10363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143000"/>
            <a:ext cx="10363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91200" y="64008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3200" y="64008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 smtClean="0">
                <a:solidFill>
                  <a:prstClr val="white">
                    <a:lumMod val="50000"/>
                  </a:prstClr>
                </a:solidFill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4008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2651A289-BEF2-FC49-AB93-B19BD27FB58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803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VLC/caffe/wiki/Installation" TargetMode="External"/><Relationship Id="rId2" Type="http://schemas.openxmlformats.org/officeDocument/2006/relationships/hyperlink" Target="http://caffe.berkeleyvision.org/installation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e.continuum.io/cshop/anaconda/" TargetMode="External"/><Relationship Id="rId2" Type="http://schemas.openxmlformats.org/officeDocument/2006/relationships/hyperlink" Target="https://github.com/BVLC/caffe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github.com/BVLC/caffe/wiki/Development-Hints#developing-new-layers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BVLC/caffe/wiki/Developmen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6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0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caffe.berkeleyvision.org/tutorial/solver.html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caffe.berkeleyvision.org/model_zoo.html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://tutorial.caffe.berkeleyvision.org/caffe-cvpr15-sequences.pdf" TargetMode="External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tutorial.caffe.berkeleyvision.org/caffe-cvpr15-detection.pdf" TargetMode="External"/><Relationship Id="rId5" Type="http://schemas.openxmlformats.org/officeDocument/2006/relationships/image" Target="../media/image31.png"/><Relationship Id="rId10" Type="http://schemas.openxmlformats.org/officeDocument/2006/relationships/hyperlink" Target="http://tutorial.caffe.berkeleyvision.org/caffe-cvpr15-improving.pdf" TargetMode="External"/><Relationship Id="rId4" Type="http://schemas.openxmlformats.org/officeDocument/2006/relationships/hyperlink" Target="http://tutorial.caffe.berkeleyvision.org/caffe-cvpr15-pixels.pdf" TargetMode="External"/><Relationship Id="rId9" Type="http://schemas.openxmlformats.org/officeDocument/2006/relationships/image" Target="../media/image3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ter.im/BVLC/caffe" TargetMode="External"/><Relationship Id="rId2" Type="http://schemas.openxmlformats.org/officeDocument/2006/relationships/hyperlink" Target="http://caffe.berkeleyvision.org/tutoria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roups.google.com/forum/#!forum/caffe-users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UeKXVgRvvxg9OUdh_UiC5G71UMscNPlvArsWER41PsU/edit#slide=id.p" TargetMode="External"/><Relationship Id="rId2" Type="http://schemas.openxmlformats.org/officeDocument/2006/relationships/hyperlink" Target="http://caffe.berkeleyvision.org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18161"/>
            <a:ext cx="9144000" cy="150368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ECE6504 – Deep Learning for Perception</a:t>
            </a:r>
            <a:endParaRPr lang="en-IN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Ashwin Kalyan V</a:t>
            </a:r>
          </a:p>
          <a:p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25600" y="2021841"/>
            <a:ext cx="9144000" cy="15036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Introduction to CAFFE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238356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using Stochastic Gradient Descent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245195" y="4785360"/>
                <a:ext cx="216408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195" y="4785360"/>
                <a:ext cx="2164080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2950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6975" y="1809909"/>
            <a:ext cx="2990850" cy="2571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4640" y="4460240"/>
            <a:ext cx="4998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Loss functions of NN are almost always non-convex</a:t>
            </a:r>
          </a:p>
          <a:p>
            <a:r>
              <a:rPr lang="en-US" dirty="0"/>
              <a:t>w</a:t>
            </a:r>
            <a:r>
              <a:rPr lang="en-US" dirty="0" smtClean="0"/>
              <a:t>hich makes training a little tricky.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579120" y="5476240"/>
            <a:ext cx="1127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Many methods to find the optimum, like momentum update, </a:t>
            </a:r>
            <a:r>
              <a:rPr lang="en-US" dirty="0" err="1" smtClean="0"/>
              <a:t>Nesterov</a:t>
            </a:r>
            <a:r>
              <a:rPr lang="en-US" dirty="0" smtClean="0"/>
              <a:t> momentum update, </a:t>
            </a:r>
            <a:r>
              <a:rPr lang="en-US" dirty="0" err="1" smtClean="0"/>
              <a:t>Adagrad</a:t>
            </a:r>
            <a:r>
              <a:rPr lang="en-US" dirty="0" smtClean="0"/>
              <a:t>, </a:t>
            </a:r>
            <a:r>
              <a:rPr lang="en-US" dirty="0" err="1" smtClean="0"/>
              <a:t>RMSPRop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endParaRPr lang="en-IN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393190"/>
            <a:ext cx="52482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3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35175"/>
          </a:xfrm>
        </p:spPr>
        <p:txBody>
          <a:bodyPr/>
          <a:lstStyle/>
          <a:p>
            <a:r>
              <a:rPr lang="en-US" dirty="0" smtClean="0"/>
              <a:t>A network is a set of layers and its connections. </a:t>
            </a:r>
          </a:p>
          <a:p>
            <a:r>
              <a:rPr lang="en-US" dirty="0" smtClean="0"/>
              <a:t>Data and gradients move along the connections. </a:t>
            </a:r>
          </a:p>
          <a:p>
            <a:r>
              <a:rPr lang="en-US" dirty="0" smtClean="0"/>
              <a:t>Feed forward networks are Directed Acyclic graphs (DAG) i.e. they do not have any recurrent connections.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2052" name="Picture 4" descr="Neural Network Schema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055" y="3860800"/>
            <a:ext cx="485775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32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ontent Placeholder 2"/>
          <p:cNvSpPr txBox="1">
            <a:spLocks/>
          </p:cNvSpPr>
          <p:nvPr/>
        </p:nvSpPr>
        <p:spPr>
          <a:xfrm>
            <a:off x="2209800" y="1143000"/>
            <a:ext cx="7772400" cy="5257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0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C5F25B8-787B-884A-ACAF-3762DD321ED5}" type="slidenum">
              <a:rPr lang="en-US">
                <a:solidFill>
                  <a:prstClr val="white">
                    <a:lumMod val="50000"/>
                  </a:prstClr>
                </a:solidFill>
              </a:rPr>
              <a:pPr/>
              <a:t>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344160" y="3318108"/>
            <a:ext cx="1036800" cy="207382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344160" y="2697404"/>
            <a:ext cx="1036800" cy="207382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345600" y="2045015"/>
            <a:ext cx="1036800" cy="207382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V="1">
            <a:off x="3901441" y="2901905"/>
            <a:ext cx="1440" cy="41764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V="1">
            <a:off x="3901441" y="2248077"/>
            <a:ext cx="1440" cy="41764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flipV="1">
            <a:off x="3901441" y="3522610"/>
            <a:ext cx="1440" cy="41764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 flipV="1">
            <a:off x="3901441" y="1628812"/>
            <a:ext cx="1440" cy="41764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3977760" y="3668067"/>
            <a:ext cx="62208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FreeSans" charset="0"/>
                <a:ea typeface="ＭＳ Ｐゴシック" pitchFamily="-97" charset="-128"/>
              </a:rPr>
              <a:t>input</a:t>
            </a: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6447360" y="3318108"/>
            <a:ext cx="1036800" cy="207382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6447360" y="2698843"/>
            <a:ext cx="1036800" cy="207382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6447360" y="2045015"/>
            <a:ext cx="1036800" cy="207382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>
            <a:off x="7003201" y="2250957"/>
            <a:ext cx="1440" cy="41476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7003201" y="2903345"/>
            <a:ext cx="1440" cy="41476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>
            <a:off x="7003201" y="1630251"/>
            <a:ext cx="1440" cy="41476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>
            <a:off x="7003201" y="3524050"/>
            <a:ext cx="1440" cy="41476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7080960" y="3668067"/>
            <a:ext cx="62208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FreeSans" charset="0"/>
                <a:ea typeface="ＭＳ Ｐゴシック" pitchFamily="-97" charset="-128"/>
              </a:rPr>
              <a:t>input</a:t>
            </a:r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3355680" y="5999670"/>
            <a:ext cx="1036800" cy="207382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3355680" y="5378965"/>
            <a:ext cx="1036800" cy="207382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3355680" y="4726576"/>
            <a:ext cx="1036800" cy="207382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auto">
          <a:xfrm flipV="1">
            <a:off x="3911520" y="5583467"/>
            <a:ext cx="1440" cy="41764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86" name="Line 26"/>
          <p:cNvSpPr>
            <a:spLocks noChangeShapeType="1"/>
          </p:cNvSpPr>
          <p:nvPr/>
        </p:nvSpPr>
        <p:spPr bwMode="auto">
          <a:xfrm flipV="1">
            <a:off x="3911520" y="4929638"/>
            <a:ext cx="1440" cy="41764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87" name="Line 27"/>
          <p:cNvSpPr>
            <a:spLocks noChangeShapeType="1"/>
          </p:cNvSpPr>
          <p:nvPr/>
        </p:nvSpPr>
        <p:spPr bwMode="auto">
          <a:xfrm flipV="1">
            <a:off x="3911520" y="6204172"/>
            <a:ext cx="1440" cy="41764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88" name="Line 28"/>
          <p:cNvSpPr>
            <a:spLocks noChangeShapeType="1"/>
          </p:cNvSpPr>
          <p:nvPr/>
        </p:nvSpPr>
        <p:spPr bwMode="auto">
          <a:xfrm flipV="1">
            <a:off x="3911520" y="4308933"/>
            <a:ext cx="1440" cy="41764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3987840" y="6348188"/>
            <a:ext cx="62208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FreeSans" charset="0"/>
                <a:ea typeface="ＭＳ Ｐゴシック" pitchFamily="-97" charset="-128"/>
              </a:rPr>
              <a:t>input</a:t>
            </a: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 rot="16200000">
            <a:off x="2007012" y="2611735"/>
            <a:ext cx="2073818" cy="3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200">
                <a:solidFill>
                  <a:srgbClr val="FF0000"/>
                </a:solidFill>
                <a:latin typeface="FreeSans" charset="0"/>
              </a:rPr>
              <a:t>feed-forward</a:t>
            </a: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 rot="16200000">
            <a:off x="5043971" y="2611735"/>
            <a:ext cx="2073818" cy="3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200">
                <a:solidFill>
                  <a:srgbClr val="FF0000"/>
                </a:solidFill>
                <a:latin typeface="FreeSans" charset="0"/>
              </a:rPr>
              <a:t>Feed-back</a:t>
            </a:r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 rot="16200000">
            <a:off x="2050212" y="5293297"/>
            <a:ext cx="2073818" cy="3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200">
                <a:solidFill>
                  <a:srgbClr val="FF0000"/>
                </a:solidFill>
                <a:latin typeface="FreeSans" charset="0"/>
              </a:rPr>
              <a:t>Bi-directional</a:t>
            </a:r>
          </a:p>
        </p:txBody>
      </p:sp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4391040" y="2150147"/>
            <a:ext cx="1658880" cy="54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eaLnBrk="0" fontAlgn="base" hangingPunct="0">
              <a:spcAft>
                <a:spcPct val="0"/>
              </a:spcAft>
              <a:buSzPct val="58000"/>
              <a:buFont typeface="Times New Roman" charset="0"/>
              <a:buBlip>
                <a:blip r:embed="rId3"/>
              </a:buBlip>
            </a:pPr>
            <a:r>
              <a:rPr lang="en-US" sz="1400" dirty="0"/>
              <a:t> Neural nets</a:t>
            </a:r>
          </a:p>
          <a:p>
            <a:pPr eaLnBrk="0" fontAlgn="base" hangingPunct="0">
              <a:spcAft>
                <a:spcPct val="0"/>
              </a:spcAft>
              <a:buSzPct val="58000"/>
              <a:buFont typeface="Times New Roman" charset="0"/>
              <a:buBlip>
                <a:blip r:embed="rId3"/>
              </a:buBlip>
            </a:pPr>
            <a:r>
              <a:rPr lang="en-US" sz="1400" dirty="0"/>
              <a:t> </a:t>
            </a:r>
            <a:r>
              <a:rPr lang="en-US" sz="1400" dirty="0" err="1"/>
              <a:t>Conv</a:t>
            </a:r>
            <a:r>
              <a:rPr lang="en-US" sz="1400" dirty="0"/>
              <a:t> Nets</a:t>
            </a:r>
          </a:p>
        </p:txBody>
      </p:sp>
      <p:sp>
        <p:nvSpPr>
          <p:cNvPr id="15394" name="Text Box 34"/>
          <p:cNvSpPr txBox="1">
            <a:spLocks noChangeArrowheads="1"/>
          </p:cNvSpPr>
          <p:nvPr/>
        </p:nvSpPr>
        <p:spPr bwMode="auto">
          <a:xfrm>
            <a:off x="7461121" y="2150147"/>
            <a:ext cx="2564640" cy="54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eaLnBrk="0" fontAlgn="base" hangingPunct="0">
              <a:spcAft>
                <a:spcPct val="0"/>
              </a:spcAft>
              <a:buSzPct val="58000"/>
              <a:buFont typeface="Times New Roman" charset="0"/>
              <a:buBlip>
                <a:blip r:embed="rId3"/>
              </a:buBlip>
            </a:pPr>
            <a:r>
              <a:rPr lang="en-US" sz="1400"/>
              <a:t> Hierar. Sparse Coding</a:t>
            </a:r>
          </a:p>
          <a:p>
            <a:pPr eaLnBrk="0" fontAlgn="base" hangingPunct="0">
              <a:spcAft>
                <a:spcPct val="0"/>
              </a:spcAft>
              <a:buSzPct val="58000"/>
              <a:buFont typeface="Times New Roman" charset="0"/>
              <a:buBlip>
                <a:blip r:embed="rId3"/>
              </a:buBlip>
            </a:pPr>
            <a:r>
              <a:rPr lang="en-US" sz="1400"/>
              <a:t> Deconv Nets</a:t>
            </a:r>
          </a:p>
        </p:txBody>
      </p:sp>
      <p:sp>
        <p:nvSpPr>
          <p:cNvPr id="15395" name="Text Box 35"/>
          <p:cNvSpPr txBox="1">
            <a:spLocks noChangeArrowheads="1"/>
          </p:cNvSpPr>
          <p:nvPr/>
        </p:nvSpPr>
        <p:spPr bwMode="auto">
          <a:xfrm>
            <a:off x="4336321" y="4798584"/>
            <a:ext cx="1598400" cy="101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eaLnBrk="0" fontAlgn="base" hangingPunct="0">
              <a:spcAft>
                <a:spcPct val="0"/>
              </a:spcAft>
              <a:buSzPct val="58000"/>
              <a:buFont typeface="Times New Roman" charset="0"/>
              <a:buBlip>
                <a:blip r:embed="rId3"/>
              </a:buBlip>
            </a:pPr>
            <a:r>
              <a:rPr lang="en-US" sz="1400" dirty="0"/>
              <a:t> Stacked </a:t>
            </a:r>
          </a:p>
          <a:p>
            <a:pPr eaLnBrk="0" fontAlgn="base" hangingPunct="0">
              <a:spcAft>
                <a:spcPct val="0"/>
              </a:spcAft>
              <a:buSzPct val="58000"/>
            </a:pPr>
            <a:r>
              <a:rPr lang="en-US" sz="1400" dirty="0"/>
              <a:t>Auto-encoders</a:t>
            </a:r>
          </a:p>
          <a:p>
            <a:pPr eaLnBrk="0" fontAlgn="base" hangingPunct="0">
              <a:spcAft>
                <a:spcPct val="0"/>
              </a:spcAft>
              <a:buSzPct val="58000"/>
              <a:buFont typeface="Times New Roman" charset="0"/>
              <a:buBlip>
                <a:blip r:embed="rId3"/>
              </a:buBlip>
            </a:pPr>
            <a:r>
              <a:rPr lang="en-US" sz="1400" dirty="0"/>
              <a:t> DBM</a:t>
            </a:r>
          </a:p>
        </p:txBody>
      </p:sp>
      <p:sp>
        <p:nvSpPr>
          <p:cNvPr id="15396" name="Rectangle 36"/>
          <p:cNvSpPr>
            <a:spLocks noChangeArrowheads="1"/>
          </p:cNvSpPr>
          <p:nvPr/>
        </p:nvSpPr>
        <p:spPr bwMode="auto">
          <a:xfrm>
            <a:off x="6447360" y="5996789"/>
            <a:ext cx="1036800" cy="207382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97" name="Rectangle 37"/>
          <p:cNvSpPr>
            <a:spLocks noChangeArrowheads="1"/>
          </p:cNvSpPr>
          <p:nvPr/>
        </p:nvSpPr>
        <p:spPr bwMode="auto">
          <a:xfrm>
            <a:off x="6447360" y="5376085"/>
            <a:ext cx="1036800" cy="207382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98" name="Rectangle 38"/>
          <p:cNvSpPr>
            <a:spLocks noChangeArrowheads="1"/>
          </p:cNvSpPr>
          <p:nvPr/>
        </p:nvSpPr>
        <p:spPr bwMode="auto">
          <a:xfrm>
            <a:off x="6447360" y="4723696"/>
            <a:ext cx="1036800" cy="207382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99" name="Line 39"/>
          <p:cNvSpPr>
            <a:spLocks noChangeShapeType="1"/>
          </p:cNvSpPr>
          <p:nvPr/>
        </p:nvSpPr>
        <p:spPr bwMode="auto">
          <a:xfrm flipV="1">
            <a:off x="7003201" y="5580587"/>
            <a:ext cx="1440" cy="41764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400" name="Line 40"/>
          <p:cNvSpPr>
            <a:spLocks noChangeShapeType="1"/>
          </p:cNvSpPr>
          <p:nvPr/>
        </p:nvSpPr>
        <p:spPr bwMode="auto">
          <a:xfrm flipV="1">
            <a:off x="7003201" y="4926758"/>
            <a:ext cx="1440" cy="41764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401" name="Line 41"/>
          <p:cNvSpPr>
            <a:spLocks noChangeShapeType="1"/>
          </p:cNvSpPr>
          <p:nvPr/>
        </p:nvSpPr>
        <p:spPr bwMode="auto">
          <a:xfrm flipV="1">
            <a:off x="7003201" y="6201291"/>
            <a:ext cx="1440" cy="41764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402" name="Line 42"/>
          <p:cNvSpPr>
            <a:spLocks noChangeShapeType="1"/>
          </p:cNvSpPr>
          <p:nvPr/>
        </p:nvSpPr>
        <p:spPr bwMode="auto">
          <a:xfrm flipV="1">
            <a:off x="7003201" y="4306052"/>
            <a:ext cx="1440" cy="41764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6983040" y="6443238"/>
            <a:ext cx="62208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FreeSans" charset="0"/>
                <a:ea typeface="ＭＳ Ｐゴシック" pitchFamily="-97" charset="-128"/>
              </a:rPr>
              <a:t>input</a:t>
            </a:r>
          </a:p>
        </p:txBody>
      </p:sp>
      <p:sp>
        <p:nvSpPr>
          <p:cNvPr id="15404" name="Text Box 44"/>
          <p:cNvSpPr txBox="1">
            <a:spLocks noChangeArrowheads="1"/>
          </p:cNvSpPr>
          <p:nvPr/>
        </p:nvSpPr>
        <p:spPr bwMode="auto">
          <a:xfrm rot="16200000">
            <a:off x="5110211" y="5290416"/>
            <a:ext cx="2073818" cy="3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200">
                <a:solidFill>
                  <a:srgbClr val="FF0000"/>
                </a:solidFill>
                <a:latin typeface="FreeSans" charset="0"/>
              </a:rPr>
              <a:t>Recurrent</a:t>
            </a:r>
          </a:p>
        </p:txBody>
      </p:sp>
      <p:sp>
        <p:nvSpPr>
          <p:cNvPr id="15405" name="Text Box 45"/>
          <p:cNvSpPr txBox="1">
            <a:spLocks noChangeArrowheads="1"/>
          </p:cNvSpPr>
          <p:nvPr/>
        </p:nvSpPr>
        <p:spPr bwMode="auto">
          <a:xfrm>
            <a:off x="8015520" y="4827387"/>
            <a:ext cx="2651040" cy="77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eaLnBrk="0" fontAlgn="base" hangingPunct="0">
              <a:spcAft>
                <a:spcPct val="0"/>
              </a:spcAft>
              <a:buSzPct val="58000"/>
              <a:buFont typeface="Times New Roman" charset="0"/>
              <a:buBlip>
                <a:blip r:embed="rId3"/>
              </a:buBlip>
            </a:pPr>
            <a:r>
              <a:rPr lang="en-US" sz="1400"/>
              <a:t> Recurrent Neural nets</a:t>
            </a:r>
          </a:p>
          <a:p>
            <a:pPr eaLnBrk="0" fontAlgn="base" hangingPunct="0">
              <a:spcAft>
                <a:spcPct val="0"/>
              </a:spcAft>
              <a:buSzPct val="58000"/>
              <a:buFont typeface="Times New Roman" charset="0"/>
              <a:buBlip>
                <a:blip r:embed="rId3"/>
              </a:buBlip>
            </a:pPr>
            <a:r>
              <a:rPr lang="en-US" sz="1400"/>
              <a:t> Recursive Nets</a:t>
            </a:r>
          </a:p>
          <a:p>
            <a:pPr eaLnBrk="0" fontAlgn="base" hangingPunct="0">
              <a:spcAft>
                <a:spcPct val="0"/>
              </a:spcAft>
              <a:buSzPct val="58000"/>
              <a:buFont typeface="Times New Roman" charset="0"/>
              <a:buBlip>
                <a:blip r:embed="rId3"/>
              </a:buBlip>
            </a:pPr>
            <a:r>
              <a:rPr lang="en-US" sz="1400"/>
              <a:t> LISTA</a:t>
            </a:r>
          </a:p>
        </p:txBody>
      </p:sp>
      <p:sp>
        <p:nvSpPr>
          <p:cNvPr id="15406" name="Line 46"/>
          <p:cNvSpPr>
            <a:spLocks noChangeShapeType="1"/>
          </p:cNvSpPr>
          <p:nvPr/>
        </p:nvSpPr>
        <p:spPr bwMode="auto">
          <a:xfrm flipV="1">
            <a:off x="7788000" y="4601285"/>
            <a:ext cx="1440" cy="182755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407" name="Line 47"/>
          <p:cNvSpPr>
            <a:spLocks noChangeShapeType="1"/>
          </p:cNvSpPr>
          <p:nvPr/>
        </p:nvSpPr>
        <p:spPr bwMode="auto">
          <a:xfrm>
            <a:off x="6980160" y="4627207"/>
            <a:ext cx="829440" cy="1440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408" name="Line 48"/>
          <p:cNvSpPr>
            <a:spLocks noChangeShapeType="1"/>
          </p:cNvSpPr>
          <p:nvPr/>
        </p:nvSpPr>
        <p:spPr bwMode="auto">
          <a:xfrm flipH="1">
            <a:off x="7154400" y="6395712"/>
            <a:ext cx="624960" cy="1440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1524000" y="22860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Main types of deep architectures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407529" y="6578470"/>
            <a:ext cx="3458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  <a:ea typeface="ＭＳ Ｐゴシック" pitchFamily="-97" charset="-128"/>
              </a:rPr>
              <a:t>Slide Credit: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ea typeface="ＭＳ Ｐゴシック" pitchFamily="-97" charset="-128"/>
              </a:rPr>
              <a:t>Marc'Aurelio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ea typeface="ＭＳ Ｐゴシック" pitchFamily="-97" charset="-128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ea typeface="ＭＳ Ｐゴシック" pitchFamily="-97" charset="-128"/>
              </a:rPr>
              <a:t>Ranzato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ea typeface="ＭＳ Ｐゴシック" pitchFamily="-97" charset="-128"/>
              </a:rPr>
              <a:t>,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ea typeface="ＭＳ Ｐゴシック" pitchFamily="-97" charset="-128"/>
              </a:rPr>
              <a:t>Yann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ea typeface="ＭＳ Ｐゴシック" pitchFamily="-97" charset="-128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ea typeface="ＭＳ Ｐゴシック" pitchFamily="-97" charset="-128"/>
              </a:rPr>
              <a:t>LeCun</a:t>
            </a:r>
            <a:endParaRPr lang="en-US" sz="1200" dirty="0">
              <a:solidFill>
                <a:prstClr val="white">
                  <a:lumMod val="65000"/>
                </a:prstClr>
              </a:solidFill>
              <a:ea typeface="ＭＳ Ｐゴシック" pitchFamily="-97" charset="-128"/>
            </a:endParaRPr>
          </a:p>
        </p:txBody>
      </p:sp>
      <p:sp>
        <p:nvSpPr>
          <p:cNvPr id="5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6554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C5F25B8-787B-884A-ACAF-3762DD321ED5}" type="slidenum">
              <a:rPr lang="en-US">
                <a:solidFill>
                  <a:prstClr val="white">
                    <a:lumMod val="50000"/>
                  </a:prstClr>
                </a:solidFill>
              </a:rPr>
              <a:pPr/>
              <a:t>13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344160" y="3318108"/>
            <a:ext cx="1036800" cy="207382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344160" y="2697404"/>
            <a:ext cx="1036800" cy="207382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345600" y="2045015"/>
            <a:ext cx="1036800" cy="207382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V="1">
            <a:off x="3901441" y="2901905"/>
            <a:ext cx="1440" cy="41764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V="1">
            <a:off x="3901441" y="2248077"/>
            <a:ext cx="1440" cy="41764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flipV="1">
            <a:off x="3901441" y="3522610"/>
            <a:ext cx="1440" cy="41764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 flipV="1">
            <a:off x="3901441" y="1628812"/>
            <a:ext cx="1440" cy="41764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3977760" y="3668067"/>
            <a:ext cx="62208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FreeSans" charset="0"/>
                <a:ea typeface="ＭＳ Ｐゴシック" pitchFamily="-97" charset="-128"/>
              </a:rPr>
              <a:t>input</a:t>
            </a: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6447360" y="3318108"/>
            <a:ext cx="1036800" cy="207382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6447360" y="2698843"/>
            <a:ext cx="1036800" cy="207382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6447360" y="2045015"/>
            <a:ext cx="1036800" cy="207382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>
            <a:off x="7003201" y="2250957"/>
            <a:ext cx="1440" cy="41476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7003201" y="2903345"/>
            <a:ext cx="1440" cy="41476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>
            <a:off x="7003201" y="1630251"/>
            <a:ext cx="1440" cy="41476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>
            <a:off x="7003201" y="3524050"/>
            <a:ext cx="1440" cy="41476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7080960" y="3668067"/>
            <a:ext cx="62208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FreeSans" charset="0"/>
                <a:ea typeface="ＭＳ Ｐゴシック" pitchFamily="-97" charset="-128"/>
              </a:rPr>
              <a:t>input</a:t>
            </a:r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3355680" y="5999670"/>
            <a:ext cx="1036800" cy="207382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3355680" y="5378965"/>
            <a:ext cx="1036800" cy="207382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3355680" y="4726576"/>
            <a:ext cx="1036800" cy="207382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auto">
          <a:xfrm flipV="1">
            <a:off x="3911520" y="5583467"/>
            <a:ext cx="1440" cy="41764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86" name="Line 26"/>
          <p:cNvSpPr>
            <a:spLocks noChangeShapeType="1"/>
          </p:cNvSpPr>
          <p:nvPr/>
        </p:nvSpPr>
        <p:spPr bwMode="auto">
          <a:xfrm flipV="1">
            <a:off x="3911520" y="4929638"/>
            <a:ext cx="1440" cy="41764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87" name="Line 27"/>
          <p:cNvSpPr>
            <a:spLocks noChangeShapeType="1"/>
          </p:cNvSpPr>
          <p:nvPr/>
        </p:nvSpPr>
        <p:spPr bwMode="auto">
          <a:xfrm flipV="1">
            <a:off x="3911520" y="6204172"/>
            <a:ext cx="1440" cy="41764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88" name="Line 28"/>
          <p:cNvSpPr>
            <a:spLocks noChangeShapeType="1"/>
          </p:cNvSpPr>
          <p:nvPr/>
        </p:nvSpPr>
        <p:spPr bwMode="auto">
          <a:xfrm flipV="1">
            <a:off x="3911520" y="4308933"/>
            <a:ext cx="1440" cy="41764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3987840" y="6348188"/>
            <a:ext cx="62208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FreeSans" charset="0"/>
                <a:ea typeface="ＭＳ Ｐゴシック" pitchFamily="-97" charset="-128"/>
              </a:rPr>
              <a:t>input</a:t>
            </a: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 rot="16200000">
            <a:off x="2007012" y="2611735"/>
            <a:ext cx="2073818" cy="3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200">
                <a:solidFill>
                  <a:srgbClr val="FF0000"/>
                </a:solidFill>
                <a:latin typeface="FreeSans" charset="0"/>
              </a:rPr>
              <a:t>feed-forward</a:t>
            </a: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 rot="16200000">
            <a:off x="5043971" y="2611735"/>
            <a:ext cx="2073818" cy="3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200">
                <a:solidFill>
                  <a:srgbClr val="FF0000"/>
                </a:solidFill>
                <a:latin typeface="FreeSans" charset="0"/>
              </a:rPr>
              <a:t>Feed-back</a:t>
            </a:r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 rot="16200000">
            <a:off x="2050212" y="5293297"/>
            <a:ext cx="2073818" cy="3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200">
                <a:solidFill>
                  <a:srgbClr val="FF0000"/>
                </a:solidFill>
                <a:latin typeface="FreeSans" charset="0"/>
              </a:rPr>
              <a:t>Bi-directional</a:t>
            </a:r>
          </a:p>
        </p:txBody>
      </p:sp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4391040" y="2150147"/>
            <a:ext cx="1658880" cy="54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eaLnBrk="0" fontAlgn="base" hangingPunct="0">
              <a:spcAft>
                <a:spcPct val="0"/>
              </a:spcAft>
              <a:buSzPct val="58000"/>
              <a:buFont typeface="Times New Roman" charset="0"/>
              <a:buBlip>
                <a:blip r:embed="rId3"/>
              </a:buBlip>
            </a:pPr>
            <a:r>
              <a:rPr lang="en-US" sz="1400" dirty="0"/>
              <a:t> Neural nets</a:t>
            </a:r>
          </a:p>
          <a:p>
            <a:pPr eaLnBrk="0" fontAlgn="base" hangingPunct="0">
              <a:spcAft>
                <a:spcPct val="0"/>
              </a:spcAft>
              <a:buSzPct val="58000"/>
              <a:buFont typeface="Times New Roman" charset="0"/>
              <a:buBlip>
                <a:blip r:embed="rId3"/>
              </a:buBlip>
            </a:pPr>
            <a:r>
              <a:rPr lang="en-US" sz="1400" dirty="0"/>
              <a:t> </a:t>
            </a:r>
            <a:r>
              <a:rPr lang="en-US" sz="1400" dirty="0" err="1"/>
              <a:t>Conv</a:t>
            </a:r>
            <a:r>
              <a:rPr lang="en-US" sz="1400" dirty="0"/>
              <a:t> Nets</a:t>
            </a:r>
          </a:p>
        </p:txBody>
      </p:sp>
      <p:sp>
        <p:nvSpPr>
          <p:cNvPr id="15394" name="Text Box 34"/>
          <p:cNvSpPr txBox="1">
            <a:spLocks noChangeArrowheads="1"/>
          </p:cNvSpPr>
          <p:nvPr/>
        </p:nvSpPr>
        <p:spPr bwMode="auto">
          <a:xfrm>
            <a:off x="7461121" y="2150147"/>
            <a:ext cx="2564640" cy="54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eaLnBrk="0" fontAlgn="base" hangingPunct="0">
              <a:spcAft>
                <a:spcPct val="0"/>
              </a:spcAft>
              <a:buSzPct val="58000"/>
              <a:buFont typeface="Times New Roman" charset="0"/>
              <a:buBlip>
                <a:blip r:embed="rId3"/>
              </a:buBlip>
            </a:pPr>
            <a:r>
              <a:rPr lang="en-US" sz="1400"/>
              <a:t> Hierar. Sparse Coding</a:t>
            </a:r>
          </a:p>
          <a:p>
            <a:pPr eaLnBrk="0" fontAlgn="base" hangingPunct="0">
              <a:spcAft>
                <a:spcPct val="0"/>
              </a:spcAft>
              <a:buSzPct val="58000"/>
              <a:buFont typeface="Times New Roman" charset="0"/>
              <a:buBlip>
                <a:blip r:embed="rId3"/>
              </a:buBlip>
            </a:pPr>
            <a:r>
              <a:rPr lang="en-US" sz="1400"/>
              <a:t> Deconv Nets</a:t>
            </a:r>
          </a:p>
        </p:txBody>
      </p:sp>
      <p:sp>
        <p:nvSpPr>
          <p:cNvPr id="15395" name="Text Box 35"/>
          <p:cNvSpPr txBox="1">
            <a:spLocks noChangeArrowheads="1"/>
          </p:cNvSpPr>
          <p:nvPr/>
        </p:nvSpPr>
        <p:spPr bwMode="auto">
          <a:xfrm>
            <a:off x="4336321" y="4798584"/>
            <a:ext cx="1598400" cy="101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eaLnBrk="0" fontAlgn="base" hangingPunct="0">
              <a:spcAft>
                <a:spcPct val="0"/>
              </a:spcAft>
              <a:buSzPct val="58000"/>
              <a:buFont typeface="Times New Roman" charset="0"/>
              <a:buBlip>
                <a:blip r:embed="rId3"/>
              </a:buBlip>
            </a:pPr>
            <a:r>
              <a:rPr lang="en-US" sz="1400" dirty="0"/>
              <a:t> Stacked </a:t>
            </a:r>
          </a:p>
          <a:p>
            <a:pPr eaLnBrk="0" fontAlgn="base" hangingPunct="0">
              <a:spcAft>
                <a:spcPct val="0"/>
              </a:spcAft>
              <a:buSzPct val="58000"/>
            </a:pPr>
            <a:r>
              <a:rPr lang="en-US" sz="1400" dirty="0"/>
              <a:t>Auto-encoders</a:t>
            </a:r>
          </a:p>
          <a:p>
            <a:pPr eaLnBrk="0" fontAlgn="base" hangingPunct="0">
              <a:spcAft>
                <a:spcPct val="0"/>
              </a:spcAft>
              <a:buSzPct val="58000"/>
              <a:buFont typeface="Times New Roman" charset="0"/>
              <a:buBlip>
                <a:blip r:embed="rId3"/>
              </a:buBlip>
            </a:pPr>
            <a:r>
              <a:rPr lang="en-US" sz="1400" dirty="0"/>
              <a:t> DBM</a:t>
            </a:r>
          </a:p>
        </p:txBody>
      </p:sp>
      <p:sp>
        <p:nvSpPr>
          <p:cNvPr id="15396" name="Rectangle 36"/>
          <p:cNvSpPr>
            <a:spLocks noChangeArrowheads="1"/>
          </p:cNvSpPr>
          <p:nvPr/>
        </p:nvSpPr>
        <p:spPr bwMode="auto">
          <a:xfrm>
            <a:off x="6447360" y="5996789"/>
            <a:ext cx="1036800" cy="207382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97" name="Rectangle 37"/>
          <p:cNvSpPr>
            <a:spLocks noChangeArrowheads="1"/>
          </p:cNvSpPr>
          <p:nvPr/>
        </p:nvSpPr>
        <p:spPr bwMode="auto">
          <a:xfrm>
            <a:off x="6447360" y="5376085"/>
            <a:ext cx="1036800" cy="207382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98" name="Rectangle 38"/>
          <p:cNvSpPr>
            <a:spLocks noChangeArrowheads="1"/>
          </p:cNvSpPr>
          <p:nvPr/>
        </p:nvSpPr>
        <p:spPr bwMode="auto">
          <a:xfrm>
            <a:off x="6447360" y="4723696"/>
            <a:ext cx="1036800" cy="207382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99" name="Line 39"/>
          <p:cNvSpPr>
            <a:spLocks noChangeShapeType="1"/>
          </p:cNvSpPr>
          <p:nvPr/>
        </p:nvSpPr>
        <p:spPr bwMode="auto">
          <a:xfrm flipV="1">
            <a:off x="7003201" y="5580587"/>
            <a:ext cx="1440" cy="41764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400" name="Line 40"/>
          <p:cNvSpPr>
            <a:spLocks noChangeShapeType="1"/>
          </p:cNvSpPr>
          <p:nvPr/>
        </p:nvSpPr>
        <p:spPr bwMode="auto">
          <a:xfrm flipV="1">
            <a:off x="7003201" y="4926758"/>
            <a:ext cx="1440" cy="41764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401" name="Line 41"/>
          <p:cNvSpPr>
            <a:spLocks noChangeShapeType="1"/>
          </p:cNvSpPr>
          <p:nvPr/>
        </p:nvSpPr>
        <p:spPr bwMode="auto">
          <a:xfrm flipV="1">
            <a:off x="7003201" y="6201291"/>
            <a:ext cx="1440" cy="41764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402" name="Line 42"/>
          <p:cNvSpPr>
            <a:spLocks noChangeShapeType="1"/>
          </p:cNvSpPr>
          <p:nvPr/>
        </p:nvSpPr>
        <p:spPr bwMode="auto">
          <a:xfrm flipV="1">
            <a:off x="7003201" y="4306052"/>
            <a:ext cx="1440" cy="41764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6983040" y="6443238"/>
            <a:ext cx="62208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FreeSans" charset="0"/>
                <a:ea typeface="ＭＳ Ｐゴシック" pitchFamily="-97" charset="-128"/>
              </a:rPr>
              <a:t>input</a:t>
            </a:r>
          </a:p>
        </p:txBody>
      </p:sp>
      <p:sp>
        <p:nvSpPr>
          <p:cNvPr id="15404" name="Text Box 44"/>
          <p:cNvSpPr txBox="1">
            <a:spLocks noChangeArrowheads="1"/>
          </p:cNvSpPr>
          <p:nvPr/>
        </p:nvSpPr>
        <p:spPr bwMode="auto">
          <a:xfrm rot="16200000">
            <a:off x="5110211" y="5290416"/>
            <a:ext cx="2073818" cy="3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200">
                <a:solidFill>
                  <a:srgbClr val="FF0000"/>
                </a:solidFill>
                <a:latin typeface="FreeSans" charset="0"/>
              </a:rPr>
              <a:t>Recurrent</a:t>
            </a:r>
          </a:p>
        </p:txBody>
      </p:sp>
      <p:sp>
        <p:nvSpPr>
          <p:cNvPr id="15405" name="Text Box 45"/>
          <p:cNvSpPr txBox="1">
            <a:spLocks noChangeArrowheads="1"/>
          </p:cNvSpPr>
          <p:nvPr/>
        </p:nvSpPr>
        <p:spPr bwMode="auto">
          <a:xfrm>
            <a:off x="8015520" y="4827387"/>
            <a:ext cx="2651040" cy="77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eaLnBrk="0" fontAlgn="base" hangingPunct="0">
              <a:spcAft>
                <a:spcPct val="0"/>
              </a:spcAft>
              <a:buSzPct val="58000"/>
              <a:buFont typeface="Times New Roman" charset="0"/>
              <a:buBlip>
                <a:blip r:embed="rId3"/>
              </a:buBlip>
            </a:pPr>
            <a:r>
              <a:rPr lang="en-US" sz="1400"/>
              <a:t> Recurrent Neural nets</a:t>
            </a:r>
          </a:p>
          <a:p>
            <a:pPr eaLnBrk="0" fontAlgn="base" hangingPunct="0">
              <a:spcAft>
                <a:spcPct val="0"/>
              </a:spcAft>
              <a:buSzPct val="58000"/>
              <a:buFont typeface="Times New Roman" charset="0"/>
              <a:buBlip>
                <a:blip r:embed="rId3"/>
              </a:buBlip>
            </a:pPr>
            <a:r>
              <a:rPr lang="en-US" sz="1400"/>
              <a:t> Recursive Nets</a:t>
            </a:r>
          </a:p>
          <a:p>
            <a:pPr eaLnBrk="0" fontAlgn="base" hangingPunct="0">
              <a:spcAft>
                <a:spcPct val="0"/>
              </a:spcAft>
              <a:buSzPct val="58000"/>
              <a:buFont typeface="Times New Roman" charset="0"/>
              <a:buBlip>
                <a:blip r:embed="rId3"/>
              </a:buBlip>
            </a:pPr>
            <a:r>
              <a:rPr lang="en-US" sz="1400"/>
              <a:t> LISTA</a:t>
            </a:r>
          </a:p>
        </p:txBody>
      </p:sp>
      <p:sp>
        <p:nvSpPr>
          <p:cNvPr id="15406" name="Line 46"/>
          <p:cNvSpPr>
            <a:spLocks noChangeShapeType="1"/>
          </p:cNvSpPr>
          <p:nvPr/>
        </p:nvSpPr>
        <p:spPr bwMode="auto">
          <a:xfrm flipV="1">
            <a:off x="7788000" y="4601285"/>
            <a:ext cx="1440" cy="182755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407" name="Line 47"/>
          <p:cNvSpPr>
            <a:spLocks noChangeShapeType="1"/>
          </p:cNvSpPr>
          <p:nvPr/>
        </p:nvSpPr>
        <p:spPr bwMode="auto">
          <a:xfrm>
            <a:off x="6980160" y="4627207"/>
            <a:ext cx="829440" cy="1440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408" name="Line 48"/>
          <p:cNvSpPr>
            <a:spLocks noChangeShapeType="1"/>
          </p:cNvSpPr>
          <p:nvPr/>
        </p:nvSpPr>
        <p:spPr bwMode="auto">
          <a:xfrm flipH="1">
            <a:off x="7154400" y="6395712"/>
            <a:ext cx="624960" cy="1440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51" name="AutoShape 1"/>
          <p:cNvSpPr>
            <a:spLocks noChangeArrowheads="1"/>
          </p:cNvSpPr>
          <p:nvPr/>
        </p:nvSpPr>
        <p:spPr bwMode="auto">
          <a:xfrm>
            <a:off x="2353440" y="1255813"/>
            <a:ext cx="3732480" cy="2903345"/>
          </a:xfrm>
          <a:prstGeom prst="irregularSeal2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52" name="AutoShape 1"/>
          <p:cNvSpPr>
            <a:spLocks noChangeArrowheads="1"/>
          </p:cNvSpPr>
          <p:nvPr/>
        </p:nvSpPr>
        <p:spPr bwMode="auto">
          <a:xfrm>
            <a:off x="5487720" y="4030856"/>
            <a:ext cx="3732480" cy="2903345"/>
          </a:xfrm>
          <a:prstGeom prst="irregularSeal2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53" name="Content Placeholder 2"/>
          <p:cNvSpPr txBox="1">
            <a:spLocks/>
          </p:cNvSpPr>
          <p:nvPr/>
        </p:nvSpPr>
        <p:spPr>
          <a:xfrm>
            <a:off x="2209800" y="1143000"/>
            <a:ext cx="7772400" cy="5257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1524000" y="22860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Focus of this </a:t>
            </a:r>
            <a:r>
              <a:rPr lang="en-US" dirty="0" smtClean="0">
                <a:solidFill>
                  <a:prstClr val="black"/>
                </a:solidFill>
              </a:rPr>
              <a:t>course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07529" y="6578470"/>
            <a:ext cx="3458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  <a:ea typeface="ＭＳ Ｐゴシック" pitchFamily="-97" charset="-128"/>
              </a:rPr>
              <a:t>Slide Credit: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ea typeface="ＭＳ Ｐゴシック" pitchFamily="-97" charset="-128"/>
              </a:rPr>
              <a:t>Marc'Aurelio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ea typeface="ＭＳ Ｐゴシック" pitchFamily="-97" charset="-128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ea typeface="ＭＳ Ｐゴシック" pitchFamily="-97" charset="-128"/>
              </a:rPr>
              <a:t>Ranzato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ea typeface="ＭＳ Ｐゴシック" pitchFamily="-97" charset="-128"/>
              </a:rPr>
              <a:t>,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ea typeface="ＭＳ Ｐゴシック" pitchFamily="-97" charset="-128"/>
              </a:rPr>
              <a:t>Yann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ea typeface="ＭＳ Ｐゴシック" pitchFamily="-97" charset="-128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ea typeface="ＭＳ Ｐゴシック" pitchFamily="-97" charset="-128"/>
              </a:rPr>
              <a:t>LeCun</a:t>
            </a:r>
            <a:endParaRPr lang="en-US" sz="1200" dirty="0">
              <a:solidFill>
                <a:prstClr val="white">
                  <a:lumMod val="65000"/>
                </a:prstClr>
              </a:solidFill>
              <a:ea typeface="ＭＳ Ｐゴシック" pitchFamily="-97" charset="-128"/>
            </a:endParaRPr>
          </a:p>
        </p:txBody>
      </p:sp>
      <p:sp>
        <p:nvSpPr>
          <p:cNvPr id="5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1966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C5F25B8-787B-884A-ACAF-3762DD321ED5}" type="slidenum">
              <a:rPr lang="en-US">
                <a:solidFill>
                  <a:prstClr val="white">
                    <a:lumMod val="50000"/>
                  </a:prstClr>
                </a:solidFill>
              </a:rPr>
              <a:pPr/>
              <a:t>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344160" y="3318108"/>
            <a:ext cx="1036800" cy="207382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344160" y="2697404"/>
            <a:ext cx="1036800" cy="207382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345600" y="2045015"/>
            <a:ext cx="1036800" cy="207382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V="1">
            <a:off x="3901441" y="2901905"/>
            <a:ext cx="1440" cy="41764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V="1">
            <a:off x="3901441" y="2248077"/>
            <a:ext cx="1440" cy="41764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flipV="1">
            <a:off x="3901441" y="3522610"/>
            <a:ext cx="1440" cy="41764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 flipV="1">
            <a:off x="3901441" y="1628812"/>
            <a:ext cx="1440" cy="41764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3977760" y="3668067"/>
            <a:ext cx="62208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FreeSans" charset="0"/>
                <a:ea typeface="ＭＳ Ｐゴシック" pitchFamily="-97" charset="-128"/>
              </a:rPr>
              <a:t>input</a:t>
            </a: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6447360" y="3318108"/>
            <a:ext cx="1036800" cy="207382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6447360" y="2698843"/>
            <a:ext cx="1036800" cy="207382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6447360" y="2045015"/>
            <a:ext cx="1036800" cy="207382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>
            <a:off x="7003201" y="2250957"/>
            <a:ext cx="1440" cy="41476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7003201" y="2903345"/>
            <a:ext cx="1440" cy="41476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>
            <a:off x="7003201" y="1630251"/>
            <a:ext cx="1440" cy="41476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>
            <a:off x="7003201" y="3524050"/>
            <a:ext cx="1440" cy="41476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7080960" y="3668067"/>
            <a:ext cx="62208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FreeSans" charset="0"/>
                <a:ea typeface="ＭＳ Ｐゴシック" pitchFamily="-97" charset="-128"/>
              </a:rPr>
              <a:t>input</a:t>
            </a:r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3355680" y="5999670"/>
            <a:ext cx="1036800" cy="207382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3355680" y="5378965"/>
            <a:ext cx="1036800" cy="207382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3355680" y="4726576"/>
            <a:ext cx="1036800" cy="207382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auto">
          <a:xfrm flipV="1">
            <a:off x="3911520" y="5583467"/>
            <a:ext cx="1440" cy="41764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86" name="Line 26"/>
          <p:cNvSpPr>
            <a:spLocks noChangeShapeType="1"/>
          </p:cNvSpPr>
          <p:nvPr/>
        </p:nvSpPr>
        <p:spPr bwMode="auto">
          <a:xfrm flipV="1">
            <a:off x="3911520" y="4929638"/>
            <a:ext cx="1440" cy="41764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87" name="Line 27"/>
          <p:cNvSpPr>
            <a:spLocks noChangeShapeType="1"/>
          </p:cNvSpPr>
          <p:nvPr/>
        </p:nvSpPr>
        <p:spPr bwMode="auto">
          <a:xfrm flipV="1">
            <a:off x="3911520" y="6204172"/>
            <a:ext cx="1440" cy="41764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88" name="Line 28"/>
          <p:cNvSpPr>
            <a:spLocks noChangeShapeType="1"/>
          </p:cNvSpPr>
          <p:nvPr/>
        </p:nvSpPr>
        <p:spPr bwMode="auto">
          <a:xfrm flipV="1">
            <a:off x="3911520" y="4308933"/>
            <a:ext cx="1440" cy="41764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3987840" y="6348188"/>
            <a:ext cx="62208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FreeSans" charset="0"/>
                <a:ea typeface="ＭＳ Ｐゴシック" pitchFamily="-97" charset="-128"/>
              </a:rPr>
              <a:t>input</a:t>
            </a: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 rot="16200000">
            <a:off x="2007012" y="2611735"/>
            <a:ext cx="2073818" cy="3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200">
                <a:solidFill>
                  <a:srgbClr val="FF0000"/>
                </a:solidFill>
                <a:latin typeface="FreeSans" charset="0"/>
              </a:rPr>
              <a:t>feed-forward</a:t>
            </a: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 rot="16200000">
            <a:off x="5043971" y="2611735"/>
            <a:ext cx="2073818" cy="3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200">
                <a:solidFill>
                  <a:srgbClr val="FF0000"/>
                </a:solidFill>
                <a:latin typeface="FreeSans" charset="0"/>
              </a:rPr>
              <a:t>Feed-back</a:t>
            </a:r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 rot="16200000">
            <a:off x="2050212" y="5293297"/>
            <a:ext cx="2073818" cy="3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200">
                <a:solidFill>
                  <a:srgbClr val="FF0000"/>
                </a:solidFill>
                <a:latin typeface="FreeSans" charset="0"/>
              </a:rPr>
              <a:t>Bi-directional</a:t>
            </a:r>
          </a:p>
        </p:txBody>
      </p:sp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4391040" y="2150147"/>
            <a:ext cx="1658880" cy="54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eaLnBrk="0" fontAlgn="base" hangingPunct="0">
              <a:spcAft>
                <a:spcPct val="0"/>
              </a:spcAft>
              <a:buSzPct val="58000"/>
              <a:buFont typeface="Times New Roman" charset="0"/>
              <a:buBlip>
                <a:blip r:embed="rId3"/>
              </a:buBlip>
            </a:pPr>
            <a:r>
              <a:rPr lang="en-US" sz="1400" dirty="0"/>
              <a:t> Neural nets</a:t>
            </a:r>
          </a:p>
          <a:p>
            <a:pPr eaLnBrk="0" fontAlgn="base" hangingPunct="0">
              <a:spcAft>
                <a:spcPct val="0"/>
              </a:spcAft>
              <a:buSzPct val="58000"/>
              <a:buFont typeface="Times New Roman" charset="0"/>
              <a:buBlip>
                <a:blip r:embed="rId3"/>
              </a:buBlip>
            </a:pPr>
            <a:r>
              <a:rPr lang="en-US" sz="1400" dirty="0"/>
              <a:t> </a:t>
            </a:r>
            <a:r>
              <a:rPr lang="en-US" sz="1400" dirty="0" err="1"/>
              <a:t>Conv</a:t>
            </a:r>
            <a:r>
              <a:rPr lang="en-US" sz="1400" dirty="0"/>
              <a:t> Nets</a:t>
            </a:r>
          </a:p>
        </p:txBody>
      </p:sp>
      <p:sp>
        <p:nvSpPr>
          <p:cNvPr id="15394" name="Text Box 34"/>
          <p:cNvSpPr txBox="1">
            <a:spLocks noChangeArrowheads="1"/>
          </p:cNvSpPr>
          <p:nvPr/>
        </p:nvSpPr>
        <p:spPr bwMode="auto">
          <a:xfrm>
            <a:off x="7461121" y="2150147"/>
            <a:ext cx="2564640" cy="54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eaLnBrk="0" fontAlgn="base" hangingPunct="0">
              <a:spcAft>
                <a:spcPct val="0"/>
              </a:spcAft>
              <a:buSzPct val="58000"/>
              <a:buFont typeface="Times New Roman" charset="0"/>
              <a:buBlip>
                <a:blip r:embed="rId3"/>
              </a:buBlip>
            </a:pPr>
            <a:r>
              <a:rPr lang="en-US" sz="1400"/>
              <a:t> Hierar. Sparse Coding</a:t>
            </a:r>
          </a:p>
          <a:p>
            <a:pPr eaLnBrk="0" fontAlgn="base" hangingPunct="0">
              <a:spcAft>
                <a:spcPct val="0"/>
              </a:spcAft>
              <a:buSzPct val="58000"/>
              <a:buFont typeface="Times New Roman" charset="0"/>
              <a:buBlip>
                <a:blip r:embed="rId3"/>
              </a:buBlip>
            </a:pPr>
            <a:r>
              <a:rPr lang="en-US" sz="1400"/>
              <a:t> Deconv Nets</a:t>
            </a:r>
          </a:p>
        </p:txBody>
      </p:sp>
      <p:sp>
        <p:nvSpPr>
          <p:cNvPr id="15395" name="Text Box 35"/>
          <p:cNvSpPr txBox="1">
            <a:spLocks noChangeArrowheads="1"/>
          </p:cNvSpPr>
          <p:nvPr/>
        </p:nvSpPr>
        <p:spPr bwMode="auto">
          <a:xfrm>
            <a:off x="4336321" y="4798584"/>
            <a:ext cx="1598400" cy="101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eaLnBrk="0" fontAlgn="base" hangingPunct="0">
              <a:spcAft>
                <a:spcPct val="0"/>
              </a:spcAft>
              <a:buSzPct val="58000"/>
              <a:buFont typeface="Times New Roman" charset="0"/>
              <a:buBlip>
                <a:blip r:embed="rId3"/>
              </a:buBlip>
            </a:pPr>
            <a:r>
              <a:rPr lang="en-US" sz="1400" dirty="0"/>
              <a:t> Stacked </a:t>
            </a:r>
          </a:p>
          <a:p>
            <a:pPr eaLnBrk="0" fontAlgn="base" hangingPunct="0">
              <a:spcAft>
                <a:spcPct val="0"/>
              </a:spcAft>
              <a:buSzPct val="58000"/>
            </a:pPr>
            <a:r>
              <a:rPr lang="en-US" sz="1400" dirty="0"/>
              <a:t>Auto-encoders</a:t>
            </a:r>
          </a:p>
          <a:p>
            <a:pPr eaLnBrk="0" fontAlgn="base" hangingPunct="0">
              <a:spcAft>
                <a:spcPct val="0"/>
              </a:spcAft>
              <a:buSzPct val="58000"/>
              <a:buFont typeface="Times New Roman" charset="0"/>
              <a:buBlip>
                <a:blip r:embed="rId3"/>
              </a:buBlip>
            </a:pPr>
            <a:r>
              <a:rPr lang="en-US" sz="1400" dirty="0"/>
              <a:t> DBM</a:t>
            </a:r>
          </a:p>
        </p:txBody>
      </p:sp>
      <p:sp>
        <p:nvSpPr>
          <p:cNvPr id="15396" name="Rectangle 36"/>
          <p:cNvSpPr>
            <a:spLocks noChangeArrowheads="1"/>
          </p:cNvSpPr>
          <p:nvPr/>
        </p:nvSpPr>
        <p:spPr bwMode="auto">
          <a:xfrm>
            <a:off x="6447360" y="5996789"/>
            <a:ext cx="1036800" cy="207382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97" name="Rectangle 37"/>
          <p:cNvSpPr>
            <a:spLocks noChangeArrowheads="1"/>
          </p:cNvSpPr>
          <p:nvPr/>
        </p:nvSpPr>
        <p:spPr bwMode="auto">
          <a:xfrm>
            <a:off x="6447360" y="5376085"/>
            <a:ext cx="1036800" cy="207382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98" name="Rectangle 38"/>
          <p:cNvSpPr>
            <a:spLocks noChangeArrowheads="1"/>
          </p:cNvSpPr>
          <p:nvPr/>
        </p:nvSpPr>
        <p:spPr bwMode="auto">
          <a:xfrm>
            <a:off x="6447360" y="4723696"/>
            <a:ext cx="1036800" cy="207382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99" name="Line 39"/>
          <p:cNvSpPr>
            <a:spLocks noChangeShapeType="1"/>
          </p:cNvSpPr>
          <p:nvPr/>
        </p:nvSpPr>
        <p:spPr bwMode="auto">
          <a:xfrm flipV="1">
            <a:off x="7003201" y="5580587"/>
            <a:ext cx="1440" cy="41764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400" name="Line 40"/>
          <p:cNvSpPr>
            <a:spLocks noChangeShapeType="1"/>
          </p:cNvSpPr>
          <p:nvPr/>
        </p:nvSpPr>
        <p:spPr bwMode="auto">
          <a:xfrm flipV="1">
            <a:off x="7003201" y="4926758"/>
            <a:ext cx="1440" cy="41764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401" name="Line 41"/>
          <p:cNvSpPr>
            <a:spLocks noChangeShapeType="1"/>
          </p:cNvSpPr>
          <p:nvPr/>
        </p:nvSpPr>
        <p:spPr bwMode="auto">
          <a:xfrm flipV="1">
            <a:off x="7003201" y="6201291"/>
            <a:ext cx="1440" cy="41764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402" name="Line 42"/>
          <p:cNvSpPr>
            <a:spLocks noChangeShapeType="1"/>
          </p:cNvSpPr>
          <p:nvPr/>
        </p:nvSpPr>
        <p:spPr bwMode="auto">
          <a:xfrm flipV="1">
            <a:off x="7003201" y="4306052"/>
            <a:ext cx="1440" cy="41764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6983040" y="6443238"/>
            <a:ext cx="62208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FreeSans" charset="0"/>
                <a:ea typeface="ＭＳ Ｐゴシック" pitchFamily="-97" charset="-128"/>
              </a:rPr>
              <a:t>input</a:t>
            </a:r>
          </a:p>
        </p:txBody>
      </p:sp>
      <p:sp>
        <p:nvSpPr>
          <p:cNvPr id="15404" name="Text Box 44"/>
          <p:cNvSpPr txBox="1">
            <a:spLocks noChangeArrowheads="1"/>
          </p:cNvSpPr>
          <p:nvPr/>
        </p:nvSpPr>
        <p:spPr bwMode="auto">
          <a:xfrm rot="16200000">
            <a:off x="5110211" y="5290416"/>
            <a:ext cx="2073818" cy="3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200">
                <a:solidFill>
                  <a:srgbClr val="FF0000"/>
                </a:solidFill>
                <a:latin typeface="FreeSans" charset="0"/>
              </a:rPr>
              <a:t>Recurrent</a:t>
            </a:r>
          </a:p>
        </p:txBody>
      </p:sp>
      <p:sp>
        <p:nvSpPr>
          <p:cNvPr id="15405" name="Text Box 45"/>
          <p:cNvSpPr txBox="1">
            <a:spLocks noChangeArrowheads="1"/>
          </p:cNvSpPr>
          <p:nvPr/>
        </p:nvSpPr>
        <p:spPr bwMode="auto">
          <a:xfrm>
            <a:off x="8015520" y="4827387"/>
            <a:ext cx="2651040" cy="77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eaLnBrk="0" fontAlgn="base" hangingPunct="0">
              <a:spcAft>
                <a:spcPct val="0"/>
              </a:spcAft>
              <a:buSzPct val="58000"/>
              <a:buFont typeface="Times New Roman" charset="0"/>
              <a:buBlip>
                <a:blip r:embed="rId3"/>
              </a:buBlip>
            </a:pPr>
            <a:r>
              <a:rPr lang="en-US" sz="1400"/>
              <a:t> Recurrent Neural nets</a:t>
            </a:r>
          </a:p>
          <a:p>
            <a:pPr eaLnBrk="0" fontAlgn="base" hangingPunct="0">
              <a:spcAft>
                <a:spcPct val="0"/>
              </a:spcAft>
              <a:buSzPct val="58000"/>
              <a:buFont typeface="Times New Roman" charset="0"/>
              <a:buBlip>
                <a:blip r:embed="rId3"/>
              </a:buBlip>
            </a:pPr>
            <a:r>
              <a:rPr lang="en-US" sz="1400"/>
              <a:t> Recursive Nets</a:t>
            </a:r>
          </a:p>
          <a:p>
            <a:pPr eaLnBrk="0" fontAlgn="base" hangingPunct="0">
              <a:spcAft>
                <a:spcPct val="0"/>
              </a:spcAft>
              <a:buSzPct val="58000"/>
              <a:buFont typeface="Times New Roman" charset="0"/>
              <a:buBlip>
                <a:blip r:embed="rId3"/>
              </a:buBlip>
            </a:pPr>
            <a:r>
              <a:rPr lang="en-US" sz="1400"/>
              <a:t> LISTA</a:t>
            </a:r>
          </a:p>
        </p:txBody>
      </p:sp>
      <p:sp>
        <p:nvSpPr>
          <p:cNvPr id="15406" name="Line 46"/>
          <p:cNvSpPr>
            <a:spLocks noChangeShapeType="1"/>
          </p:cNvSpPr>
          <p:nvPr/>
        </p:nvSpPr>
        <p:spPr bwMode="auto">
          <a:xfrm flipV="1">
            <a:off x="7788000" y="4601285"/>
            <a:ext cx="1440" cy="182755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407" name="Line 47"/>
          <p:cNvSpPr>
            <a:spLocks noChangeShapeType="1"/>
          </p:cNvSpPr>
          <p:nvPr/>
        </p:nvSpPr>
        <p:spPr bwMode="auto">
          <a:xfrm>
            <a:off x="6980160" y="4627207"/>
            <a:ext cx="829440" cy="1440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408" name="Line 48"/>
          <p:cNvSpPr>
            <a:spLocks noChangeShapeType="1"/>
          </p:cNvSpPr>
          <p:nvPr/>
        </p:nvSpPr>
        <p:spPr bwMode="auto">
          <a:xfrm flipH="1">
            <a:off x="7154400" y="6395712"/>
            <a:ext cx="624960" cy="1440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51" name="AutoShape 1"/>
          <p:cNvSpPr>
            <a:spLocks noChangeArrowheads="1"/>
          </p:cNvSpPr>
          <p:nvPr/>
        </p:nvSpPr>
        <p:spPr bwMode="auto">
          <a:xfrm>
            <a:off x="2353440" y="1255813"/>
            <a:ext cx="3732480" cy="2903345"/>
          </a:xfrm>
          <a:prstGeom prst="irregularSeal2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ＭＳ Ｐゴシック" pitchFamily="-97" charset="-128"/>
            </a:endParaRPr>
          </a:p>
        </p:txBody>
      </p:sp>
      <p:sp>
        <p:nvSpPr>
          <p:cNvPr id="52" name="AutoShape 1"/>
          <p:cNvSpPr>
            <a:spLocks noChangeArrowheads="1"/>
          </p:cNvSpPr>
          <p:nvPr/>
        </p:nvSpPr>
        <p:spPr bwMode="auto">
          <a:xfrm>
            <a:off x="5487720" y="4030856"/>
            <a:ext cx="3732480" cy="2903345"/>
          </a:xfrm>
          <a:prstGeom prst="irregularSeal2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53" name="Content Placeholder 2"/>
          <p:cNvSpPr txBox="1">
            <a:spLocks/>
          </p:cNvSpPr>
          <p:nvPr/>
        </p:nvSpPr>
        <p:spPr>
          <a:xfrm>
            <a:off x="2209800" y="1143000"/>
            <a:ext cx="7772400" cy="5257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1524000" y="22860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Focus of this </a:t>
            </a:r>
            <a:r>
              <a:rPr lang="en-US" dirty="0" smtClean="0">
                <a:solidFill>
                  <a:prstClr val="black"/>
                </a:solidFill>
              </a:rPr>
              <a:t>class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07529" y="6578470"/>
            <a:ext cx="3458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  <a:ea typeface="ＭＳ Ｐゴシック" pitchFamily="-97" charset="-128"/>
              </a:rPr>
              <a:t>Slide Credit: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ea typeface="ＭＳ Ｐゴシック" pitchFamily="-97" charset="-128"/>
              </a:rPr>
              <a:t>Marc'Aurelio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ea typeface="ＭＳ Ｐゴシック" pitchFamily="-97" charset="-128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ea typeface="ＭＳ Ｐゴシック" pitchFamily="-97" charset="-128"/>
              </a:rPr>
              <a:t>Ranzato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ea typeface="ＭＳ Ｐゴシック" pitchFamily="-97" charset="-128"/>
              </a:rPr>
              <a:t>,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ea typeface="ＭＳ Ｐゴシック" pitchFamily="-97" charset="-128"/>
              </a:rPr>
              <a:t>Yann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ea typeface="ＭＳ Ｐゴシック" pitchFamily="-97" charset="-128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ea typeface="ＭＳ Ｐゴシック" pitchFamily="-97" charset="-128"/>
              </a:rPr>
              <a:t>LeCun</a:t>
            </a:r>
            <a:endParaRPr lang="en-US" sz="1200" dirty="0">
              <a:solidFill>
                <a:prstClr val="white">
                  <a:lumMod val="65000"/>
                </a:prstClr>
              </a:solidFill>
              <a:ea typeface="ＭＳ Ｐゴシック" pitchFamily="-97" charset="-128"/>
            </a:endParaRPr>
          </a:p>
        </p:txBody>
      </p:sp>
      <p:sp>
        <p:nvSpPr>
          <p:cNvPr id="5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Down Arrow 4"/>
          <p:cNvSpPr/>
          <p:nvPr/>
        </p:nvSpPr>
        <p:spPr bwMode="auto">
          <a:xfrm rot="18510418">
            <a:off x="1677785" y="1029810"/>
            <a:ext cx="711200" cy="1460935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35523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C5F25B8-787B-884A-ACAF-3762DD321ED5}" type="slidenum">
              <a:rPr lang="en-US">
                <a:solidFill>
                  <a:prstClr val="white">
                    <a:lumMod val="50000"/>
                  </a:prstClr>
                </a:solidFill>
              </a:rPr>
              <a:pPr/>
              <a:t>15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344160" y="3318108"/>
            <a:ext cx="1036800" cy="207382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344160" y="2697404"/>
            <a:ext cx="1036800" cy="207382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345600" y="2045015"/>
            <a:ext cx="1036800" cy="207382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V="1">
            <a:off x="3901441" y="2901905"/>
            <a:ext cx="1440" cy="41764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V="1">
            <a:off x="3901441" y="2248077"/>
            <a:ext cx="1440" cy="41764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flipV="1">
            <a:off x="3901441" y="3522610"/>
            <a:ext cx="1440" cy="41764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 flipV="1">
            <a:off x="3901441" y="1628812"/>
            <a:ext cx="1440" cy="41764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3977760" y="3668067"/>
            <a:ext cx="62208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FreeSans" charset="0"/>
                <a:ea typeface="ＭＳ Ｐゴシック" pitchFamily="-97" charset="-128"/>
              </a:rPr>
              <a:t>input</a:t>
            </a: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6447360" y="3318108"/>
            <a:ext cx="1036800" cy="207382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6447360" y="2698843"/>
            <a:ext cx="1036800" cy="207382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6447360" y="2045015"/>
            <a:ext cx="1036800" cy="207382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>
            <a:off x="7003201" y="2250957"/>
            <a:ext cx="1440" cy="41476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7003201" y="2903345"/>
            <a:ext cx="1440" cy="41476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>
            <a:off x="7003201" y="1630251"/>
            <a:ext cx="1440" cy="41476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>
            <a:off x="7003201" y="3524050"/>
            <a:ext cx="1440" cy="41476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7080960" y="3668067"/>
            <a:ext cx="62208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FreeSans" charset="0"/>
                <a:ea typeface="ＭＳ Ｐゴシック" pitchFamily="-97" charset="-128"/>
              </a:rPr>
              <a:t>input</a:t>
            </a:r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3355680" y="5999670"/>
            <a:ext cx="1036800" cy="207382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3355680" y="5378965"/>
            <a:ext cx="1036800" cy="207382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3355680" y="4726576"/>
            <a:ext cx="1036800" cy="207382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auto">
          <a:xfrm flipV="1">
            <a:off x="3911520" y="5583467"/>
            <a:ext cx="1440" cy="41764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86" name="Line 26"/>
          <p:cNvSpPr>
            <a:spLocks noChangeShapeType="1"/>
          </p:cNvSpPr>
          <p:nvPr/>
        </p:nvSpPr>
        <p:spPr bwMode="auto">
          <a:xfrm flipV="1">
            <a:off x="3911520" y="4929638"/>
            <a:ext cx="1440" cy="41764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87" name="Line 27"/>
          <p:cNvSpPr>
            <a:spLocks noChangeShapeType="1"/>
          </p:cNvSpPr>
          <p:nvPr/>
        </p:nvSpPr>
        <p:spPr bwMode="auto">
          <a:xfrm flipV="1">
            <a:off x="3911520" y="6204172"/>
            <a:ext cx="1440" cy="41764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88" name="Line 28"/>
          <p:cNvSpPr>
            <a:spLocks noChangeShapeType="1"/>
          </p:cNvSpPr>
          <p:nvPr/>
        </p:nvSpPr>
        <p:spPr bwMode="auto">
          <a:xfrm flipV="1">
            <a:off x="3911520" y="4308933"/>
            <a:ext cx="1440" cy="41764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3987840" y="6348188"/>
            <a:ext cx="62208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FreeSans" charset="0"/>
                <a:ea typeface="ＭＳ Ｐゴシック" pitchFamily="-97" charset="-128"/>
              </a:rPr>
              <a:t>input</a:t>
            </a: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 rot="16200000">
            <a:off x="2007012" y="2611735"/>
            <a:ext cx="2073818" cy="3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200">
                <a:solidFill>
                  <a:srgbClr val="FF0000"/>
                </a:solidFill>
                <a:latin typeface="FreeSans" charset="0"/>
              </a:rPr>
              <a:t>feed-forward</a:t>
            </a: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 rot="16200000">
            <a:off x="5043971" y="2611735"/>
            <a:ext cx="2073818" cy="3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200">
                <a:solidFill>
                  <a:srgbClr val="FF0000"/>
                </a:solidFill>
                <a:latin typeface="FreeSans" charset="0"/>
              </a:rPr>
              <a:t>Feed-back</a:t>
            </a:r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 rot="16200000">
            <a:off x="2050212" y="5293297"/>
            <a:ext cx="2073818" cy="3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200">
                <a:solidFill>
                  <a:srgbClr val="FF0000"/>
                </a:solidFill>
                <a:latin typeface="FreeSans" charset="0"/>
              </a:rPr>
              <a:t>Bi-directional</a:t>
            </a:r>
          </a:p>
        </p:txBody>
      </p:sp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4391040" y="2150147"/>
            <a:ext cx="1658880" cy="54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eaLnBrk="0" fontAlgn="base" hangingPunct="0">
              <a:spcAft>
                <a:spcPct val="0"/>
              </a:spcAft>
              <a:buSzPct val="58000"/>
              <a:buFont typeface="Times New Roman" charset="0"/>
              <a:buBlip>
                <a:blip r:embed="rId3"/>
              </a:buBlip>
            </a:pPr>
            <a:r>
              <a:rPr lang="en-US" sz="1400" dirty="0"/>
              <a:t> Neural nets</a:t>
            </a:r>
          </a:p>
          <a:p>
            <a:pPr eaLnBrk="0" fontAlgn="base" hangingPunct="0">
              <a:spcAft>
                <a:spcPct val="0"/>
              </a:spcAft>
              <a:buSzPct val="58000"/>
              <a:buFont typeface="Times New Roman" charset="0"/>
              <a:buBlip>
                <a:blip r:embed="rId3"/>
              </a:buBlip>
            </a:pPr>
            <a:r>
              <a:rPr lang="en-US" sz="1400" dirty="0"/>
              <a:t> </a:t>
            </a:r>
            <a:r>
              <a:rPr lang="en-US" sz="1400" dirty="0" err="1"/>
              <a:t>Conv</a:t>
            </a:r>
            <a:r>
              <a:rPr lang="en-US" sz="1400" dirty="0"/>
              <a:t> Nets</a:t>
            </a:r>
          </a:p>
        </p:txBody>
      </p:sp>
      <p:sp>
        <p:nvSpPr>
          <p:cNvPr id="15394" name="Text Box 34"/>
          <p:cNvSpPr txBox="1">
            <a:spLocks noChangeArrowheads="1"/>
          </p:cNvSpPr>
          <p:nvPr/>
        </p:nvSpPr>
        <p:spPr bwMode="auto">
          <a:xfrm>
            <a:off x="7461121" y="2150147"/>
            <a:ext cx="2564640" cy="54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eaLnBrk="0" fontAlgn="base" hangingPunct="0">
              <a:spcAft>
                <a:spcPct val="0"/>
              </a:spcAft>
              <a:buSzPct val="58000"/>
              <a:buFont typeface="Times New Roman" charset="0"/>
              <a:buBlip>
                <a:blip r:embed="rId3"/>
              </a:buBlip>
            </a:pPr>
            <a:r>
              <a:rPr lang="en-US" sz="1400"/>
              <a:t> Hierar. Sparse Coding</a:t>
            </a:r>
          </a:p>
          <a:p>
            <a:pPr eaLnBrk="0" fontAlgn="base" hangingPunct="0">
              <a:spcAft>
                <a:spcPct val="0"/>
              </a:spcAft>
              <a:buSzPct val="58000"/>
              <a:buFont typeface="Times New Roman" charset="0"/>
              <a:buBlip>
                <a:blip r:embed="rId3"/>
              </a:buBlip>
            </a:pPr>
            <a:r>
              <a:rPr lang="en-US" sz="1400"/>
              <a:t> Deconv Nets</a:t>
            </a:r>
          </a:p>
        </p:txBody>
      </p:sp>
      <p:sp>
        <p:nvSpPr>
          <p:cNvPr id="15395" name="Text Box 35"/>
          <p:cNvSpPr txBox="1">
            <a:spLocks noChangeArrowheads="1"/>
          </p:cNvSpPr>
          <p:nvPr/>
        </p:nvSpPr>
        <p:spPr bwMode="auto">
          <a:xfrm>
            <a:off x="4336321" y="4798584"/>
            <a:ext cx="1598400" cy="101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eaLnBrk="0" fontAlgn="base" hangingPunct="0">
              <a:spcAft>
                <a:spcPct val="0"/>
              </a:spcAft>
              <a:buSzPct val="58000"/>
              <a:buFont typeface="Times New Roman" charset="0"/>
              <a:buBlip>
                <a:blip r:embed="rId3"/>
              </a:buBlip>
            </a:pPr>
            <a:r>
              <a:rPr lang="en-US" sz="1400" dirty="0"/>
              <a:t> Stacked </a:t>
            </a:r>
          </a:p>
          <a:p>
            <a:pPr eaLnBrk="0" fontAlgn="base" hangingPunct="0">
              <a:spcAft>
                <a:spcPct val="0"/>
              </a:spcAft>
              <a:buSzPct val="58000"/>
            </a:pPr>
            <a:r>
              <a:rPr lang="en-US" sz="1400" dirty="0"/>
              <a:t>Auto-encoders</a:t>
            </a:r>
          </a:p>
          <a:p>
            <a:pPr eaLnBrk="0" fontAlgn="base" hangingPunct="0">
              <a:spcAft>
                <a:spcPct val="0"/>
              </a:spcAft>
              <a:buSzPct val="58000"/>
              <a:buFont typeface="Times New Roman" charset="0"/>
              <a:buBlip>
                <a:blip r:embed="rId3"/>
              </a:buBlip>
            </a:pPr>
            <a:r>
              <a:rPr lang="en-US" sz="1400" dirty="0"/>
              <a:t> DBM</a:t>
            </a:r>
          </a:p>
        </p:txBody>
      </p:sp>
      <p:sp>
        <p:nvSpPr>
          <p:cNvPr id="15396" name="Rectangle 36"/>
          <p:cNvSpPr>
            <a:spLocks noChangeArrowheads="1"/>
          </p:cNvSpPr>
          <p:nvPr/>
        </p:nvSpPr>
        <p:spPr bwMode="auto">
          <a:xfrm>
            <a:off x="6447360" y="5996789"/>
            <a:ext cx="1036800" cy="207382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97" name="Rectangle 37"/>
          <p:cNvSpPr>
            <a:spLocks noChangeArrowheads="1"/>
          </p:cNvSpPr>
          <p:nvPr/>
        </p:nvSpPr>
        <p:spPr bwMode="auto">
          <a:xfrm>
            <a:off x="6447360" y="5376085"/>
            <a:ext cx="1036800" cy="207382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98" name="Rectangle 38"/>
          <p:cNvSpPr>
            <a:spLocks noChangeArrowheads="1"/>
          </p:cNvSpPr>
          <p:nvPr/>
        </p:nvSpPr>
        <p:spPr bwMode="auto">
          <a:xfrm>
            <a:off x="6447360" y="4723696"/>
            <a:ext cx="1036800" cy="207382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399" name="Line 39"/>
          <p:cNvSpPr>
            <a:spLocks noChangeShapeType="1"/>
          </p:cNvSpPr>
          <p:nvPr/>
        </p:nvSpPr>
        <p:spPr bwMode="auto">
          <a:xfrm flipV="1">
            <a:off x="7003201" y="5580587"/>
            <a:ext cx="1440" cy="41764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400" name="Line 40"/>
          <p:cNvSpPr>
            <a:spLocks noChangeShapeType="1"/>
          </p:cNvSpPr>
          <p:nvPr/>
        </p:nvSpPr>
        <p:spPr bwMode="auto">
          <a:xfrm flipV="1">
            <a:off x="7003201" y="4926758"/>
            <a:ext cx="1440" cy="41764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401" name="Line 41"/>
          <p:cNvSpPr>
            <a:spLocks noChangeShapeType="1"/>
          </p:cNvSpPr>
          <p:nvPr/>
        </p:nvSpPr>
        <p:spPr bwMode="auto">
          <a:xfrm flipV="1">
            <a:off x="7003201" y="6201291"/>
            <a:ext cx="1440" cy="41764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402" name="Line 42"/>
          <p:cNvSpPr>
            <a:spLocks noChangeShapeType="1"/>
          </p:cNvSpPr>
          <p:nvPr/>
        </p:nvSpPr>
        <p:spPr bwMode="auto">
          <a:xfrm flipV="1">
            <a:off x="7003201" y="4306052"/>
            <a:ext cx="1440" cy="417644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6983040" y="6443238"/>
            <a:ext cx="62208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FreeSans" charset="0"/>
                <a:ea typeface="ＭＳ Ｐゴシック" pitchFamily="-97" charset="-128"/>
              </a:rPr>
              <a:t>input</a:t>
            </a:r>
          </a:p>
        </p:txBody>
      </p:sp>
      <p:sp>
        <p:nvSpPr>
          <p:cNvPr id="15404" name="Text Box 44"/>
          <p:cNvSpPr txBox="1">
            <a:spLocks noChangeArrowheads="1"/>
          </p:cNvSpPr>
          <p:nvPr/>
        </p:nvSpPr>
        <p:spPr bwMode="auto">
          <a:xfrm rot="16200000">
            <a:off x="5110211" y="5290416"/>
            <a:ext cx="2073818" cy="3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200">
                <a:solidFill>
                  <a:srgbClr val="FF0000"/>
                </a:solidFill>
                <a:latin typeface="FreeSans" charset="0"/>
              </a:rPr>
              <a:t>Recurrent</a:t>
            </a:r>
          </a:p>
        </p:txBody>
      </p:sp>
      <p:sp>
        <p:nvSpPr>
          <p:cNvPr id="15405" name="Text Box 45"/>
          <p:cNvSpPr txBox="1">
            <a:spLocks noChangeArrowheads="1"/>
          </p:cNvSpPr>
          <p:nvPr/>
        </p:nvSpPr>
        <p:spPr bwMode="auto">
          <a:xfrm>
            <a:off x="8015520" y="4827387"/>
            <a:ext cx="2651040" cy="77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eaLnBrk="0" fontAlgn="base" hangingPunct="0">
              <a:spcAft>
                <a:spcPct val="0"/>
              </a:spcAft>
              <a:buSzPct val="58000"/>
              <a:buFont typeface="Times New Roman" charset="0"/>
              <a:buBlip>
                <a:blip r:embed="rId3"/>
              </a:buBlip>
            </a:pPr>
            <a:r>
              <a:rPr lang="en-US" sz="1400"/>
              <a:t> Recurrent Neural nets</a:t>
            </a:r>
          </a:p>
          <a:p>
            <a:pPr eaLnBrk="0" fontAlgn="base" hangingPunct="0">
              <a:spcAft>
                <a:spcPct val="0"/>
              </a:spcAft>
              <a:buSzPct val="58000"/>
              <a:buFont typeface="Times New Roman" charset="0"/>
              <a:buBlip>
                <a:blip r:embed="rId3"/>
              </a:buBlip>
            </a:pPr>
            <a:r>
              <a:rPr lang="en-US" sz="1400"/>
              <a:t> Recursive Nets</a:t>
            </a:r>
          </a:p>
          <a:p>
            <a:pPr eaLnBrk="0" fontAlgn="base" hangingPunct="0">
              <a:spcAft>
                <a:spcPct val="0"/>
              </a:spcAft>
              <a:buSzPct val="58000"/>
              <a:buFont typeface="Times New Roman" charset="0"/>
              <a:buBlip>
                <a:blip r:embed="rId3"/>
              </a:buBlip>
            </a:pPr>
            <a:r>
              <a:rPr lang="en-US" sz="1400"/>
              <a:t> LISTA</a:t>
            </a:r>
          </a:p>
        </p:txBody>
      </p:sp>
      <p:sp>
        <p:nvSpPr>
          <p:cNvPr id="15406" name="Line 46"/>
          <p:cNvSpPr>
            <a:spLocks noChangeShapeType="1"/>
          </p:cNvSpPr>
          <p:nvPr/>
        </p:nvSpPr>
        <p:spPr bwMode="auto">
          <a:xfrm flipV="1">
            <a:off x="7788000" y="4601285"/>
            <a:ext cx="1440" cy="182755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407" name="Line 47"/>
          <p:cNvSpPr>
            <a:spLocks noChangeShapeType="1"/>
          </p:cNvSpPr>
          <p:nvPr/>
        </p:nvSpPr>
        <p:spPr bwMode="auto">
          <a:xfrm>
            <a:off x="6980160" y="4627207"/>
            <a:ext cx="829440" cy="1440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15408" name="Line 48"/>
          <p:cNvSpPr>
            <a:spLocks noChangeShapeType="1"/>
          </p:cNvSpPr>
          <p:nvPr/>
        </p:nvSpPr>
        <p:spPr bwMode="auto">
          <a:xfrm flipH="1">
            <a:off x="7154400" y="6395712"/>
            <a:ext cx="624960" cy="1440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51" name="AutoShape 1"/>
          <p:cNvSpPr>
            <a:spLocks noChangeArrowheads="1"/>
          </p:cNvSpPr>
          <p:nvPr/>
        </p:nvSpPr>
        <p:spPr bwMode="auto">
          <a:xfrm>
            <a:off x="2353440" y="1255813"/>
            <a:ext cx="3732480" cy="2903345"/>
          </a:xfrm>
          <a:prstGeom prst="irregularSeal2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ＭＳ Ｐゴシック" pitchFamily="-97" charset="-128"/>
            </a:endParaRPr>
          </a:p>
        </p:txBody>
      </p:sp>
      <p:sp>
        <p:nvSpPr>
          <p:cNvPr id="52" name="AutoShape 1"/>
          <p:cNvSpPr>
            <a:spLocks noChangeArrowheads="1"/>
          </p:cNvSpPr>
          <p:nvPr/>
        </p:nvSpPr>
        <p:spPr bwMode="auto">
          <a:xfrm>
            <a:off x="5487720" y="4030856"/>
            <a:ext cx="3732480" cy="2903345"/>
          </a:xfrm>
          <a:prstGeom prst="irregularSeal2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ea typeface="ＭＳ Ｐゴシック" pitchFamily="-97" charset="-128"/>
            </a:endParaRPr>
          </a:p>
        </p:txBody>
      </p:sp>
      <p:sp>
        <p:nvSpPr>
          <p:cNvPr id="53" name="Content Placeholder 2"/>
          <p:cNvSpPr txBox="1">
            <a:spLocks/>
          </p:cNvSpPr>
          <p:nvPr/>
        </p:nvSpPr>
        <p:spPr>
          <a:xfrm>
            <a:off x="2209800" y="1143000"/>
            <a:ext cx="7772400" cy="5257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1524000" y="22860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Focus of this </a:t>
            </a:r>
            <a:r>
              <a:rPr lang="en-US" dirty="0" smtClean="0">
                <a:solidFill>
                  <a:prstClr val="black"/>
                </a:solidFill>
              </a:rPr>
              <a:t>class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07529" y="6578470"/>
            <a:ext cx="3458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  <a:ea typeface="ＭＳ Ｐゴシック" pitchFamily="-97" charset="-128"/>
              </a:rPr>
              <a:t>Slide Credit: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ea typeface="ＭＳ Ｐゴシック" pitchFamily="-97" charset="-128"/>
              </a:rPr>
              <a:t>Marc'Aurelio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ea typeface="ＭＳ Ｐゴシック" pitchFamily="-97" charset="-128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ea typeface="ＭＳ Ｐゴシック" pitchFamily="-97" charset="-128"/>
              </a:rPr>
              <a:t>Ranzato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ea typeface="ＭＳ Ｐゴシック" pitchFamily="-97" charset="-128"/>
              </a:rPr>
              <a:t>,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ea typeface="ＭＳ Ｐゴシック" pitchFamily="-97" charset="-128"/>
              </a:rPr>
              <a:t>Yann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ea typeface="ＭＳ Ｐゴシック" pitchFamily="-97" charset="-128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ea typeface="ＭＳ Ｐゴシック" pitchFamily="-97" charset="-128"/>
              </a:rPr>
              <a:t>LeCun</a:t>
            </a:r>
            <a:endParaRPr lang="en-US" sz="1200" dirty="0">
              <a:solidFill>
                <a:prstClr val="white">
                  <a:lumMod val="65000"/>
                </a:prstClr>
              </a:solidFill>
              <a:ea typeface="ＭＳ Ｐゴシック" pitchFamily="-97" charset="-128"/>
            </a:endParaRPr>
          </a:p>
        </p:txBody>
      </p:sp>
      <p:sp>
        <p:nvSpPr>
          <p:cNvPr id="5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Down Arrow 4"/>
          <p:cNvSpPr/>
          <p:nvPr/>
        </p:nvSpPr>
        <p:spPr bwMode="auto">
          <a:xfrm rot="18510418">
            <a:off x="1677785" y="1029810"/>
            <a:ext cx="711200" cy="1460935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" y="2326640"/>
            <a:ext cx="21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Why?</a:t>
            </a:r>
          </a:p>
          <a:p>
            <a:r>
              <a:rPr lang="en-US" dirty="0" smtClean="0"/>
              <a:t>Because official </a:t>
            </a:r>
          </a:p>
          <a:p>
            <a:r>
              <a:rPr lang="en-US" dirty="0" smtClean="0"/>
              <a:t>CAFFE release supports DAG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820936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Caffe</a:t>
            </a:r>
            <a:r>
              <a:rPr lang="en-US" dirty="0" smtClean="0"/>
              <a:t>?</a:t>
            </a:r>
          </a:p>
          <a:p>
            <a:r>
              <a:rPr lang="en-US" dirty="0" smtClean="0"/>
              <a:t>Installation</a:t>
            </a:r>
          </a:p>
          <a:p>
            <a:r>
              <a:rPr lang="en-US" dirty="0" smtClean="0"/>
              <a:t>Key Ingredients </a:t>
            </a:r>
          </a:p>
          <a:p>
            <a:r>
              <a:rPr lang="en-US" dirty="0" smtClean="0"/>
              <a:t>Example: </a:t>
            </a:r>
            <a:r>
              <a:rPr lang="en-US" dirty="0" err="1" smtClean="0"/>
              <a:t>Softmax</a:t>
            </a:r>
            <a:r>
              <a:rPr lang="en-US" dirty="0" smtClean="0"/>
              <a:t> Classifier</a:t>
            </a:r>
          </a:p>
          <a:p>
            <a:r>
              <a:rPr lang="en-US" dirty="0" err="1" smtClean="0"/>
              <a:t>Pycaffe</a:t>
            </a:r>
            <a:endParaRPr lang="en-US" dirty="0" smtClean="0"/>
          </a:p>
          <a:p>
            <a:r>
              <a:rPr lang="en-US" dirty="0" smtClean="0"/>
              <a:t>Roasting </a:t>
            </a:r>
          </a:p>
          <a:p>
            <a:r>
              <a:rPr lang="en-US" dirty="0" smtClean="0"/>
              <a:t>Resources</a:t>
            </a:r>
          </a:p>
          <a:p>
            <a:r>
              <a:rPr lang="en-US" dirty="0" smtClean="0"/>
              <a:t>References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547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609600" y="208171"/>
            <a:ext cx="10972800" cy="1143200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r>
              <a:rPr lang="en" b="0"/>
              <a:t>What is Caffe?</a:t>
            </a:r>
          </a:p>
        </p:txBody>
      </p:sp>
      <p:grpSp>
        <p:nvGrpSpPr>
          <p:cNvPr id="94" name="Shape 94"/>
          <p:cNvGrpSpPr/>
          <p:nvPr/>
        </p:nvGrpSpPr>
        <p:grpSpPr>
          <a:xfrm>
            <a:off x="911983" y="4793137"/>
            <a:ext cx="8476271" cy="2450025"/>
            <a:chOff x="925725" y="3101800"/>
            <a:chExt cx="7001325" cy="2023699"/>
          </a:xfrm>
        </p:grpSpPr>
        <p:pic>
          <p:nvPicPr>
            <p:cNvPr id="95" name="Shape 9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668325" y="3101802"/>
              <a:ext cx="1691017" cy="125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Shape 9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25725" y="3101800"/>
              <a:ext cx="1870350" cy="1250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Shape 9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231600" y="3160262"/>
              <a:ext cx="1695450" cy="1133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Shape 98"/>
            <p:cNvSpPr txBox="1"/>
            <p:nvPr/>
          </p:nvSpPr>
          <p:spPr>
            <a:xfrm>
              <a:off x="1173000" y="4397150"/>
              <a:ext cx="1375800" cy="341699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t" anchorCtr="0">
              <a:noAutofit/>
            </a:bodyPr>
            <a:lstStyle/>
            <a:p>
              <a:pPr algn="ctr"/>
              <a:r>
                <a:rPr lang="en" sz="2400"/>
                <a:t>Prototype</a:t>
              </a:r>
            </a:p>
          </p:txBody>
        </p:sp>
        <p:sp>
          <p:nvSpPr>
            <p:cNvPr id="99" name="Shape 99"/>
            <p:cNvSpPr txBox="1"/>
            <p:nvPr/>
          </p:nvSpPr>
          <p:spPr>
            <a:xfrm>
              <a:off x="3825937" y="4397150"/>
              <a:ext cx="1375800" cy="341699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t" anchorCtr="0">
              <a:noAutofit/>
            </a:bodyPr>
            <a:lstStyle/>
            <a:p>
              <a:pPr algn="ctr"/>
              <a:r>
                <a:rPr lang="en" sz="2400"/>
                <a:t>Train</a:t>
              </a:r>
            </a:p>
          </p:txBody>
        </p:sp>
        <p:sp>
          <p:nvSpPr>
            <p:cNvPr id="100" name="Shape 100"/>
            <p:cNvSpPr txBox="1"/>
            <p:nvPr/>
          </p:nvSpPr>
          <p:spPr>
            <a:xfrm>
              <a:off x="6391425" y="4397150"/>
              <a:ext cx="1375800" cy="341699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t" anchorCtr="0">
              <a:noAutofit/>
            </a:bodyPr>
            <a:lstStyle/>
            <a:p>
              <a:pPr algn="ctr"/>
              <a:r>
                <a:rPr lang="en" sz="2400"/>
                <a:t>Deploy</a:t>
              </a:r>
            </a:p>
          </p:txBody>
        </p:sp>
        <p:sp>
          <p:nvSpPr>
            <p:cNvPr id="101" name="Shape 101"/>
            <p:cNvSpPr txBox="1"/>
            <p:nvPr/>
          </p:nvSpPr>
          <p:spPr>
            <a:xfrm>
              <a:off x="2191350" y="4783800"/>
              <a:ext cx="4761300" cy="341699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t" anchorCtr="0">
              <a:noAutofit/>
            </a:bodyPr>
            <a:lstStyle/>
            <a:p>
              <a:pPr algn="ctr"/>
              <a:endParaRPr sz="2400"/>
            </a:p>
          </p:txBody>
        </p:sp>
      </p:grp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09600" y="1052500"/>
            <a:ext cx="10972800" cy="31700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  <a:buNone/>
            </a:pPr>
            <a:r>
              <a:rPr lang="en" sz="2933" b="1"/>
              <a:t>Open framework, models, and worked examples</a:t>
            </a:r>
            <a:r>
              <a:rPr lang="en" sz="2933"/>
              <a:t/>
            </a:r>
            <a:br>
              <a:rPr lang="en" sz="2933"/>
            </a:br>
            <a:r>
              <a:rPr lang="en" sz="2933"/>
              <a:t>for deep learning</a:t>
            </a:r>
          </a:p>
          <a:p>
            <a:pPr marL="609585" indent="-491054">
              <a:lnSpc>
                <a:spcPct val="100000"/>
              </a:lnSpc>
              <a:spcBef>
                <a:spcPts val="800"/>
              </a:spcBef>
              <a:buSzPct val="100000"/>
              <a:buChar char="-"/>
            </a:pPr>
            <a:r>
              <a:rPr lang="en" sz="2933"/>
              <a:t>1.5 years</a:t>
            </a:r>
          </a:p>
          <a:p>
            <a:pPr marL="609585" indent="-491054">
              <a:lnSpc>
                <a:spcPct val="100000"/>
              </a:lnSpc>
              <a:spcBef>
                <a:spcPts val="800"/>
              </a:spcBef>
              <a:buSzPct val="100000"/>
              <a:buChar char="-"/>
            </a:pPr>
            <a:r>
              <a:rPr lang="en" sz="2933"/>
              <a:t>450+ citations, 100+ contributors</a:t>
            </a:r>
          </a:p>
          <a:p>
            <a:pPr marL="609585" indent="-491054">
              <a:lnSpc>
                <a:spcPct val="100000"/>
              </a:lnSpc>
              <a:spcBef>
                <a:spcPts val="800"/>
              </a:spcBef>
              <a:buSzPct val="100000"/>
              <a:buChar char="-"/>
            </a:pPr>
            <a:r>
              <a:rPr lang="en" sz="2933"/>
              <a:t>2,500+ forks, &gt;1 pull request / day average</a:t>
            </a:r>
          </a:p>
          <a:p>
            <a:pPr marL="609585" indent="-491054">
              <a:lnSpc>
                <a:spcPct val="100000"/>
              </a:lnSpc>
              <a:spcBef>
                <a:spcPts val="800"/>
              </a:spcBef>
              <a:buSzPct val="100000"/>
              <a:buChar char="-"/>
            </a:pPr>
            <a:r>
              <a:rPr lang="en" sz="2933"/>
              <a:t>focus has been vision, but branching out:</a:t>
            </a:r>
            <a:br>
              <a:rPr lang="en" sz="2933"/>
            </a:br>
            <a:r>
              <a:rPr lang="en" sz="2933"/>
              <a:t>sequences, reinforcement learning, speech + text</a:t>
            </a:r>
          </a:p>
        </p:txBody>
      </p:sp>
    </p:spTree>
    <p:extLst>
      <p:ext uri="{BB962C8B-B14F-4D97-AF65-F5344CB8AC3E}">
        <p14:creationId xmlns:p14="http://schemas.microsoft.com/office/powerpoint/2010/main" val="14358401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609600" y="208171"/>
            <a:ext cx="10972800" cy="1143200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r>
              <a:rPr lang="en" b="0" dirty="0"/>
              <a:t>What is Caffe?</a:t>
            </a:r>
          </a:p>
        </p:txBody>
      </p:sp>
      <p:grpSp>
        <p:nvGrpSpPr>
          <p:cNvPr id="108" name="Shape 108"/>
          <p:cNvGrpSpPr/>
          <p:nvPr/>
        </p:nvGrpSpPr>
        <p:grpSpPr>
          <a:xfrm>
            <a:off x="911983" y="4793137"/>
            <a:ext cx="8476271" cy="2450025"/>
            <a:chOff x="925725" y="3101800"/>
            <a:chExt cx="7001325" cy="2023699"/>
          </a:xfrm>
        </p:grpSpPr>
        <p:pic>
          <p:nvPicPr>
            <p:cNvPr id="109" name="Shape 10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668325" y="3101802"/>
              <a:ext cx="1691017" cy="125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Shape 11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25725" y="3101800"/>
              <a:ext cx="1870350" cy="1250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Shape 11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231600" y="3160262"/>
              <a:ext cx="1695450" cy="1133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Shape 112"/>
            <p:cNvSpPr txBox="1"/>
            <p:nvPr/>
          </p:nvSpPr>
          <p:spPr>
            <a:xfrm>
              <a:off x="1173000" y="4397150"/>
              <a:ext cx="1375800" cy="341699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t" anchorCtr="0">
              <a:noAutofit/>
            </a:bodyPr>
            <a:lstStyle/>
            <a:p>
              <a:pPr algn="ctr"/>
              <a:r>
                <a:rPr lang="en" sz="2400"/>
                <a:t>Prototype</a:t>
              </a:r>
            </a:p>
          </p:txBody>
        </p:sp>
        <p:sp>
          <p:nvSpPr>
            <p:cNvPr id="113" name="Shape 113"/>
            <p:cNvSpPr txBox="1"/>
            <p:nvPr/>
          </p:nvSpPr>
          <p:spPr>
            <a:xfrm>
              <a:off x="3825937" y="4397150"/>
              <a:ext cx="1375800" cy="341699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t" anchorCtr="0">
              <a:noAutofit/>
            </a:bodyPr>
            <a:lstStyle/>
            <a:p>
              <a:pPr algn="ctr"/>
              <a:r>
                <a:rPr lang="en" sz="2400"/>
                <a:t>Train</a:t>
              </a:r>
            </a:p>
          </p:txBody>
        </p:sp>
        <p:sp>
          <p:nvSpPr>
            <p:cNvPr id="114" name="Shape 114"/>
            <p:cNvSpPr txBox="1"/>
            <p:nvPr/>
          </p:nvSpPr>
          <p:spPr>
            <a:xfrm>
              <a:off x="6391425" y="4397150"/>
              <a:ext cx="1375800" cy="341699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t" anchorCtr="0">
              <a:noAutofit/>
            </a:bodyPr>
            <a:lstStyle/>
            <a:p>
              <a:pPr algn="ctr"/>
              <a:r>
                <a:rPr lang="en" sz="2400"/>
                <a:t>Deploy</a:t>
              </a:r>
            </a:p>
          </p:txBody>
        </p:sp>
        <p:sp>
          <p:nvSpPr>
            <p:cNvPr id="115" name="Shape 115"/>
            <p:cNvSpPr txBox="1"/>
            <p:nvPr/>
          </p:nvSpPr>
          <p:spPr>
            <a:xfrm>
              <a:off x="2191350" y="4783800"/>
              <a:ext cx="4761300" cy="341699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t" anchorCtr="0">
              <a:noAutofit/>
            </a:bodyPr>
            <a:lstStyle/>
            <a:p>
              <a:pPr algn="ctr"/>
              <a:endParaRPr sz="2400"/>
            </a:p>
          </p:txBody>
        </p:sp>
      </p:grp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09600" y="1052500"/>
            <a:ext cx="10972800" cy="3605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  <a:buNone/>
            </a:pPr>
            <a:r>
              <a:rPr lang="en" sz="2933" b="1" dirty="0"/>
              <a:t>Open framework, models, and worked examples</a:t>
            </a:r>
            <a:r>
              <a:rPr lang="en" sz="2933" dirty="0"/>
              <a:t/>
            </a:r>
            <a:br>
              <a:rPr lang="en" sz="2933" dirty="0"/>
            </a:br>
            <a:r>
              <a:rPr lang="en" sz="2933" dirty="0"/>
              <a:t>for deep learning</a:t>
            </a:r>
          </a:p>
          <a:p>
            <a:pPr marL="609585" indent="-491054">
              <a:buSzPct val="100000"/>
              <a:buChar char="-"/>
            </a:pPr>
            <a:r>
              <a:rPr lang="en" sz="2933" dirty="0"/>
              <a:t>Pure C++ / CUDA architecture for deep learning</a:t>
            </a:r>
          </a:p>
          <a:p>
            <a:pPr marL="609585" indent="-491054">
              <a:buSzPct val="100000"/>
              <a:buChar char="-"/>
            </a:pPr>
            <a:r>
              <a:rPr lang="en" sz="2933" dirty="0"/>
              <a:t>Command line, Python, MATLAB interfaces</a:t>
            </a:r>
          </a:p>
          <a:p>
            <a:pPr marL="609585" indent="-491054">
              <a:lnSpc>
                <a:spcPct val="100000"/>
              </a:lnSpc>
              <a:spcBef>
                <a:spcPts val="800"/>
              </a:spcBef>
              <a:buSzPct val="100000"/>
              <a:buChar char="-"/>
            </a:pPr>
            <a:r>
              <a:rPr lang="en" sz="2933" dirty="0"/>
              <a:t>Fast, well-tested code</a:t>
            </a:r>
          </a:p>
          <a:p>
            <a:pPr marL="609585" indent="-491054">
              <a:lnSpc>
                <a:spcPct val="100000"/>
              </a:lnSpc>
              <a:spcBef>
                <a:spcPts val="800"/>
              </a:spcBef>
              <a:buSzPct val="100000"/>
              <a:buChar char="-"/>
            </a:pPr>
            <a:r>
              <a:rPr lang="en" sz="2933" dirty="0"/>
              <a:t>Tools, reference models, demos, and recipes</a:t>
            </a:r>
          </a:p>
          <a:p>
            <a:pPr marL="609585" indent="-491054">
              <a:lnSpc>
                <a:spcPct val="100000"/>
              </a:lnSpc>
              <a:spcBef>
                <a:spcPts val="800"/>
              </a:spcBef>
              <a:buSzPct val="100000"/>
              <a:buChar char="-"/>
            </a:pPr>
            <a:r>
              <a:rPr lang="en" sz="2933" dirty="0"/>
              <a:t>Seamless switch between CPU and GPU</a:t>
            </a:r>
          </a:p>
        </p:txBody>
      </p:sp>
    </p:spTree>
    <p:extLst>
      <p:ext uri="{BB962C8B-B14F-4D97-AF65-F5344CB8AC3E}">
        <p14:creationId xmlns:p14="http://schemas.microsoft.com/office/powerpoint/2010/main" val="37360568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2005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1" y="228600"/>
            <a:ext cx="9117419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9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</a:t>
            </a:r>
            <a:endParaRPr lang="en-IN" dirty="0"/>
          </a:p>
        </p:txBody>
      </p:sp>
      <p:pic>
        <p:nvPicPr>
          <p:cNvPr id="1026" name="Picture 2" descr="https://upload.wikimedia.org/wikipedia/commons/3/3b/Paris_Tuileries_Garden_Facepalm_statu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089" y="1825625"/>
            <a:ext cx="652382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92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</a:t>
            </a:r>
            <a:endParaRPr lang="en-IN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Strongly recommended that you use Linux (Ubuntu)/ OS X. Windows has some unofficial support though. </a:t>
            </a:r>
          </a:p>
          <a:p>
            <a:r>
              <a:rPr lang="en-US" dirty="0" smtClean="0"/>
              <a:t>Prior to installing look at the </a:t>
            </a:r>
            <a:r>
              <a:rPr lang="en-US" dirty="0" smtClean="0">
                <a:hlinkClick r:id="rId2"/>
              </a:rPr>
              <a:t>installation page</a:t>
            </a:r>
            <a:r>
              <a:rPr lang="en-US" dirty="0" smtClean="0"/>
              <a:t> and the </a:t>
            </a:r>
            <a:r>
              <a:rPr lang="en-US" dirty="0" smtClean="0">
                <a:hlinkClick r:id="rId3"/>
              </a:rPr>
              <a:t>wiki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- the wiki has more info. But all support needs to be taken with a            pinch of salt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- lots of dependencies </a:t>
            </a:r>
          </a:p>
          <a:p>
            <a:r>
              <a:rPr lang="en-US" dirty="0" smtClean="0"/>
              <a:t>Suggested that you back up your data! </a:t>
            </a:r>
          </a:p>
        </p:txBody>
      </p:sp>
    </p:spTree>
    <p:extLst>
      <p:ext uri="{BB962C8B-B14F-4D97-AF65-F5344CB8AC3E}">
        <p14:creationId xmlns:p14="http://schemas.microsoft.com/office/powerpoint/2010/main" val="92324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CUDA </a:t>
            </a:r>
            <a:r>
              <a:rPr lang="en-IN" dirty="0" smtClean="0"/>
              <a:t>(Compute </a:t>
            </a:r>
            <a:r>
              <a:rPr lang="en-IN" dirty="0"/>
              <a:t>Unified Device </a:t>
            </a:r>
            <a:r>
              <a:rPr lang="en-IN" dirty="0" smtClean="0"/>
              <a:t>Architecture) </a:t>
            </a:r>
            <a:r>
              <a:rPr lang="en-IN" dirty="0"/>
              <a:t>is a parallel computing platform and application programming interface (API) model created by NVIDIA</a:t>
            </a:r>
            <a:endParaRPr lang="en-US" dirty="0" smtClean="0"/>
          </a:p>
          <a:p>
            <a:r>
              <a:rPr lang="en-US" dirty="0" smtClean="0"/>
              <a:t>Installing </a:t>
            </a:r>
            <a:r>
              <a:rPr lang="en-US" dirty="0"/>
              <a:t>CUDA </a:t>
            </a:r>
          </a:p>
          <a:p>
            <a:pPr marL="0" indent="0">
              <a:buNone/>
            </a:pPr>
            <a:r>
              <a:rPr lang="en-US" dirty="0"/>
              <a:t>   – check if you have a </a:t>
            </a:r>
            <a:r>
              <a:rPr lang="en-US" dirty="0" err="1"/>
              <a:t>cuda</a:t>
            </a:r>
            <a:r>
              <a:rPr lang="en-US" dirty="0"/>
              <a:t> supported </a:t>
            </a:r>
            <a:r>
              <a:rPr lang="en-US" dirty="0" smtClean="0"/>
              <a:t>Graphics Processing Unit (GPU).    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If </a:t>
            </a:r>
            <a:r>
              <a:rPr lang="en-US" dirty="0"/>
              <a:t>not, go for a </a:t>
            </a:r>
            <a:r>
              <a:rPr lang="en-US" dirty="0" err="1"/>
              <a:t>cpu</a:t>
            </a:r>
            <a:r>
              <a:rPr lang="en-US" dirty="0"/>
              <a:t> only installation of CAFFE. </a:t>
            </a:r>
          </a:p>
          <a:p>
            <a:pPr marL="0" indent="0">
              <a:buNone/>
            </a:pPr>
            <a:r>
              <a:rPr lang="en-US" dirty="0"/>
              <a:t>  - Do not install </a:t>
            </a:r>
            <a:r>
              <a:rPr lang="en-US" dirty="0" smtClean="0"/>
              <a:t>the </a:t>
            </a:r>
            <a:r>
              <a:rPr lang="en-US" dirty="0" err="1" smtClean="0"/>
              <a:t>nvidia</a:t>
            </a:r>
            <a:r>
              <a:rPr lang="en-US" dirty="0" smtClean="0"/>
              <a:t> </a:t>
            </a:r>
            <a:r>
              <a:rPr lang="en-US" dirty="0"/>
              <a:t>driver if you </a:t>
            </a:r>
            <a:r>
              <a:rPr lang="en-US" dirty="0" smtClean="0"/>
              <a:t>do </a:t>
            </a:r>
            <a:r>
              <a:rPr lang="en-US" dirty="0"/>
              <a:t>not have a supported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GPU </a:t>
            </a:r>
          </a:p>
          <a:p>
            <a:pPr marL="0" indent="0">
              <a:buNone/>
            </a:pP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0901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Clone the repo from </a:t>
            </a:r>
            <a:r>
              <a:rPr lang="en-US" dirty="0">
                <a:hlinkClick r:id="rId2"/>
              </a:rPr>
              <a:t>here</a:t>
            </a:r>
            <a:endParaRPr lang="en-US" dirty="0"/>
          </a:p>
          <a:p>
            <a:r>
              <a:rPr lang="en-US" dirty="0"/>
              <a:t>Depending on the system configuration, make modifications to the </a:t>
            </a:r>
            <a:r>
              <a:rPr lang="en-US" b="1" dirty="0" err="1"/>
              <a:t>Makefile.config</a:t>
            </a:r>
            <a:r>
              <a:rPr lang="en-US" dirty="0"/>
              <a:t> file and proceed with the installation instructions.  </a:t>
            </a:r>
          </a:p>
          <a:p>
            <a:r>
              <a:rPr lang="en-US" dirty="0"/>
              <a:t>We suggest that you use </a:t>
            </a:r>
            <a:r>
              <a:rPr lang="en-US" dirty="0">
                <a:hlinkClick r:id="rId3"/>
              </a:rPr>
              <a:t>Anaconda python </a:t>
            </a:r>
            <a:r>
              <a:rPr lang="en-US" dirty="0"/>
              <a:t>for the installation as it comes with the necessary python packages</a:t>
            </a:r>
            <a:r>
              <a:rPr lang="en-US" dirty="0" smtClean="0"/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0058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3080" y="2346325"/>
            <a:ext cx="4445000" cy="1325563"/>
          </a:xfrm>
        </p:spPr>
        <p:txBody>
          <a:bodyPr/>
          <a:lstStyle/>
          <a:p>
            <a:r>
              <a:rPr lang="en-US" dirty="0" smtClean="0"/>
              <a:t>Quick Questions?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5662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8460" y="2766218"/>
            <a:ext cx="3815080" cy="1325563"/>
          </a:xfrm>
        </p:spPr>
        <p:txBody>
          <a:bodyPr/>
          <a:lstStyle/>
          <a:p>
            <a:r>
              <a:rPr lang="en-US" dirty="0" smtClean="0"/>
              <a:t>Key Ingredients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3063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r>
              <a:rPr lang="en"/>
              <a:t>DAG</a:t>
            </a:r>
          </a:p>
        </p:txBody>
      </p:sp>
      <p:pic>
        <p:nvPicPr>
          <p:cNvPr id="308" name="Shape 3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1050" y="3784736"/>
            <a:ext cx="3276132" cy="2435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Shape 3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4287" y="1307783"/>
            <a:ext cx="4074232" cy="2187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Shape 3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5767" y="2763878"/>
            <a:ext cx="4356232" cy="1330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Shape 311"/>
          <p:cNvPicPr preferRelativeResize="0"/>
          <p:nvPr/>
        </p:nvPicPr>
        <p:blipFill rotWithShape="1">
          <a:blip r:embed="rId6">
            <a:alphaModFix/>
          </a:blip>
          <a:srcRect t="25539"/>
          <a:stretch/>
        </p:blipFill>
        <p:spPr>
          <a:xfrm>
            <a:off x="7731500" y="87933"/>
            <a:ext cx="4115233" cy="1038832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Shape 312"/>
          <p:cNvSpPr txBox="1"/>
          <p:nvPr/>
        </p:nvSpPr>
        <p:spPr>
          <a:xfrm>
            <a:off x="839634" y="1625733"/>
            <a:ext cx="6105599" cy="1143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3200"/>
              <a:t>Many current deep models</a:t>
            </a:r>
          </a:p>
          <a:p>
            <a:r>
              <a:rPr lang="en" sz="3200"/>
              <a:t>have linear structure</a:t>
            </a:r>
          </a:p>
        </p:txBody>
      </p:sp>
      <p:sp>
        <p:nvSpPr>
          <p:cNvPr id="313" name="Shape 313"/>
          <p:cNvSpPr txBox="1"/>
          <p:nvPr/>
        </p:nvSpPr>
        <p:spPr>
          <a:xfrm>
            <a:off x="765767" y="4207567"/>
            <a:ext cx="6105599" cy="1755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3200" dirty="0" smtClean="0"/>
              <a:t>Caffe </a:t>
            </a:r>
            <a:r>
              <a:rPr lang="en" sz="3200" dirty="0"/>
              <a:t>nets can have any directed acyclic graph (DAG) structure.</a:t>
            </a:r>
          </a:p>
          <a:p>
            <a:endParaRPr sz="3200" dirty="0"/>
          </a:p>
        </p:txBody>
      </p:sp>
      <p:sp>
        <p:nvSpPr>
          <p:cNvPr id="314" name="Shape 314"/>
          <p:cNvSpPr txBox="1"/>
          <p:nvPr/>
        </p:nvSpPr>
        <p:spPr>
          <a:xfrm>
            <a:off x="7609299" y="5992769"/>
            <a:ext cx="4147600" cy="4551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2400" dirty="0"/>
              <a:t>LRCN joint vision-sequence model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x="7731500" y="3329537"/>
            <a:ext cx="3903199" cy="4551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2400" dirty="0"/>
              <a:t>GoogLeNet Inception Module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x="7938410" y="1018227"/>
            <a:ext cx="3903199" cy="4551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2400" dirty="0"/>
              <a:t>SDS two-stream net</a:t>
            </a:r>
          </a:p>
        </p:txBody>
      </p:sp>
    </p:spTree>
    <p:extLst>
      <p:ext uri="{BB962C8B-B14F-4D97-AF65-F5344CB8AC3E}">
        <p14:creationId xmlns:p14="http://schemas.microsoft.com/office/powerpoint/2010/main" val="9830052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/>
        </p:nvSpPr>
        <p:spPr>
          <a:xfrm>
            <a:off x="2398267" y="3390601"/>
            <a:ext cx="5552000" cy="10911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133" b="1"/>
              <a:t>Data</a:t>
            </a:r>
          </a:p>
          <a:p>
            <a:pPr>
              <a:buClr>
                <a:schemeClr val="dk1"/>
              </a:buClr>
              <a:buSzPct val="68750"/>
            </a:pPr>
            <a:r>
              <a:rPr lang="en" sz="2133" i="1"/>
              <a:t>N</a:t>
            </a:r>
            <a:r>
              <a:rPr lang="en" sz="2133"/>
              <a:t>umber x </a:t>
            </a:r>
            <a:r>
              <a:rPr lang="en" sz="2133" i="1">
                <a:solidFill>
                  <a:schemeClr val="dk1"/>
                </a:solidFill>
              </a:rPr>
              <a:t>K </a:t>
            </a:r>
            <a:r>
              <a:rPr lang="en" sz="2133"/>
              <a:t>Channel x </a:t>
            </a:r>
            <a:r>
              <a:rPr lang="en" sz="2133" i="1"/>
              <a:t>H</a:t>
            </a:r>
            <a:r>
              <a:rPr lang="en" sz="2133"/>
              <a:t>eight x </a:t>
            </a:r>
            <a:r>
              <a:rPr lang="en" sz="2133" i="1"/>
              <a:t>W</a:t>
            </a:r>
            <a:r>
              <a:rPr lang="en" sz="2133"/>
              <a:t>idth</a:t>
            </a:r>
          </a:p>
          <a:p>
            <a:r>
              <a:rPr lang="en" sz="2133"/>
              <a:t>256 x 3 x 227 x 227 for ImageNet train input</a:t>
            </a:r>
          </a:p>
        </p:txBody>
      </p:sp>
      <p:sp>
        <p:nvSpPr>
          <p:cNvPr id="344" name="Shape 344"/>
          <p:cNvSpPr txBox="1"/>
          <p:nvPr/>
        </p:nvSpPr>
        <p:spPr>
          <a:xfrm>
            <a:off x="737600" y="1113032"/>
            <a:ext cx="6396800" cy="205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Blobs are N-D arrays for storing and communicating information.</a:t>
            </a:r>
          </a:p>
          <a:p>
            <a:pPr marL="609585" indent="-457189">
              <a:buSzPct val="100000"/>
              <a:buChar char="●"/>
            </a:pPr>
            <a:r>
              <a:rPr lang="en" sz="2400"/>
              <a:t>hold data, derivatives, and parameters</a:t>
            </a:r>
          </a:p>
          <a:p>
            <a:pPr marL="609585" indent="-457189">
              <a:buSzPct val="100000"/>
              <a:buChar char="●"/>
            </a:pPr>
            <a:r>
              <a:rPr lang="en" sz="2400"/>
              <a:t>lazily allocate memory</a:t>
            </a:r>
          </a:p>
          <a:p>
            <a:pPr marL="609585" indent="-457189">
              <a:buSzPct val="100000"/>
              <a:buChar char="●"/>
            </a:pPr>
            <a:r>
              <a:rPr lang="en" sz="2400"/>
              <a:t>shuttle between CPU and GPU</a:t>
            </a:r>
          </a:p>
        </p:txBody>
      </p:sp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609600" y="-30161"/>
            <a:ext cx="10972800" cy="1143200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r>
              <a:rPr lang="en" b="0"/>
              <a:t>Blob</a:t>
            </a:r>
          </a:p>
        </p:txBody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8741900" y="99301"/>
            <a:ext cx="2720000" cy="1645599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 sz="1867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: "conv1"</a:t>
            </a:r>
          </a:p>
          <a:p>
            <a:pPr>
              <a:buNone/>
            </a:pPr>
            <a:r>
              <a:rPr lang="en" sz="1867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: CONVOLUTION</a:t>
            </a:r>
          </a:p>
          <a:p>
            <a:pPr>
              <a:buNone/>
            </a:pPr>
            <a:r>
              <a:rPr lang="en" sz="1867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bottom</a:t>
            </a: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: "data"</a:t>
            </a:r>
          </a:p>
          <a:p>
            <a:pPr>
              <a:buNone/>
            </a:pPr>
            <a:r>
              <a:rPr lang="en" sz="1867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top</a:t>
            </a: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: "conv1"</a:t>
            </a:r>
          </a:p>
          <a:p>
            <a:pPr>
              <a:buNone/>
            </a:pPr>
            <a:r>
              <a:rPr lang="en" sz="1867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… definition …</a:t>
            </a:r>
          </a:p>
          <a:p>
            <a:pPr>
              <a:buNone/>
            </a:pPr>
            <a:endParaRPr sz="1867" b="1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347" name="Shape 347"/>
          <p:cNvGrpSpPr/>
          <p:nvPr/>
        </p:nvGrpSpPr>
        <p:grpSpPr>
          <a:xfrm>
            <a:off x="8546767" y="1744901"/>
            <a:ext cx="2803132" cy="5013833"/>
            <a:chOff x="6410075" y="953475"/>
            <a:chExt cx="2102349" cy="3760375"/>
          </a:xfrm>
        </p:grpSpPr>
        <p:pic>
          <p:nvPicPr>
            <p:cNvPr id="348" name="Shape 34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410075" y="1603563"/>
              <a:ext cx="2102349" cy="2417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9" name="Shape 349"/>
            <p:cNvSpPr txBox="1"/>
            <p:nvPr/>
          </p:nvSpPr>
          <p:spPr>
            <a:xfrm>
              <a:off x="7029250" y="953475"/>
              <a:ext cx="863999" cy="650100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t" anchorCtr="0">
              <a:noAutofit/>
            </a:bodyPr>
            <a:lstStyle/>
            <a:p>
              <a:pPr algn="ctr"/>
              <a:r>
                <a:rPr lang="en" sz="2400" b="1"/>
                <a:t>top</a:t>
              </a:r>
              <a:r>
                <a:rPr lang="en" sz="2400"/>
                <a:t> </a:t>
              </a:r>
              <a:br>
                <a:rPr lang="en" sz="2400"/>
              </a:br>
              <a:r>
                <a:rPr lang="en" sz="2400"/>
                <a:t>blob</a:t>
              </a:r>
            </a:p>
          </p:txBody>
        </p:sp>
        <p:sp>
          <p:nvSpPr>
            <p:cNvPr id="350" name="Shape 350"/>
            <p:cNvSpPr txBox="1"/>
            <p:nvPr/>
          </p:nvSpPr>
          <p:spPr>
            <a:xfrm>
              <a:off x="6968500" y="4063750"/>
              <a:ext cx="985500" cy="650100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t" anchorCtr="0">
              <a:noAutofit/>
            </a:bodyPr>
            <a:lstStyle/>
            <a:p>
              <a:pPr algn="ctr"/>
              <a:r>
                <a:rPr lang="en" sz="2400" b="1"/>
                <a:t>bottom</a:t>
              </a:r>
              <a:r>
                <a:rPr lang="en" sz="2400"/>
                <a:t> blob</a:t>
              </a:r>
            </a:p>
          </p:txBody>
        </p:sp>
      </p:grpSp>
      <p:sp>
        <p:nvSpPr>
          <p:cNvPr id="351" name="Shape 351"/>
          <p:cNvSpPr/>
          <p:nvPr/>
        </p:nvSpPr>
        <p:spPr>
          <a:xfrm>
            <a:off x="942267" y="4849783"/>
            <a:ext cx="1219200" cy="1219200"/>
          </a:xfrm>
          <a:prstGeom prst="cube">
            <a:avLst>
              <a:gd name="adj" fmla="val 25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2" name="Shape 352"/>
          <p:cNvSpPr/>
          <p:nvPr/>
        </p:nvSpPr>
        <p:spPr>
          <a:xfrm>
            <a:off x="942267" y="3390600"/>
            <a:ext cx="1219200" cy="1219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3" name="Shape 353"/>
          <p:cNvSpPr/>
          <p:nvPr/>
        </p:nvSpPr>
        <p:spPr>
          <a:xfrm>
            <a:off x="1635067" y="6308967"/>
            <a:ext cx="526400" cy="526400"/>
          </a:xfrm>
          <a:prstGeom prst="cube">
            <a:avLst>
              <a:gd name="adj" fmla="val 25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4" name="Shape 354"/>
          <p:cNvSpPr txBox="1"/>
          <p:nvPr/>
        </p:nvSpPr>
        <p:spPr>
          <a:xfrm>
            <a:off x="2398267" y="4812201"/>
            <a:ext cx="5552000" cy="10911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133" b="1"/>
              <a:t>Parameter: Convolution Weight</a:t>
            </a:r>
          </a:p>
          <a:p>
            <a:r>
              <a:rPr lang="en" sz="2133" i="1"/>
              <a:t>N </a:t>
            </a:r>
            <a:r>
              <a:rPr lang="en" sz="2133"/>
              <a:t>Output x </a:t>
            </a:r>
            <a:r>
              <a:rPr lang="en" sz="2133" i="1">
                <a:solidFill>
                  <a:schemeClr val="dk1"/>
                </a:solidFill>
              </a:rPr>
              <a:t>K </a:t>
            </a:r>
            <a:r>
              <a:rPr lang="en" sz="2133"/>
              <a:t>Input x </a:t>
            </a:r>
            <a:r>
              <a:rPr lang="en" sz="2133" i="1"/>
              <a:t>H</a:t>
            </a:r>
            <a:r>
              <a:rPr lang="en" sz="2133"/>
              <a:t>eight x </a:t>
            </a:r>
            <a:r>
              <a:rPr lang="en" sz="2133" i="1"/>
              <a:t>W</a:t>
            </a:r>
            <a:r>
              <a:rPr lang="en" sz="2133"/>
              <a:t>idth</a:t>
            </a:r>
          </a:p>
          <a:p>
            <a:r>
              <a:rPr lang="en" sz="2133"/>
              <a:t>96 x 3 x 11 x 11 for CaffeNet conv1</a:t>
            </a:r>
          </a:p>
        </p:txBody>
      </p:sp>
      <p:sp>
        <p:nvSpPr>
          <p:cNvPr id="355" name="Shape 355"/>
          <p:cNvSpPr txBox="1"/>
          <p:nvPr/>
        </p:nvSpPr>
        <p:spPr>
          <a:xfrm>
            <a:off x="2398249" y="6026567"/>
            <a:ext cx="5552000" cy="10911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133" b="1"/>
              <a:t>Parameter: Convolution Bias</a:t>
            </a:r>
          </a:p>
          <a:p>
            <a:r>
              <a:rPr lang="en" sz="2133"/>
              <a:t>96 x 1 x 1 x 1 for CaffeNet conv1</a:t>
            </a:r>
          </a:p>
        </p:txBody>
      </p:sp>
    </p:spTree>
    <p:extLst>
      <p:ext uri="{BB962C8B-B14F-4D97-AF65-F5344CB8AC3E}">
        <p14:creationId xmlns:p14="http://schemas.microsoft.com/office/powerpoint/2010/main" val="223754235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/>
        </p:nvSpPr>
        <p:spPr>
          <a:xfrm>
            <a:off x="609601" y="1902201"/>
            <a:ext cx="5068799" cy="36019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 b="1">
                <a:solidFill>
                  <a:srgbClr val="999999"/>
                </a:solidFill>
              </a:rPr>
              <a:t>Setup</a:t>
            </a:r>
            <a:r>
              <a:rPr lang="en" sz="2400"/>
              <a:t>: run once for initialization.</a:t>
            </a:r>
          </a:p>
          <a:p>
            <a:endParaRPr sz="2400"/>
          </a:p>
          <a:p>
            <a:r>
              <a:rPr lang="en" sz="2400" b="1"/>
              <a:t>Forward</a:t>
            </a:r>
            <a:r>
              <a:rPr lang="en" sz="2400"/>
              <a:t>: make output given input.</a:t>
            </a:r>
          </a:p>
          <a:p>
            <a:endParaRPr sz="2400"/>
          </a:p>
          <a:p>
            <a:r>
              <a:rPr lang="en" sz="2400" b="1">
                <a:solidFill>
                  <a:srgbClr val="C30000"/>
                </a:solidFill>
              </a:rPr>
              <a:t>Backward</a:t>
            </a:r>
            <a:r>
              <a:rPr lang="en" sz="2400"/>
              <a:t>: make gradient of output</a:t>
            </a:r>
          </a:p>
          <a:p>
            <a:r>
              <a:rPr lang="en" sz="2400"/>
              <a:t>- w.r.t. bottom</a:t>
            </a:r>
          </a:p>
          <a:p>
            <a:r>
              <a:rPr lang="en" sz="2400"/>
              <a:t>- w.r.t. parameters (if needed)</a:t>
            </a:r>
          </a:p>
          <a:p>
            <a:endParaRPr sz="2400"/>
          </a:p>
          <a:p>
            <a:r>
              <a:rPr lang="en" sz="2400" b="1">
                <a:solidFill>
                  <a:srgbClr val="999999"/>
                </a:solidFill>
              </a:rPr>
              <a:t>Reshape</a:t>
            </a:r>
            <a:r>
              <a:rPr lang="en" sz="2400">
                <a:solidFill>
                  <a:schemeClr val="dk1"/>
                </a:solidFill>
              </a:rPr>
              <a:t>: set dimensions.</a:t>
            </a:r>
          </a:p>
          <a:p>
            <a:endParaRPr sz="2400"/>
          </a:p>
        </p:txBody>
      </p:sp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609600" y="-30161"/>
            <a:ext cx="10972800" cy="1143200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r>
              <a:rPr lang="en" b="0"/>
              <a:t>Layer Protocol</a:t>
            </a:r>
          </a:p>
        </p:txBody>
      </p:sp>
      <p:grpSp>
        <p:nvGrpSpPr>
          <p:cNvPr id="323" name="Shape 323"/>
          <p:cNvGrpSpPr/>
          <p:nvPr/>
        </p:nvGrpSpPr>
        <p:grpSpPr>
          <a:xfrm>
            <a:off x="6811868" y="1731684"/>
            <a:ext cx="4313233" cy="3309115"/>
            <a:chOff x="5108900" y="1298763"/>
            <a:chExt cx="3234925" cy="2481836"/>
          </a:xfrm>
        </p:grpSpPr>
        <p:pic>
          <p:nvPicPr>
            <p:cNvPr id="324" name="Shape 3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675187" y="1298763"/>
              <a:ext cx="2102349" cy="2417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5" name="Shape 325"/>
            <p:cNvSpPr/>
            <p:nvPr/>
          </p:nvSpPr>
          <p:spPr>
            <a:xfrm>
              <a:off x="5108900" y="1298775"/>
              <a:ext cx="300000" cy="2417699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326" name="Shape 326"/>
            <p:cNvGrpSpPr/>
            <p:nvPr/>
          </p:nvGrpSpPr>
          <p:grpSpPr>
            <a:xfrm>
              <a:off x="7820900" y="1362900"/>
              <a:ext cx="522925" cy="2417699"/>
              <a:chOff x="8506700" y="1362900"/>
              <a:chExt cx="522925" cy="2417699"/>
            </a:xfrm>
          </p:grpSpPr>
          <p:sp>
            <p:nvSpPr>
              <p:cNvPr id="327" name="Shape 327"/>
              <p:cNvSpPr/>
              <p:nvPr/>
            </p:nvSpPr>
            <p:spPr>
              <a:xfrm rot="10800000">
                <a:off x="8729624" y="1362900"/>
                <a:ext cx="300000" cy="2417699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rgbClr val="C30000"/>
              </a:solidFill>
              <a:ln w="19050" cap="flat" cmpd="sng">
                <a:solidFill>
                  <a:srgbClr val="C3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8" name="Shape 328"/>
              <p:cNvSpPr/>
              <p:nvPr/>
            </p:nvSpPr>
            <p:spPr>
              <a:xfrm rot="-5400000">
                <a:off x="8560700" y="2151224"/>
                <a:ext cx="300000" cy="4080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rgbClr val="C30000"/>
              </a:solidFill>
              <a:ln w="19050" cap="flat" cmpd="sng">
                <a:solidFill>
                  <a:srgbClr val="C3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9" name="Shape 329"/>
              <p:cNvSpPr/>
              <p:nvPr/>
            </p:nvSpPr>
            <p:spPr>
              <a:xfrm rot="-5400000">
                <a:off x="8560700" y="2507624"/>
                <a:ext cx="300000" cy="4080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rgbClr val="C30000"/>
              </a:solidFill>
              <a:ln w="19050" cap="flat" cmpd="sng">
                <a:solidFill>
                  <a:srgbClr val="C3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330" name="Shape 330"/>
          <p:cNvSpPr txBox="1"/>
          <p:nvPr/>
        </p:nvSpPr>
        <p:spPr>
          <a:xfrm>
            <a:off x="6811879" y="6158600"/>
            <a:ext cx="4313199" cy="609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 u="sng">
                <a:solidFill>
                  <a:schemeClr val="hlink"/>
                </a:solidFill>
                <a:hlinkClick r:id="rId4"/>
              </a:rPr>
              <a:t>Layer Development Checklist</a:t>
            </a:r>
          </a:p>
        </p:txBody>
      </p:sp>
      <p:sp>
        <p:nvSpPr>
          <p:cNvPr id="331" name="Shape 331"/>
          <p:cNvSpPr txBox="1"/>
          <p:nvPr/>
        </p:nvSpPr>
        <p:spPr>
          <a:xfrm>
            <a:off x="609600" y="5504200"/>
            <a:ext cx="5761600" cy="1264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 i="1"/>
              <a:t>Compositional Modeling</a:t>
            </a:r>
            <a:r>
              <a:rPr lang="en" sz="2400"/>
              <a:t/>
            </a:r>
            <a:br>
              <a:rPr lang="en" sz="2400"/>
            </a:br>
            <a:r>
              <a:rPr lang="en" sz="2400"/>
              <a:t>The Net’s forward and backward passes are composed of the layers’ steps.</a:t>
            </a:r>
          </a:p>
        </p:txBody>
      </p:sp>
    </p:spTree>
    <p:extLst>
      <p:ext uri="{BB962C8B-B14F-4D97-AF65-F5344CB8AC3E}">
        <p14:creationId xmlns:p14="http://schemas.microsoft.com/office/powerpoint/2010/main" val="58443452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Caffe</a:t>
            </a:r>
            <a:r>
              <a:rPr lang="en-US" dirty="0" smtClean="0"/>
              <a:t> divides layers into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- </a:t>
            </a:r>
            <a:r>
              <a:rPr lang="en-US" dirty="0" smtClean="0"/>
              <a:t>neuron </a:t>
            </a:r>
            <a:r>
              <a:rPr lang="en-US" dirty="0" smtClean="0"/>
              <a:t>layers (</a:t>
            </a:r>
            <a:r>
              <a:rPr lang="en-US" dirty="0" err="1" smtClean="0"/>
              <a:t>eg</a:t>
            </a:r>
            <a:r>
              <a:rPr lang="en-US" dirty="0" smtClean="0"/>
              <a:t>: Inner product</a:t>
            </a:r>
            <a:r>
              <a:rPr lang="en-US" dirty="0" smtClean="0"/>
              <a:t>),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-</a:t>
            </a:r>
            <a:r>
              <a:rPr lang="en-US" dirty="0" smtClean="0"/>
              <a:t> </a:t>
            </a:r>
            <a:r>
              <a:rPr lang="en-US" dirty="0" smtClean="0"/>
              <a:t>Vision layers (Convolutional, </a:t>
            </a:r>
            <a:r>
              <a:rPr lang="en-US" dirty="0" err="1" smtClean="0"/>
              <a:t>pooling,etc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- </a:t>
            </a:r>
            <a:r>
              <a:rPr lang="en-US" dirty="0" smtClean="0"/>
              <a:t>Data </a:t>
            </a:r>
            <a:r>
              <a:rPr lang="en-US" dirty="0" smtClean="0"/>
              <a:t>layers (to read in input)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- </a:t>
            </a:r>
            <a:r>
              <a:rPr lang="en-US" dirty="0" smtClean="0"/>
              <a:t>Loss layers</a:t>
            </a:r>
          </a:p>
          <a:p>
            <a:r>
              <a:rPr lang="en-US" dirty="0" smtClean="0"/>
              <a:t>You can write your own layers. More development guidelines are </a:t>
            </a:r>
            <a:r>
              <a:rPr lang="en-US" dirty="0" smtClean="0">
                <a:hlinkClick r:id="rId2"/>
              </a:rPr>
              <a:t>here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9899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Logistic Regression as a Cascade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8482"/>
          <a:stretch/>
        </p:blipFill>
        <p:spPr>
          <a:xfrm>
            <a:off x="1524000" y="985975"/>
            <a:ext cx="9144000" cy="4786753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676400"/>
            <a:ext cx="1082488" cy="533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3" t="33766" r="1"/>
          <a:stretch/>
        </p:blipFill>
        <p:spPr>
          <a:xfrm>
            <a:off x="1805711" y="1475510"/>
            <a:ext cx="368979" cy="35329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3" t="33766" r="1"/>
          <a:stretch/>
        </p:blipFill>
        <p:spPr>
          <a:xfrm>
            <a:off x="1905001" y="3352801"/>
            <a:ext cx="368979" cy="35329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Rectangle 10"/>
          <p:cNvSpPr/>
          <p:nvPr/>
        </p:nvSpPr>
        <p:spPr bwMode="auto">
          <a:xfrm>
            <a:off x="1524000" y="2895600"/>
            <a:ext cx="5410200" cy="25146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07529" y="6578469"/>
            <a:ext cx="457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Yann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LeCun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79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/>
          <p:nvPr/>
        </p:nvSpPr>
        <p:spPr>
          <a:xfrm>
            <a:off x="8711933" y="1661133"/>
            <a:ext cx="4876800" cy="609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Classification</a:t>
            </a:r>
          </a:p>
          <a:p>
            <a:pPr>
              <a:buClr>
                <a:srgbClr val="000000"/>
              </a:buClr>
              <a:buSzPct val="78571"/>
            </a:pPr>
            <a:r>
              <a:rPr lang="en" sz="2400">
                <a:latin typeface="Courier New"/>
                <a:ea typeface="Courier New"/>
                <a:cs typeface="Courier New"/>
                <a:sym typeface="Courier New"/>
              </a:rPr>
              <a:t>SoftmaxWithLoss</a:t>
            </a:r>
          </a:p>
          <a:p>
            <a:pPr>
              <a:buClr>
                <a:srgbClr val="000000"/>
              </a:buClr>
              <a:buSzPct val="78571"/>
            </a:pPr>
            <a:r>
              <a:rPr lang="en" sz="2400">
                <a:latin typeface="Courier New"/>
                <a:ea typeface="Courier New"/>
                <a:cs typeface="Courier New"/>
                <a:sym typeface="Courier New"/>
              </a:rPr>
              <a:t>HingeLoss</a:t>
            </a:r>
          </a:p>
          <a:p>
            <a:endParaRPr sz="2400"/>
          </a:p>
          <a:p>
            <a:pPr>
              <a:buClr>
                <a:schemeClr val="dk1"/>
              </a:buClr>
              <a:buSzPct val="78571"/>
            </a:pPr>
            <a:r>
              <a:rPr lang="en" sz="2400"/>
              <a:t>Linear Regression</a:t>
            </a:r>
          </a:p>
          <a:p>
            <a:pPr>
              <a:buClr>
                <a:srgbClr val="000000"/>
              </a:buClr>
              <a:buSzPct val="78571"/>
            </a:pPr>
            <a:r>
              <a:rPr lang="en" sz="2400">
                <a:latin typeface="Courier New"/>
                <a:ea typeface="Courier New"/>
                <a:cs typeface="Courier New"/>
                <a:sym typeface="Courier New"/>
              </a:rPr>
              <a:t>EuclideanLoss</a:t>
            </a:r>
          </a:p>
          <a:p>
            <a:endParaRPr sz="240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SzPct val="78571"/>
            </a:pPr>
            <a:r>
              <a:rPr lang="en" sz="2400">
                <a:solidFill>
                  <a:schemeClr val="dk1"/>
                </a:solidFill>
              </a:rPr>
              <a:t>Attributes / Multiclassification</a:t>
            </a:r>
          </a:p>
          <a:p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SigmoidCrossEntropyLoss</a:t>
            </a:r>
          </a:p>
          <a:p>
            <a:endParaRPr sz="2400"/>
          </a:p>
          <a:p>
            <a:r>
              <a:rPr lang="en" sz="2400"/>
              <a:t>Others…</a:t>
            </a:r>
          </a:p>
          <a:p>
            <a:endParaRPr sz="2400"/>
          </a:p>
          <a:p>
            <a:r>
              <a:rPr lang="en" sz="2400">
                <a:solidFill>
                  <a:srgbClr val="C30000"/>
                </a:solidFill>
              </a:rPr>
              <a:t>New Task</a:t>
            </a:r>
          </a:p>
          <a:p>
            <a:r>
              <a:rPr lang="en" sz="2400">
                <a:solidFill>
                  <a:srgbClr val="C30000"/>
                </a:solidFill>
                <a:latin typeface="Courier New"/>
                <a:ea typeface="Courier New"/>
                <a:cs typeface="Courier New"/>
                <a:sym typeface="Courier New"/>
              </a:rPr>
              <a:t>NewLoss</a:t>
            </a:r>
          </a:p>
        </p:txBody>
      </p:sp>
      <p:sp>
        <p:nvSpPr>
          <p:cNvPr id="376" name="Shape 37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r>
              <a:rPr lang="en" b="0"/>
              <a:t>Loss</a:t>
            </a:r>
          </a:p>
        </p:txBody>
      </p:sp>
      <p:pic>
        <p:nvPicPr>
          <p:cNvPr id="377" name="Shape 3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2689701"/>
            <a:ext cx="2971667" cy="3182132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Shape 378"/>
          <p:cNvSpPr txBox="1"/>
          <p:nvPr/>
        </p:nvSpPr>
        <p:spPr>
          <a:xfrm>
            <a:off x="609601" y="1931833"/>
            <a:ext cx="4111599" cy="609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What kind of model is this?</a:t>
            </a:r>
          </a:p>
        </p:txBody>
      </p:sp>
      <p:sp>
        <p:nvSpPr>
          <p:cNvPr id="379" name="Shape 379"/>
          <p:cNvSpPr txBox="1"/>
          <p:nvPr/>
        </p:nvSpPr>
        <p:spPr>
          <a:xfrm>
            <a:off x="609600" y="6082800"/>
            <a:ext cx="5902800" cy="609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Define the task by the </a:t>
            </a:r>
            <a:r>
              <a:rPr lang="en" sz="2400" b="1"/>
              <a:t>loss</a:t>
            </a:r>
            <a:r>
              <a:rPr lang="en" sz="2400"/>
              <a:t>.</a:t>
            </a:r>
          </a:p>
        </p:txBody>
      </p:sp>
      <p:grpSp>
        <p:nvGrpSpPr>
          <p:cNvPr id="380" name="Shape 380"/>
          <p:cNvGrpSpPr/>
          <p:nvPr/>
        </p:nvGrpSpPr>
        <p:grpSpPr>
          <a:xfrm>
            <a:off x="4873100" y="1661134"/>
            <a:ext cx="3128400" cy="4327633"/>
            <a:chOff x="5511850" y="1158150"/>
            <a:chExt cx="2346300" cy="3245725"/>
          </a:xfrm>
        </p:grpSpPr>
        <p:pic>
          <p:nvPicPr>
            <p:cNvPr id="381" name="Shape 38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511850" y="1158150"/>
              <a:ext cx="2346299" cy="3245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2" name="Shape 382"/>
            <p:cNvSpPr txBox="1"/>
            <p:nvPr/>
          </p:nvSpPr>
          <p:spPr>
            <a:xfrm>
              <a:off x="6056050" y="1233025"/>
              <a:ext cx="18021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t" anchorCtr="0">
              <a:noAutofit/>
            </a:bodyPr>
            <a:lstStyle/>
            <a:p>
              <a:pPr algn="ctr"/>
              <a:r>
                <a:rPr lang="en" sz="1467">
                  <a:latin typeface="Georgia"/>
                  <a:ea typeface="Georgia"/>
                  <a:cs typeface="Georgia"/>
                  <a:sym typeface="Georgia"/>
                </a:rPr>
                <a:t>loss (LOSS_TYPE)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923709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1133901" y="4440800"/>
            <a:ext cx="5671599" cy="2417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lnSpc>
                <a:spcPct val="151666"/>
              </a:lnSpc>
              <a:buNone/>
            </a:pPr>
            <a:r>
              <a:rPr lang="en" sz="1600">
                <a:solidFill>
                  <a:srgbClr val="A71D5D"/>
                </a:solidFill>
                <a:latin typeface="Consolas"/>
                <a:ea typeface="Consolas"/>
                <a:cs typeface="Consolas"/>
                <a:sym typeface="Consolas"/>
              </a:rPr>
              <a:t>message</a:t>
            </a:r>
            <a:r>
              <a:rPr lang="en" sz="16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600">
                <a:solidFill>
                  <a:srgbClr val="795DA3"/>
                </a:solidFill>
                <a:latin typeface="Consolas"/>
                <a:ea typeface="Consolas"/>
                <a:cs typeface="Consolas"/>
                <a:sym typeface="Consolas"/>
              </a:rPr>
              <a:t>ConvolutionParameter</a:t>
            </a:r>
            <a:r>
              <a:rPr lang="en" sz="16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</a:p>
          <a:p>
            <a:pPr>
              <a:lnSpc>
                <a:spcPct val="151666"/>
              </a:lnSpc>
              <a:buNone/>
            </a:pPr>
            <a:r>
              <a:rPr lang="en" sz="1600">
                <a:solidFill>
                  <a:srgbClr val="969896"/>
                </a:solidFill>
                <a:latin typeface="Consolas"/>
                <a:ea typeface="Consolas"/>
                <a:cs typeface="Consolas"/>
                <a:sym typeface="Consolas"/>
              </a:rPr>
              <a:t> // The number of outputs for the layer</a:t>
            </a:r>
          </a:p>
          <a:p>
            <a:pPr>
              <a:lnSpc>
                <a:spcPct val="151666"/>
              </a:lnSpc>
              <a:buNone/>
            </a:pPr>
            <a:r>
              <a:rPr lang="en" sz="16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600">
                <a:solidFill>
                  <a:srgbClr val="A71D5D"/>
                </a:solidFill>
                <a:latin typeface="Consolas"/>
                <a:ea typeface="Consolas"/>
                <a:cs typeface="Consolas"/>
                <a:sym typeface="Consolas"/>
              </a:rPr>
              <a:t>optional</a:t>
            </a:r>
            <a:r>
              <a:rPr lang="en" sz="16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600">
                <a:solidFill>
                  <a:srgbClr val="A71D5D"/>
                </a:solidFill>
                <a:latin typeface="Consolas"/>
                <a:ea typeface="Consolas"/>
                <a:cs typeface="Consolas"/>
                <a:sym typeface="Consolas"/>
              </a:rPr>
              <a:t>uint32</a:t>
            </a:r>
            <a:r>
              <a:rPr lang="en" sz="16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 num_output = </a:t>
            </a:r>
            <a:r>
              <a:rPr lang="en" sz="1600">
                <a:solidFill>
                  <a:srgbClr val="0086B3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6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</a:p>
          <a:p>
            <a:pPr>
              <a:lnSpc>
                <a:spcPct val="151666"/>
              </a:lnSpc>
              <a:buNone/>
            </a:pPr>
            <a:r>
              <a:rPr lang="en" sz="1600">
                <a:solidFill>
                  <a:srgbClr val="969896"/>
                </a:solidFill>
                <a:latin typeface="Consolas"/>
                <a:ea typeface="Consolas"/>
                <a:cs typeface="Consolas"/>
                <a:sym typeface="Consolas"/>
              </a:rPr>
              <a:t> // whether to have bias terms</a:t>
            </a:r>
          </a:p>
          <a:p>
            <a:pPr>
              <a:lnSpc>
                <a:spcPct val="151666"/>
              </a:lnSpc>
              <a:buNone/>
            </a:pPr>
            <a:r>
              <a:rPr lang="en" sz="16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600">
                <a:solidFill>
                  <a:srgbClr val="A71D5D"/>
                </a:solidFill>
                <a:latin typeface="Consolas"/>
                <a:ea typeface="Consolas"/>
                <a:cs typeface="Consolas"/>
                <a:sym typeface="Consolas"/>
              </a:rPr>
              <a:t>optional</a:t>
            </a:r>
            <a:r>
              <a:rPr lang="en" sz="16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600">
                <a:solidFill>
                  <a:srgbClr val="A71D5D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lang="en" sz="16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 bias_term = </a:t>
            </a:r>
            <a:r>
              <a:rPr lang="en" sz="1600">
                <a:solidFill>
                  <a:srgbClr val="0086B3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6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 [</a:t>
            </a:r>
            <a:r>
              <a:rPr lang="en" sz="1600">
                <a:solidFill>
                  <a:srgbClr val="795DA3"/>
                </a:solidFill>
                <a:latin typeface="Consolas"/>
                <a:ea typeface="Consolas"/>
                <a:cs typeface="Consolas"/>
                <a:sym typeface="Consolas"/>
              </a:rPr>
              <a:t>default</a:t>
            </a:r>
            <a:r>
              <a:rPr lang="en" sz="16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1600">
                <a:solidFill>
                  <a:srgbClr val="0086B3"/>
                </a:solidFill>
                <a:latin typeface="Consolas"/>
                <a:ea typeface="Consolas"/>
                <a:cs typeface="Consolas"/>
                <a:sym typeface="Consolas"/>
              </a:rPr>
              <a:t>true</a:t>
            </a:r>
            <a:r>
              <a:rPr lang="en" sz="16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]; </a:t>
            </a:r>
          </a:p>
          <a:p>
            <a:pPr>
              <a:lnSpc>
                <a:spcPct val="151666"/>
              </a:lnSpc>
              <a:buNone/>
            </a:pPr>
            <a:r>
              <a:rPr lang="en" sz="16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388" name="Shape 388"/>
          <p:cNvSpPr txBox="1">
            <a:spLocks noGrp="1"/>
          </p:cNvSpPr>
          <p:nvPr>
            <p:ph type="body" idx="4294967295"/>
          </p:nvPr>
        </p:nvSpPr>
        <p:spPr>
          <a:xfrm>
            <a:off x="7121501" y="1246683"/>
            <a:ext cx="4284399" cy="4967599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IN" sz="2400" b="1" dirty="0"/>
              <a:t>layer {</a:t>
            </a:r>
          </a:p>
          <a:p>
            <a:pPr marL="0" indent="0">
              <a:buNone/>
            </a:pPr>
            <a:r>
              <a:rPr lang="en-IN" sz="2400" b="1" dirty="0"/>
              <a:t>  </a:t>
            </a:r>
            <a:r>
              <a:rPr lang="en-IN" sz="2400" b="1" dirty="0">
                <a:solidFill>
                  <a:srgbClr val="FF0000"/>
                </a:solidFill>
              </a:rPr>
              <a:t>name:</a:t>
            </a:r>
            <a:r>
              <a:rPr lang="en-IN" sz="2400" b="1" dirty="0"/>
              <a:t> "</a:t>
            </a:r>
            <a:r>
              <a:rPr lang="en-IN" sz="2400" b="1" dirty="0" err="1"/>
              <a:t>ip</a:t>
            </a:r>
            <a:r>
              <a:rPr lang="en-IN" sz="2400" b="1" dirty="0"/>
              <a:t>"</a:t>
            </a:r>
          </a:p>
          <a:p>
            <a:pPr marL="0" indent="0">
              <a:buNone/>
            </a:pPr>
            <a:r>
              <a:rPr lang="en-IN" sz="2400" b="1" dirty="0"/>
              <a:t>  </a:t>
            </a:r>
            <a:r>
              <a:rPr lang="en-IN" sz="2400" b="1" dirty="0">
                <a:solidFill>
                  <a:srgbClr val="FF0000"/>
                </a:solidFill>
              </a:rPr>
              <a:t>type:</a:t>
            </a:r>
            <a:r>
              <a:rPr lang="en-IN" sz="2400" b="1" dirty="0"/>
              <a:t> "</a:t>
            </a:r>
            <a:r>
              <a:rPr lang="en-IN" sz="2400" b="1" dirty="0" err="1"/>
              <a:t>InnerProduct</a:t>
            </a:r>
            <a:r>
              <a:rPr lang="en-IN" sz="2400" b="1" dirty="0"/>
              <a:t>"</a:t>
            </a:r>
          </a:p>
          <a:p>
            <a:pPr marL="0" indent="0">
              <a:buNone/>
            </a:pPr>
            <a:r>
              <a:rPr lang="en-IN" sz="2400" b="1" dirty="0">
                <a:solidFill>
                  <a:srgbClr val="FF0000"/>
                </a:solidFill>
              </a:rPr>
              <a:t>  bottom: </a:t>
            </a:r>
            <a:r>
              <a:rPr lang="en-IN" sz="2400" b="1" dirty="0"/>
              <a:t>"data"</a:t>
            </a:r>
          </a:p>
          <a:p>
            <a:pPr marL="0" indent="0">
              <a:buNone/>
            </a:pPr>
            <a:r>
              <a:rPr lang="en-IN" sz="2400" b="1" dirty="0"/>
              <a:t>  </a:t>
            </a:r>
            <a:r>
              <a:rPr lang="en-IN" sz="2400" b="1" dirty="0">
                <a:solidFill>
                  <a:srgbClr val="FF0000"/>
                </a:solidFill>
              </a:rPr>
              <a:t>top:</a:t>
            </a:r>
            <a:r>
              <a:rPr lang="en-IN" sz="2400" b="1" dirty="0"/>
              <a:t> "</a:t>
            </a:r>
            <a:r>
              <a:rPr lang="en-IN" sz="2400" b="1" dirty="0" err="1"/>
              <a:t>ip</a:t>
            </a:r>
            <a:r>
              <a:rPr lang="en-IN" sz="2400" b="1" dirty="0"/>
              <a:t>"</a:t>
            </a:r>
          </a:p>
          <a:p>
            <a:pPr marL="0" indent="0">
              <a:buNone/>
            </a:pPr>
            <a:r>
              <a:rPr lang="en-IN" sz="2400" b="1" dirty="0">
                <a:solidFill>
                  <a:srgbClr val="FF0000"/>
                </a:solidFill>
              </a:rPr>
              <a:t>  </a:t>
            </a:r>
            <a:r>
              <a:rPr lang="en-IN" sz="2400" b="1" dirty="0" err="1">
                <a:solidFill>
                  <a:srgbClr val="FF0000"/>
                </a:solidFill>
              </a:rPr>
              <a:t>inner_product_param</a:t>
            </a:r>
            <a:r>
              <a:rPr lang="en-IN" sz="2400" b="1" dirty="0">
                <a:solidFill>
                  <a:srgbClr val="FF0000"/>
                </a:solidFill>
              </a:rPr>
              <a:t> {</a:t>
            </a:r>
          </a:p>
          <a:p>
            <a:pPr marL="0" indent="0">
              <a:buNone/>
            </a:pPr>
            <a:r>
              <a:rPr lang="en-IN" sz="2400" b="1" dirty="0"/>
              <a:t>    </a:t>
            </a:r>
            <a:r>
              <a:rPr lang="en-IN" sz="2400" b="1" dirty="0" err="1">
                <a:solidFill>
                  <a:srgbClr val="FF0000"/>
                </a:solidFill>
              </a:rPr>
              <a:t>num_output</a:t>
            </a:r>
            <a:r>
              <a:rPr lang="en-IN" sz="2400" b="1" dirty="0">
                <a:solidFill>
                  <a:srgbClr val="FF0000"/>
                </a:solidFill>
              </a:rPr>
              <a:t>:</a:t>
            </a:r>
            <a:r>
              <a:rPr lang="en-IN" sz="2400" b="1" dirty="0"/>
              <a:t> 2</a:t>
            </a:r>
          </a:p>
          <a:p>
            <a:pPr marL="0" indent="0">
              <a:buNone/>
            </a:pPr>
            <a:r>
              <a:rPr lang="en-IN" sz="2400" b="1" dirty="0"/>
              <a:t>  }</a:t>
            </a:r>
          </a:p>
          <a:p>
            <a:pPr marL="0" indent="0">
              <a:buNone/>
            </a:pPr>
            <a:r>
              <a:rPr lang="en-IN" sz="2400" b="1" dirty="0"/>
              <a:t>}</a:t>
            </a:r>
          </a:p>
          <a:p>
            <a:pPr>
              <a:spcBef>
                <a:spcPts val="0"/>
              </a:spcBef>
              <a:buNone/>
            </a:pPr>
            <a:endParaRPr lang="en" sz="2400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89" name="Shape 389"/>
          <p:cNvSpPr txBox="1"/>
          <p:nvPr/>
        </p:nvSpPr>
        <p:spPr>
          <a:xfrm>
            <a:off x="6847867" y="6285133"/>
            <a:ext cx="5416800" cy="439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r"/>
            <a:endParaRPr sz="2400"/>
          </a:p>
        </p:txBody>
      </p:sp>
      <p:sp>
        <p:nvSpPr>
          <p:cNvPr id="390" name="Shape 390"/>
          <p:cNvSpPr txBox="1"/>
          <p:nvPr/>
        </p:nvSpPr>
        <p:spPr>
          <a:xfrm>
            <a:off x="508001" y="1349393"/>
            <a:ext cx="6425199" cy="3194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609585" indent="-507987">
              <a:lnSpc>
                <a:spcPct val="115000"/>
              </a:lnSpc>
              <a:buSzPct val="100000"/>
              <a:buChar char="-"/>
            </a:pPr>
            <a:r>
              <a:rPr lang="en" sz="3200">
                <a:solidFill>
                  <a:schemeClr val="dk1"/>
                </a:solidFill>
              </a:rPr>
              <a:t>Strongly typed format</a:t>
            </a:r>
          </a:p>
          <a:p>
            <a:pPr marL="609585" indent="-507987">
              <a:lnSpc>
                <a:spcPct val="115000"/>
              </a:lnSpc>
              <a:buClr>
                <a:schemeClr val="dk1"/>
              </a:buClr>
              <a:buSzPct val="100000"/>
              <a:buChar char="-"/>
            </a:pPr>
            <a:r>
              <a:rPr lang="en" sz="3200">
                <a:solidFill>
                  <a:schemeClr val="dk1"/>
                </a:solidFill>
              </a:rPr>
              <a:t>Auto-generates code</a:t>
            </a:r>
          </a:p>
          <a:p>
            <a:pPr marL="609585" indent="-507987">
              <a:lnSpc>
                <a:spcPct val="115000"/>
              </a:lnSpc>
              <a:buClr>
                <a:schemeClr val="dk1"/>
              </a:buClr>
              <a:buSzPct val="100000"/>
              <a:buChar char="-"/>
            </a:pPr>
            <a:r>
              <a:rPr lang="en" sz="3200">
                <a:solidFill>
                  <a:schemeClr val="dk1"/>
                </a:solidFill>
              </a:rPr>
              <a:t>Developed by Google</a:t>
            </a:r>
          </a:p>
          <a:p>
            <a:pPr marL="609585" indent="-507987">
              <a:lnSpc>
                <a:spcPct val="115000"/>
              </a:lnSpc>
              <a:buSzPct val="100000"/>
              <a:buChar char="-"/>
            </a:pPr>
            <a:r>
              <a:rPr lang="en" sz="3200">
                <a:solidFill>
                  <a:schemeClr val="dk1"/>
                </a:solidFill>
              </a:rPr>
              <a:t>Defines Net / Layer / Solver</a:t>
            </a:r>
            <a:br>
              <a:rPr lang="en" sz="3200">
                <a:solidFill>
                  <a:schemeClr val="dk1"/>
                </a:solidFill>
              </a:rPr>
            </a:br>
            <a:r>
              <a:rPr lang="en" sz="3200">
                <a:solidFill>
                  <a:schemeClr val="dk1"/>
                </a:solidFill>
              </a:rPr>
              <a:t>schemas in </a:t>
            </a:r>
            <a:r>
              <a:rPr lang="en" sz="3200" b="1">
                <a:solidFill>
                  <a:schemeClr val="dk1"/>
                </a:solidFill>
              </a:rPr>
              <a:t>caffe.proto</a:t>
            </a:r>
          </a:p>
        </p:txBody>
      </p:sp>
      <p:sp>
        <p:nvSpPr>
          <p:cNvPr id="391" name="Shape 39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r>
              <a:rPr lang="en" b="0"/>
              <a:t>Protobuf Model Format</a:t>
            </a:r>
          </a:p>
        </p:txBody>
      </p:sp>
    </p:spTree>
    <p:extLst>
      <p:ext uri="{BB962C8B-B14F-4D97-AF65-F5344CB8AC3E}">
        <p14:creationId xmlns:p14="http://schemas.microsoft.com/office/powerpoint/2010/main" val="398045360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Softmax</a:t>
            </a:r>
            <a:r>
              <a:rPr lang="en-US" dirty="0" smtClean="0"/>
              <a:t> Classifier</a:t>
            </a:r>
            <a:endParaRPr lang="en-IN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57" y="2092960"/>
            <a:ext cx="10767686" cy="18491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476240" y="4176374"/>
                <a:ext cx="8087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240" y="4176374"/>
                <a:ext cx="808747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6015" r="-6015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56560" y="3942080"/>
                <a:ext cx="1833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560" y="3942080"/>
                <a:ext cx="183320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48480" y="1815961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480" y="1815961"/>
                <a:ext cx="186718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32258" r="-25806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477760" y="3866216"/>
                <a:ext cx="1839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760" y="3866216"/>
                <a:ext cx="183960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33333" r="-30000" b="-239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747760" y="2092960"/>
                <a:ext cx="10631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𝐿𝑜𝑠𝑠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7760" y="2092960"/>
                <a:ext cx="1063112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4598" t="-2174" r="-8046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92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" y="2753360"/>
            <a:ext cx="11541760" cy="1747520"/>
          </a:xfrm>
        </p:spPr>
      </p:pic>
    </p:spTree>
    <p:extLst>
      <p:ext uri="{BB962C8B-B14F-4D97-AF65-F5344CB8AC3E}">
        <p14:creationId xmlns:p14="http://schemas.microsoft.com/office/powerpoint/2010/main" val="422098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Activation function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5257800" cy="2733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823595"/>
            <a:ext cx="5181600" cy="3524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03440" y="4632960"/>
            <a:ext cx="385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Rectified Linear Unit (</a:t>
            </a:r>
            <a:r>
              <a:rPr lang="en-US" dirty="0" err="1" smtClean="0"/>
              <a:t>ReLU</a:t>
            </a:r>
            <a:r>
              <a:rPr lang="en-US" dirty="0" smtClean="0"/>
              <a:t>) Activation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400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Recipe for brewing a net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Convert the data to </a:t>
            </a:r>
            <a:r>
              <a:rPr lang="en-US" b="1" dirty="0" err="1" smtClean="0">
                <a:solidFill>
                  <a:srgbClr val="FF0000"/>
                </a:solidFill>
              </a:rPr>
              <a:t>caffe</a:t>
            </a:r>
            <a:r>
              <a:rPr lang="en-US" b="1" dirty="0" smtClean="0">
                <a:solidFill>
                  <a:srgbClr val="FF0000"/>
                </a:solidFill>
              </a:rPr>
              <a:t>-supported format </a:t>
            </a:r>
            <a:r>
              <a:rPr lang="en-IN" b="1" dirty="0" smtClean="0">
                <a:solidFill>
                  <a:srgbClr val="FF0000"/>
                </a:solidFill>
              </a:rPr>
              <a:t/>
            </a:r>
            <a:br>
              <a:rPr lang="en-IN" b="1" dirty="0" smtClean="0">
                <a:solidFill>
                  <a:srgbClr val="FF0000"/>
                </a:solidFill>
              </a:rPr>
            </a:br>
            <a:r>
              <a:rPr lang="en-IN" b="1" dirty="0" smtClean="0">
                <a:solidFill>
                  <a:srgbClr val="FF0000"/>
                </a:solidFill>
              </a:rPr>
              <a:t>LMDB, HDF5, list of images</a:t>
            </a:r>
          </a:p>
          <a:p>
            <a:r>
              <a:rPr lang="en-US" dirty="0" smtClean="0"/>
              <a:t>Define the net </a:t>
            </a:r>
          </a:p>
          <a:p>
            <a:r>
              <a:rPr lang="en-US" dirty="0" smtClean="0"/>
              <a:t>Configure the solver</a:t>
            </a:r>
          </a:p>
          <a:p>
            <a:r>
              <a:rPr lang="en-US" dirty="0" smtClean="0"/>
              <a:t>Start train from supported interface (command line, python,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5865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– Data Layers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Data Layers : gets data into the net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Data: LMDB/LEVELDB </a:t>
            </a:r>
            <a:br>
              <a:rPr lang="en-US" dirty="0" smtClean="0"/>
            </a:br>
            <a:r>
              <a:rPr lang="en-US" dirty="0" smtClean="0"/>
              <a:t> efficient way to input data, only for 1-of-k classification tasks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HDF5Data: takes in HDF5 format</a:t>
            </a:r>
            <a:br>
              <a:rPr lang="en-US" dirty="0" smtClean="0"/>
            </a:br>
            <a:r>
              <a:rPr lang="en-US" dirty="0" smtClean="0"/>
              <a:t>- easy to create custom non-image datasets but supports only    float32/float64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Data can be written easily in the above formats using python support. ( using </a:t>
            </a:r>
            <a:r>
              <a:rPr lang="en-US" dirty="0" err="1" smtClean="0"/>
              <a:t>lmdb</a:t>
            </a:r>
            <a:r>
              <a:rPr lang="en-US" dirty="0" smtClean="0"/>
              <a:t> and h5py respectively). </a:t>
            </a:r>
            <a:r>
              <a:rPr lang="en-US" dirty="0" smtClean="0">
                <a:solidFill>
                  <a:srgbClr val="FF0000"/>
                </a:solidFill>
              </a:rPr>
              <a:t>We will see how to write hdf5 data shortly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>- Image Data: Reads in directly from images. Can be a little slow. </a:t>
            </a:r>
          </a:p>
          <a:p>
            <a:pPr marL="0" indent="0">
              <a:buNone/>
            </a:pPr>
            <a:r>
              <a:rPr lang="en-US" dirty="0" smtClean="0"/>
              <a:t>- All layers (except hdf5) support standard data augmentation tasks</a:t>
            </a:r>
          </a:p>
        </p:txBody>
      </p:sp>
    </p:spTree>
    <p:extLst>
      <p:ext uri="{BB962C8B-B14F-4D97-AF65-F5344CB8AC3E}">
        <p14:creationId xmlns:p14="http://schemas.microsoft.com/office/powerpoint/2010/main" val="393226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Recipe for brewing a net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 the data to </a:t>
            </a:r>
            <a:r>
              <a:rPr lang="en-US" dirty="0" err="1" smtClean="0"/>
              <a:t>caffe</a:t>
            </a:r>
            <a:r>
              <a:rPr lang="en-US" dirty="0" smtClean="0"/>
              <a:t>-supported format 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LMDB, HDF5, list of images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Define the network/architecture</a:t>
            </a:r>
          </a:p>
          <a:p>
            <a:r>
              <a:rPr lang="en-US" dirty="0" smtClean="0"/>
              <a:t>Configure the solver</a:t>
            </a:r>
          </a:p>
          <a:p>
            <a:r>
              <a:rPr lang="en-US" dirty="0" smtClean="0"/>
              <a:t>Start train from supported interface (command line, python,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172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Softmax</a:t>
            </a:r>
            <a:r>
              <a:rPr lang="en-US" dirty="0" smtClean="0"/>
              <a:t> Classifier </a:t>
            </a:r>
            <a:br>
              <a:rPr lang="en-US" dirty="0" smtClean="0"/>
            </a:br>
            <a:r>
              <a:rPr lang="en-US" sz="2800" dirty="0"/>
              <a:t>Architecture file </a:t>
            </a:r>
            <a:endParaRPr lang="en-IN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5561" y="1700808"/>
            <a:ext cx="2714625" cy="3733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64152" y="1417638"/>
            <a:ext cx="26642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/>
              <a:t>name: "</a:t>
            </a:r>
            <a:r>
              <a:rPr lang="en-IN" sz="1200" b="1" dirty="0" err="1"/>
              <a:t>LogReg</a:t>
            </a:r>
            <a:r>
              <a:rPr lang="en-IN" sz="1200" b="1" dirty="0"/>
              <a:t>"</a:t>
            </a:r>
          </a:p>
          <a:p>
            <a:r>
              <a:rPr lang="en-IN" sz="1200" b="1" dirty="0"/>
              <a:t>layer {</a:t>
            </a:r>
          </a:p>
          <a:p>
            <a:r>
              <a:rPr lang="en-IN" sz="1200" b="1" dirty="0"/>
              <a:t>  name: "</a:t>
            </a:r>
            <a:r>
              <a:rPr lang="en-IN" sz="1200" b="1" dirty="0" err="1"/>
              <a:t>mnist</a:t>
            </a:r>
            <a:r>
              <a:rPr lang="en-IN" sz="1200" b="1" dirty="0"/>
              <a:t>"</a:t>
            </a:r>
          </a:p>
          <a:p>
            <a:r>
              <a:rPr lang="en-IN" sz="1200" b="1" dirty="0"/>
              <a:t>  type: "Data"</a:t>
            </a:r>
          </a:p>
          <a:p>
            <a:r>
              <a:rPr lang="en-IN" sz="1200" b="1" dirty="0"/>
              <a:t>  top: "data"</a:t>
            </a:r>
          </a:p>
          <a:p>
            <a:r>
              <a:rPr lang="en-IN" sz="1200" b="1" dirty="0"/>
              <a:t>  top: "label"</a:t>
            </a:r>
          </a:p>
          <a:p>
            <a:r>
              <a:rPr lang="en-IN" sz="1200" b="1" dirty="0"/>
              <a:t>  </a:t>
            </a:r>
            <a:r>
              <a:rPr lang="en-IN" sz="1200" b="1" dirty="0" err="1"/>
              <a:t>data_param</a:t>
            </a:r>
            <a:r>
              <a:rPr lang="en-IN" sz="1200" b="1" dirty="0"/>
              <a:t> {</a:t>
            </a:r>
          </a:p>
          <a:p>
            <a:r>
              <a:rPr lang="en-IN" sz="1200" b="1" dirty="0"/>
              <a:t>    source: "</a:t>
            </a:r>
            <a:r>
              <a:rPr lang="en-IN" sz="1200" b="1" dirty="0" err="1"/>
              <a:t>input_leveldb</a:t>
            </a:r>
            <a:r>
              <a:rPr lang="en-IN" sz="1200" b="1" dirty="0"/>
              <a:t>"</a:t>
            </a:r>
          </a:p>
          <a:p>
            <a:r>
              <a:rPr lang="en-IN" sz="1200" b="1" dirty="0"/>
              <a:t>    </a:t>
            </a:r>
            <a:r>
              <a:rPr lang="en-IN" sz="1200" b="1" dirty="0" err="1"/>
              <a:t>batch_size</a:t>
            </a:r>
            <a:r>
              <a:rPr lang="en-IN" sz="1200" b="1" dirty="0"/>
              <a:t>: 64</a:t>
            </a:r>
          </a:p>
          <a:p>
            <a:r>
              <a:rPr lang="en-IN" sz="1200" b="1" dirty="0"/>
              <a:t>  }</a:t>
            </a:r>
          </a:p>
          <a:p>
            <a:r>
              <a:rPr lang="en-IN" sz="1200" b="1" dirty="0" smtClean="0"/>
              <a:t>}</a:t>
            </a:r>
            <a:endParaRPr lang="en-IN" sz="1200" b="1" dirty="0"/>
          </a:p>
        </p:txBody>
      </p:sp>
    </p:spTree>
    <p:extLst>
      <p:ext uri="{BB962C8B-B14F-4D97-AF65-F5344CB8AC3E}">
        <p14:creationId xmlns:p14="http://schemas.microsoft.com/office/powerpoint/2010/main" val="403121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Softmax</a:t>
            </a:r>
            <a:r>
              <a:rPr lang="en-US" dirty="0" smtClean="0"/>
              <a:t> Classifier </a:t>
            </a:r>
            <a:br>
              <a:rPr lang="en-US" dirty="0" smtClean="0"/>
            </a:br>
            <a:r>
              <a:rPr lang="en-US" sz="2800" dirty="0"/>
              <a:t>Architecture file </a:t>
            </a:r>
            <a:endParaRPr lang="en-IN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5561" y="1700808"/>
            <a:ext cx="2714625" cy="3733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64152" y="1417638"/>
            <a:ext cx="26642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/>
              <a:t>name: "</a:t>
            </a:r>
            <a:r>
              <a:rPr lang="en-IN" sz="1200" b="1" dirty="0" err="1"/>
              <a:t>LogReg</a:t>
            </a:r>
            <a:r>
              <a:rPr lang="en-IN" sz="1200" b="1" dirty="0"/>
              <a:t>"</a:t>
            </a:r>
          </a:p>
          <a:p>
            <a:r>
              <a:rPr lang="en-IN" sz="1200" b="1" dirty="0"/>
              <a:t>layer {</a:t>
            </a:r>
          </a:p>
          <a:p>
            <a:r>
              <a:rPr lang="en-IN" sz="1200" b="1" dirty="0"/>
              <a:t>  name: "</a:t>
            </a:r>
            <a:r>
              <a:rPr lang="en-IN" sz="1200" b="1" dirty="0" err="1"/>
              <a:t>mnist</a:t>
            </a:r>
            <a:r>
              <a:rPr lang="en-IN" sz="1200" b="1" dirty="0"/>
              <a:t>"</a:t>
            </a:r>
          </a:p>
          <a:p>
            <a:r>
              <a:rPr lang="en-IN" sz="1200" b="1" dirty="0"/>
              <a:t>  type: "Data"</a:t>
            </a:r>
          </a:p>
          <a:p>
            <a:r>
              <a:rPr lang="en-IN" sz="1200" b="1" dirty="0"/>
              <a:t>  top: "data"</a:t>
            </a:r>
          </a:p>
          <a:p>
            <a:r>
              <a:rPr lang="en-IN" sz="1200" b="1" dirty="0"/>
              <a:t>  top: "label"</a:t>
            </a:r>
          </a:p>
          <a:p>
            <a:r>
              <a:rPr lang="en-IN" sz="1200" b="1" dirty="0"/>
              <a:t>  </a:t>
            </a:r>
            <a:r>
              <a:rPr lang="en-IN" sz="1200" b="1" dirty="0" err="1"/>
              <a:t>data_param</a:t>
            </a:r>
            <a:r>
              <a:rPr lang="en-IN" sz="1200" b="1" dirty="0"/>
              <a:t> {</a:t>
            </a:r>
          </a:p>
          <a:p>
            <a:r>
              <a:rPr lang="en-IN" sz="1200" b="1" dirty="0"/>
              <a:t>    source: "</a:t>
            </a:r>
            <a:r>
              <a:rPr lang="en-IN" sz="1200" b="1" dirty="0" err="1"/>
              <a:t>input_leveldb</a:t>
            </a:r>
            <a:r>
              <a:rPr lang="en-IN" sz="1200" b="1" dirty="0"/>
              <a:t>"</a:t>
            </a:r>
          </a:p>
          <a:p>
            <a:r>
              <a:rPr lang="en-IN" sz="1200" b="1" dirty="0"/>
              <a:t>    </a:t>
            </a:r>
            <a:r>
              <a:rPr lang="en-IN" sz="1200" b="1" dirty="0" err="1"/>
              <a:t>batch_size</a:t>
            </a:r>
            <a:r>
              <a:rPr lang="en-IN" sz="1200" b="1" dirty="0"/>
              <a:t>: 64</a:t>
            </a:r>
          </a:p>
          <a:p>
            <a:r>
              <a:rPr lang="en-IN" sz="1200" b="1" dirty="0"/>
              <a:t>  }</a:t>
            </a:r>
          </a:p>
          <a:p>
            <a:r>
              <a:rPr lang="en-IN" sz="1200" b="1" dirty="0"/>
              <a:t>}</a:t>
            </a:r>
          </a:p>
          <a:p>
            <a:r>
              <a:rPr lang="en-IN" sz="1200" b="1" dirty="0"/>
              <a:t>layer {</a:t>
            </a:r>
          </a:p>
          <a:p>
            <a:r>
              <a:rPr lang="en-IN" sz="1200" b="1" dirty="0"/>
              <a:t>  name: "</a:t>
            </a:r>
            <a:r>
              <a:rPr lang="en-IN" sz="1200" b="1" dirty="0" err="1"/>
              <a:t>ip</a:t>
            </a:r>
            <a:r>
              <a:rPr lang="en-IN" sz="1200" b="1" dirty="0"/>
              <a:t>"</a:t>
            </a:r>
          </a:p>
          <a:p>
            <a:r>
              <a:rPr lang="en-IN" sz="1200" b="1" dirty="0"/>
              <a:t>  type: "</a:t>
            </a:r>
            <a:r>
              <a:rPr lang="en-IN" sz="1200" b="1" dirty="0" err="1"/>
              <a:t>InnerProduct</a:t>
            </a:r>
            <a:r>
              <a:rPr lang="en-IN" sz="1200" b="1" dirty="0"/>
              <a:t>"</a:t>
            </a:r>
          </a:p>
          <a:p>
            <a:r>
              <a:rPr lang="en-IN" sz="1200" b="1" dirty="0"/>
              <a:t>  bottom: "data"</a:t>
            </a:r>
          </a:p>
          <a:p>
            <a:r>
              <a:rPr lang="en-IN" sz="1200" b="1" dirty="0"/>
              <a:t>  top: "</a:t>
            </a:r>
            <a:r>
              <a:rPr lang="en-IN" sz="1200" b="1" dirty="0" err="1"/>
              <a:t>ip</a:t>
            </a:r>
            <a:r>
              <a:rPr lang="en-IN" sz="1200" b="1" dirty="0"/>
              <a:t>"</a:t>
            </a:r>
          </a:p>
          <a:p>
            <a:r>
              <a:rPr lang="en-IN" sz="1200" b="1" dirty="0"/>
              <a:t>  </a:t>
            </a:r>
            <a:r>
              <a:rPr lang="en-IN" sz="1200" b="1" dirty="0" err="1"/>
              <a:t>inner_product_param</a:t>
            </a:r>
            <a:r>
              <a:rPr lang="en-IN" sz="1200" b="1" dirty="0"/>
              <a:t> {</a:t>
            </a:r>
          </a:p>
          <a:p>
            <a:r>
              <a:rPr lang="en-IN" sz="1200" b="1" dirty="0"/>
              <a:t>    </a:t>
            </a:r>
            <a:r>
              <a:rPr lang="en-IN" sz="1200" b="1" dirty="0" err="1"/>
              <a:t>num_output</a:t>
            </a:r>
            <a:r>
              <a:rPr lang="en-IN" sz="1200" b="1" dirty="0"/>
              <a:t>: 2</a:t>
            </a:r>
          </a:p>
          <a:p>
            <a:r>
              <a:rPr lang="en-IN" sz="1200" b="1" dirty="0"/>
              <a:t>  }</a:t>
            </a:r>
          </a:p>
          <a:p>
            <a:r>
              <a:rPr lang="en-IN" sz="1200" b="1" dirty="0" smtClean="0"/>
              <a:t>}</a:t>
            </a:r>
            <a:endParaRPr lang="en-IN" sz="1200" b="1" dirty="0"/>
          </a:p>
        </p:txBody>
      </p:sp>
    </p:spTree>
    <p:extLst>
      <p:ext uri="{BB962C8B-B14F-4D97-AF65-F5344CB8AC3E}">
        <p14:creationId xmlns:p14="http://schemas.microsoft.com/office/powerpoint/2010/main" val="2366734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Logistic Regression as a Cascade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2218"/>
          <a:stretch/>
        </p:blipFill>
        <p:spPr>
          <a:xfrm>
            <a:off x="1524000" y="985974"/>
            <a:ext cx="9144000" cy="456739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676400"/>
            <a:ext cx="1082488" cy="533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3" t="33766" r="1"/>
          <a:stretch/>
        </p:blipFill>
        <p:spPr>
          <a:xfrm>
            <a:off x="1805711" y="1475510"/>
            <a:ext cx="368979" cy="35329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3" t="33766" r="1"/>
          <a:stretch/>
        </p:blipFill>
        <p:spPr>
          <a:xfrm>
            <a:off x="1905001" y="3352801"/>
            <a:ext cx="368979" cy="35329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Rectangle 10"/>
          <p:cNvSpPr/>
          <p:nvPr/>
        </p:nvSpPr>
        <p:spPr bwMode="auto">
          <a:xfrm>
            <a:off x="1524000" y="3733800"/>
            <a:ext cx="2759364" cy="1524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524000" y="3048000"/>
            <a:ext cx="1143000" cy="1524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07529" y="6578469"/>
            <a:ext cx="457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Yann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LeCun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2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Softmax</a:t>
            </a:r>
            <a:r>
              <a:rPr lang="en-US" dirty="0" smtClean="0"/>
              <a:t> Classifier </a:t>
            </a:r>
            <a:br>
              <a:rPr lang="en-US" dirty="0" smtClean="0"/>
            </a:br>
            <a:r>
              <a:rPr lang="en-US" sz="2800" dirty="0"/>
              <a:t>Architecture file </a:t>
            </a:r>
            <a:endParaRPr lang="en-IN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5561" y="1700808"/>
            <a:ext cx="2714625" cy="3733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64152" y="1417638"/>
            <a:ext cx="26642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/>
              <a:t>name: "</a:t>
            </a:r>
            <a:r>
              <a:rPr lang="en-IN" sz="1200" b="1" dirty="0" err="1"/>
              <a:t>LogReg</a:t>
            </a:r>
            <a:r>
              <a:rPr lang="en-IN" sz="1200" b="1" dirty="0"/>
              <a:t>"</a:t>
            </a:r>
          </a:p>
          <a:p>
            <a:r>
              <a:rPr lang="en-IN" sz="1200" b="1" dirty="0"/>
              <a:t>layer {</a:t>
            </a:r>
          </a:p>
          <a:p>
            <a:r>
              <a:rPr lang="en-IN" sz="1200" b="1" dirty="0"/>
              <a:t>  name: "</a:t>
            </a:r>
            <a:r>
              <a:rPr lang="en-IN" sz="1200" b="1" dirty="0" err="1"/>
              <a:t>mnist</a:t>
            </a:r>
            <a:r>
              <a:rPr lang="en-IN" sz="1200" b="1" dirty="0"/>
              <a:t>"</a:t>
            </a:r>
          </a:p>
          <a:p>
            <a:r>
              <a:rPr lang="en-IN" sz="1200" b="1" dirty="0"/>
              <a:t>  type: "Data"</a:t>
            </a:r>
          </a:p>
          <a:p>
            <a:r>
              <a:rPr lang="en-IN" sz="1200" b="1" dirty="0"/>
              <a:t>  top: "data"</a:t>
            </a:r>
          </a:p>
          <a:p>
            <a:r>
              <a:rPr lang="en-IN" sz="1200" b="1" dirty="0"/>
              <a:t>  top: "label"</a:t>
            </a:r>
          </a:p>
          <a:p>
            <a:r>
              <a:rPr lang="en-IN" sz="1200" b="1" dirty="0"/>
              <a:t>  </a:t>
            </a:r>
            <a:r>
              <a:rPr lang="en-IN" sz="1200" b="1" dirty="0" err="1"/>
              <a:t>data_param</a:t>
            </a:r>
            <a:r>
              <a:rPr lang="en-IN" sz="1200" b="1" dirty="0"/>
              <a:t> {</a:t>
            </a:r>
          </a:p>
          <a:p>
            <a:r>
              <a:rPr lang="en-IN" sz="1200" b="1" dirty="0"/>
              <a:t>    source: "</a:t>
            </a:r>
            <a:r>
              <a:rPr lang="en-IN" sz="1200" b="1" dirty="0" err="1"/>
              <a:t>input_leveldb</a:t>
            </a:r>
            <a:r>
              <a:rPr lang="en-IN" sz="1200" b="1" dirty="0"/>
              <a:t>"</a:t>
            </a:r>
          </a:p>
          <a:p>
            <a:r>
              <a:rPr lang="en-IN" sz="1200" b="1" dirty="0"/>
              <a:t>    </a:t>
            </a:r>
            <a:r>
              <a:rPr lang="en-IN" sz="1200" b="1" dirty="0" err="1"/>
              <a:t>batch_size</a:t>
            </a:r>
            <a:r>
              <a:rPr lang="en-IN" sz="1200" b="1" dirty="0"/>
              <a:t>: 64</a:t>
            </a:r>
          </a:p>
          <a:p>
            <a:r>
              <a:rPr lang="en-IN" sz="1200" b="1" dirty="0"/>
              <a:t>  }</a:t>
            </a:r>
          </a:p>
          <a:p>
            <a:r>
              <a:rPr lang="en-IN" sz="1200" b="1" dirty="0"/>
              <a:t>}</a:t>
            </a:r>
          </a:p>
          <a:p>
            <a:r>
              <a:rPr lang="en-IN" sz="1200" b="1" dirty="0"/>
              <a:t>layer {</a:t>
            </a:r>
          </a:p>
          <a:p>
            <a:r>
              <a:rPr lang="en-IN" sz="1200" b="1" dirty="0"/>
              <a:t>  name: "</a:t>
            </a:r>
            <a:r>
              <a:rPr lang="en-IN" sz="1200" b="1" dirty="0" err="1"/>
              <a:t>ip</a:t>
            </a:r>
            <a:r>
              <a:rPr lang="en-IN" sz="1200" b="1" dirty="0"/>
              <a:t>"</a:t>
            </a:r>
          </a:p>
          <a:p>
            <a:r>
              <a:rPr lang="en-IN" sz="1200" b="1" dirty="0"/>
              <a:t>  type: "</a:t>
            </a:r>
            <a:r>
              <a:rPr lang="en-IN" sz="1200" b="1" dirty="0" err="1"/>
              <a:t>InnerProduct</a:t>
            </a:r>
            <a:r>
              <a:rPr lang="en-IN" sz="1200" b="1" dirty="0"/>
              <a:t>"</a:t>
            </a:r>
          </a:p>
          <a:p>
            <a:r>
              <a:rPr lang="en-IN" sz="1200" b="1" dirty="0"/>
              <a:t>  bottom: "data"</a:t>
            </a:r>
          </a:p>
          <a:p>
            <a:r>
              <a:rPr lang="en-IN" sz="1200" b="1" dirty="0"/>
              <a:t>  top: "</a:t>
            </a:r>
            <a:r>
              <a:rPr lang="en-IN" sz="1200" b="1" dirty="0" err="1"/>
              <a:t>ip</a:t>
            </a:r>
            <a:r>
              <a:rPr lang="en-IN" sz="1200" b="1" dirty="0"/>
              <a:t>"</a:t>
            </a:r>
          </a:p>
          <a:p>
            <a:r>
              <a:rPr lang="en-IN" sz="1200" b="1" dirty="0"/>
              <a:t>  </a:t>
            </a:r>
            <a:r>
              <a:rPr lang="en-IN" sz="1200" b="1" dirty="0" err="1"/>
              <a:t>inner_product_param</a:t>
            </a:r>
            <a:r>
              <a:rPr lang="en-IN" sz="1200" b="1" dirty="0"/>
              <a:t> {</a:t>
            </a:r>
          </a:p>
          <a:p>
            <a:r>
              <a:rPr lang="en-IN" sz="1200" b="1" dirty="0"/>
              <a:t>    </a:t>
            </a:r>
            <a:r>
              <a:rPr lang="en-IN" sz="1200" b="1" dirty="0" err="1"/>
              <a:t>num_output</a:t>
            </a:r>
            <a:r>
              <a:rPr lang="en-IN" sz="1200" b="1" dirty="0"/>
              <a:t>: 2</a:t>
            </a:r>
          </a:p>
          <a:p>
            <a:r>
              <a:rPr lang="en-IN" sz="1200" b="1" dirty="0"/>
              <a:t>  }</a:t>
            </a:r>
          </a:p>
          <a:p>
            <a:r>
              <a:rPr lang="en-IN" sz="1200" b="1" dirty="0"/>
              <a:t>}</a:t>
            </a:r>
          </a:p>
          <a:p>
            <a:r>
              <a:rPr lang="en-IN" sz="1200" b="1" dirty="0"/>
              <a:t>layer {</a:t>
            </a:r>
          </a:p>
          <a:p>
            <a:r>
              <a:rPr lang="en-IN" sz="1200" b="1" dirty="0"/>
              <a:t>  name: "loss"</a:t>
            </a:r>
          </a:p>
          <a:p>
            <a:r>
              <a:rPr lang="en-IN" sz="1200" b="1" dirty="0"/>
              <a:t>  type: "</a:t>
            </a:r>
            <a:r>
              <a:rPr lang="en-IN" sz="1200" b="1" dirty="0" err="1"/>
              <a:t>SoftmaxWithLoss</a:t>
            </a:r>
            <a:r>
              <a:rPr lang="en-IN" sz="1200" b="1" dirty="0"/>
              <a:t>"</a:t>
            </a:r>
          </a:p>
          <a:p>
            <a:r>
              <a:rPr lang="en-IN" sz="1200" b="1" dirty="0"/>
              <a:t>  bottom: "</a:t>
            </a:r>
            <a:r>
              <a:rPr lang="en-IN" sz="1200" b="1" dirty="0" err="1"/>
              <a:t>ip</a:t>
            </a:r>
            <a:r>
              <a:rPr lang="en-IN" sz="1200" b="1" dirty="0"/>
              <a:t>"</a:t>
            </a:r>
          </a:p>
          <a:p>
            <a:r>
              <a:rPr lang="en-IN" sz="1200" b="1" dirty="0"/>
              <a:t>  bottom: "label"</a:t>
            </a:r>
          </a:p>
          <a:p>
            <a:r>
              <a:rPr lang="en-IN" sz="1200" b="1" dirty="0"/>
              <a:t>  top: "loss"</a:t>
            </a:r>
          </a:p>
          <a:p>
            <a:r>
              <a:rPr lang="en-IN" sz="1200" b="1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19895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Recipe for brewing a net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 the data to </a:t>
            </a:r>
            <a:r>
              <a:rPr lang="en-US" dirty="0" err="1" smtClean="0"/>
              <a:t>caffe</a:t>
            </a:r>
            <a:r>
              <a:rPr lang="en-US" dirty="0" smtClean="0"/>
              <a:t>-supported format 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LMDB, HDF5, list of images</a:t>
            </a:r>
          </a:p>
          <a:p>
            <a:r>
              <a:rPr lang="en-US" dirty="0" smtClean="0"/>
              <a:t>Define the net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Configure the solver</a:t>
            </a:r>
          </a:p>
          <a:p>
            <a:r>
              <a:rPr lang="en-US" dirty="0" smtClean="0"/>
              <a:t>Start train from supported interface (command line, python,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8232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Softmax</a:t>
            </a:r>
            <a:r>
              <a:rPr lang="en-US" dirty="0" smtClean="0"/>
              <a:t> Classifier</a:t>
            </a:r>
            <a:br>
              <a:rPr lang="en-US" dirty="0" smtClean="0"/>
            </a:br>
            <a:r>
              <a:rPr lang="en-US" sz="2800" dirty="0"/>
              <a:t>Solver file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5025" y="1600200"/>
            <a:ext cx="4500977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000" dirty="0"/>
              <a:t>net: "</a:t>
            </a:r>
            <a:r>
              <a:rPr lang="en-IN" sz="2000" dirty="0" err="1"/>
              <a:t>logreg_train_val.prototxt</a:t>
            </a:r>
            <a:r>
              <a:rPr lang="en-IN" sz="2000" dirty="0"/>
              <a:t>” </a:t>
            </a:r>
            <a:br>
              <a:rPr lang="en-IN" sz="2000" dirty="0"/>
            </a:br>
            <a:r>
              <a:rPr lang="en-IN" sz="2000" dirty="0" err="1"/>
              <a:t>test_iter</a:t>
            </a:r>
            <a:r>
              <a:rPr lang="en-IN" sz="2000" dirty="0"/>
              <a:t>: 10</a:t>
            </a:r>
            <a:br>
              <a:rPr lang="en-IN" sz="2000" dirty="0"/>
            </a:br>
            <a:r>
              <a:rPr lang="en-IN" sz="2000" dirty="0" err="1"/>
              <a:t>test_interval</a:t>
            </a:r>
            <a:r>
              <a:rPr lang="en-IN" sz="2000" dirty="0"/>
              <a:t>: 500</a:t>
            </a:r>
            <a:br>
              <a:rPr lang="en-IN" sz="2000" dirty="0"/>
            </a:br>
            <a:r>
              <a:rPr lang="en-IN" sz="2000" dirty="0" err="1"/>
              <a:t>base_lr</a:t>
            </a:r>
            <a:r>
              <a:rPr lang="en-IN" sz="2000" dirty="0"/>
              <a:t>: 0.0000001</a:t>
            </a:r>
            <a:br>
              <a:rPr lang="en-IN" sz="2000" dirty="0"/>
            </a:br>
            <a:r>
              <a:rPr lang="en-IN" sz="2000" dirty="0"/>
              <a:t>momentum: 0.0</a:t>
            </a:r>
            <a:br>
              <a:rPr lang="en-IN" sz="2000" dirty="0"/>
            </a:br>
            <a:r>
              <a:rPr lang="en-IN" sz="2000" dirty="0" err="1"/>
              <a:t>weight_decay</a:t>
            </a:r>
            <a:r>
              <a:rPr lang="en-IN" sz="2000" dirty="0"/>
              <a:t>: 50000</a:t>
            </a:r>
            <a:br>
              <a:rPr lang="en-IN" sz="2000" dirty="0"/>
            </a:br>
            <a:r>
              <a:rPr lang="en-IN" sz="2000" dirty="0" err="1"/>
              <a:t>lr_policy</a:t>
            </a:r>
            <a:r>
              <a:rPr lang="en-IN" sz="2000" dirty="0"/>
              <a:t>: "step”</a:t>
            </a:r>
            <a:br>
              <a:rPr lang="en-IN" sz="2000" dirty="0"/>
            </a:br>
            <a:r>
              <a:rPr lang="en-IN" sz="2000" dirty="0" err="1"/>
              <a:t>stepsize</a:t>
            </a:r>
            <a:r>
              <a:rPr lang="en-IN" sz="2000" dirty="0"/>
              <a:t>: 2000</a:t>
            </a:r>
            <a:br>
              <a:rPr lang="en-IN" sz="2000" dirty="0"/>
            </a:br>
            <a:r>
              <a:rPr lang="en-IN" sz="2000" dirty="0"/>
              <a:t>display: 100</a:t>
            </a:r>
            <a:br>
              <a:rPr lang="en-IN" sz="2000" dirty="0"/>
            </a:br>
            <a:r>
              <a:rPr lang="en-IN" sz="2000" dirty="0" err="1"/>
              <a:t>max_iter</a:t>
            </a:r>
            <a:r>
              <a:rPr lang="en-IN" sz="2000" dirty="0"/>
              <a:t>: 2000</a:t>
            </a:r>
            <a:br>
              <a:rPr lang="en-IN" sz="2000" dirty="0"/>
            </a:br>
            <a:r>
              <a:rPr lang="en-IN" sz="2000" dirty="0"/>
              <a:t>snapshot: 1000</a:t>
            </a:r>
            <a:br>
              <a:rPr lang="en-IN" sz="2000" dirty="0"/>
            </a:br>
            <a:r>
              <a:rPr lang="en-IN" sz="2000" dirty="0" err="1"/>
              <a:t>snapshot_prefix</a:t>
            </a:r>
            <a:r>
              <a:rPr lang="en-IN" sz="2000" dirty="0"/>
              <a:t>: "</a:t>
            </a:r>
            <a:r>
              <a:rPr lang="en-IN" sz="2000" dirty="0" err="1"/>
              <a:t>logreg</a:t>
            </a:r>
            <a:r>
              <a:rPr lang="en-IN" sz="2000" dirty="0"/>
              <a:t>-snapshot/”</a:t>
            </a:r>
            <a:br>
              <a:rPr lang="en-IN" sz="2000" dirty="0"/>
            </a:br>
            <a:r>
              <a:rPr lang="en-IN" sz="2000" dirty="0" err="1"/>
              <a:t>solver_mode</a:t>
            </a:r>
            <a:r>
              <a:rPr lang="en-IN" sz="2000" dirty="0"/>
              <a:t>: GPU</a:t>
            </a:r>
            <a:endParaRPr lang="en-IN" sz="2400" dirty="0"/>
          </a:p>
          <a:p>
            <a:pPr marL="0" indent="0">
              <a:buNone/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56530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Softmax</a:t>
            </a:r>
            <a:r>
              <a:rPr lang="en-US" dirty="0" smtClean="0"/>
              <a:t> Classifier</a:t>
            </a:r>
            <a:br>
              <a:rPr lang="en-US" dirty="0" smtClean="0"/>
            </a:br>
            <a:r>
              <a:rPr lang="en-US" sz="2800" dirty="0"/>
              <a:t>Solver file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5025" y="1600200"/>
            <a:ext cx="4500977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000" dirty="0"/>
              <a:t>net: "</a:t>
            </a:r>
            <a:r>
              <a:rPr lang="en-IN" sz="2000" dirty="0" err="1"/>
              <a:t>logreg_train_val.prototxt</a:t>
            </a:r>
            <a:r>
              <a:rPr lang="en-IN" sz="2000" dirty="0"/>
              <a:t>” </a:t>
            </a:r>
            <a:br>
              <a:rPr lang="en-IN" sz="2000" dirty="0"/>
            </a:br>
            <a:r>
              <a:rPr lang="en-IN" sz="2000" dirty="0" err="1"/>
              <a:t>test_iter</a:t>
            </a:r>
            <a:r>
              <a:rPr lang="en-IN" sz="2000" dirty="0"/>
              <a:t>: 10</a:t>
            </a:r>
            <a:br>
              <a:rPr lang="en-IN" sz="2000" dirty="0"/>
            </a:br>
            <a:r>
              <a:rPr lang="en-IN" sz="2000" dirty="0" err="1"/>
              <a:t>test_interval</a:t>
            </a:r>
            <a:r>
              <a:rPr lang="en-IN" sz="2000" dirty="0"/>
              <a:t>: 500</a:t>
            </a:r>
            <a:br>
              <a:rPr lang="en-IN" sz="2000" dirty="0"/>
            </a:br>
            <a:r>
              <a:rPr lang="en-IN" sz="2000" dirty="0" err="1"/>
              <a:t>base_lr</a:t>
            </a:r>
            <a:r>
              <a:rPr lang="en-IN" sz="2000" dirty="0"/>
              <a:t>: 0.0000001</a:t>
            </a:r>
            <a:br>
              <a:rPr lang="en-IN" sz="2000" dirty="0"/>
            </a:br>
            <a:r>
              <a:rPr lang="en-IN" sz="2000" dirty="0"/>
              <a:t>momentum: 0.0</a:t>
            </a:r>
            <a:br>
              <a:rPr lang="en-IN" sz="2000" dirty="0"/>
            </a:br>
            <a:r>
              <a:rPr lang="en-IN" sz="2000" dirty="0" err="1"/>
              <a:t>weight_decay</a:t>
            </a:r>
            <a:r>
              <a:rPr lang="en-IN" sz="2000" dirty="0"/>
              <a:t>: 50000</a:t>
            </a:r>
            <a:br>
              <a:rPr lang="en-IN" sz="2000" dirty="0"/>
            </a:br>
            <a:r>
              <a:rPr lang="en-IN" sz="2000" dirty="0" err="1"/>
              <a:t>lr_policy</a:t>
            </a:r>
            <a:r>
              <a:rPr lang="en-IN" sz="2000" dirty="0"/>
              <a:t>: "step”</a:t>
            </a:r>
            <a:br>
              <a:rPr lang="en-IN" sz="2000" dirty="0"/>
            </a:br>
            <a:r>
              <a:rPr lang="en-IN" sz="2000" dirty="0" err="1"/>
              <a:t>stepsize</a:t>
            </a:r>
            <a:r>
              <a:rPr lang="en-IN" sz="2000" dirty="0"/>
              <a:t>: 2000</a:t>
            </a:r>
            <a:br>
              <a:rPr lang="en-IN" sz="2000" dirty="0"/>
            </a:br>
            <a:r>
              <a:rPr lang="en-IN" sz="2000" dirty="0"/>
              <a:t>display: 100</a:t>
            </a:r>
            <a:br>
              <a:rPr lang="en-IN" sz="2000" dirty="0"/>
            </a:br>
            <a:r>
              <a:rPr lang="en-IN" sz="2000" dirty="0" err="1"/>
              <a:t>max_iter</a:t>
            </a:r>
            <a:r>
              <a:rPr lang="en-IN" sz="2000" dirty="0"/>
              <a:t>: 2000</a:t>
            </a:r>
            <a:br>
              <a:rPr lang="en-IN" sz="2000" dirty="0"/>
            </a:br>
            <a:r>
              <a:rPr lang="en-IN" sz="2000" dirty="0"/>
              <a:t>snapshot: 1000</a:t>
            </a:r>
            <a:br>
              <a:rPr lang="en-IN" sz="2000" dirty="0"/>
            </a:br>
            <a:r>
              <a:rPr lang="en-IN" sz="2000" dirty="0" err="1"/>
              <a:t>snapshot_prefix</a:t>
            </a:r>
            <a:r>
              <a:rPr lang="en-IN" sz="2000" dirty="0"/>
              <a:t>: "</a:t>
            </a:r>
            <a:r>
              <a:rPr lang="en-IN" sz="2000" dirty="0" err="1"/>
              <a:t>logreg</a:t>
            </a:r>
            <a:r>
              <a:rPr lang="en-IN" sz="2000" dirty="0"/>
              <a:t>-snapshot/”</a:t>
            </a:r>
            <a:br>
              <a:rPr lang="en-IN" sz="2000" dirty="0"/>
            </a:br>
            <a:r>
              <a:rPr lang="en-IN" sz="2000" dirty="0" err="1"/>
              <a:t>solver_mode</a:t>
            </a:r>
            <a:r>
              <a:rPr lang="en-IN" sz="2000" dirty="0"/>
              <a:t>: GPU</a:t>
            </a:r>
            <a:endParaRPr lang="en-IN" sz="2400" dirty="0"/>
          </a:p>
          <a:p>
            <a:pPr marL="0" indent="0">
              <a:buNone/>
            </a:pPr>
            <a:endParaRPr lang="en-I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924800" y="2082800"/>
            <a:ext cx="2661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CAFFE has many common solver methods: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SGD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/>
              <a:t>Adagrad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/>
              <a:t>RMSProp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/>
              <a:t>Nesterov</a:t>
            </a:r>
            <a:r>
              <a:rPr lang="en-US" dirty="0" smtClean="0"/>
              <a:t> Momentum,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r>
              <a:rPr lang="en-US" dirty="0" smtClean="0"/>
              <a:t>More details in this </a:t>
            </a:r>
            <a:r>
              <a:rPr lang="en-US" dirty="0" smtClean="0">
                <a:hlinkClick r:id="rId2"/>
              </a:rPr>
              <a:t>page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72635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Recipe for brewing a net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 the data to </a:t>
            </a:r>
            <a:r>
              <a:rPr lang="en-US" dirty="0" err="1" smtClean="0"/>
              <a:t>caffe</a:t>
            </a:r>
            <a:r>
              <a:rPr lang="en-US" dirty="0" smtClean="0"/>
              <a:t>-supported format 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LMDB, HDF5, list of images</a:t>
            </a:r>
          </a:p>
          <a:p>
            <a:r>
              <a:rPr lang="en-US" dirty="0" smtClean="0"/>
              <a:t>Define the net </a:t>
            </a:r>
          </a:p>
          <a:p>
            <a:r>
              <a:rPr lang="en-US" dirty="0" smtClean="0"/>
              <a:t>Configure the solver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Train from supported interface (command line, python, </a:t>
            </a:r>
            <a:r>
              <a:rPr lang="en-US" b="1" dirty="0" err="1" smtClean="0">
                <a:solidFill>
                  <a:srgbClr val="FF0000"/>
                </a:solidFill>
              </a:rPr>
              <a:t>etc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3692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3540" y="2395944"/>
            <a:ext cx="6223591" cy="1325563"/>
          </a:xfrm>
        </p:spPr>
        <p:txBody>
          <a:bodyPr/>
          <a:lstStyle/>
          <a:p>
            <a:r>
              <a:rPr lang="en-US" dirty="0" err="1" smtClean="0"/>
              <a:t>Softmax</a:t>
            </a:r>
            <a:r>
              <a:rPr lang="en-US" dirty="0" smtClean="0"/>
              <a:t> Classifier </a:t>
            </a:r>
            <a:r>
              <a:rPr lang="en-US" dirty="0" smtClean="0"/>
              <a:t>Demo 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9356" y="3721507"/>
            <a:ext cx="3893288" cy="86065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Command line </a:t>
            </a:r>
            <a:r>
              <a:rPr lang="en-US" dirty="0" smtClean="0"/>
              <a:t>interface</a:t>
            </a:r>
          </a:p>
          <a:p>
            <a:pPr marL="0" indent="0" algn="ctr">
              <a:buNone/>
            </a:pPr>
            <a:r>
              <a:rPr lang="en-US" dirty="0" smtClean="0"/>
              <a:t>&lt; </a:t>
            </a:r>
            <a:r>
              <a:rPr lang="en-US" dirty="0" err="1" smtClean="0"/>
              <a:t>Ipython</a:t>
            </a:r>
            <a:r>
              <a:rPr lang="en-US" dirty="0" smtClean="0"/>
              <a:t> notebook&gt;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8611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Pycaffe</a:t>
            </a:r>
            <a:r>
              <a:rPr lang="en-US" dirty="0" smtClean="0"/>
              <a:t> Demo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9640" y="2909252"/>
            <a:ext cx="7391400" cy="10394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err="1" smtClean="0"/>
              <a:t>Softmax</a:t>
            </a:r>
            <a:r>
              <a:rPr lang="en-US" sz="3600" dirty="0" smtClean="0"/>
              <a:t> Classifier example on </a:t>
            </a:r>
            <a:r>
              <a:rPr lang="en-US" sz="3600" dirty="0" err="1" smtClean="0"/>
              <a:t>pycaffe</a:t>
            </a:r>
            <a:r>
              <a:rPr lang="en-US" sz="3600" dirty="0" smtClean="0"/>
              <a:t> 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356975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tuning Hyper - parameters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92" y="1690688"/>
            <a:ext cx="45720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73850"/>
            <a:ext cx="4571999" cy="3262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5200" y="5212080"/>
            <a:ext cx="9408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on the left has a high learning rate and the loss on the training set does not converge. When hyper-parameters like learning rate and weight-decay are tuned, the loss decreases rapidly  as shown in the figure on the right.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532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use full to generate a log file where </a:t>
            </a:r>
            <a:r>
              <a:rPr lang="en-US" dirty="0" err="1" smtClean="0"/>
              <a:t>caffe</a:t>
            </a:r>
            <a:r>
              <a:rPr lang="en-US" dirty="0" smtClean="0"/>
              <a:t> dumps values like training loss, iteration number, norm of the weights of each blob, etc. </a:t>
            </a:r>
          </a:p>
          <a:p>
            <a:r>
              <a:rPr lang="en-US" dirty="0" smtClean="0"/>
              <a:t>Parse log file to obtain useful hints about training process</a:t>
            </a:r>
            <a:br>
              <a:rPr lang="en-US" dirty="0" smtClean="0"/>
            </a:br>
            <a:r>
              <a:rPr lang="en-US" dirty="0" smtClean="0"/>
              <a:t>- see caffe/tools/extra/parse_log.py</a:t>
            </a:r>
          </a:p>
          <a:p>
            <a:r>
              <a:rPr lang="en-US" dirty="0" smtClean="0"/>
              <a:t>The above is a generic function. Custom log parsing can be created by you keeping the above as an example.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0171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2539365"/>
            <a:ext cx="3977640" cy="1325563"/>
          </a:xfrm>
        </p:spPr>
        <p:txBody>
          <a:bodyPr/>
          <a:lstStyle/>
          <a:p>
            <a:r>
              <a:rPr lang="en-US" dirty="0" smtClean="0"/>
              <a:t>Log Parse Demo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2333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Logistic Regression as a Cascade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85974"/>
            <a:ext cx="9144000" cy="5872026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676400"/>
            <a:ext cx="1082488" cy="533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3" t="33766" r="1"/>
          <a:stretch/>
        </p:blipFill>
        <p:spPr>
          <a:xfrm>
            <a:off x="1805711" y="1475510"/>
            <a:ext cx="368979" cy="35329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3" t="33766" r="1"/>
          <a:stretch/>
        </p:blipFill>
        <p:spPr>
          <a:xfrm>
            <a:off x="1905001" y="3352801"/>
            <a:ext cx="368979" cy="35329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3" t="33766" r="1"/>
          <a:stretch/>
        </p:blipFill>
        <p:spPr>
          <a:xfrm>
            <a:off x="7315201" y="6160656"/>
            <a:ext cx="368979" cy="35329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extBox 12"/>
          <p:cNvSpPr txBox="1"/>
          <p:nvPr/>
        </p:nvSpPr>
        <p:spPr>
          <a:xfrm>
            <a:off x="4407529" y="6578469"/>
            <a:ext cx="457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Yann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LeCun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31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Pycaffe</a:t>
            </a:r>
            <a:r>
              <a:rPr lang="en-US" dirty="0" smtClean="0"/>
              <a:t> Demo 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1575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pycaffe</a:t>
            </a:r>
            <a:r>
              <a:rPr lang="en-US" dirty="0" smtClean="0"/>
              <a:t> to visualize weights of a pre-trained model</a:t>
            </a:r>
          </a:p>
          <a:p>
            <a:r>
              <a:rPr lang="en-US" dirty="0" smtClean="0">
                <a:hlinkClick r:id="rId2"/>
              </a:rPr>
              <a:t>Model Zoo </a:t>
            </a:r>
            <a:r>
              <a:rPr lang="en-US" dirty="0" smtClean="0"/>
              <a:t>has </a:t>
            </a:r>
            <a:r>
              <a:rPr lang="en-US" dirty="0" err="1" smtClean="0"/>
              <a:t>pretrained</a:t>
            </a:r>
            <a:r>
              <a:rPr lang="en-US" dirty="0" smtClean="0"/>
              <a:t> models of deep learning architectures like </a:t>
            </a:r>
            <a:r>
              <a:rPr lang="en-US" dirty="0" err="1" smtClean="0"/>
              <a:t>alexnet</a:t>
            </a:r>
            <a:r>
              <a:rPr lang="en-US" dirty="0" smtClean="0"/>
              <a:t> </a:t>
            </a:r>
          </a:p>
          <a:p>
            <a:r>
              <a:rPr lang="en-US" dirty="0" smtClean="0"/>
              <a:t>Running a forward pass to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predict class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Pycaffe</a:t>
            </a:r>
            <a:r>
              <a:rPr lang="en-US" dirty="0" smtClean="0">
                <a:solidFill>
                  <a:srgbClr val="FF0000"/>
                </a:solidFill>
              </a:rPr>
              <a:t> documentation is sparse!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Looking at examples and reading code is inevitable if you want to make the best use of CAFFE! </a:t>
            </a:r>
          </a:p>
        </p:txBody>
      </p:sp>
    </p:spTree>
    <p:extLst>
      <p:ext uri="{BB962C8B-B14F-4D97-AF65-F5344CB8AC3E}">
        <p14:creationId xmlns:p14="http://schemas.microsoft.com/office/powerpoint/2010/main" val="188198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title" idx="4294967295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4000"/>
              <a:t>Up Next</a:t>
            </a:r>
            <a:r>
              <a:rPr lang="en"/>
              <a:t> </a:t>
            </a:r>
            <a:r>
              <a:rPr lang="en" sz="3200"/>
              <a:t>The Latest Roast</a:t>
            </a:r>
          </a:p>
        </p:txBody>
      </p:sp>
      <p:grpSp>
        <p:nvGrpSpPr>
          <p:cNvPr id="532" name="Shape 532"/>
          <p:cNvGrpSpPr/>
          <p:nvPr/>
        </p:nvGrpSpPr>
        <p:grpSpPr>
          <a:xfrm>
            <a:off x="7045889" y="1424144"/>
            <a:ext cx="4185860" cy="2578752"/>
            <a:chOff x="2405645" y="1532925"/>
            <a:chExt cx="3994649" cy="2460954"/>
          </a:xfrm>
        </p:grpSpPr>
        <p:pic>
          <p:nvPicPr>
            <p:cNvPr id="533" name="Shape 5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05645" y="1925029"/>
              <a:ext cx="3994649" cy="20688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4" name="Shape 534"/>
            <p:cNvSpPr txBox="1"/>
            <p:nvPr/>
          </p:nvSpPr>
          <p:spPr>
            <a:xfrm>
              <a:off x="2678425" y="1532925"/>
              <a:ext cx="3449100" cy="392100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t" anchorCtr="0">
              <a:noAutofit/>
            </a:bodyPr>
            <a:lstStyle/>
            <a:p>
              <a:pPr algn="ctr"/>
              <a:r>
                <a:rPr lang="en" sz="2400" b="1" u="sng">
                  <a:solidFill>
                    <a:schemeClr val="hlink"/>
                  </a:solidFill>
                  <a:hlinkClick r:id="rId4"/>
                </a:rPr>
                <a:t>Pixelwise Prediction</a:t>
              </a:r>
            </a:p>
          </p:txBody>
        </p:sp>
      </p:grpSp>
      <p:grpSp>
        <p:nvGrpSpPr>
          <p:cNvPr id="535" name="Shape 535"/>
          <p:cNvGrpSpPr/>
          <p:nvPr/>
        </p:nvGrpSpPr>
        <p:grpSpPr>
          <a:xfrm>
            <a:off x="609600" y="1424144"/>
            <a:ext cx="4918400" cy="2416971"/>
            <a:chOff x="457200" y="1144308"/>
            <a:chExt cx="3688800" cy="1812728"/>
          </a:xfrm>
        </p:grpSpPr>
        <p:pic>
          <p:nvPicPr>
            <p:cNvPr id="536" name="Shape 53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57200" y="1452387"/>
              <a:ext cx="3688800" cy="15046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7" name="Shape 537"/>
            <p:cNvSpPr txBox="1"/>
            <p:nvPr/>
          </p:nvSpPr>
          <p:spPr>
            <a:xfrm>
              <a:off x="946344" y="1144308"/>
              <a:ext cx="2710500" cy="308100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t" anchorCtr="0">
              <a:noAutofit/>
            </a:bodyPr>
            <a:lstStyle/>
            <a:p>
              <a:pPr algn="ctr"/>
              <a:r>
                <a:rPr lang="en" sz="2400" b="1" u="sng">
                  <a:solidFill>
                    <a:schemeClr val="hlink"/>
                  </a:solidFill>
                  <a:hlinkClick r:id="rId6"/>
                </a:rPr>
                <a:t>Detection</a:t>
              </a:r>
            </a:p>
          </p:txBody>
        </p:sp>
      </p:grpSp>
      <p:pic>
        <p:nvPicPr>
          <p:cNvPr id="538" name="Shape 5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80850" y="4347934"/>
            <a:ext cx="3575908" cy="2578733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Shape 539"/>
          <p:cNvSpPr txBox="1"/>
          <p:nvPr/>
        </p:nvSpPr>
        <p:spPr>
          <a:xfrm>
            <a:off x="1261808" y="3856011"/>
            <a:ext cx="3614000" cy="410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2400" b="1" u="sng">
                <a:solidFill>
                  <a:schemeClr val="hlink"/>
                </a:solidFill>
                <a:hlinkClick r:id="rId8"/>
              </a:rPr>
              <a:t>Sequences</a:t>
            </a:r>
          </a:p>
        </p:txBody>
      </p:sp>
      <p:pic>
        <p:nvPicPr>
          <p:cNvPr id="540" name="Shape 5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78268" y="4637734"/>
            <a:ext cx="1921065" cy="1999133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Shape 541"/>
          <p:cNvSpPr txBox="1"/>
          <p:nvPr/>
        </p:nvSpPr>
        <p:spPr>
          <a:xfrm>
            <a:off x="7331808" y="4212511"/>
            <a:ext cx="3614000" cy="410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2400" b="1" u="sng">
                <a:solidFill>
                  <a:schemeClr val="hlink"/>
                </a:solidFill>
                <a:hlinkClick r:id="rId10"/>
              </a:rPr>
              <a:t>Framework Future</a:t>
            </a:r>
          </a:p>
        </p:txBody>
      </p:sp>
    </p:spTree>
    <p:extLst>
      <p:ext uri="{BB962C8B-B14F-4D97-AF65-F5344CB8AC3E}">
        <p14:creationId xmlns:p14="http://schemas.microsoft.com/office/powerpoint/2010/main" val="125383675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examples are provided in the </a:t>
            </a:r>
            <a:r>
              <a:rPr lang="en-US" dirty="0" err="1" smtClean="0"/>
              <a:t>caffe</a:t>
            </a:r>
            <a:r>
              <a:rPr lang="en-US" dirty="0" smtClean="0"/>
              <a:t>-master/examples directory</a:t>
            </a:r>
          </a:p>
          <a:p>
            <a:r>
              <a:rPr lang="en-US" dirty="0" err="1" smtClean="0"/>
              <a:t>Ipython</a:t>
            </a:r>
            <a:r>
              <a:rPr lang="en-US" dirty="0" smtClean="0"/>
              <a:t> notebooks for common Neural network tasks like filter visualization, fine-tuning,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err="1" smtClean="0">
                <a:hlinkClick r:id="rId2"/>
              </a:rPr>
              <a:t>Caffe</a:t>
            </a:r>
            <a:r>
              <a:rPr lang="en-US" dirty="0" smtClean="0">
                <a:hlinkClick r:id="rId2"/>
              </a:rPr>
              <a:t>-tutorials</a:t>
            </a:r>
            <a:endParaRPr lang="en-US" dirty="0" smtClean="0"/>
          </a:p>
          <a:p>
            <a:r>
              <a:rPr lang="en-US" dirty="0" err="1" smtClean="0">
                <a:hlinkClick r:id="rId3"/>
              </a:rPr>
              <a:t>Caffe</a:t>
            </a:r>
            <a:r>
              <a:rPr lang="en-US" dirty="0" smtClean="0">
                <a:hlinkClick r:id="rId3"/>
              </a:rPr>
              <a:t> chat</a:t>
            </a:r>
            <a:endParaRPr lang="en-US" dirty="0" smtClean="0"/>
          </a:p>
          <a:p>
            <a:r>
              <a:rPr lang="en-US" dirty="0" err="1" smtClean="0">
                <a:hlinkClick r:id="rId4"/>
              </a:rPr>
              <a:t>Caffe</a:t>
            </a:r>
            <a:r>
              <a:rPr lang="en-US" dirty="0" smtClean="0">
                <a:hlinkClick r:id="rId4"/>
              </a:rPr>
              <a:t>-users group </a:t>
            </a:r>
            <a:endParaRPr lang="en-US" dirty="0" smtClean="0"/>
          </a:p>
          <a:p>
            <a:r>
              <a:rPr lang="en-US" dirty="0" smtClean="0"/>
              <a:t>Watch out for new features!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897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N" dirty="0">
                <a:hlinkClick r:id="rId2"/>
              </a:rPr>
              <a:t>http://caffe.berkeleyvision.org</a:t>
            </a:r>
            <a:r>
              <a:rPr lang="en-IN" dirty="0" smtClean="0">
                <a:hlinkClick r:id="rId2"/>
              </a:rPr>
              <a:t>/</a:t>
            </a: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hlinkClick r:id="rId3"/>
              </a:rPr>
              <a:t>DIY Deep Learning for Vision with </a:t>
            </a:r>
            <a:r>
              <a:rPr lang="en-US" dirty="0" err="1" smtClean="0">
                <a:hlinkClick r:id="rId3"/>
              </a:rPr>
              <a:t>Caffe</a:t>
            </a: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159054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540" y="2691765"/>
            <a:ext cx="3042920" cy="1325563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9092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Computation: Forward-Prop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90701"/>
            <a:ext cx="9144000" cy="32701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07529" y="6578469"/>
            <a:ext cx="457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Yann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LeCun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Computation: Back-Prop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17255"/>
            <a:ext cx="9144000" cy="33089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07529" y="6578469"/>
            <a:ext cx="457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Yann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LeCun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99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using Stochastic Gradient Descent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245195" y="4785360"/>
                <a:ext cx="216408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195" y="4785360"/>
                <a:ext cx="2164080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2950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93190"/>
            <a:ext cx="52482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7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using Stochastic Gradient Descent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245195" y="4785360"/>
                <a:ext cx="216408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𝜇𝛻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195" y="4785360"/>
                <a:ext cx="2164080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2950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6975" y="1809909"/>
            <a:ext cx="2990850" cy="2571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4640" y="4460240"/>
            <a:ext cx="499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Loss functions of NN are almost always non-convex</a:t>
            </a:r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393190"/>
            <a:ext cx="52482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9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1614</Words>
  <Application>Microsoft Office PowerPoint</Application>
  <PresentationFormat>Widescreen</PresentationFormat>
  <Paragraphs>412</Paragraphs>
  <Slides>54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72" baseType="lpstr">
      <vt:lpstr>ＭＳ Ｐゴシック</vt:lpstr>
      <vt:lpstr>Arial</vt:lpstr>
      <vt:lpstr>Arial Narrow</vt:lpstr>
      <vt:lpstr>Calibri</vt:lpstr>
      <vt:lpstr>Calibri Light</vt:lpstr>
      <vt:lpstr>Cambria Math</vt:lpstr>
      <vt:lpstr>Consolas</vt:lpstr>
      <vt:lpstr>Courier New</vt:lpstr>
      <vt:lpstr>DejaVu Sans</vt:lpstr>
      <vt:lpstr>FreeSans</vt:lpstr>
      <vt:lpstr>Georgia</vt:lpstr>
      <vt:lpstr>Osaka</vt:lpstr>
      <vt:lpstr>Symbol</vt:lpstr>
      <vt:lpstr>Times New Roman</vt:lpstr>
      <vt:lpstr>Wingdings</vt:lpstr>
      <vt:lpstr>Office Theme</vt:lpstr>
      <vt:lpstr>Blank Presentation</vt:lpstr>
      <vt:lpstr>1_Blank Presentation</vt:lpstr>
      <vt:lpstr>ECE6504 – Deep Learning for Perception</vt:lpstr>
      <vt:lpstr>PowerPoint Presentation</vt:lpstr>
      <vt:lpstr>Logistic Regression as a Cascade</vt:lpstr>
      <vt:lpstr>Logistic Regression as a Cascade</vt:lpstr>
      <vt:lpstr>Logistic Regression as a Cascade</vt:lpstr>
      <vt:lpstr>Key Computation: Forward-Prop</vt:lpstr>
      <vt:lpstr>Key Computation: Back-Prop</vt:lpstr>
      <vt:lpstr>Training using Stochastic Gradient Descent</vt:lpstr>
      <vt:lpstr>Training using Stochastic Gradient Descent</vt:lpstr>
      <vt:lpstr>Training using Stochastic Gradient Descent</vt:lpstr>
      <vt:lpstr>Network</vt:lpstr>
      <vt:lpstr>PowerPoint Presentation</vt:lpstr>
      <vt:lpstr>PowerPoint Presentation</vt:lpstr>
      <vt:lpstr>PowerPoint Presentation</vt:lpstr>
      <vt:lpstr>PowerPoint Presentation</vt:lpstr>
      <vt:lpstr>Outline </vt:lpstr>
      <vt:lpstr>What is Caffe?</vt:lpstr>
      <vt:lpstr>What is Caffe?</vt:lpstr>
      <vt:lpstr>Installation </vt:lpstr>
      <vt:lpstr>Installation </vt:lpstr>
      <vt:lpstr>Installation </vt:lpstr>
      <vt:lpstr>Installation</vt:lpstr>
      <vt:lpstr>Installation</vt:lpstr>
      <vt:lpstr>Quick Questions?</vt:lpstr>
      <vt:lpstr>Key Ingredients</vt:lpstr>
      <vt:lpstr>DAG</vt:lpstr>
      <vt:lpstr>Blob</vt:lpstr>
      <vt:lpstr>Layer Protocol</vt:lpstr>
      <vt:lpstr>Layers</vt:lpstr>
      <vt:lpstr>Loss</vt:lpstr>
      <vt:lpstr>Protobuf Model Format</vt:lpstr>
      <vt:lpstr>Softmax Classifier</vt:lpstr>
      <vt:lpstr>Neural Network</vt:lpstr>
      <vt:lpstr>Activation function</vt:lpstr>
      <vt:lpstr>Recipe for brewing a net</vt:lpstr>
      <vt:lpstr>Layers – Data Layers</vt:lpstr>
      <vt:lpstr>Recipe for brewing a net</vt:lpstr>
      <vt:lpstr>Example: Softmax Classifier  Architecture file </vt:lpstr>
      <vt:lpstr>Example: Softmax Classifier  Architecture file </vt:lpstr>
      <vt:lpstr>Example: Softmax Classifier  Architecture file </vt:lpstr>
      <vt:lpstr>Recipe for brewing a net</vt:lpstr>
      <vt:lpstr>Example: Softmax Classifier Solver file</vt:lpstr>
      <vt:lpstr>Example: Softmax Classifier Solver file</vt:lpstr>
      <vt:lpstr>Recipe for brewing a net</vt:lpstr>
      <vt:lpstr>Softmax Classifier Demo  </vt:lpstr>
      <vt:lpstr>Pycaffe Demo</vt:lpstr>
      <vt:lpstr>Need for tuning Hyper - parameters</vt:lpstr>
      <vt:lpstr>Logging</vt:lpstr>
      <vt:lpstr>Log Parse Demo</vt:lpstr>
      <vt:lpstr>Pycaffe Demo  </vt:lpstr>
      <vt:lpstr>Up Next The Latest Roast</vt:lpstr>
      <vt:lpstr>Resources</vt:lpstr>
      <vt:lpstr>References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ECE6504 – Deep Learning and Perception</dc:title>
  <dc:creator>Ashwin</dc:creator>
  <cp:lastModifiedBy>Ashwin</cp:lastModifiedBy>
  <cp:revision>29</cp:revision>
  <dcterms:created xsi:type="dcterms:W3CDTF">2015-08-27T03:13:31Z</dcterms:created>
  <dcterms:modified xsi:type="dcterms:W3CDTF">2015-08-27T20:42:24Z</dcterms:modified>
</cp:coreProperties>
</file>