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7" r:id="rId9"/>
    <p:sldId id="266" r:id="rId10"/>
    <p:sldId id="267" r:id="rId11"/>
    <p:sldId id="272" r:id="rId12"/>
    <p:sldId id="270" r:id="rId13"/>
    <p:sldId id="268" r:id="rId14"/>
    <p:sldId id="269" r:id="rId15"/>
    <p:sldId id="271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19" autoAdjust="0"/>
  </p:normalViewPr>
  <p:slideViewPr>
    <p:cSldViewPr snapToGrid="0" snapToObjects="1">
      <p:cViewPr varScale="1">
        <p:scale>
          <a:sx n="89" d="100"/>
          <a:sy n="89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D1744-A446-4541-B0AD-A7E8960B939C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2E833-0391-8E49-900D-1780F85BE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1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7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2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82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50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7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0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5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1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2E833-0391-8E49-900D-1780F85BE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6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6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6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2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2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4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387D-7C71-C640-A6F9-02C46E6FEA22}" type="datetimeFigureOut">
              <a:rPr lang="en-US" smtClean="0"/>
              <a:t>12/4/15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C2D1-2579-C84E-8484-550EAB06E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Dropout as a Bayesian Approximation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713" y="4365974"/>
            <a:ext cx="6400800" cy="69991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Presented by Qing Sun</a:t>
            </a:r>
            <a:endParaRPr lang="en-US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97001" y="3558826"/>
            <a:ext cx="6400800" cy="699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Yarin</a:t>
            </a:r>
            <a:r>
              <a:rPr lang="en-US" dirty="0" smtClean="0"/>
              <a:t> Gal and </a:t>
            </a:r>
            <a:r>
              <a:rPr lang="en-US" dirty="0" err="1" smtClean="0"/>
              <a:t>Zoubin</a:t>
            </a:r>
            <a:r>
              <a:rPr lang="en-US" dirty="0" smtClean="0"/>
              <a:t> </a:t>
            </a:r>
            <a:r>
              <a:rPr lang="en-US" dirty="0" err="1" smtClean="0"/>
              <a:t>Ghahramani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92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Dropout works?</a:t>
            </a:r>
            <a:endParaRPr lang="en-US" dirty="0"/>
          </a:p>
        </p:txBody>
      </p:sp>
      <p:pic>
        <p:nvPicPr>
          <p:cNvPr id="4" name="Picture 3" descr="Solar_GP_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1686924"/>
            <a:ext cx="8894064" cy="1834896"/>
          </a:xfrm>
          <a:prstGeom prst="rect">
            <a:avLst/>
          </a:prstGeom>
        </p:spPr>
      </p:pic>
      <p:pic>
        <p:nvPicPr>
          <p:cNvPr id="5" name="Picture 4" descr="Solar_MC_dropo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4269773"/>
            <a:ext cx="8894064" cy="1834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5203" y="3745130"/>
            <a:ext cx="443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 process with SE covariance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6571" y="6351266"/>
            <a:ext cx="723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Dropout using uncertainty information (5 hidden layers, </a:t>
            </a:r>
            <a:r>
              <a:rPr lang="en-US" dirty="0" err="1" smtClean="0"/>
              <a:t>ReLU</a:t>
            </a:r>
            <a:r>
              <a:rPr lang="en-US" dirty="0" smtClean="0"/>
              <a:t> non-</a:t>
            </a:r>
            <a:r>
              <a:rPr lang="en-US" dirty="0" err="1" smtClean="0"/>
              <a:t>linearty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0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Dropout works?</a:t>
            </a:r>
            <a:endParaRPr lang="en-US" dirty="0"/>
          </a:p>
        </p:txBody>
      </p:sp>
      <p:pic>
        <p:nvPicPr>
          <p:cNvPr id="3" name="Picture 2" descr="co2_standard_dropout_rel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1646077"/>
            <a:ext cx="4397222" cy="1371298"/>
          </a:xfrm>
          <a:prstGeom prst="rect">
            <a:avLst/>
          </a:prstGeom>
        </p:spPr>
      </p:pic>
      <p:pic>
        <p:nvPicPr>
          <p:cNvPr id="5" name="Picture 4" descr="co2_GP_S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837" y="1628473"/>
            <a:ext cx="4453670" cy="1388902"/>
          </a:xfrm>
          <a:prstGeom prst="rect">
            <a:avLst/>
          </a:prstGeom>
        </p:spPr>
      </p:pic>
      <p:pic>
        <p:nvPicPr>
          <p:cNvPr id="6" name="Picture 5" descr="co2_MC_dropout_rel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3756230"/>
            <a:ext cx="4397222" cy="1371299"/>
          </a:xfrm>
          <a:prstGeom prst="rect">
            <a:avLst/>
          </a:prstGeom>
        </p:spPr>
      </p:pic>
      <p:pic>
        <p:nvPicPr>
          <p:cNvPr id="7" name="Picture 6" descr="co2_MC_dropout_01_tan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60" y="3756231"/>
            <a:ext cx="4437419" cy="1383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332" y="3262923"/>
            <a:ext cx="215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Standard dropout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248" y="5214311"/>
            <a:ext cx="341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 MC dropout </a:t>
            </a:r>
            <a:r>
              <a:rPr lang="en-US" dirty="0" err="1" smtClean="0"/>
              <a:t>ReLU</a:t>
            </a:r>
            <a:r>
              <a:rPr lang="en-US" dirty="0" smtClean="0"/>
              <a:t> non-linearity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1081" y="3198391"/>
            <a:ext cx="473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Gaussian process with SE covariance function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75924" y="5210407"/>
            <a:ext cx="3420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 MC dropout </a:t>
            </a:r>
            <a:r>
              <a:rPr lang="en-US" dirty="0" err="1" smtClean="0"/>
              <a:t>TanH</a:t>
            </a:r>
            <a:r>
              <a:rPr lang="en-US" dirty="0" smtClean="0"/>
              <a:t> non-linearity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48793" y="6135082"/>
            <a:ext cx="353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CO2 concentration dataset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485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</a:t>
            </a:r>
            <a:r>
              <a:rPr lang="en-US" dirty="0" smtClean="0"/>
              <a:t>ense?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311" y="1487468"/>
            <a:ext cx="9058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0000FF"/>
                </a:solidFill>
              </a:rPr>
              <a:t>Infinity</a:t>
            </a:r>
            <a:r>
              <a:rPr lang="en-US" sz="2400" dirty="0" smtClean="0"/>
              <a:t> wide (single hidden layer) NNs with distributions placed over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heir weights converge to Gaussian Process </a:t>
            </a:r>
            <a:r>
              <a:rPr lang="en-US" sz="2000" dirty="0" smtClean="0"/>
              <a:t>[Neal’s thesis, 1995]</a:t>
            </a:r>
            <a:endParaRPr lang="en-US" sz="20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68" y="2597638"/>
            <a:ext cx="3987800" cy="939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4022" y="3614623"/>
            <a:ext cx="8686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By the Central Limit Theorem, it will become Gaussian as N-&gt;∞, as long as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each term has finite variance. Since                 is bounded, this must be the case </a:t>
            </a:r>
            <a:endParaRPr lang="en-US" sz="20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87" y="3977069"/>
            <a:ext cx="838200" cy="330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-37926" y="4392239"/>
            <a:ext cx="6404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The distribution will reach a limit if we make       scale as  </a:t>
            </a: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2" y="4548073"/>
            <a:ext cx="241300" cy="1651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28" y="4484084"/>
            <a:ext cx="685800" cy="254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-22292" y="4915861"/>
            <a:ext cx="904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The joint distribution of the function at any number of input points converges to a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multivariate Gaussian, i.e., we have a Gaussian process.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76" y="5636839"/>
            <a:ext cx="8776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000" dirty="0" smtClean="0"/>
              <a:t>The hidden-to-output weights go to zero as the number of hidden units goes to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infinity. </a:t>
            </a:r>
            <a:r>
              <a:rPr lang="en-US" dirty="0" smtClean="0"/>
              <a:t>[Please check Neal’s thesis for how they deal with this issue.]</a:t>
            </a:r>
          </a:p>
        </p:txBody>
      </p:sp>
      <p:sp>
        <p:nvSpPr>
          <p:cNvPr id="3" name="Rectangle 2"/>
          <p:cNvSpPr/>
          <p:nvPr/>
        </p:nvSpPr>
        <p:spPr>
          <a:xfrm>
            <a:off x="341760" y="6519446"/>
            <a:ext cx="78075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rgbClr val="0000FF"/>
                </a:solidFill>
              </a:rPr>
              <a:t>R M Neal. Bayesian learning for neural networks. PhD thesis, University of Toronto, 1995.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0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S</a:t>
            </a:r>
            <a:r>
              <a:rPr lang="en-US" dirty="0" smtClean="0"/>
              <a:t>ense?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5222"/>
            <a:ext cx="7545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Posterior distribution might have complex form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2205" y="2128442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400" dirty="0" smtClean="0"/>
              <a:t>Define an “easier” </a:t>
            </a:r>
            <a:r>
              <a:rPr lang="en-US" sz="2400" dirty="0" err="1" smtClean="0"/>
              <a:t>variational</a:t>
            </a:r>
            <a:r>
              <a:rPr lang="en-US" sz="2400" dirty="0" smtClean="0"/>
              <a:t> distribution </a:t>
            </a:r>
            <a:endParaRPr lang="en-US" sz="24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96" y="2221330"/>
            <a:ext cx="571500" cy="3175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060" y="2915651"/>
            <a:ext cx="3644900" cy="31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5437" y="3583410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400" dirty="0" smtClean="0"/>
              <a:t>Minimizing KL     maximizing the </a:t>
            </a:r>
            <a:r>
              <a:rPr lang="en-US" sz="2400" i="1" dirty="0" smtClean="0"/>
              <a:t>log evidence lower bound     </a:t>
            </a:r>
            <a:endParaRPr lang="en-US" sz="2400" i="1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924" y="3765955"/>
            <a:ext cx="292100" cy="177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64" y="4123408"/>
            <a:ext cx="6096000" cy="711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10205" y="5271816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training data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3239" y="5271816"/>
            <a:ext cx="342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prior-&gt; avoid over-fitting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 rot="16200000">
            <a:off x="3449191" y="4544286"/>
            <a:ext cx="434060" cy="914400"/>
          </a:xfrm>
          <a:prstGeom prst="leftBrac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6552399" y="4584642"/>
            <a:ext cx="434060" cy="914400"/>
          </a:xfrm>
          <a:prstGeom prst="leftBrac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0685" y="5783250"/>
            <a:ext cx="6827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Lucida Grande"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Key problem: what kind of q(w) dropout provides?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6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It Make Sense?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19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Parameters: 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b</a:t>
            </a:r>
            <a:endParaRPr lang="en-US" sz="28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44" y="2399535"/>
            <a:ext cx="2400300" cy="9525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94" y="3513285"/>
            <a:ext cx="59944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4" y="4773836"/>
            <a:ext cx="8648700" cy="67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586" y="5633825"/>
            <a:ext cx="80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2000" dirty="0"/>
              <a:t>p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=p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=0, normal NN without dropout =&gt; no regularization on parameters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25902" y="6106533"/>
            <a:ext cx="7763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2000" dirty="0"/>
              <a:t>s</a:t>
            </a:r>
            <a:r>
              <a:rPr lang="en-US" sz="2000" dirty="0" smtClean="0"/>
              <a:t>-&gt;0, mixed </a:t>
            </a:r>
            <a:r>
              <a:rPr lang="en-US" sz="2000" dirty="0"/>
              <a:t>G</a:t>
            </a:r>
            <a:r>
              <a:rPr lang="en-US" sz="2000" dirty="0" smtClean="0"/>
              <a:t>aussian distribution approximates </a:t>
            </a:r>
            <a:r>
              <a:rPr lang="en-US" sz="2000" dirty="0" err="1" smtClean="0"/>
              <a:t>Bernoullis</a:t>
            </a:r>
            <a:r>
              <a:rPr lang="en-US" sz="2000" dirty="0" smtClean="0"/>
              <a:t> distribution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26" y="4036569"/>
            <a:ext cx="8179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Lucida Grande"/>
              <a:buChar char="-"/>
            </a:pPr>
            <a:r>
              <a:rPr lang="en-US" sz="2000" dirty="0" smtClean="0"/>
              <a:t>No variance variable. Minimizing KL divergence from the full posterior </a:t>
            </a:r>
          </a:p>
          <a:p>
            <a:r>
              <a:rPr lang="en-US" sz="2000" dirty="0" smtClean="0"/>
              <a:t>contains second-order moment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084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4" name="Picture 3" descr="MC_dropout_mnist_ip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71" y="2174629"/>
            <a:ext cx="4107071" cy="2201984"/>
          </a:xfrm>
          <a:prstGeom prst="rect">
            <a:avLst/>
          </a:prstGeom>
        </p:spPr>
      </p:pic>
      <p:pic>
        <p:nvPicPr>
          <p:cNvPr id="5" name="Picture 4" descr="MC_dropout_mnist_pro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50" y="2174629"/>
            <a:ext cx="4119442" cy="2201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3811" y="472709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</a:t>
            </a:r>
            <a:r>
              <a:rPr lang="en-US" dirty="0" err="1" smtClean="0"/>
              <a:t>Softmax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input</a:t>
            </a:r>
            <a:r>
              <a:rPr lang="en-US" dirty="0" smtClean="0"/>
              <a:t> scatter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47800" y="4727092"/>
            <a:ext cx="26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</a:t>
            </a:r>
            <a:r>
              <a:rPr lang="en-US" dirty="0" err="1" smtClean="0"/>
              <a:t>Softmax</a:t>
            </a:r>
            <a:r>
              <a:rPr lang="en-US" dirty="0" smtClean="0">
                <a:solidFill>
                  <a:srgbClr val="0000FF"/>
                </a:solidFill>
              </a:rPr>
              <a:t> output </a:t>
            </a:r>
            <a:r>
              <a:rPr lang="en-US" dirty="0" smtClean="0"/>
              <a:t>scatter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1892" y="5559642"/>
            <a:ext cx="258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MINIST digit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1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4" name="Content Placeholder 3" descr="Bayes-NN copy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-1596"/>
          <a:stretch/>
        </p:blipFill>
        <p:spPr>
          <a:xfrm>
            <a:off x="-26125" y="1758467"/>
            <a:ext cx="9170125" cy="3047999"/>
          </a:xfrm>
        </p:spPr>
      </p:pic>
      <p:sp>
        <p:nvSpPr>
          <p:cNvPr id="5" name="TextBox 4"/>
          <p:cNvSpPr txBox="1"/>
          <p:nvPr/>
        </p:nvSpPr>
        <p:spPr>
          <a:xfrm>
            <a:off x="254000" y="4906059"/>
            <a:ext cx="8967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Averaged test performance in RMSE and predictive log likelihood for </a:t>
            </a:r>
            <a:r>
              <a:rPr lang="en-US" dirty="0" err="1" smtClean="0"/>
              <a:t>variational</a:t>
            </a:r>
            <a:r>
              <a:rPr lang="en-US" dirty="0" smtClean="0"/>
              <a:t> inference (VI), </a:t>
            </a:r>
          </a:p>
          <a:p>
            <a:pPr algn="ctr"/>
            <a:r>
              <a:rPr lang="en-US" dirty="0" smtClean="0"/>
              <a:t>Probabilistic back-propagation (PBP) and dropout uncertainty (Dropout)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4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4" name="Picture 3" descr="rl_screenshot_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8"/>
          <a:stretch/>
        </p:blipFill>
        <p:spPr>
          <a:xfrm>
            <a:off x="234462" y="1836627"/>
            <a:ext cx="3868615" cy="3122623"/>
          </a:xfrm>
          <a:prstGeom prst="rect">
            <a:avLst/>
          </a:prstGeom>
        </p:spPr>
      </p:pic>
      <p:pic>
        <p:nvPicPr>
          <p:cNvPr id="5" name="Picture 4" descr="rl_pl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81" y="1737102"/>
            <a:ext cx="4449866" cy="3730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9538" y="5300376"/>
            <a:ext cx="477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(a) Agent in 2D world. Red circle: </a:t>
            </a:r>
            <a:r>
              <a:rPr lang="en-US" dirty="0" err="1" smtClean="0"/>
              <a:t>postive</a:t>
            </a:r>
            <a:r>
              <a:rPr lang="en-US" dirty="0" smtClean="0"/>
              <a:t> reward, </a:t>
            </a:r>
          </a:p>
          <a:p>
            <a:pPr algn="ctr"/>
            <a:r>
              <a:rPr lang="en-US" dirty="0" smtClean="0"/>
              <a:t>green circle: negative reward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69724" y="5316010"/>
            <a:ext cx="307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(b) Log plot of average reward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016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545" y="2719874"/>
            <a:ext cx="2235899" cy="1071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The End!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936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Uncertainty</a:t>
            </a:r>
            <a:endParaRPr lang="en-US" dirty="0"/>
          </a:p>
        </p:txBody>
      </p:sp>
      <p:pic>
        <p:nvPicPr>
          <p:cNvPr id="4" name="Picture 3" descr="23695_pets_vertical_store_dogs_small_tile_8._CB312176604_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r="14099"/>
          <a:stretch/>
        </p:blipFill>
        <p:spPr>
          <a:xfrm>
            <a:off x="2639125" y="2108152"/>
            <a:ext cx="3714269" cy="3344736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14927"/>
          <a:stretch/>
        </p:blipFill>
        <p:spPr>
          <a:xfrm>
            <a:off x="2639125" y="2108152"/>
            <a:ext cx="3482129" cy="3344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4274" y="5886407"/>
            <a:ext cx="189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Cat or Dog?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17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0111"/>
          </a:xfrm>
        </p:spPr>
        <p:txBody>
          <a:bodyPr/>
          <a:lstStyle/>
          <a:p>
            <a:r>
              <a:rPr lang="en-US" dirty="0" smtClean="0"/>
              <a:t>Bayesian techniques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6355" y="2257835"/>
            <a:ext cx="2121489" cy="680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smtClean="0"/>
              <a:t>Posterior: 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52" y="2348586"/>
            <a:ext cx="3225800" cy="317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70" y="2812241"/>
            <a:ext cx="5410200" cy="711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2205" y="2915470"/>
            <a:ext cx="2296816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smtClean="0"/>
              <a:t>Prediction: 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14400" y="4408864"/>
            <a:ext cx="7661194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/>
              <a:t>C</a:t>
            </a:r>
            <a:r>
              <a:rPr lang="en-US" sz="2400" dirty="0" smtClean="0"/>
              <a:t>omputational cost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0360" y="3609680"/>
            <a:ext cx="8229600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Challenge</a:t>
            </a:r>
            <a:endParaRPr lang="en-US" dirty="0"/>
          </a:p>
        </p:txBody>
      </p:sp>
      <p:pic>
        <p:nvPicPr>
          <p:cNvPr id="12" name="Picture 11" descr="gp_n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00" y="3675368"/>
            <a:ext cx="3384000" cy="312174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917392" y="4953418"/>
            <a:ext cx="7661194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smtClean="0"/>
              <a:t>More parameters to optimize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03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 descr="sketch_classification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39" y="1137528"/>
            <a:ext cx="6957729" cy="2682627"/>
          </a:xfrm>
          <a:prstGeom prst="rect">
            <a:avLst/>
          </a:prstGeom>
        </p:spPr>
      </p:pic>
      <p:pic>
        <p:nvPicPr>
          <p:cNvPr id="5" name="Picture 4" descr="sketch_classification_pro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9" y="4059129"/>
            <a:ext cx="6864349" cy="25941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1451" y="3633415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Softmax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input</a:t>
            </a:r>
            <a:r>
              <a:rPr lang="en-US" dirty="0" smtClean="0"/>
              <a:t> as a function of data 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0919" y="6437523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Softmax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output</a:t>
            </a:r>
            <a:r>
              <a:rPr lang="en-US" dirty="0" smtClean="0"/>
              <a:t> as a function of data 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0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Softmax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2096" y="1733926"/>
            <a:ext cx="10348130" cy="7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P(</a:t>
            </a:r>
            <a:r>
              <a:rPr lang="en-US" sz="2800" dirty="0" err="1" smtClean="0"/>
              <a:t>c|O</a:t>
            </a:r>
            <a:r>
              <a:rPr lang="en-US" sz="2800" dirty="0" smtClean="0"/>
              <a:t>): the density of points of category c at location O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9264" y="2376406"/>
            <a:ext cx="7956472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smtClean="0"/>
              <a:t>Consider neighbors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708" y="3177326"/>
            <a:ext cx="10348130" cy="7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Point estimate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09264" y="3782702"/>
            <a:ext cx="7956472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smtClean="0"/>
              <a:t>Place a distribution over O</a:t>
            </a:r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09264" y="4343342"/>
            <a:ext cx="7956472" cy="680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/>
              <a:buChar char="-"/>
            </a:pPr>
            <a:r>
              <a:rPr lang="en-US" sz="2400" dirty="0" err="1" smtClean="0"/>
              <a:t>Softmax</a:t>
            </a:r>
            <a:r>
              <a:rPr lang="en-US" sz="2400" dirty="0" smtClean="0"/>
              <a:t>: Delta distribution centered at local minima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7412" y="4944026"/>
            <a:ext cx="10348130" cy="7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Softmax</a:t>
            </a:r>
            <a:r>
              <a:rPr lang="en-US" sz="2800" dirty="0" smtClean="0"/>
              <a:t> is not enough to reason uncertainty!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4993" y="6327285"/>
            <a:ext cx="8980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John S. </a:t>
            </a:r>
            <a:r>
              <a:rPr lang="en-US" sz="1600" dirty="0" err="1" smtClean="0">
                <a:solidFill>
                  <a:srgbClr val="0000FF"/>
                </a:solidFill>
              </a:rPr>
              <a:t>Denker</a:t>
            </a:r>
            <a:r>
              <a:rPr lang="en-US" sz="1600" dirty="0" smtClean="0">
                <a:solidFill>
                  <a:srgbClr val="0000FF"/>
                </a:solidFill>
              </a:rPr>
              <a:t> and </a:t>
            </a:r>
            <a:r>
              <a:rPr lang="en-US" sz="1600" dirty="0" err="1" smtClean="0">
                <a:solidFill>
                  <a:srgbClr val="0000FF"/>
                </a:solidFill>
              </a:rPr>
              <a:t>Yann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</a:rPr>
              <a:t>LeCun</a:t>
            </a:r>
            <a:r>
              <a:rPr lang="en-US" sz="1600" dirty="0" smtClean="0">
                <a:solidFill>
                  <a:srgbClr val="0000FF"/>
                </a:solidFill>
              </a:rPr>
              <a:t>. Transforming Neural-Net Output Levels to Probability Distributions, 1995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0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Dropout works?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3800" y="1649562"/>
            <a:ext cx="10348130" cy="752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Ensemble, L2 </a:t>
            </a:r>
            <a:r>
              <a:rPr lang="en-US" sz="2800" dirty="0" err="1" smtClean="0"/>
              <a:t>regularizer</a:t>
            </a:r>
            <a:r>
              <a:rPr lang="en-US" sz="2800" dirty="0" smtClean="0"/>
              <a:t>, … </a:t>
            </a: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8559" y="2490730"/>
            <a:ext cx="12153072" cy="752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Variational</a:t>
            </a:r>
            <a:r>
              <a:rPr lang="en-US" sz="2800" dirty="0" smtClean="0"/>
              <a:t> approximation to Gaussian Process (GP)</a:t>
            </a:r>
            <a:endParaRPr lang="en-US" sz="2800" dirty="0"/>
          </a:p>
        </p:txBody>
      </p:sp>
      <p:pic>
        <p:nvPicPr>
          <p:cNvPr id="7" name="Picture 6" descr="JMLRdropo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06683"/>
            <a:ext cx="8019601" cy="34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4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91" y="1600200"/>
            <a:ext cx="8649205" cy="1491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 Gaussian Process is a generalization of a multivariate Gaussian distribution to </a:t>
            </a:r>
            <a:r>
              <a:rPr lang="en-US" sz="2400" dirty="0" smtClean="0">
                <a:solidFill>
                  <a:srgbClr val="FF0000"/>
                </a:solidFill>
              </a:rPr>
              <a:t>infinitely many variables (i.e., function)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8583" y="2922440"/>
            <a:ext cx="9064911" cy="1491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smtClean="0"/>
              <a:t>Definition: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00"/>
                </a:solidFill>
              </a:rPr>
              <a:t>Gaussian Process </a:t>
            </a:r>
            <a:r>
              <a:rPr lang="en-US" sz="2400" dirty="0" smtClean="0"/>
              <a:t>is a collection of random variables, </a:t>
            </a:r>
            <a:r>
              <a:rPr lang="en-US" sz="2400" dirty="0" smtClean="0">
                <a:solidFill>
                  <a:srgbClr val="FF0000"/>
                </a:solidFill>
              </a:rPr>
              <a:t>any finite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of which have (consistent) Gaussian distribution.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475" y="4278104"/>
            <a:ext cx="9064911" cy="96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000000"/>
                </a:solidFill>
              </a:rPr>
              <a:t>Gaussian Process </a:t>
            </a:r>
            <a:r>
              <a:rPr lang="en-US" sz="2400" dirty="0" smtClean="0"/>
              <a:t>is fully specified by a mean </a:t>
            </a:r>
            <a:r>
              <a:rPr lang="en-US" sz="2400" dirty="0" smtClean="0">
                <a:solidFill>
                  <a:srgbClr val="0000FF"/>
                </a:solidFill>
              </a:rPr>
              <a:t>function</a:t>
            </a:r>
            <a:r>
              <a:rPr lang="en-US" sz="2400" dirty="0" smtClean="0"/>
              <a:t>           , and covariance </a:t>
            </a:r>
            <a:r>
              <a:rPr lang="en-US" sz="2400" dirty="0" smtClean="0">
                <a:solidFill>
                  <a:srgbClr val="0000FF"/>
                </a:solidFill>
              </a:rPr>
              <a:t>function</a:t>
            </a:r>
            <a:r>
              <a:rPr lang="en-US" sz="2400" dirty="0" smtClean="0"/>
              <a:t>               :</a:t>
            </a:r>
            <a:endParaRPr lang="en-US" sz="24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94" y="5385147"/>
            <a:ext cx="3454400" cy="3302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812" y="4716688"/>
            <a:ext cx="939800" cy="3302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432" y="4353367"/>
            <a:ext cx="660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and Posterior</a:t>
            </a:r>
            <a:endParaRPr lang="en-US" dirty="0"/>
          </a:p>
        </p:txBody>
      </p:sp>
      <p:pic>
        <p:nvPicPr>
          <p:cNvPr id="4" name="Content Placeholder 3" descr="mlss09uk_rasmussen_gp (dragged)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2" b="33785"/>
          <a:stretch/>
        </p:blipFill>
        <p:spPr>
          <a:xfrm>
            <a:off x="375795" y="1616903"/>
            <a:ext cx="8229600" cy="3262859"/>
          </a:xfrm>
        </p:spPr>
      </p:pic>
      <p:sp>
        <p:nvSpPr>
          <p:cNvPr id="6" name="TextBox 5"/>
          <p:cNvSpPr txBox="1"/>
          <p:nvPr/>
        </p:nvSpPr>
        <p:spPr>
          <a:xfrm>
            <a:off x="1025724" y="4894731"/>
            <a:ext cx="592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Squared Exponential (SE) </a:t>
            </a:r>
            <a:r>
              <a:rPr lang="en-US" sz="2400" dirty="0" smtClean="0"/>
              <a:t>covariance function:</a:t>
            </a:r>
            <a:endParaRPr lang="en-US" sz="24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64" y="5627984"/>
            <a:ext cx="68961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8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Dropout works?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4038" y="1786468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Demo.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9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637</Words>
  <Application>Microsoft Macintosh PowerPoint</Application>
  <PresentationFormat>On-screen Show (4:3)</PresentationFormat>
  <Paragraphs>95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Dropout as a Bayesian Approximation</vt:lpstr>
      <vt:lpstr>Why Care About Uncertainty</vt:lpstr>
      <vt:lpstr>Bayesian Inference</vt:lpstr>
      <vt:lpstr>Softmax?</vt:lpstr>
      <vt:lpstr>Softmax?</vt:lpstr>
      <vt:lpstr>Why Dropout works?</vt:lpstr>
      <vt:lpstr>Gaussian Process</vt:lpstr>
      <vt:lpstr>Prior and Posterior</vt:lpstr>
      <vt:lpstr>How Dropout works?</vt:lpstr>
      <vt:lpstr>How Dropout works?</vt:lpstr>
      <vt:lpstr>How Dropout works?</vt:lpstr>
      <vt:lpstr>Why Does It Make Sense?</vt:lpstr>
      <vt:lpstr>Why Does It Make Sense?</vt:lpstr>
      <vt:lpstr>Why Does It Make Sense?</vt:lpstr>
      <vt:lpstr>Experiments</vt:lpstr>
      <vt:lpstr>Experiments</vt:lpstr>
      <vt:lpstr>Experiments</vt:lpstr>
      <vt:lpstr>PowerPoint Presentation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Dropout as Bayesian Approximation</dc:title>
  <dc:creator>Qing Sun</dc:creator>
  <cp:lastModifiedBy>Qing Sun</cp:lastModifiedBy>
  <cp:revision>136</cp:revision>
  <dcterms:created xsi:type="dcterms:W3CDTF">2015-11-30T14:04:30Z</dcterms:created>
  <dcterms:modified xsi:type="dcterms:W3CDTF">2015-12-04T21:27:27Z</dcterms:modified>
</cp:coreProperties>
</file>