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93" r:id="rId2"/>
    <p:sldId id="289" r:id="rId3"/>
    <p:sldId id="288" r:id="rId4"/>
    <p:sldId id="290" r:id="rId5"/>
    <p:sldId id="292" r:id="rId6"/>
    <p:sldId id="291" r:id="rId7"/>
    <p:sldId id="260" r:id="rId8"/>
    <p:sldId id="261" r:id="rId9"/>
    <p:sldId id="262" r:id="rId10"/>
    <p:sldId id="264" r:id="rId11"/>
    <p:sldId id="263" r:id="rId12"/>
    <p:sldId id="265" r:id="rId13"/>
    <p:sldId id="266" r:id="rId14"/>
    <p:sldId id="267" r:id="rId15"/>
    <p:sldId id="270" r:id="rId16"/>
    <p:sldId id="271" r:id="rId17"/>
    <p:sldId id="268" r:id="rId18"/>
    <p:sldId id="272" r:id="rId19"/>
    <p:sldId id="273" r:id="rId20"/>
    <p:sldId id="274" r:id="rId21"/>
    <p:sldId id="275" r:id="rId22"/>
    <p:sldId id="276" r:id="rId23"/>
    <p:sldId id="277" r:id="rId24"/>
    <p:sldId id="278" r:id="rId25"/>
    <p:sldId id="279" r:id="rId26"/>
    <p:sldId id="280" r:id="rId27"/>
    <p:sldId id="282" r:id="rId28"/>
    <p:sldId id="281" r:id="rId29"/>
    <p:sldId id="283" r:id="rId30"/>
    <p:sldId id="284" r:id="rId31"/>
    <p:sldId id="285" r:id="rId32"/>
    <p:sldId id="286"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36" autoAdjust="0"/>
  </p:normalViewPr>
  <p:slideViewPr>
    <p:cSldViewPr snapToGrid="0">
      <p:cViewPr varScale="1">
        <p:scale>
          <a:sx n="99" d="100"/>
          <a:sy n="99" d="100"/>
        </p:scale>
        <p:origin x="9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18.wmf"/><Relationship Id="rId4"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400740-3F86-446D-98AA-07B1CA48620B}" type="datetimeFigureOut">
              <a:rPr lang="zh-CN" altLang="en-US" smtClean="0"/>
              <a:t>2015/11/10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62D03-B941-4F90-80F8-28569806AD31}" type="slidenum">
              <a:rPr lang="zh-CN" altLang="en-US" smtClean="0"/>
              <a:t>‹#›</a:t>
            </a:fld>
            <a:endParaRPr lang="zh-CN" altLang="en-US"/>
          </a:p>
        </p:txBody>
      </p:sp>
    </p:spTree>
    <p:extLst>
      <p:ext uri="{BB962C8B-B14F-4D97-AF65-F5344CB8AC3E}">
        <p14:creationId xmlns:p14="http://schemas.microsoft.com/office/powerpoint/2010/main" val="3661058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Nowadays,</a:t>
            </a:r>
            <a:r>
              <a:rPr lang="en-US" altLang="zh-CN" baseline="0" dirty="0" smtClean="0"/>
              <a:t> unsupervised learning on images has draw much attentions from both academic and industrial fields. This is mainly triggered by the explosion of images we have. Without labels, these images cannot be directly feed into a supervised learning scheme. Instead, unsupervised learning is a good choice.</a:t>
            </a:r>
            <a:endParaRPr lang="zh-CN" altLang="en-US" dirty="0" smtClean="0"/>
          </a:p>
        </p:txBody>
      </p:sp>
      <p:sp>
        <p:nvSpPr>
          <p:cNvPr id="4" name="灯片编号占位符 3"/>
          <p:cNvSpPr>
            <a:spLocks noGrp="1"/>
          </p:cNvSpPr>
          <p:nvPr>
            <p:ph type="sldNum" sz="quarter" idx="10"/>
          </p:nvPr>
        </p:nvSpPr>
        <p:spPr/>
        <p:txBody>
          <a:bodyPr/>
          <a:lstStyle/>
          <a:p>
            <a:fld id="{BE362D03-B941-4F90-80F8-28569806AD31}" type="slidenum">
              <a:rPr lang="zh-CN" altLang="en-US" smtClean="0"/>
              <a:t>1</a:t>
            </a:fld>
            <a:endParaRPr lang="zh-CN" altLang="en-US"/>
          </a:p>
        </p:txBody>
      </p:sp>
    </p:spTree>
    <p:extLst>
      <p:ext uri="{BB962C8B-B14F-4D97-AF65-F5344CB8AC3E}">
        <p14:creationId xmlns:p14="http://schemas.microsoft.com/office/powerpoint/2010/main" val="890546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 am just curious about what the chromatic aberration looks like, so I myself conduct</a:t>
            </a:r>
            <a:r>
              <a:rPr lang="en-US" altLang="zh-CN" baseline="0" dirty="0" smtClean="0"/>
              <a:t> another experiments. I compute the separation of green and  (red + blue)</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10</a:t>
            </a:fld>
            <a:endParaRPr lang="zh-CN" altLang="en-US"/>
          </a:p>
        </p:txBody>
      </p:sp>
    </p:spTree>
    <p:extLst>
      <p:ext uri="{BB962C8B-B14F-4D97-AF65-F5344CB8AC3E}">
        <p14:creationId xmlns:p14="http://schemas.microsoft.com/office/powerpoint/2010/main" val="1059650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 there are overlapping between patches, it is very possible that the</a:t>
            </a:r>
            <a:r>
              <a:rPr lang="en-US" altLang="zh-CN" baseline="0" dirty="0" smtClean="0"/>
              <a:t> network will capture the low-level </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11</a:t>
            </a:fld>
            <a:endParaRPr lang="zh-CN" altLang="en-US"/>
          </a:p>
        </p:txBody>
      </p:sp>
    </p:spTree>
    <p:extLst>
      <p:ext uri="{BB962C8B-B14F-4D97-AF65-F5344CB8AC3E}">
        <p14:creationId xmlns:p14="http://schemas.microsoft.com/office/powerpoint/2010/main" val="2015396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 there are overlapping between patches, it is very possible that the</a:t>
            </a:r>
            <a:r>
              <a:rPr lang="en-US" altLang="zh-CN" baseline="0" dirty="0" smtClean="0"/>
              <a:t> network will capture the low-level </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12</a:t>
            </a:fld>
            <a:endParaRPr lang="zh-CN" altLang="en-US"/>
          </a:p>
        </p:txBody>
      </p:sp>
    </p:spTree>
    <p:extLst>
      <p:ext uri="{BB962C8B-B14F-4D97-AF65-F5344CB8AC3E}">
        <p14:creationId xmlns:p14="http://schemas.microsoft.com/office/powerpoint/2010/main" val="1021124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 there are overlapping between patches, it is very possible that the</a:t>
            </a:r>
            <a:r>
              <a:rPr lang="en-US" altLang="zh-CN" baseline="0" dirty="0" smtClean="0"/>
              <a:t> network will capture the low-level </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13</a:t>
            </a:fld>
            <a:endParaRPr lang="zh-CN" altLang="en-US"/>
          </a:p>
        </p:txBody>
      </p:sp>
    </p:spTree>
    <p:extLst>
      <p:ext uri="{BB962C8B-B14F-4D97-AF65-F5344CB8AC3E}">
        <p14:creationId xmlns:p14="http://schemas.microsoft.com/office/powerpoint/2010/main" val="1236321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 there are overlapping between patches, it is very possible that the</a:t>
            </a:r>
            <a:r>
              <a:rPr lang="en-US" altLang="zh-CN" baseline="0" dirty="0" smtClean="0"/>
              <a:t> network will capture the low-level </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14</a:t>
            </a:fld>
            <a:endParaRPr lang="zh-CN" altLang="en-US"/>
          </a:p>
        </p:txBody>
      </p:sp>
    </p:spTree>
    <p:extLst>
      <p:ext uri="{BB962C8B-B14F-4D97-AF65-F5344CB8AC3E}">
        <p14:creationId xmlns:p14="http://schemas.microsoft.com/office/powerpoint/2010/main" val="1183813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 there are overlapping between patches, it is very possible that the</a:t>
            </a:r>
            <a:r>
              <a:rPr lang="en-US" altLang="zh-CN" baseline="0" dirty="0" smtClean="0"/>
              <a:t> network will capture the low-level </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15</a:t>
            </a:fld>
            <a:endParaRPr lang="zh-CN" altLang="en-US"/>
          </a:p>
        </p:txBody>
      </p:sp>
    </p:spTree>
    <p:extLst>
      <p:ext uri="{BB962C8B-B14F-4D97-AF65-F5344CB8AC3E}">
        <p14:creationId xmlns:p14="http://schemas.microsoft.com/office/powerpoint/2010/main" val="428443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 there are overlapping between patches, it is very possible that the</a:t>
            </a:r>
            <a:r>
              <a:rPr lang="en-US" altLang="zh-CN" baseline="0" dirty="0" smtClean="0"/>
              <a:t> network will capture the low-level </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16</a:t>
            </a:fld>
            <a:endParaRPr lang="zh-CN" altLang="en-US"/>
          </a:p>
        </p:txBody>
      </p:sp>
    </p:spTree>
    <p:extLst>
      <p:ext uri="{BB962C8B-B14F-4D97-AF65-F5344CB8AC3E}">
        <p14:creationId xmlns:p14="http://schemas.microsoft.com/office/powerpoint/2010/main" val="917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 there are overlapping between patches, it is very possible that the</a:t>
            </a:r>
            <a:r>
              <a:rPr lang="en-US" altLang="zh-CN" baseline="0" dirty="0" smtClean="0"/>
              <a:t> network will capture the low-level </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17</a:t>
            </a:fld>
            <a:endParaRPr lang="zh-CN" altLang="en-US"/>
          </a:p>
        </p:txBody>
      </p:sp>
    </p:spTree>
    <p:extLst>
      <p:ext uri="{BB962C8B-B14F-4D97-AF65-F5344CB8AC3E}">
        <p14:creationId xmlns:p14="http://schemas.microsoft.com/office/powerpoint/2010/main" val="1881625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 there are overlapping between patches, it is very possible that the</a:t>
            </a:r>
            <a:r>
              <a:rPr lang="en-US" altLang="zh-CN" baseline="0" dirty="0" smtClean="0"/>
              <a:t> network will capture the low-level </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18</a:t>
            </a:fld>
            <a:endParaRPr lang="zh-CN" altLang="en-US"/>
          </a:p>
        </p:txBody>
      </p:sp>
    </p:spTree>
    <p:extLst>
      <p:ext uri="{BB962C8B-B14F-4D97-AF65-F5344CB8AC3E}">
        <p14:creationId xmlns:p14="http://schemas.microsoft.com/office/powerpoint/2010/main" val="393910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 there are overlapping between patches, it is very possible that the</a:t>
            </a:r>
            <a:r>
              <a:rPr lang="en-US" altLang="zh-CN" baseline="0" dirty="0" smtClean="0"/>
              <a:t> network will capture the low-level </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19</a:t>
            </a:fld>
            <a:endParaRPr lang="zh-CN" altLang="en-US"/>
          </a:p>
        </p:txBody>
      </p:sp>
    </p:spTree>
    <p:extLst>
      <p:ext uri="{BB962C8B-B14F-4D97-AF65-F5344CB8AC3E}">
        <p14:creationId xmlns:p14="http://schemas.microsoft.com/office/powerpoint/2010/main" val="405275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I would like to briefly list three machine learning pipelines. For the supervised learning, we are given a bunch of training data, and also labels , we want to learn some models that can fit well between them. In some other cases, we only have a small part of training labels for the training data. We can turn to semi-supervised learning. When we have no training labels for the data, we need unsupervised learning.</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2</a:t>
            </a:fld>
            <a:endParaRPr lang="zh-CN" altLang="en-US"/>
          </a:p>
        </p:txBody>
      </p:sp>
    </p:spTree>
    <p:extLst>
      <p:ext uri="{BB962C8B-B14F-4D97-AF65-F5344CB8AC3E}">
        <p14:creationId xmlns:p14="http://schemas.microsoft.com/office/powerpoint/2010/main" val="2678125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 there are overlapping between patches, it is very possible that the</a:t>
            </a:r>
            <a:r>
              <a:rPr lang="en-US" altLang="zh-CN" baseline="0" dirty="0" smtClean="0"/>
              <a:t> network will capture the low-level </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20</a:t>
            </a:fld>
            <a:endParaRPr lang="zh-CN" altLang="en-US"/>
          </a:p>
        </p:txBody>
      </p:sp>
    </p:spTree>
    <p:extLst>
      <p:ext uri="{BB962C8B-B14F-4D97-AF65-F5344CB8AC3E}">
        <p14:creationId xmlns:p14="http://schemas.microsoft.com/office/powerpoint/2010/main" val="2899971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21</a:t>
            </a:fld>
            <a:endParaRPr lang="zh-CN" altLang="en-US"/>
          </a:p>
        </p:txBody>
      </p:sp>
    </p:spTree>
    <p:extLst>
      <p:ext uri="{BB962C8B-B14F-4D97-AF65-F5344CB8AC3E}">
        <p14:creationId xmlns:p14="http://schemas.microsoft.com/office/powerpoint/2010/main" val="3252514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22</a:t>
            </a:fld>
            <a:endParaRPr lang="zh-CN" altLang="en-US"/>
          </a:p>
        </p:txBody>
      </p:sp>
    </p:spTree>
    <p:extLst>
      <p:ext uri="{BB962C8B-B14F-4D97-AF65-F5344CB8AC3E}">
        <p14:creationId xmlns:p14="http://schemas.microsoft.com/office/powerpoint/2010/main" val="1864123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23</a:t>
            </a:fld>
            <a:endParaRPr lang="zh-CN" altLang="en-US"/>
          </a:p>
        </p:txBody>
      </p:sp>
    </p:spTree>
    <p:extLst>
      <p:ext uri="{BB962C8B-B14F-4D97-AF65-F5344CB8AC3E}">
        <p14:creationId xmlns:p14="http://schemas.microsoft.com/office/powerpoint/2010/main" val="4033801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24</a:t>
            </a:fld>
            <a:endParaRPr lang="zh-CN" altLang="en-US"/>
          </a:p>
        </p:txBody>
      </p:sp>
    </p:spTree>
    <p:extLst>
      <p:ext uri="{BB962C8B-B14F-4D97-AF65-F5344CB8AC3E}">
        <p14:creationId xmlns:p14="http://schemas.microsoft.com/office/powerpoint/2010/main" val="1789413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25</a:t>
            </a:fld>
            <a:endParaRPr lang="zh-CN" altLang="en-US"/>
          </a:p>
        </p:txBody>
      </p:sp>
    </p:spTree>
    <p:extLst>
      <p:ext uri="{BB962C8B-B14F-4D97-AF65-F5344CB8AC3E}">
        <p14:creationId xmlns:p14="http://schemas.microsoft.com/office/powerpoint/2010/main" val="1537231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26</a:t>
            </a:fld>
            <a:endParaRPr lang="zh-CN" altLang="en-US"/>
          </a:p>
        </p:txBody>
      </p:sp>
    </p:spTree>
    <p:extLst>
      <p:ext uri="{BB962C8B-B14F-4D97-AF65-F5344CB8AC3E}">
        <p14:creationId xmlns:p14="http://schemas.microsoft.com/office/powerpoint/2010/main" val="3269136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27</a:t>
            </a:fld>
            <a:endParaRPr lang="zh-CN" altLang="en-US"/>
          </a:p>
        </p:txBody>
      </p:sp>
    </p:spTree>
    <p:extLst>
      <p:ext uri="{BB962C8B-B14F-4D97-AF65-F5344CB8AC3E}">
        <p14:creationId xmlns:p14="http://schemas.microsoft.com/office/powerpoint/2010/main" val="1544430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28</a:t>
            </a:fld>
            <a:endParaRPr lang="zh-CN" altLang="en-US"/>
          </a:p>
        </p:txBody>
      </p:sp>
    </p:spTree>
    <p:extLst>
      <p:ext uri="{BB962C8B-B14F-4D97-AF65-F5344CB8AC3E}">
        <p14:creationId xmlns:p14="http://schemas.microsoft.com/office/powerpoint/2010/main" val="4154169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29</a:t>
            </a:fld>
            <a:endParaRPr lang="zh-CN" altLang="en-US"/>
          </a:p>
        </p:txBody>
      </p:sp>
    </p:spTree>
    <p:extLst>
      <p:ext uri="{BB962C8B-B14F-4D97-AF65-F5344CB8AC3E}">
        <p14:creationId xmlns:p14="http://schemas.microsoft.com/office/powerpoint/2010/main" val="266542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I posted some comments of Dr. </a:t>
            </a:r>
            <a:r>
              <a:rPr lang="en-US" altLang="zh-CN" baseline="0" dirty="0" err="1" smtClean="0"/>
              <a:t>Lecun</a:t>
            </a:r>
            <a:r>
              <a:rPr lang="en-US" altLang="zh-CN" baseline="0" dirty="0" smtClean="0"/>
              <a:t> Yann on supervised learning. </a:t>
            </a:r>
            <a:r>
              <a:rPr lang="zh-CN" altLang="en-US" baseline="0" dirty="0" smtClean="0"/>
              <a:t> </a:t>
            </a:r>
            <a:r>
              <a:rPr lang="en-US" altLang="zh-CN" baseline="0" dirty="0" smtClean="0"/>
              <a:t>He said much about unsupervised learning. At last, he talked about the main used of unsupervised learning, </a:t>
            </a:r>
          </a:p>
        </p:txBody>
      </p:sp>
      <p:sp>
        <p:nvSpPr>
          <p:cNvPr id="4" name="灯片编号占位符 3"/>
          <p:cNvSpPr>
            <a:spLocks noGrp="1"/>
          </p:cNvSpPr>
          <p:nvPr>
            <p:ph type="sldNum" sz="quarter" idx="10"/>
          </p:nvPr>
        </p:nvSpPr>
        <p:spPr/>
        <p:txBody>
          <a:bodyPr/>
          <a:lstStyle/>
          <a:p>
            <a:fld id="{BE362D03-B941-4F90-80F8-28569806AD31}" type="slidenum">
              <a:rPr lang="zh-CN" altLang="en-US" smtClean="0"/>
              <a:t>3</a:t>
            </a:fld>
            <a:endParaRPr lang="zh-CN" altLang="en-US"/>
          </a:p>
        </p:txBody>
      </p:sp>
    </p:spTree>
    <p:extLst>
      <p:ext uri="{BB962C8B-B14F-4D97-AF65-F5344CB8AC3E}">
        <p14:creationId xmlns:p14="http://schemas.microsoft.com/office/powerpoint/2010/main" val="207456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30</a:t>
            </a:fld>
            <a:endParaRPr lang="zh-CN" altLang="en-US"/>
          </a:p>
        </p:txBody>
      </p:sp>
    </p:spTree>
    <p:extLst>
      <p:ext uri="{BB962C8B-B14F-4D97-AF65-F5344CB8AC3E}">
        <p14:creationId xmlns:p14="http://schemas.microsoft.com/office/powerpoint/2010/main" val="3089389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31</a:t>
            </a:fld>
            <a:endParaRPr lang="zh-CN" altLang="en-US"/>
          </a:p>
        </p:txBody>
      </p:sp>
    </p:spTree>
    <p:extLst>
      <p:ext uri="{BB962C8B-B14F-4D97-AF65-F5344CB8AC3E}">
        <p14:creationId xmlns:p14="http://schemas.microsoft.com/office/powerpoint/2010/main" val="1610255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32</a:t>
            </a:fld>
            <a:endParaRPr lang="zh-CN" altLang="en-US"/>
          </a:p>
        </p:txBody>
      </p:sp>
    </p:spTree>
    <p:extLst>
      <p:ext uri="{BB962C8B-B14F-4D97-AF65-F5344CB8AC3E}">
        <p14:creationId xmlns:p14="http://schemas.microsoft.com/office/powerpoint/2010/main" val="2943761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33</a:t>
            </a:fld>
            <a:endParaRPr lang="zh-CN" altLang="en-US"/>
          </a:p>
        </p:txBody>
      </p:sp>
    </p:spTree>
    <p:extLst>
      <p:ext uri="{BB962C8B-B14F-4D97-AF65-F5344CB8AC3E}">
        <p14:creationId xmlns:p14="http://schemas.microsoft.com/office/powerpoint/2010/main" val="3746342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34</a:t>
            </a:fld>
            <a:endParaRPr lang="zh-CN" altLang="en-US"/>
          </a:p>
        </p:txBody>
      </p:sp>
    </p:spTree>
    <p:extLst>
      <p:ext uri="{BB962C8B-B14F-4D97-AF65-F5344CB8AC3E}">
        <p14:creationId xmlns:p14="http://schemas.microsoft.com/office/powerpoint/2010/main" val="341926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35</a:t>
            </a:fld>
            <a:endParaRPr lang="zh-CN" altLang="en-US"/>
          </a:p>
        </p:txBody>
      </p:sp>
    </p:spTree>
    <p:extLst>
      <p:ext uri="{BB962C8B-B14F-4D97-AF65-F5344CB8AC3E}">
        <p14:creationId xmlns:p14="http://schemas.microsoft.com/office/powerpoint/2010/main" val="1845012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36</a:t>
            </a:fld>
            <a:endParaRPr lang="zh-CN" altLang="en-US"/>
          </a:p>
        </p:txBody>
      </p:sp>
    </p:spTree>
    <p:extLst>
      <p:ext uri="{BB962C8B-B14F-4D97-AF65-F5344CB8AC3E}">
        <p14:creationId xmlns:p14="http://schemas.microsoft.com/office/powerpoint/2010/main" val="3233312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37</a:t>
            </a:fld>
            <a:endParaRPr lang="zh-CN" altLang="en-US"/>
          </a:p>
        </p:txBody>
      </p:sp>
    </p:spTree>
    <p:extLst>
      <p:ext uri="{BB962C8B-B14F-4D97-AF65-F5344CB8AC3E}">
        <p14:creationId xmlns:p14="http://schemas.microsoft.com/office/powerpoint/2010/main" val="4228305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38</a:t>
            </a:fld>
            <a:endParaRPr lang="zh-CN" altLang="en-US"/>
          </a:p>
        </p:txBody>
      </p:sp>
    </p:spTree>
    <p:extLst>
      <p:ext uri="{BB962C8B-B14F-4D97-AF65-F5344CB8AC3E}">
        <p14:creationId xmlns:p14="http://schemas.microsoft.com/office/powerpoint/2010/main" val="2552688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362D03-B941-4F90-80F8-28569806AD31}" type="slidenum">
              <a:rPr lang="zh-CN" altLang="en-US" smtClean="0"/>
              <a:t>39</a:t>
            </a:fld>
            <a:endParaRPr lang="zh-CN" altLang="en-US"/>
          </a:p>
        </p:txBody>
      </p:sp>
    </p:spTree>
    <p:extLst>
      <p:ext uri="{BB962C8B-B14F-4D97-AF65-F5344CB8AC3E}">
        <p14:creationId xmlns:p14="http://schemas.microsoft.com/office/powerpoint/2010/main" val="481696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what is the appropriate</a:t>
            </a:r>
            <a:r>
              <a:rPr lang="en-US" altLang="zh-CN" baseline="0" dirty="0" smtClean="0"/>
              <a:t> objectives for learning good representations? Considering that we have not labels, and thus we cannot formulate a loss function as conventional supervised learning. In this case, the learning procedure becomes much diverse. Traditionally, people used sparse coding, EM, PCA, ICA or some kind of manifold learning to capture the structure of the data. Then, because of the development of deep learning methods, more are focused on extracting deep representations using such as deep belief network, auto-encoders or Boltzmann machines and so on. In all this methods, they analyze directly and solely on the input X, but recently, some others attempted to fabricating labels </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4</a:t>
            </a:fld>
            <a:endParaRPr lang="zh-CN" altLang="en-US"/>
          </a:p>
        </p:txBody>
      </p:sp>
    </p:spTree>
    <p:extLst>
      <p:ext uri="{BB962C8B-B14F-4D97-AF65-F5344CB8AC3E}">
        <p14:creationId xmlns:p14="http://schemas.microsoft.com/office/powerpoint/2010/main" val="238396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40</a:t>
            </a:fld>
            <a:endParaRPr lang="zh-CN" altLang="en-US"/>
          </a:p>
        </p:txBody>
      </p:sp>
    </p:spTree>
    <p:extLst>
      <p:ext uri="{BB962C8B-B14F-4D97-AF65-F5344CB8AC3E}">
        <p14:creationId xmlns:p14="http://schemas.microsoft.com/office/powerpoint/2010/main" val="57792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http://beckman.cs.wisc.edu/invited-talks/dean.pdf</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41</a:t>
            </a:fld>
            <a:endParaRPr lang="zh-CN" altLang="en-US"/>
          </a:p>
        </p:txBody>
      </p:sp>
    </p:spTree>
    <p:extLst>
      <p:ext uri="{BB962C8B-B14F-4D97-AF65-F5344CB8AC3E}">
        <p14:creationId xmlns:p14="http://schemas.microsoft.com/office/powerpoint/2010/main" val="2778148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42</a:t>
            </a:fld>
            <a:endParaRPr lang="zh-CN" altLang="en-US"/>
          </a:p>
        </p:txBody>
      </p:sp>
    </p:spTree>
    <p:extLst>
      <p:ext uri="{BB962C8B-B14F-4D97-AF65-F5344CB8AC3E}">
        <p14:creationId xmlns:p14="http://schemas.microsoft.com/office/powerpoint/2010/main" val="25977464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43</a:t>
            </a:fld>
            <a:endParaRPr lang="zh-CN" altLang="en-US"/>
          </a:p>
        </p:txBody>
      </p:sp>
    </p:spTree>
    <p:extLst>
      <p:ext uri="{BB962C8B-B14F-4D97-AF65-F5344CB8AC3E}">
        <p14:creationId xmlns:p14="http://schemas.microsoft.com/office/powerpoint/2010/main" val="3886186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http://cs.nyu.edu/~fergus/tutorials/deep_learning_cvpr12/tutorial_p2_nnets_ranzato_short.pdf</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44</a:t>
            </a:fld>
            <a:endParaRPr lang="zh-CN" altLang="en-US"/>
          </a:p>
        </p:txBody>
      </p:sp>
    </p:spTree>
    <p:extLst>
      <p:ext uri="{BB962C8B-B14F-4D97-AF65-F5344CB8AC3E}">
        <p14:creationId xmlns:p14="http://schemas.microsoft.com/office/powerpoint/2010/main" val="3528193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http://cs.nyu.edu/~fergus/tutorials/deep_learning_cvpr12/tutorial_p2_nnets_ranzato_short.pdf</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45</a:t>
            </a:fld>
            <a:endParaRPr lang="zh-CN" altLang="en-US"/>
          </a:p>
        </p:txBody>
      </p:sp>
    </p:spTree>
    <p:extLst>
      <p:ext uri="{BB962C8B-B14F-4D97-AF65-F5344CB8AC3E}">
        <p14:creationId xmlns:p14="http://schemas.microsoft.com/office/powerpoint/2010/main" val="3670644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46</a:t>
            </a:fld>
            <a:endParaRPr lang="zh-CN" altLang="en-US"/>
          </a:p>
        </p:txBody>
      </p:sp>
    </p:spTree>
    <p:extLst>
      <p:ext uri="{BB962C8B-B14F-4D97-AF65-F5344CB8AC3E}">
        <p14:creationId xmlns:p14="http://schemas.microsoft.com/office/powerpoint/2010/main" val="40418207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47</a:t>
            </a:fld>
            <a:endParaRPr lang="zh-CN" altLang="en-US"/>
          </a:p>
        </p:txBody>
      </p:sp>
    </p:spTree>
    <p:extLst>
      <p:ext uri="{BB962C8B-B14F-4D97-AF65-F5344CB8AC3E}">
        <p14:creationId xmlns:p14="http://schemas.microsoft.com/office/powerpoint/2010/main" val="1503927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48</a:t>
            </a:fld>
            <a:endParaRPr lang="zh-CN" altLang="en-US"/>
          </a:p>
        </p:txBody>
      </p:sp>
    </p:spTree>
    <p:extLst>
      <p:ext uri="{BB962C8B-B14F-4D97-AF65-F5344CB8AC3E}">
        <p14:creationId xmlns:p14="http://schemas.microsoft.com/office/powerpoint/2010/main" val="28030873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49</a:t>
            </a:fld>
            <a:endParaRPr lang="zh-CN" altLang="en-US"/>
          </a:p>
        </p:txBody>
      </p:sp>
    </p:spTree>
    <p:extLst>
      <p:ext uri="{BB962C8B-B14F-4D97-AF65-F5344CB8AC3E}">
        <p14:creationId xmlns:p14="http://schemas.microsoft.com/office/powerpoint/2010/main" val="784530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362D03-B941-4F90-80F8-28569806AD31}" type="slidenum">
              <a:rPr lang="zh-CN" altLang="en-US" smtClean="0"/>
              <a:t>5</a:t>
            </a:fld>
            <a:endParaRPr lang="zh-CN" altLang="en-US"/>
          </a:p>
        </p:txBody>
      </p:sp>
    </p:spTree>
    <p:extLst>
      <p:ext uri="{BB962C8B-B14F-4D97-AF65-F5344CB8AC3E}">
        <p14:creationId xmlns:p14="http://schemas.microsoft.com/office/powerpoint/2010/main" val="607891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50</a:t>
            </a:fld>
            <a:endParaRPr lang="zh-CN" altLang="en-US"/>
          </a:p>
        </p:txBody>
      </p:sp>
    </p:spTree>
    <p:extLst>
      <p:ext uri="{BB962C8B-B14F-4D97-AF65-F5344CB8AC3E}">
        <p14:creationId xmlns:p14="http://schemas.microsoft.com/office/powerpoint/2010/main" val="20209279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51</a:t>
            </a:fld>
            <a:endParaRPr lang="zh-CN" altLang="en-US"/>
          </a:p>
        </p:txBody>
      </p:sp>
    </p:spTree>
    <p:extLst>
      <p:ext uri="{BB962C8B-B14F-4D97-AF65-F5344CB8AC3E}">
        <p14:creationId xmlns:p14="http://schemas.microsoft.com/office/powerpoint/2010/main" val="16640650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52</a:t>
            </a:fld>
            <a:endParaRPr lang="zh-CN" altLang="en-US"/>
          </a:p>
        </p:txBody>
      </p:sp>
    </p:spTree>
    <p:extLst>
      <p:ext uri="{BB962C8B-B14F-4D97-AF65-F5344CB8AC3E}">
        <p14:creationId xmlns:p14="http://schemas.microsoft.com/office/powerpoint/2010/main" val="11264455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53</a:t>
            </a:fld>
            <a:endParaRPr lang="zh-CN" altLang="en-US"/>
          </a:p>
        </p:txBody>
      </p:sp>
    </p:spTree>
    <p:extLst>
      <p:ext uri="{BB962C8B-B14F-4D97-AF65-F5344CB8AC3E}">
        <p14:creationId xmlns:p14="http://schemas.microsoft.com/office/powerpoint/2010/main" val="10750473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54</a:t>
            </a:fld>
            <a:endParaRPr lang="zh-CN" altLang="en-US"/>
          </a:p>
        </p:txBody>
      </p:sp>
    </p:spTree>
    <p:extLst>
      <p:ext uri="{BB962C8B-B14F-4D97-AF65-F5344CB8AC3E}">
        <p14:creationId xmlns:p14="http://schemas.microsoft.com/office/powerpoint/2010/main" val="442256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55</a:t>
            </a:fld>
            <a:endParaRPr lang="zh-CN" altLang="en-US"/>
          </a:p>
        </p:txBody>
      </p:sp>
    </p:spTree>
    <p:extLst>
      <p:ext uri="{BB962C8B-B14F-4D97-AF65-F5344CB8AC3E}">
        <p14:creationId xmlns:p14="http://schemas.microsoft.com/office/powerpoint/2010/main" val="16079702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56</a:t>
            </a:fld>
            <a:endParaRPr lang="zh-CN" altLang="en-US"/>
          </a:p>
        </p:txBody>
      </p:sp>
    </p:spTree>
    <p:extLst>
      <p:ext uri="{BB962C8B-B14F-4D97-AF65-F5344CB8AC3E}">
        <p14:creationId xmlns:p14="http://schemas.microsoft.com/office/powerpoint/2010/main" val="165632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6</a:t>
            </a:fld>
            <a:endParaRPr lang="zh-CN" altLang="en-US"/>
          </a:p>
        </p:txBody>
      </p:sp>
    </p:spTree>
    <p:extLst>
      <p:ext uri="{BB962C8B-B14F-4D97-AF65-F5344CB8AC3E}">
        <p14:creationId xmlns:p14="http://schemas.microsoft.com/office/powerpoint/2010/main" val="186227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362D03-B941-4F90-80F8-28569806AD31}" type="slidenum">
              <a:rPr lang="zh-CN" altLang="en-US" smtClean="0"/>
              <a:t>7</a:t>
            </a:fld>
            <a:endParaRPr lang="zh-CN" altLang="en-US"/>
          </a:p>
        </p:txBody>
      </p:sp>
    </p:spTree>
    <p:extLst>
      <p:ext uri="{BB962C8B-B14F-4D97-AF65-F5344CB8AC3E}">
        <p14:creationId xmlns:p14="http://schemas.microsoft.com/office/powerpoint/2010/main" val="798709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Objective:</a:t>
            </a:r>
            <a:r>
              <a:rPr lang="en-US" altLang="zh-CN" baseline="0" dirty="0" smtClean="0"/>
              <a:t> l</a:t>
            </a:r>
            <a:r>
              <a:rPr lang="en-US" altLang="zh-CN" dirty="0" smtClean="0"/>
              <a:t>earning a context</a:t>
            </a:r>
            <a:r>
              <a:rPr lang="en-US" altLang="zh-CN" baseline="0" dirty="0" smtClean="0"/>
              <a:t> prediction neural network.</a:t>
            </a:r>
            <a:endParaRPr lang="en-US" altLang="zh-CN" dirty="0" smtClean="0"/>
          </a:p>
          <a:p>
            <a:r>
              <a:rPr lang="en-US" altLang="zh-CN" dirty="0" smtClean="0"/>
              <a:t>Ultimate goal:</a:t>
            </a:r>
            <a:r>
              <a:rPr lang="en-US" altLang="zh-CN" baseline="0" dirty="0" smtClean="0"/>
              <a:t> </a:t>
            </a:r>
            <a:r>
              <a:rPr lang="en-US" altLang="zh-CN" dirty="0" smtClean="0"/>
              <a:t>this learning paradigm is</a:t>
            </a:r>
            <a:r>
              <a:rPr lang="en-US" altLang="zh-CN" baseline="0" dirty="0" smtClean="0"/>
              <a:t> to obtain representations such that patches which are visually similar across different images would be close in the embedding space.</a:t>
            </a:r>
          </a:p>
          <a:p>
            <a:endParaRPr lang="en-US" altLang="zh-CN" baseline="0" dirty="0" smtClean="0"/>
          </a:p>
          <a:p>
            <a:r>
              <a:rPr lang="en-US" altLang="zh-CN" baseline="0" dirty="0" smtClean="0"/>
              <a:t>(parameters shared across two sides)</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8</a:t>
            </a:fld>
            <a:endParaRPr lang="zh-CN" altLang="en-US"/>
          </a:p>
        </p:txBody>
      </p:sp>
    </p:spTree>
    <p:extLst>
      <p:ext uri="{BB962C8B-B14F-4D97-AF65-F5344CB8AC3E}">
        <p14:creationId xmlns:p14="http://schemas.microsoft.com/office/powerpoint/2010/main" val="3644859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 there are overlapping between patches, it is very possible that the</a:t>
            </a:r>
            <a:r>
              <a:rPr lang="en-US" altLang="zh-CN" baseline="0" dirty="0" smtClean="0"/>
              <a:t> network will capture the low-level </a:t>
            </a:r>
          </a:p>
          <a:p>
            <a:endParaRPr lang="en-US" altLang="zh-CN" baseline="0" dirty="0" smtClean="0"/>
          </a:p>
          <a:p>
            <a:r>
              <a:rPr lang="en-US" altLang="zh-CN" baseline="0" dirty="0" smtClean="0"/>
              <a:t>How to recover layout?</a:t>
            </a:r>
            <a:endParaRPr lang="zh-CN" altLang="en-US" dirty="0"/>
          </a:p>
        </p:txBody>
      </p:sp>
      <p:sp>
        <p:nvSpPr>
          <p:cNvPr id="4" name="灯片编号占位符 3"/>
          <p:cNvSpPr>
            <a:spLocks noGrp="1"/>
          </p:cNvSpPr>
          <p:nvPr>
            <p:ph type="sldNum" sz="quarter" idx="10"/>
          </p:nvPr>
        </p:nvSpPr>
        <p:spPr/>
        <p:txBody>
          <a:bodyPr/>
          <a:lstStyle/>
          <a:p>
            <a:fld id="{BE362D03-B941-4F90-80F8-28569806AD31}" type="slidenum">
              <a:rPr lang="zh-CN" altLang="en-US" smtClean="0"/>
              <a:t>9</a:t>
            </a:fld>
            <a:endParaRPr lang="zh-CN" altLang="en-US"/>
          </a:p>
        </p:txBody>
      </p:sp>
    </p:spTree>
    <p:extLst>
      <p:ext uri="{BB962C8B-B14F-4D97-AF65-F5344CB8AC3E}">
        <p14:creationId xmlns:p14="http://schemas.microsoft.com/office/powerpoint/2010/main" val="413867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BBB097CA-0A15-4707-A63D-3B6E9C12EB7E}" type="datetimeFigureOut">
              <a:rPr lang="zh-CN" altLang="en-US" smtClean="0"/>
              <a:t>2015/11/10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D9583B-CB5A-4045-BE58-9C16C78E6BA6}" type="slidenum">
              <a:rPr lang="zh-CN" altLang="en-US" smtClean="0"/>
              <a:t>‹#›</a:t>
            </a:fld>
            <a:endParaRPr lang="zh-CN" altLang="en-US"/>
          </a:p>
        </p:txBody>
      </p:sp>
    </p:spTree>
    <p:extLst>
      <p:ext uri="{BB962C8B-B14F-4D97-AF65-F5344CB8AC3E}">
        <p14:creationId xmlns:p14="http://schemas.microsoft.com/office/powerpoint/2010/main" val="63387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BB097CA-0A15-4707-A63D-3B6E9C12EB7E}" type="datetimeFigureOut">
              <a:rPr lang="zh-CN" altLang="en-US" smtClean="0"/>
              <a:t>2015/11/10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D9583B-CB5A-4045-BE58-9C16C78E6BA6}" type="slidenum">
              <a:rPr lang="zh-CN" altLang="en-US" smtClean="0"/>
              <a:t>‹#›</a:t>
            </a:fld>
            <a:endParaRPr lang="zh-CN" altLang="en-US"/>
          </a:p>
        </p:txBody>
      </p:sp>
    </p:spTree>
    <p:extLst>
      <p:ext uri="{BB962C8B-B14F-4D97-AF65-F5344CB8AC3E}">
        <p14:creationId xmlns:p14="http://schemas.microsoft.com/office/powerpoint/2010/main" val="2446411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BB097CA-0A15-4707-A63D-3B6E9C12EB7E}" type="datetimeFigureOut">
              <a:rPr lang="zh-CN" altLang="en-US" smtClean="0"/>
              <a:t>2015/11/10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D9583B-CB5A-4045-BE58-9C16C78E6BA6}" type="slidenum">
              <a:rPr lang="zh-CN" altLang="en-US" smtClean="0"/>
              <a:t>‹#›</a:t>
            </a:fld>
            <a:endParaRPr lang="zh-CN" altLang="en-US"/>
          </a:p>
        </p:txBody>
      </p:sp>
    </p:spTree>
    <p:extLst>
      <p:ext uri="{BB962C8B-B14F-4D97-AF65-F5344CB8AC3E}">
        <p14:creationId xmlns:p14="http://schemas.microsoft.com/office/powerpoint/2010/main" val="34942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BB097CA-0A15-4707-A63D-3B6E9C12EB7E}" type="datetimeFigureOut">
              <a:rPr lang="zh-CN" altLang="en-US" smtClean="0"/>
              <a:t>2015/11/10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D9583B-CB5A-4045-BE58-9C16C78E6BA6}" type="slidenum">
              <a:rPr lang="zh-CN" altLang="en-US" smtClean="0"/>
              <a:t>‹#›</a:t>
            </a:fld>
            <a:endParaRPr lang="zh-CN" altLang="en-US"/>
          </a:p>
        </p:txBody>
      </p:sp>
    </p:spTree>
    <p:extLst>
      <p:ext uri="{BB962C8B-B14F-4D97-AF65-F5344CB8AC3E}">
        <p14:creationId xmlns:p14="http://schemas.microsoft.com/office/powerpoint/2010/main" val="3753051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BBB097CA-0A15-4707-A63D-3B6E9C12EB7E}" type="datetimeFigureOut">
              <a:rPr lang="zh-CN" altLang="en-US" smtClean="0"/>
              <a:t>2015/11/10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AD9583B-CB5A-4045-BE58-9C16C78E6BA6}" type="slidenum">
              <a:rPr lang="zh-CN" altLang="en-US" smtClean="0"/>
              <a:t>‹#›</a:t>
            </a:fld>
            <a:endParaRPr lang="zh-CN" altLang="en-US"/>
          </a:p>
        </p:txBody>
      </p:sp>
    </p:spTree>
    <p:extLst>
      <p:ext uri="{BB962C8B-B14F-4D97-AF65-F5344CB8AC3E}">
        <p14:creationId xmlns:p14="http://schemas.microsoft.com/office/powerpoint/2010/main" val="3230936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BBB097CA-0A15-4707-A63D-3B6E9C12EB7E}" type="datetimeFigureOut">
              <a:rPr lang="zh-CN" altLang="en-US" smtClean="0"/>
              <a:t>2015/11/10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AD9583B-CB5A-4045-BE58-9C16C78E6BA6}" type="slidenum">
              <a:rPr lang="zh-CN" altLang="en-US" smtClean="0"/>
              <a:t>‹#›</a:t>
            </a:fld>
            <a:endParaRPr lang="zh-CN" altLang="en-US"/>
          </a:p>
        </p:txBody>
      </p:sp>
    </p:spTree>
    <p:extLst>
      <p:ext uri="{BB962C8B-B14F-4D97-AF65-F5344CB8AC3E}">
        <p14:creationId xmlns:p14="http://schemas.microsoft.com/office/powerpoint/2010/main" val="94807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BBB097CA-0A15-4707-A63D-3B6E9C12EB7E}" type="datetimeFigureOut">
              <a:rPr lang="zh-CN" altLang="en-US" smtClean="0"/>
              <a:t>2015/11/10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AD9583B-CB5A-4045-BE58-9C16C78E6BA6}" type="slidenum">
              <a:rPr lang="zh-CN" altLang="en-US" smtClean="0"/>
              <a:t>‹#›</a:t>
            </a:fld>
            <a:endParaRPr lang="zh-CN" altLang="en-US"/>
          </a:p>
        </p:txBody>
      </p:sp>
    </p:spTree>
    <p:extLst>
      <p:ext uri="{BB962C8B-B14F-4D97-AF65-F5344CB8AC3E}">
        <p14:creationId xmlns:p14="http://schemas.microsoft.com/office/powerpoint/2010/main" val="353003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BBB097CA-0A15-4707-A63D-3B6E9C12EB7E}" type="datetimeFigureOut">
              <a:rPr lang="zh-CN" altLang="en-US" smtClean="0"/>
              <a:t>2015/11/10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AD9583B-CB5A-4045-BE58-9C16C78E6BA6}" type="slidenum">
              <a:rPr lang="zh-CN" altLang="en-US" smtClean="0"/>
              <a:t>‹#›</a:t>
            </a:fld>
            <a:endParaRPr lang="zh-CN" altLang="en-US"/>
          </a:p>
        </p:txBody>
      </p:sp>
    </p:spTree>
    <p:extLst>
      <p:ext uri="{BB962C8B-B14F-4D97-AF65-F5344CB8AC3E}">
        <p14:creationId xmlns:p14="http://schemas.microsoft.com/office/powerpoint/2010/main" val="1976329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097CA-0A15-4707-A63D-3B6E9C12EB7E}" type="datetimeFigureOut">
              <a:rPr lang="zh-CN" altLang="en-US" smtClean="0"/>
              <a:t>2015/11/10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AD9583B-CB5A-4045-BE58-9C16C78E6BA6}" type="slidenum">
              <a:rPr lang="zh-CN" altLang="en-US" smtClean="0"/>
              <a:t>‹#›</a:t>
            </a:fld>
            <a:endParaRPr lang="zh-CN" altLang="en-US"/>
          </a:p>
        </p:txBody>
      </p:sp>
    </p:spTree>
    <p:extLst>
      <p:ext uri="{BB962C8B-B14F-4D97-AF65-F5344CB8AC3E}">
        <p14:creationId xmlns:p14="http://schemas.microsoft.com/office/powerpoint/2010/main" val="1886362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BBB097CA-0A15-4707-A63D-3B6E9C12EB7E}" type="datetimeFigureOut">
              <a:rPr lang="zh-CN" altLang="en-US" smtClean="0"/>
              <a:t>2015/11/10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AD9583B-CB5A-4045-BE58-9C16C78E6BA6}" type="slidenum">
              <a:rPr lang="zh-CN" altLang="en-US" smtClean="0"/>
              <a:t>‹#›</a:t>
            </a:fld>
            <a:endParaRPr lang="zh-CN" altLang="en-US"/>
          </a:p>
        </p:txBody>
      </p:sp>
    </p:spTree>
    <p:extLst>
      <p:ext uri="{BB962C8B-B14F-4D97-AF65-F5344CB8AC3E}">
        <p14:creationId xmlns:p14="http://schemas.microsoft.com/office/powerpoint/2010/main" val="400970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BBB097CA-0A15-4707-A63D-3B6E9C12EB7E}" type="datetimeFigureOut">
              <a:rPr lang="zh-CN" altLang="en-US" smtClean="0"/>
              <a:t>2015/11/10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AD9583B-CB5A-4045-BE58-9C16C78E6BA6}" type="slidenum">
              <a:rPr lang="zh-CN" altLang="en-US" smtClean="0"/>
              <a:t>‹#›</a:t>
            </a:fld>
            <a:endParaRPr lang="zh-CN" altLang="en-US"/>
          </a:p>
        </p:txBody>
      </p:sp>
    </p:spTree>
    <p:extLst>
      <p:ext uri="{BB962C8B-B14F-4D97-AF65-F5344CB8AC3E}">
        <p14:creationId xmlns:p14="http://schemas.microsoft.com/office/powerpoint/2010/main" val="2890714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097CA-0A15-4707-A63D-3B6E9C12EB7E}" type="datetimeFigureOut">
              <a:rPr lang="zh-CN" altLang="en-US" smtClean="0"/>
              <a:t>2015/11/10</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9583B-CB5A-4045-BE58-9C16C78E6BA6}" type="slidenum">
              <a:rPr lang="zh-CN" altLang="en-US" smtClean="0"/>
              <a:t>‹#›</a:t>
            </a:fld>
            <a:endParaRPr lang="zh-CN" altLang="en-US"/>
          </a:p>
        </p:txBody>
      </p:sp>
    </p:spTree>
    <p:extLst>
      <p:ext uri="{BB962C8B-B14F-4D97-AF65-F5344CB8AC3E}">
        <p14:creationId xmlns:p14="http://schemas.microsoft.com/office/powerpoint/2010/main" val="10899698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oleObject" Target="../embeddings/oleObject7.bin"/><Relationship Id="rId3" Type="http://schemas.openxmlformats.org/officeDocument/2006/relationships/notesSlide" Target="../notesSlides/notesSlide18.xml"/><Relationship Id="rId7" Type="http://schemas.openxmlformats.org/officeDocument/2006/relationships/oleObject" Target="../embeddings/oleObject4.bin"/><Relationship Id="rId12"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jpg"/><Relationship Id="rId11" Type="http://schemas.openxmlformats.org/officeDocument/2006/relationships/oleObject" Target="../embeddings/oleObject6.bin"/><Relationship Id="rId5" Type="http://schemas.openxmlformats.org/officeDocument/2006/relationships/image" Target="../media/image34.png"/><Relationship Id="rId10" Type="http://schemas.openxmlformats.org/officeDocument/2006/relationships/image" Target="../media/image30.wmf"/><Relationship Id="rId4" Type="http://schemas.openxmlformats.org/officeDocument/2006/relationships/image" Target="../media/image33.png"/><Relationship Id="rId9" Type="http://schemas.openxmlformats.org/officeDocument/2006/relationships/oleObject" Target="../embeddings/oleObject5.bin"/><Relationship Id="rId14" Type="http://schemas.openxmlformats.org/officeDocument/2006/relationships/image" Target="../media/image32.wmf"/></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notesSlide" Target="../notesSlides/notesSlide23.xml"/><Relationship Id="rId7" Type="http://schemas.openxmlformats.org/officeDocument/2006/relationships/oleObject" Target="../embeddings/oleObject9.bin"/><Relationship Id="rId12"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2.w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44.wmf"/><Relationship Id="rId4" Type="http://schemas.openxmlformats.org/officeDocument/2006/relationships/image" Target="../media/image46.png"/><Relationship Id="rId9" Type="http://schemas.openxmlformats.org/officeDocument/2006/relationships/oleObject" Target="../embeddings/oleObject10.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reddit.com/r/MachineLearning/comments/25lnbt/ama_yann_lecun" TargetMode="External"/><Relationship Id="rId4" Type="http://schemas.openxmlformats.org/officeDocument/2006/relationships/hyperlink" Target="http://spectrum.ieee.org/automaton/robotics/artificial-intelligence/facebook-ai-director-yann-lecun-on-deep-learning#qaTopicFiv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notesSlide" Target="../notesSlides/notesSlide8.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9.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6500" t="4547" r="6357" b="8641"/>
          <a:stretch/>
        </p:blipFill>
        <p:spPr>
          <a:xfrm>
            <a:off x="0" y="-8878"/>
            <a:ext cx="12206823" cy="6858000"/>
          </a:xfrm>
          <a:prstGeom prst="rect">
            <a:avLst/>
          </a:prstGeom>
        </p:spPr>
      </p:pic>
      <p:sp>
        <p:nvSpPr>
          <p:cNvPr id="6" name="矩形 5"/>
          <p:cNvSpPr/>
          <p:nvPr/>
        </p:nvSpPr>
        <p:spPr>
          <a:xfrm>
            <a:off x="3153624" y="3590317"/>
            <a:ext cx="5884751" cy="2246769"/>
          </a:xfrm>
          <a:prstGeom prst="rect">
            <a:avLst/>
          </a:prstGeom>
        </p:spPr>
        <p:txBody>
          <a:bodyPr wrap="none">
            <a:spAutoFit/>
          </a:bodyPr>
          <a:lstStyle/>
          <a:p>
            <a:pPr algn="ctr"/>
            <a:r>
              <a:rPr lang="en-US" altLang="zh-CN" sz="2800" dirty="0" smtClean="0">
                <a:ln w="31750">
                  <a:noFill/>
                  <a:prstDash val="solid"/>
                  <a:miter lim="800000"/>
                </a:ln>
              </a:rPr>
              <a:t>ECE6504: Deep Learning for Perception</a:t>
            </a:r>
          </a:p>
          <a:p>
            <a:pPr algn="ctr"/>
            <a:r>
              <a:rPr lang="en-US" altLang="zh-CN" sz="2800" dirty="0" smtClean="0">
                <a:ln w="31750">
                  <a:noFill/>
                  <a:prstDash val="solid"/>
                  <a:miter lim="800000"/>
                </a:ln>
              </a:rPr>
              <a:t>Fall 2015</a:t>
            </a:r>
          </a:p>
          <a:p>
            <a:pPr algn="ctr"/>
            <a:r>
              <a:rPr lang="en-US" altLang="zh-CN" sz="2800" dirty="0" smtClean="0">
                <a:ln w="31750">
                  <a:noFill/>
                  <a:prstDash val="solid"/>
                  <a:miter lim="800000"/>
                </a:ln>
              </a:rPr>
              <a:t>Presented by:</a:t>
            </a:r>
          </a:p>
          <a:p>
            <a:pPr algn="ctr"/>
            <a:r>
              <a:rPr lang="en-US" altLang="zh-CN" sz="2800" dirty="0" err="1" smtClean="0">
                <a:ln w="31750">
                  <a:noFill/>
                  <a:prstDash val="solid"/>
                  <a:miter lim="800000"/>
                </a:ln>
              </a:rPr>
              <a:t>Jianwei</a:t>
            </a:r>
            <a:r>
              <a:rPr lang="en-US" altLang="zh-CN" sz="2800" dirty="0" smtClean="0">
                <a:ln w="31750">
                  <a:noFill/>
                  <a:prstDash val="solid"/>
                  <a:miter lim="800000"/>
                </a:ln>
              </a:rPr>
              <a:t> Yang, Ph.D. Student</a:t>
            </a:r>
          </a:p>
          <a:p>
            <a:pPr algn="ctr"/>
            <a:r>
              <a:rPr lang="en-US" altLang="zh-CN" sz="2800" dirty="0" smtClean="0">
                <a:ln w="31750">
                  <a:noFill/>
                  <a:prstDash val="solid"/>
                  <a:miter lim="800000"/>
                </a:ln>
              </a:rPr>
              <a:t>Stanislaw </a:t>
            </a:r>
            <a:r>
              <a:rPr lang="en-US" altLang="zh-CN" sz="2800" dirty="0" err="1" smtClean="0">
                <a:ln w="31750">
                  <a:noFill/>
                  <a:prstDash val="solid"/>
                  <a:miter lim="800000"/>
                </a:ln>
              </a:rPr>
              <a:t>Antol</a:t>
            </a:r>
            <a:r>
              <a:rPr lang="en-US" altLang="zh-CN" sz="2800" dirty="0" smtClean="0">
                <a:ln w="31750">
                  <a:noFill/>
                  <a:prstDash val="solid"/>
                  <a:miter lim="800000"/>
                </a:ln>
              </a:rPr>
              <a:t>, Ph.D. Student</a:t>
            </a:r>
            <a:endParaRPr lang="zh-CN" altLang="en-US" sz="2800" dirty="0">
              <a:ln w="31750">
                <a:noFill/>
                <a:prstDash val="solid"/>
                <a:miter lim="800000"/>
              </a:ln>
            </a:endParaRPr>
          </a:p>
        </p:txBody>
      </p:sp>
      <p:sp>
        <p:nvSpPr>
          <p:cNvPr id="4" name="矩形 5"/>
          <p:cNvSpPr/>
          <p:nvPr/>
        </p:nvSpPr>
        <p:spPr>
          <a:xfrm>
            <a:off x="801538" y="6385972"/>
            <a:ext cx="10588924" cy="461665"/>
          </a:xfrm>
          <a:prstGeom prst="rect">
            <a:avLst/>
          </a:prstGeom>
        </p:spPr>
        <p:txBody>
          <a:bodyPr wrap="none">
            <a:spAutoFit/>
          </a:bodyPr>
          <a:lstStyle/>
          <a:p>
            <a:r>
              <a:rPr lang="en-US" altLang="zh-CN" sz="2400" b="1" dirty="0" smtClean="0">
                <a:ln w="18000">
                  <a:noFill/>
                  <a:prstDash val="solid"/>
                  <a:miter lim="800000"/>
                </a:ln>
                <a:effectLst>
                  <a:outerShdw blurRad="25500" dist="23000" dir="7020000" algn="tl">
                    <a:srgbClr val="000000">
                      <a:alpha val="50000"/>
                    </a:srgbClr>
                  </a:outerShdw>
                </a:effectLst>
              </a:rPr>
              <a:t>Image credits: unless otherwise noted, images are from the corresponding papers</a:t>
            </a:r>
            <a:endParaRPr lang="zh-CN" altLang="en-US" sz="2400" b="1" dirty="0">
              <a:ln w="18000">
                <a:noFill/>
                <a:prstDash val="solid"/>
                <a:miter lim="800000"/>
              </a:ln>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308250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smtClean="0"/>
              <a:t>1.3.0 Chromatic aberration visualization</a:t>
            </a:r>
            <a:endParaRPr lang="zh-CN" altLang="en-US" sz="2800" dirty="0"/>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9728" y="2153203"/>
            <a:ext cx="5022188" cy="3838523"/>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282" y="2184310"/>
            <a:ext cx="4504621" cy="3660807"/>
          </a:xfrm>
          <a:prstGeom prst="rect">
            <a:avLst/>
          </a:prstGeom>
        </p:spPr>
      </p:pic>
      <p:sp>
        <p:nvSpPr>
          <p:cNvPr id="14" name="文本框 13"/>
          <p:cNvSpPr txBox="1"/>
          <p:nvPr/>
        </p:nvSpPr>
        <p:spPr>
          <a:xfrm>
            <a:off x="2156059" y="6073541"/>
            <a:ext cx="1957267" cy="369332"/>
          </a:xfrm>
          <a:prstGeom prst="rect">
            <a:avLst/>
          </a:prstGeom>
          <a:noFill/>
        </p:spPr>
        <p:txBody>
          <a:bodyPr wrap="none" rtlCol="0">
            <a:spAutoFit/>
          </a:bodyPr>
          <a:lstStyle/>
          <a:p>
            <a:r>
              <a:rPr lang="en-US" altLang="zh-CN" dirty="0" smtClean="0"/>
              <a:t>Mean of all images</a:t>
            </a:r>
            <a:endParaRPr lang="zh-CN" altLang="en-US" dirty="0"/>
          </a:p>
        </p:txBody>
      </p:sp>
      <p:sp>
        <p:nvSpPr>
          <p:cNvPr id="38" name="文本框 37"/>
          <p:cNvSpPr txBox="1"/>
          <p:nvPr/>
        </p:nvSpPr>
        <p:spPr>
          <a:xfrm>
            <a:off x="7563869" y="6100812"/>
            <a:ext cx="2654894" cy="369332"/>
          </a:xfrm>
          <a:prstGeom prst="rect">
            <a:avLst/>
          </a:prstGeom>
          <a:noFill/>
        </p:spPr>
        <p:txBody>
          <a:bodyPr wrap="none" rtlCol="0">
            <a:spAutoFit/>
          </a:bodyPr>
          <a:lstStyle/>
          <a:p>
            <a:r>
              <a:rPr lang="en-US" altLang="zh-CN" dirty="0" smtClean="0"/>
              <a:t>Mean of all abs(g – (r + b))</a:t>
            </a:r>
            <a:endParaRPr lang="zh-CN" altLang="en-US" dirty="0"/>
          </a:p>
        </p:txBody>
      </p:sp>
    </p:spTree>
    <p:extLst>
      <p:ext uri="{BB962C8B-B14F-4D97-AF65-F5344CB8AC3E}">
        <p14:creationId xmlns:p14="http://schemas.microsoft.com/office/powerpoint/2010/main" val="3494063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smtClean="0"/>
              <a:t>1.4 Detailed setup</a:t>
            </a:r>
            <a:endParaRPr lang="zh-CN" altLang="en-US" sz="2800" dirty="0"/>
          </a:p>
        </p:txBody>
      </p:sp>
      <p:graphicFrame>
        <p:nvGraphicFramePr>
          <p:cNvPr id="5" name="表格 4"/>
          <p:cNvGraphicFramePr>
            <a:graphicFrameLocks noGrp="1"/>
          </p:cNvGraphicFramePr>
          <p:nvPr>
            <p:extLst>
              <p:ext uri="{D42A27DB-BD31-4B8C-83A1-F6EECF244321}">
                <p14:modId xmlns:p14="http://schemas.microsoft.com/office/powerpoint/2010/main" val="1867285974"/>
              </p:ext>
            </p:extLst>
          </p:nvPr>
        </p:nvGraphicFramePr>
        <p:xfrm>
          <a:off x="2099376" y="1874698"/>
          <a:ext cx="8128000" cy="2865120"/>
        </p:xfrm>
        <a:graphic>
          <a:graphicData uri="http://schemas.openxmlformats.org/drawingml/2006/table">
            <a:tbl>
              <a:tblPr firstRow="1" bandRow="1">
                <a:tableStyleId>{9D7B26C5-4107-4FEC-AEDC-1716B250A1EF}</a:tableStyleId>
              </a:tblPr>
              <a:tblGrid>
                <a:gridCol w="4064000"/>
                <a:gridCol w="4064000"/>
              </a:tblGrid>
              <a:tr h="370840">
                <a:tc>
                  <a:txBody>
                    <a:bodyPr/>
                    <a:lstStyle/>
                    <a:p>
                      <a:r>
                        <a:rPr lang="en-US" altLang="zh-CN" dirty="0" smtClean="0"/>
                        <a:t>Setup</a:t>
                      </a:r>
                      <a:endParaRPr lang="zh-CN" altLang="en-US" dirty="0"/>
                    </a:p>
                  </a:txBody>
                  <a:tcPr/>
                </a:tc>
                <a:tc>
                  <a:txBody>
                    <a:bodyPr/>
                    <a:lstStyle/>
                    <a:p>
                      <a:r>
                        <a:rPr lang="en-US" altLang="zh-CN" dirty="0" smtClean="0"/>
                        <a:t>Values</a:t>
                      </a:r>
                    </a:p>
                  </a:txBody>
                  <a:tcPr/>
                </a:tc>
              </a:tr>
              <a:tr h="370840">
                <a:tc>
                  <a:txBody>
                    <a:bodyPr/>
                    <a:lstStyle/>
                    <a:p>
                      <a:r>
                        <a:rPr lang="en-US" altLang="zh-CN" dirty="0" smtClean="0"/>
                        <a:t>Train data set</a:t>
                      </a:r>
                      <a:endParaRPr lang="zh-CN" altLang="en-US" dirty="0"/>
                    </a:p>
                  </a:txBody>
                  <a:tcPr/>
                </a:tc>
                <a:tc>
                  <a:txBody>
                    <a:bodyPr/>
                    <a:lstStyle/>
                    <a:p>
                      <a:r>
                        <a:rPr lang="en-US" altLang="zh-CN" dirty="0" smtClean="0"/>
                        <a:t>ImageNet 2012,</a:t>
                      </a:r>
                      <a:r>
                        <a:rPr lang="en-US" altLang="zh-CN" baseline="0" dirty="0" smtClean="0"/>
                        <a:t> 1.3M images</a:t>
                      </a:r>
                      <a:endParaRPr lang="zh-CN" altLang="en-US" dirty="0"/>
                    </a:p>
                  </a:txBody>
                  <a:tcPr/>
                </a:tc>
              </a:tr>
              <a:tr h="370840">
                <a:tc>
                  <a:txBody>
                    <a:bodyPr/>
                    <a:lstStyle/>
                    <a:p>
                      <a:r>
                        <a:rPr lang="en-US" altLang="zh-CN" dirty="0" smtClean="0"/>
                        <a:t>Patch size</a:t>
                      </a:r>
                      <a:endParaRPr lang="zh-CN" altLang="en-US" dirty="0"/>
                    </a:p>
                  </a:txBody>
                  <a:tcPr/>
                </a:tc>
                <a:tc>
                  <a:txBody>
                    <a:bodyPr/>
                    <a:lstStyle/>
                    <a:p>
                      <a:r>
                        <a:rPr lang="en-US" altLang="zh-CN" dirty="0" smtClean="0"/>
                        <a:t>96x96</a:t>
                      </a:r>
                      <a:endParaRPr lang="zh-CN" altLang="en-US" dirty="0"/>
                    </a:p>
                  </a:txBody>
                  <a:tcPr/>
                </a:tc>
              </a:tr>
              <a:tr h="370840">
                <a:tc>
                  <a:txBody>
                    <a:bodyPr/>
                    <a:lstStyle/>
                    <a:p>
                      <a:r>
                        <a:rPr lang="en-US" altLang="zh-CN" dirty="0" smtClean="0"/>
                        <a:t>Gap between</a:t>
                      </a:r>
                      <a:r>
                        <a:rPr lang="en-US" altLang="zh-CN" baseline="0" dirty="0" smtClean="0"/>
                        <a:t> patches</a:t>
                      </a:r>
                      <a:endParaRPr lang="zh-CN" altLang="en-US" dirty="0"/>
                    </a:p>
                  </a:txBody>
                  <a:tcPr/>
                </a:tc>
                <a:tc>
                  <a:txBody>
                    <a:bodyPr/>
                    <a:lstStyle/>
                    <a:p>
                      <a:r>
                        <a:rPr lang="en-US" altLang="zh-CN" dirty="0" smtClean="0"/>
                        <a:t>48 pixels</a:t>
                      </a:r>
                      <a:endParaRPr lang="zh-CN" altLang="en-US" dirty="0"/>
                    </a:p>
                  </a:txBody>
                  <a:tcPr/>
                </a:tc>
              </a:tr>
              <a:tr h="370840">
                <a:tc>
                  <a:txBody>
                    <a:bodyPr/>
                    <a:lstStyle/>
                    <a:p>
                      <a:r>
                        <a:rPr lang="en-US" altLang="zh-CN" dirty="0" smtClean="0"/>
                        <a:t>Jitter</a:t>
                      </a:r>
                      <a:endParaRPr lang="zh-CN" altLang="en-US" dirty="0"/>
                    </a:p>
                  </a:txBody>
                  <a:tcPr/>
                </a:tc>
                <a:tc>
                  <a:txBody>
                    <a:bodyPr/>
                    <a:lstStyle/>
                    <a:p>
                      <a:r>
                        <a:rPr lang="en-US" altLang="zh-CN" dirty="0" smtClean="0"/>
                        <a:t>±7 pixels</a:t>
                      </a:r>
                      <a:endParaRPr lang="zh-CN" altLang="en-US" dirty="0"/>
                    </a:p>
                  </a:txBody>
                  <a:tcPr/>
                </a:tc>
              </a:tr>
              <a:tr h="370840">
                <a:tc>
                  <a:txBody>
                    <a:bodyPr/>
                    <a:lstStyle/>
                    <a:p>
                      <a:r>
                        <a:rPr lang="en-US" altLang="zh-CN" dirty="0" smtClean="0"/>
                        <a:t>Pre-processing</a:t>
                      </a:r>
                      <a:endParaRPr lang="zh-CN" altLang="en-US" dirty="0"/>
                    </a:p>
                  </a:txBody>
                  <a:tcPr/>
                </a:tc>
                <a:tc>
                  <a:txBody>
                    <a:bodyPr/>
                    <a:lstStyle/>
                    <a:p>
                      <a:r>
                        <a:rPr lang="en-US" altLang="zh-CN" dirty="0" smtClean="0"/>
                        <a:t>Mean subtraction; Color projecting</a:t>
                      </a:r>
                      <a:r>
                        <a:rPr lang="en-US" altLang="zh-CN" baseline="0" dirty="0" smtClean="0"/>
                        <a:t> or dropping; Down-sample and up-sampling</a:t>
                      </a:r>
                      <a:endParaRPr lang="zh-CN" altLang="en-US" dirty="0"/>
                    </a:p>
                  </a:txBody>
                  <a:tcPr/>
                </a:tc>
              </a:tr>
              <a:tr h="370840">
                <a:tc>
                  <a:txBody>
                    <a:bodyPr/>
                    <a:lstStyle/>
                    <a:p>
                      <a:endParaRPr lang="zh-CN" altLang="en-US" dirty="0"/>
                    </a:p>
                  </a:txBody>
                  <a:tcPr/>
                </a:tc>
                <a:tc>
                  <a:txBody>
                    <a:bodyPr/>
                    <a:lstStyle/>
                    <a:p>
                      <a:endParaRPr lang="zh-CN" altLang="en-US" dirty="0"/>
                    </a:p>
                  </a:txBody>
                  <a:tcPr/>
                </a:tc>
              </a:tr>
            </a:tbl>
          </a:graphicData>
        </a:graphic>
      </p:graphicFrame>
      <p:graphicFrame>
        <p:nvGraphicFramePr>
          <p:cNvPr id="34" name="表格 33"/>
          <p:cNvGraphicFramePr>
            <a:graphicFrameLocks noGrp="1"/>
          </p:cNvGraphicFramePr>
          <p:nvPr>
            <p:extLst>
              <p:ext uri="{D42A27DB-BD31-4B8C-83A1-F6EECF244321}">
                <p14:modId xmlns:p14="http://schemas.microsoft.com/office/powerpoint/2010/main" val="800328296"/>
              </p:ext>
            </p:extLst>
          </p:nvPr>
        </p:nvGraphicFramePr>
        <p:xfrm>
          <a:off x="2099376" y="4908795"/>
          <a:ext cx="8128000" cy="736600"/>
        </p:xfrm>
        <a:graphic>
          <a:graphicData uri="http://schemas.openxmlformats.org/drawingml/2006/table">
            <a:tbl>
              <a:tblPr firstRow="1" bandRow="1">
                <a:tableStyleId>{9D7B26C5-4107-4FEC-AEDC-1716B250A1EF}</a:tableStyleId>
              </a:tblPr>
              <a:tblGrid>
                <a:gridCol w="4064000"/>
                <a:gridCol w="4064000"/>
              </a:tblGrid>
              <a:tr h="0">
                <a:tc>
                  <a:txBody>
                    <a:bodyPr/>
                    <a:lstStyle/>
                    <a:p>
                      <a:r>
                        <a:rPr lang="en-US" altLang="zh-CN" dirty="0" smtClean="0"/>
                        <a:t>Training parameters</a:t>
                      </a:r>
                      <a:endParaRPr lang="zh-CN" altLang="en-US" dirty="0"/>
                    </a:p>
                  </a:txBody>
                  <a:tcPr/>
                </a:tc>
                <a:tc>
                  <a:txBody>
                    <a:bodyPr/>
                    <a:lstStyle/>
                    <a:p>
                      <a:r>
                        <a:rPr lang="en-US" altLang="zh-CN" dirty="0" smtClean="0"/>
                        <a:t>Values</a:t>
                      </a:r>
                    </a:p>
                  </a:txBody>
                  <a:tcPr/>
                </a:tc>
              </a:tr>
              <a:tr h="370840">
                <a:tc>
                  <a:txBody>
                    <a:bodyPr/>
                    <a:lstStyle/>
                    <a:p>
                      <a:r>
                        <a:rPr lang="en-US" altLang="zh-CN" dirty="0" smtClean="0"/>
                        <a:t>momentum</a:t>
                      </a:r>
                      <a:endParaRPr lang="zh-CN" altLang="en-US" dirty="0"/>
                    </a:p>
                  </a:txBody>
                  <a:tcPr/>
                </a:tc>
                <a:tc>
                  <a:txBody>
                    <a:bodyPr/>
                    <a:lstStyle/>
                    <a:p>
                      <a:r>
                        <a:rPr lang="en-US" altLang="zh-CN" dirty="0" smtClean="0"/>
                        <a:t>0.999</a:t>
                      </a:r>
                      <a:endParaRPr lang="zh-CN" altLang="en-US" dirty="0"/>
                    </a:p>
                  </a:txBody>
                  <a:tcPr/>
                </a:tc>
              </a:tr>
            </a:tbl>
          </a:graphicData>
        </a:graphic>
      </p:graphicFrame>
    </p:spTree>
    <p:extLst>
      <p:ext uri="{BB962C8B-B14F-4D97-AF65-F5344CB8AC3E}">
        <p14:creationId xmlns:p14="http://schemas.microsoft.com/office/powerpoint/2010/main" val="37147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smtClean="0"/>
              <a:t>1.5 Experiment-Nearest Neighbors</a:t>
            </a:r>
            <a:endParaRPr lang="zh-CN" altLang="en-US" sz="2800" dirty="0"/>
          </a:p>
        </p:txBody>
      </p:sp>
      <p:pic>
        <p:nvPicPr>
          <p:cNvPr id="3" name="图片 2"/>
          <p:cNvPicPr>
            <a:picLocks noChangeAspect="1"/>
          </p:cNvPicPr>
          <p:nvPr/>
        </p:nvPicPr>
        <p:blipFill>
          <a:blip r:embed="rId3"/>
          <a:stretch>
            <a:fillRect/>
          </a:stretch>
        </p:blipFill>
        <p:spPr>
          <a:xfrm>
            <a:off x="2312126" y="1536638"/>
            <a:ext cx="5404128" cy="5016758"/>
          </a:xfrm>
          <a:prstGeom prst="rect">
            <a:avLst/>
          </a:prstGeom>
        </p:spPr>
      </p:pic>
      <p:sp>
        <p:nvSpPr>
          <p:cNvPr id="6" name="矩形 5"/>
          <p:cNvSpPr/>
          <p:nvPr/>
        </p:nvSpPr>
        <p:spPr>
          <a:xfrm>
            <a:off x="2133028" y="1722922"/>
            <a:ext cx="5746282" cy="26758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133028" y="5216893"/>
            <a:ext cx="5746282" cy="1503948"/>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950147" y="4119613"/>
            <a:ext cx="6083167" cy="1395663"/>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63629" y="2233061"/>
            <a:ext cx="2081119" cy="923330"/>
          </a:xfrm>
          <a:prstGeom prst="rect">
            <a:avLst/>
          </a:prstGeom>
          <a:noFill/>
        </p:spPr>
        <p:txBody>
          <a:bodyPr wrap="square" rtlCol="0">
            <a:spAutoFit/>
          </a:bodyPr>
          <a:lstStyle/>
          <a:p>
            <a:r>
              <a:rPr lang="en-US" altLang="zh-CN" dirty="0" smtClean="0"/>
              <a:t>The proposed</a:t>
            </a:r>
          </a:p>
          <a:p>
            <a:r>
              <a:rPr lang="en-US" altLang="zh-CN" dirty="0" smtClean="0"/>
              <a:t>method performs</a:t>
            </a:r>
          </a:p>
          <a:p>
            <a:r>
              <a:rPr lang="en-US" altLang="zh-CN" dirty="0" smtClean="0"/>
              <a:t>well</a:t>
            </a:r>
            <a:endParaRPr lang="zh-CN" altLang="en-US" dirty="0"/>
          </a:p>
        </p:txBody>
      </p:sp>
      <p:sp>
        <p:nvSpPr>
          <p:cNvPr id="14" name="文本框 13"/>
          <p:cNvSpPr txBox="1"/>
          <p:nvPr/>
        </p:nvSpPr>
        <p:spPr>
          <a:xfrm>
            <a:off x="131777" y="4389813"/>
            <a:ext cx="2081119" cy="646331"/>
          </a:xfrm>
          <a:prstGeom prst="rect">
            <a:avLst/>
          </a:prstGeom>
          <a:noFill/>
        </p:spPr>
        <p:txBody>
          <a:bodyPr wrap="square" rtlCol="0">
            <a:spAutoFit/>
          </a:bodyPr>
          <a:lstStyle/>
          <a:p>
            <a:r>
              <a:rPr lang="en-US" altLang="zh-CN" dirty="0" smtClean="0"/>
              <a:t>The </a:t>
            </a:r>
            <a:r>
              <a:rPr lang="en-US" altLang="zh-CN" dirty="0" err="1" smtClean="0"/>
              <a:t>AlexNet</a:t>
            </a:r>
            <a:r>
              <a:rPr lang="en-US" altLang="zh-CN" dirty="0"/>
              <a:t> </a:t>
            </a:r>
            <a:r>
              <a:rPr lang="en-US" altLang="zh-CN" dirty="0" smtClean="0"/>
              <a:t>outperforms</a:t>
            </a:r>
          </a:p>
        </p:txBody>
      </p:sp>
      <p:sp>
        <p:nvSpPr>
          <p:cNvPr id="15" name="文本框 14"/>
          <p:cNvSpPr txBox="1"/>
          <p:nvPr/>
        </p:nvSpPr>
        <p:spPr>
          <a:xfrm>
            <a:off x="168673" y="5764622"/>
            <a:ext cx="2081119" cy="369332"/>
          </a:xfrm>
          <a:prstGeom prst="rect">
            <a:avLst/>
          </a:prstGeom>
          <a:noFill/>
        </p:spPr>
        <p:txBody>
          <a:bodyPr wrap="square" rtlCol="0">
            <a:spAutoFit/>
          </a:bodyPr>
          <a:lstStyle/>
          <a:p>
            <a:r>
              <a:rPr lang="en-US" altLang="zh-CN" dirty="0" smtClean="0"/>
              <a:t>All three work well</a:t>
            </a:r>
          </a:p>
        </p:txBody>
      </p:sp>
      <p:sp>
        <p:nvSpPr>
          <p:cNvPr id="13" name="文本框 12"/>
          <p:cNvSpPr txBox="1"/>
          <p:nvPr/>
        </p:nvSpPr>
        <p:spPr>
          <a:xfrm>
            <a:off x="8183538" y="3003083"/>
            <a:ext cx="4084131" cy="2308324"/>
          </a:xfrm>
          <a:prstGeom prst="rect">
            <a:avLst/>
          </a:prstGeom>
          <a:noFill/>
        </p:spPr>
        <p:txBody>
          <a:bodyPr wrap="none" rtlCol="0">
            <a:spAutoFit/>
          </a:bodyPr>
          <a:lstStyle/>
          <a:p>
            <a:r>
              <a:rPr lang="en-US" altLang="zh-CN" dirty="0" smtClean="0"/>
              <a:t>1. It seems that the proposed method</a:t>
            </a:r>
          </a:p>
          <a:p>
            <a:r>
              <a:rPr lang="en-US" altLang="zh-CN" dirty="0"/>
              <a:t>w</a:t>
            </a:r>
            <a:r>
              <a:rPr lang="en-US" altLang="zh-CN" dirty="0" smtClean="0"/>
              <a:t>orks well on objects, but worse on </a:t>
            </a:r>
          </a:p>
          <a:p>
            <a:r>
              <a:rPr lang="en-US" altLang="zh-CN" dirty="0" smtClean="0"/>
              <a:t>Other patches;</a:t>
            </a:r>
          </a:p>
          <a:p>
            <a:endParaRPr lang="en-US" altLang="zh-CN" dirty="0"/>
          </a:p>
          <a:p>
            <a:r>
              <a:rPr lang="en-US" altLang="zh-CN" dirty="0" smtClean="0"/>
              <a:t>2. In generally, </a:t>
            </a:r>
            <a:r>
              <a:rPr lang="en-US" altLang="zh-CN" dirty="0" err="1" smtClean="0"/>
              <a:t>alexnet</a:t>
            </a:r>
            <a:r>
              <a:rPr lang="en-US" altLang="zh-CN" dirty="0" smtClean="0"/>
              <a:t> outperforms other</a:t>
            </a:r>
          </a:p>
          <a:p>
            <a:r>
              <a:rPr lang="en-US" altLang="zh-CN" dirty="0" smtClean="0"/>
              <a:t>Methods (from my point of view)</a:t>
            </a:r>
          </a:p>
          <a:p>
            <a:endParaRPr lang="en-US" altLang="zh-CN" dirty="0"/>
          </a:p>
          <a:p>
            <a:r>
              <a:rPr lang="en-US" altLang="zh-CN" dirty="0" smtClean="0"/>
              <a:t>3. Random CNN also makes sense!!!</a:t>
            </a:r>
            <a:endParaRPr lang="zh-CN" altLang="en-US" dirty="0"/>
          </a:p>
        </p:txBody>
      </p:sp>
    </p:spTree>
    <p:extLst>
      <p:ext uri="{BB962C8B-B14F-4D97-AF65-F5344CB8AC3E}">
        <p14:creationId xmlns:p14="http://schemas.microsoft.com/office/powerpoint/2010/main" val="82070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smtClean="0"/>
              <a:t>1.5 Experiment-Nearest Neighbors, more results</a:t>
            </a:r>
            <a:endParaRPr lang="zh-CN" altLang="en-US" sz="2800"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99" y="1469309"/>
            <a:ext cx="11488522" cy="5066246"/>
          </a:xfrm>
          <a:prstGeom prst="rect">
            <a:avLst/>
          </a:prstGeom>
        </p:spPr>
      </p:pic>
    </p:spTree>
    <p:extLst>
      <p:ext uri="{BB962C8B-B14F-4D97-AF65-F5344CB8AC3E}">
        <p14:creationId xmlns:p14="http://schemas.microsoft.com/office/powerpoint/2010/main" val="34732153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smtClean="0"/>
              <a:t>1.5 Experiment-Nearest Neighbors, more results</a:t>
            </a:r>
            <a:endParaRPr lang="zh-CN" altLang="en-US" sz="2800"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64" y="1491113"/>
            <a:ext cx="11353800" cy="5044441"/>
          </a:xfrm>
          <a:prstGeom prst="rect">
            <a:avLst/>
          </a:prstGeom>
        </p:spPr>
      </p:pic>
    </p:spTree>
    <p:extLst>
      <p:ext uri="{BB962C8B-B14F-4D97-AF65-F5344CB8AC3E}">
        <p14:creationId xmlns:p14="http://schemas.microsoft.com/office/powerpoint/2010/main" val="829129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smtClean="0"/>
              <a:t>1.5 Experiment-Object detection</a:t>
            </a:r>
            <a:endParaRPr lang="zh-CN" altLang="en-US" sz="2800" dirty="0"/>
          </a:p>
        </p:txBody>
      </p:sp>
      <p:pic>
        <p:nvPicPr>
          <p:cNvPr id="3" name="图片 2"/>
          <p:cNvPicPr>
            <a:picLocks noChangeAspect="1"/>
          </p:cNvPicPr>
          <p:nvPr/>
        </p:nvPicPr>
        <p:blipFill rotWithShape="1">
          <a:blip r:embed="rId3"/>
          <a:srcRect t="30275" b="23736"/>
          <a:stretch/>
        </p:blipFill>
        <p:spPr>
          <a:xfrm>
            <a:off x="1461566" y="2656133"/>
            <a:ext cx="9268868" cy="3197807"/>
          </a:xfrm>
          <a:prstGeom prst="rect">
            <a:avLst/>
          </a:prstGeom>
        </p:spPr>
      </p:pic>
      <p:sp>
        <p:nvSpPr>
          <p:cNvPr id="18" name="文本框 17"/>
          <p:cNvSpPr txBox="1"/>
          <p:nvPr/>
        </p:nvSpPr>
        <p:spPr>
          <a:xfrm>
            <a:off x="1289785" y="1988744"/>
            <a:ext cx="2505879" cy="523220"/>
          </a:xfrm>
          <a:prstGeom prst="rect">
            <a:avLst/>
          </a:prstGeom>
          <a:noFill/>
        </p:spPr>
        <p:txBody>
          <a:bodyPr wrap="none" rtlCol="0">
            <a:spAutoFit/>
          </a:bodyPr>
          <a:lstStyle/>
          <a:p>
            <a:r>
              <a:rPr lang="en-US" altLang="zh-CN" sz="2800" dirty="0" smtClean="0"/>
              <a:t>RCNN Revisiting</a:t>
            </a:r>
            <a:endParaRPr lang="zh-CN" altLang="en-US" sz="2800" dirty="0"/>
          </a:p>
        </p:txBody>
      </p:sp>
      <p:sp>
        <p:nvSpPr>
          <p:cNvPr id="4" name="文本框 3"/>
          <p:cNvSpPr txBox="1"/>
          <p:nvPr/>
        </p:nvSpPr>
        <p:spPr>
          <a:xfrm>
            <a:off x="-17079" y="6450053"/>
            <a:ext cx="2693045" cy="369332"/>
          </a:xfrm>
          <a:prstGeom prst="rect">
            <a:avLst/>
          </a:prstGeom>
          <a:noFill/>
        </p:spPr>
        <p:txBody>
          <a:bodyPr wrap="none" rtlCol="0">
            <a:spAutoFit/>
          </a:bodyPr>
          <a:lstStyle/>
          <a:p>
            <a:r>
              <a:rPr lang="en-US" altLang="zh-CN" dirty="0" smtClean="0"/>
              <a:t>Figure credit: Ross </a:t>
            </a:r>
            <a:r>
              <a:rPr lang="en-US" altLang="zh-CN" dirty="0" err="1" smtClean="0"/>
              <a:t>Girshick</a:t>
            </a:r>
            <a:endParaRPr lang="zh-CN" altLang="en-US" dirty="0"/>
          </a:p>
        </p:txBody>
      </p:sp>
    </p:spTree>
    <p:extLst>
      <p:ext uri="{BB962C8B-B14F-4D97-AF65-F5344CB8AC3E}">
        <p14:creationId xmlns:p14="http://schemas.microsoft.com/office/powerpoint/2010/main" val="1027384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smtClean="0"/>
              <a:t>1.5 Experiment-Object detection</a:t>
            </a:r>
            <a:endParaRPr lang="zh-CN" altLang="en-US" sz="2800" dirty="0"/>
          </a:p>
        </p:txBody>
      </p:sp>
      <p:sp>
        <p:nvSpPr>
          <p:cNvPr id="5" name="圆角矩形 4"/>
          <p:cNvSpPr/>
          <p:nvPr/>
        </p:nvSpPr>
        <p:spPr>
          <a:xfrm>
            <a:off x="5996749" y="5037448"/>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conv1 (11x11, 96, 4)</a:t>
            </a:r>
            <a:endParaRPr lang="zh-CN" altLang="en-US" dirty="0"/>
          </a:p>
        </p:txBody>
      </p:sp>
      <p:sp>
        <p:nvSpPr>
          <p:cNvPr id="6" name="圆角矩形 5"/>
          <p:cNvSpPr/>
          <p:nvPr/>
        </p:nvSpPr>
        <p:spPr>
          <a:xfrm>
            <a:off x="5996749" y="4702169"/>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pool1 (3x3, 96, 2)</a:t>
            </a:r>
            <a:endParaRPr lang="zh-CN" altLang="en-US" dirty="0"/>
          </a:p>
        </p:txBody>
      </p:sp>
      <p:sp>
        <p:nvSpPr>
          <p:cNvPr id="7" name="圆角矩形 6"/>
          <p:cNvSpPr/>
          <p:nvPr/>
        </p:nvSpPr>
        <p:spPr>
          <a:xfrm>
            <a:off x="5996749" y="4384303"/>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LRN1</a:t>
            </a:r>
            <a:endParaRPr lang="zh-CN" altLang="en-US" dirty="0"/>
          </a:p>
        </p:txBody>
      </p:sp>
      <p:sp>
        <p:nvSpPr>
          <p:cNvPr id="8" name="圆角矩形 7"/>
          <p:cNvSpPr/>
          <p:nvPr/>
        </p:nvSpPr>
        <p:spPr>
          <a:xfrm>
            <a:off x="5996749" y="4058952"/>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conv2 (5x5, 384, 1)</a:t>
            </a:r>
            <a:endParaRPr lang="zh-CN" altLang="en-US" dirty="0"/>
          </a:p>
        </p:txBody>
      </p:sp>
      <p:sp>
        <p:nvSpPr>
          <p:cNvPr id="9" name="圆角矩形 8"/>
          <p:cNvSpPr/>
          <p:nvPr/>
        </p:nvSpPr>
        <p:spPr>
          <a:xfrm>
            <a:off x="5996749" y="3741087"/>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pool2</a:t>
            </a:r>
            <a:r>
              <a:rPr lang="en-US" altLang="zh-CN" dirty="0" smtClean="0"/>
              <a:t> (3x3, 384, 2)</a:t>
            </a:r>
            <a:endParaRPr lang="zh-CN" altLang="en-US" dirty="0"/>
          </a:p>
        </p:txBody>
      </p:sp>
      <p:sp>
        <p:nvSpPr>
          <p:cNvPr id="10" name="圆角矩形 9"/>
          <p:cNvSpPr/>
          <p:nvPr/>
        </p:nvSpPr>
        <p:spPr>
          <a:xfrm>
            <a:off x="5996749" y="3423213"/>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LRN2</a:t>
            </a:r>
            <a:endParaRPr lang="zh-CN" altLang="en-US" dirty="0"/>
          </a:p>
        </p:txBody>
      </p:sp>
      <p:sp>
        <p:nvSpPr>
          <p:cNvPr id="11" name="圆角矩形 10"/>
          <p:cNvSpPr/>
          <p:nvPr/>
        </p:nvSpPr>
        <p:spPr>
          <a:xfrm>
            <a:off x="6010127" y="3100061"/>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conv3 (3x3, 384, 1)</a:t>
            </a:r>
            <a:endParaRPr lang="zh-CN" altLang="en-US" dirty="0"/>
          </a:p>
        </p:txBody>
      </p:sp>
      <p:sp>
        <p:nvSpPr>
          <p:cNvPr id="12" name="圆角矩形 11"/>
          <p:cNvSpPr/>
          <p:nvPr/>
        </p:nvSpPr>
        <p:spPr>
          <a:xfrm>
            <a:off x="6010127" y="2774710"/>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a:t>
            </a:r>
            <a:r>
              <a:rPr lang="en-US" altLang="zh-CN" dirty="0" smtClean="0"/>
              <a:t>onv4 (3x3, 384, 1)</a:t>
            </a:r>
            <a:endParaRPr lang="zh-CN" altLang="en-US" dirty="0"/>
          </a:p>
        </p:txBody>
      </p:sp>
      <p:sp>
        <p:nvSpPr>
          <p:cNvPr id="13" name="圆角矩形 12"/>
          <p:cNvSpPr/>
          <p:nvPr/>
        </p:nvSpPr>
        <p:spPr>
          <a:xfrm>
            <a:off x="6010127" y="2456845"/>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conv5 (3x3, 256, 1)</a:t>
            </a:r>
            <a:endParaRPr lang="zh-CN" altLang="en-US" dirty="0"/>
          </a:p>
        </p:txBody>
      </p:sp>
      <p:sp>
        <p:nvSpPr>
          <p:cNvPr id="14" name="圆角矩形 13"/>
          <p:cNvSpPr/>
          <p:nvPr/>
        </p:nvSpPr>
        <p:spPr>
          <a:xfrm>
            <a:off x="6010127" y="1790619"/>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f</a:t>
            </a:r>
            <a:r>
              <a:rPr lang="en-US" altLang="zh-CN" dirty="0" smtClean="0"/>
              <a:t>c6 (4096)</a:t>
            </a:r>
            <a:endParaRPr lang="zh-CN" altLang="en-US" dirty="0"/>
          </a:p>
        </p:txBody>
      </p:sp>
      <p:sp>
        <p:nvSpPr>
          <p:cNvPr id="16" name="圆角矩形 15"/>
          <p:cNvSpPr/>
          <p:nvPr/>
        </p:nvSpPr>
        <p:spPr>
          <a:xfrm>
            <a:off x="6017604" y="2131163"/>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pool5 (3x3, 256, 2)</a:t>
            </a:r>
            <a:endParaRPr lang="zh-CN" altLang="en-US" dirty="0"/>
          </a:p>
        </p:txBody>
      </p:sp>
      <p:sp>
        <p:nvSpPr>
          <p:cNvPr id="17" name="下箭头 16"/>
          <p:cNvSpPr/>
          <p:nvPr/>
        </p:nvSpPr>
        <p:spPr>
          <a:xfrm rot="10800000">
            <a:off x="6821421" y="5362105"/>
            <a:ext cx="378922" cy="324793"/>
          </a:xfrm>
          <a:prstGeom prst="down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9152232" y="5460951"/>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conv1 (11x11, 96, 4)</a:t>
            </a:r>
            <a:endParaRPr lang="zh-CN" altLang="en-US" dirty="0"/>
          </a:p>
        </p:txBody>
      </p:sp>
      <p:sp>
        <p:nvSpPr>
          <p:cNvPr id="20" name="圆角矩形 19"/>
          <p:cNvSpPr/>
          <p:nvPr/>
        </p:nvSpPr>
        <p:spPr>
          <a:xfrm>
            <a:off x="9152232" y="5125672"/>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pool1 (3x3, 96, 2)</a:t>
            </a:r>
            <a:endParaRPr lang="zh-CN" altLang="en-US" dirty="0"/>
          </a:p>
        </p:txBody>
      </p:sp>
      <p:sp>
        <p:nvSpPr>
          <p:cNvPr id="21" name="圆角矩形 20"/>
          <p:cNvSpPr/>
          <p:nvPr/>
        </p:nvSpPr>
        <p:spPr>
          <a:xfrm>
            <a:off x="9152232" y="4807806"/>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LRN1</a:t>
            </a:r>
            <a:endParaRPr lang="zh-CN" altLang="en-US" dirty="0"/>
          </a:p>
        </p:txBody>
      </p:sp>
      <p:sp>
        <p:nvSpPr>
          <p:cNvPr id="22" name="圆角矩形 21"/>
          <p:cNvSpPr/>
          <p:nvPr/>
        </p:nvSpPr>
        <p:spPr>
          <a:xfrm>
            <a:off x="9152232" y="4482455"/>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conv2 (5x5, 384, 1)</a:t>
            </a:r>
            <a:endParaRPr lang="zh-CN" altLang="en-US" dirty="0"/>
          </a:p>
        </p:txBody>
      </p:sp>
      <p:sp>
        <p:nvSpPr>
          <p:cNvPr id="23" name="圆角矩形 22"/>
          <p:cNvSpPr/>
          <p:nvPr/>
        </p:nvSpPr>
        <p:spPr>
          <a:xfrm>
            <a:off x="9152232" y="4164590"/>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pool2</a:t>
            </a:r>
            <a:r>
              <a:rPr lang="en-US" altLang="zh-CN" dirty="0" smtClean="0"/>
              <a:t> (3x3, 384, 2)</a:t>
            </a:r>
            <a:endParaRPr lang="zh-CN" altLang="en-US" dirty="0"/>
          </a:p>
        </p:txBody>
      </p:sp>
      <p:sp>
        <p:nvSpPr>
          <p:cNvPr id="24" name="圆角矩形 23"/>
          <p:cNvSpPr/>
          <p:nvPr/>
        </p:nvSpPr>
        <p:spPr>
          <a:xfrm>
            <a:off x="9152232" y="3846716"/>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LRN2</a:t>
            </a:r>
            <a:endParaRPr lang="zh-CN" altLang="en-US" dirty="0"/>
          </a:p>
        </p:txBody>
      </p:sp>
      <p:sp>
        <p:nvSpPr>
          <p:cNvPr id="25" name="圆角矩形 24"/>
          <p:cNvSpPr/>
          <p:nvPr/>
        </p:nvSpPr>
        <p:spPr>
          <a:xfrm>
            <a:off x="9152232" y="3523564"/>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conv3 (3x3, 384, 1)</a:t>
            </a:r>
            <a:endParaRPr lang="zh-CN" altLang="en-US" dirty="0"/>
          </a:p>
        </p:txBody>
      </p:sp>
      <p:sp>
        <p:nvSpPr>
          <p:cNvPr id="26" name="圆角矩形 25"/>
          <p:cNvSpPr/>
          <p:nvPr/>
        </p:nvSpPr>
        <p:spPr>
          <a:xfrm>
            <a:off x="9152232" y="3198213"/>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a:t>
            </a:r>
            <a:r>
              <a:rPr lang="en-US" altLang="zh-CN" dirty="0" smtClean="0"/>
              <a:t>onv4 (3x3, 384, 1)</a:t>
            </a:r>
            <a:endParaRPr lang="zh-CN" altLang="en-US" dirty="0"/>
          </a:p>
        </p:txBody>
      </p:sp>
      <p:sp>
        <p:nvSpPr>
          <p:cNvPr id="27" name="圆角矩形 26"/>
          <p:cNvSpPr/>
          <p:nvPr/>
        </p:nvSpPr>
        <p:spPr>
          <a:xfrm>
            <a:off x="9152232" y="2880348"/>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conv5 (3x3, 256, 1)</a:t>
            </a:r>
            <a:endParaRPr lang="zh-CN" altLang="en-US" dirty="0"/>
          </a:p>
        </p:txBody>
      </p:sp>
      <p:sp>
        <p:nvSpPr>
          <p:cNvPr id="28" name="圆角矩形 27"/>
          <p:cNvSpPr/>
          <p:nvPr/>
        </p:nvSpPr>
        <p:spPr>
          <a:xfrm>
            <a:off x="9152232" y="2252622"/>
            <a:ext cx="2180713" cy="26558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conv</a:t>
            </a:r>
            <a:r>
              <a:rPr lang="en-US" altLang="zh-CN" dirty="0" smtClean="0"/>
              <a:t>6 (3x3, 4096, 1)</a:t>
            </a:r>
            <a:endParaRPr lang="zh-CN" altLang="en-US" dirty="0"/>
          </a:p>
        </p:txBody>
      </p:sp>
      <p:sp>
        <p:nvSpPr>
          <p:cNvPr id="30" name="圆角矩形 29"/>
          <p:cNvSpPr/>
          <p:nvPr/>
        </p:nvSpPr>
        <p:spPr>
          <a:xfrm>
            <a:off x="9152232" y="2554666"/>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pool5 (3x3, 256, 2)</a:t>
            </a:r>
            <a:endParaRPr lang="zh-CN" altLang="en-US" dirty="0"/>
          </a:p>
        </p:txBody>
      </p:sp>
      <p:sp>
        <p:nvSpPr>
          <p:cNvPr id="31" name="下箭头 30"/>
          <p:cNvSpPr/>
          <p:nvPr/>
        </p:nvSpPr>
        <p:spPr>
          <a:xfrm rot="10800000">
            <a:off x="9970382" y="5708608"/>
            <a:ext cx="378922" cy="324793"/>
          </a:xfrm>
          <a:prstGeom prst="down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右箭头 3"/>
          <p:cNvSpPr/>
          <p:nvPr/>
        </p:nvSpPr>
        <p:spPr>
          <a:xfrm>
            <a:off x="8383792" y="3365648"/>
            <a:ext cx="558266" cy="40431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28" y="3216599"/>
            <a:ext cx="1188644" cy="891483"/>
          </a:xfrm>
          <a:prstGeom prst="rect">
            <a:avLst/>
          </a:prstGeom>
        </p:spPr>
      </p:pic>
      <p:sp>
        <p:nvSpPr>
          <p:cNvPr id="34" name="文本框 33"/>
          <p:cNvSpPr txBox="1"/>
          <p:nvPr/>
        </p:nvSpPr>
        <p:spPr>
          <a:xfrm>
            <a:off x="694145" y="4149447"/>
            <a:ext cx="857927" cy="369332"/>
          </a:xfrm>
          <a:prstGeom prst="rect">
            <a:avLst/>
          </a:prstGeom>
          <a:noFill/>
        </p:spPr>
        <p:txBody>
          <a:bodyPr wrap="none" rtlCol="0">
            <a:spAutoFit/>
          </a:bodyPr>
          <a:lstStyle/>
          <a:p>
            <a:r>
              <a:rPr lang="en-US" altLang="zh-CN" dirty="0" smtClean="0"/>
              <a:t>96 x 96</a:t>
            </a:r>
            <a:endParaRPr lang="zh-CN" altLang="en-US" dirty="0"/>
          </a:p>
        </p:txBody>
      </p:sp>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859" y="2715887"/>
            <a:ext cx="2543166" cy="1907374"/>
          </a:xfrm>
          <a:prstGeom prst="rect">
            <a:avLst/>
          </a:prstGeom>
        </p:spPr>
      </p:pic>
      <p:sp>
        <p:nvSpPr>
          <p:cNvPr id="36" name="文本框 35"/>
          <p:cNvSpPr txBox="1"/>
          <p:nvPr/>
        </p:nvSpPr>
        <p:spPr>
          <a:xfrm>
            <a:off x="3078459" y="4679120"/>
            <a:ext cx="1091966" cy="369332"/>
          </a:xfrm>
          <a:prstGeom prst="rect">
            <a:avLst/>
          </a:prstGeom>
          <a:noFill/>
        </p:spPr>
        <p:txBody>
          <a:bodyPr wrap="none" rtlCol="0">
            <a:spAutoFit/>
          </a:bodyPr>
          <a:lstStyle/>
          <a:p>
            <a:r>
              <a:rPr lang="en-US" altLang="zh-CN" dirty="0" smtClean="0"/>
              <a:t>227 x 227</a:t>
            </a:r>
            <a:endParaRPr lang="zh-CN" altLang="en-US" dirty="0"/>
          </a:p>
        </p:txBody>
      </p:sp>
      <p:pic>
        <p:nvPicPr>
          <p:cNvPr id="37" name="图片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1431" y="5745969"/>
            <a:ext cx="731937" cy="548953"/>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0802" y="6048108"/>
            <a:ext cx="1067213" cy="800409"/>
          </a:xfrm>
          <a:prstGeom prst="rect">
            <a:avLst/>
          </a:prstGeom>
        </p:spPr>
      </p:pic>
      <p:sp>
        <p:nvSpPr>
          <p:cNvPr id="39" name="文本框 38"/>
          <p:cNvSpPr txBox="1"/>
          <p:nvPr/>
        </p:nvSpPr>
        <p:spPr>
          <a:xfrm>
            <a:off x="570521" y="2730151"/>
            <a:ext cx="1164434" cy="369332"/>
          </a:xfrm>
          <a:prstGeom prst="rect">
            <a:avLst/>
          </a:prstGeom>
          <a:noFill/>
        </p:spPr>
        <p:txBody>
          <a:bodyPr wrap="square" rtlCol="0">
            <a:spAutoFit/>
          </a:bodyPr>
          <a:lstStyle/>
          <a:p>
            <a:r>
              <a:rPr lang="en-US" altLang="zh-CN" dirty="0" smtClean="0"/>
              <a:t>This paper</a:t>
            </a:r>
            <a:endParaRPr lang="zh-CN" altLang="en-US" dirty="0"/>
          </a:p>
        </p:txBody>
      </p:sp>
      <p:sp>
        <p:nvSpPr>
          <p:cNvPr id="40" name="文本框 39"/>
          <p:cNvSpPr txBox="1"/>
          <p:nvPr/>
        </p:nvSpPr>
        <p:spPr>
          <a:xfrm>
            <a:off x="3276355" y="2288754"/>
            <a:ext cx="804618" cy="369332"/>
          </a:xfrm>
          <a:prstGeom prst="rect">
            <a:avLst/>
          </a:prstGeom>
          <a:noFill/>
        </p:spPr>
        <p:txBody>
          <a:bodyPr wrap="square" rtlCol="0">
            <a:spAutoFit/>
          </a:bodyPr>
          <a:lstStyle/>
          <a:p>
            <a:r>
              <a:rPr lang="en-US" altLang="zh-CN" dirty="0" smtClean="0"/>
              <a:t>RCNN</a:t>
            </a:r>
            <a:endParaRPr lang="zh-CN" altLang="en-US" dirty="0"/>
          </a:p>
        </p:txBody>
      </p:sp>
      <p:sp>
        <p:nvSpPr>
          <p:cNvPr id="42" name="文本框 41"/>
          <p:cNvSpPr txBox="1"/>
          <p:nvPr/>
        </p:nvSpPr>
        <p:spPr>
          <a:xfrm>
            <a:off x="8653300" y="2346555"/>
            <a:ext cx="570796" cy="369332"/>
          </a:xfrm>
          <a:prstGeom prst="rect">
            <a:avLst/>
          </a:prstGeom>
          <a:noFill/>
        </p:spPr>
        <p:txBody>
          <a:bodyPr wrap="square" rtlCol="0">
            <a:spAutoFit/>
          </a:bodyPr>
          <a:lstStyle/>
          <a:p>
            <a:r>
              <a:rPr lang="en-US" altLang="zh-CN" dirty="0" smtClean="0"/>
              <a:t>7x7</a:t>
            </a:r>
            <a:endParaRPr lang="zh-CN" altLang="en-US" dirty="0"/>
          </a:p>
        </p:txBody>
      </p:sp>
      <p:sp>
        <p:nvSpPr>
          <p:cNvPr id="43" name="文本框 42"/>
          <p:cNvSpPr txBox="1"/>
          <p:nvPr/>
        </p:nvSpPr>
        <p:spPr>
          <a:xfrm>
            <a:off x="6578435" y="6294922"/>
            <a:ext cx="857927" cy="369332"/>
          </a:xfrm>
          <a:prstGeom prst="rect">
            <a:avLst/>
          </a:prstGeom>
          <a:noFill/>
        </p:spPr>
        <p:txBody>
          <a:bodyPr wrap="none" rtlCol="0">
            <a:spAutoFit/>
          </a:bodyPr>
          <a:lstStyle/>
          <a:p>
            <a:r>
              <a:rPr lang="en-US" altLang="zh-CN" dirty="0" smtClean="0"/>
              <a:t>96 x 96</a:t>
            </a:r>
            <a:endParaRPr lang="zh-CN" altLang="en-US" dirty="0"/>
          </a:p>
        </p:txBody>
      </p:sp>
      <p:sp>
        <p:nvSpPr>
          <p:cNvPr id="44" name="文本框 43"/>
          <p:cNvSpPr txBox="1"/>
          <p:nvPr/>
        </p:nvSpPr>
        <p:spPr>
          <a:xfrm>
            <a:off x="9781549" y="6592584"/>
            <a:ext cx="931019" cy="307777"/>
          </a:xfrm>
          <a:prstGeom prst="rect">
            <a:avLst/>
          </a:prstGeom>
          <a:noFill/>
        </p:spPr>
        <p:txBody>
          <a:bodyPr wrap="square" rtlCol="0">
            <a:spAutoFit/>
          </a:bodyPr>
          <a:lstStyle/>
          <a:p>
            <a:r>
              <a:rPr lang="en-US" altLang="zh-CN" sz="1400" dirty="0" smtClean="0"/>
              <a:t>227 x 227</a:t>
            </a:r>
            <a:endParaRPr lang="zh-CN" altLang="en-US" sz="1400" dirty="0"/>
          </a:p>
        </p:txBody>
      </p:sp>
      <p:sp>
        <p:nvSpPr>
          <p:cNvPr id="45" name="圆角矩形 44"/>
          <p:cNvSpPr/>
          <p:nvPr/>
        </p:nvSpPr>
        <p:spPr>
          <a:xfrm>
            <a:off x="9152232" y="1943010"/>
            <a:ext cx="2180713" cy="26558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conv6b (1x1, 1024, 1)</a:t>
            </a:r>
            <a:endParaRPr lang="zh-CN" altLang="en-US" dirty="0"/>
          </a:p>
        </p:txBody>
      </p:sp>
      <p:sp>
        <p:nvSpPr>
          <p:cNvPr id="46" name="圆角矩形 45"/>
          <p:cNvSpPr/>
          <p:nvPr/>
        </p:nvSpPr>
        <p:spPr>
          <a:xfrm>
            <a:off x="9152232" y="1623771"/>
            <a:ext cx="2180713" cy="26558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pool6 (3x3, 1024, 2)</a:t>
            </a:r>
            <a:endParaRPr lang="zh-CN" altLang="en-US" dirty="0"/>
          </a:p>
        </p:txBody>
      </p:sp>
      <p:sp>
        <p:nvSpPr>
          <p:cNvPr id="47" name="圆角矩形 46"/>
          <p:cNvSpPr/>
          <p:nvPr/>
        </p:nvSpPr>
        <p:spPr>
          <a:xfrm>
            <a:off x="9152232" y="1305897"/>
            <a:ext cx="2180713" cy="26558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fc7 (4096)</a:t>
            </a:r>
            <a:endParaRPr lang="zh-CN" altLang="en-US" dirty="0"/>
          </a:p>
        </p:txBody>
      </p:sp>
      <p:sp>
        <p:nvSpPr>
          <p:cNvPr id="48" name="圆角矩形 47"/>
          <p:cNvSpPr/>
          <p:nvPr/>
        </p:nvSpPr>
        <p:spPr>
          <a:xfrm>
            <a:off x="9152232" y="998129"/>
            <a:ext cx="2180713" cy="26558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fc8 (21)</a:t>
            </a:r>
            <a:endParaRPr lang="zh-CN" altLang="en-US" dirty="0"/>
          </a:p>
        </p:txBody>
      </p:sp>
      <p:sp>
        <p:nvSpPr>
          <p:cNvPr id="49" name="文本框 48"/>
          <p:cNvSpPr txBox="1"/>
          <p:nvPr/>
        </p:nvSpPr>
        <p:spPr>
          <a:xfrm>
            <a:off x="8649463" y="2027205"/>
            <a:ext cx="584258" cy="369332"/>
          </a:xfrm>
          <a:prstGeom prst="rect">
            <a:avLst/>
          </a:prstGeom>
          <a:noFill/>
        </p:spPr>
        <p:txBody>
          <a:bodyPr wrap="square" rtlCol="0">
            <a:spAutoFit/>
          </a:bodyPr>
          <a:lstStyle/>
          <a:p>
            <a:r>
              <a:rPr lang="en-US" altLang="zh-CN" dirty="0" smtClean="0"/>
              <a:t>7x7</a:t>
            </a:r>
            <a:endParaRPr lang="zh-CN" altLang="en-US" dirty="0"/>
          </a:p>
        </p:txBody>
      </p:sp>
      <p:sp>
        <p:nvSpPr>
          <p:cNvPr id="50" name="文本框 49"/>
          <p:cNvSpPr txBox="1"/>
          <p:nvPr/>
        </p:nvSpPr>
        <p:spPr>
          <a:xfrm>
            <a:off x="8649463" y="1728811"/>
            <a:ext cx="584258" cy="369332"/>
          </a:xfrm>
          <a:prstGeom prst="rect">
            <a:avLst/>
          </a:prstGeom>
          <a:noFill/>
        </p:spPr>
        <p:txBody>
          <a:bodyPr wrap="square" rtlCol="0">
            <a:spAutoFit/>
          </a:bodyPr>
          <a:lstStyle/>
          <a:p>
            <a:r>
              <a:rPr lang="en-US" altLang="zh-CN" dirty="0" smtClean="0"/>
              <a:t>7x7</a:t>
            </a:r>
            <a:endParaRPr lang="zh-CN" altLang="en-US" dirty="0"/>
          </a:p>
        </p:txBody>
      </p:sp>
      <p:sp>
        <p:nvSpPr>
          <p:cNvPr id="51" name="文本框 50"/>
          <p:cNvSpPr txBox="1"/>
          <p:nvPr/>
        </p:nvSpPr>
        <p:spPr>
          <a:xfrm>
            <a:off x="8656194" y="1430417"/>
            <a:ext cx="584258" cy="369332"/>
          </a:xfrm>
          <a:prstGeom prst="rect">
            <a:avLst/>
          </a:prstGeom>
          <a:noFill/>
        </p:spPr>
        <p:txBody>
          <a:bodyPr wrap="square" rtlCol="0">
            <a:spAutoFit/>
          </a:bodyPr>
          <a:lstStyle/>
          <a:p>
            <a:r>
              <a:rPr lang="en-US" altLang="zh-CN" dirty="0" smtClean="0"/>
              <a:t>3x3</a:t>
            </a:r>
            <a:endParaRPr lang="zh-CN" altLang="en-US" dirty="0"/>
          </a:p>
        </p:txBody>
      </p:sp>
      <p:sp>
        <p:nvSpPr>
          <p:cNvPr id="52" name="文本框 51"/>
          <p:cNvSpPr txBox="1"/>
          <p:nvPr/>
        </p:nvSpPr>
        <p:spPr>
          <a:xfrm>
            <a:off x="5271149" y="4836347"/>
            <a:ext cx="746455" cy="369332"/>
          </a:xfrm>
          <a:prstGeom prst="rect">
            <a:avLst/>
          </a:prstGeom>
          <a:noFill/>
        </p:spPr>
        <p:txBody>
          <a:bodyPr wrap="square" rtlCol="0">
            <a:spAutoFit/>
          </a:bodyPr>
          <a:lstStyle/>
          <a:p>
            <a:r>
              <a:rPr lang="en-US" altLang="zh-CN" dirty="0" smtClean="0"/>
              <a:t>24x24</a:t>
            </a:r>
            <a:endParaRPr lang="zh-CN" altLang="en-US" dirty="0"/>
          </a:p>
        </p:txBody>
      </p:sp>
      <p:sp>
        <p:nvSpPr>
          <p:cNvPr id="53" name="文本框 52"/>
          <p:cNvSpPr txBox="1"/>
          <p:nvPr/>
        </p:nvSpPr>
        <p:spPr>
          <a:xfrm>
            <a:off x="5317668" y="4478606"/>
            <a:ext cx="746455" cy="369332"/>
          </a:xfrm>
          <a:prstGeom prst="rect">
            <a:avLst/>
          </a:prstGeom>
          <a:noFill/>
        </p:spPr>
        <p:txBody>
          <a:bodyPr wrap="square" rtlCol="0">
            <a:spAutoFit/>
          </a:bodyPr>
          <a:lstStyle/>
          <a:p>
            <a:r>
              <a:rPr lang="en-US" altLang="zh-CN" dirty="0" smtClean="0"/>
              <a:t>12x12</a:t>
            </a:r>
            <a:endParaRPr lang="zh-CN" altLang="en-US" dirty="0"/>
          </a:p>
        </p:txBody>
      </p:sp>
      <p:sp>
        <p:nvSpPr>
          <p:cNvPr id="54" name="文本框 53"/>
          <p:cNvSpPr txBox="1"/>
          <p:nvPr/>
        </p:nvSpPr>
        <p:spPr>
          <a:xfrm>
            <a:off x="5333006" y="3858809"/>
            <a:ext cx="746455" cy="369332"/>
          </a:xfrm>
          <a:prstGeom prst="rect">
            <a:avLst/>
          </a:prstGeom>
          <a:noFill/>
        </p:spPr>
        <p:txBody>
          <a:bodyPr wrap="square" rtlCol="0">
            <a:spAutoFit/>
          </a:bodyPr>
          <a:lstStyle/>
          <a:p>
            <a:r>
              <a:rPr lang="en-US" altLang="zh-CN" dirty="0" smtClean="0"/>
              <a:t>12x12</a:t>
            </a:r>
            <a:endParaRPr lang="zh-CN" altLang="en-US" dirty="0"/>
          </a:p>
        </p:txBody>
      </p:sp>
      <p:sp>
        <p:nvSpPr>
          <p:cNvPr id="55" name="文本框 54"/>
          <p:cNvSpPr txBox="1"/>
          <p:nvPr/>
        </p:nvSpPr>
        <p:spPr>
          <a:xfrm>
            <a:off x="5426212" y="3559208"/>
            <a:ext cx="746455" cy="369332"/>
          </a:xfrm>
          <a:prstGeom prst="rect">
            <a:avLst/>
          </a:prstGeom>
          <a:noFill/>
        </p:spPr>
        <p:txBody>
          <a:bodyPr wrap="square" rtlCol="0">
            <a:spAutoFit/>
          </a:bodyPr>
          <a:lstStyle/>
          <a:p>
            <a:r>
              <a:rPr lang="en-US" altLang="zh-CN" dirty="0" smtClean="0"/>
              <a:t>6x6</a:t>
            </a:r>
            <a:endParaRPr lang="zh-CN" altLang="en-US" dirty="0"/>
          </a:p>
        </p:txBody>
      </p:sp>
      <p:sp>
        <p:nvSpPr>
          <p:cNvPr id="56" name="文本框 55"/>
          <p:cNvSpPr txBox="1"/>
          <p:nvPr/>
        </p:nvSpPr>
        <p:spPr>
          <a:xfrm>
            <a:off x="5463110" y="2903085"/>
            <a:ext cx="746455" cy="369332"/>
          </a:xfrm>
          <a:prstGeom prst="rect">
            <a:avLst/>
          </a:prstGeom>
          <a:noFill/>
        </p:spPr>
        <p:txBody>
          <a:bodyPr wrap="square" rtlCol="0">
            <a:spAutoFit/>
          </a:bodyPr>
          <a:lstStyle/>
          <a:p>
            <a:r>
              <a:rPr lang="en-US" altLang="zh-CN" dirty="0" smtClean="0"/>
              <a:t>6x6</a:t>
            </a:r>
            <a:endParaRPr lang="zh-CN" altLang="en-US" dirty="0"/>
          </a:p>
        </p:txBody>
      </p:sp>
      <p:sp>
        <p:nvSpPr>
          <p:cNvPr id="57" name="文本框 56"/>
          <p:cNvSpPr txBox="1"/>
          <p:nvPr/>
        </p:nvSpPr>
        <p:spPr>
          <a:xfrm>
            <a:off x="5480756" y="2554971"/>
            <a:ext cx="746455" cy="369332"/>
          </a:xfrm>
          <a:prstGeom prst="rect">
            <a:avLst/>
          </a:prstGeom>
          <a:noFill/>
        </p:spPr>
        <p:txBody>
          <a:bodyPr wrap="square" rtlCol="0">
            <a:spAutoFit/>
          </a:bodyPr>
          <a:lstStyle/>
          <a:p>
            <a:r>
              <a:rPr lang="en-US" altLang="zh-CN" dirty="0" smtClean="0"/>
              <a:t>6x6</a:t>
            </a:r>
            <a:endParaRPr lang="zh-CN" altLang="en-US" dirty="0"/>
          </a:p>
        </p:txBody>
      </p:sp>
      <p:sp>
        <p:nvSpPr>
          <p:cNvPr id="58" name="文本框 57"/>
          <p:cNvSpPr txBox="1"/>
          <p:nvPr/>
        </p:nvSpPr>
        <p:spPr>
          <a:xfrm>
            <a:off x="5490382" y="2246961"/>
            <a:ext cx="746455" cy="369332"/>
          </a:xfrm>
          <a:prstGeom prst="rect">
            <a:avLst/>
          </a:prstGeom>
          <a:noFill/>
        </p:spPr>
        <p:txBody>
          <a:bodyPr wrap="square" rtlCol="0">
            <a:spAutoFit/>
          </a:bodyPr>
          <a:lstStyle/>
          <a:p>
            <a:r>
              <a:rPr lang="en-US" altLang="zh-CN" dirty="0" smtClean="0"/>
              <a:t>6x6</a:t>
            </a:r>
            <a:endParaRPr lang="zh-CN" altLang="en-US" dirty="0"/>
          </a:p>
        </p:txBody>
      </p:sp>
      <p:sp>
        <p:nvSpPr>
          <p:cNvPr id="59" name="文本框 58"/>
          <p:cNvSpPr txBox="1"/>
          <p:nvPr/>
        </p:nvSpPr>
        <p:spPr>
          <a:xfrm>
            <a:off x="5500008" y="1900451"/>
            <a:ext cx="746455" cy="369332"/>
          </a:xfrm>
          <a:prstGeom prst="rect">
            <a:avLst/>
          </a:prstGeom>
          <a:noFill/>
        </p:spPr>
        <p:txBody>
          <a:bodyPr wrap="square" rtlCol="0">
            <a:spAutoFit/>
          </a:bodyPr>
          <a:lstStyle/>
          <a:p>
            <a:r>
              <a:rPr lang="en-US" altLang="zh-CN" dirty="0" smtClean="0"/>
              <a:t>3x3</a:t>
            </a:r>
            <a:endParaRPr lang="zh-CN" altLang="en-US" dirty="0"/>
          </a:p>
        </p:txBody>
      </p:sp>
      <p:sp>
        <p:nvSpPr>
          <p:cNvPr id="60" name="文本框 59"/>
          <p:cNvSpPr txBox="1"/>
          <p:nvPr/>
        </p:nvSpPr>
        <p:spPr>
          <a:xfrm>
            <a:off x="8459177" y="5237669"/>
            <a:ext cx="746455" cy="369332"/>
          </a:xfrm>
          <a:prstGeom prst="rect">
            <a:avLst/>
          </a:prstGeom>
          <a:noFill/>
        </p:spPr>
        <p:txBody>
          <a:bodyPr wrap="square" rtlCol="0">
            <a:spAutoFit/>
          </a:bodyPr>
          <a:lstStyle/>
          <a:p>
            <a:r>
              <a:rPr lang="en-US" altLang="zh-CN" dirty="0" smtClean="0"/>
              <a:t>56x56</a:t>
            </a:r>
            <a:endParaRPr lang="zh-CN" altLang="en-US" dirty="0"/>
          </a:p>
        </p:txBody>
      </p:sp>
      <p:sp>
        <p:nvSpPr>
          <p:cNvPr id="61" name="文本框 60"/>
          <p:cNvSpPr txBox="1"/>
          <p:nvPr/>
        </p:nvSpPr>
        <p:spPr>
          <a:xfrm>
            <a:off x="8457573" y="4879928"/>
            <a:ext cx="746455" cy="369332"/>
          </a:xfrm>
          <a:prstGeom prst="rect">
            <a:avLst/>
          </a:prstGeom>
          <a:noFill/>
        </p:spPr>
        <p:txBody>
          <a:bodyPr wrap="square" rtlCol="0">
            <a:spAutoFit/>
          </a:bodyPr>
          <a:lstStyle/>
          <a:p>
            <a:r>
              <a:rPr lang="en-US" altLang="zh-CN" dirty="0" smtClean="0"/>
              <a:t>28x28</a:t>
            </a:r>
            <a:endParaRPr lang="zh-CN" altLang="en-US" dirty="0"/>
          </a:p>
        </p:txBody>
      </p:sp>
      <p:sp>
        <p:nvSpPr>
          <p:cNvPr id="62" name="文本框 61"/>
          <p:cNvSpPr txBox="1"/>
          <p:nvPr/>
        </p:nvSpPr>
        <p:spPr>
          <a:xfrm>
            <a:off x="8465593" y="4291180"/>
            <a:ext cx="746455" cy="369332"/>
          </a:xfrm>
          <a:prstGeom prst="rect">
            <a:avLst/>
          </a:prstGeom>
          <a:noFill/>
        </p:spPr>
        <p:txBody>
          <a:bodyPr wrap="square" rtlCol="0">
            <a:spAutoFit/>
          </a:bodyPr>
          <a:lstStyle/>
          <a:p>
            <a:r>
              <a:rPr lang="en-US" altLang="zh-CN" dirty="0" smtClean="0"/>
              <a:t>14x14</a:t>
            </a:r>
            <a:endParaRPr lang="zh-CN" altLang="en-US" dirty="0"/>
          </a:p>
        </p:txBody>
      </p:sp>
      <p:sp>
        <p:nvSpPr>
          <p:cNvPr id="63" name="文本框 62"/>
          <p:cNvSpPr txBox="1"/>
          <p:nvPr/>
        </p:nvSpPr>
        <p:spPr>
          <a:xfrm>
            <a:off x="8487120" y="3963639"/>
            <a:ext cx="746455" cy="369332"/>
          </a:xfrm>
          <a:prstGeom prst="rect">
            <a:avLst/>
          </a:prstGeom>
          <a:noFill/>
        </p:spPr>
        <p:txBody>
          <a:bodyPr wrap="square" rtlCol="0">
            <a:spAutoFit/>
          </a:bodyPr>
          <a:lstStyle/>
          <a:p>
            <a:r>
              <a:rPr lang="en-US" altLang="zh-CN" dirty="0" smtClean="0"/>
              <a:t>14x14</a:t>
            </a:r>
            <a:endParaRPr lang="zh-CN" altLang="en-US" dirty="0"/>
          </a:p>
        </p:txBody>
      </p:sp>
      <p:sp>
        <p:nvSpPr>
          <p:cNvPr id="67" name="矩形 66"/>
          <p:cNvSpPr/>
          <p:nvPr/>
        </p:nvSpPr>
        <p:spPr>
          <a:xfrm>
            <a:off x="8656194" y="998129"/>
            <a:ext cx="3009625" cy="1348426"/>
          </a:xfrm>
          <a:prstGeom prst="rect">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6" name="直接箭头连接符 65"/>
          <p:cNvCxnSpPr>
            <a:stCxn id="14" idx="3"/>
          </p:cNvCxnSpPr>
          <p:nvPr/>
        </p:nvCxnSpPr>
        <p:spPr>
          <a:xfrm>
            <a:off x="8190840" y="1923413"/>
            <a:ext cx="1013188" cy="4231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604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smtClean="0"/>
              <a:t>1.5 Experiment-Object detection results</a:t>
            </a:r>
            <a:endParaRPr lang="zh-CN" altLang="en-US" sz="2800" dirty="0"/>
          </a:p>
        </p:txBody>
      </p:sp>
      <p:pic>
        <p:nvPicPr>
          <p:cNvPr id="4" name="图片 3"/>
          <p:cNvPicPr>
            <a:picLocks noChangeAspect="1"/>
          </p:cNvPicPr>
          <p:nvPr/>
        </p:nvPicPr>
        <p:blipFill>
          <a:blip r:embed="rId3"/>
          <a:stretch>
            <a:fillRect/>
          </a:stretch>
        </p:blipFill>
        <p:spPr>
          <a:xfrm>
            <a:off x="626444" y="2248701"/>
            <a:ext cx="11112585" cy="2910439"/>
          </a:xfrm>
          <a:prstGeom prst="rect">
            <a:avLst/>
          </a:prstGeom>
        </p:spPr>
      </p:pic>
      <p:sp>
        <p:nvSpPr>
          <p:cNvPr id="5" name="矩形 4"/>
          <p:cNvSpPr/>
          <p:nvPr/>
        </p:nvSpPr>
        <p:spPr>
          <a:xfrm>
            <a:off x="529390" y="3619098"/>
            <a:ext cx="11319309" cy="42351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26444" y="5496025"/>
            <a:ext cx="7281160" cy="369332"/>
          </a:xfrm>
          <a:prstGeom prst="rect">
            <a:avLst/>
          </a:prstGeom>
          <a:noFill/>
        </p:spPr>
        <p:txBody>
          <a:bodyPr wrap="none" rtlCol="0">
            <a:spAutoFit/>
          </a:bodyPr>
          <a:lstStyle/>
          <a:p>
            <a:r>
              <a:rPr lang="en-US" altLang="zh-CN" dirty="0" smtClean="0"/>
              <a:t>Scratch means directly training on VOC training set without any pre-training</a:t>
            </a:r>
          </a:p>
        </p:txBody>
      </p:sp>
      <p:sp>
        <p:nvSpPr>
          <p:cNvPr id="7" name="矩形 6"/>
          <p:cNvSpPr/>
          <p:nvPr/>
        </p:nvSpPr>
        <p:spPr>
          <a:xfrm>
            <a:off x="10876550" y="2088681"/>
            <a:ext cx="875899" cy="323408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459720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smtClean="0"/>
              <a:t>1.6 Experiment-Visual Data Mining</a:t>
            </a:r>
            <a:endParaRPr lang="zh-CN" altLang="en-US" sz="2800" dirty="0"/>
          </a:p>
        </p:txBody>
      </p:sp>
      <p:pic>
        <p:nvPicPr>
          <p:cNvPr id="10" name="图片 9"/>
          <p:cNvPicPr>
            <a:picLocks noChangeAspect="1"/>
          </p:cNvPicPr>
          <p:nvPr/>
        </p:nvPicPr>
        <p:blipFill>
          <a:blip r:embed="rId4"/>
          <a:stretch>
            <a:fillRect/>
          </a:stretch>
        </p:blipFill>
        <p:spPr>
          <a:xfrm>
            <a:off x="957262" y="2079659"/>
            <a:ext cx="8496865" cy="1228462"/>
          </a:xfrm>
          <a:prstGeom prst="rect">
            <a:avLst/>
          </a:prstGeom>
        </p:spPr>
      </p:pic>
      <p:pic>
        <p:nvPicPr>
          <p:cNvPr id="11" name="图片 10"/>
          <p:cNvPicPr>
            <a:picLocks noChangeAspect="1"/>
          </p:cNvPicPr>
          <p:nvPr/>
        </p:nvPicPr>
        <p:blipFill>
          <a:blip r:embed="rId5"/>
          <a:stretch>
            <a:fillRect/>
          </a:stretch>
        </p:blipFill>
        <p:spPr>
          <a:xfrm>
            <a:off x="957262" y="3550268"/>
            <a:ext cx="8512615" cy="1189089"/>
          </a:xfrm>
          <a:prstGeom prst="rect">
            <a:avLst/>
          </a:prstGeom>
        </p:spPr>
      </p:pic>
      <p:sp>
        <p:nvSpPr>
          <p:cNvPr id="12" name="文本框 11"/>
          <p:cNvSpPr txBox="1"/>
          <p:nvPr/>
        </p:nvSpPr>
        <p:spPr>
          <a:xfrm>
            <a:off x="852400" y="4924675"/>
            <a:ext cx="8134471" cy="923330"/>
          </a:xfrm>
          <a:prstGeom prst="rect">
            <a:avLst/>
          </a:prstGeom>
          <a:noFill/>
        </p:spPr>
        <p:txBody>
          <a:bodyPr wrap="none" rtlCol="0">
            <a:spAutoFit/>
          </a:bodyPr>
          <a:lstStyle/>
          <a:p>
            <a:r>
              <a:rPr lang="en-US" altLang="zh-CN" dirty="0" smtClean="0"/>
              <a:t>Step 1: find top 100 images which have strongest matches for all four patches;</a:t>
            </a:r>
          </a:p>
          <a:p>
            <a:r>
              <a:rPr lang="en-US" altLang="zh-CN" dirty="0" smtClean="0"/>
              <a:t>Step 2: determine whether four patches geometrically verified</a:t>
            </a:r>
          </a:p>
          <a:p>
            <a:r>
              <a:rPr lang="en-US" altLang="zh-CN" dirty="0" smtClean="0"/>
              <a:t>Step 3: rank constellations by counting the number of geometrically </a:t>
            </a:r>
            <a:r>
              <a:rPr lang="en-US" altLang="zh-CN" dirty="0"/>
              <a:t>v</a:t>
            </a:r>
            <a:r>
              <a:rPr lang="en-US" altLang="zh-CN" dirty="0" smtClean="0"/>
              <a:t>erified matches</a:t>
            </a:r>
            <a:endParaRPr lang="zh-CN" altLang="en-US" dirty="0"/>
          </a:p>
        </p:txBody>
      </p:sp>
      <p:pic>
        <p:nvPicPr>
          <p:cNvPr id="22" name="图片 21"/>
          <p:cNvPicPr>
            <a:picLocks noChangeAspect="1"/>
          </p:cNvPicPr>
          <p:nvPr/>
        </p:nvPicPr>
        <p:blipFill rotWithShape="1">
          <a:blip r:embed="rId6">
            <a:extLst>
              <a:ext uri="{28A0092B-C50C-407E-A947-70E740481C1C}">
                <a14:useLocalDpi xmlns:a14="http://schemas.microsoft.com/office/drawing/2010/main" val="0"/>
              </a:ext>
            </a:extLst>
          </a:blip>
          <a:srcRect l="42745" t="3270" r="34907" b="72254"/>
          <a:stretch/>
        </p:blipFill>
        <p:spPr>
          <a:xfrm>
            <a:off x="10310583" y="1936041"/>
            <a:ext cx="487680" cy="400594"/>
          </a:xfrm>
          <a:prstGeom prst="rect">
            <a:avLst/>
          </a:prstGeom>
        </p:spPr>
      </p:pic>
      <p:sp>
        <p:nvSpPr>
          <p:cNvPr id="23" name="矩形 22"/>
          <p:cNvSpPr/>
          <p:nvPr/>
        </p:nvSpPr>
        <p:spPr>
          <a:xfrm>
            <a:off x="10340811" y="1948648"/>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pic>
        <p:nvPicPr>
          <p:cNvPr id="24" name="图片 23"/>
          <p:cNvPicPr>
            <a:picLocks noChangeAspect="1"/>
          </p:cNvPicPr>
          <p:nvPr/>
        </p:nvPicPr>
        <p:blipFill rotWithShape="1">
          <a:blip r:embed="rId6">
            <a:extLst>
              <a:ext uri="{28A0092B-C50C-407E-A947-70E740481C1C}">
                <a14:useLocalDpi xmlns:a14="http://schemas.microsoft.com/office/drawing/2010/main" val="0"/>
              </a:ext>
            </a:extLst>
          </a:blip>
          <a:srcRect l="69009" t="3705" r="8244" b="72350"/>
          <a:stretch/>
        </p:blipFill>
        <p:spPr>
          <a:xfrm>
            <a:off x="10907441" y="1936041"/>
            <a:ext cx="496389" cy="391885"/>
          </a:xfrm>
          <a:prstGeom prst="rect">
            <a:avLst/>
          </a:prstGeom>
        </p:spPr>
      </p:pic>
      <p:sp>
        <p:nvSpPr>
          <p:cNvPr id="25" name="矩形 24"/>
          <p:cNvSpPr/>
          <p:nvPr/>
        </p:nvSpPr>
        <p:spPr>
          <a:xfrm>
            <a:off x="10926248" y="1939350"/>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pic>
        <p:nvPicPr>
          <p:cNvPr id="26" name="图片 25"/>
          <p:cNvPicPr>
            <a:picLocks noChangeAspect="1"/>
          </p:cNvPicPr>
          <p:nvPr/>
        </p:nvPicPr>
        <p:blipFill rotWithShape="1">
          <a:blip r:embed="rId6">
            <a:extLst>
              <a:ext uri="{28A0092B-C50C-407E-A947-70E740481C1C}">
                <a14:useLocalDpi xmlns:a14="http://schemas.microsoft.com/office/drawing/2010/main" val="0"/>
              </a:ext>
            </a:extLst>
          </a:blip>
          <a:srcRect l="43785" t="33067" r="33867" b="40860"/>
          <a:stretch/>
        </p:blipFill>
        <p:spPr>
          <a:xfrm>
            <a:off x="10340076" y="2379406"/>
            <a:ext cx="487680" cy="426720"/>
          </a:xfrm>
          <a:prstGeom prst="rect">
            <a:avLst/>
          </a:prstGeom>
        </p:spPr>
      </p:pic>
      <p:pic>
        <p:nvPicPr>
          <p:cNvPr id="28" name="图片 27"/>
          <p:cNvPicPr>
            <a:picLocks noChangeAspect="1"/>
          </p:cNvPicPr>
          <p:nvPr/>
        </p:nvPicPr>
        <p:blipFill rotWithShape="1">
          <a:blip r:embed="rId6">
            <a:extLst>
              <a:ext uri="{28A0092B-C50C-407E-A947-70E740481C1C}">
                <a14:useLocalDpi xmlns:a14="http://schemas.microsoft.com/office/drawing/2010/main" val="0"/>
              </a:ext>
            </a:extLst>
          </a:blip>
          <a:srcRect l="68932" t="33333" r="7523" b="41126"/>
          <a:stretch/>
        </p:blipFill>
        <p:spPr>
          <a:xfrm>
            <a:off x="10979979" y="2284089"/>
            <a:ext cx="513806" cy="418012"/>
          </a:xfrm>
          <a:prstGeom prst="rect">
            <a:avLst/>
          </a:prstGeom>
        </p:spPr>
      </p:pic>
      <p:sp>
        <p:nvSpPr>
          <p:cNvPr id="29" name="矩形 28"/>
          <p:cNvSpPr/>
          <p:nvPr/>
        </p:nvSpPr>
        <p:spPr>
          <a:xfrm>
            <a:off x="11009173" y="2308680"/>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graphicFrame>
        <p:nvGraphicFramePr>
          <p:cNvPr id="30" name="对象 29"/>
          <p:cNvGraphicFramePr>
            <a:graphicFrameLocks noChangeAspect="1"/>
          </p:cNvGraphicFramePr>
          <p:nvPr>
            <p:extLst>
              <p:ext uri="{D42A27DB-BD31-4B8C-83A1-F6EECF244321}">
                <p14:modId xmlns:p14="http://schemas.microsoft.com/office/powerpoint/2010/main" val="1856626779"/>
              </p:ext>
            </p:extLst>
          </p:nvPr>
        </p:nvGraphicFramePr>
        <p:xfrm>
          <a:off x="6546850" y="3631833"/>
          <a:ext cx="114300" cy="177800"/>
        </p:xfrm>
        <a:graphic>
          <a:graphicData uri="http://schemas.openxmlformats.org/presentationml/2006/ole">
            <mc:AlternateContent xmlns:mc="http://schemas.openxmlformats.org/markup-compatibility/2006">
              <mc:Choice xmlns:v="urn:schemas-microsoft-com:vml" Requires="v">
                <p:oleObj spid="_x0000_s9250" name="Equation" r:id="rId7" imgW="114120" imgH="177480" progId="Equation.DSMT4">
                  <p:embed/>
                </p:oleObj>
              </mc:Choice>
              <mc:Fallback>
                <p:oleObj name="Equation" r:id="rId7" imgW="114120" imgH="177480" progId="Equation.DSMT4">
                  <p:embed/>
                  <p:pic>
                    <p:nvPicPr>
                      <p:cNvPr id="0" name=""/>
                      <p:cNvPicPr/>
                      <p:nvPr/>
                    </p:nvPicPr>
                    <p:blipFill>
                      <a:blip r:embed="rId8"/>
                      <a:stretch>
                        <a:fillRect/>
                      </a:stretch>
                    </p:blipFill>
                    <p:spPr>
                      <a:xfrm>
                        <a:off x="6546850" y="3631833"/>
                        <a:ext cx="114300" cy="177800"/>
                      </a:xfrm>
                      <a:prstGeom prst="rect">
                        <a:avLst/>
                      </a:prstGeom>
                    </p:spPr>
                  </p:pic>
                </p:oleObj>
              </mc:Fallback>
            </mc:AlternateContent>
          </a:graphicData>
        </a:graphic>
      </p:graphicFrame>
      <p:graphicFrame>
        <p:nvGraphicFramePr>
          <p:cNvPr id="31" name="对象 30"/>
          <p:cNvGraphicFramePr>
            <a:graphicFrameLocks noChangeAspect="1"/>
          </p:cNvGraphicFramePr>
          <p:nvPr>
            <p:extLst>
              <p:ext uri="{D42A27DB-BD31-4B8C-83A1-F6EECF244321}">
                <p14:modId xmlns:p14="http://schemas.microsoft.com/office/powerpoint/2010/main" val="4234062328"/>
              </p:ext>
            </p:extLst>
          </p:nvPr>
        </p:nvGraphicFramePr>
        <p:xfrm>
          <a:off x="6540500" y="3650883"/>
          <a:ext cx="127000" cy="139700"/>
        </p:xfrm>
        <a:graphic>
          <a:graphicData uri="http://schemas.openxmlformats.org/presentationml/2006/ole">
            <mc:AlternateContent xmlns:mc="http://schemas.openxmlformats.org/markup-compatibility/2006">
              <mc:Choice xmlns:v="urn:schemas-microsoft-com:vml" Requires="v">
                <p:oleObj spid="_x0000_s9251" name="Equation" r:id="rId9" imgW="126720" imgH="139680" progId="Equation.DSMT4">
                  <p:embed/>
                </p:oleObj>
              </mc:Choice>
              <mc:Fallback>
                <p:oleObj name="Equation" r:id="rId9" imgW="126720" imgH="139680" progId="Equation.DSMT4">
                  <p:embed/>
                  <p:pic>
                    <p:nvPicPr>
                      <p:cNvPr id="0" name=""/>
                      <p:cNvPicPr/>
                      <p:nvPr/>
                    </p:nvPicPr>
                    <p:blipFill>
                      <a:blip r:embed="rId10"/>
                      <a:stretch>
                        <a:fillRect/>
                      </a:stretch>
                    </p:blipFill>
                    <p:spPr>
                      <a:xfrm>
                        <a:off x="6540500" y="3650883"/>
                        <a:ext cx="127000" cy="139700"/>
                      </a:xfrm>
                      <a:prstGeom prst="rect">
                        <a:avLst/>
                      </a:prstGeom>
                    </p:spPr>
                  </p:pic>
                </p:oleObj>
              </mc:Fallback>
            </mc:AlternateContent>
          </a:graphicData>
        </a:graphic>
      </p:graphicFrame>
      <p:sp>
        <p:nvSpPr>
          <p:cNvPr id="32" name="矩形 31"/>
          <p:cNvSpPr/>
          <p:nvPr/>
        </p:nvSpPr>
        <p:spPr>
          <a:xfrm>
            <a:off x="10340811" y="2418866"/>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graphicFrame>
        <p:nvGraphicFramePr>
          <p:cNvPr id="33" name="对象 32"/>
          <p:cNvGraphicFramePr>
            <a:graphicFrameLocks noChangeAspect="1"/>
          </p:cNvGraphicFramePr>
          <p:nvPr>
            <p:extLst>
              <p:ext uri="{D42A27DB-BD31-4B8C-83A1-F6EECF244321}">
                <p14:modId xmlns:p14="http://schemas.microsoft.com/office/powerpoint/2010/main" val="1211550670"/>
              </p:ext>
            </p:extLst>
          </p:nvPr>
        </p:nvGraphicFramePr>
        <p:xfrm>
          <a:off x="10055747" y="5074297"/>
          <a:ext cx="1703387" cy="947737"/>
        </p:xfrm>
        <a:graphic>
          <a:graphicData uri="http://schemas.openxmlformats.org/presentationml/2006/ole">
            <mc:AlternateContent xmlns:mc="http://schemas.openxmlformats.org/markup-compatibility/2006">
              <mc:Choice xmlns:v="urn:schemas-microsoft-com:vml" Requires="v">
                <p:oleObj spid="_x0000_s9252" name="Equation" r:id="rId11" imgW="1002960" imgH="558720" progId="Equation.DSMT4">
                  <p:embed/>
                </p:oleObj>
              </mc:Choice>
              <mc:Fallback>
                <p:oleObj name="Equation" r:id="rId11" imgW="1002960" imgH="558720" progId="Equation.DSMT4">
                  <p:embed/>
                  <p:pic>
                    <p:nvPicPr>
                      <p:cNvPr id="0" name=""/>
                      <p:cNvPicPr/>
                      <p:nvPr/>
                    </p:nvPicPr>
                    <p:blipFill>
                      <a:blip r:embed="rId12"/>
                      <a:stretch>
                        <a:fillRect/>
                      </a:stretch>
                    </p:blipFill>
                    <p:spPr>
                      <a:xfrm>
                        <a:off x="10055747" y="5074297"/>
                        <a:ext cx="1703387" cy="947737"/>
                      </a:xfrm>
                      <a:prstGeom prst="rect">
                        <a:avLst/>
                      </a:prstGeom>
                    </p:spPr>
                  </p:pic>
                </p:oleObj>
              </mc:Fallback>
            </mc:AlternateContent>
          </a:graphicData>
        </a:graphic>
      </p:graphicFrame>
      <p:graphicFrame>
        <p:nvGraphicFramePr>
          <p:cNvPr id="35" name="对象 34"/>
          <p:cNvGraphicFramePr>
            <a:graphicFrameLocks noChangeAspect="1"/>
          </p:cNvGraphicFramePr>
          <p:nvPr>
            <p:extLst>
              <p:ext uri="{D42A27DB-BD31-4B8C-83A1-F6EECF244321}">
                <p14:modId xmlns:p14="http://schemas.microsoft.com/office/powerpoint/2010/main" val="700599920"/>
              </p:ext>
            </p:extLst>
          </p:nvPr>
        </p:nvGraphicFramePr>
        <p:xfrm>
          <a:off x="10100952" y="4338052"/>
          <a:ext cx="1673337" cy="423912"/>
        </p:xfrm>
        <a:graphic>
          <a:graphicData uri="http://schemas.openxmlformats.org/presentationml/2006/ole">
            <mc:AlternateContent xmlns:mc="http://schemas.openxmlformats.org/markup-compatibility/2006">
              <mc:Choice xmlns:v="urn:schemas-microsoft-com:vml" Requires="v">
                <p:oleObj spid="_x0000_s9253" name="Equation" r:id="rId13" imgW="952200" imgH="241200" progId="Equation.DSMT4">
                  <p:embed/>
                </p:oleObj>
              </mc:Choice>
              <mc:Fallback>
                <p:oleObj name="Equation" r:id="rId13" imgW="952200" imgH="241200" progId="Equation.DSMT4">
                  <p:embed/>
                  <p:pic>
                    <p:nvPicPr>
                      <p:cNvPr id="0" name=""/>
                      <p:cNvPicPr/>
                      <p:nvPr/>
                    </p:nvPicPr>
                    <p:blipFill>
                      <a:blip r:embed="rId14"/>
                      <a:stretch>
                        <a:fillRect/>
                      </a:stretch>
                    </p:blipFill>
                    <p:spPr>
                      <a:xfrm>
                        <a:off x="10100952" y="4338052"/>
                        <a:ext cx="1673337" cy="423912"/>
                      </a:xfrm>
                      <a:prstGeom prst="rect">
                        <a:avLst/>
                      </a:prstGeom>
                    </p:spPr>
                  </p:pic>
                </p:oleObj>
              </mc:Fallback>
            </mc:AlternateContent>
          </a:graphicData>
        </a:graphic>
      </p:graphicFrame>
      <p:sp>
        <p:nvSpPr>
          <p:cNvPr id="37" name="下箭头 36"/>
          <p:cNvSpPr/>
          <p:nvPr/>
        </p:nvSpPr>
        <p:spPr>
          <a:xfrm>
            <a:off x="10798263" y="2954823"/>
            <a:ext cx="357372" cy="32593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片 37"/>
          <p:cNvPicPr>
            <a:picLocks noChangeAspect="1"/>
          </p:cNvPicPr>
          <p:nvPr/>
        </p:nvPicPr>
        <p:blipFill rotWithShape="1">
          <a:blip r:embed="rId6">
            <a:extLst>
              <a:ext uri="{28A0092B-C50C-407E-A947-70E740481C1C}">
                <a14:useLocalDpi xmlns:a14="http://schemas.microsoft.com/office/drawing/2010/main" val="0"/>
              </a:ext>
            </a:extLst>
          </a:blip>
          <a:srcRect l="42745" t="3270" r="34907" b="72254"/>
          <a:stretch/>
        </p:blipFill>
        <p:spPr>
          <a:xfrm>
            <a:off x="10340763" y="3385098"/>
            <a:ext cx="487680" cy="400594"/>
          </a:xfrm>
          <a:prstGeom prst="rect">
            <a:avLst/>
          </a:prstGeom>
        </p:spPr>
      </p:pic>
      <p:sp>
        <p:nvSpPr>
          <p:cNvPr id="39" name="矩形 38"/>
          <p:cNvSpPr/>
          <p:nvPr/>
        </p:nvSpPr>
        <p:spPr>
          <a:xfrm>
            <a:off x="10370991" y="3397705"/>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pic>
        <p:nvPicPr>
          <p:cNvPr id="40" name="图片 39"/>
          <p:cNvPicPr>
            <a:picLocks noChangeAspect="1"/>
          </p:cNvPicPr>
          <p:nvPr/>
        </p:nvPicPr>
        <p:blipFill rotWithShape="1">
          <a:blip r:embed="rId6">
            <a:extLst>
              <a:ext uri="{28A0092B-C50C-407E-A947-70E740481C1C}">
                <a14:useLocalDpi xmlns:a14="http://schemas.microsoft.com/office/drawing/2010/main" val="0"/>
              </a:ext>
            </a:extLst>
          </a:blip>
          <a:srcRect l="69009" t="3705" r="8244" b="72350"/>
          <a:stretch/>
        </p:blipFill>
        <p:spPr>
          <a:xfrm>
            <a:off x="10937621" y="3385098"/>
            <a:ext cx="496389" cy="391885"/>
          </a:xfrm>
          <a:prstGeom prst="rect">
            <a:avLst/>
          </a:prstGeom>
        </p:spPr>
      </p:pic>
      <p:sp>
        <p:nvSpPr>
          <p:cNvPr id="41" name="矩形 40"/>
          <p:cNvSpPr/>
          <p:nvPr/>
        </p:nvSpPr>
        <p:spPr>
          <a:xfrm>
            <a:off x="10956428" y="3388407"/>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pic>
        <p:nvPicPr>
          <p:cNvPr id="42" name="图片 41"/>
          <p:cNvPicPr>
            <a:picLocks noChangeAspect="1"/>
          </p:cNvPicPr>
          <p:nvPr/>
        </p:nvPicPr>
        <p:blipFill rotWithShape="1">
          <a:blip r:embed="rId6">
            <a:extLst>
              <a:ext uri="{28A0092B-C50C-407E-A947-70E740481C1C}">
                <a14:useLocalDpi xmlns:a14="http://schemas.microsoft.com/office/drawing/2010/main" val="0"/>
              </a:ext>
            </a:extLst>
          </a:blip>
          <a:srcRect l="43785" t="33067" r="33867" b="40860"/>
          <a:stretch/>
        </p:blipFill>
        <p:spPr>
          <a:xfrm>
            <a:off x="10370256" y="3828463"/>
            <a:ext cx="487680" cy="426720"/>
          </a:xfrm>
          <a:prstGeom prst="rect">
            <a:avLst/>
          </a:prstGeom>
        </p:spPr>
      </p:pic>
      <p:pic>
        <p:nvPicPr>
          <p:cNvPr id="43" name="图片 42"/>
          <p:cNvPicPr>
            <a:picLocks noChangeAspect="1"/>
          </p:cNvPicPr>
          <p:nvPr/>
        </p:nvPicPr>
        <p:blipFill rotWithShape="1">
          <a:blip r:embed="rId6">
            <a:extLst>
              <a:ext uri="{28A0092B-C50C-407E-A947-70E740481C1C}">
                <a14:useLocalDpi xmlns:a14="http://schemas.microsoft.com/office/drawing/2010/main" val="0"/>
              </a:ext>
            </a:extLst>
          </a:blip>
          <a:srcRect l="68932" t="33333" r="7523" b="41126"/>
          <a:stretch/>
        </p:blipFill>
        <p:spPr>
          <a:xfrm>
            <a:off x="11010159" y="3733146"/>
            <a:ext cx="513806" cy="418012"/>
          </a:xfrm>
          <a:prstGeom prst="rect">
            <a:avLst/>
          </a:prstGeom>
        </p:spPr>
      </p:pic>
      <p:sp>
        <p:nvSpPr>
          <p:cNvPr id="44" name="矩形 43"/>
          <p:cNvSpPr/>
          <p:nvPr/>
        </p:nvSpPr>
        <p:spPr>
          <a:xfrm>
            <a:off x="11039353" y="3757737"/>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4</a:t>
            </a:r>
            <a:endParaRPr lang="zh-CN" altLang="en-US" dirty="0"/>
          </a:p>
        </p:txBody>
      </p:sp>
      <p:sp>
        <p:nvSpPr>
          <p:cNvPr id="45" name="矩形 44"/>
          <p:cNvSpPr/>
          <p:nvPr/>
        </p:nvSpPr>
        <p:spPr>
          <a:xfrm>
            <a:off x="10370991" y="3867923"/>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34" name="矩形 33"/>
          <p:cNvSpPr/>
          <p:nvPr/>
        </p:nvSpPr>
        <p:spPr>
          <a:xfrm>
            <a:off x="10547660" y="3519257"/>
            <a:ext cx="643610" cy="5260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38598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smtClean="0"/>
              <a:t>1.6 Experiment-Visual Data Mining-Quantitative results</a:t>
            </a:r>
            <a:endParaRPr lang="zh-CN" altLang="en-US" sz="2800" dirty="0"/>
          </a:p>
        </p:txBody>
      </p:sp>
      <p:pic>
        <p:nvPicPr>
          <p:cNvPr id="3" name="图片 2"/>
          <p:cNvPicPr>
            <a:picLocks noChangeAspect="1"/>
          </p:cNvPicPr>
          <p:nvPr/>
        </p:nvPicPr>
        <p:blipFill>
          <a:blip r:embed="rId3"/>
          <a:stretch>
            <a:fillRect/>
          </a:stretch>
        </p:blipFill>
        <p:spPr>
          <a:xfrm>
            <a:off x="3333750" y="2395726"/>
            <a:ext cx="4983179" cy="4119692"/>
          </a:xfrm>
          <a:prstGeom prst="rect">
            <a:avLst/>
          </a:prstGeom>
        </p:spPr>
      </p:pic>
      <p:graphicFrame>
        <p:nvGraphicFramePr>
          <p:cNvPr id="36" name="表格 35"/>
          <p:cNvGraphicFramePr>
            <a:graphicFrameLocks noGrp="1"/>
          </p:cNvGraphicFramePr>
          <p:nvPr>
            <p:extLst>
              <p:ext uri="{D42A27DB-BD31-4B8C-83A1-F6EECF244321}">
                <p14:modId xmlns:p14="http://schemas.microsoft.com/office/powerpoint/2010/main" val="3376381419"/>
              </p:ext>
            </p:extLst>
          </p:nvPr>
        </p:nvGraphicFramePr>
        <p:xfrm>
          <a:off x="3686175" y="1860327"/>
          <a:ext cx="4253297" cy="365760"/>
        </p:xfrm>
        <a:graphic>
          <a:graphicData uri="http://schemas.openxmlformats.org/drawingml/2006/table">
            <a:tbl>
              <a:tblPr firstRow="1" bandRow="1">
                <a:tableStyleId>{9D7B26C5-4107-4FEC-AEDC-1716B250A1EF}</a:tableStyleId>
              </a:tblPr>
              <a:tblGrid>
                <a:gridCol w="1413844"/>
                <a:gridCol w="2839453"/>
              </a:tblGrid>
              <a:tr h="0">
                <a:tc>
                  <a:txBody>
                    <a:bodyPr/>
                    <a:lstStyle/>
                    <a:p>
                      <a:r>
                        <a:rPr lang="en-US" altLang="zh-CN" dirty="0" smtClean="0"/>
                        <a:t>Dataset</a:t>
                      </a:r>
                      <a:endParaRPr lang="zh-CN" altLang="en-US" dirty="0"/>
                    </a:p>
                  </a:txBody>
                  <a:tcPr/>
                </a:tc>
                <a:tc>
                  <a:txBody>
                    <a:bodyPr/>
                    <a:lstStyle/>
                    <a:p>
                      <a:r>
                        <a:rPr lang="en-US" altLang="zh-CN" dirty="0" smtClean="0"/>
                        <a:t>Subset of Pascal</a:t>
                      </a:r>
                      <a:r>
                        <a:rPr lang="en-US" altLang="zh-CN" baseline="0" dirty="0" smtClean="0"/>
                        <a:t> VOC 2007</a:t>
                      </a:r>
                      <a:endParaRPr lang="en-US" altLang="zh-CN" dirty="0" smtClean="0"/>
                    </a:p>
                  </a:txBody>
                  <a:tcPr/>
                </a:tc>
              </a:tr>
            </a:tbl>
          </a:graphicData>
        </a:graphic>
      </p:graphicFrame>
      <p:sp>
        <p:nvSpPr>
          <p:cNvPr id="4" name="文本框 3"/>
          <p:cNvSpPr txBox="1"/>
          <p:nvPr/>
        </p:nvSpPr>
        <p:spPr>
          <a:xfrm>
            <a:off x="8448675" y="3905250"/>
            <a:ext cx="3458832" cy="646331"/>
          </a:xfrm>
          <a:prstGeom prst="rect">
            <a:avLst/>
          </a:prstGeom>
          <a:noFill/>
        </p:spPr>
        <p:txBody>
          <a:bodyPr wrap="none" rtlCol="0">
            <a:spAutoFit/>
          </a:bodyPr>
          <a:lstStyle/>
          <a:p>
            <a:r>
              <a:rPr lang="en-US" altLang="zh-CN" dirty="0" smtClean="0"/>
              <a:t>With respect to AUC, the proposed</a:t>
            </a:r>
          </a:p>
          <a:p>
            <a:r>
              <a:rPr lang="en-US" altLang="zh-CN" dirty="0" smtClean="0"/>
              <a:t>method is the best</a:t>
            </a:r>
            <a:endParaRPr lang="zh-CN" altLang="en-US" dirty="0"/>
          </a:p>
        </p:txBody>
      </p:sp>
      <p:sp>
        <p:nvSpPr>
          <p:cNvPr id="5" name="矩形 4"/>
          <p:cNvSpPr/>
          <p:nvPr/>
        </p:nvSpPr>
        <p:spPr>
          <a:xfrm>
            <a:off x="0" y="6581001"/>
            <a:ext cx="12179902" cy="276999"/>
          </a:xfrm>
          <a:prstGeom prst="rect">
            <a:avLst/>
          </a:prstGeom>
        </p:spPr>
        <p:txBody>
          <a:bodyPr wrap="square">
            <a:spAutoFit/>
          </a:bodyPr>
          <a:lstStyle/>
          <a:p>
            <a:r>
              <a:rPr lang="en-US" altLang="zh-CN" sz="1200" dirty="0" smtClean="0"/>
              <a:t>[1] </a:t>
            </a:r>
            <a:r>
              <a:rPr lang="zh-CN" altLang="en-US" sz="1200" dirty="0" smtClean="0"/>
              <a:t>C</a:t>
            </a:r>
            <a:r>
              <a:rPr lang="zh-CN" altLang="en-US" sz="1200" dirty="0"/>
              <a:t>. Doersch, A. Gupta, and A. A. Efros. Context as supervisory sig</a:t>
            </a:r>
            <a:r>
              <a:rPr lang="zh-CN" altLang="en-US" sz="1200" dirty="0" smtClean="0"/>
              <a:t>-nal</a:t>
            </a:r>
            <a:r>
              <a:rPr lang="zh-CN" altLang="en-US" sz="1200" dirty="0"/>
              <a:t>: Discovering objects with predictable context. In ECCV. 2014</a:t>
            </a:r>
            <a:r>
              <a:rPr lang="zh-CN" altLang="en-US" sz="1200" dirty="0" smtClean="0"/>
              <a:t>.</a:t>
            </a:r>
            <a:endParaRPr lang="zh-CN" altLang="en-US" sz="1200" dirty="0"/>
          </a:p>
        </p:txBody>
      </p:sp>
    </p:spTree>
    <p:extLst>
      <p:ext uri="{BB962C8B-B14F-4D97-AF65-F5344CB8AC3E}">
        <p14:creationId xmlns:p14="http://schemas.microsoft.com/office/powerpoint/2010/main" val="14395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(Un)supervised Learning</a:t>
            </a:r>
            <a:endParaRPr lang="zh-CN" altLang="en-US" dirty="0"/>
          </a:p>
        </p:txBody>
      </p:sp>
      <p:sp>
        <p:nvSpPr>
          <p:cNvPr id="4" name="矩形 3"/>
          <p:cNvSpPr/>
          <p:nvPr/>
        </p:nvSpPr>
        <p:spPr>
          <a:xfrm>
            <a:off x="5563400" y="1706580"/>
            <a:ext cx="2136810" cy="1174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Magic box</a:t>
            </a:r>
          </a:p>
        </p:txBody>
      </p:sp>
      <p:cxnSp>
        <p:nvCxnSpPr>
          <p:cNvPr id="6" name="直接箭头连接符 5"/>
          <p:cNvCxnSpPr/>
          <p:nvPr/>
        </p:nvCxnSpPr>
        <p:spPr>
          <a:xfrm>
            <a:off x="4350618" y="1956836"/>
            <a:ext cx="12127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7700210" y="1966461"/>
            <a:ext cx="9529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4350618" y="2696377"/>
            <a:ext cx="12127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7700210" y="2706002"/>
            <a:ext cx="9529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744226" y="1575185"/>
            <a:ext cx="1394997" cy="369332"/>
          </a:xfrm>
          <a:prstGeom prst="rect">
            <a:avLst/>
          </a:prstGeom>
          <a:noFill/>
        </p:spPr>
        <p:txBody>
          <a:bodyPr wrap="none" rtlCol="0">
            <a:spAutoFit/>
          </a:bodyPr>
          <a:lstStyle/>
          <a:p>
            <a:r>
              <a:rPr lang="en-US" altLang="zh-CN" dirty="0" smtClean="0"/>
              <a:t>Training data</a:t>
            </a:r>
            <a:endParaRPr lang="zh-CN" altLang="en-US" dirty="0"/>
          </a:p>
        </p:txBody>
      </p:sp>
      <p:sp>
        <p:nvSpPr>
          <p:cNvPr id="14" name="文本框 13"/>
          <p:cNvSpPr txBox="1"/>
          <p:nvPr/>
        </p:nvSpPr>
        <p:spPr>
          <a:xfrm>
            <a:off x="8033468" y="1597129"/>
            <a:ext cx="1523366" cy="369332"/>
          </a:xfrm>
          <a:prstGeom prst="rect">
            <a:avLst/>
          </a:prstGeom>
          <a:noFill/>
        </p:spPr>
        <p:txBody>
          <a:bodyPr wrap="none" rtlCol="0">
            <a:spAutoFit/>
          </a:bodyPr>
          <a:lstStyle/>
          <a:p>
            <a:r>
              <a:rPr lang="en-US" altLang="zh-CN" dirty="0" smtClean="0"/>
              <a:t>Training labels</a:t>
            </a:r>
            <a:endParaRPr lang="zh-CN" altLang="en-US" dirty="0"/>
          </a:p>
        </p:txBody>
      </p:sp>
      <p:sp>
        <p:nvSpPr>
          <p:cNvPr id="15" name="文本框 14"/>
          <p:cNvSpPr txBox="1"/>
          <p:nvPr/>
        </p:nvSpPr>
        <p:spPr>
          <a:xfrm>
            <a:off x="3753851" y="2307827"/>
            <a:ext cx="1307602" cy="369332"/>
          </a:xfrm>
          <a:prstGeom prst="rect">
            <a:avLst/>
          </a:prstGeom>
          <a:noFill/>
        </p:spPr>
        <p:txBody>
          <a:bodyPr wrap="none" rtlCol="0">
            <a:spAutoFit/>
          </a:bodyPr>
          <a:lstStyle/>
          <a:p>
            <a:r>
              <a:rPr lang="en-US" altLang="zh-CN" dirty="0" smtClean="0"/>
              <a:t>Testing data</a:t>
            </a:r>
            <a:endParaRPr lang="zh-CN" altLang="en-US" dirty="0"/>
          </a:p>
        </p:txBody>
      </p:sp>
      <p:sp>
        <p:nvSpPr>
          <p:cNvPr id="16" name="文本框 15"/>
          <p:cNvSpPr txBox="1"/>
          <p:nvPr/>
        </p:nvSpPr>
        <p:spPr>
          <a:xfrm>
            <a:off x="8033468" y="2327045"/>
            <a:ext cx="1676356" cy="369332"/>
          </a:xfrm>
          <a:prstGeom prst="rect">
            <a:avLst/>
          </a:prstGeom>
          <a:noFill/>
        </p:spPr>
        <p:txBody>
          <a:bodyPr wrap="none" rtlCol="0">
            <a:spAutoFit/>
          </a:bodyPr>
          <a:lstStyle/>
          <a:p>
            <a:r>
              <a:rPr lang="en-US" altLang="zh-CN" dirty="0" smtClean="0"/>
              <a:t>Predicted labels</a:t>
            </a:r>
            <a:endParaRPr lang="zh-CN" altLang="en-US" dirty="0"/>
          </a:p>
        </p:txBody>
      </p:sp>
      <p:sp>
        <p:nvSpPr>
          <p:cNvPr id="17" name="矩形 16"/>
          <p:cNvSpPr/>
          <p:nvPr/>
        </p:nvSpPr>
        <p:spPr>
          <a:xfrm>
            <a:off x="5544149" y="3416699"/>
            <a:ext cx="2136810" cy="1174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Magic box</a:t>
            </a:r>
            <a:endParaRPr lang="zh-CN" altLang="en-US" dirty="0"/>
          </a:p>
        </p:txBody>
      </p:sp>
      <p:cxnSp>
        <p:nvCxnSpPr>
          <p:cNvPr id="18" name="直接箭头连接符 17"/>
          <p:cNvCxnSpPr/>
          <p:nvPr/>
        </p:nvCxnSpPr>
        <p:spPr>
          <a:xfrm>
            <a:off x="4331367" y="3666955"/>
            <a:ext cx="12127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7680959" y="3676580"/>
            <a:ext cx="9529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4331367" y="4406496"/>
            <a:ext cx="12127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7680959" y="4416121"/>
            <a:ext cx="9529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3724975" y="3285304"/>
            <a:ext cx="1394997" cy="369332"/>
          </a:xfrm>
          <a:prstGeom prst="rect">
            <a:avLst/>
          </a:prstGeom>
          <a:noFill/>
        </p:spPr>
        <p:txBody>
          <a:bodyPr wrap="none" rtlCol="0">
            <a:spAutoFit/>
          </a:bodyPr>
          <a:lstStyle/>
          <a:p>
            <a:r>
              <a:rPr lang="en-US" altLang="zh-CN" dirty="0" smtClean="0"/>
              <a:t>Training data</a:t>
            </a:r>
            <a:endParaRPr lang="zh-CN" altLang="en-US" dirty="0"/>
          </a:p>
        </p:txBody>
      </p:sp>
      <p:sp>
        <p:nvSpPr>
          <p:cNvPr id="23" name="文本框 22"/>
          <p:cNvSpPr txBox="1"/>
          <p:nvPr/>
        </p:nvSpPr>
        <p:spPr>
          <a:xfrm>
            <a:off x="8014217" y="3307248"/>
            <a:ext cx="3095271" cy="369332"/>
          </a:xfrm>
          <a:prstGeom prst="rect">
            <a:avLst/>
          </a:prstGeom>
          <a:noFill/>
        </p:spPr>
        <p:txBody>
          <a:bodyPr wrap="none" rtlCol="0">
            <a:spAutoFit/>
          </a:bodyPr>
          <a:lstStyle/>
          <a:p>
            <a:r>
              <a:rPr lang="en-US" altLang="zh-CN" dirty="0" smtClean="0"/>
              <a:t>Small amount of training labels</a:t>
            </a:r>
            <a:endParaRPr lang="zh-CN" altLang="en-US" dirty="0"/>
          </a:p>
        </p:txBody>
      </p:sp>
      <p:sp>
        <p:nvSpPr>
          <p:cNvPr id="24" name="文本框 23"/>
          <p:cNvSpPr txBox="1"/>
          <p:nvPr/>
        </p:nvSpPr>
        <p:spPr>
          <a:xfrm>
            <a:off x="3734600" y="4017946"/>
            <a:ext cx="1307602" cy="369332"/>
          </a:xfrm>
          <a:prstGeom prst="rect">
            <a:avLst/>
          </a:prstGeom>
          <a:noFill/>
        </p:spPr>
        <p:txBody>
          <a:bodyPr wrap="none" rtlCol="0">
            <a:spAutoFit/>
          </a:bodyPr>
          <a:lstStyle/>
          <a:p>
            <a:r>
              <a:rPr lang="en-US" altLang="zh-CN" dirty="0" smtClean="0"/>
              <a:t>Testing data</a:t>
            </a:r>
            <a:endParaRPr lang="zh-CN" altLang="en-US" dirty="0"/>
          </a:p>
        </p:txBody>
      </p:sp>
      <p:sp>
        <p:nvSpPr>
          <p:cNvPr id="25" name="文本框 24"/>
          <p:cNvSpPr txBox="1"/>
          <p:nvPr/>
        </p:nvSpPr>
        <p:spPr>
          <a:xfrm>
            <a:off x="8014217" y="4037164"/>
            <a:ext cx="1676356" cy="369332"/>
          </a:xfrm>
          <a:prstGeom prst="rect">
            <a:avLst/>
          </a:prstGeom>
          <a:noFill/>
        </p:spPr>
        <p:txBody>
          <a:bodyPr wrap="none" rtlCol="0">
            <a:spAutoFit/>
          </a:bodyPr>
          <a:lstStyle/>
          <a:p>
            <a:r>
              <a:rPr lang="en-US" altLang="zh-CN" dirty="0" smtClean="0"/>
              <a:t>Predicted labels</a:t>
            </a:r>
            <a:endParaRPr lang="zh-CN" altLang="en-US" dirty="0"/>
          </a:p>
        </p:txBody>
      </p:sp>
      <p:sp>
        <p:nvSpPr>
          <p:cNvPr id="35" name="矩形 34"/>
          <p:cNvSpPr/>
          <p:nvPr/>
        </p:nvSpPr>
        <p:spPr>
          <a:xfrm>
            <a:off x="5544149" y="5155662"/>
            <a:ext cx="2136810" cy="1174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Magic box</a:t>
            </a:r>
            <a:endParaRPr lang="zh-CN" altLang="en-US" dirty="0"/>
          </a:p>
        </p:txBody>
      </p:sp>
      <p:cxnSp>
        <p:nvCxnSpPr>
          <p:cNvPr id="36" name="直接箭头连接符 35"/>
          <p:cNvCxnSpPr/>
          <p:nvPr/>
        </p:nvCxnSpPr>
        <p:spPr>
          <a:xfrm>
            <a:off x="4331367" y="5405918"/>
            <a:ext cx="12127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a:off x="7680959" y="5415543"/>
            <a:ext cx="9529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4331367" y="6145459"/>
            <a:ext cx="12127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a:off x="7680959" y="6155084"/>
            <a:ext cx="9529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3724975" y="5024267"/>
            <a:ext cx="1394997" cy="369332"/>
          </a:xfrm>
          <a:prstGeom prst="rect">
            <a:avLst/>
          </a:prstGeom>
          <a:noFill/>
        </p:spPr>
        <p:txBody>
          <a:bodyPr wrap="none" rtlCol="0">
            <a:spAutoFit/>
          </a:bodyPr>
          <a:lstStyle/>
          <a:p>
            <a:r>
              <a:rPr lang="en-US" altLang="zh-CN" dirty="0" smtClean="0"/>
              <a:t>Training data</a:t>
            </a:r>
            <a:endParaRPr lang="zh-CN" altLang="en-US" dirty="0"/>
          </a:p>
        </p:txBody>
      </p:sp>
      <p:sp>
        <p:nvSpPr>
          <p:cNvPr id="41" name="文本框 40"/>
          <p:cNvSpPr txBox="1"/>
          <p:nvPr/>
        </p:nvSpPr>
        <p:spPr>
          <a:xfrm>
            <a:off x="8014217" y="5046211"/>
            <a:ext cx="1856662" cy="369332"/>
          </a:xfrm>
          <a:prstGeom prst="rect">
            <a:avLst/>
          </a:prstGeom>
          <a:noFill/>
        </p:spPr>
        <p:txBody>
          <a:bodyPr wrap="none" rtlCol="0">
            <a:spAutoFit/>
          </a:bodyPr>
          <a:lstStyle/>
          <a:p>
            <a:r>
              <a:rPr lang="en-US" altLang="zh-CN" b="1" dirty="0" smtClean="0">
                <a:solidFill>
                  <a:srgbClr val="FF0000"/>
                </a:solidFill>
              </a:rPr>
              <a:t>NO</a:t>
            </a:r>
            <a:r>
              <a:rPr lang="en-US" altLang="zh-CN" dirty="0" smtClean="0"/>
              <a:t> training labels</a:t>
            </a:r>
            <a:endParaRPr lang="zh-CN" altLang="en-US" dirty="0"/>
          </a:p>
        </p:txBody>
      </p:sp>
      <p:sp>
        <p:nvSpPr>
          <p:cNvPr id="42" name="文本框 41"/>
          <p:cNvSpPr txBox="1"/>
          <p:nvPr/>
        </p:nvSpPr>
        <p:spPr>
          <a:xfrm>
            <a:off x="3734600" y="5756909"/>
            <a:ext cx="1307602" cy="369332"/>
          </a:xfrm>
          <a:prstGeom prst="rect">
            <a:avLst/>
          </a:prstGeom>
          <a:noFill/>
        </p:spPr>
        <p:txBody>
          <a:bodyPr wrap="none" rtlCol="0">
            <a:spAutoFit/>
          </a:bodyPr>
          <a:lstStyle/>
          <a:p>
            <a:r>
              <a:rPr lang="en-US" altLang="zh-CN" dirty="0" smtClean="0"/>
              <a:t>Testing data</a:t>
            </a:r>
            <a:endParaRPr lang="zh-CN" altLang="en-US" dirty="0"/>
          </a:p>
        </p:txBody>
      </p:sp>
      <p:sp>
        <p:nvSpPr>
          <p:cNvPr id="43" name="文本框 42"/>
          <p:cNvSpPr txBox="1"/>
          <p:nvPr/>
        </p:nvSpPr>
        <p:spPr>
          <a:xfrm>
            <a:off x="8014217" y="5776127"/>
            <a:ext cx="1676356" cy="369332"/>
          </a:xfrm>
          <a:prstGeom prst="rect">
            <a:avLst/>
          </a:prstGeom>
          <a:noFill/>
        </p:spPr>
        <p:txBody>
          <a:bodyPr wrap="none" rtlCol="0">
            <a:spAutoFit/>
          </a:bodyPr>
          <a:lstStyle/>
          <a:p>
            <a:r>
              <a:rPr lang="en-US" altLang="zh-CN" dirty="0" smtClean="0"/>
              <a:t>Predicted labels</a:t>
            </a:r>
            <a:endParaRPr lang="zh-CN" altLang="en-US" dirty="0"/>
          </a:p>
        </p:txBody>
      </p:sp>
      <p:sp>
        <p:nvSpPr>
          <p:cNvPr id="48" name="矩形 47"/>
          <p:cNvSpPr/>
          <p:nvPr/>
        </p:nvSpPr>
        <p:spPr>
          <a:xfrm>
            <a:off x="5563400" y="1701404"/>
            <a:ext cx="2136810" cy="1174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Representation</a:t>
            </a:r>
          </a:p>
        </p:txBody>
      </p:sp>
      <p:sp>
        <p:nvSpPr>
          <p:cNvPr id="49" name="矩形 48"/>
          <p:cNvSpPr/>
          <p:nvPr/>
        </p:nvSpPr>
        <p:spPr>
          <a:xfrm>
            <a:off x="5544149" y="3421875"/>
            <a:ext cx="2136810" cy="1174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Representation</a:t>
            </a:r>
          </a:p>
        </p:txBody>
      </p:sp>
      <p:sp>
        <p:nvSpPr>
          <p:cNvPr id="50" name="矩形 49"/>
          <p:cNvSpPr/>
          <p:nvPr/>
        </p:nvSpPr>
        <p:spPr>
          <a:xfrm>
            <a:off x="5544149" y="5155662"/>
            <a:ext cx="2136810" cy="1174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Representation</a:t>
            </a:r>
          </a:p>
        </p:txBody>
      </p:sp>
      <p:sp>
        <p:nvSpPr>
          <p:cNvPr id="51" name="文本框 50"/>
          <p:cNvSpPr txBox="1"/>
          <p:nvPr/>
        </p:nvSpPr>
        <p:spPr>
          <a:xfrm>
            <a:off x="1069134" y="1966461"/>
            <a:ext cx="2078326" cy="369332"/>
          </a:xfrm>
          <a:prstGeom prst="rect">
            <a:avLst/>
          </a:prstGeom>
          <a:noFill/>
        </p:spPr>
        <p:txBody>
          <a:bodyPr wrap="none" rtlCol="0">
            <a:spAutoFit/>
          </a:bodyPr>
          <a:lstStyle/>
          <a:p>
            <a:r>
              <a:rPr lang="en-US" altLang="zh-CN" dirty="0" smtClean="0"/>
              <a:t>Supervised Learning</a:t>
            </a:r>
            <a:endParaRPr lang="zh-CN" altLang="en-US" dirty="0"/>
          </a:p>
        </p:txBody>
      </p:sp>
      <p:sp>
        <p:nvSpPr>
          <p:cNvPr id="52" name="文本框 51"/>
          <p:cNvSpPr txBox="1"/>
          <p:nvPr/>
        </p:nvSpPr>
        <p:spPr>
          <a:xfrm>
            <a:off x="1069134" y="3668077"/>
            <a:ext cx="2607317" cy="369332"/>
          </a:xfrm>
          <a:prstGeom prst="rect">
            <a:avLst/>
          </a:prstGeom>
          <a:noFill/>
        </p:spPr>
        <p:txBody>
          <a:bodyPr wrap="none" rtlCol="0">
            <a:spAutoFit/>
          </a:bodyPr>
          <a:lstStyle/>
          <a:p>
            <a:r>
              <a:rPr lang="en-US" altLang="zh-CN" dirty="0" smtClean="0"/>
              <a:t>Semi-Supervised Learning</a:t>
            </a:r>
            <a:endParaRPr lang="zh-CN" altLang="en-US" dirty="0"/>
          </a:p>
        </p:txBody>
      </p:sp>
      <p:sp>
        <p:nvSpPr>
          <p:cNvPr id="53" name="文本框 52"/>
          <p:cNvSpPr txBox="1"/>
          <p:nvPr/>
        </p:nvSpPr>
        <p:spPr>
          <a:xfrm>
            <a:off x="1067700" y="5393599"/>
            <a:ext cx="2331600" cy="369332"/>
          </a:xfrm>
          <a:prstGeom prst="rect">
            <a:avLst/>
          </a:prstGeom>
          <a:noFill/>
        </p:spPr>
        <p:txBody>
          <a:bodyPr wrap="none" rtlCol="0">
            <a:spAutoFit/>
          </a:bodyPr>
          <a:lstStyle/>
          <a:p>
            <a:r>
              <a:rPr lang="en-US" altLang="zh-CN" dirty="0" smtClean="0"/>
              <a:t>Unsupervised Learning</a:t>
            </a:r>
            <a:endParaRPr lang="zh-CN" altLang="en-US" dirty="0"/>
          </a:p>
        </p:txBody>
      </p:sp>
    </p:spTree>
    <p:extLst>
      <p:ext uri="{BB962C8B-B14F-4D97-AF65-F5344CB8AC3E}">
        <p14:creationId xmlns:p14="http://schemas.microsoft.com/office/powerpoint/2010/main" val="368264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a:t>1.7 Experiment-Relative Prediction Task</a:t>
            </a:r>
            <a:endParaRPr lang="zh-CN" altLang="en-US" sz="2800" dirty="0"/>
          </a:p>
        </p:txBody>
      </p:sp>
      <p:graphicFrame>
        <p:nvGraphicFramePr>
          <p:cNvPr id="36" name="表格 35"/>
          <p:cNvGraphicFramePr>
            <a:graphicFrameLocks noGrp="1"/>
          </p:cNvGraphicFramePr>
          <p:nvPr>
            <p:extLst>
              <p:ext uri="{D42A27DB-BD31-4B8C-83A1-F6EECF244321}">
                <p14:modId xmlns:p14="http://schemas.microsoft.com/office/powerpoint/2010/main" val="4083755206"/>
              </p:ext>
            </p:extLst>
          </p:nvPr>
        </p:nvGraphicFramePr>
        <p:xfrm>
          <a:off x="2026652" y="1924964"/>
          <a:ext cx="7715184" cy="1828800"/>
        </p:xfrm>
        <a:graphic>
          <a:graphicData uri="http://schemas.openxmlformats.org/drawingml/2006/table">
            <a:tbl>
              <a:tblPr firstRow="1" bandRow="1">
                <a:tableStyleId>{9D7B26C5-4107-4FEC-AEDC-1716B250A1EF}</a:tableStyleId>
              </a:tblPr>
              <a:tblGrid>
                <a:gridCol w="3893954"/>
                <a:gridCol w="3821230"/>
              </a:tblGrid>
              <a:tr h="0">
                <a:tc>
                  <a:txBody>
                    <a:bodyPr/>
                    <a:lstStyle/>
                    <a:p>
                      <a:r>
                        <a:rPr lang="en-US" altLang="zh-CN" dirty="0" smtClean="0"/>
                        <a:t>Dataset</a:t>
                      </a:r>
                      <a:endParaRPr lang="zh-CN" altLang="en-US" dirty="0"/>
                    </a:p>
                  </a:txBody>
                  <a:tcPr/>
                </a:tc>
                <a:tc>
                  <a:txBody>
                    <a:bodyPr/>
                    <a:lstStyle/>
                    <a:p>
                      <a:r>
                        <a:rPr lang="en-US" altLang="zh-CN" dirty="0" smtClean="0"/>
                        <a:t>500</a:t>
                      </a:r>
                      <a:r>
                        <a:rPr lang="en-US" altLang="zh-CN" baseline="0" dirty="0" smtClean="0"/>
                        <a:t> images from </a:t>
                      </a:r>
                      <a:r>
                        <a:rPr lang="en-US" altLang="zh-CN" dirty="0" smtClean="0"/>
                        <a:t>Pascal</a:t>
                      </a:r>
                      <a:r>
                        <a:rPr lang="en-US" altLang="zh-CN" baseline="0" dirty="0" smtClean="0"/>
                        <a:t> VOC 2007</a:t>
                      </a:r>
                      <a:endParaRPr lang="en-US" altLang="zh-CN" dirty="0" smtClean="0"/>
                    </a:p>
                  </a:txBody>
                  <a:tcPr/>
                </a:tc>
              </a:tr>
              <a:tr h="185420">
                <a:tc>
                  <a:txBody>
                    <a:bodyPr/>
                    <a:lstStyle/>
                    <a:p>
                      <a:r>
                        <a:rPr lang="en-US" altLang="zh-CN" dirty="0" smtClean="0"/>
                        <a:t>Patch</a:t>
                      </a:r>
                      <a:r>
                        <a:rPr lang="en-US" altLang="zh-CN" baseline="0" dirty="0" smtClean="0"/>
                        <a:t> pairs</a:t>
                      </a:r>
                      <a:endParaRPr lang="zh-CN" altLang="en-US" dirty="0"/>
                    </a:p>
                  </a:txBody>
                  <a:tcPr/>
                </a:tc>
                <a:tc>
                  <a:txBody>
                    <a:bodyPr/>
                    <a:lstStyle/>
                    <a:p>
                      <a:r>
                        <a:rPr lang="en-US" altLang="zh-CN" dirty="0" smtClean="0"/>
                        <a:t>256 pairs from each image</a:t>
                      </a:r>
                      <a:endParaRPr lang="zh-CN" altLang="en-US" dirty="0"/>
                    </a:p>
                  </a:txBody>
                  <a:tcPr/>
                </a:tc>
              </a:tr>
              <a:tr h="182880">
                <a:tc>
                  <a:txBody>
                    <a:bodyPr/>
                    <a:lstStyle/>
                    <a:p>
                      <a:r>
                        <a:rPr lang="en-US" altLang="zh-CN" dirty="0" smtClean="0"/>
                        <a:t>Classification accuracy</a:t>
                      </a:r>
                      <a:endParaRPr lang="zh-CN" altLang="en-US" dirty="0"/>
                    </a:p>
                  </a:txBody>
                  <a:tcPr/>
                </a:tc>
                <a:tc>
                  <a:txBody>
                    <a:bodyPr/>
                    <a:lstStyle/>
                    <a:p>
                      <a:r>
                        <a:rPr lang="en-US" altLang="zh-CN" dirty="0" smtClean="0"/>
                        <a:t>38.4%</a:t>
                      </a:r>
                      <a:endParaRPr lang="zh-CN" altLang="en-US" dirty="0"/>
                    </a:p>
                  </a:txBody>
                  <a:tcPr/>
                </a:tc>
              </a:tr>
              <a:tr h="320040">
                <a:tc>
                  <a:txBody>
                    <a:bodyPr/>
                    <a:lstStyle/>
                    <a:p>
                      <a:r>
                        <a:rPr lang="en-US" altLang="zh-CN" dirty="0" smtClean="0"/>
                        <a:t>Classification accuracy on training set</a:t>
                      </a:r>
                      <a:endParaRPr lang="zh-CN" altLang="en-US" dirty="0"/>
                    </a:p>
                  </a:txBody>
                  <a:tcPr/>
                </a:tc>
                <a:tc>
                  <a:txBody>
                    <a:bodyPr/>
                    <a:lstStyle/>
                    <a:p>
                      <a:r>
                        <a:rPr lang="en-US" altLang="zh-CN" dirty="0" smtClean="0"/>
                        <a:t>39.5%</a:t>
                      </a:r>
                      <a:endParaRPr lang="zh-CN" altLang="en-US" dirty="0"/>
                    </a:p>
                  </a:txBody>
                  <a:tcPr/>
                </a:tc>
              </a:tr>
              <a:tr h="320040">
                <a:tc>
                  <a:txBody>
                    <a:bodyPr/>
                    <a:lstStyle/>
                    <a:p>
                      <a:r>
                        <a:rPr lang="en-US" altLang="zh-CN" dirty="0" smtClean="0"/>
                        <a:t>Classification accuracy on validation set</a:t>
                      </a:r>
                      <a:endParaRPr lang="zh-CN" altLang="en-US" dirty="0"/>
                    </a:p>
                  </a:txBody>
                  <a:tcPr/>
                </a:tc>
                <a:tc>
                  <a:txBody>
                    <a:bodyPr/>
                    <a:lstStyle/>
                    <a:p>
                      <a:r>
                        <a:rPr lang="en-US" altLang="zh-CN" dirty="0" smtClean="0"/>
                        <a:t>40.3%</a:t>
                      </a:r>
                      <a:endParaRPr lang="zh-CN" altLang="en-US" dirty="0"/>
                    </a:p>
                  </a:txBody>
                  <a:tcP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494769026"/>
              </p:ext>
            </p:extLst>
          </p:nvPr>
        </p:nvGraphicFramePr>
        <p:xfrm>
          <a:off x="2026652" y="4166047"/>
          <a:ext cx="7715184" cy="1737360"/>
        </p:xfrm>
        <a:graphic>
          <a:graphicData uri="http://schemas.openxmlformats.org/drawingml/2006/table">
            <a:tbl>
              <a:tblPr firstRow="1" bandRow="1">
                <a:tableStyleId>{9D7B26C5-4107-4FEC-AEDC-1716B250A1EF}</a:tableStyleId>
              </a:tblPr>
              <a:tblGrid>
                <a:gridCol w="3893954"/>
                <a:gridCol w="3821230"/>
              </a:tblGrid>
              <a:tr h="0">
                <a:tc>
                  <a:txBody>
                    <a:bodyPr/>
                    <a:lstStyle/>
                    <a:p>
                      <a:r>
                        <a:rPr lang="en-US" altLang="zh-CN" dirty="0" smtClean="0"/>
                        <a:t>Dataset</a:t>
                      </a:r>
                      <a:endParaRPr lang="zh-CN" altLang="en-US" dirty="0"/>
                    </a:p>
                  </a:txBody>
                  <a:tcPr/>
                </a:tc>
                <a:tc>
                  <a:txBody>
                    <a:bodyPr/>
                    <a:lstStyle/>
                    <a:p>
                      <a:r>
                        <a:rPr lang="en-US" altLang="zh-CN" dirty="0" smtClean="0"/>
                        <a:t>500</a:t>
                      </a:r>
                      <a:r>
                        <a:rPr lang="en-US" altLang="zh-CN" baseline="0" dirty="0" smtClean="0"/>
                        <a:t> images from </a:t>
                      </a:r>
                      <a:r>
                        <a:rPr lang="en-US" altLang="zh-CN" dirty="0" smtClean="0"/>
                        <a:t>Pascal</a:t>
                      </a:r>
                      <a:r>
                        <a:rPr lang="en-US" altLang="zh-CN" baseline="0" dirty="0" smtClean="0"/>
                        <a:t> VOC 2007</a:t>
                      </a:r>
                      <a:endParaRPr lang="en-US" altLang="zh-CN" dirty="0" smtClean="0"/>
                    </a:p>
                  </a:txBody>
                  <a:tcPr/>
                </a:tc>
              </a:tr>
              <a:tr h="185420">
                <a:tc>
                  <a:txBody>
                    <a:bodyPr/>
                    <a:lstStyle/>
                    <a:p>
                      <a:r>
                        <a:rPr lang="en-US" altLang="zh-CN" dirty="0" smtClean="0"/>
                        <a:t>Patch</a:t>
                      </a:r>
                      <a:r>
                        <a:rPr lang="en-US" altLang="zh-CN" baseline="0" dirty="0" smtClean="0"/>
                        <a:t> pairs</a:t>
                      </a:r>
                      <a:endParaRPr lang="zh-CN" altLang="en-US" dirty="0"/>
                    </a:p>
                  </a:txBody>
                  <a:tcPr/>
                </a:tc>
                <a:tc>
                  <a:txBody>
                    <a:bodyPr/>
                    <a:lstStyle/>
                    <a:p>
                      <a:r>
                        <a:rPr lang="en-US" altLang="zh-CN" dirty="0" smtClean="0"/>
                        <a:t>Patches pairs from object regions</a:t>
                      </a:r>
                    </a:p>
                    <a:p>
                      <a:r>
                        <a:rPr lang="en-US" altLang="zh-CN" dirty="0" smtClean="0"/>
                        <a:t>(no occluded, no truncated, simple)</a:t>
                      </a:r>
                      <a:endParaRPr lang="zh-CN" altLang="en-US" dirty="0"/>
                    </a:p>
                  </a:txBody>
                  <a:tcPr/>
                </a:tc>
              </a:tr>
              <a:tr h="182880">
                <a:tc>
                  <a:txBody>
                    <a:bodyPr/>
                    <a:lstStyle/>
                    <a:p>
                      <a:r>
                        <a:rPr lang="en-US" altLang="zh-CN" dirty="0" smtClean="0"/>
                        <a:t>Classification accuracy</a:t>
                      </a:r>
                      <a:endParaRPr lang="zh-CN" altLang="en-US" dirty="0"/>
                    </a:p>
                  </a:txBody>
                  <a:tcPr/>
                </a:tc>
                <a:tc>
                  <a:txBody>
                    <a:bodyPr/>
                    <a:lstStyle/>
                    <a:p>
                      <a:r>
                        <a:rPr lang="en-US" altLang="zh-CN" dirty="0" smtClean="0"/>
                        <a:t>39.2%</a:t>
                      </a:r>
                      <a:endParaRPr lang="zh-CN" altLang="en-US" dirty="0"/>
                    </a:p>
                  </a:txBody>
                  <a:tcPr/>
                </a:tc>
              </a:tr>
              <a:tr h="320040">
                <a:tc>
                  <a:txBody>
                    <a:bodyPr/>
                    <a:lstStyle/>
                    <a:p>
                      <a:r>
                        <a:rPr lang="en-US" altLang="zh-CN" dirty="0" smtClean="0"/>
                        <a:t>Classification accuracy on cars</a:t>
                      </a:r>
                      <a:endParaRPr lang="zh-CN" altLang="en-US" dirty="0"/>
                    </a:p>
                  </a:txBody>
                  <a:tcPr/>
                </a:tc>
                <a:tc>
                  <a:txBody>
                    <a:bodyPr/>
                    <a:lstStyle/>
                    <a:p>
                      <a:r>
                        <a:rPr lang="en-US" altLang="zh-CN" dirty="0" smtClean="0"/>
                        <a:t>45.6%</a:t>
                      </a:r>
                      <a:endParaRPr lang="zh-CN" altLang="en-US" dirty="0"/>
                    </a:p>
                  </a:txBody>
                  <a:tcPr/>
                </a:tc>
              </a:tr>
            </a:tbl>
          </a:graphicData>
        </a:graphic>
      </p:graphicFrame>
    </p:spTree>
    <p:extLst>
      <p:ext uri="{BB962C8B-B14F-4D97-AF65-F5344CB8AC3E}">
        <p14:creationId xmlns:p14="http://schemas.microsoft.com/office/powerpoint/2010/main" val="279474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2. Unsupervised Learning of Visual Representations using </a:t>
            </a:r>
            <a:r>
              <a:rPr lang="en-US" altLang="zh-CN" sz="2800" dirty="0" smtClean="0"/>
              <a:t>Videos</a:t>
            </a:r>
            <a:br>
              <a:rPr lang="en-US" altLang="zh-CN" sz="2800" dirty="0" smtClean="0"/>
            </a:br>
            <a:r>
              <a:rPr lang="en-US" altLang="zh-CN" sz="2800" dirty="0" smtClean="0"/>
              <a:t>2.1 Core idea</a:t>
            </a:r>
            <a:endParaRPr lang="zh-CN" altLang="en-US" sz="2800" dirty="0"/>
          </a:p>
        </p:txBody>
      </p:sp>
      <p:pic>
        <p:nvPicPr>
          <p:cNvPr id="4" name="图片 3"/>
          <p:cNvPicPr>
            <a:picLocks noChangeAspect="1"/>
          </p:cNvPicPr>
          <p:nvPr/>
        </p:nvPicPr>
        <p:blipFill>
          <a:blip r:embed="rId3"/>
          <a:stretch>
            <a:fillRect/>
          </a:stretch>
        </p:blipFill>
        <p:spPr>
          <a:xfrm>
            <a:off x="5092415" y="1604061"/>
            <a:ext cx="6332773" cy="1783258"/>
          </a:xfrm>
          <a:prstGeom prst="rect">
            <a:avLst/>
          </a:prstGeom>
        </p:spPr>
      </p:pic>
      <p:pic>
        <p:nvPicPr>
          <p:cNvPr id="5" name="图片 4"/>
          <p:cNvPicPr>
            <a:picLocks noChangeAspect="1"/>
          </p:cNvPicPr>
          <p:nvPr/>
        </p:nvPicPr>
        <p:blipFill>
          <a:blip r:embed="rId4"/>
          <a:stretch>
            <a:fillRect/>
          </a:stretch>
        </p:blipFill>
        <p:spPr>
          <a:xfrm>
            <a:off x="5092414" y="3387319"/>
            <a:ext cx="6332773" cy="3179284"/>
          </a:xfrm>
          <a:prstGeom prst="rect">
            <a:avLst/>
          </a:prstGeom>
        </p:spPr>
      </p:pic>
      <p:sp>
        <p:nvSpPr>
          <p:cNvPr id="6" name="文本框 5"/>
          <p:cNvSpPr txBox="1"/>
          <p:nvPr/>
        </p:nvSpPr>
        <p:spPr>
          <a:xfrm>
            <a:off x="288757" y="2601138"/>
            <a:ext cx="4573240" cy="707886"/>
          </a:xfrm>
          <a:prstGeom prst="rect">
            <a:avLst/>
          </a:prstGeom>
          <a:noFill/>
        </p:spPr>
        <p:txBody>
          <a:bodyPr wrap="none" rtlCol="0">
            <a:spAutoFit/>
          </a:bodyPr>
          <a:lstStyle/>
          <a:p>
            <a:pPr marL="342900" indent="-342900">
              <a:buAutoNum type="arabicPeriod"/>
            </a:pPr>
            <a:r>
              <a:rPr lang="en-US" altLang="zh-CN" sz="2000" dirty="0" smtClean="0">
                <a:solidFill>
                  <a:srgbClr val="FF0000"/>
                </a:solidFill>
              </a:rPr>
              <a:t>Tracking for correspondence</a:t>
            </a:r>
          </a:p>
          <a:p>
            <a:pPr marL="342900" indent="-342900">
              <a:buAutoNum type="arabicPeriod"/>
            </a:pPr>
            <a:r>
              <a:rPr lang="en-US" altLang="zh-CN" sz="2000" dirty="0" smtClean="0">
                <a:solidFill>
                  <a:srgbClr val="FF0000"/>
                </a:solidFill>
              </a:rPr>
              <a:t>Triplet loss for representation  learning</a:t>
            </a:r>
            <a:endParaRPr lang="zh-CN" altLang="en-US" sz="2000" dirty="0">
              <a:solidFill>
                <a:srgbClr val="FF0000"/>
              </a:solidFill>
            </a:endParaRPr>
          </a:p>
        </p:txBody>
      </p:sp>
      <p:sp>
        <p:nvSpPr>
          <p:cNvPr id="7" name="文本框 6"/>
          <p:cNvSpPr txBox="1"/>
          <p:nvPr/>
        </p:nvSpPr>
        <p:spPr>
          <a:xfrm>
            <a:off x="288757" y="3869356"/>
            <a:ext cx="4412939" cy="1477328"/>
          </a:xfrm>
          <a:prstGeom prst="rect">
            <a:avLst/>
          </a:prstGeom>
          <a:noFill/>
        </p:spPr>
        <p:txBody>
          <a:bodyPr wrap="none" rtlCol="0">
            <a:spAutoFit/>
          </a:bodyPr>
          <a:lstStyle/>
          <a:p>
            <a:r>
              <a:rPr lang="en-US" altLang="zh-CN" dirty="0" smtClean="0"/>
              <a:t>Then:</a:t>
            </a:r>
          </a:p>
          <a:p>
            <a:pPr marL="342900" indent="-342900">
              <a:buAutoNum type="arabicPeriod"/>
            </a:pPr>
            <a:r>
              <a:rPr lang="en-US" altLang="zh-CN" dirty="0" smtClean="0"/>
              <a:t>How to mine patches?</a:t>
            </a:r>
          </a:p>
          <a:p>
            <a:pPr marL="342900" indent="-342900">
              <a:buAutoNum type="arabicPeriod"/>
            </a:pPr>
            <a:r>
              <a:rPr lang="en-US" altLang="zh-CN" dirty="0" smtClean="0"/>
              <a:t>How to tracking patches?</a:t>
            </a:r>
          </a:p>
          <a:p>
            <a:pPr marL="342900" indent="-342900">
              <a:buAutoNum type="arabicPeriod"/>
            </a:pPr>
            <a:r>
              <a:rPr lang="en-US" altLang="zh-CN" dirty="0" smtClean="0"/>
              <a:t>How to select negative patches?</a:t>
            </a:r>
          </a:p>
          <a:p>
            <a:pPr marL="342900" indent="-342900">
              <a:buAutoNum type="arabicPeriod"/>
            </a:pPr>
            <a:r>
              <a:rPr lang="en-US" altLang="zh-CN" dirty="0" smtClean="0"/>
              <a:t>How</a:t>
            </a:r>
            <a:r>
              <a:rPr lang="zh-CN" altLang="en-US" dirty="0"/>
              <a:t> </a:t>
            </a:r>
            <a:r>
              <a:rPr lang="en-US" altLang="zh-CN" dirty="0" smtClean="0"/>
              <a:t>to formulate the objective function?</a:t>
            </a:r>
            <a:endParaRPr lang="zh-CN" altLang="en-US" dirty="0"/>
          </a:p>
        </p:txBody>
      </p:sp>
    </p:spTree>
    <p:extLst>
      <p:ext uri="{BB962C8B-B14F-4D97-AF65-F5344CB8AC3E}">
        <p14:creationId xmlns:p14="http://schemas.microsoft.com/office/powerpoint/2010/main" val="16193469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2. Unsupervised Learning of Visual Representations using </a:t>
            </a:r>
            <a:r>
              <a:rPr lang="en-US" altLang="zh-CN" sz="2800" dirty="0" smtClean="0"/>
              <a:t>Videos</a:t>
            </a:r>
            <a:br>
              <a:rPr lang="en-US" altLang="zh-CN" sz="2800" dirty="0" smtClean="0"/>
            </a:br>
            <a:r>
              <a:rPr lang="en-US" altLang="zh-CN" sz="2800" dirty="0" smtClean="0"/>
              <a:t>2.1 Mining and tracking patches</a:t>
            </a:r>
            <a:endParaRPr lang="zh-CN" altLang="en-US" sz="2800" dirty="0"/>
          </a:p>
        </p:txBody>
      </p:sp>
      <p:pic>
        <p:nvPicPr>
          <p:cNvPr id="3" name="图片 2"/>
          <p:cNvPicPr>
            <a:picLocks noChangeAspect="1"/>
          </p:cNvPicPr>
          <p:nvPr/>
        </p:nvPicPr>
        <p:blipFill>
          <a:blip r:embed="rId3"/>
          <a:stretch>
            <a:fillRect/>
          </a:stretch>
        </p:blipFill>
        <p:spPr>
          <a:xfrm>
            <a:off x="645695" y="1892819"/>
            <a:ext cx="4214312" cy="1803656"/>
          </a:xfrm>
          <a:prstGeom prst="rect">
            <a:avLst/>
          </a:prstGeom>
        </p:spPr>
      </p:pic>
      <p:pic>
        <p:nvPicPr>
          <p:cNvPr id="8" name="图片 7"/>
          <p:cNvPicPr>
            <a:picLocks noChangeAspect="1"/>
          </p:cNvPicPr>
          <p:nvPr/>
        </p:nvPicPr>
        <p:blipFill>
          <a:blip r:embed="rId4"/>
          <a:stretch>
            <a:fillRect/>
          </a:stretch>
        </p:blipFill>
        <p:spPr>
          <a:xfrm>
            <a:off x="645696" y="3801981"/>
            <a:ext cx="4214312" cy="1822499"/>
          </a:xfrm>
          <a:prstGeom prst="rect">
            <a:avLst/>
          </a:prstGeom>
        </p:spPr>
      </p:pic>
      <p:pic>
        <p:nvPicPr>
          <p:cNvPr id="9" name="图片 8"/>
          <p:cNvPicPr>
            <a:picLocks noChangeAspect="1"/>
          </p:cNvPicPr>
          <p:nvPr/>
        </p:nvPicPr>
        <p:blipFill>
          <a:blip r:embed="rId5"/>
          <a:stretch>
            <a:fillRect/>
          </a:stretch>
        </p:blipFill>
        <p:spPr>
          <a:xfrm>
            <a:off x="5696352" y="2156533"/>
            <a:ext cx="6100917" cy="3079884"/>
          </a:xfrm>
          <a:prstGeom prst="rect">
            <a:avLst/>
          </a:prstGeom>
        </p:spPr>
      </p:pic>
      <p:sp>
        <p:nvSpPr>
          <p:cNvPr id="10" name="文本框 9"/>
          <p:cNvSpPr txBox="1"/>
          <p:nvPr/>
        </p:nvSpPr>
        <p:spPr>
          <a:xfrm>
            <a:off x="1722922" y="1522617"/>
            <a:ext cx="1821974" cy="369332"/>
          </a:xfrm>
          <a:prstGeom prst="rect">
            <a:avLst/>
          </a:prstGeom>
          <a:noFill/>
        </p:spPr>
        <p:txBody>
          <a:bodyPr wrap="none" rtlCol="0">
            <a:spAutoFit/>
          </a:bodyPr>
          <a:lstStyle/>
          <a:p>
            <a:r>
              <a:rPr lang="en-US" altLang="zh-CN" dirty="0" smtClean="0"/>
              <a:t>SURF [1] + IDT [2]</a:t>
            </a:r>
            <a:endParaRPr lang="zh-CN" altLang="en-US" dirty="0"/>
          </a:p>
        </p:txBody>
      </p:sp>
      <p:sp>
        <p:nvSpPr>
          <p:cNvPr id="11" name="矩形 10"/>
          <p:cNvSpPr/>
          <p:nvPr/>
        </p:nvSpPr>
        <p:spPr>
          <a:xfrm>
            <a:off x="4485373" y="6211669"/>
            <a:ext cx="8159015" cy="646331"/>
          </a:xfrm>
          <a:prstGeom prst="rect">
            <a:avLst/>
          </a:prstGeom>
        </p:spPr>
        <p:txBody>
          <a:bodyPr wrap="square">
            <a:spAutoFit/>
          </a:bodyPr>
          <a:lstStyle/>
          <a:p>
            <a:r>
              <a:rPr lang="en-US" altLang="zh-CN" sz="1200" dirty="0" smtClean="0"/>
              <a:t>[1] </a:t>
            </a:r>
            <a:r>
              <a:rPr lang="zh-CN" altLang="en-US" sz="1200" dirty="0" smtClean="0"/>
              <a:t>H</a:t>
            </a:r>
            <a:r>
              <a:rPr lang="zh-CN" altLang="en-US" sz="1200" dirty="0"/>
              <a:t>. Bay, T. Tuytelaars, and L. V. Gool. Surf: Speeded up </a:t>
            </a:r>
            <a:r>
              <a:rPr lang="zh-CN" altLang="en-US" sz="1200" dirty="0" smtClean="0"/>
              <a:t>robust features</a:t>
            </a:r>
            <a:r>
              <a:rPr lang="zh-CN" altLang="en-US" sz="1200" dirty="0"/>
              <a:t>. In ECCV, 2006</a:t>
            </a:r>
            <a:r>
              <a:rPr lang="zh-CN" altLang="en-US" sz="1200" dirty="0" smtClean="0"/>
              <a:t>.</a:t>
            </a:r>
            <a:endParaRPr lang="en-US" altLang="zh-CN" sz="1200" dirty="0" smtClean="0"/>
          </a:p>
          <a:p>
            <a:r>
              <a:rPr lang="en-US" altLang="zh-CN" sz="1200" dirty="0" smtClean="0"/>
              <a:t>[</a:t>
            </a:r>
            <a:r>
              <a:rPr lang="en-US" altLang="zh-CN" sz="1200" dirty="0"/>
              <a:t>2] H. Wang and C. </a:t>
            </a:r>
            <a:r>
              <a:rPr lang="en-US" altLang="zh-CN" sz="1200" dirty="0" err="1"/>
              <a:t>Schmid</a:t>
            </a:r>
            <a:r>
              <a:rPr lang="en-US" altLang="zh-CN" sz="1200" dirty="0"/>
              <a:t>. Action recognition with improved </a:t>
            </a:r>
            <a:r>
              <a:rPr lang="en-US" altLang="zh-CN" sz="1200" dirty="0" smtClean="0"/>
              <a:t>trajectories</a:t>
            </a:r>
            <a:r>
              <a:rPr lang="en-US" altLang="zh-CN" sz="1200" dirty="0"/>
              <a:t>. In ICCV, 2013</a:t>
            </a:r>
            <a:r>
              <a:rPr lang="en-US" altLang="zh-CN" sz="1200" dirty="0" smtClean="0"/>
              <a:t>.</a:t>
            </a:r>
          </a:p>
          <a:p>
            <a:r>
              <a:rPr lang="en-US" altLang="zh-CN" sz="1200" dirty="0"/>
              <a:t>[3] J. F. </a:t>
            </a:r>
            <a:r>
              <a:rPr lang="en-US" altLang="zh-CN" sz="1200" dirty="0" err="1"/>
              <a:t>Henriques</a:t>
            </a:r>
            <a:r>
              <a:rPr lang="en-US" altLang="zh-CN" sz="1200" dirty="0"/>
              <a:t>, R. </a:t>
            </a:r>
            <a:r>
              <a:rPr lang="en-US" altLang="zh-CN" sz="1200" dirty="0" err="1"/>
              <a:t>Caseiro</a:t>
            </a:r>
            <a:r>
              <a:rPr lang="en-US" altLang="zh-CN" sz="1200" dirty="0"/>
              <a:t>, P. Martins, and J. Batista. </a:t>
            </a:r>
            <a:r>
              <a:rPr lang="en-US" altLang="zh-CN" sz="1200" dirty="0" smtClean="0"/>
              <a:t>High-speed tracking with </a:t>
            </a:r>
            <a:r>
              <a:rPr lang="en-US" altLang="zh-CN" sz="1200" dirty="0" err="1" smtClean="0"/>
              <a:t>kernelized</a:t>
            </a:r>
            <a:r>
              <a:rPr lang="en-US" altLang="zh-CN" sz="1200" dirty="0" smtClean="0"/>
              <a:t> </a:t>
            </a:r>
            <a:r>
              <a:rPr lang="en-US" altLang="zh-CN" sz="1200" dirty="0"/>
              <a:t>correlation ﬁlters. TPAMI, 2015.</a:t>
            </a:r>
            <a:endParaRPr lang="zh-CN" altLang="en-US" sz="1200" dirty="0"/>
          </a:p>
        </p:txBody>
      </p:sp>
      <p:sp>
        <p:nvSpPr>
          <p:cNvPr id="14" name="文本框 13"/>
          <p:cNvSpPr txBox="1"/>
          <p:nvPr/>
        </p:nvSpPr>
        <p:spPr>
          <a:xfrm>
            <a:off x="0" y="5704065"/>
            <a:ext cx="4604337" cy="923330"/>
          </a:xfrm>
          <a:prstGeom prst="rect">
            <a:avLst/>
          </a:prstGeom>
          <a:noFill/>
        </p:spPr>
        <p:txBody>
          <a:bodyPr wrap="none" rtlCol="0">
            <a:spAutoFit/>
          </a:bodyPr>
          <a:lstStyle/>
          <a:p>
            <a:pPr marL="342900" indent="-342900">
              <a:buAutoNum type="arabicPeriod"/>
            </a:pPr>
            <a:r>
              <a:rPr lang="en-US" altLang="zh-CN" dirty="0" smtClean="0"/>
              <a:t>Moving points: motion &gt; 0.5 pixels</a:t>
            </a:r>
          </a:p>
          <a:p>
            <a:pPr marL="342900" indent="-342900">
              <a:buAutoNum type="arabicPeriod"/>
            </a:pPr>
            <a:r>
              <a:rPr lang="en-US" altLang="zh-CN" dirty="0" smtClean="0"/>
              <a:t>Noisy frame: &lt;25% moving points</a:t>
            </a:r>
          </a:p>
          <a:p>
            <a:pPr marL="342900" indent="-342900">
              <a:buAutoNum type="arabicPeriod"/>
            </a:pPr>
            <a:r>
              <a:rPr lang="en-US" altLang="zh-CN" dirty="0" smtClean="0"/>
              <a:t>Camera motion frame: &gt;75% moving points</a:t>
            </a:r>
            <a:endParaRPr lang="zh-CN" altLang="en-US" dirty="0"/>
          </a:p>
        </p:txBody>
      </p:sp>
      <p:sp>
        <p:nvSpPr>
          <p:cNvPr id="15" name="文本框 14"/>
          <p:cNvSpPr txBox="1"/>
          <p:nvPr/>
        </p:nvSpPr>
        <p:spPr>
          <a:xfrm>
            <a:off x="7448345" y="1793468"/>
            <a:ext cx="2515369" cy="369332"/>
          </a:xfrm>
          <a:prstGeom prst="rect">
            <a:avLst/>
          </a:prstGeom>
          <a:noFill/>
        </p:spPr>
        <p:txBody>
          <a:bodyPr wrap="none" rtlCol="0">
            <a:spAutoFit/>
          </a:bodyPr>
          <a:lstStyle/>
          <a:p>
            <a:r>
              <a:rPr lang="en-US" altLang="zh-CN" dirty="0" smtClean="0"/>
              <a:t>Sliding Window + KCF [3]</a:t>
            </a:r>
            <a:endParaRPr lang="zh-CN" altLang="en-US" dirty="0"/>
          </a:p>
        </p:txBody>
      </p:sp>
      <p:sp>
        <p:nvSpPr>
          <p:cNvPr id="16" name="文本框 15"/>
          <p:cNvSpPr txBox="1"/>
          <p:nvPr/>
        </p:nvSpPr>
        <p:spPr>
          <a:xfrm>
            <a:off x="5505649" y="5409399"/>
            <a:ext cx="6543201" cy="646331"/>
          </a:xfrm>
          <a:prstGeom prst="rect">
            <a:avLst/>
          </a:prstGeom>
          <a:noFill/>
        </p:spPr>
        <p:txBody>
          <a:bodyPr wrap="none" rtlCol="0">
            <a:spAutoFit/>
          </a:bodyPr>
          <a:lstStyle/>
          <a:p>
            <a:pPr marL="342900" indent="-342900">
              <a:buAutoNum type="arabicPeriod"/>
            </a:pPr>
            <a:r>
              <a:rPr lang="en-US" altLang="zh-CN" dirty="0" smtClean="0"/>
              <a:t>Find 227x227 bounding box with most number of moving points</a:t>
            </a:r>
          </a:p>
          <a:p>
            <a:pPr marL="342900" indent="-342900">
              <a:buAutoNum type="arabicPeriod"/>
            </a:pPr>
            <a:r>
              <a:rPr lang="en-US" altLang="zh-CN" dirty="0" smtClean="0"/>
              <a:t>Tracking on bounding box</a:t>
            </a:r>
            <a:endParaRPr lang="zh-CN" altLang="en-US" dirty="0"/>
          </a:p>
        </p:txBody>
      </p:sp>
      <p:pic>
        <p:nvPicPr>
          <p:cNvPr id="17" name="图片 16"/>
          <p:cNvPicPr>
            <a:picLocks noChangeAspect="1"/>
          </p:cNvPicPr>
          <p:nvPr/>
        </p:nvPicPr>
        <p:blipFill>
          <a:blip r:embed="rId6"/>
          <a:stretch>
            <a:fillRect/>
          </a:stretch>
        </p:blipFill>
        <p:spPr>
          <a:xfrm>
            <a:off x="838200" y="2307842"/>
            <a:ext cx="10721741" cy="2838350"/>
          </a:xfrm>
          <a:prstGeom prst="rect">
            <a:avLst/>
          </a:prstGeom>
        </p:spPr>
      </p:pic>
    </p:spTree>
    <p:extLst>
      <p:ext uri="{BB962C8B-B14F-4D97-AF65-F5344CB8AC3E}">
        <p14:creationId xmlns:p14="http://schemas.microsoft.com/office/powerpoint/2010/main" val="25844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2. Unsupervised Learning of Visual Representations using </a:t>
            </a:r>
            <a:r>
              <a:rPr lang="en-US" altLang="zh-CN" sz="2800" dirty="0" smtClean="0"/>
              <a:t>Videos</a:t>
            </a:r>
            <a:br>
              <a:rPr lang="en-US" altLang="zh-CN" sz="2800" dirty="0" smtClean="0"/>
            </a:br>
            <a:r>
              <a:rPr lang="en-US" altLang="zh-CN" sz="2800" dirty="0" smtClean="0"/>
              <a:t>2.2 Learning from videos-architecture</a:t>
            </a:r>
            <a:endParaRPr lang="zh-CN" altLang="en-US" sz="2800" dirty="0"/>
          </a:p>
        </p:txBody>
      </p:sp>
      <p:pic>
        <p:nvPicPr>
          <p:cNvPr id="5" name="图片 4"/>
          <p:cNvPicPr>
            <a:picLocks noChangeAspect="1"/>
          </p:cNvPicPr>
          <p:nvPr/>
        </p:nvPicPr>
        <p:blipFill>
          <a:blip r:embed="rId4"/>
          <a:stretch>
            <a:fillRect/>
          </a:stretch>
        </p:blipFill>
        <p:spPr>
          <a:xfrm>
            <a:off x="519412" y="2077196"/>
            <a:ext cx="6152203" cy="4034846"/>
          </a:xfrm>
          <a:prstGeom prst="rect">
            <a:avLst/>
          </a:prstGeom>
        </p:spPr>
      </p:pic>
      <p:sp>
        <p:nvSpPr>
          <p:cNvPr id="6" name="文本框 5"/>
          <p:cNvSpPr txBox="1"/>
          <p:nvPr/>
        </p:nvSpPr>
        <p:spPr>
          <a:xfrm>
            <a:off x="7074568" y="3076726"/>
            <a:ext cx="2684838" cy="369332"/>
          </a:xfrm>
          <a:prstGeom prst="rect">
            <a:avLst/>
          </a:prstGeom>
          <a:noFill/>
        </p:spPr>
        <p:txBody>
          <a:bodyPr wrap="none" rtlCol="0">
            <a:spAutoFit/>
          </a:bodyPr>
          <a:lstStyle/>
          <a:p>
            <a:r>
              <a:rPr lang="en-US" altLang="zh-CN" dirty="0" smtClean="0"/>
              <a:t>1. Metric: cosine distance  </a:t>
            </a:r>
            <a:endParaRPr lang="zh-CN" altLang="en-US" dirty="0"/>
          </a:p>
        </p:txBody>
      </p:sp>
      <p:graphicFrame>
        <p:nvGraphicFramePr>
          <p:cNvPr id="7" name="对象 6"/>
          <p:cNvGraphicFramePr>
            <a:graphicFrameLocks noChangeAspect="1"/>
          </p:cNvGraphicFramePr>
          <p:nvPr>
            <p:extLst>
              <p:ext uri="{D42A27DB-BD31-4B8C-83A1-F6EECF244321}">
                <p14:modId xmlns:p14="http://schemas.microsoft.com/office/powerpoint/2010/main" val="3063608388"/>
              </p:ext>
            </p:extLst>
          </p:nvPr>
        </p:nvGraphicFramePr>
        <p:xfrm>
          <a:off x="9637052" y="3031012"/>
          <a:ext cx="2343190" cy="519061"/>
        </p:xfrm>
        <a:graphic>
          <a:graphicData uri="http://schemas.openxmlformats.org/presentationml/2006/ole">
            <mc:AlternateContent xmlns:mc="http://schemas.openxmlformats.org/markup-compatibility/2006">
              <mc:Choice xmlns:v="urn:schemas-microsoft-com:vml" Requires="v">
                <p:oleObj spid="_x0000_s7942" name="Equation" r:id="rId5" imgW="2006280" imgH="444240" progId="Equation.DSMT4">
                  <p:embed/>
                </p:oleObj>
              </mc:Choice>
              <mc:Fallback>
                <p:oleObj name="Equation" r:id="rId5" imgW="2006280" imgH="444240" progId="Equation.DSMT4">
                  <p:embed/>
                  <p:pic>
                    <p:nvPicPr>
                      <p:cNvPr id="0" name=""/>
                      <p:cNvPicPr/>
                      <p:nvPr/>
                    </p:nvPicPr>
                    <p:blipFill>
                      <a:blip r:embed="rId6"/>
                      <a:stretch>
                        <a:fillRect/>
                      </a:stretch>
                    </p:blipFill>
                    <p:spPr>
                      <a:xfrm>
                        <a:off x="9637052" y="3031012"/>
                        <a:ext cx="2343190" cy="519061"/>
                      </a:xfrm>
                      <a:prstGeom prst="rect">
                        <a:avLst/>
                      </a:prstGeom>
                    </p:spPr>
                  </p:pic>
                </p:oleObj>
              </mc:Fallback>
            </mc:AlternateContent>
          </a:graphicData>
        </a:graphic>
      </p:graphicFrame>
      <p:sp>
        <p:nvSpPr>
          <p:cNvPr id="17" name="文本框 16"/>
          <p:cNvSpPr txBox="1"/>
          <p:nvPr/>
        </p:nvSpPr>
        <p:spPr>
          <a:xfrm>
            <a:off x="7082590" y="3575636"/>
            <a:ext cx="1712328" cy="369332"/>
          </a:xfrm>
          <a:prstGeom prst="rect">
            <a:avLst/>
          </a:prstGeom>
          <a:noFill/>
        </p:spPr>
        <p:txBody>
          <a:bodyPr wrap="none" rtlCol="0">
            <a:spAutoFit/>
          </a:bodyPr>
          <a:lstStyle/>
          <a:p>
            <a:r>
              <a:rPr lang="en-US" altLang="zh-CN" dirty="0"/>
              <a:t>2</a:t>
            </a:r>
            <a:r>
              <a:rPr lang="en-US" altLang="zh-CN" dirty="0" smtClean="0"/>
              <a:t>. Loss function:</a:t>
            </a:r>
            <a:endParaRPr lang="zh-CN" altLang="en-US" dirty="0"/>
          </a:p>
        </p:txBody>
      </p:sp>
      <p:graphicFrame>
        <p:nvGraphicFramePr>
          <p:cNvPr id="18" name="对象 17"/>
          <p:cNvGraphicFramePr>
            <a:graphicFrameLocks noChangeAspect="1"/>
          </p:cNvGraphicFramePr>
          <p:nvPr>
            <p:extLst>
              <p:ext uri="{D42A27DB-BD31-4B8C-83A1-F6EECF244321}">
                <p14:modId xmlns:p14="http://schemas.microsoft.com/office/powerpoint/2010/main" val="4156260849"/>
              </p:ext>
            </p:extLst>
          </p:nvPr>
        </p:nvGraphicFramePr>
        <p:xfrm>
          <a:off x="7629157" y="3944968"/>
          <a:ext cx="3856038" cy="282575"/>
        </p:xfrm>
        <a:graphic>
          <a:graphicData uri="http://schemas.openxmlformats.org/presentationml/2006/ole">
            <mc:AlternateContent xmlns:mc="http://schemas.openxmlformats.org/markup-compatibility/2006">
              <mc:Choice xmlns:v="urn:schemas-microsoft-com:vml" Requires="v">
                <p:oleObj spid="_x0000_s7943" name="Equation" r:id="rId7" imgW="3301920" imgH="241200" progId="Equation.DSMT4">
                  <p:embed/>
                </p:oleObj>
              </mc:Choice>
              <mc:Fallback>
                <p:oleObj name="Equation" r:id="rId7" imgW="3301920" imgH="241200" progId="Equation.DSMT4">
                  <p:embed/>
                  <p:pic>
                    <p:nvPicPr>
                      <p:cNvPr id="0" name=""/>
                      <p:cNvPicPr/>
                      <p:nvPr/>
                    </p:nvPicPr>
                    <p:blipFill>
                      <a:blip r:embed="rId8"/>
                      <a:stretch>
                        <a:fillRect/>
                      </a:stretch>
                    </p:blipFill>
                    <p:spPr>
                      <a:xfrm>
                        <a:off x="7629157" y="3944968"/>
                        <a:ext cx="3856038" cy="282575"/>
                      </a:xfrm>
                      <a:prstGeom prst="rect">
                        <a:avLst/>
                      </a:prstGeom>
                    </p:spPr>
                  </p:pic>
                </p:oleObj>
              </mc:Fallback>
            </mc:AlternateContent>
          </a:graphicData>
        </a:graphic>
      </p:graphicFrame>
      <p:sp>
        <p:nvSpPr>
          <p:cNvPr id="19" name="文本框 18"/>
          <p:cNvSpPr txBox="1"/>
          <p:nvPr/>
        </p:nvSpPr>
        <p:spPr>
          <a:xfrm>
            <a:off x="7082590" y="4261692"/>
            <a:ext cx="2202206" cy="369332"/>
          </a:xfrm>
          <a:prstGeom prst="rect">
            <a:avLst/>
          </a:prstGeom>
          <a:noFill/>
        </p:spPr>
        <p:txBody>
          <a:bodyPr wrap="none" rtlCol="0">
            <a:spAutoFit/>
          </a:bodyPr>
          <a:lstStyle/>
          <a:p>
            <a:r>
              <a:rPr lang="en-US" altLang="zh-CN" dirty="0" smtClean="0"/>
              <a:t>3. Objective function:</a:t>
            </a:r>
            <a:endParaRPr lang="zh-CN" altLang="en-US" dirty="0"/>
          </a:p>
        </p:txBody>
      </p:sp>
      <p:graphicFrame>
        <p:nvGraphicFramePr>
          <p:cNvPr id="20" name="对象 19"/>
          <p:cNvGraphicFramePr>
            <a:graphicFrameLocks noChangeAspect="1"/>
          </p:cNvGraphicFramePr>
          <p:nvPr>
            <p:extLst>
              <p:ext uri="{D42A27DB-BD31-4B8C-83A1-F6EECF244321}">
                <p14:modId xmlns:p14="http://schemas.microsoft.com/office/powerpoint/2010/main" val="1221418713"/>
              </p:ext>
            </p:extLst>
          </p:nvPr>
        </p:nvGraphicFramePr>
        <p:xfrm>
          <a:off x="7724114" y="4544267"/>
          <a:ext cx="3825875" cy="504825"/>
        </p:xfrm>
        <a:graphic>
          <a:graphicData uri="http://schemas.openxmlformats.org/presentationml/2006/ole">
            <mc:AlternateContent xmlns:mc="http://schemas.openxmlformats.org/markup-compatibility/2006">
              <mc:Choice xmlns:v="urn:schemas-microsoft-com:vml" Requires="v">
                <p:oleObj spid="_x0000_s7944" name="Equation" r:id="rId9" imgW="3276360" imgH="431640" progId="Equation.DSMT4">
                  <p:embed/>
                </p:oleObj>
              </mc:Choice>
              <mc:Fallback>
                <p:oleObj name="Equation" r:id="rId9" imgW="3276360" imgH="431640" progId="Equation.DSMT4">
                  <p:embed/>
                  <p:pic>
                    <p:nvPicPr>
                      <p:cNvPr id="0" name=""/>
                      <p:cNvPicPr/>
                      <p:nvPr/>
                    </p:nvPicPr>
                    <p:blipFill>
                      <a:blip r:embed="rId10"/>
                      <a:stretch>
                        <a:fillRect/>
                      </a:stretch>
                    </p:blipFill>
                    <p:spPr>
                      <a:xfrm>
                        <a:off x="7724114" y="4544267"/>
                        <a:ext cx="3825875" cy="504825"/>
                      </a:xfrm>
                      <a:prstGeom prst="rect">
                        <a:avLst/>
                      </a:prstGeom>
                    </p:spPr>
                  </p:pic>
                </p:oleObj>
              </mc:Fallback>
            </mc:AlternateContent>
          </a:graphicData>
        </a:graphic>
      </p:graphicFrame>
      <p:graphicFrame>
        <p:nvGraphicFramePr>
          <p:cNvPr id="12" name="对象 11"/>
          <p:cNvGraphicFramePr>
            <a:graphicFrameLocks noChangeAspect="1"/>
          </p:cNvGraphicFramePr>
          <p:nvPr>
            <p:extLst>
              <p:ext uri="{D42A27DB-BD31-4B8C-83A1-F6EECF244321}">
                <p14:modId xmlns:p14="http://schemas.microsoft.com/office/powerpoint/2010/main" val="2327466736"/>
              </p:ext>
            </p:extLst>
          </p:nvPr>
        </p:nvGraphicFramePr>
        <p:xfrm>
          <a:off x="9637051" y="4356575"/>
          <a:ext cx="1193800" cy="203200"/>
        </p:xfrm>
        <a:graphic>
          <a:graphicData uri="http://schemas.openxmlformats.org/presentationml/2006/ole">
            <mc:AlternateContent xmlns:mc="http://schemas.openxmlformats.org/markup-compatibility/2006">
              <mc:Choice xmlns:v="urn:schemas-microsoft-com:vml" Requires="v">
                <p:oleObj spid="_x0000_s7945" name="Equation" r:id="rId11" imgW="1193760" imgH="203040" progId="Equation.DSMT4">
                  <p:embed/>
                </p:oleObj>
              </mc:Choice>
              <mc:Fallback>
                <p:oleObj name="Equation" r:id="rId11" imgW="1193760" imgH="203040" progId="Equation.DSMT4">
                  <p:embed/>
                  <p:pic>
                    <p:nvPicPr>
                      <p:cNvPr id="0" name=""/>
                      <p:cNvPicPr/>
                      <p:nvPr/>
                    </p:nvPicPr>
                    <p:blipFill>
                      <a:blip r:embed="rId12"/>
                      <a:stretch>
                        <a:fillRect/>
                      </a:stretch>
                    </p:blipFill>
                    <p:spPr>
                      <a:xfrm>
                        <a:off x="9637051" y="4356575"/>
                        <a:ext cx="1193800" cy="203200"/>
                      </a:xfrm>
                      <a:prstGeom prst="rect">
                        <a:avLst/>
                      </a:prstGeom>
                    </p:spPr>
                  </p:pic>
                </p:oleObj>
              </mc:Fallback>
            </mc:AlternateContent>
          </a:graphicData>
        </a:graphic>
      </p:graphicFrame>
    </p:spTree>
    <p:extLst>
      <p:ext uri="{BB962C8B-B14F-4D97-AF65-F5344CB8AC3E}">
        <p14:creationId xmlns:p14="http://schemas.microsoft.com/office/powerpoint/2010/main" val="3836703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2. Unsupervised Learning of Visual Representations using </a:t>
            </a:r>
            <a:r>
              <a:rPr lang="en-US" altLang="zh-CN" sz="2800" dirty="0" smtClean="0"/>
              <a:t>Videos</a:t>
            </a:r>
            <a:br>
              <a:rPr lang="en-US" altLang="zh-CN" sz="2800" dirty="0" smtClean="0"/>
            </a:br>
            <a:r>
              <a:rPr lang="en-US" altLang="zh-CN" sz="2800" dirty="0" smtClean="0"/>
              <a:t>2.2 Learning from videos-hard negative mining</a:t>
            </a:r>
            <a:endParaRPr lang="zh-CN" altLang="en-US" sz="2800" dirty="0"/>
          </a:p>
        </p:txBody>
      </p:sp>
      <p:sp>
        <p:nvSpPr>
          <p:cNvPr id="3" name="文本框 2"/>
          <p:cNvSpPr txBox="1"/>
          <p:nvPr/>
        </p:nvSpPr>
        <p:spPr>
          <a:xfrm>
            <a:off x="535797" y="3128211"/>
            <a:ext cx="3207353" cy="1200329"/>
          </a:xfrm>
          <a:prstGeom prst="rect">
            <a:avLst/>
          </a:prstGeom>
          <a:noFill/>
        </p:spPr>
        <p:txBody>
          <a:bodyPr wrap="none" rtlCol="0">
            <a:spAutoFit/>
          </a:bodyPr>
          <a:lstStyle/>
          <a:p>
            <a:pPr marL="342900" indent="-342900">
              <a:buAutoNum type="arabicPeriod"/>
            </a:pPr>
            <a:r>
              <a:rPr lang="en-US" altLang="zh-CN" dirty="0" smtClean="0"/>
              <a:t>Random selection first</a:t>
            </a:r>
          </a:p>
          <a:p>
            <a:pPr marL="342900" indent="-342900">
              <a:buAutoNum type="arabicPeriod"/>
            </a:pPr>
            <a:endParaRPr lang="en-US" altLang="zh-CN" dirty="0"/>
          </a:p>
          <a:p>
            <a:endParaRPr lang="en-US" altLang="zh-CN" dirty="0" smtClean="0"/>
          </a:p>
          <a:p>
            <a:r>
              <a:rPr lang="en-US" altLang="zh-CN" dirty="0" smtClean="0"/>
              <a:t>2.   Hard negative sampling then</a:t>
            </a:r>
            <a:endParaRPr lang="zh-CN" altLang="en-US" dirty="0"/>
          </a:p>
        </p:txBody>
      </p:sp>
      <p:sp>
        <p:nvSpPr>
          <p:cNvPr id="4" name="矩形 3"/>
          <p:cNvSpPr/>
          <p:nvPr/>
        </p:nvSpPr>
        <p:spPr>
          <a:xfrm>
            <a:off x="3960271" y="2565132"/>
            <a:ext cx="163630" cy="10684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214263" y="2565134"/>
            <a:ext cx="163630" cy="10684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482167" y="2565134"/>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743115" y="2565133"/>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004063" y="2565132"/>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5279452" y="2565132"/>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533444" y="2565134"/>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5801348" y="2565134"/>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062296" y="2565133"/>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6323244" y="2565132"/>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6594337" y="2565132"/>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6848329" y="2565134"/>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7116233" y="2565134"/>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7377181" y="2565133"/>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7638129" y="2565132"/>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3960271" y="3916024"/>
            <a:ext cx="163630" cy="10684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4214263" y="3916026"/>
            <a:ext cx="163630" cy="10684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482167" y="3916026"/>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4743115" y="3916025"/>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5004063" y="3916024"/>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5279452" y="3916024"/>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5533444" y="3916026"/>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801348" y="3916026"/>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6062296" y="3916025"/>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6323244" y="3916024"/>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6594337" y="3916024"/>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6848329" y="3916026"/>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7116233" y="3916026"/>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7377181" y="3916025"/>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7638129" y="3916024"/>
            <a:ext cx="163630" cy="10684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8075596" y="4127060"/>
            <a:ext cx="4138569" cy="646331"/>
          </a:xfrm>
          <a:prstGeom prst="rect">
            <a:avLst/>
          </a:prstGeom>
          <a:noFill/>
        </p:spPr>
        <p:txBody>
          <a:bodyPr wrap="none" rtlCol="0">
            <a:spAutoFit/>
          </a:bodyPr>
          <a:lstStyle/>
          <a:p>
            <a:r>
              <a:rPr lang="en-US" altLang="zh-CN" dirty="0" smtClean="0"/>
              <a:t>After 10 epochs, select K=4 negative pairs </a:t>
            </a:r>
          </a:p>
          <a:p>
            <a:r>
              <a:rPr lang="en-US" altLang="zh-CN" dirty="0" smtClean="0"/>
              <a:t>with highest losses.</a:t>
            </a:r>
            <a:endParaRPr lang="zh-CN" altLang="en-US" dirty="0"/>
          </a:p>
        </p:txBody>
      </p:sp>
      <p:sp>
        <p:nvSpPr>
          <p:cNvPr id="50" name="文本框 49"/>
          <p:cNvSpPr txBox="1"/>
          <p:nvPr/>
        </p:nvSpPr>
        <p:spPr>
          <a:xfrm>
            <a:off x="8075595" y="2805045"/>
            <a:ext cx="4078874" cy="646331"/>
          </a:xfrm>
          <a:prstGeom prst="rect">
            <a:avLst/>
          </a:prstGeom>
          <a:noFill/>
        </p:spPr>
        <p:txBody>
          <a:bodyPr wrap="none" rtlCol="0">
            <a:spAutoFit/>
          </a:bodyPr>
          <a:lstStyle/>
          <a:p>
            <a:r>
              <a:rPr lang="en-US" altLang="zh-CN" dirty="0" smtClean="0"/>
              <a:t>For each positive pair, random select K=4 </a:t>
            </a:r>
          </a:p>
          <a:p>
            <a:r>
              <a:rPr lang="en-US" altLang="zh-CN" dirty="0" smtClean="0"/>
              <a:t>negative pairs with highest losses.</a:t>
            </a:r>
            <a:endParaRPr lang="zh-CN" altLang="en-US" dirty="0"/>
          </a:p>
        </p:txBody>
      </p:sp>
      <p:cxnSp>
        <p:nvCxnSpPr>
          <p:cNvPr id="52" name="肘形连接符 51"/>
          <p:cNvCxnSpPr>
            <a:stCxn id="4" idx="0"/>
            <a:endCxn id="13" idx="0"/>
          </p:cNvCxnSpPr>
          <p:nvPr/>
        </p:nvCxnSpPr>
        <p:spPr>
          <a:xfrm rot="16200000" flipH="1">
            <a:off x="4169081" y="2438137"/>
            <a:ext cx="2" cy="253992"/>
          </a:xfrm>
          <a:prstGeom prst="bentConnector3">
            <a:avLst>
              <a:gd name="adj1" fmla="val -11430000000"/>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54" name="肘形连接符 53"/>
          <p:cNvCxnSpPr>
            <a:stCxn id="4" idx="0"/>
            <a:endCxn id="13" idx="0"/>
          </p:cNvCxnSpPr>
          <p:nvPr/>
        </p:nvCxnSpPr>
        <p:spPr>
          <a:xfrm rot="16200000" flipH="1">
            <a:off x="4169081" y="2438137"/>
            <a:ext cx="2" cy="253992"/>
          </a:xfrm>
          <a:prstGeom prst="bentConnector3">
            <a:avLst>
              <a:gd name="adj1" fmla="val -114300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肘形连接符 55"/>
          <p:cNvCxnSpPr>
            <a:stCxn id="4" idx="0"/>
            <a:endCxn id="21" idx="0"/>
          </p:cNvCxnSpPr>
          <p:nvPr/>
        </p:nvCxnSpPr>
        <p:spPr>
          <a:xfrm rot="5400000" flipH="1" flipV="1">
            <a:off x="4701676" y="1905542"/>
            <a:ext cx="12700" cy="1319181"/>
          </a:xfrm>
          <a:prstGeom prst="bentConnector3">
            <a:avLst>
              <a:gd name="adj1" fmla="val 3050000"/>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肘形连接符 65"/>
          <p:cNvCxnSpPr>
            <a:stCxn id="4" idx="2"/>
            <a:endCxn id="23" idx="2"/>
          </p:cNvCxnSpPr>
          <p:nvPr/>
        </p:nvCxnSpPr>
        <p:spPr>
          <a:xfrm rot="16200000" flipH="1">
            <a:off x="4962623" y="2712999"/>
            <a:ext cx="2" cy="1841077"/>
          </a:xfrm>
          <a:prstGeom prst="bentConnector3">
            <a:avLst>
              <a:gd name="adj1" fmla="val 11430100000"/>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肘形连接符 69"/>
          <p:cNvCxnSpPr>
            <a:stCxn id="4" idx="2"/>
            <a:endCxn id="26" idx="2"/>
          </p:cNvCxnSpPr>
          <p:nvPr/>
        </p:nvCxnSpPr>
        <p:spPr>
          <a:xfrm rot="16200000" flipH="1">
            <a:off x="5359119" y="2316504"/>
            <a:ext cx="12700" cy="2634066"/>
          </a:xfrm>
          <a:prstGeom prst="bentConnector3">
            <a:avLst>
              <a:gd name="adj1" fmla="val 1260000"/>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肘形连接符 71"/>
          <p:cNvCxnSpPr>
            <a:stCxn id="31" idx="2"/>
            <a:endCxn id="32" idx="2"/>
          </p:cNvCxnSpPr>
          <p:nvPr/>
        </p:nvCxnSpPr>
        <p:spPr>
          <a:xfrm rot="16200000" flipH="1">
            <a:off x="4169081" y="4857434"/>
            <a:ext cx="2" cy="253992"/>
          </a:xfrm>
          <a:prstGeom prst="bentConnector3">
            <a:avLst>
              <a:gd name="adj1" fmla="val 114301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肘形连接符 75"/>
          <p:cNvCxnSpPr>
            <a:stCxn id="31" idx="2"/>
            <a:endCxn id="37" idx="2"/>
          </p:cNvCxnSpPr>
          <p:nvPr/>
        </p:nvCxnSpPr>
        <p:spPr>
          <a:xfrm rot="16200000" flipH="1">
            <a:off x="4828671" y="4197843"/>
            <a:ext cx="2" cy="1573173"/>
          </a:xfrm>
          <a:prstGeom prst="bentConnector3">
            <a:avLst>
              <a:gd name="adj1" fmla="val 11430100000"/>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肘形连接符 77"/>
          <p:cNvCxnSpPr>
            <a:endCxn id="40" idx="2"/>
          </p:cNvCxnSpPr>
          <p:nvPr/>
        </p:nvCxnSpPr>
        <p:spPr>
          <a:xfrm>
            <a:off x="4042086" y="4984429"/>
            <a:ext cx="2362973" cy="12700"/>
          </a:xfrm>
          <a:prstGeom prst="bentConnector4">
            <a:avLst>
              <a:gd name="adj1" fmla="val -371"/>
              <a:gd name="adj2" fmla="val 2800000"/>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肘形连接符 87"/>
          <p:cNvCxnSpPr>
            <a:stCxn id="31" idx="2"/>
            <a:endCxn id="41" idx="2"/>
          </p:cNvCxnSpPr>
          <p:nvPr/>
        </p:nvCxnSpPr>
        <p:spPr>
          <a:xfrm rot="16200000" flipH="1">
            <a:off x="5359119" y="3667396"/>
            <a:ext cx="12700" cy="2634066"/>
          </a:xfrm>
          <a:prstGeom prst="bentConnector3">
            <a:avLst>
              <a:gd name="adj1" fmla="val 4140000"/>
            </a:avLst>
          </a:prstGeom>
          <a:ln w="127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0431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2. Unsupervised Learning of Visual Representations using </a:t>
            </a:r>
            <a:r>
              <a:rPr lang="en-US" altLang="zh-CN" sz="2800" dirty="0" smtClean="0"/>
              <a:t>Videos</a:t>
            </a:r>
            <a:br>
              <a:rPr lang="en-US" altLang="zh-CN" sz="2800" dirty="0" smtClean="0"/>
            </a:br>
            <a:r>
              <a:rPr lang="en-US" altLang="zh-CN" sz="2800" dirty="0" smtClean="0"/>
              <a:t>2.3 Iterating the fine-tuning</a:t>
            </a:r>
            <a:endParaRPr lang="zh-CN" altLang="en-US" sz="2800" dirty="0"/>
          </a:p>
        </p:txBody>
      </p:sp>
      <p:sp>
        <p:nvSpPr>
          <p:cNvPr id="5" name="矩形 4"/>
          <p:cNvSpPr/>
          <p:nvPr/>
        </p:nvSpPr>
        <p:spPr>
          <a:xfrm>
            <a:off x="3561350" y="2858703"/>
            <a:ext cx="1674796" cy="9240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Unsupervised training</a:t>
            </a:r>
            <a:endParaRPr lang="zh-CN" altLang="en-US" dirty="0"/>
          </a:p>
        </p:txBody>
      </p:sp>
      <p:sp>
        <p:nvSpPr>
          <p:cNvPr id="46" name="矩形 45"/>
          <p:cNvSpPr/>
          <p:nvPr/>
        </p:nvSpPr>
        <p:spPr>
          <a:xfrm>
            <a:off x="7082592" y="2858702"/>
            <a:ext cx="1674796" cy="9240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Fine-tune on target domain</a:t>
            </a:r>
            <a:endParaRPr lang="zh-CN" altLang="en-US" dirty="0"/>
          </a:p>
        </p:txBody>
      </p:sp>
      <p:cxnSp>
        <p:nvCxnSpPr>
          <p:cNvPr id="7" name="肘形连接符 6"/>
          <p:cNvCxnSpPr>
            <a:stCxn id="5" idx="0"/>
            <a:endCxn id="46" idx="0"/>
          </p:cNvCxnSpPr>
          <p:nvPr/>
        </p:nvCxnSpPr>
        <p:spPr>
          <a:xfrm rot="5400000" flipH="1" flipV="1">
            <a:off x="6159369" y="1098082"/>
            <a:ext cx="1" cy="3521242"/>
          </a:xfrm>
          <a:prstGeom prst="bentConnector3">
            <a:avLst>
              <a:gd name="adj1" fmla="val 22860100000"/>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肘形连接符 9"/>
          <p:cNvCxnSpPr>
            <a:stCxn id="46" idx="2"/>
            <a:endCxn id="5" idx="2"/>
          </p:cNvCxnSpPr>
          <p:nvPr/>
        </p:nvCxnSpPr>
        <p:spPr>
          <a:xfrm rot="5400000">
            <a:off x="6159369" y="2022106"/>
            <a:ext cx="1" cy="3521242"/>
          </a:xfrm>
          <a:prstGeom prst="bentConnector3">
            <a:avLst>
              <a:gd name="adj1" fmla="val 22860100000"/>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774130" y="4522083"/>
            <a:ext cx="3152594" cy="646331"/>
          </a:xfrm>
          <a:prstGeom prst="rect">
            <a:avLst/>
          </a:prstGeom>
          <a:noFill/>
        </p:spPr>
        <p:txBody>
          <a:bodyPr wrap="none" rtlCol="0">
            <a:spAutoFit/>
          </a:bodyPr>
          <a:lstStyle/>
          <a:p>
            <a:r>
              <a:rPr lang="en-US" altLang="zh-CN" dirty="0" smtClean="0"/>
              <a:t>1. Improve the performance</a:t>
            </a:r>
          </a:p>
          <a:p>
            <a:r>
              <a:rPr lang="en-US" altLang="zh-CN" dirty="0" smtClean="0"/>
              <a:t>2. Converge after two iterations</a:t>
            </a:r>
            <a:endParaRPr lang="zh-CN" altLang="en-US" dirty="0"/>
          </a:p>
        </p:txBody>
      </p:sp>
    </p:spTree>
    <p:extLst>
      <p:ext uri="{BB962C8B-B14F-4D97-AF65-F5344CB8AC3E}">
        <p14:creationId xmlns:p14="http://schemas.microsoft.com/office/powerpoint/2010/main" val="370144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2. Unsupervised Learning of Visual Representations using </a:t>
            </a:r>
            <a:r>
              <a:rPr lang="en-US" altLang="zh-CN" sz="2800" dirty="0" smtClean="0"/>
              <a:t>Videos</a:t>
            </a:r>
            <a:br>
              <a:rPr lang="en-US" altLang="zh-CN" sz="2800" dirty="0" smtClean="0"/>
            </a:br>
            <a:r>
              <a:rPr lang="en-US" altLang="zh-CN" sz="2800" dirty="0" smtClean="0"/>
              <a:t>2.4 Implementation details</a:t>
            </a:r>
            <a:endParaRPr lang="zh-CN" altLang="en-US" sz="2800" dirty="0"/>
          </a:p>
        </p:txBody>
      </p:sp>
      <p:graphicFrame>
        <p:nvGraphicFramePr>
          <p:cNvPr id="3" name="表格 2"/>
          <p:cNvGraphicFramePr>
            <a:graphicFrameLocks noGrp="1"/>
          </p:cNvGraphicFramePr>
          <p:nvPr>
            <p:extLst>
              <p:ext uri="{D42A27DB-BD31-4B8C-83A1-F6EECF244321}">
                <p14:modId xmlns:p14="http://schemas.microsoft.com/office/powerpoint/2010/main" val="1699508380"/>
              </p:ext>
            </p:extLst>
          </p:nvPr>
        </p:nvGraphicFramePr>
        <p:xfrm>
          <a:off x="2147504" y="2221207"/>
          <a:ext cx="8128000" cy="4038600"/>
        </p:xfrm>
        <a:graphic>
          <a:graphicData uri="http://schemas.openxmlformats.org/drawingml/2006/table">
            <a:tbl>
              <a:tblPr firstRow="1" bandRow="1">
                <a:tableStyleId>{9D7B26C5-4107-4FEC-AEDC-1716B250A1EF}</a:tableStyleId>
              </a:tblPr>
              <a:tblGrid>
                <a:gridCol w="4064000"/>
                <a:gridCol w="4064000"/>
              </a:tblGrid>
              <a:tr h="370840">
                <a:tc>
                  <a:txBody>
                    <a:bodyPr/>
                    <a:lstStyle/>
                    <a:p>
                      <a:r>
                        <a:rPr lang="en-US" altLang="zh-CN" dirty="0" smtClean="0"/>
                        <a:t>Setups</a:t>
                      </a:r>
                      <a:endParaRPr lang="zh-CN" altLang="en-US" dirty="0"/>
                    </a:p>
                  </a:txBody>
                  <a:tcPr/>
                </a:tc>
                <a:tc>
                  <a:txBody>
                    <a:bodyPr/>
                    <a:lstStyle/>
                    <a:p>
                      <a:r>
                        <a:rPr lang="en-US" altLang="zh-CN" dirty="0" smtClean="0"/>
                        <a:t>value</a:t>
                      </a:r>
                      <a:endParaRPr lang="zh-CN" altLang="en-US" dirty="0"/>
                    </a:p>
                  </a:txBody>
                  <a:tcPr/>
                </a:tc>
              </a:tr>
              <a:tr h="370840">
                <a:tc>
                  <a:txBody>
                    <a:bodyPr/>
                    <a:lstStyle/>
                    <a:p>
                      <a:r>
                        <a:rPr lang="en-US" altLang="zh-CN" dirty="0" smtClean="0"/>
                        <a:t>#videos</a:t>
                      </a:r>
                      <a:endParaRPr lang="zh-CN" altLang="en-US" dirty="0"/>
                    </a:p>
                  </a:txBody>
                  <a:tcPr/>
                </a:tc>
                <a:tc>
                  <a:txBody>
                    <a:bodyPr/>
                    <a:lstStyle/>
                    <a:p>
                      <a:r>
                        <a:rPr lang="en-US" altLang="zh-CN" dirty="0" smtClean="0"/>
                        <a:t>100k</a:t>
                      </a:r>
                      <a:endParaRPr lang="zh-CN" altLang="en-US" dirty="0"/>
                    </a:p>
                  </a:txBody>
                  <a:tcPr/>
                </a:tc>
              </a:tr>
              <a:tr h="370840">
                <a:tc>
                  <a:txBody>
                    <a:bodyPr/>
                    <a:lstStyle/>
                    <a:p>
                      <a:r>
                        <a:rPr lang="en-US" altLang="zh-CN" dirty="0" smtClean="0"/>
                        <a:t>#patches</a:t>
                      </a:r>
                      <a:r>
                        <a:rPr lang="en-US" altLang="zh-CN" baseline="0" dirty="0" smtClean="0"/>
                        <a:t> (discovered by proposed alg.)</a:t>
                      </a:r>
                      <a:endParaRPr lang="zh-CN" altLang="en-US" dirty="0"/>
                    </a:p>
                  </a:txBody>
                  <a:tcPr/>
                </a:tc>
                <a:tc>
                  <a:txBody>
                    <a:bodyPr/>
                    <a:lstStyle/>
                    <a:p>
                      <a:r>
                        <a:rPr lang="en-US" altLang="zh-CN" dirty="0" smtClean="0"/>
                        <a:t>8M</a:t>
                      </a:r>
                      <a:endParaRPr lang="zh-CN" altLang="en-US" dirty="0"/>
                    </a:p>
                  </a:txBody>
                  <a:tcPr/>
                </a:tc>
              </a:tr>
              <a:tr h="185420">
                <a:tc>
                  <a:txBody>
                    <a:bodyPr/>
                    <a:lstStyle/>
                    <a:p>
                      <a:r>
                        <a:rPr lang="en-US" altLang="zh-CN" dirty="0" smtClean="0"/>
                        <a:t>Three</a:t>
                      </a:r>
                      <a:r>
                        <a:rPr lang="en-US" altLang="zh-CN" baseline="0" dirty="0" smtClean="0"/>
                        <a:t> different networks</a:t>
                      </a:r>
                      <a:endParaRPr lang="zh-CN" altLang="en-US" dirty="0"/>
                    </a:p>
                  </a:txBody>
                  <a:tcPr/>
                </a:tc>
                <a:tc>
                  <a:txBody>
                    <a:bodyPr/>
                    <a:lstStyle/>
                    <a:p>
                      <a:r>
                        <a:rPr lang="en-US" altLang="zh-CN" dirty="0" smtClean="0"/>
                        <a:t>1.5M, 5M, 8M</a:t>
                      </a:r>
                      <a:endParaRPr lang="zh-CN" altLang="en-US" dirty="0"/>
                    </a:p>
                  </a:txBody>
                  <a:tcPr/>
                </a:tc>
              </a:tr>
              <a:tr h="182880">
                <a:tc>
                  <a:txBody>
                    <a:bodyPr/>
                    <a:lstStyle/>
                    <a:p>
                      <a:r>
                        <a:rPr lang="en-US" altLang="zh-CN" dirty="0" smtClean="0"/>
                        <a:t>Batch size</a:t>
                      </a:r>
                      <a:endParaRPr lang="zh-CN" altLang="en-US" dirty="0"/>
                    </a:p>
                  </a:txBody>
                  <a:tcPr/>
                </a:tc>
                <a:tc>
                  <a:txBody>
                    <a:bodyPr/>
                    <a:lstStyle/>
                    <a:p>
                      <a:r>
                        <a:rPr lang="en-US" altLang="zh-CN" dirty="0" smtClean="0"/>
                        <a:t>100</a:t>
                      </a:r>
                      <a:endParaRPr lang="zh-CN" altLang="en-US" dirty="0"/>
                    </a:p>
                  </a:txBody>
                  <a:tcPr/>
                </a:tc>
              </a:tr>
              <a:tr h="121920">
                <a:tc>
                  <a:txBody>
                    <a:bodyPr/>
                    <a:lstStyle/>
                    <a:p>
                      <a:r>
                        <a:rPr lang="en-US" altLang="zh-CN" dirty="0" smtClean="0"/>
                        <a:t>Learning</a:t>
                      </a:r>
                      <a:r>
                        <a:rPr lang="en-US" altLang="zh-CN" baseline="0" dirty="0" smtClean="0"/>
                        <a:t> rate</a:t>
                      </a:r>
                      <a:endParaRPr lang="zh-CN" altLang="en-US" dirty="0"/>
                    </a:p>
                  </a:txBody>
                  <a:tcPr/>
                </a:tc>
                <a:tc>
                  <a:txBody>
                    <a:bodyPr/>
                    <a:lstStyle/>
                    <a:p>
                      <a:r>
                        <a:rPr lang="en-US" altLang="zh-CN" dirty="0" smtClean="0"/>
                        <a:t>0.001</a:t>
                      </a:r>
                      <a:endParaRPr lang="zh-CN" altLang="en-US" dirty="0"/>
                    </a:p>
                  </a:txBody>
                  <a:tcPr/>
                </a:tc>
              </a:tr>
              <a:tr h="243840">
                <a:tc>
                  <a:txBody>
                    <a:bodyPr/>
                    <a:lstStyle/>
                    <a:p>
                      <a:r>
                        <a:rPr lang="en-US" altLang="zh-CN" dirty="0" smtClean="0"/>
                        <a:t>Training procedure</a:t>
                      </a:r>
                      <a:endParaRPr lang="zh-CN" altLang="en-US" dirty="0"/>
                    </a:p>
                  </a:txBody>
                  <a:tcPr/>
                </a:tc>
                <a:tc>
                  <a:txBody>
                    <a:bodyPr/>
                    <a:lstStyle/>
                    <a:p>
                      <a:r>
                        <a:rPr lang="en-US" altLang="zh-CN" dirty="0" smtClean="0"/>
                        <a:t>Random</a:t>
                      </a:r>
                      <a:r>
                        <a:rPr lang="en-US" altLang="zh-CN" baseline="0" dirty="0" smtClean="0"/>
                        <a:t> negative sampling first 150k </a:t>
                      </a:r>
                      <a:r>
                        <a:rPr lang="en-US" altLang="zh-CN" baseline="0" dirty="0" err="1" smtClean="0"/>
                        <a:t>iter</a:t>
                      </a:r>
                      <a:r>
                        <a:rPr lang="en-US" altLang="zh-CN" baseline="0" dirty="0" smtClean="0"/>
                        <a:t>.</a:t>
                      </a:r>
                    </a:p>
                    <a:p>
                      <a:r>
                        <a:rPr lang="en-US" altLang="zh-CN" baseline="0" dirty="0" smtClean="0"/>
                        <a:t>Hard negative sampling after that</a:t>
                      </a:r>
                      <a:endParaRPr lang="zh-CN" altLang="en-US" dirty="0"/>
                    </a:p>
                  </a:txBody>
                  <a:tcPr/>
                </a:tc>
              </a:tr>
              <a:tr h="121920">
                <a:tc>
                  <a:txBody>
                    <a:bodyPr/>
                    <a:lstStyle/>
                    <a:p>
                      <a:r>
                        <a:rPr lang="en-US" altLang="zh-CN" dirty="0" smtClean="0"/>
                        <a:t>Learning rate policy</a:t>
                      </a:r>
                      <a:endParaRPr lang="zh-CN" altLang="en-US" dirty="0"/>
                    </a:p>
                  </a:txBody>
                  <a:tcPr/>
                </a:tc>
                <a:tc>
                  <a:txBody>
                    <a:bodyPr/>
                    <a:lstStyle/>
                    <a:p>
                      <a:r>
                        <a:rPr lang="en-US" altLang="zh-CN" dirty="0" smtClean="0"/>
                        <a:t>For 1.5M</a:t>
                      </a:r>
                      <a:r>
                        <a:rPr lang="en-US" altLang="zh-CN" baseline="0" dirty="0" smtClean="0"/>
                        <a:t> patches, a factor of 10 at every 80k iterations, finish at 240k iterations</a:t>
                      </a:r>
                    </a:p>
                    <a:p>
                      <a:r>
                        <a:rPr lang="en-US" altLang="zh-CN" baseline="0" dirty="0" smtClean="0"/>
                        <a:t>For 5M, 8M, a factor of 10 at every 120 iterations, finish at 350k</a:t>
                      </a:r>
                      <a:endParaRPr lang="zh-CN" altLang="en-US" dirty="0"/>
                    </a:p>
                  </a:txBody>
                  <a:tcPr/>
                </a:tc>
              </a:tr>
            </a:tbl>
          </a:graphicData>
        </a:graphic>
      </p:graphicFrame>
    </p:spTree>
    <p:extLst>
      <p:ext uri="{BB962C8B-B14F-4D97-AF65-F5344CB8AC3E}">
        <p14:creationId xmlns:p14="http://schemas.microsoft.com/office/powerpoint/2010/main" val="1146315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2. Unsupervised Learning of Visual Representations using </a:t>
            </a:r>
            <a:r>
              <a:rPr lang="en-US" altLang="zh-CN" sz="2800" dirty="0" smtClean="0"/>
              <a:t>Videos</a:t>
            </a:r>
            <a:br>
              <a:rPr lang="en-US" altLang="zh-CN" sz="2800" dirty="0" smtClean="0"/>
            </a:br>
            <a:r>
              <a:rPr lang="en-US" altLang="zh-CN" sz="2800" dirty="0" smtClean="0"/>
              <a:t>2.5 Experimental results-filters</a:t>
            </a:r>
            <a:endParaRPr lang="zh-CN" altLang="en-US" sz="2800" dirty="0"/>
          </a:p>
        </p:txBody>
      </p:sp>
      <p:pic>
        <p:nvPicPr>
          <p:cNvPr id="3" name="图片 2"/>
          <p:cNvPicPr>
            <a:picLocks noChangeAspect="1"/>
          </p:cNvPicPr>
          <p:nvPr/>
        </p:nvPicPr>
        <p:blipFill>
          <a:blip r:embed="rId3"/>
          <a:stretch>
            <a:fillRect/>
          </a:stretch>
        </p:blipFill>
        <p:spPr>
          <a:xfrm>
            <a:off x="2162125" y="1827214"/>
            <a:ext cx="5384082" cy="4645525"/>
          </a:xfrm>
          <a:prstGeom prst="rect">
            <a:avLst/>
          </a:prstGeom>
        </p:spPr>
      </p:pic>
      <p:sp>
        <p:nvSpPr>
          <p:cNvPr id="6" name="文本框 5"/>
          <p:cNvSpPr txBox="1"/>
          <p:nvPr/>
        </p:nvSpPr>
        <p:spPr>
          <a:xfrm>
            <a:off x="7652084" y="2550694"/>
            <a:ext cx="3490186" cy="369332"/>
          </a:xfrm>
          <a:prstGeom prst="rect">
            <a:avLst/>
          </a:prstGeom>
          <a:noFill/>
        </p:spPr>
        <p:txBody>
          <a:bodyPr wrap="none" rtlCol="0">
            <a:spAutoFit/>
          </a:bodyPr>
          <a:lstStyle/>
          <a:p>
            <a:r>
              <a:rPr lang="en-US" altLang="zh-CN" dirty="0" smtClean="0"/>
              <a:t>Filters training on unlabeled videos</a:t>
            </a:r>
            <a:endParaRPr lang="zh-CN" altLang="en-US" dirty="0"/>
          </a:p>
        </p:txBody>
      </p:sp>
      <p:sp>
        <p:nvSpPr>
          <p:cNvPr id="7" name="文本框 6"/>
          <p:cNvSpPr txBox="1"/>
          <p:nvPr/>
        </p:nvSpPr>
        <p:spPr>
          <a:xfrm>
            <a:off x="7652084" y="5176787"/>
            <a:ext cx="4244111" cy="369332"/>
          </a:xfrm>
          <a:prstGeom prst="rect">
            <a:avLst/>
          </a:prstGeom>
          <a:noFill/>
        </p:spPr>
        <p:txBody>
          <a:bodyPr wrap="none" rtlCol="0">
            <a:spAutoFit/>
          </a:bodyPr>
          <a:lstStyle/>
          <a:p>
            <a:r>
              <a:rPr lang="en-US" altLang="zh-CN" dirty="0" smtClean="0"/>
              <a:t>Filters after fine-tuning on Pascal VOC 2012</a:t>
            </a:r>
            <a:endParaRPr lang="zh-CN" altLang="en-US" dirty="0"/>
          </a:p>
        </p:txBody>
      </p:sp>
    </p:spTree>
    <p:extLst>
      <p:ext uri="{BB962C8B-B14F-4D97-AF65-F5344CB8AC3E}">
        <p14:creationId xmlns:p14="http://schemas.microsoft.com/office/powerpoint/2010/main" val="535256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2. Unsupervised Learning of Visual Representations using </a:t>
            </a:r>
            <a:r>
              <a:rPr lang="en-US" altLang="zh-CN" sz="2800" dirty="0" smtClean="0"/>
              <a:t>Videos</a:t>
            </a:r>
            <a:br>
              <a:rPr lang="en-US" altLang="zh-CN" sz="2800" dirty="0" smtClean="0"/>
            </a:br>
            <a:r>
              <a:rPr lang="en-US" altLang="zh-CN" sz="2800" dirty="0" smtClean="0"/>
              <a:t>2.5 Experimental results-object retrieval</a:t>
            </a:r>
            <a:endParaRPr lang="zh-CN" altLang="en-US" sz="2800" dirty="0"/>
          </a:p>
        </p:txBody>
      </p:sp>
      <p:pic>
        <p:nvPicPr>
          <p:cNvPr id="4" name="图片 3"/>
          <p:cNvPicPr>
            <a:picLocks noChangeAspect="1"/>
          </p:cNvPicPr>
          <p:nvPr/>
        </p:nvPicPr>
        <p:blipFill>
          <a:blip r:embed="rId3"/>
          <a:stretch>
            <a:fillRect/>
          </a:stretch>
        </p:blipFill>
        <p:spPr>
          <a:xfrm>
            <a:off x="470636" y="3625365"/>
            <a:ext cx="11031554" cy="3081831"/>
          </a:xfrm>
          <a:prstGeom prst="rect">
            <a:avLst/>
          </a:prstGeom>
        </p:spPr>
      </p:pic>
      <p:graphicFrame>
        <p:nvGraphicFramePr>
          <p:cNvPr id="6" name="表格 5"/>
          <p:cNvGraphicFramePr>
            <a:graphicFrameLocks noGrp="1"/>
          </p:cNvGraphicFramePr>
          <p:nvPr>
            <p:extLst>
              <p:ext uri="{D42A27DB-BD31-4B8C-83A1-F6EECF244321}">
                <p14:modId xmlns:p14="http://schemas.microsoft.com/office/powerpoint/2010/main" val="3480944143"/>
              </p:ext>
            </p:extLst>
          </p:nvPr>
        </p:nvGraphicFramePr>
        <p:xfrm>
          <a:off x="1922413" y="1557756"/>
          <a:ext cx="8128000" cy="1838960"/>
        </p:xfrm>
        <a:graphic>
          <a:graphicData uri="http://schemas.openxmlformats.org/drawingml/2006/table">
            <a:tbl>
              <a:tblPr firstRow="1" bandRow="1">
                <a:tableStyleId>{9D7B26C5-4107-4FEC-AEDC-1716B250A1EF}</a:tableStyleId>
              </a:tblPr>
              <a:tblGrid>
                <a:gridCol w="4064000"/>
                <a:gridCol w="4064000"/>
              </a:tblGrid>
              <a:tr h="370840">
                <a:tc>
                  <a:txBody>
                    <a:bodyPr/>
                    <a:lstStyle/>
                    <a:p>
                      <a:r>
                        <a:rPr lang="en-US" altLang="zh-CN" dirty="0" smtClean="0"/>
                        <a:t>Configuration</a:t>
                      </a:r>
                      <a:endParaRPr lang="zh-CN" altLang="en-US" dirty="0"/>
                    </a:p>
                  </a:txBody>
                  <a:tcPr/>
                </a:tc>
                <a:tc>
                  <a:txBody>
                    <a:bodyPr/>
                    <a:lstStyle/>
                    <a:p>
                      <a:r>
                        <a:rPr lang="en-US" altLang="zh-CN" dirty="0" smtClean="0"/>
                        <a:t>Retrieval rate(top-20)</a:t>
                      </a:r>
                      <a:endParaRPr lang="zh-CN" altLang="en-US" dirty="0"/>
                    </a:p>
                  </a:txBody>
                  <a:tcPr/>
                </a:tc>
              </a:tr>
              <a:tr h="370840">
                <a:tc>
                  <a:txBody>
                    <a:bodyPr/>
                    <a:lstStyle/>
                    <a:p>
                      <a:r>
                        <a:rPr lang="en-US" altLang="zh-CN" dirty="0" smtClean="0"/>
                        <a:t>Pool5</a:t>
                      </a:r>
                      <a:r>
                        <a:rPr lang="en-US" altLang="zh-CN" baseline="0" dirty="0" smtClean="0"/>
                        <a:t> + cosine metric</a:t>
                      </a:r>
                      <a:endParaRPr lang="zh-CN" altLang="en-US" dirty="0"/>
                    </a:p>
                  </a:txBody>
                  <a:tcPr/>
                </a:tc>
                <a:tc>
                  <a:txBody>
                    <a:bodyPr/>
                    <a:lstStyle/>
                    <a:p>
                      <a:r>
                        <a:rPr lang="en-US" altLang="zh-CN" dirty="0" smtClean="0"/>
                        <a:t>40%</a:t>
                      </a:r>
                      <a:endParaRPr lang="zh-CN" altLang="en-US" dirty="0"/>
                    </a:p>
                  </a:txBody>
                  <a:tcPr/>
                </a:tc>
              </a:tr>
              <a:tr h="185420">
                <a:tc>
                  <a:txBody>
                    <a:bodyPr/>
                    <a:lstStyle/>
                    <a:p>
                      <a:r>
                        <a:rPr lang="en-US" altLang="zh-CN" dirty="0" smtClean="0"/>
                        <a:t>ELDA + HOG[1]</a:t>
                      </a:r>
                      <a:endParaRPr lang="zh-CN" altLang="en-US" dirty="0"/>
                    </a:p>
                  </a:txBody>
                  <a:tcPr/>
                </a:tc>
                <a:tc>
                  <a:txBody>
                    <a:bodyPr/>
                    <a:lstStyle/>
                    <a:p>
                      <a:r>
                        <a:rPr lang="en-US" altLang="zh-CN" dirty="0" smtClean="0"/>
                        <a:t>24%</a:t>
                      </a:r>
                      <a:endParaRPr lang="zh-CN" altLang="en-US" dirty="0"/>
                    </a:p>
                  </a:txBody>
                  <a:tcPr/>
                </a:tc>
              </a:tr>
              <a:tr h="182880">
                <a:tc>
                  <a:txBody>
                    <a:bodyPr/>
                    <a:lstStyle/>
                    <a:p>
                      <a:r>
                        <a:rPr lang="en-US" altLang="zh-CN" dirty="0" err="1" smtClean="0"/>
                        <a:t>AlexNet</a:t>
                      </a:r>
                      <a:r>
                        <a:rPr lang="en-US" altLang="zh-CN" dirty="0" smtClean="0"/>
                        <a:t> + Random</a:t>
                      </a:r>
                      <a:r>
                        <a:rPr lang="en-US" altLang="zh-CN" baseline="0" dirty="0" smtClean="0"/>
                        <a:t> </a:t>
                      </a:r>
                      <a:endParaRPr lang="zh-CN" altLang="en-US" dirty="0"/>
                    </a:p>
                  </a:txBody>
                  <a:tcPr/>
                </a:tc>
                <a:tc>
                  <a:txBody>
                    <a:bodyPr/>
                    <a:lstStyle/>
                    <a:p>
                      <a:r>
                        <a:rPr lang="en-US" altLang="zh-CN" dirty="0" smtClean="0"/>
                        <a:t>19%</a:t>
                      </a:r>
                      <a:endParaRPr lang="zh-CN" altLang="en-US" dirty="0"/>
                    </a:p>
                  </a:txBody>
                  <a:tcPr/>
                </a:tc>
              </a:tr>
              <a:tr h="182880">
                <a:tc>
                  <a:txBody>
                    <a:bodyPr/>
                    <a:lstStyle/>
                    <a:p>
                      <a:r>
                        <a:rPr lang="en-US" altLang="zh-CN" dirty="0" err="1" smtClean="0"/>
                        <a:t>AlexNet</a:t>
                      </a:r>
                      <a:r>
                        <a:rPr lang="en-US" altLang="zh-CN" dirty="0" smtClean="0"/>
                        <a:t> + Supervised training</a:t>
                      </a:r>
                      <a:endParaRPr lang="zh-CN" altLang="en-US" dirty="0"/>
                    </a:p>
                  </a:txBody>
                  <a:tcPr/>
                </a:tc>
                <a:tc>
                  <a:txBody>
                    <a:bodyPr/>
                    <a:lstStyle/>
                    <a:p>
                      <a:r>
                        <a:rPr lang="en-US" altLang="zh-CN" dirty="0" smtClean="0"/>
                        <a:t>62%</a:t>
                      </a:r>
                      <a:endParaRPr lang="zh-CN" altLang="en-US" dirty="0"/>
                    </a:p>
                  </a:txBody>
                  <a:tcPr/>
                </a:tc>
              </a:tr>
            </a:tbl>
          </a:graphicData>
        </a:graphic>
      </p:graphicFrame>
    </p:spTree>
    <p:extLst>
      <p:ext uri="{BB962C8B-B14F-4D97-AF65-F5344CB8AC3E}">
        <p14:creationId xmlns:p14="http://schemas.microsoft.com/office/powerpoint/2010/main" val="41864346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2. Unsupervised Learning of Visual Representations using </a:t>
            </a:r>
            <a:r>
              <a:rPr lang="en-US" altLang="zh-CN" sz="2800" dirty="0" smtClean="0"/>
              <a:t>Videos</a:t>
            </a:r>
            <a:br>
              <a:rPr lang="en-US" altLang="zh-CN" sz="2800" dirty="0" smtClean="0"/>
            </a:br>
            <a:r>
              <a:rPr lang="en-US" altLang="zh-CN" sz="2800" dirty="0" smtClean="0"/>
              <a:t>2.5 Experimental results-object detection</a:t>
            </a:r>
            <a:endParaRPr lang="zh-CN" altLang="en-US" sz="2800" dirty="0"/>
          </a:p>
        </p:txBody>
      </p:sp>
      <p:graphicFrame>
        <p:nvGraphicFramePr>
          <p:cNvPr id="5" name="表格 4"/>
          <p:cNvGraphicFramePr>
            <a:graphicFrameLocks noGrp="1"/>
          </p:cNvGraphicFramePr>
          <p:nvPr>
            <p:extLst>
              <p:ext uri="{D42A27DB-BD31-4B8C-83A1-F6EECF244321}">
                <p14:modId xmlns:p14="http://schemas.microsoft.com/office/powerpoint/2010/main" val="1300795763"/>
              </p:ext>
            </p:extLst>
          </p:nvPr>
        </p:nvGraphicFramePr>
        <p:xfrm>
          <a:off x="2070502" y="2932347"/>
          <a:ext cx="8128000" cy="1102360"/>
        </p:xfrm>
        <a:graphic>
          <a:graphicData uri="http://schemas.openxmlformats.org/drawingml/2006/table">
            <a:tbl>
              <a:tblPr firstRow="1" bandRow="1">
                <a:tableStyleId>{9D7B26C5-4107-4FEC-AEDC-1716B250A1EF}</a:tableStyleId>
              </a:tblPr>
              <a:tblGrid>
                <a:gridCol w="4064000"/>
                <a:gridCol w="4064000"/>
              </a:tblGrid>
              <a:tr h="370840">
                <a:tc>
                  <a:txBody>
                    <a:bodyPr/>
                    <a:lstStyle/>
                    <a:p>
                      <a:r>
                        <a:rPr lang="en-US" altLang="zh-CN" dirty="0" smtClean="0"/>
                        <a:t>Dataset</a:t>
                      </a:r>
                      <a:endParaRPr lang="zh-CN" altLang="en-US" dirty="0"/>
                    </a:p>
                  </a:txBody>
                  <a:tcPr/>
                </a:tc>
                <a:tc>
                  <a:txBody>
                    <a:bodyPr/>
                    <a:lstStyle/>
                    <a:p>
                      <a:r>
                        <a:rPr lang="en-US" altLang="zh-CN" dirty="0" smtClean="0"/>
                        <a:t>Pascal</a:t>
                      </a:r>
                      <a:r>
                        <a:rPr lang="en-US" altLang="zh-CN" baseline="0" dirty="0" smtClean="0"/>
                        <a:t> VOC 2012</a:t>
                      </a:r>
                      <a:endParaRPr lang="zh-CN" altLang="en-US" dirty="0"/>
                    </a:p>
                  </a:txBody>
                  <a:tcPr/>
                </a:tc>
              </a:tr>
              <a:tr h="182880">
                <a:tc>
                  <a:txBody>
                    <a:bodyPr/>
                    <a:lstStyle/>
                    <a:p>
                      <a:r>
                        <a:rPr lang="en-US" altLang="zh-CN" dirty="0" smtClean="0"/>
                        <a:t>Set</a:t>
                      </a:r>
                      <a:r>
                        <a:rPr lang="en-US" altLang="zh-CN" baseline="0" dirty="0" smtClean="0"/>
                        <a:t> 4 fine-tuning</a:t>
                      </a:r>
                      <a:endParaRPr lang="zh-CN" altLang="en-US" dirty="0"/>
                    </a:p>
                  </a:txBody>
                  <a:tcPr/>
                </a:tc>
                <a:tc>
                  <a:txBody>
                    <a:bodyPr/>
                    <a:lstStyle/>
                    <a:p>
                      <a:r>
                        <a:rPr lang="en-US" altLang="zh-CN" dirty="0" err="1" smtClean="0"/>
                        <a:t>Trainval</a:t>
                      </a:r>
                      <a:r>
                        <a:rPr lang="en-US" altLang="zh-CN" dirty="0" smtClean="0"/>
                        <a:t> set (11540 images)</a:t>
                      </a:r>
                      <a:endParaRPr lang="zh-CN" altLang="en-US" dirty="0"/>
                    </a:p>
                  </a:txBody>
                  <a:tcPr/>
                </a:tc>
              </a:tr>
              <a:tr h="182880">
                <a:tc>
                  <a:txBody>
                    <a:bodyPr/>
                    <a:lstStyle/>
                    <a:p>
                      <a:r>
                        <a:rPr lang="en-US" altLang="zh-CN" dirty="0" smtClean="0"/>
                        <a:t>Set 4 testing</a:t>
                      </a:r>
                      <a:endParaRPr lang="zh-CN" altLang="en-US" dirty="0"/>
                    </a:p>
                  </a:txBody>
                  <a:tcPr/>
                </a:tc>
                <a:tc>
                  <a:txBody>
                    <a:bodyPr/>
                    <a:lstStyle/>
                    <a:p>
                      <a:r>
                        <a:rPr lang="en-US" altLang="zh-CN" dirty="0" smtClean="0"/>
                        <a:t>Test set (10991 images)</a:t>
                      </a:r>
                      <a:endParaRPr lang="zh-CN" altLang="en-US" dirty="0"/>
                    </a:p>
                  </a:txBody>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2496763066"/>
              </p:ext>
            </p:extLst>
          </p:nvPr>
        </p:nvGraphicFramePr>
        <p:xfrm>
          <a:off x="2070502" y="4034707"/>
          <a:ext cx="8128000" cy="640080"/>
        </p:xfrm>
        <a:graphic>
          <a:graphicData uri="http://schemas.openxmlformats.org/drawingml/2006/table">
            <a:tbl>
              <a:tblPr firstRow="1" bandRow="1">
                <a:tableStyleId>{9D7B26C5-4107-4FEC-AEDC-1716B250A1EF}</a:tableStyleId>
              </a:tblPr>
              <a:tblGrid>
                <a:gridCol w="4064000"/>
                <a:gridCol w="4064000"/>
              </a:tblGrid>
              <a:tr h="370840">
                <a:tc>
                  <a:txBody>
                    <a:bodyPr/>
                    <a:lstStyle/>
                    <a:p>
                      <a:r>
                        <a:rPr lang="en-US" altLang="zh-CN" dirty="0" smtClean="0"/>
                        <a:t>Leaning</a:t>
                      </a:r>
                      <a:r>
                        <a:rPr lang="en-US" altLang="zh-CN" baseline="0" dirty="0" smtClean="0"/>
                        <a:t> rate</a:t>
                      </a:r>
                      <a:endParaRPr lang="zh-CN" altLang="en-US" dirty="0"/>
                    </a:p>
                  </a:txBody>
                  <a:tcPr/>
                </a:tc>
                <a:tc>
                  <a:txBody>
                    <a:bodyPr/>
                    <a:lstStyle/>
                    <a:p>
                      <a:r>
                        <a:rPr lang="en-US" altLang="zh-CN" dirty="0" smtClean="0"/>
                        <a:t>0.01, reduced by a factor of</a:t>
                      </a:r>
                      <a:r>
                        <a:rPr lang="en-US" altLang="zh-CN" baseline="0" dirty="0" smtClean="0"/>
                        <a:t> 10 each 80k iterations, finished at 200k iterations</a:t>
                      </a:r>
                      <a:endParaRPr lang="zh-CN" altLang="en-US" dirty="0"/>
                    </a:p>
                  </a:txBody>
                  <a:tcPr/>
                </a:tc>
              </a:tr>
            </a:tbl>
          </a:graphicData>
        </a:graphic>
      </p:graphicFrame>
    </p:spTree>
    <p:extLst>
      <p:ext uri="{BB962C8B-B14F-4D97-AF65-F5344CB8AC3E}">
        <p14:creationId xmlns:p14="http://schemas.microsoft.com/office/powerpoint/2010/main" val="1947849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90991" y="198393"/>
            <a:ext cx="4580824" cy="6068862"/>
          </a:xfrm>
          <a:prstGeom prst="rect">
            <a:avLst/>
          </a:prstGeom>
        </p:spPr>
      </p:pic>
      <p:sp>
        <p:nvSpPr>
          <p:cNvPr id="23" name="矩形 22"/>
          <p:cNvSpPr/>
          <p:nvPr/>
        </p:nvSpPr>
        <p:spPr>
          <a:xfrm>
            <a:off x="308007" y="6354284"/>
            <a:ext cx="8739739" cy="600164"/>
          </a:xfrm>
          <a:prstGeom prst="rect">
            <a:avLst/>
          </a:prstGeom>
        </p:spPr>
        <p:txBody>
          <a:bodyPr wrap="square">
            <a:spAutoFit/>
          </a:bodyPr>
          <a:lstStyle/>
          <a:p>
            <a:r>
              <a:rPr lang="en-US" altLang="zh-CN" sz="1100" dirty="0" smtClean="0"/>
              <a:t>Left one: </a:t>
            </a:r>
            <a:r>
              <a:rPr lang="zh-CN" altLang="en-US" sz="1100" dirty="0" smtClean="0">
                <a:hlinkClick r:id="rId4"/>
              </a:rPr>
              <a:t>http</a:t>
            </a:r>
            <a:r>
              <a:rPr lang="zh-CN" altLang="en-US" sz="1100" dirty="0">
                <a:hlinkClick r:id="rId4"/>
              </a:rPr>
              <a:t>://spectrum.ieee.org/automaton/robotics/artificial-intelligence/facebook-ai-director-yann-lecun-on-deep-learning#</a:t>
            </a:r>
            <a:r>
              <a:rPr lang="zh-CN" altLang="en-US" sz="1100" dirty="0" smtClean="0">
                <a:hlinkClick r:id="rId4"/>
              </a:rPr>
              <a:t>qaTopicFive</a:t>
            </a:r>
            <a:endParaRPr lang="en-US" altLang="zh-CN" sz="1100" dirty="0" smtClean="0"/>
          </a:p>
          <a:p>
            <a:r>
              <a:rPr lang="en-US" altLang="zh-CN" sz="1100" dirty="0" smtClean="0"/>
              <a:t>Right two: </a:t>
            </a:r>
            <a:r>
              <a:rPr lang="en-US" altLang="zh-CN" sz="1100" dirty="0" smtClean="0">
                <a:hlinkClick r:id="rId5"/>
              </a:rPr>
              <a:t>https</a:t>
            </a:r>
            <a:r>
              <a:rPr lang="en-US" altLang="zh-CN" sz="1100" dirty="0">
                <a:hlinkClick r:id="rId5"/>
              </a:rPr>
              <a:t>://</a:t>
            </a:r>
            <a:r>
              <a:rPr lang="en-US" altLang="zh-CN" sz="1100" dirty="0" smtClean="0">
                <a:hlinkClick r:id="rId5"/>
              </a:rPr>
              <a:t>www.reddit.com/r/MachineLearning/comments/25lnbt/ama_yann_lecun</a:t>
            </a:r>
            <a:endParaRPr lang="en-US" altLang="zh-CN" sz="1100" dirty="0" smtClean="0"/>
          </a:p>
          <a:p>
            <a:endParaRPr lang="en-US" altLang="zh-CN" sz="1100" dirty="0" smtClean="0"/>
          </a:p>
        </p:txBody>
      </p:sp>
      <p:pic>
        <p:nvPicPr>
          <p:cNvPr id="26" name="图片 25"/>
          <p:cNvPicPr>
            <a:picLocks noChangeAspect="1"/>
          </p:cNvPicPr>
          <p:nvPr/>
        </p:nvPicPr>
        <p:blipFill>
          <a:blip r:embed="rId6"/>
          <a:stretch>
            <a:fillRect/>
          </a:stretch>
        </p:blipFill>
        <p:spPr>
          <a:xfrm>
            <a:off x="5467250" y="617493"/>
            <a:ext cx="6362300" cy="2096483"/>
          </a:xfrm>
          <a:prstGeom prst="rect">
            <a:avLst/>
          </a:prstGeom>
        </p:spPr>
      </p:pic>
      <p:pic>
        <p:nvPicPr>
          <p:cNvPr id="27" name="图片 26"/>
          <p:cNvPicPr>
            <a:picLocks noChangeAspect="1"/>
          </p:cNvPicPr>
          <p:nvPr/>
        </p:nvPicPr>
        <p:blipFill>
          <a:blip r:embed="rId7"/>
          <a:stretch>
            <a:fillRect/>
          </a:stretch>
        </p:blipFill>
        <p:spPr>
          <a:xfrm>
            <a:off x="5467250" y="3814750"/>
            <a:ext cx="6362300" cy="2099071"/>
          </a:xfrm>
          <a:prstGeom prst="rect">
            <a:avLst/>
          </a:prstGeom>
        </p:spPr>
      </p:pic>
      <p:cxnSp>
        <p:nvCxnSpPr>
          <p:cNvPr id="46" name="直接连接符 45"/>
          <p:cNvCxnSpPr/>
          <p:nvPr/>
        </p:nvCxnSpPr>
        <p:spPr>
          <a:xfrm flipV="1">
            <a:off x="5678204" y="5144703"/>
            <a:ext cx="5313947" cy="43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5678204" y="5274211"/>
            <a:ext cx="5766334" cy="4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5666977" y="5429250"/>
            <a:ext cx="2699148" cy="69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3" name="图片 52"/>
          <p:cNvPicPr>
            <a:picLocks noChangeAspect="1"/>
          </p:cNvPicPr>
          <p:nvPr/>
        </p:nvPicPr>
        <p:blipFill>
          <a:blip r:embed="rId8"/>
          <a:stretch>
            <a:fillRect/>
          </a:stretch>
        </p:blipFill>
        <p:spPr>
          <a:xfrm>
            <a:off x="5467250" y="3071613"/>
            <a:ext cx="6362300" cy="742742"/>
          </a:xfrm>
          <a:prstGeom prst="rect">
            <a:avLst/>
          </a:prstGeom>
        </p:spPr>
      </p:pic>
      <p:cxnSp>
        <p:nvCxnSpPr>
          <p:cNvPr id="54" name="直接连接符 53"/>
          <p:cNvCxnSpPr/>
          <p:nvPr/>
        </p:nvCxnSpPr>
        <p:spPr>
          <a:xfrm flipV="1">
            <a:off x="524926" y="2793138"/>
            <a:ext cx="4475101" cy="24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524926" y="2439309"/>
            <a:ext cx="4322701" cy="36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528087" y="2610540"/>
            <a:ext cx="4481565" cy="149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531318" y="2980869"/>
            <a:ext cx="2854322" cy="4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528785" y="3166602"/>
            <a:ext cx="4262490" cy="24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8726549" y="2429390"/>
            <a:ext cx="2984439" cy="69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5959537" y="2570456"/>
            <a:ext cx="5756214" cy="70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5959537" y="2710677"/>
            <a:ext cx="2984439" cy="69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28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500"/>
                                        <p:tgtEl>
                                          <p:spTgt spid="66"/>
                                        </p:tgtEl>
                                      </p:cBhvr>
                                    </p:animEffect>
                                  </p:childTnLst>
                                </p:cTn>
                              </p:par>
                              <p:par>
                                <p:cTn id="27" presetID="10"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500"/>
                                        <p:tgtEl>
                                          <p:spTgt spid="68"/>
                                        </p:tgtEl>
                                      </p:cBhvr>
                                    </p:animEffect>
                                  </p:childTnLst>
                                </p:cTn>
                              </p:par>
                              <p:par>
                                <p:cTn id="30" presetID="10" presetClass="entr" presetSubtype="0" fill="hold"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2. Unsupervised Learning of Visual Representations using </a:t>
            </a:r>
            <a:r>
              <a:rPr lang="en-US" altLang="zh-CN" sz="2800" dirty="0" smtClean="0"/>
              <a:t>Videos</a:t>
            </a:r>
            <a:br>
              <a:rPr lang="en-US" altLang="zh-CN" sz="2800" dirty="0" smtClean="0"/>
            </a:br>
            <a:r>
              <a:rPr lang="en-US" altLang="zh-CN" sz="2800" dirty="0" smtClean="0"/>
              <a:t>2.5 Experimental results-object detection</a:t>
            </a:r>
            <a:endParaRPr lang="zh-CN" altLang="en-US" sz="2800" dirty="0"/>
          </a:p>
        </p:txBody>
      </p:sp>
      <p:graphicFrame>
        <p:nvGraphicFramePr>
          <p:cNvPr id="5" name="表格 4"/>
          <p:cNvGraphicFramePr>
            <a:graphicFrameLocks noGrp="1"/>
          </p:cNvGraphicFramePr>
          <p:nvPr>
            <p:extLst>
              <p:ext uri="{D42A27DB-BD31-4B8C-83A1-F6EECF244321}">
                <p14:modId xmlns:p14="http://schemas.microsoft.com/office/powerpoint/2010/main" val="824962653"/>
              </p:ext>
            </p:extLst>
          </p:nvPr>
        </p:nvGraphicFramePr>
        <p:xfrm>
          <a:off x="2060877" y="3057476"/>
          <a:ext cx="8128000" cy="1102360"/>
        </p:xfrm>
        <a:graphic>
          <a:graphicData uri="http://schemas.openxmlformats.org/drawingml/2006/table">
            <a:tbl>
              <a:tblPr firstRow="1" bandRow="1">
                <a:tableStyleId>{9D7B26C5-4107-4FEC-AEDC-1716B250A1EF}</a:tableStyleId>
              </a:tblPr>
              <a:tblGrid>
                <a:gridCol w="4064000"/>
                <a:gridCol w="4064000"/>
              </a:tblGrid>
              <a:tr h="370840">
                <a:tc>
                  <a:txBody>
                    <a:bodyPr/>
                    <a:lstStyle/>
                    <a:p>
                      <a:r>
                        <a:rPr lang="en-US" altLang="zh-CN" dirty="0" smtClean="0"/>
                        <a:t>Dataset</a:t>
                      </a:r>
                      <a:endParaRPr lang="zh-CN" altLang="en-US" dirty="0"/>
                    </a:p>
                  </a:txBody>
                  <a:tcPr/>
                </a:tc>
                <a:tc>
                  <a:txBody>
                    <a:bodyPr/>
                    <a:lstStyle/>
                    <a:p>
                      <a:r>
                        <a:rPr lang="en-US" altLang="zh-CN" dirty="0" smtClean="0"/>
                        <a:t>Pascal</a:t>
                      </a:r>
                      <a:r>
                        <a:rPr lang="en-US" altLang="zh-CN" baseline="0" dirty="0" smtClean="0"/>
                        <a:t> VOC 2012</a:t>
                      </a:r>
                      <a:endParaRPr lang="zh-CN" altLang="en-US" dirty="0"/>
                    </a:p>
                  </a:txBody>
                  <a:tcPr/>
                </a:tc>
              </a:tr>
              <a:tr h="182880">
                <a:tc>
                  <a:txBody>
                    <a:bodyPr/>
                    <a:lstStyle/>
                    <a:p>
                      <a:r>
                        <a:rPr lang="en-US" altLang="zh-CN" dirty="0" smtClean="0"/>
                        <a:t>Set</a:t>
                      </a:r>
                      <a:r>
                        <a:rPr lang="en-US" altLang="zh-CN" baseline="0" dirty="0" smtClean="0"/>
                        <a:t> 4 fine-tuning</a:t>
                      </a:r>
                      <a:endParaRPr lang="zh-CN" altLang="en-US" dirty="0"/>
                    </a:p>
                  </a:txBody>
                  <a:tcPr/>
                </a:tc>
                <a:tc>
                  <a:txBody>
                    <a:bodyPr/>
                    <a:lstStyle/>
                    <a:p>
                      <a:r>
                        <a:rPr lang="en-US" altLang="zh-CN" dirty="0" err="1" smtClean="0"/>
                        <a:t>Trainval</a:t>
                      </a:r>
                      <a:r>
                        <a:rPr lang="en-US" altLang="zh-CN" dirty="0" smtClean="0"/>
                        <a:t> set (11540 images)</a:t>
                      </a:r>
                      <a:endParaRPr lang="zh-CN" altLang="en-US" dirty="0"/>
                    </a:p>
                  </a:txBody>
                  <a:tcPr/>
                </a:tc>
              </a:tr>
              <a:tr h="182880">
                <a:tc>
                  <a:txBody>
                    <a:bodyPr/>
                    <a:lstStyle/>
                    <a:p>
                      <a:r>
                        <a:rPr lang="en-US" altLang="zh-CN" dirty="0" smtClean="0"/>
                        <a:t>Set 4 testing</a:t>
                      </a:r>
                      <a:endParaRPr lang="zh-CN" altLang="en-US" dirty="0"/>
                    </a:p>
                  </a:txBody>
                  <a:tcPr/>
                </a:tc>
                <a:tc>
                  <a:txBody>
                    <a:bodyPr/>
                    <a:lstStyle/>
                    <a:p>
                      <a:r>
                        <a:rPr lang="en-US" altLang="zh-CN" dirty="0" smtClean="0"/>
                        <a:t>Test set (10991 images)</a:t>
                      </a:r>
                      <a:endParaRPr lang="zh-CN" altLang="en-US" dirty="0"/>
                    </a:p>
                  </a:txBody>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3573099717"/>
              </p:ext>
            </p:extLst>
          </p:nvPr>
        </p:nvGraphicFramePr>
        <p:xfrm>
          <a:off x="2060877" y="4159836"/>
          <a:ext cx="8128000" cy="640080"/>
        </p:xfrm>
        <a:graphic>
          <a:graphicData uri="http://schemas.openxmlformats.org/drawingml/2006/table">
            <a:tbl>
              <a:tblPr firstRow="1" bandRow="1">
                <a:tableStyleId>{9D7B26C5-4107-4FEC-AEDC-1716B250A1EF}</a:tableStyleId>
              </a:tblPr>
              <a:tblGrid>
                <a:gridCol w="4064000"/>
                <a:gridCol w="4064000"/>
              </a:tblGrid>
              <a:tr h="370840">
                <a:tc>
                  <a:txBody>
                    <a:bodyPr/>
                    <a:lstStyle/>
                    <a:p>
                      <a:r>
                        <a:rPr lang="en-US" altLang="zh-CN" dirty="0" smtClean="0"/>
                        <a:t>Leaning</a:t>
                      </a:r>
                      <a:r>
                        <a:rPr lang="en-US" altLang="zh-CN" baseline="0" dirty="0" smtClean="0"/>
                        <a:t> rate</a:t>
                      </a:r>
                      <a:endParaRPr lang="zh-CN" altLang="en-US" dirty="0"/>
                    </a:p>
                  </a:txBody>
                  <a:tcPr/>
                </a:tc>
                <a:tc>
                  <a:txBody>
                    <a:bodyPr/>
                    <a:lstStyle/>
                    <a:p>
                      <a:r>
                        <a:rPr lang="en-US" altLang="zh-CN" dirty="0" smtClean="0"/>
                        <a:t>0.01, reduced by a factor of</a:t>
                      </a:r>
                      <a:r>
                        <a:rPr lang="en-US" altLang="zh-CN" baseline="0" dirty="0" smtClean="0"/>
                        <a:t> 10 each 80k iterations, finished at 200k iterations</a:t>
                      </a:r>
                      <a:endParaRPr lang="zh-CN" altLang="en-US" dirty="0"/>
                    </a:p>
                  </a:txBody>
                  <a:tcPr/>
                </a:tc>
              </a:tr>
            </a:tbl>
          </a:graphicData>
        </a:graphic>
      </p:graphicFrame>
      <p:pic>
        <p:nvPicPr>
          <p:cNvPr id="3" name="图片 2"/>
          <p:cNvPicPr>
            <a:picLocks noChangeAspect="1"/>
          </p:cNvPicPr>
          <p:nvPr/>
        </p:nvPicPr>
        <p:blipFill>
          <a:blip r:embed="rId3"/>
          <a:stretch>
            <a:fillRect/>
          </a:stretch>
        </p:blipFill>
        <p:spPr>
          <a:xfrm>
            <a:off x="838200" y="2361080"/>
            <a:ext cx="10694078" cy="3045427"/>
          </a:xfrm>
          <a:prstGeom prst="rect">
            <a:avLst/>
          </a:prstGeom>
        </p:spPr>
      </p:pic>
    </p:spTree>
    <p:extLst>
      <p:ext uri="{BB962C8B-B14F-4D97-AF65-F5344CB8AC3E}">
        <p14:creationId xmlns:p14="http://schemas.microsoft.com/office/powerpoint/2010/main" val="42868053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2. Unsupervised Learning of Visual Representations using </a:t>
            </a:r>
            <a:r>
              <a:rPr lang="en-US" altLang="zh-CN" sz="2800" dirty="0" smtClean="0"/>
              <a:t>Videos</a:t>
            </a:r>
            <a:br>
              <a:rPr lang="en-US" altLang="zh-CN" sz="2800" dirty="0" smtClean="0"/>
            </a:br>
            <a:r>
              <a:rPr lang="en-US" altLang="zh-CN" sz="2800" dirty="0" smtClean="0"/>
              <a:t>2.5 Experimental results-surface normal estimation</a:t>
            </a:r>
            <a:endParaRPr lang="zh-CN" altLang="en-US" sz="2800" dirty="0"/>
          </a:p>
        </p:txBody>
      </p:sp>
      <p:graphicFrame>
        <p:nvGraphicFramePr>
          <p:cNvPr id="5" name="表格 4"/>
          <p:cNvGraphicFramePr>
            <a:graphicFrameLocks noGrp="1"/>
          </p:cNvGraphicFramePr>
          <p:nvPr>
            <p:extLst>
              <p:ext uri="{D42A27DB-BD31-4B8C-83A1-F6EECF244321}">
                <p14:modId xmlns:p14="http://schemas.microsoft.com/office/powerpoint/2010/main" val="3000904307"/>
              </p:ext>
            </p:extLst>
          </p:nvPr>
        </p:nvGraphicFramePr>
        <p:xfrm>
          <a:off x="2070502" y="2625844"/>
          <a:ext cx="8128000" cy="1102360"/>
        </p:xfrm>
        <a:graphic>
          <a:graphicData uri="http://schemas.openxmlformats.org/drawingml/2006/table">
            <a:tbl>
              <a:tblPr firstRow="1" bandRow="1">
                <a:tableStyleId>{9D7B26C5-4107-4FEC-AEDC-1716B250A1EF}</a:tableStyleId>
              </a:tblPr>
              <a:tblGrid>
                <a:gridCol w="4064000"/>
                <a:gridCol w="4064000"/>
              </a:tblGrid>
              <a:tr h="370840">
                <a:tc>
                  <a:txBody>
                    <a:bodyPr/>
                    <a:lstStyle/>
                    <a:p>
                      <a:r>
                        <a:rPr lang="en-US" altLang="zh-CN" dirty="0" smtClean="0"/>
                        <a:t>Dataset</a:t>
                      </a:r>
                      <a:endParaRPr lang="zh-CN" altLang="en-US" dirty="0"/>
                    </a:p>
                  </a:txBody>
                  <a:tcPr/>
                </a:tc>
                <a:tc>
                  <a:txBody>
                    <a:bodyPr/>
                    <a:lstStyle/>
                    <a:p>
                      <a:r>
                        <a:rPr lang="en-US" altLang="zh-CN" dirty="0" smtClean="0"/>
                        <a:t>NYUv2 dataset</a:t>
                      </a:r>
                      <a:endParaRPr lang="zh-CN" altLang="en-US" dirty="0"/>
                    </a:p>
                  </a:txBody>
                  <a:tcPr/>
                </a:tc>
              </a:tr>
              <a:tr h="182880">
                <a:tc>
                  <a:txBody>
                    <a:bodyPr/>
                    <a:lstStyle/>
                    <a:p>
                      <a:r>
                        <a:rPr lang="en-US" altLang="zh-CN" dirty="0" smtClean="0"/>
                        <a:t>Set</a:t>
                      </a:r>
                      <a:r>
                        <a:rPr lang="en-US" altLang="zh-CN" baseline="0" dirty="0" smtClean="0"/>
                        <a:t> 4 fine-tuning</a:t>
                      </a:r>
                      <a:endParaRPr lang="zh-CN" altLang="en-US" dirty="0"/>
                    </a:p>
                  </a:txBody>
                  <a:tcPr/>
                </a:tc>
                <a:tc>
                  <a:txBody>
                    <a:bodyPr/>
                    <a:lstStyle/>
                    <a:p>
                      <a:r>
                        <a:rPr lang="en-US" altLang="zh-CN" dirty="0" smtClean="0"/>
                        <a:t>Train set (795 images)</a:t>
                      </a:r>
                      <a:endParaRPr lang="zh-CN" altLang="en-US" dirty="0"/>
                    </a:p>
                  </a:txBody>
                  <a:tcPr/>
                </a:tc>
              </a:tr>
              <a:tr h="182880">
                <a:tc>
                  <a:txBody>
                    <a:bodyPr/>
                    <a:lstStyle/>
                    <a:p>
                      <a:r>
                        <a:rPr lang="en-US" altLang="zh-CN" dirty="0" smtClean="0"/>
                        <a:t>Set 4 testing</a:t>
                      </a:r>
                      <a:endParaRPr lang="zh-CN" altLang="en-US" dirty="0"/>
                    </a:p>
                  </a:txBody>
                  <a:tcPr/>
                </a:tc>
                <a:tc>
                  <a:txBody>
                    <a:bodyPr/>
                    <a:lstStyle/>
                    <a:p>
                      <a:r>
                        <a:rPr lang="en-US" altLang="zh-CN" dirty="0" smtClean="0"/>
                        <a:t>Test set (654 images)</a:t>
                      </a:r>
                      <a:endParaRPr lang="zh-CN" altLang="en-US" dirty="0"/>
                    </a:p>
                  </a:txBody>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1829310287"/>
              </p:ext>
            </p:extLst>
          </p:nvPr>
        </p:nvGraphicFramePr>
        <p:xfrm>
          <a:off x="2070502" y="3739551"/>
          <a:ext cx="8128000" cy="370840"/>
        </p:xfrm>
        <a:graphic>
          <a:graphicData uri="http://schemas.openxmlformats.org/drawingml/2006/table">
            <a:tbl>
              <a:tblPr firstRow="1" bandRow="1">
                <a:tableStyleId>{9D7B26C5-4107-4FEC-AEDC-1716B250A1EF}</a:tableStyleId>
              </a:tblPr>
              <a:tblGrid>
                <a:gridCol w="4064000"/>
                <a:gridCol w="4064000"/>
              </a:tblGrid>
              <a:tr h="370840">
                <a:tc>
                  <a:txBody>
                    <a:bodyPr/>
                    <a:lstStyle/>
                    <a:p>
                      <a:r>
                        <a:rPr lang="en-US" altLang="zh-CN" dirty="0" smtClean="0"/>
                        <a:t>Leaning</a:t>
                      </a:r>
                      <a:r>
                        <a:rPr lang="en-US" altLang="zh-CN" baseline="0" dirty="0" smtClean="0"/>
                        <a:t> rate</a:t>
                      </a:r>
                      <a:endParaRPr lang="zh-CN" altLang="en-US" dirty="0"/>
                    </a:p>
                  </a:txBody>
                  <a:tcPr/>
                </a:tc>
                <a:tc>
                  <a:txBody>
                    <a:bodyPr/>
                    <a:lstStyle/>
                    <a:p>
                      <a:r>
                        <a:rPr lang="en-US" altLang="zh-CN" dirty="0" smtClean="0"/>
                        <a:t>1e-6</a:t>
                      </a:r>
                      <a:r>
                        <a:rPr lang="en-US" altLang="zh-CN" baseline="0" dirty="0" smtClean="0"/>
                        <a:t>, finished at 10k iterations</a:t>
                      </a:r>
                      <a:endParaRPr lang="zh-CN" altLang="en-US" dirty="0"/>
                    </a:p>
                  </a:txBody>
                  <a:tcPr/>
                </a:tc>
              </a:tr>
            </a:tbl>
          </a:graphicData>
        </a:graphic>
      </p:graphicFrame>
      <p:sp>
        <p:nvSpPr>
          <p:cNvPr id="3" name="文本框 2"/>
          <p:cNvSpPr txBox="1"/>
          <p:nvPr/>
        </p:nvSpPr>
        <p:spPr>
          <a:xfrm>
            <a:off x="1097280" y="1857676"/>
            <a:ext cx="5746766" cy="461665"/>
          </a:xfrm>
          <a:prstGeom prst="rect">
            <a:avLst/>
          </a:prstGeom>
          <a:noFill/>
        </p:spPr>
        <p:txBody>
          <a:bodyPr wrap="none" rtlCol="0">
            <a:spAutoFit/>
          </a:bodyPr>
          <a:lstStyle/>
          <a:p>
            <a:r>
              <a:rPr lang="en-US" altLang="zh-CN" sz="2400" dirty="0" smtClean="0"/>
              <a:t>Estimating surface normal from a RGB image</a:t>
            </a:r>
            <a:endParaRPr lang="zh-CN" altLang="en-US" sz="2400" dirty="0"/>
          </a:p>
        </p:txBody>
      </p:sp>
      <p:sp>
        <p:nvSpPr>
          <p:cNvPr id="10" name="右箭头 9"/>
          <p:cNvSpPr/>
          <p:nvPr/>
        </p:nvSpPr>
        <p:spPr>
          <a:xfrm>
            <a:off x="5467149" y="5406991"/>
            <a:ext cx="442762" cy="36094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3"/>
          <a:srcRect l="939" t="488"/>
          <a:stretch/>
        </p:blipFill>
        <p:spPr>
          <a:xfrm>
            <a:off x="2810577" y="4559843"/>
            <a:ext cx="2492944" cy="1901238"/>
          </a:xfrm>
          <a:prstGeom prst="rect">
            <a:avLst/>
          </a:prstGeom>
        </p:spPr>
      </p:pic>
      <p:sp>
        <p:nvSpPr>
          <p:cNvPr id="19" name="文本框 18"/>
          <p:cNvSpPr txBox="1"/>
          <p:nvPr/>
        </p:nvSpPr>
        <p:spPr>
          <a:xfrm>
            <a:off x="6140917" y="5264298"/>
            <a:ext cx="3195589" cy="646331"/>
          </a:xfrm>
          <a:prstGeom prst="rect">
            <a:avLst/>
          </a:prstGeom>
          <a:noFill/>
        </p:spPr>
        <p:txBody>
          <a:bodyPr wrap="square" rtlCol="0">
            <a:spAutoFit/>
          </a:bodyPr>
          <a:lstStyle/>
          <a:p>
            <a:r>
              <a:rPr lang="en-US" altLang="zh-CN" dirty="0" smtClean="0"/>
              <a:t>Output map: 20 x 20</a:t>
            </a:r>
          </a:p>
          <a:p>
            <a:r>
              <a:rPr lang="en-US" altLang="zh-CN" dirty="0" smtClean="0"/>
              <a:t>#Surface normal categories: 20</a:t>
            </a:r>
            <a:endParaRPr lang="zh-CN" altLang="en-US" dirty="0"/>
          </a:p>
        </p:txBody>
      </p:sp>
    </p:spTree>
    <p:extLst>
      <p:ext uri="{BB962C8B-B14F-4D97-AF65-F5344CB8AC3E}">
        <p14:creationId xmlns:p14="http://schemas.microsoft.com/office/powerpoint/2010/main" val="33187715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2. Unsupervised Learning of Visual Representations using </a:t>
            </a:r>
            <a:r>
              <a:rPr lang="en-US" altLang="zh-CN" sz="2800" dirty="0" smtClean="0"/>
              <a:t>Videos</a:t>
            </a:r>
            <a:br>
              <a:rPr lang="en-US" altLang="zh-CN" sz="2800" dirty="0" smtClean="0"/>
            </a:br>
            <a:r>
              <a:rPr lang="en-US" altLang="zh-CN" sz="2800" dirty="0" smtClean="0"/>
              <a:t>2.5 Experimental results-object detection</a:t>
            </a:r>
            <a:endParaRPr lang="zh-CN" altLang="en-US" sz="2800" dirty="0"/>
          </a:p>
        </p:txBody>
      </p:sp>
      <p:pic>
        <p:nvPicPr>
          <p:cNvPr id="4" name="图片 3"/>
          <p:cNvPicPr>
            <a:picLocks noChangeAspect="1"/>
          </p:cNvPicPr>
          <p:nvPr/>
        </p:nvPicPr>
        <p:blipFill>
          <a:blip r:embed="rId3"/>
          <a:stretch>
            <a:fillRect/>
          </a:stretch>
        </p:blipFill>
        <p:spPr>
          <a:xfrm>
            <a:off x="295275" y="2530340"/>
            <a:ext cx="5800725" cy="2990850"/>
          </a:xfrm>
          <a:prstGeom prst="rect">
            <a:avLst/>
          </a:prstGeom>
        </p:spPr>
      </p:pic>
      <p:pic>
        <p:nvPicPr>
          <p:cNvPr id="6" name="图片 5"/>
          <p:cNvPicPr>
            <a:picLocks noChangeAspect="1"/>
          </p:cNvPicPr>
          <p:nvPr/>
        </p:nvPicPr>
        <p:blipFill>
          <a:blip r:embed="rId4"/>
          <a:stretch>
            <a:fillRect/>
          </a:stretch>
        </p:blipFill>
        <p:spPr>
          <a:xfrm>
            <a:off x="6343047" y="2034285"/>
            <a:ext cx="5654943" cy="4106382"/>
          </a:xfrm>
          <a:prstGeom prst="rect">
            <a:avLst/>
          </a:prstGeom>
        </p:spPr>
      </p:pic>
    </p:spTree>
    <p:extLst>
      <p:ext uri="{BB962C8B-B14F-4D97-AF65-F5344CB8AC3E}">
        <p14:creationId xmlns:p14="http://schemas.microsoft.com/office/powerpoint/2010/main" val="956442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3</a:t>
            </a:r>
            <a:r>
              <a:rPr lang="en-US" altLang="zh-CN" sz="2800" dirty="0"/>
              <a:t>. Unsupervised </a:t>
            </a:r>
            <a:r>
              <a:rPr lang="en-US" altLang="zh-CN" sz="2800" dirty="0" smtClean="0"/>
              <a:t>Feature Learning by Augmenting Single </a:t>
            </a:r>
            <a:r>
              <a:rPr lang="en-US" altLang="zh-CN" sz="2800" dirty="0"/>
              <a:t>I</a:t>
            </a:r>
            <a:r>
              <a:rPr lang="en-US" altLang="zh-CN" sz="2800" dirty="0" smtClean="0"/>
              <a:t>mages</a:t>
            </a:r>
            <a:br>
              <a:rPr lang="en-US" altLang="zh-CN" sz="2800" dirty="0" smtClean="0"/>
            </a:br>
            <a:r>
              <a:rPr lang="en-US" altLang="zh-CN" sz="2800" dirty="0" smtClean="0"/>
              <a:t>3.1 Core </a:t>
            </a:r>
            <a:r>
              <a:rPr lang="en-US" altLang="zh-CN" sz="2800" dirty="0"/>
              <a:t>I</a:t>
            </a:r>
            <a:r>
              <a:rPr lang="en-US" altLang="zh-CN" sz="2800" dirty="0" smtClean="0"/>
              <a:t>dea</a:t>
            </a:r>
            <a:endParaRPr lang="zh-CN" altLang="en-US" sz="2800" dirty="0"/>
          </a:p>
        </p:txBody>
      </p:sp>
      <p:sp>
        <p:nvSpPr>
          <p:cNvPr id="6" name="文本框 5"/>
          <p:cNvSpPr txBox="1"/>
          <p:nvPr/>
        </p:nvSpPr>
        <p:spPr>
          <a:xfrm>
            <a:off x="482419" y="4766389"/>
            <a:ext cx="6254982" cy="1323439"/>
          </a:xfrm>
          <a:prstGeom prst="rect">
            <a:avLst/>
          </a:prstGeom>
          <a:noFill/>
        </p:spPr>
        <p:txBody>
          <a:bodyPr wrap="none" rtlCol="0">
            <a:spAutoFit/>
          </a:bodyPr>
          <a:lstStyle/>
          <a:p>
            <a:pPr marL="342900" indent="-342900">
              <a:buAutoNum type="arabicPeriod"/>
            </a:pPr>
            <a:r>
              <a:rPr lang="en-US" altLang="zh-CN" sz="2000" dirty="0" smtClean="0"/>
              <a:t>Samples patches from dataset</a:t>
            </a:r>
          </a:p>
          <a:p>
            <a:pPr marL="342900" indent="-342900">
              <a:buAutoNum type="arabicPeriod"/>
            </a:pPr>
            <a:r>
              <a:rPr lang="en-US" altLang="zh-CN" sz="2000" dirty="0" smtClean="0"/>
              <a:t>Create surrogate classes by transforming</a:t>
            </a:r>
            <a:r>
              <a:rPr lang="zh-CN" altLang="en-US" sz="2000" dirty="0"/>
              <a:t> </a:t>
            </a:r>
            <a:r>
              <a:rPr lang="en-US" altLang="zh-CN" sz="2000" dirty="0" smtClean="0"/>
              <a:t>patches</a:t>
            </a:r>
          </a:p>
          <a:p>
            <a:pPr marL="342900" indent="-342900">
              <a:buAutoNum type="arabicPeriod"/>
            </a:pPr>
            <a:r>
              <a:rPr lang="en-US" altLang="zh-CN" sz="2000" dirty="0" smtClean="0"/>
              <a:t>Train NN to discriminate between surrogate classes</a:t>
            </a:r>
          </a:p>
          <a:p>
            <a:pPr marL="800100" lvl="1" indent="-342900">
              <a:buFont typeface="Arial" panose="020B0604020202020204" pitchFamily="34" charset="0"/>
              <a:buChar char="•"/>
            </a:pPr>
            <a:r>
              <a:rPr lang="en-US" altLang="zh-CN" sz="2000" dirty="0" smtClean="0"/>
              <a:t>Use NN as feature extractor (</a:t>
            </a:r>
            <a:r>
              <a:rPr lang="en-US" altLang="zh-CN" sz="2000" i="1" dirty="0" smtClean="0"/>
              <a:t>i.e.</a:t>
            </a:r>
            <a:r>
              <a:rPr lang="en-US" altLang="zh-CN" sz="2000" dirty="0" smtClean="0"/>
              <a:t>, transfer learning)</a:t>
            </a:r>
          </a:p>
        </p:txBody>
      </p:sp>
      <p:cxnSp>
        <p:nvCxnSpPr>
          <p:cNvPr id="17" name="直接连接符 24"/>
          <p:cNvCxnSpPr/>
          <p:nvPr/>
        </p:nvCxnSpPr>
        <p:spPr>
          <a:xfrm>
            <a:off x="6774457" y="3978219"/>
            <a:ext cx="491979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文本框 44"/>
          <p:cNvSpPr txBox="1"/>
          <p:nvPr/>
        </p:nvSpPr>
        <p:spPr>
          <a:xfrm>
            <a:off x="8213052" y="1081774"/>
            <a:ext cx="2042600" cy="369332"/>
          </a:xfrm>
          <a:prstGeom prst="rect">
            <a:avLst/>
          </a:prstGeom>
          <a:noFill/>
        </p:spPr>
        <p:txBody>
          <a:bodyPr wrap="square" rtlCol="0">
            <a:spAutoFit/>
          </a:bodyPr>
          <a:lstStyle/>
          <a:p>
            <a:pPr algn="ctr"/>
            <a:r>
              <a:rPr lang="en-US" altLang="zh-CN" dirty="0" smtClean="0"/>
              <a:t>Surrogate class</a:t>
            </a:r>
            <a:endParaRPr lang="zh-CN" altLang="en-US" dirty="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4137" y="4339800"/>
            <a:ext cx="344043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3624" y="1455822"/>
            <a:ext cx="342145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2273" y="1924713"/>
            <a:ext cx="1817109" cy="181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文本框 44"/>
          <p:cNvSpPr txBox="1"/>
          <p:nvPr/>
        </p:nvSpPr>
        <p:spPr>
          <a:xfrm>
            <a:off x="7181524" y="3978219"/>
            <a:ext cx="4105656" cy="369332"/>
          </a:xfrm>
          <a:prstGeom prst="rect">
            <a:avLst/>
          </a:prstGeom>
          <a:noFill/>
        </p:spPr>
        <p:txBody>
          <a:bodyPr wrap="square" rtlCol="0">
            <a:spAutoFit/>
          </a:bodyPr>
          <a:lstStyle/>
          <a:p>
            <a:pPr algn="ctr"/>
            <a:r>
              <a:rPr lang="en-US" altLang="zh-CN" dirty="0" smtClean="0"/>
              <a:t>Other classes (patches + their surrogates)</a:t>
            </a:r>
            <a:endParaRPr lang="zh-CN" altLang="en-US" dirty="0"/>
          </a:p>
        </p:txBody>
      </p:sp>
      <p:sp>
        <p:nvSpPr>
          <p:cNvPr id="39" name="文本框 44"/>
          <p:cNvSpPr txBox="1"/>
          <p:nvPr/>
        </p:nvSpPr>
        <p:spPr>
          <a:xfrm>
            <a:off x="2062273" y="1455822"/>
            <a:ext cx="1817109" cy="369332"/>
          </a:xfrm>
          <a:prstGeom prst="rect">
            <a:avLst/>
          </a:prstGeom>
          <a:noFill/>
        </p:spPr>
        <p:txBody>
          <a:bodyPr wrap="square" rtlCol="0">
            <a:spAutoFit/>
          </a:bodyPr>
          <a:lstStyle/>
          <a:p>
            <a:pPr algn="ctr"/>
            <a:r>
              <a:rPr lang="en-US" altLang="zh-CN" dirty="0" smtClean="0"/>
              <a:t>Sample patch</a:t>
            </a:r>
            <a:endParaRPr lang="zh-CN" altLang="en-US" dirty="0"/>
          </a:p>
        </p:txBody>
      </p:sp>
      <p:sp>
        <p:nvSpPr>
          <p:cNvPr id="31" name="Right Arrow 30"/>
          <p:cNvSpPr/>
          <p:nvPr/>
        </p:nvSpPr>
        <p:spPr>
          <a:xfrm>
            <a:off x="4897444" y="2313721"/>
            <a:ext cx="1537854" cy="1039091"/>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1" name="文本框 44"/>
          <p:cNvSpPr txBox="1"/>
          <p:nvPr/>
        </p:nvSpPr>
        <p:spPr>
          <a:xfrm>
            <a:off x="4635286" y="1548271"/>
            <a:ext cx="1817109" cy="646331"/>
          </a:xfrm>
          <a:prstGeom prst="rect">
            <a:avLst/>
          </a:prstGeom>
          <a:noFill/>
        </p:spPr>
        <p:txBody>
          <a:bodyPr wrap="square" rtlCol="0">
            <a:spAutoFit/>
          </a:bodyPr>
          <a:lstStyle/>
          <a:p>
            <a:pPr algn="ctr"/>
            <a:r>
              <a:rPr lang="en-US" altLang="zh-CN" dirty="0" smtClean="0"/>
              <a:t>Transformations</a:t>
            </a:r>
          </a:p>
          <a:p>
            <a:pPr algn="ctr"/>
            <a:r>
              <a:rPr lang="en-US" altLang="zh-CN" dirty="0" smtClean="0"/>
              <a:t>w/ randomness</a:t>
            </a:r>
            <a:endParaRPr lang="zh-CN" altLang="en-US" dirty="0"/>
          </a:p>
        </p:txBody>
      </p:sp>
    </p:spTree>
    <p:extLst>
      <p:ext uri="{BB962C8B-B14F-4D97-AF65-F5344CB8AC3E}">
        <p14:creationId xmlns:p14="http://schemas.microsoft.com/office/powerpoint/2010/main" val="1097224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3</a:t>
            </a:r>
            <a:r>
              <a:rPr lang="en-US" altLang="zh-CN" sz="2800" dirty="0"/>
              <a:t>. Unsupervised </a:t>
            </a:r>
            <a:r>
              <a:rPr lang="en-US" altLang="zh-CN" sz="2800" dirty="0" smtClean="0"/>
              <a:t>Feature Learning by Augmenting Single </a:t>
            </a:r>
            <a:r>
              <a:rPr lang="en-US" altLang="zh-CN" sz="2800" dirty="0"/>
              <a:t>I</a:t>
            </a:r>
            <a:r>
              <a:rPr lang="en-US" altLang="zh-CN" sz="2800" dirty="0" smtClean="0"/>
              <a:t>mages</a:t>
            </a:r>
            <a:br>
              <a:rPr lang="en-US" altLang="zh-CN" sz="2800" dirty="0" smtClean="0"/>
            </a:br>
            <a:r>
              <a:rPr lang="en-US" altLang="zh-CN" sz="2800" dirty="0" smtClean="0"/>
              <a:t>3.2 Patch Sampling</a:t>
            </a:r>
            <a:endParaRPr lang="zh-CN" altLang="en-US" sz="2800" dirty="0"/>
          </a:p>
        </p:txBody>
      </p:sp>
      <p:sp>
        <p:nvSpPr>
          <p:cNvPr id="6" name="文本框 5"/>
          <p:cNvSpPr txBox="1"/>
          <p:nvPr/>
        </p:nvSpPr>
        <p:spPr>
          <a:xfrm>
            <a:off x="363547" y="1904317"/>
            <a:ext cx="4848533" cy="2862322"/>
          </a:xfrm>
          <a:prstGeom prst="rect">
            <a:avLst/>
          </a:prstGeom>
          <a:noFill/>
        </p:spPr>
        <p:txBody>
          <a:bodyPr wrap="square" rtlCol="0">
            <a:spAutoFit/>
          </a:bodyPr>
          <a:lstStyle/>
          <a:p>
            <a:pPr marL="342900" indent="-342900">
              <a:buAutoNum type="arabicPeriod"/>
            </a:pPr>
            <a:r>
              <a:rPr lang="en-US" altLang="zh-CN" sz="2000" dirty="0" smtClean="0"/>
              <a:t>Get dataset of unlabeled images</a:t>
            </a:r>
          </a:p>
          <a:p>
            <a:pPr marL="800100" lvl="1" indent="-342900">
              <a:buFont typeface="Arial" panose="020B0604020202020204" pitchFamily="34" charset="0"/>
              <a:buChar char="•"/>
            </a:pPr>
            <a:r>
              <a:rPr lang="en-US" altLang="zh-CN" sz="2000" dirty="0" smtClean="0"/>
              <a:t>Distribution should be similar to eventual classification images</a:t>
            </a:r>
          </a:p>
          <a:p>
            <a:pPr marL="342900" indent="-342900">
              <a:buAutoNum type="arabicPeriod"/>
            </a:pPr>
            <a:r>
              <a:rPr lang="en-US" altLang="zh-CN" sz="2000" dirty="0" smtClean="0"/>
              <a:t>Sample 32x32 patches</a:t>
            </a:r>
          </a:p>
          <a:p>
            <a:pPr marL="800100" lvl="1" indent="-342900">
              <a:buFont typeface="Arial" panose="020B0604020202020204" pitchFamily="34" charset="0"/>
              <a:buChar char="•"/>
            </a:pPr>
            <a:r>
              <a:rPr lang="en-US" altLang="zh-CN" sz="2000" dirty="0" smtClean="0"/>
              <a:t>Different images</a:t>
            </a:r>
          </a:p>
          <a:p>
            <a:pPr marL="800100" lvl="1" indent="-342900">
              <a:buFont typeface="Arial" panose="020B0604020202020204" pitchFamily="34" charset="0"/>
              <a:buChar char="•"/>
            </a:pPr>
            <a:r>
              <a:rPr lang="en-US" altLang="zh-CN" sz="2000" dirty="0" smtClean="0"/>
              <a:t>Different scales</a:t>
            </a:r>
          </a:p>
          <a:p>
            <a:pPr marL="800100" lvl="1" indent="-342900">
              <a:buFont typeface="Arial" panose="020B0604020202020204" pitchFamily="34" charset="0"/>
              <a:buChar char="•"/>
            </a:pPr>
            <a:r>
              <a:rPr lang="en-US" altLang="zh-CN" sz="2000" dirty="0" smtClean="0"/>
              <a:t>Different positions</a:t>
            </a:r>
          </a:p>
          <a:p>
            <a:pPr marL="800100" lvl="1" indent="-342900">
              <a:buFont typeface="Arial" panose="020B0604020202020204" pitchFamily="34" charset="0"/>
              <a:buChar char="•"/>
            </a:pPr>
            <a:r>
              <a:rPr lang="en-US" altLang="zh-CN" sz="2000" dirty="0" smtClean="0"/>
              <a:t>Must have sufficient gradient energy (avoid uniformly colored ones)</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225" y="1733760"/>
            <a:ext cx="5748638" cy="3819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5896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3</a:t>
            </a:r>
            <a:r>
              <a:rPr lang="en-US" altLang="zh-CN" sz="2800" dirty="0"/>
              <a:t>. Unsupervised </a:t>
            </a:r>
            <a:r>
              <a:rPr lang="en-US" altLang="zh-CN" sz="2800" dirty="0" smtClean="0"/>
              <a:t>Feature Learning by Augmenting Single </a:t>
            </a:r>
            <a:r>
              <a:rPr lang="en-US" altLang="zh-CN" sz="2800" dirty="0"/>
              <a:t>I</a:t>
            </a:r>
            <a:r>
              <a:rPr lang="en-US" altLang="zh-CN" sz="2800" dirty="0" smtClean="0"/>
              <a:t>mages</a:t>
            </a:r>
            <a:br>
              <a:rPr lang="en-US" altLang="zh-CN" sz="2800" dirty="0" smtClean="0"/>
            </a:br>
            <a:r>
              <a:rPr lang="en-US" altLang="zh-CN" sz="2800" dirty="0" smtClean="0"/>
              <a:t>3.3 Transformations</a:t>
            </a:r>
            <a:endParaRPr lang="zh-CN" altLang="en-US" sz="2800" dirty="0"/>
          </a:p>
        </p:txBody>
      </p:sp>
      <p:sp>
        <p:nvSpPr>
          <p:cNvPr id="6" name="文本框 5"/>
          <p:cNvSpPr txBox="1"/>
          <p:nvPr/>
        </p:nvSpPr>
        <p:spPr>
          <a:xfrm>
            <a:off x="482419" y="3801208"/>
            <a:ext cx="10426765" cy="2862322"/>
          </a:xfrm>
          <a:prstGeom prst="rect">
            <a:avLst/>
          </a:prstGeom>
          <a:noFill/>
        </p:spPr>
        <p:txBody>
          <a:bodyPr wrap="none" rtlCol="0">
            <a:spAutoFit/>
          </a:bodyPr>
          <a:lstStyle/>
          <a:p>
            <a:pPr marL="342900" indent="-342900">
              <a:buFont typeface="Arial" panose="020B0604020202020204" pitchFamily="34" charset="0"/>
              <a:buChar char="•"/>
            </a:pPr>
            <a:r>
              <a:rPr lang="en-US" altLang="zh-CN" sz="2000" dirty="0" smtClean="0"/>
              <a:t>Each random transformation is  a composition of:</a:t>
            </a:r>
          </a:p>
          <a:p>
            <a:pPr marL="800100" lvl="1" indent="-342900">
              <a:buFont typeface="Arial" panose="020B0604020202020204" pitchFamily="34" charset="0"/>
              <a:buChar char="•"/>
            </a:pPr>
            <a:r>
              <a:rPr lang="en-US" altLang="zh-CN" sz="2000" dirty="0" smtClean="0"/>
              <a:t>x/y translation up to 0.25x(32,32)</a:t>
            </a:r>
          </a:p>
          <a:p>
            <a:pPr marL="800100" lvl="1" indent="-342900">
              <a:buFont typeface="Arial" panose="020B0604020202020204" pitchFamily="34" charset="0"/>
              <a:buChar char="•"/>
            </a:pPr>
            <a:r>
              <a:rPr lang="en-US" altLang="zh-CN" sz="2000" dirty="0" smtClean="0"/>
              <a:t>Image scaling between 0.7x-1.4x</a:t>
            </a:r>
          </a:p>
          <a:p>
            <a:pPr marL="800100" lvl="1" indent="-342900">
              <a:buFont typeface="Arial" panose="020B0604020202020204" pitchFamily="34" charset="0"/>
              <a:buChar char="•"/>
            </a:pPr>
            <a:r>
              <a:rPr lang="en-US" altLang="zh-CN" sz="2000" dirty="0" smtClean="0"/>
              <a:t>Adjust color</a:t>
            </a:r>
          </a:p>
          <a:p>
            <a:pPr marL="1257300" lvl="2" indent="-342900">
              <a:buAutoNum type="arabicPeriod"/>
            </a:pPr>
            <a:r>
              <a:rPr lang="en-US" altLang="zh-CN" sz="2000" dirty="0" smtClean="0"/>
              <a:t>Get patch’s principal components</a:t>
            </a:r>
          </a:p>
          <a:p>
            <a:pPr marL="1257300" lvl="2" indent="-342900">
              <a:buAutoNum type="arabicPeriod"/>
            </a:pPr>
            <a:r>
              <a:rPr lang="en-US" altLang="zh-CN" sz="2000" dirty="0" smtClean="0"/>
              <a:t>Select scaling factor between 0.5-2 for each component</a:t>
            </a:r>
          </a:p>
          <a:p>
            <a:pPr marL="1257300" lvl="2" indent="-342900">
              <a:buAutoNum type="arabicPeriod"/>
            </a:pPr>
            <a:r>
              <a:rPr lang="en-US" altLang="zh-CN" sz="2000" dirty="0" smtClean="0"/>
              <a:t>Apply same transformation to all pixels in patch</a:t>
            </a:r>
            <a:endParaRPr lang="en-US" altLang="zh-CN" sz="2000" dirty="0"/>
          </a:p>
          <a:p>
            <a:pPr marL="800100" lvl="1" indent="-342900">
              <a:buFont typeface="Arial" panose="020B0604020202020204" pitchFamily="34" charset="0"/>
              <a:buChar char="•"/>
            </a:pPr>
            <a:r>
              <a:rPr lang="en-US" altLang="zh-CN" sz="2000" dirty="0" smtClean="0"/>
              <a:t>Change saturation and value (</a:t>
            </a:r>
            <a:r>
              <a:rPr lang="en-US" altLang="zh-CN" sz="2000" i="1" dirty="0" smtClean="0"/>
              <a:t>i.e.</a:t>
            </a:r>
            <a:r>
              <a:rPr lang="en-US" altLang="zh-CN" sz="2000" dirty="0" smtClean="0"/>
              <a:t>, in H</a:t>
            </a:r>
            <a:r>
              <a:rPr lang="en-US" altLang="zh-CN" sz="2000" b="1" dirty="0" smtClean="0"/>
              <a:t>SV</a:t>
            </a:r>
            <a:r>
              <a:rPr lang="en-US" altLang="zh-CN" sz="2000" dirty="0" smtClean="0"/>
              <a:t> space) by raising value to a power between 0.25-4</a:t>
            </a:r>
          </a:p>
          <a:p>
            <a:pPr marL="342900" indent="-342900">
              <a:buFont typeface="Arial" panose="020B0604020202020204" pitchFamily="34" charset="0"/>
              <a:buChar char="•"/>
            </a:pPr>
            <a:r>
              <a:rPr lang="en-US" altLang="zh-CN" sz="2000" dirty="0" smtClean="0"/>
              <a:t>Only pre-processing is subtracting training set mean pixel value (at each pixel)</a:t>
            </a: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304" y="1455822"/>
            <a:ext cx="3906376" cy="2609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2273" y="1924713"/>
            <a:ext cx="1817109" cy="181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文本框 44"/>
          <p:cNvSpPr txBox="1"/>
          <p:nvPr/>
        </p:nvSpPr>
        <p:spPr>
          <a:xfrm>
            <a:off x="2062273" y="1455822"/>
            <a:ext cx="1817109" cy="369332"/>
          </a:xfrm>
          <a:prstGeom prst="rect">
            <a:avLst/>
          </a:prstGeom>
          <a:noFill/>
        </p:spPr>
        <p:txBody>
          <a:bodyPr wrap="square" rtlCol="0">
            <a:spAutoFit/>
          </a:bodyPr>
          <a:lstStyle/>
          <a:p>
            <a:pPr algn="ctr"/>
            <a:r>
              <a:rPr lang="en-US" altLang="zh-CN" dirty="0" smtClean="0"/>
              <a:t>Sample patch</a:t>
            </a:r>
            <a:endParaRPr lang="zh-CN" altLang="en-US" dirty="0"/>
          </a:p>
        </p:txBody>
      </p:sp>
      <p:sp>
        <p:nvSpPr>
          <p:cNvPr id="31" name="Right Arrow 30"/>
          <p:cNvSpPr/>
          <p:nvPr/>
        </p:nvSpPr>
        <p:spPr>
          <a:xfrm>
            <a:off x="4897444" y="2313721"/>
            <a:ext cx="1537854" cy="1039091"/>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1" name="文本框 44"/>
          <p:cNvSpPr txBox="1"/>
          <p:nvPr/>
        </p:nvSpPr>
        <p:spPr>
          <a:xfrm>
            <a:off x="4635286" y="1548271"/>
            <a:ext cx="1817109" cy="646331"/>
          </a:xfrm>
          <a:prstGeom prst="rect">
            <a:avLst/>
          </a:prstGeom>
          <a:noFill/>
        </p:spPr>
        <p:txBody>
          <a:bodyPr wrap="square" rtlCol="0">
            <a:spAutoFit/>
          </a:bodyPr>
          <a:lstStyle/>
          <a:p>
            <a:pPr algn="ctr"/>
            <a:r>
              <a:rPr lang="en-US" altLang="zh-CN" dirty="0" smtClean="0"/>
              <a:t>Transformations</a:t>
            </a:r>
          </a:p>
          <a:p>
            <a:pPr algn="ctr"/>
            <a:r>
              <a:rPr lang="en-US" altLang="zh-CN" dirty="0" smtClean="0"/>
              <a:t>w/ randomness</a:t>
            </a:r>
            <a:endParaRPr lang="zh-CN" altLang="en-US" dirty="0"/>
          </a:p>
        </p:txBody>
      </p:sp>
    </p:spTree>
    <p:extLst>
      <p:ext uri="{BB962C8B-B14F-4D97-AF65-F5344CB8AC3E}">
        <p14:creationId xmlns:p14="http://schemas.microsoft.com/office/powerpoint/2010/main" val="11853379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3</a:t>
            </a:r>
            <a:r>
              <a:rPr lang="en-US" altLang="zh-CN" sz="2800" dirty="0"/>
              <a:t>. Unsupervised </a:t>
            </a:r>
            <a:r>
              <a:rPr lang="en-US" altLang="zh-CN" sz="2800" dirty="0" smtClean="0"/>
              <a:t>Feature Learning by Augmenting Single </a:t>
            </a:r>
            <a:r>
              <a:rPr lang="en-US" altLang="zh-CN" sz="2800" dirty="0"/>
              <a:t>I</a:t>
            </a:r>
            <a:r>
              <a:rPr lang="en-US" altLang="zh-CN" sz="2800" dirty="0" smtClean="0"/>
              <a:t>mages</a:t>
            </a:r>
            <a:br>
              <a:rPr lang="en-US" altLang="zh-CN" sz="2800" dirty="0" smtClean="0"/>
            </a:br>
            <a:r>
              <a:rPr lang="en-US" altLang="zh-CN" sz="2800" dirty="0" smtClean="0"/>
              <a:t>3.4 Training the Neural Network Feature Extractor</a:t>
            </a:r>
            <a:endParaRPr lang="zh-CN" altLang="en-US" sz="2800" dirty="0"/>
          </a:p>
        </p:txBody>
      </p:sp>
      <p:sp>
        <p:nvSpPr>
          <p:cNvPr id="6" name="文本框 5"/>
          <p:cNvSpPr txBox="1"/>
          <p:nvPr/>
        </p:nvSpPr>
        <p:spPr>
          <a:xfrm>
            <a:off x="482419" y="1599875"/>
            <a:ext cx="7802649" cy="4093428"/>
          </a:xfrm>
          <a:prstGeom prst="rect">
            <a:avLst/>
          </a:prstGeom>
          <a:noFill/>
        </p:spPr>
        <p:txBody>
          <a:bodyPr wrap="none" rtlCol="0">
            <a:spAutoFit/>
          </a:bodyPr>
          <a:lstStyle/>
          <a:p>
            <a:pPr marL="342900" indent="-342900">
              <a:buFont typeface="Arial" panose="020B0604020202020204" pitchFamily="34" charset="0"/>
              <a:buChar char="•"/>
            </a:pPr>
            <a:r>
              <a:rPr lang="en-US" altLang="zh-CN" sz="2000" dirty="0" smtClean="0"/>
              <a:t>Use </a:t>
            </a:r>
            <a:r>
              <a:rPr lang="en-US" altLang="zh-CN" sz="2000" dirty="0" err="1" smtClean="0"/>
              <a:t>AlexNet</a:t>
            </a:r>
            <a:r>
              <a:rPr lang="en-US" altLang="zh-CN" sz="2000" dirty="0" smtClean="0"/>
              <a:t> code to train a </a:t>
            </a:r>
            <a:r>
              <a:rPr lang="en-US" altLang="zh-CN" sz="2000" dirty="0" err="1" smtClean="0"/>
              <a:t>ConvNet</a:t>
            </a:r>
            <a:r>
              <a:rPr lang="en-US" altLang="zh-CN" sz="2000" dirty="0" smtClean="0"/>
              <a:t> with standard classification loss </a:t>
            </a:r>
          </a:p>
          <a:p>
            <a:pPr marL="800100" lvl="1" indent="-342900">
              <a:buAutoNum type="arabicPeriod"/>
            </a:pPr>
            <a:r>
              <a:rPr lang="en-US" altLang="zh-CN" sz="2000" dirty="0" smtClean="0"/>
              <a:t>2 convolution layers</a:t>
            </a:r>
          </a:p>
          <a:p>
            <a:pPr marL="1257300" lvl="2" indent="-342900">
              <a:buFont typeface="Arial" panose="020B0604020202020204" pitchFamily="34" charset="0"/>
              <a:buChar char="•"/>
            </a:pPr>
            <a:r>
              <a:rPr lang="en-US" altLang="zh-CN" sz="2000" dirty="0" smtClean="0"/>
              <a:t>64 filters</a:t>
            </a:r>
          </a:p>
          <a:p>
            <a:pPr marL="1257300" lvl="2" indent="-342900">
              <a:buFont typeface="Arial" panose="020B0604020202020204" pitchFamily="34" charset="0"/>
              <a:buChar char="•"/>
            </a:pPr>
            <a:r>
              <a:rPr lang="en-US" altLang="zh-CN" sz="2000" dirty="0"/>
              <a:t>5x5 size </a:t>
            </a:r>
            <a:endParaRPr lang="en-US" altLang="zh-CN" sz="2000" dirty="0" smtClean="0"/>
          </a:p>
          <a:p>
            <a:pPr marL="1257300" lvl="2" indent="-342900">
              <a:buFont typeface="Arial" panose="020B0604020202020204" pitchFamily="34" charset="0"/>
              <a:buChar char="•"/>
            </a:pPr>
            <a:r>
              <a:rPr lang="en-US" altLang="zh-CN" sz="2000" dirty="0" smtClean="0"/>
              <a:t>2x2 max pooling layers</a:t>
            </a:r>
          </a:p>
          <a:p>
            <a:pPr marL="800100" lvl="1" indent="-342900">
              <a:buAutoNum type="arabicPeriod"/>
            </a:pPr>
            <a:r>
              <a:rPr lang="en-US" altLang="zh-CN" sz="2000" dirty="0" smtClean="0"/>
              <a:t>1 fully connected layer</a:t>
            </a:r>
          </a:p>
          <a:p>
            <a:pPr marL="1257300" lvl="2" indent="-342900">
              <a:buFont typeface="Arial" panose="020B0604020202020204" pitchFamily="34" charset="0"/>
              <a:buChar char="•"/>
            </a:pPr>
            <a:r>
              <a:rPr lang="en-US" altLang="zh-CN" sz="2000" dirty="0" smtClean="0"/>
              <a:t>128 neurons</a:t>
            </a:r>
          </a:p>
          <a:p>
            <a:pPr marL="1257300" lvl="2" indent="-342900">
              <a:buFont typeface="Arial" panose="020B0604020202020204" pitchFamily="34" charset="0"/>
              <a:buChar char="•"/>
            </a:pPr>
            <a:r>
              <a:rPr lang="en-US" altLang="zh-CN" sz="2000" dirty="0" smtClean="0"/>
              <a:t>Added dropout</a:t>
            </a:r>
          </a:p>
          <a:p>
            <a:pPr marL="800100" lvl="1" indent="-342900">
              <a:buAutoNum type="arabicPeriod"/>
            </a:pPr>
            <a:r>
              <a:rPr lang="en-US" altLang="zh-CN" sz="2000" dirty="0" smtClean="0"/>
              <a:t>1 </a:t>
            </a:r>
            <a:r>
              <a:rPr lang="en-US" altLang="zh-CN" sz="2000" dirty="0" err="1" smtClean="0"/>
              <a:t>softmax</a:t>
            </a:r>
            <a:r>
              <a:rPr lang="en-US" altLang="zh-CN" sz="2000" dirty="0" smtClean="0"/>
              <a:t> layer</a:t>
            </a:r>
            <a:endParaRPr lang="en-US" altLang="zh-CN" sz="2000" dirty="0"/>
          </a:p>
          <a:p>
            <a:pPr marL="342900" indent="-342900">
              <a:buFont typeface="Arial" panose="020B0604020202020204" pitchFamily="34" charset="0"/>
              <a:buChar char="•"/>
            </a:pPr>
            <a:r>
              <a:rPr lang="en-US" altLang="zh-CN" sz="2000" dirty="0" smtClean="0"/>
              <a:t>Pre-training sometimes necessary</a:t>
            </a:r>
          </a:p>
          <a:p>
            <a:pPr marL="800100" lvl="1" indent="-342900">
              <a:buAutoNum type="arabicPeriod"/>
            </a:pPr>
            <a:r>
              <a:rPr lang="en-US" altLang="zh-CN" sz="2000" dirty="0" smtClean="0"/>
              <a:t>Large number classes -&gt; poor training</a:t>
            </a:r>
          </a:p>
          <a:p>
            <a:pPr marL="800100" lvl="1" indent="-342900">
              <a:buAutoNum type="arabicPeriod"/>
            </a:pPr>
            <a:r>
              <a:rPr lang="en-US" altLang="zh-CN" sz="2000" dirty="0" smtClean="0"/>
              <a:t>Pre-train w/ a smaller subset of classes</a:t>
            </a:r>
          </a:p>
          <a:p>
            <a:pPr marL="800100" lvl="1" indent="-342900">
              <a:buAutoNum type="arabicPeriod"/>
            </a:pPr>
            <a:r>
              <a:rPr lang="en-US" altLang="zh-CN" sz="2000" dirty="0" smtClean="0"/>
              <a:t>Add remaining classes back in</a:t>
            </a:r>
          </a:p>
        </p:txBody>
      </p:sp>
    </p:spTree>
    <p:extLst>
      <p:ext uri="{BB962C8B-B14F-4D97-AF65-F5344CB8AC3E}">
        <p14:creationId xmlns:p14="http://schemas.microsoft.com/office/powerpoint/2010/main" val="2543098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3</a:t>
            </a:r>
            <a:r>
              <a:rPr lang="en-US" altLang="zh-CN" sz="2800" dirty="0"/>
              <a:t>. Unsupervised </a:t>
            </a:r>
            <a:r>
              <a:rPr lang="en-US" altLang="zh-CN" sz="2800" dirty="0" smtClean="0"/>
              <a:t>Feature Learning by Augmenting Single </a:t>
            </a:r>
            <a:r>
              <a:rPr lang="en-US" altLang="zh-CN" sz="2800" dirty="0"/>
              <a:t>I</a:t>
            </a:r>
            <a:r>
              <a:rPr lang="en-US" altLang="zh-CN" sz="2800" dirty="0" smtClean="0"/>
              <a:t>mages</a:t>
            </a:r>
            <a:br>
              <a:rPr lang="en-US" altLang="zh-CN" sz="2800" dirty="0" smtClean="0"/>
            </a:br>
            <a:r>
              <a:rPr lang="en-US" altLang="zh-CN" sz="2800" dirty="0" smtClean="0"/>
              <a:t>3.4 Testing the Features</a:t>
            </a:r>
            <a:endParaRPr lang="zh-CN" altLang="en-US" sz="2800" dirty="0"/>
          </a:p>
        </p:txBody>
      </p:sp>
      <p:sp>
        <p:nvSpPr>
          <p:cNvPr id="6" name="文本框 5"/>
          <p:cNvSpPr txBox="1"/>
          <p:nvPr/>
        </p:nvSpPr>
        <p:spPr>
          <a:xfrm>
            <a:off x="482419" y="1599875"/>
            <a:ext cx="7214347" cy="2246769"/>
          </a:xfrm>
          <a:prstGeom prst="rect">
            <a:avLst/>
          </a:prstGeom>
          <a:noFill/>
        </p:spPr>
        <p:txBody>
          <a:bodyPr wrap="none" rtlCol="0">
            <a:spAutoFit/>
          </a:bodyPr>
          <a:lstStyle/>
          <a:p>
            <a:pPr marL="342900" indent="-342900">
              <a:buAutoNum type="arabicPeriod"/>
            </a:pPr>
            <a:r>
              <a:rPr lang="en-US" altLang="zh-CN" sz="2000" dirty="0" smtClean="0"/>
              <a:t>Feature extraction (learned on </a:t>
            </a:r>
            <a:r>
              <a:rPr lang="en-US" altLang="zh-CN" sz="2000" i="1" dirty="0" smtClean="0"/>
              <a:t>unlabeled</a:t>
            </a:r>
            <a:r>
              <a:rPr lang="en-US" altLang="zh-CN" sz="2000" dirty="0" smtClean="0"/>
              <a:t> dataset)</a:t>
            </a:r>
          </a:p>
          <a:p>
            <a:pPr marL="800100" lvl="1" indent="-342900">
              <a:buAutoNum type="arabicPeriod"/>
            </a:pPr>
            <a:r>
              <a:rPr lang="en-US" altLang="zh-CN" sz="2000" dirty="0" smtClean="0"/>
              <a:t>Convert NN to fully convolutional one (</a:t>
            </a:r>
            <a:r>
              <a:rPr lang="en-US" altLang="zh-CN" sz="2000" i="1" dirty="0" smtClean="0"/>
              <a:t>i.e.,</a:t>
            </a:r>
            <a:r>
              <a:rPr lang="en-US" altLang="zh-CN" sz="2000" dirty="0" smtClean="0"/>
              <a:t> without </a:t>
            </a:r>
            <a:r>
              <a:rPr lang="en-US" altLang="zh-CN" sz="2000" dirty="0" err="1" smtClean="0"/>
              <a:t>softmax</a:t>
            </a:r>
            <a:r>
              <a:rPr lang="en-US" altLang="zh-CN" sz="2000" dirty="0" smtClean="0"/>
              <a:t>)</a:t>
            </a:r>
          </a:p>
          <a:p>
            <a:pPr marL="800100" lvl="1" indent="-342900">
              <a:buAutoNum type="arabicPeriod"/>
            </a:pPr>
            <a:r>
              <a:rPr lang="en-US" altLang="zh-CN" sz="2000" dirty="0" smtClean="0"/>
              <a:t>Create a 3-layer spatial pyramid of these features</a:t>
            </a:r>
          </a:p>
          <a:p>
            <a:pPr marL="800100" lvl="1" indent="-342900">
              <a:buAutoNum type="arabicPeriod"/>
            </a:pPr>
            <a:r>
              <a:rPr lang="en-US" altLang="zh-CN" sz="2000" dirty="0" smtClean="0"/>
              <a:t>Now have fixed-size, multi-scale feature representation</a:t>
            </a:r>
            <a:endParaRPr lang="en-US" altLang="zh-CN" sz="2000" dirty="0"/>
          </a:p>
          <a:p>
            <a:pPr marL="342900" indent="-342900">
              <a:buAutoNum type="arabicPeriod"/>
            </a:pPr>
            <a:r>
              <a:rPr lang="en-US" altLang="zh-CN" sz="2000" dirty="0" smtClean="0"/>
              <a:t>Train SVM using the train set of the </a:t>
            </a:r>
            <a:r>
              <a:rPr lang="en-US" altLang="zh-CN" sz="2000" i="1" dirty="0" smtClean="0"/>
              <a:t>labeled</a:t>
            </a:r>
            <a:r>
              <a:rPr lang="en-US" altLang="zh-CN" sz="2000" dirty="0" smtClean="0"/>
              <a:t> dataset</a:t>
            </a:r>
          </a:p>
          <a:p>
            <a:pPr marL="800100" lvl="1" indent="-342900">
              <a:buFont typeface="Arial" panose="020B0604020202020204" pitchFamily="34" charset="0"/>
              <a:buChar char="•"/>
            </a:pPr>
            <a:r>
              <a:rPr lang="en-US" altLang="zh-CN" sz="2000" dirty="0" smtClean="0"/>
              <a:t>Parameters via cross-</a:t>
            </a:r>
            <a:r>
              <a:rPr lang="en-US" altLang="zh-CN" sz="2000" dirty="0" err="1" smtClean="0"/>
              <a:t>val</a:t>
            </a:r>
            <a:endParaRPr lang="en-US" altLang="zh-CN" sz="2000" dirty="0"/>
          </a:p>
          <a:p>
            <a:pPr marL="342900" indent="-342900">
              <a:buAutoNum type="arabicPeriod"/>
            </a:pPr>
            <a:r>
              <a:rPr lang="en-US" altLang="zh-CN" sz="2000" dirty="0" smtClean="0"/>
              <a:t>Test SVM on test set of the </a:t>
            </a:r>
            <a:r>
              <a:rPr lang="en-US" altLang="zh-CN" sz="2000" i="1" dirty="0" smtClean="0"/>
              <a:t>labeled</a:t>
            </a:r>
            <a:r>
              <a:rPr lang="en-US" altLang="zh-CN" sz="2000" dirty="0" smtClean="0"/>
              <a:t> dataset</a:t>
            </a:r>
          </a:p>
        </p:txBody>
      </p:sp>
    </p:spTree>
    <p:extLst>
      <p:ext uri="{BB962C8B-B14F-4D97-AF65-F5344CB8AC3E}">
        <p14:creationId xmlns:p14="http://schemas.microsoft.com/office/powerpoint/2010/main" val="759469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3</a:t>
            </a:r>
            <a:r>
              <a:rPr lang="en-US" altLang="zh-CN" sz="2800" dirty="0"/>
              <a:t>. Unsupervised </a:t>
            </a:r>
            <a:r>
              <a:rPr lang="en-US" altLang="zh-CN" sz="2800" dirty="0" smtClean="0"/>
              <a:t>Feature Learning by Augmenting Single </a:t>
            </a:r>
            <a:r>
              <a:rPr lang="en-US" altLang="zh-CN" sz="2800" dirty="0"/>
              <a:t>I</a:t>
            </a:r>
            <a:r>
              <a:rPr lang="en-US" altLang="zh-CN" sz="2800" dirty="0" smtClean="0"/>
              <a:t>mages</a:t>
            </a:r>
            <a:br>
              <a:rPr lang="en-US" altLang="zh-CN" sz="2800" dirty="0" smtClean="0"/>
            </a:br>
            <a:r>
              <a:rPr lang="en-US" altLang="zh-CN" sz="2800" dirty="0" smtClean="0"/>
              <a:t>3.5 Results</a:t>
            </a:r>
            <a:endParaRPr lang="zh-CN" altLang="en-US" sz="2800" dirty="0"/>
          </a:p>
        </p:txBody>
      </p:sp>
      <p:sp>
        <p:nvSpPr>
          <p:cNvPr id="6" name="文本框 5"/>
          <p:cNvSpPr txBox="1"/>
          <p:nvPr/>
        </p:nvSpPr>
        <p:spPr>
          <a:xfrm>
            <a:off x="482419" y="1599875"/>
            <a:ext cx="6393738" cy="400110"/>
          </a:xfrm>
          <a:prstGeom prst="rect">
            <a:avLst/>
          </a:prstGeom>
          <a:noFill/>
        </p:spPr>
        <p:txBody>
          <a:bodyPr wrap="none" rtlCol="0">
            <a:spAutoFit/>
          </a:bodyPr>
          <a:lstStyle/>
          <a:p>
            <a:pPr marL="342900" indent="-342900">
              <a:buFont typeface="Arial" panose="020B0604020202020204" pitchFamily="34" charset="0"/>
              <a:buChar char="•"/>
            </a:pPr>
            <a:r>
              <a:rPr lang="en-US" altLang="zh-CN" sz="2000" dirty="0" smtClean="0"/>
              <a:t>Competitive or better than other unsupervised methods</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23" y="2184134"/>
            <a:ext cx="11287355" cy="3979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2702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lstStyle/>
          <a:p>
            <a:r>
              <a:rPr lang="en-US" altLang="zh-CN" dirty="0" smtClean="0"/>
              <a:t>Unsupervised Learning with Receptive Fields</a:t>
            </a:r>
            <a:endParaRPr lang="zh-CN" altLang="en-US" dirty="0"/>
          </a:p>
        </p:txBody>
      </p:sp>
    </p:spTree>
    <p:extLst>
      <p:ext uri="{BB962C8B-B14F-4D97-AF65-F5344CB8AC3E}">
        <p14:creationId xmlns:p14="http://schemas.microsoft.com/office/powerpoint/2010/main" val="4188627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Unsupervised Representation Learning</a:t>
            </a:r>
            <a:endParaRPr lang="zh-CN" altLang="en-US" dirty="0"/>
          </a:p>
        </p:txBody>
      </p:sp>
      <p:pic>
        <p:nvPicPr>
          <p:cNvPr id="5" name="图片 4"/>
          <p:cNvPicPr>
            <a:picLocks noChangeAspect="1"/>
          </p:cNvPicPr>
          <p:nvPr/>
        </p:nvPicPr>
        <p:blipFill>
          <a:blip r:embed="rId3"/>
          <a:stretch>
            <a:fillRect/>
          </a:stretch>
        </p:blipFill>
        <p:spPr>
          <a:xfrm>
            <a:off x="2852737" y="1622960"/>
            <a:ext cx="6677025" cy="1257300"/>
          </a:xfrm>
          <a:prstGeom prst="rect">
            <a:avLst/>
          </a:prstGeom>
        </p:spPr>
      </p:pic>
      <p:sp>
        <p:nvSpPr>
          <p:cNvPr id="7" name="矩形 6"/>
          <p:cNvSpPr/>
          <p:nvPr/>
        </p:nvSpPr>
        <p:spPr>
          <a:xfrm>
            <a:off x="165232" y="6334780"/>
            <a:ext cx="11861533" cy="523220"/>
          </a:xfrm>
          <a:prstGeom prst="rect">
            <a:avLst/>
          </a:prstGeom>
        </p:spPr>
        <p:txBody>
          <a:bodyPr wrap="square">
            <a:spAutoFit/>
          </a:bodyPr>
          <a:lstStyle/>
          <a:p>
            <a:r>
              <a:rPr lang="en-US" altLang="zh-CN" sz="1400" dirty="0" smtClean="0"/>
              <a:t>[1] </a:t>
            </a:r>
            <a:r>
              <a:rPr lang="en-US" altLang="zh-CN" sz="1400" dirty="0" err="1" smtClean="0"/>
              <a:t>Bengio</a:t>
            </a:r>
            <a:r>
              <a:rPr lang="en-US" altLang="zh-CN" sz="1400" dirty="0"/>
              <a:t>, </a:t>
            </a:r>
            <a:r>
              <a:rPr lang="en-US" altLang="zh-CN" sz="1400" dirty="0" err="1"/>
              <a:t>Yoshua</a:t>
            </a:r>
            <a:r>
              <a:rPr lang="en-US" altLang="zh-CN" sz="1400" dirty="0"/>
              <a:t>, Aaron </a:t>
            </a:r>
            <a:r>
              <a:rPr lang="en-US" altLang="zh-CN" sz="1400" dirty="0" err="1"/>
              <a:t>Courville</a:t>
            </a:r>
            <a:r>
              <a:rPr lang="en-US" altLang="zh-CN" sz="1400" dirty="0"/>
              <a:t>, and Pierre Vincent. "Representation learning: A review and new perspectives." </a:t>
            </a:r>
            <a:r>
              <a:rPr lang="en-US" altLang="zh-CN" sz="1400" i="1" dirty="0"/>
              <a:t>Pattern Analysis and Machine Intelligence, IEEE Transactions on</a:t>
            </a:r>
            <a:r>
              <a:rPr lang="en-US" altLang="zh-CN" sz="1400" dirty="0"/>
              <a:t> 35.8 (2013): 1798-1828.</a:t>
            </a:r>
          </a:p>
        </p:txBody>
      </p:sp>
      <p:cxnSp>
        <p:nvCxnSpPr>
          <p:cNvPr id="44" name="直接连接符 43"/>
          <p:cNvCxnSpPr/>
          <p:nvPr/>
        </p:nvCxnSpPr>
        <p:spPr>
          <a:xfrm flipV="1">
            <a:off x="4464418" y="2249203"/>
            <a:ext cx="4890335" cy="91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2852737" y="2573497"/>
            <a:ext cx="6502016" cy="4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2852737" y="2853063"/>
            <a:ext cx="6189663" cy="31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813797" y="3967583"/>
            <a:ext cx="494046" cy="369332"/>
          </a:xfrm>
          <a:prstGeom prst="rect">
            <a:avLst/>
          </a:prstGeom>
          <a:solidFill>
            <a:srgbClr val="FFC000"/>
          </a:solidFill>
        </p:spPr>
        <p:txBody>
          <a:bodyPr wrap="none" rtlCol="0">
            <a:spAutoFit/>
          </a:bodyPr>
          <a:lstStyle/>
          <a:p>
            <a:r>
              <a:rPr lang="en-US" altLang="zh-CN" dirty="0" smtClean="0"/>
              <a:t>EM</a:t>
            </a:r>
            <a:endParaRPr lang="zh-CN" altLang="en-US" dirty="0"/>
          </a:p>
        </p:txBody>
      </p:sp>
      <p:sp>
        <p:nvSpPr>
          <p:cNvPr id="55" name="文本框 54"/>
          <p:cNvSpPr txBox="1"/>
          <p:nvPr/>
        </p:nvSpPr>
        <p:spPr>
          <a:xfrm>
            <a:off x="520261" y="3267384"/>
            <a:ext cx="1525610" cy="369332"/>
          </a:xfrm>
          <a:prstGeom prst="rect">
            <a:avLst/>
          </a:prstGeom>
          <a:solidFill>
            <a:srgbClr val="FFC000"/>
          </a:solidFill>
        </p:spPr>
        <p:txBody>
          <a:bodyPr wrap="none" rtlCol="0">
            <a:spAutoFit/>
          </a:bodyPr>
          <a:lstStyle/>
          <a:p>
            <a:r>
              <a:rPr lang="en-US" altLang="zh-CN" dirty="0" smtClean="0"/>
              <a:t>Sparse-Coding</a:t>
            </a:r>
            <a:endParaRPr lang="zh-CN" altLang="en-US" dirty="0"/>
          </a:p>
        </p:txBody>
      </p:sp>
      <p:sp>
        <p:nvSpPr>
          <p:cNvPr id="56" name="文本框 55"/>
          <p:cNvSpPr txBox="1"/>
          <p:nvPr/>
        </p:nvSpPr>
        <p:spPr>
          <a:xfrm>
            <a:off x="1175747" y="4629318"/>
            <a:ext cx="559769" cy="369332"/>
          </a:xfrm>
          <a:prstGeom prst="rect">
            <a:avLst/>
          </a:prstGeom>
          <a:solidFill>
            <a:srgbClr val="FFC000"/>
          </a:solidFill>
        </p:spPr>
        <p:txBody>
          <a:bodyPr wrap="none" rtlCol="0">
            <a:spAutoFit/>
          </a:bodyPr>
          <a:lstStyle/>
          <a:p>
            <a:r>
              <a:rPr lang="en-US" altLang="zh-CN" dirty="0" smtClean="0"/>
              <a:t>PCA</a:t>
            </a:r>
            <a:endParaRPr lang="zh-CN" altLang="en-US" dirty="0"/>
          </a:p>
        </p:txBody>
      </p:sp>
      <p:sp>
        <p:nvSpPr>
          <p:cNvPr id="57" name="文本框 56"/>
          <p:cNvSpPr txBox="1"/>
          <p:nvPr/>
        </p:nvSpPr>
        <p:spPr>
          <a:xfrm>
            <a:off x="2194922" y="4374604"/>
            <a:ext cx="498855" cy="369332"/>
          </a:xfrm>
          <a:prstGeom prst="rect">
            <a:avLst/>
          </a:prstGeom>
          <a:solidFill>
            <a:srgbClr val="FFC000"/>
          </a:solidFill>
        </p:spPr>
        <p:txBody>
          <a:bodyPr wrap="none" rtlCol="0">
            <a:spAutoFit/>
          </a:bodyPr>
          <a:lstStyle/>
          <a:p>
            <a:r>
              <a:rPr lang="en-US" altLang="zh-CN" dirty="0" smtClean="0"/>
              <a:t>ICA</a:t>
            </a:r>
            <a:endParaRPr lang="zh-CN" altLang="en-US" dirty="0"/>
          </a:p>
        </p:txBody>
      </p:sp>
      <p:sp>
        <p:nvSpPr>
          <p:cNvPr id="58" name="文本框 57"/>
          <p:cNvSpPr txBox="1"/>
          <p:nvPr/>
        </p:nvSpPr>
        <p:spPr>
          <a:xfrm>
            <a:off x="3436112" y="4123209"/>
            <a:ext cx="1542282" cy="369332"/>
          </a:xfrm>
          <a:prstGeom prst="rect">
            <a:avLst/>
          </a:prstGeom>
          <a:solidFill>
            <a:srgbClr val="92D050"/>
          </a:solidFill>
        </p:spPr>
        <p:txBody>
          <a:bodyPr wrap="none" rtlCol="0">
            <a:spAutoFit/>
          </a:bodyPr>
          <a:lstStyle/>
          <a:p>
            <a:r>
              <a:rPr lang="en-US" altLang="zh-CN" dirty="0"/>
              <a:t>auto-encoders</a:t>
            </a:r>
            <a:endParaRPr lang="zh-CN" altLang="en-US" dirty="0"/>
          </a:p>
        </p:txBody>
      </p:sp>
      <p:sp>
        <p:nvSpPr>
          <p:cNvPr id="59" name="文本框 58"/>
          <p:cNvSpPr txBox="1"/>
          <p:nvPr/>
        </p:nvSpPr>
        <p:spPr>
          <a:xfrm>
            <a:off x="2693777" y="4986692"/>
            <a:ext cx="2138727" cy="369332"/>
          </a:xfrm>
          <a:prstGeom prst="rect">
            <a:avLst/>
          </a:prstGeom>
          <a:solidFill>
            <a:srgbClr val="92D050"/>
          </a:solidFill>
        </p:spPr>
        <p:txBody>
          <a:bodyPr wrap="none" rtlCol="0">
            <a:spAutoFit/>
          </a:bodyPr>
          <a:lstStyle/>
          <a:p>
            <a:r>
              <a:rPr lang="en-US" altLang="zh-CN" dirty="0" smtClean="0"/>
              <a:t>Boltzmann machines</a:t>
            </a:r>
            <a:endParaRPr lang="zh-CN" altLang="en-US" dirty="0"/>
          </a:p>
        </p:txBody>
      </p:sp>
      <p:sp>
        <p:nvSpPr>
          <p:cNvPr id="60" name="文本框 59"/>
          <p:cNvSpPr txBox="1"/>
          <p:nvPr/>
        </p:nvSpPr>
        <p:spPr>
          <a:xfrm>
            <a:off x="2373450" y="3203542"/>
            <a:ext cx="2125325" cy="369332"/>
          </a:xfrm>
          <a:prstGeom prst="rect">
            <a:avLst/>
          </a:prstGeom>
          <a:solidFill>
            <a:srgbClr val="92D050"/>
          </a:solidFill>
        </p:spPr>
        <p:txBody>
          <a:bodyPr wrap="none" rtlCol="0">
            <a:spAutoFit/>
          </a:bodyPr>
          <a:lstStyle>
            <a:defPPr>
              <a:defRPr lang="zh-CN"/>
            </a:defPPr>
          </a:lstStyle>
          <a:p>
            <a:r>
              <a:rPr lang="en-US" altLang="zh-CN" dirty="0"/>
              <a:t>Deep Belief Network</a:t>
            </a:r>
            <a:endParaRPr lang="zh-CN" altLang="en-US" dirty="0"/>
          </a:p>
        </p:txBody>
      </p:sp>
      <p:sp>
        <p:nvSpPr>
          <p:cNvPr id="33" name="文本框 32"/>
          <p:cNvSpPr txBox="1"/>
          <p:nvPr/>
        </p:nvSpPr>
        <p:spPr>
          <a:xfrm>
            <a:off x="5805422" y="3475408"/>
            <a:ext cx="5548378" cy="707886"/>
          </a:xfrm>
          <a:prstGeom prst="rect">
            <a:avLst/>
          </a:prstGeom>
          <a:solidFill>
            <a:srgbClr val="C00000"/>
          </a:solidFill>
        </p:spPr>
        <p:txBody>
          <a:bodyPr wrap="none" rtlCol="0">
            <a:spAutoFit/>
          </a:bodyPr>
          <a:lstStyle/>
          <a:p>
            <a:r>
              <a:rPr lang="en-US" altLang="zh-CN" sz="2000" dirty="0" smtClean="0"/>
              <a:t>How about fabricating labels for training data?</a:t>
            </a:r>
          </a:p>
          <a:p>
            <a:r>
              <a:rPr lang="en-US" altLang="zh-CN" sz="2000" dirty="0" smtClean="0"/>
              <a:t>and learning representations in discriminative way?</a:t>
            </a:r>
            <a:endParaRPr lang="zh-CN" altLang="en-US" sz="2000" dirty="0"/>
          </a:p>
        </p:txBody>
      </p:sp>
      <p:sp>
        <p:nvSpPr>
          <p:cNvPr id="63" name="文本框 62"/>
          <p:cNvSpPr txBox="1"/>
          <p:nvPr/>
        </p:nvSpPr>
        <p:spPr>
          <a:xfrm>
            <a:off x="520261" y="5320093"/>
            <a:ext cx="1846916" cy="369332"/>
          </a:xfrm>
          <a:prstGeom prst="rect">
            <a:avLst/>
          </a:prstGeom>
          <a:solidFill>
            <a:srgbClr val="FFC000"/>
          </a:solidFill>
        </p:spPr>
        <p:txBody>
          <a:bodyPr wrap="none" rtlCol="0">
            <a:spAutoFit/>
          </a:bodyPr>
          <a:lstStyle/>
          <a:p>
            <a:r>
              <a:rPr lang="en-US" altLang="zh-CN" dirty="0" smtClean="0"/>
              <a:t>Manifold learning</a:t>
            </a:r>
            <a:endParaRPr lang="zh-CN" altLang="en-US" dirty="0"/>
          </a:p>
        </p:txBody>
      </p:sp>
      <p:sp>
        <p:nvSpPr>
          <p:cNvPr id="64" name="矩形 63"/>
          <p:cNvSpPr/>
          <p:nvPr/>
        </p:nvSpPr>
        <p:spPr>
          <a:xfrm>
            <a:off x="7106663" y="4617072"/>
            <a:ext cx="2136810" cy="1174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Magic box</a:t>
            </a:r>
            <a:endParaRPr lang="zh-CN" altLang="en-US" dirty="0"/>
          </a:p>
        </p:txBody>
      </p:sp>
      <p:cxnSp>
        <p:nvCxnSpPr>
          <p:cNvPr id="65" name="直接箭头连接符 64"/>
          <p:cNvCxnSpPr/>
          <p:nvPr/>
        </p:nvCxnSpPr>
        <p:spPr>
          <a:xfrm>
            <a:off x="5893881" y="4867328"/>
            <a:ext cx="12127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nvCxnSpPr>
        <p:spPr>
          <a:xfrm>
            <a:off x="9243473" y="4876953"/>
            <a:ext cx="9529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nvCxnSpPr>
        <p:spPr>
          <a:xfrm>
            <a:off x="5893881" y="5606869"/>
            <a:ext cx="121278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接箭头连接符 67"/>
          <p:cNvCxnSpPr/>
          <p:nvPr/>
        </p:nvCxnSpPr>
        <p:spPr>
          <a:xfrm>
            <a:off x="9243473" y="5616494"/>
            <a:ext cx="9529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文本框 68"/>
          <p:cNvSpPr txBox="1"/>
          <p:nvPr/>
        </p:nvSpPr>
        <p:spPr>
          <a:xfrm>
            <a:off x="5287489" y="4485677"/>
            <a:ext cx="1394997" cy="369332"/>
          </a:xfrm>
          <a:prstGeom prst="rect">
            <a:avLst/>
          </a:prstGeom>
          <a:noFill/>
        </p:spPr>
        <p:txBody>
          <a:bodyPr wrap="none" rtlCol="0">
            <a:spAutoFit/>
          </a:bodyPr>
          <a:lstStyle/>
          <a:p>
            <a:r>
              <a:rPr lang="en-US" altLang="zh-CN" dirty="0" smtClean="0"/>
              <a:t>Training data</a:t>
            </a:r>
            <a:endParaRPr lang="zh-CN" altLang="en-US" dirty="0"/>
          </a:p>
        </p:txBody>
      </p:sp>
      <p:sp>
        <p:nvSpPr>
          <p:cNvPr id="71" name="文本框 70"/>
          <p:cNvSpPr txBox="1"/>
          <p:nvPr/>
        </p:nvSpPr>
        <p:spPr>
          <a:xfrm>
            <a:off x="5297114" y="5218319"/>
            <a:ext cx="1307602" cy="369332"/>
          </a:xfrm>
          <a:prstGeom prst="rect">
            <a:avLst/>
          </a:prstGeom>
          <a:noFill/>
        </p:spPr>
        <p:txBody>
          <a:bodyPr wrap="none" rtlCol="0">
            <a:spAutoFit/>
          </a:bodyPr>
          <a:lstStyle/>
          <a:p>
            <a:r>
              <a:rPr lang="en-US" altLang="zh-CN" dirty="0" smtClean="0"/>
              <a:t>Testing data</a:t>
            </a:r>
            <a:endParaRPr lang="zh-CN" altLang="en-US" dirty="0"/>
          </a:p>
        </p:txBody>
      </p:sp>
      <p:sp>
        <p:nvSpPr>
          <p:cNvPr id="72" name="文本框 71"/>
          <p:cNvSpPr txBox="1"/>
          <p:nvPr/>
        </p:nvSpPr>
        <p:spPr>
          <a:xfrm>
            <a:off x="9576731" y="5237537"/>
            <a:ext cx="1676356" cy="369332"/>
          </a:xfrm>
          <a:prstGeom prst="rect">
            <a:avLst/>
          </a:prstGeom>
          <a:noFill/>
        </p:spPr>
        <p:txBody>
          <a:bodyPr wrap="none" rtlCol="0">
            <a:spAutoFit/>
          </a:bodyPr>
          <a:lstStyle/>
          <a:p>
            <a:r>
              <a:rPr lang="en-US" altLang="zh-CN" dirty="0" smtClean="0"/>
              <a:t>Predicted labels</a:t>
            </a:r>
            <a:endParaRPr lang="zh-CN" altLang="en-US" dirty="0"/>
          </a:p>
        </p:txBody>
      </p:sp>
      <p:sp>
        <p:nvSpPr>
          <p:cNvPr id="73" name="矩形 72"/>
          <p:cNvSpPr/>
          <p:nvPr/>
        </p:nvSpPr>
        <p:spPr>
          <a:xfrm>
            <a:off x="7106663" y="4617072"/>
            <a:ext cx="2136810" cy="117428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Representation</a:t>
            </a:r>
          </a:p>
        </p:txBody>
      </p:sp>
      <p:sp>
        <p:nvSpPr>
          <p:cNvPr id="34" name="文本框 33"/>
          <p:cNvSpPr txBox="1"/>
          <p:nvPr/>
        </p:nvSpPr>
        <p:spPr>
          <a:xfrm>
            <a:off x="2367177" y="5732818"/>
            <a:ext cx="502061" cy="369332"/>
          </a:xfrm>
          <a:prstGeom prst="rect">
            <a:avLst/>
          </a:prstGeom>
          <a:noFill/>
        </p:spPr>
        <p:txBody>
          <a:bodyPr wrap="none" rtlCol="0">
            <a:spAutoFit/>
          </a:bodyPr>
          <a:lstStyle/>
          <a:p>
            <a:r>
              <a:rPr lang="en-US" altLang="zh-CN" dirty="0" smtClean="0"/>
              <a:t>……</a:t>
            </a:r>
            <a:endParaRPr lang="zh-CN" altLang="en-US" dirty="0"/>
          </a:p>
        </p:txBody>
      </p:sp>
      <p:sp>
        <p:nvSpPr>
          <p:cNvPr id="74" name="文本框 73"/>
          <p:cNvSpPr txBox="1"/>
          <p:nvPr/>
        </p:nvSpPr>
        <p:spPr>
          <a:xfrm>
            <a:off x="9549180" y="4497996"/>
            <a:ext cx="2552622" cy="369332"/>
          </a:xfrm>
          <a:prstGeom prst="rect">
            <a:avLst/>
          </a:prstGeom>
          <a:noFill/>
        </p:spPr>
        <p:txBody>
          <a:bodyPr wrap="none" rtlCol="0">
            <a:spAutoFit/>
          </a:bodyPr>
          <a:lstStyle/>
          <a:p>
            <a:r>
              <a:rPr lang="en-US" altLang="zh-CN" b="1" dirty="0" smtClean="0">
                <a:solidFill>
                  <a:srgbClr val="FF0000"/>
                </a:solidFill>
              </a:rPr>
              <a:t>Fabricated</a:t>
            </a:r>
            <a:r>
              <a:rPr lang="en-US" altLang="zh-CN" dirty="0" smtClean="0"/>
              <a:t> training labels</a:t>
            </a:r>
            <a:endParaRPr lang="zh-CN" altLang="en-US" dirty="0"/>
          </a:p>
        </p:txBody>
      </p:sp>
      <p:sp>
        <p:nvSpPr>
          <p:cNvPr id="75" name="文本框 74"/>
          <p:cNvSpPr txBox="1"/>
          <p:nvPr/>
        </p:nvSpPr>
        <p:spPr>
          <a:xfrm>
            <a:off x="9557545" y="4485845"/>
            <a:ext cx="1831014" cy="369332"/>
          </a:xfrm>
          <a:prstGeom prst="rect">
            <a:avLst/>
          </a:prstGeom>
          <a:noFill/>
        </p:spPr>
        <p:txBody>
          <a:bodyPr wrap="none" rtlCol="0">
            <a:spAutoFit/>
          </a:bodyPr>
          <a:lstStyle/>
          <a:p>
            <a:r>
              <a:rPr lang="en-US" altLang="zh-CN" b="1" dirty="0" smtClean="0">
                <a:solidFill>
                  <a:srgbClr val="FF0000"/>
                </a:solidFill>
              </a:rPr>
              <a:t>No </a:t>
            </a:r>
            <a:r>
              <a:rPr lang="en-US" altLang="zh-CN" dirty="0" smtClean="0"/>
              <a:t>training labels</a:t>
            </a:r>
            <a:endParaRPr lang="zh-CN" altLang="en-US" dirty="0"/>
          </a:p>
        </p:txBody>
      </p:sp>
    </p:spTree>
    <p:extLst>
      <p:ext uri="{BB962C8B-B14F-4D97-AF65-F5344CB8AC3E}">
        <p14:creationId xmlns:p14="http://schemas.microsoft.com/office/powerpoint/2010/main" val="45413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75"/>
                                        </p:tgtEl>
                                        <p:attrNameLst>
                                          <p:attrName>style.visibility</p:attrName>
                                        </p:attrNameLst>
                                      </p:cBhvr>
                                      <p:to>
                                        <p:strVal val="hidden"/>
                                      </p:to>
                                    </p:set>
                                  </p:childTnLst>
                                </p:cTn>
                              </p:par>
                            </p:childTnLst>
                          </p:cTn>
                        </p:par>
                        <p:par>
                          <p:cTn id="18" fill="hold">
                            <p:stCondLst>
                              <p:cond delay="0"/>
                            </p:stCondLst>
                            <p:childTnLst>
                              <p:par>
                                <p:cTn id="19" presetID="10" presetClass="entr" presetSubtype="0" fill="hold" grpId="0" nodeType="after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 Papers Involved</a:t>
            </a:r>
            <a:endParaRPr lang="zh-CN" altLang="en-US" dirty="0"/>
          </a:p>
        </p:txBody>
      </p:sp>
      <p:sp>
        <p:nvSpPr>
          <p:cNvPr id="4" name="矩形 3"/>
          <p:cNvSpPr/>
          <p:nvPr/>
        </p:nvSpPr>
        <p:spPr>
          <a:xfrm>
            <a:off x="1793963" y="2105185"/>
            <a:ext cx="8516983" cy="923330"/>
          </a:xfrm>
          <a:prstGeom prst="rect">
            <a:avLst/>
          </a:prstGeom>
        </p:spPr>
        <p:txBody>
          <a:bodyPr wrap="square">
            <a:spAutoFit/>
          </a:bodyPr>
          <a:lstStyle/>
          <a:p>
            <a:r>
              <a:rPr lang="en-US" altLang="zh-CN" dirty="0"/>
              <a:t>4. Quoc </a:t>
            </a:r>
            <a:r>
              <a:rPr lang="en-US" altLang="zh-CN" dirty="0" smtClean="0"/>
              <a:t>Le, </a:t>
            </a:r>
            <a:r>
              <a:rPr lang="en-US" altLang="zh-CN" dirty="0" err="1" smtClean="0"/>
              <a:t>Marc'Aurelio</a:t>
            </a:r>
            <a:r>
              <a:rPr lang="en-US" altLang="zh-CN" dirty="0" smtClean="0"/>
              <a:t> </a:t>
            </a:r>
            <a:r>
              <a:rPr lang="en-US" altLang="zh-CN" dirty="0" err="1" smtClean="0"/>
              <a:t>Ranzato</a:t>
            </a:r>
            <a:r>
              <a:rPr lang="en-US" altLang="zh-CN" dirty="0" smtClean="0"/>
              <a:t>, </a:t>
            </a:r>
            <a:r>
              <a:rPr lang="en-US" altLang="zh-CN" dirty="0" err="1" smtClean="0"/>
              <a:t>Rajat</a:t>
            </a:r>
            <a:r>
              <a:rPr lang="en-US" altLang="zh-CN" dirty="0" smtClean="0"/>
              <a:t> </a:t>
            </a:r>
            <a:r>
              <a:rPr lang="en-US" altLang="zh-CN" dirty="0" err="1" smtClean="0"/>
              <a:t>Monga</a:t>
            </a:r>
            <a:r>
              <a:rPr lang="en-US" altLang="zh-CN" dirty="0" smtClean="0"/>
              <a:t>, </a:t>
            </a:r>
            <a:r>
              <a:rPr lang="en-US" altLang="zh-CN" dirty="0" err="1" smtClean="0"/>
              <a:t>Matthieu</a:t>
            </a:r>
            <a:r>
              <a:rPr lang="en-US" altLang="zh-CN" dirty="0" smtClean="0"/>
              <a:t> Devin, Kai Chen, </a:t>
            </a:r>
            <a:r>
              <a:rPr lang="en-US" altLang="zh-CN" dirty="0"/>
              <a:t>Greg </a:t>
            </a:r>
            <a:r>
              <a:rPr lang="en-US" altLang="zh-CN" dirty="0" err="1" smtClean="0"/>
              <a:t>Corrado</a:t>
            </a:r>
            <a:r>
              <a:rPr lang="en-US" altLang="zh-CN" dirty="0" smtClean="0"/>
              <a:t>, Jeff Dean, </a:t>
            </a:r>
            <a:r>
              <a:rPr lang="en-US" altLang="zh-CN" dirty="0"/>
              <a:t>and Andrew </a:t>
            </a:r>
            <a:r>
              <a:rPr lang="en-US" altLang="zh-CN" dirty="0" smtClean="0"/>
              <a:t>Ng</a:t>
            </a:r>
            <a:r>
              <a:rPr lang="en-US" altLang="zh-CN" dirty="0"/>
              <a:t>. “Building high-level features using large scale unsupervised learning.” </a:t>
            </a:r>
            <a:r>
              <a:rPr lang="en-US" altLang="zh-CN" dirty="0" smtClean="0"/>
              <a:t>ICML 2012 &amp; </a:t>
            </a:r>
            <a:r>
              <a:rPr lang="en-US" altLang="zh-CN" i="1" dirty="0" err="1" smtClean="0"/>
              <a:t>arXiv</a:t>
            </a:r>
            <a:r>
              <a:rPr lang="en-US" altLang="zh-CN" i="1" dirty="0" smtClean="0"/>
              <a:t> preprint arXiv:1112.6209v5</a:t>
            </a:r>
            <a:r>
              <a:rPr lang="en-US" altLang="zh-CN" dirty="0" smtClean="0"/>
              <a:t> (2012).</a:t>
            </a:r>
            <a:endParaRPr lang="en-US" altLang="zh-CN" dirty="0"/>
          </a:p>
        </p:txBody>
      </p:sp>
      <p:sp>
        <p:nvSpPr>
          <p:cNvPr id="5" name="矩形 4"/>
          <p:cNvSpPr/>
          <p:nvPr/>
        </p:nvSpPr>
        <p:spPr>
          <a:xfrm>
            <a:off x="1793963" y="3097963"/>
            <a:ext cx="8516983" cy="646331"/>
          </a:xfrm>
          <a:prstGeom prst="rect">
            <a:avLst/>
          </a:prstGeom>
        </p:spPr>
        <p:txBody>
          <a:bodyPr wrap="square">
            <a:spAutoFit/>
          </a:bodyPr>
          <a:lstStyle/>
          <a:p>
            <a:r>
              <a:rPr lang="en-US" altLang="zh-CN" dirty="0" smtClean="0"/>
              <a:t>5</a:t>
            </a:r>
            <a:r>
              <a:rPr lang="en-US" altLang="zh-CN" dirty="0"/>
              <a:t>. </a:t>
            </a:r>
            <a:r>
              <a:rPr lang="en-US" altLang="zh-CN" dirty="0" smtClean="0"/>
              <a:t>Bruno A . </a:t>
            </a:r>
            <a:r>
              <a:rPr lang="en-US" altLang="zh-CN" dirty="0" err="1" smtClean="0"/>
              <a:t>Olshausen</a:t>
            </a:r>
            <a:r>
              <a:rPr lang="en-US" altLang="zh-CN" dirty="0" smtClean="0"/>
              <a:t> and </a:t>
            </a:r>
            <a:r>
              <a:rPr lang="en-US" altLang="zh-CN" dirty="0"/>
              <a:t>David J. Field. </a:t>
            </a:r>
            <a:r>
              <a:rPr lang="en-US" altLang="zh-CN" dirty="0" smtClean="0"/>
              <a:t>“Sparse </a:t>
            </a:r>
            <a:r>
              <a:rPr lang="en-US" altLang="zh-CN" dirty="0"/>
              <a:t>coding with an </a:t>
            </a:r>
            <a:r>
              <a:rPr lang="en-US" altLang="zh-CN" dirty="0" err="1"/>
              <a:t>overcomplete</a:t>
            </a:r>
            <a:r>
              <a:rPr lang="en-US" altLang="zh-CN" dirty="0"/>
              <a:t> basis set: A strategy employed by V1</a:t>
            </a:r>
            <a:r>
              <a:rPr lang="en-US" altLang="zh-CN" dirty="0" smtClean="0"/>
              <a:t>?” </a:t>
            </a:r>
            <a:r>
              <a:rPr lang="en-US" altLang="zh-CN" dirty="0"/>
              <a:t>Vision </a:t>
            </a:r>
            <a:r>
              <a:rPr lang="en-US" altLang="zh-CN" dirty="0" smtClean="0"/>
              <a:t>Research 1997.</a:t>
            </a:r>
            <a:endParaRPr lang="en-US" altLang="zh-CN" dirty="0"/>
          </a:p>
        </p:txBody>
      </p:sp>
    </p:spTree>
    <p:extLst>
      <p:ext uri="{BB962C8B-B14F-4D97-AF65-F5344CB8AC3E}">
        <p14:creationId xmlns:p14="http://schemas.microsoft.com/office/powerpoint/2010/main" val="5657482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4</a:t>
            </a:r>
            <a:r>
              <a:rPr lang="en-US" altLang="zh-CN" sz="2800" dirty="0" smtClean="0"/>
              <a:t>. </a:t>
            </a:r>
            <a:r>
              <a:rPr lang="en-US" altLang="zh-CN" sz="2800" dirty="0"/>
              <a:t>Building </a:t>
            </a:r>
            <a:r>
              <a:rPr lang="en-US" altLang="zh-CN" sz="2800" dirty="0" smtClean="0"/>
              <a:t>High-level Features Using Large Scale Unsupervised Learning</a:t>
            </a:r>
            <a:br>
              <a:rPr lang="en-US" altLang="zh-CN" sz="2800" dirty="0" smtClean="0"/>
            </a:br>
            <a:r>
              <a:rPr lang="en-US" altLang="zh-CN" sz="2800" dirty="0"/>
              <a:t>4</a:t>
            </a:r>
            <a:r>
              <a:rPr lang="en-US" altLang="zh-CN" sz="2800" dirty="0" smtClean="0"/>
              <a:t>.1 Core Idea</a:t>
            </a:r>
            <a:endParaRPr lang="zh-CN" altLang="en-US" sz="2800" dirty="0"/>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0129" y="1503590"/>
            <a:ext cx="6417128" cy="5159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5949" y="1216432"/>
            <a:ext cx="2348103" cy="185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357284" y="3354528"/>
            <a:ext cx="182880" cy="1828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3" idx="3"/>
            <a:endCxn id="10242" idx="1"/>
          </p:cNvCxnSpPr>
          <p:nvPr/>
        </p:nvCxnSpPr>
        <p:spPr>
          <a:xfrm flipV="1">
            <a:off x="6540164" y="2143784"/>
            <a:ext cx="2965785" cy="1302184"/>
          </a:xfrm>
          <a:prstGeom prst="straightConnector1">
            <a:avLst/>
          </a:prstGeom>
          <a:ln w="635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64235" y="1513776"/>
            <a:ext cx="1741714" cy="954107"/>
          </a:xfrm>
          <a:prstGeom prst="rect">
            <a:avLst/>
          </a:prstGeom>
          <a:noFill/>
        </p:spPr>
        <p:txBody>
          <a:bodyPr wrap="square" rtlCol="0">
            <a:spAutoFit/>
          </a:bodyPr>
          <a:lstStyle/>
          <a:p>
            <a:r>
              <a:rPr lang="en-US" sz="2800" dirty="0" smtClean="0">
                <a:solidFill>
                  <a:srgbClr val="FFC000"/>
                </a:solidFill>
              </a:rPr>
              <a:t>Responds most to:</a:t>
            </a:r>
            <a:endParaRPr lang="en-US" sz="2800" dirty="0">
              <a:solidFill>
                <a:srgbClr val="FFC000"/>
              </a:solidFill>
            </a:endParaRPr>
          </a:p>
        </p:txBody>
      </p:sp>
      <p:sp>
        <p:nvSpPr>
          <p:cNvPr id="23" name="文本框 5"/>
          <p:cNvSpPr txBox="1"/>
          <p:nvPr/>
        </p:nvSpPr>
        <p:spPr>
          <a:xfrm>
            <a:off x="482420" y="1722448"/>
            <a:ext cx="4073251" cy="1938992"/>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smtClean="0"/>
              <a:t>Lots of unsupervised data exists (</a:t>
            </a:r>
            <a:r>
              <a:rPr lang="en-US" altLang="zh-CN" sz="2000" i="1" dirty="0" smtClean="0"/>
              <a:t>e.g.</a:t>
            </a:r>
            <a:r>
              <a:rPr lang="en-US" altLang="zh-CN" sz="2000" dirty="0" smtClean="0"/>
              <a:t>, YouTube videos)</a:t>
            </a:r>
          </a:p>
          <a:p>
            <a:pPr marL="342900" indent="-342900">
              <a:buFont typeface="Arial" panose="020B0604020202020204" pitchFamily="34" charset="0"/>
              <a:buChar char="•"/>
            </a:pPr>
            <a:r>
              <a:rPr lang="en-US" altLang="zh-CN" sz="2000" dirty="0" smtClean="0"/>
              <a:t>Given the right architecture (and sufficient computation), parts of the architecture will become high-level </a:t>
            </a:r>
            <a:r>
              <a:rPr lang="en-US" altLang="zh-CN" sz="2000" dirty="0"/>
              <a:t>detectors (</a:t>
            </a:r>
            <a:r>
              <a:rPr lang="en-US" altLang="zh-CN" sz="2000" i="1" dirty="0"/>
              <a:t>e.g.</a:t>
            </a:r>
            <a:r>
              <a:rPr lang="en-US" altLang="zh-CN" sz="2000" dirty="0"/>
              <a:t>, faces)</a:t>
            </a:r>
            <a:endParaRPr lang="en-US" altLang="zh-CN" sz="2000" dirty="0" smtClean="0"/>
          </a:p>
        </p:txBody>
      </p:sp>
      <p:sp>
        <p:nvSpPr>
          <p:cNvPr id="6" name="TextBox 5"/>
          <p:cNvSpPr txBox="1"/>
          <p:nvPr/>
        </p:nvSpPr>
        <p:spPr>
          <a:xfrm>
            <a:off x="6238875" y="6615336"/>
            <a:ext cx="4211089" cy="276999"/>
          </a:xfrm>
          <a:prstGeom prst="rect">
            <a:avLst/>
          </a:prstGeom>
          <a:noFill/>
        </p:spPr>
        <p:txBody>
          <a:bodyPr wrap="none" rtlCol="0">
            <a:spAutoFit/>
          </a:bodyPr>
          <a:lstStyle/>
          <a:p>
            <a:r>
              <a:rPr lang="en-US" sz="1200" dirty="0" smtClean="0"/>
              <a:t>Image credit: </a:t>
            </a:r>
            <a:r>
              <a:rPr lang="en-US" altLang="zh-CN" sz="1200" dirty="0"/>
              <a:t>http://</a:t>
            </a:r>
            <a:r>
              <a:rPr lang="en-US" altLang="zh-CN" sz="1200" dirty="0" smtClean="0"/>
              <a:t>beckman.cs.wisc.edu/invited-talks/dean.pdf</a:t>
            </a:r>
            <a:endParaRPr lang="zh-CN" altLang="en-US" sz="1200" dirty="0"/>
          </a:p>
        </p:txBody>
      </p:sp>
    </p:spTree>
    <p:extLst>
      <p:ext uri="{BB962C8B-B14F-4D97-AF65-F5344CB8AC3E}">
        <p14:creationId xmlns:p14="http://schemas.microsoft.com/office/powerpoint/2010/main" val="5055318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4</a:t>
            </a:r>
            <a:r>
              <a:rPr lang="en-US" altLang="zh-CN" sz="2800" dirty="0" smtClean="0"/>
              <a:t>. </a:t>
            </a:r>
            <a:r>
              <a:rPr lang="en-US" altLang="zh-CN" sz="2800" dirty="0"/>
              <a:t>Building </a:t>
            </a:r>
            <a:r>
              <a:rPr lang="en-US" altLang="zh-CN" sz="2800" dirty="0" smtClean="0"/>
              <a:t>High-level Features Using Large Scale Unsupervised Learning</a:t>
            </a:r>
            <a:br>
              <a:rPr lang="en-US" altLang="zh-CN" sz="2800" dirty="0" smtClean="0"/>
            </a:br>
            <a:r>
              <a:rPr lang="en-US" altLang="zh-CN" sz="2800" dirty="0" smtClean="0"/>
              <a:t>4.2 Training </a:t>
            </a:r>
            <a:r>
              <a:rPr lang="en-US" altLang="zh-CN" sz="2800" dirty="0"/>
              <a:t>D</a:t>
            </a:r>
            <a:r>
              <a:rPr lang="en-US" altLang="zh-CN" sz="2800" dirty="0" smtClean="0"/>
              <a:t>ata</a:t>
            </a:r>
            <a:endParaRPr lang="zh-CN" altLang="en-US" sz="2800" dirty="0"/>
          </a:p>
        </p:txBody>
      </p:sp>
      <p:sp>
        <p:nvSpPr>
          <p:cNvPr id="23" name="文本框 5"/>
          <p:cNvSpPr txBox="1"/>
          <p:nvPr/>
        </p:nvSpPr>
        <p:spPr>
          <a:xfrm>
            <a:off x="482420" y="1722448"/>
            <a:ext cx="6119548" cy="1015663"/>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smtClean="0"/>
              <a:t>10 million frames from YouTube videos</a:t>
            </a:r>
          </a:p>
          <a:p>
            <a:pPr marL="800100" lvl="1" indent="-342900">
              <a:buFont typeface="Arial" panose="020B0604020202020204" pitchFamily="34" charset="0"/>
              <a:buChar char="•"/>
            </a:pPr>
            <a:r>
              <a:rPr lang="en-US" altLang="zh-CN" sz="2000" dirty="0"/>
              <a:t>No details on how they sample </a:t>
            </a:r>
            <a:r>
              <a:rPr lang="en-US" altLang="zh-CN" sz="2000" dirty="0" smtClean="0"/>
              <a:t>videos</a:t>
            </a:r>
          </a:p>
          <a:p>
            <a:pPr marL="800100" lvl="1" indent="-342900">
              <a:buFont typeface="Arial" panose="020B0604020202020204" pitchFamily="34" charset="0"/>
              <a:buChar char="•"/>
            </a:pPr>
            <a:r>
              <a:rPr lang="en-US" altLang="zh-CN" sz="2000" dirty="0" smtClean="0"/>
              <a:t>200x200 pixel images</a:t>
            </a:r>
          </a:p>
        </p:txBody>
      </p:sp>
    </p:spTree>
    <p:extLst>
      <p:ext uri="{BB962C8B-B14F-4D97-AF65-F5344CB8AC3E}">
        <p14:creationId xmlns:p14="http://schemas.microsoft.com/office/powerpoint/2010/main" val="30789473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4</a:t>
            </a:r>
            <a:r>
              <a:rPr lang="en-US" altLang="zh-CN" sz="2800" dirty="0" smtClean="0"/>
              <a:t>. </a:t>
            </a:r>
            <a:r>
              <a:rPr lang="en-US" altLang="zh-CN" sz="2800" dirty="0"/>
              <a:t>Building </a:t>
            </a:r>
            <a:r>
              <a:rPr lang="en-US" altLang="zh-CN" sz="2800" dirty="0" smtClean="0"/>
              <a:t>High-level Features Using Large Scale Unsupervised Learning</a:t>
            </a:r>
            <a:br>
              <a:rPr lang="en-US" altLang="zh-CN" sz="2800" dirty="0" smtClean="0"/>
            </a:br>
            <a:r>
              <a:rPr lang="en-US" altLang="zh-CN" sz="2800" dirty="0" smtClean="0"/>
              <a:t>4.3 Architecture</a:t>
            </a:r>
            <a:endParaRPr lang="zh-CN" altLang="en-US" sz="28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598" y="1480456"/>
            <a:ext cx="4997904" cy="4804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Brace 2"/>
          <p:cNvSpPr/>
          <p:nvPr/>
        </p:nvSpPr>
        <p:spPr>
          <a:xfrm>
            <a:off x="972445" y="2699657"/>
            <a:ext cx="406400" cy="2365830"/>
          </a:xfrm>
          <a:prstGeom prst="leftBrace">
            <a:avLst>
              <a:gd name="adj1" fmla="val 35119"/>
              <a:gd name="adj2" fmla="val 50000"/>
            </a:avLst>
          </a:prstGeom>
          <a:ln w="635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06111" y="3620962"/>
            <a:ext cx="532518" cy="523220"/>
          </a:xfrm>
          <a:prstGeom prst="rect">
            <a:avLst/>
          </a:prstGeom>
          <a:noFill/>
        </p:spPr>
        <p:txBody>
          <a:bodyPr wrap="none" rtlCol="0">
            <a:spAutoFit/>
          </a:bodyPr>
          <a:lstStyle/>
          <a:p>
            <a:r>
              <a:rPr lang="en-US" sz="2800" b="1" dirty="0" smtClean="0">
                <a:solidFill>
                  <a:srgbClr val="FFC000"/>
                </a:solidFill>
              </a:rPr>
              <a:t>3x</a:t>
            </a:r>
            <a:endParaRPr lang="en-US" sz="2800" b="1" dirty="0">
              <a:solidFill>
                <a:srgbClr val="FFC000"/>
              </a:solidFill>
            </a:endParaRPr>
          </a:p>
        </p:txBody>
      </p:sp>
      <p:sp>
        <p:nvSpPr>
          <p:cNvPr id="7" name="文本框 5"/>
          <p:cNvSpPr txBox="1"/>
          <p:nvPr/>
        </p:nvSpPr>
        <p:spPr>
          <a:xfrm>
            <a:off x="6636477" y="1461190"/>
            <a:ext cx="5076552" cy="2554545"/>
          </a:xfrm>
          <a:prstGeom prst="rect">
            <a:avLst/>
          </a:prstGeom>
          <a:noFill/>
        </p:spPr>
        <p:txBody>
          <a:bodyPr wrap="square" rtlCol="0">
            <a:spAutoFit/>
          </a:bodyPr>
          <a:lstStyle/>
          <a:p>
            <a:r>
              <a:rPr lang="en-US" altLang="zh-CN" sz="2000" dirty="0" smtClean="0"/>
              <a:t>Local Receptive Fields</a:t>
            </a:r>
          </a:p>
          <a:p>
            <a:pPr marL="342900" indent="-342900">
              <a:buFont typeface="Arial" panose="020B0604020202020204" pitchFamily="34" charset="0"/>
              <a:buChar char="•"/>
            </a:pPr>
            <a:r>
              <a:rPr lang="en-US" altLang="zh-CN" sz="2000" dirty="0" smtClean="0"/>
              <a:t>Like CNN filters, but NOT shared across  image locations</a:t>
            </a:r>
          </a:p>
          <a:p>
            <a:pPr marL="800100" lvl="1" indent="-342900">
              <a:buFont typeface="Arial" panose="020B0604020202020204" pitchFamily="34" charset="0"/>
              <a:buChar char="•"/>
            </a:pPr>
            <a:r>
              <a:rPr lang="en-US" altLang="zh-CN" sz="2000" dirty="0" smtClean="0"/>
              <a:t>Can learn  non-translation invariances</a:t>
            </a:r>
          </a:p>
          <a:p>
            <a:pPr marL="342900" lvl="1" indent="-342900">
              <a:buFont typeface="Arial" panose="020B0604020202020204" pitchFamily="34" charset="0"/>
              <a:buChar char="•"/>
            </a:pPr>
            <a:r>
              <a:rPr lang="en-US" altLang="zh-CN" sz="2000" dirty="0"/>
              <a:t>Each field looks at </a:t>
            </a:r>
            <a:r>
              <a:rPr lang="en-US" altLang="zh-CN" sz="2000" i="1" dirty="0"/>
              <a:t>all</a:t>
            </a:r>
            <a:r>
              <a:rPr lang="en-US" altLang="zh-CN" sz="2000" dirty="0"/>
              <a:t> </a:t>
            </a:r>
            <a:r>
              <a:rPr lang="en-US" altLang="zh-CN" sz="2000" dirty="0" smtClean="0"/>
              <a:t>channels</a:t>
            </a:r>
          </a:p>
          <a:p>
            <a:pPr marL="800100" lvl="2" indent="-342900">
              <a:buFont typeface="Arial" panose="020B0604020202020204" pitchFamily="34" charset="0"/>
              <a:buChar char="•"/>
            </a:pPr>
            <a:r>
              <a:rPr lang="en-US" altLang="zh-CN" sz="2000" dirty="0" smtClean="0"/>
              <a:t>18x18x3/18x18x8/18x18x8</a:t>
            </a:r>
          </a:p>
          <a:p>
            <a:pPr marL="342900" indent="-342900">
              <a:buFont typeface="Arial" panose="020B0604020202020204" pitchFamily="34" charset="0"/>
              <a:buChar char="•"/>
            </a:pPr>
            <a:r>
              <a:rPr lang="en-US" altLang="zh-CN" sz="2000" dirty="0" smtClean="0"/>
              <a:t>Overlapping</a:t>
            </a:r>
          </a:p>
          <a:p>
            <a:pPr marL="800100" lvl="1" indent="-342900">
              <a:buFont typeface="Arial" panose="020B0604020202020204" pitchFamily="34" charset="0"/>
              <a:buChar char="•"/>
            </a:pPr>
            <a:r>
              <a:rPr lang="en-US" altLang="zh-CN" sz="2000" dirty="0" smtClean="0"/>
              <a:t>Likely, since 1</a:t>
            </a:r>
            <a:r>
              <a:rPr lang="en-US" altLang="zh-CN" sz="2000" baseline="30000" dirty="0" smtClean="0"/>
              <a:t>st</a:t>
            </a:r>
            <a:r>
              <a:rPr lang="en-US" altLang="zh-CN" sz="2000" dirty="0" smtClean="0"/>
              <a:t> output map too small</a:t>
            </a:r>
          </a:p>
        </p:txBody>
      </p:sp>
      <p:cxnSp>
        <p:nvCxnSpPr>
          <p:cNvPr id="6" name="Straight Arrow Connector 5"/>
          <p:cNvCxnSpPr/>
          <p:nvPr/>
        </p:nvCxnSpPr>
        <p:spPr>
          <a:xfrm flipH="1">
            <a:off x="5638620" y="5036462"/>
            <a:ext cx="776694" cy="1"/>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4814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4</a:t>
            </a:r>
            <a:r>
              <a:rPr lang="en-US" altLang="zh-CN" sz="2800" dirty="0" smtClean="0"/>
              <a:t>. </a:t>
            </a:r>
            <a:r>
              <a:rPr lang="en-US" altLang="zh-CN" sz="2800" dirty="0"/>
              <a:t>Building </a:t>
            </a:r>
            <a:r>
              <a:rPr lang="en-US" altLang="zh-CN" sz="2800" dirty="0" smtClean="0"/>
              <a:t>High-level Features Using Large Scale Unsupervised Learning</a:t>
            </a:r>
            <a:br>
              <a:rPr lang="en-US" altLang="zh-CN" sz="2800" dirty="0" smtClean="0"/>
            </a:br>
            <a:r>
              <a:rPr lang="en-US" altLang="zh-CN" sz="2800" dirty="0" smtClean="0"/>
              <a:t>4.3 Architecture</a:t>
            </a:r>
            <a:endParaRPr lang="zh-CN" altLang="en-US" sz="28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598" y="1480456"/>
            <a:ext cx="4997904" cy="4804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Brace 2"/>
          <p:cNvSpPr/>
          <p:nvPr/>
        </p:nvSpPr>
        <p:spPr>
          <a:xfrm>
            <a:off x="972445" y="2699657"/>
            <a:ext cx="406400" cy="2365830"/>
          </a:xfrm>
          <a:prstGeom prst="leftBrace">
            <a:avLst>
              <a:gd name="adj1" fmla="val 35119"/>
              <a:gd name="adj2" fmla="val 50000"/>
            </a:avLst>
          </a:prstGeom>
          <a:ln w="635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06111" y="3620962"/>
            <a:ext cx="532518" cy="523220"/>
          </a:xfrm>
          <a:prstGeom prst="rect">
            <a:avLst/>
          </a:prstGeom>
          <a:noFill/>
        </p:spPr>
        <p:txBody>
          <a:bodyPr wrap="none" rtlCol="0">
            <a:spAutoFit/>
          </a:bodyPr>
          <a:lstStyle/>
          <a:p>
            <a:r>
              <a:rPr lang="en-US" sz="2800" b="1" dirty="0" smtClean="0">
                <a:solidFill>
                  <a:srgbClr val="FFC000"/>
                </a:solidFill>
              </a:rPr>
              <a:t>3x</a:t>
            </a:r>
            <a:endParaRPr lang="en-US" sz="2800" b="1" dirty="0">
              <a:solidFill>
                <a:srgbClr val="FFC000"/>
              </a:solidFill>
            </a:endParaRPr>
          </a:p>
        </p:txBody>
      </p:sp>
      <p:sp>
        <p:nvSpPr>
          <p:cNvPr id="7" name="文本框 5"/>
          <p:cNvSpPr txBox="1"/>
          <p:nvPr/>
        </p:nvSpPr>
        <p:spPr>
          <a:xfrm>
            <a:off x="6636477" y="1461190"/>
            <a:ext cx="5076552" cy="3170099"/>
          </a:xfrm>
          <a:prstGeom prst="rect">
            <a:avLst/>
          </a:prstGeom>
          <a:noFill/>
        </p:spPr>
        <p:txBody>
          <a:bodyPr wrap="square" rtlCol="0">
            <a:spAutoFit/>
          </a:bodyPr>
          <a:lstStyle/>
          <a:p>
            <a:r>
              <a:rPr lang="en-US" altLang="zh-CN" sz="2000" dirty="0" smtClean="0"/>
              <a:t>Pooling Layer</a:t>
            </a:r>
          </a:p>
          <a:p>
            <a:pPr marL="342900" indent="-342900">
              <a:buFont typeface="Arial" panose="020B0604020202020204" pitchFamily="34" charset="0"/>
              <a:buChar char="•"/>
            </a:pPr>
            <a:r>
              <a:rPr lang="en-US" altLang="zh-CN" sz="2000" dirty="0" smtClean="0"/>
              <a:t>L2-pooling</a:t>
            </a:r>
          </a:p>
          <a:p>
            <a:pPr marL="342900" indent="-342900">
              <a:buFont typeface="Arial" panose="020B0604020202020204" pitchFamily="34" charset="0"/>
              <a:buChar char="•"/>
            </a:pPr>
            <a:endParaRPr lang="en-US" altLang="zh-CN" sz="2000" dirty="0"/>
          </a:p>
          <a:p>
            <a:pPr marL="342900" indent="-342900">
              <a:buFont typeface="Arial" panose="020B0604020202020204" pitchFamily="34" charset="0"/>
              <a:buChar char="•"/>
            </a:pPr>
            <a:endParaRPr lang="en-US" altLang="zh-CN" sz="2000" dirty="0" smtClean="0"/>
          </a:p>
          <a:p>
            <a:pPr marL="342900" indent="-342900">
              <a:buFont typeface="Arial" panose="020B0604020202020204" pitchFamily="34" charset="0"/>
              <a:buChar char="•"/>
            </a:pPr>
            <a:endParaRPr lang="en-US" altLang="zh-CN" sz="2000" dirty="0"/>
          </a:p>
          <a:p>
            <a:pPr marL="342900" indent="-342900">
              <a:buFont typeface="Arial" panose="020B0604020202020204" pitchFamily="34" charset="0"/>
              <a:buChar char="•"/>
            </a:pPr>
            <a:endParaRPr lang="en-US" altLang="zh-CN" sz="2000" dirty="0" smtClean="0"/>
          </a:p>
          <a:p>
            <a:pPr marL="342900" indent="-342900">
              <a:buFont typeface="Arial" panose="020B0604020202020204" pitchFamily="34" charset="0"/>
              <a:buChar char="•"/>
            </a:pPr>
            <a:endParaRPr lang="en-US" altLang="zh-CN" sz="2000" dirty="0" smtClean="0"/>
          </a:p>
          <a:p>
            <a:pPr marL="342900" indent="-342900">
              <a:buFont typeface="Arial" panose="020B0604020202020204" pitchFamily="34" charset="0"/>
              <a:buChar char="•"/>
            </a:pPr>
            <a:r>
              <a:rPr lang="en-US" altLang="zh-CN" sz="2000" dirty="0" smtClean="0"/>
              <a:t>5x5 region on each map/channel</a:t>
            </a:r>
          </a:p>
          <a:p>
            <a:pPr marL="342900" indent="-342900">
              <a:buFont typeface="Arial" panose="020B0604020202020204" pitchFamily="34" charset="0"/>
              <a:buChar char="•"/>
            </a:pPr>
            <a:r>
              <a:rPr lang="en-US" altLang="zh-CN" sz="2000" dirty="0" smtClean="0"/>
              <a:t>Overlapping</a:t>
            </a:r>
            <a:endParaRPr lang="en-US" altLang="zh-CN" sz="2000" dirty="0"/>
          </a:p>
          <a:p>
            <a:pPr marL="800100" lvl="1" indent="-342900">
              <a:buFont typeface="Arial" panose="020B0604020202020204" pitchFamily="34" charset="0"/>
              <a:buChar char="•"/>
            </a:pPr>
            <a:r>
              <a:rPr lang="en-US" altLang="zh-CN" sz="2000" dirty="0" smtClean="0"/>
              <a:t>stride = ?</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801" y="2345245"/>
            <a:ext cx="5484223" cy="100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a:off x="5599387" y="4250359"/>
            <a:ext cx="776694" cy="1"/>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50386" y="6211669"/>
            <a:ext cx="3798740" cy="646331"/>
          </a:xfrm>
          <a:prstGeom prst="rect">
            <a:avLst/>
          </a:prstGeom>
          <a:noFill/>
        </p:spPr>
        <p:txBody>
          <a:bodyPr wrap="square" rtlCol="0">
            <a:spAutoFit/>
          </a:bodyPr>
          <a:lstStyle/>
          <a:p>
            <a:r>
              <a:rPr lang="en-US" sz="1200" dirty="0" smtClean="0"/>
              <a:t>Image credit: </a:t>
            </a:r>
            <a:r>
              <a:rPr lang="en-US" altLang="zh-CN" sz="1200" dirty="0"/>
              <a:t>http://cs.nyu.edu/~</a:t>
            </a:r>
            <a:r>
              <a:rPr lang="en-US" altLang="zh-CN" sz="1200" dirty="0" smtClean="0"/>
              <a:t>fergus/tutorials/deep_learning_cvpr12/tutorial_p2_nnets_ranzato_short.pdf</a:t>
            </a:r>
            <a:endParaRPr lang="zh-CN" altLang="en-US" sz="1200" dirty="0"/>
          </a:p>
        </p:txBody>
      </p:sp>
    </p:spTree>
    <p:extLst>
      <p:ext uri="{BB962C8B-B14F-4D97-AF65-F5344CB8AC3E}">
        <p14:creationId xmlns:p14="http://schemas.microsoft.com/office/powerpoint/2010/main" val="6640556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4</a:t>
            </a:r>
            <a:r>
              <a:rPr lang="en-US" altLang="zh-CN" sz="2800" dirty="0" smtClean="0"/>
              <a:t>. </a:t>
            </a:r>
            <a:r>
              <a:rPr lang="en-US" altLang="zh-CN" sz="2800" dirty="0"/>
              <a:t>Building </a:t>
            </a:r>
            <a:r>
              <a:rPr lang="en-US" altLang="zh-CN" sz="2800" dirty="0" smtClean="0"/>
              <a:t>High-level Features Using Large Scale Unsupervised Learning</a:t>
            </a:r>
            <a:br>
              <a:rPr lang="en-US" altLang="zh-CN" sz="2800" dirty="0" smtClean="0"/>
            </a:br>
            <a:r>
              <a:rPr lang="en-US" altLang="zh-CN" sz="2800" dirty="0" smtClean="0"/>
              <a:t>4.3 Architecture</a:t>
            </a:r>
            <a:endParaRPr lang="zh-CN" altLang="en-US" sz="28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598" y="1480456"/>
            <a:ext cx="4997904" cy="4804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Brace 2"/>
          <p:cNvSpPr/>
          <p:nvPr/>
        </p:nvSpPr>
        <p:spPr>
          <a:xfrm>
            <a:off x="972445" y="2699657"/>
            <a:ext cx="406400" cy="2365830"/>
          </a:xfrm>
          <a:prstGeom prst="leftBrace">
            <a:avLst>
              <a:gd name="adj1" fmla="val 35119"/>
              <a:gd name="adj2" fmla="val 50000"/>
            </a:avLst>
          </a:prstGeom>
          <a:ln w="635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106111" y="3620962"/>
            <a:ext cx="532518" cy="523220"/>
          </a:xfrm>
          <a:prstGeom prst="rect">
            <a:avLst/>
          </a:prstGeom>
          <a:noFill/>
        </p:spPr>
        <p:txBody>
          <a:bodyPr wrap="none" rtlCol="0">
            <a:spAutoFit/>
          </a:bodyPr>
          <a:lstStyle/>
          <a:p>
            <a:r>
              <a:rPr lang="en-US" sz="2800" b="1" dirty="0" smtClean="0">
                <a:solidFill>
                  <a:srgbClr val="FFC000"/>
                </a:solidFill>
              </a:rPr>
              <a:t>3x</a:t>
            </a:r>
            <a:endParaRPr lang="en-US" sz="2800" b="1" dirty="0">
              <a:solidFill>
                <a:srgbClr val="FFC000"/>
              </a:solidFill>
            </a:endParaRPr>
          </a:p>
        </p:txBody>
      </p:sp>
      <p:sp>
        <p:nvSpPr>
          <p:cNvPr id="7" name="文本框 5"/>
          <p:cNvSpPr txBox="1"/>
          <p:nvPr/>
        </p:nvSpPr>
        <p:spPr>
          <a:xfrm>
            <a:off x="6636477" y="1461190"/>
            <a:ext cx="5076552" cy="3170099"/>
          </a:xfrm>
          <a:prstGeom prst="rect">
            <a:avLst/>
          </a:prstGeom>
          <a:noFill/>
        </p:spPr>
        <p:txBody>
          <a:bodyPr wrap="square" rtlCol="0">
            <a:spAutoFit/>
          </a:bodyPr>
          <a:lstStyle/>
          <a:p>
            <a:r>
              <a:rPr lang="en-US" altLang="zh-CN" sz="2000" dirty="0" smtClean="0"/>
              <a:t>Local Contrast Normalization Layer</a:t>
            </a:r>
          </a:p>
          <a:p>
            <a:pPr marL="342900" indent="-342900">
              <a:buFont typeface="Arial" panose="020B0604020202020204" pitchFamily="34" charset="0"/>
              <a:buChar char="•"/>
            </a:pPr>
            <a:r>
              <a:rPr lang="en-US" altLang="zh-CN" sz="2000" dirty="0" smtClean="0"/>
              <a:t>Subtracting </a:t>
            </a:r>
            <a:r>
              <a:rPr lang="en-US" altLang="zh-CN" sz="2000" i="1" dirty="0" smtClean="0"/>
              <a:t>and</a:t>
            </a:r>
            <a:r>
              <a:rPr lang="en-US" altLang="zh-CN" sz="2000" dirty="0" smtClean="0"/>
              <a:t> divisive normalization</a:t>
            </a:r>
          </a:p>
          <a:p>
            <a:pPr marL="342900" indent="-342900">
              <a:buFont typeface="Arial" panose="020B0604020202020204" pitchFamily="34" charset="0"/>
              <a:buChar char="•"/>
            </a:pPr>
            <a:endParaRPr lang="en-US" altLang="zh-CN" sz="2000" dirty="0"/>
          </a:p>
          <a:p>
            <a:pPr marL="342900" indent="-342900">
              <a:buFont typeface="Arial" panose="020B0604020202020204" pitchFamily="34" charset="0"/>
              <a:buChar char="•"/>
            </a:pPr>
            <a:endParaRPr lang="en-US" altLang="zh-CN" sz="2000" dirty="0" smtClean="0"/>
          </a:p>
          <a:p>
            <a:pPr marL="342900" indent="-342900">
              <a:buFont typeface="Arial" panose="020B0604020202020204" pitchFamily="34" charset="0"/>
              <a:buChar char="•"/>
            </a:pPr>
            <a:endParaRPr lang="en-US" altLang="zh-CN" sz="2000" dirty="0"/>
          </a:p>
          <a:p>
            <a:pPr marL="342900" indent="-342900">
              <a:buFont typeface="Arial" panose="020B0604020202020204" pitchFamily="34" charset="0"/>
              <a:buChar char="•"/>
            </a:pPr>
            <a:endParaRPr lang="en-US" altLang="zh-CN" sz="2000" dirty="0" smtClean="0"/>
          </a:p>
          <a:p>
            <a:pPr marL="342900" indent="-342900">
              <a:buFont typeface="Arial" panose="020B0604020202020204" pitchFamily="34" charset="0"/>
              <a:buChar char="•"/>
            </a:pPr>
            <a:endParaRPr lang="en-US" altLang="zh-CN" sz="2000" dirty="0" smtClean="0"/>
          </a:p>
          <a:p>
            <a:pPr marL="342900" indent="-342900">
              <a:buFont typeface="Arial" panose="020B0604020202020204" pitchFamily="34" charset="0"/>
              <a:buChar char="•"/>
            </a:pPr>
            <a:r>
              <a:rPr lang="en-US" altLang="zh-CN" sz="2000" dirty="0" smtClean="0"/>
              <a:t>5x5 region on each map/channel</a:t>
            </a:r>
          </a:p>
          <a:p>
            <a:pPr marL="342900" indent="-342900">
              <a:buFont typeface="Arial" panose="020B0604020202020204" pitchFamily="34" charset="0"/>
              <a:buChar char="•"/>
            </a:pPr>
            <a:r>
              <a:rPr lang="en-US" altLang="zh-CN" sz="2000" dirty="0" smtClean="0"/>
              <a:t>Overlapping</a:t>
            </a:r>
          </a:p>
          <a:p>
            <a:pPr marL="800100" lvl="1" indent="-342900">
              <a:buFont typeface="Arial" panose="020B0604020202020204" pitchFamily="34" charset="0"/>
              <a:buChar char="•"/>
            </a:pPr>
            <a:r>
              <a:rPr lang="en-US" altLang="zh-CN" sz="2000" dirty="0" smtClean="0"/>
              <a:t>stride = 1?</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358283"/>
            <a:ext cx="4987862" cy="100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a:off x="5591576" y="3264694"/>
            <a:ext cx="776694" cy="1"/>
          </a:xfrm>
          <a:prstGeom prst="straightConnector1">
            <a:avLst/>
          </a:prstGeom>
          <a:ln w="1270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50386" y="6211669"/>
            <a:ext cx="3798740" cy="646331"/>
          </a:xfrm>
          <a:prstGeom prst="rect">
            <a:avLst/>
          </a:prstGeom>
          <a:noFill/>
        </p:spPr>
        <p:txBody>
          <a:bodyPr wrap="square" rtlCol="0">
            <a:spAutoFit/>
          </a:bodyPr>
          <a:lstStyle/>
          <a:p>
            <a:r>
              <a:rPr lang="en-US" sz="1200" dirty="0" smtClean="0"/>
              <a:t>Image credit: </a:t>
            </a:r>
            <a:r>
              <a:rPr lang="en-US" altLang="zh-CN" sz="1200" dirty="0"/>
              <a:t>http://cs.nyu.edu/~</a:t>
            </a:r>
            <a:r>
              <a:rPr lang="en-US" altLang="zh-CN" sz="1200" dirty="0" smtClean="0"/>
              <a:t>fergus/tutorials/deep_learning_cvpr12/tutorial_p2_nnets_ranzato_short.pdf</a:t>
            </a:r>
            <a:endParaRPr lang="zh-CN" altLang="en-US" sz="1200" dirty="0"/>
          </a:p>
        </p:txBody>
      </p:sp>
    </p:spTree>
    <p:extLst>
      <p:ext uri="{BB962C8B-B14F-4D97-AF65-F5344CB8AC3E}">
        <p14:creationId xmlns:p14="http://schemas.microsoft.com/office/powerpoint/2010/main" val="6968559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4</a:t>
            </a:r>
            <a:r>
              <a:rPr lang="en-US" altLang="zh-CN" sz="2800" dirty="0" smtClean="0"/>
              <a:t>. </a:t>
            </a:r>
            <a:r>
              <a:rPr lang="en-US" altLang="zh-CN" sz="2800" dirty="0"/>
              <a:t>Building </a:t>
            </a:r>
            <a:r>
              <a:rPr lang="en-US" altLang="zh-CN" sz="2800" dirty="0" smtClean="0"/>
              <a:t>High-level Features Using Large Scale Unsupervised Learning</a:t>
            </a:r>
            <a:br>
              <a:rPr lang="en-US" altLang="zh-CN" sz="2800" dirty="0" smtClean="0"/>
            </a:br>
            <a:r>
              <a:rPr lang="en-US" altLang="zh-CN" sz="2800" dirty="0" smtClean="0"/>
              <a:t>4.4 Training</a:t>
            </a:r>
            <a:endParaRPr lang="zh-CN" altLang="en-US" sz="28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49" y="2906356"/>
            <a:ext cx="4824186" cy="1867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 Brace 4"/>
          <p:cNvSpPr/>
          <p:nvPr/>
        </p:nvSpPr>
        <p:spPr>
          <a:xfrm rot="5400000">
            <a:off x="3634079" y="1611085"/>
            <a:ext cx="313806" cy="2142608"/>
          </a:xfrm>
          <a:prstGeom prst="leftBrace">
            <a:avLst>
              <a:gd name="adj1" fmla="val 40710"/>
              <a:gd name="adj2"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rot="16200000">
            <a:off x="3590536" y="3642377"/>
            <a:ext cx="313808" cy="2636093"/>
          </a:xfrm>
          <a:prstGeom prst="leftBrace">
            <a:avLst>
              <a:gd name="adj1" fmla="val 40710"/>
              <a:gd name="adj2" fmla="val 50000"/>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2200727" y="1785257"/>
            <a:ext cx="3491597" cy="461665"/>
          </a:xfrm>
          <a:prstGeom prst="rect">
            <a:avLst/>
          </a:prstGeom>
          <a:noFill/>
        </p:spPr>
        <p:txBody>
          <a:bodyPr wrap="none" rtlCol="0">
            <a:spAutoFit/>
          </a:bodyPr>
          <a:lstStyle/>
          <a:p>
            <a:r>
              <a:rPr lang="en-US" sz="2400" b="1" dirty="0" smtClean="0">
                <a:solidFill>
                  <a:srgbClr val="FFC000"/>
                </a:solidFill>
              </a:rPr>
              <a:t>Tries to reconstruct image</a:t>
            </a:r>
            <a:endParaRPr lang="en-US" sz="2400" b="1" dirty="0">
              <a:solidFill>
                <a:srgbClr val="FFC000"/>
              </a:solidFill>
            </a:endParaRPr>
          </a:p>
        </p:txBody>
      </p:sp>
      <p:sp>
        <p:nvSpPr>
          <p:cNvPr id="13" name="TextBox 12"/>
          <p:cNvSpPr txBox="1"/>
          <p:nvPr/>
        </p:nvSpPr>
        <p:spPr>
          <a:xfrm>
            <a:off x="1754898" y="5261428"/>
            <a:ext cx="4271747" cy="830997"/>
          </a:xfrm>
          <a:prstGeom prst="rect">
            <a:avLst/>
          </a:prstGeom>
          <a:noFill/>
        </p:spPr>
        <p:txBody>
          <a:bodyPr wrap="none" rtlCol="0">
            <a:spAutoFit/>
          </a:bodyPr>
          <a:lstStyle/>
          <a:p>
            <a:r>
              <a:rPr lang="en-US" sz="2400" b="1" dirty="0" smtClean="0">
                <a:solidFill>
                  <a:srgbClr val="FFC000"/>
                </a:solidFill>
              </a:rPr>
              <a:t>Encourages sparsity and</a:t>
            </a:r>
          </a:p>
          <a:p>
            <a:r>
              <a:rPr lang="en-US" sz="2400" b="1" dirty="0" smtClean="0">
                <a:solidFill>
                  <a:srgbClr val="FFC000"/>
                </a:solidFill>
              </a:rPr>
              <a:t>“tries to group similar features”</a:t>
            </a:r>
            <a:endParaRPr lang="en-US" sz="2400" b="1" dirty="0">
              <a:solidFill>
                <a:srgbClr val="FFC000"/>
              </a:solidFill>
            </a:endParaRPr>
          </a:p>
        </p:txBody>
      </p:sp>
      <p:sp>
        <p:nvSpPr>
          <p:cNvPr id="14" name="文本框 5"/>
          <p:cNvSpPr txBox="1"/>
          <p:nvPr/>
        </p:nvSpPr>
        <p:spPr>
          <a:xfrm>
            <a:off x="6153912" y="2009830"/>
            <a:ext cx="5806440" cy="3785652"/>
          </a:xfrm>
          <a:prstGeom prst="rect">
            <a:avLst/>
          </a:prstGeom>
          <a:noFill/>
        </p:spPr>
        <p:txBody>
          <a:bodyPr wrap="square" rtlCol="0">
            <a:spAutoFit/>
          </a:bodyPr>
          <a:lstStyle/>
          <a:p>
            <a:r>
              <a:rPr lang="en-US" altLang="zh-CN" sz="2000" dirty="0" smtClean="0"/>
              <a:t>Optimization</a:t>
            </a:r>
          </a:p>
          <a:p>
            <a:pPr marL="342900" indent="-342900">
              <a:buFont typeface="Arial" panose="020B0604020202020204" pitchFamily="34" charset="0"/>
              <a:buChar char="•"/>
            </a:pPr>
            <a:r>
              <a:rPr lang="en-US" altLang="zh-CN" sz="2000" dirty="0"/>
              <a:t>W</a:t>
            </a:r>
            <a:r>
              <a:rPr lang="en-US" altLang="zh-CN" sz="2000" baseline="-25000" dirty="0"/>
              <a:t>1 </a:t>
            </a:r>
            <a:r>
              <a:rPr lang="en-US" altLang="zh-CN" sz="2000" dirty="0"/>
              <a:t>is </a:t>
            </a:r>
            <a:r>
              <a:rPr lang="en-US" altLang="zh-CN" sz="2000" dirty="0" smtClean="0"/>
              <a:t>encoding/extraction matrix</a:t>
            </a:r>
            <a:endParaRPr lang="en-US" altLang="zh-CN" sz="2000" baseline="-25000" dirty="0"/>
          </a:p>
          <a:p>
            <a:pPr marL="342900" indent="-342900">
              <a:buFont typeface="Arial" panose="020B0604020202020204" pitchFamily="34" charset="0"/>
              <a:buChar char="•"/>
            </a:pPr>
            <a:r>
              <a:rPr lang="en-US" altLang="zh-CN" sz="2000" dirty="0"/>
              <a:t>W</a:t>
            </a:r>
            <a:r>
              <a:rPr lang="en-US" altLang="zh-CN" sz="2000" baseline="-25000" dirty="0"/>
              <a:t>2 </a:t>
            </a:r>
            <a:r>
              <a:rPr lang="en-US" altLang="zh-CN" sz="2000" dirty="0"/>
              <a:t>is </a:t>
            </a:r>
            <a:r>
              <a:rPr lang="en-US" altLang="zh-CN" sz="2000" dirty="0" smtClean="0"/>
              <a:t>decoding/reconstruction matrix</a:t>
            </a:r>
            <a:endParaRPr lang="en-US" altLang="zh-CN" sz="2000" baseline="-25000" dirty="0"/>
          </a:p>
          <a:p>
            <a:pPr marL="342900" indent="-342900">
              <a:buFont typeface="Arial" panose="020B0604020202020204" pitchFamily="34" charset="0"/>
              <a:buChar char="•"/>
            </a:pPr>
            <a:r>
              <a:rPr lang="en-US" altLang="zh-CN" sz="2000" dirty="0" err="1"/>
              <a:t>H</a:t>
            </a:r>
            <a:r>
              <a:rPr lang="en-US" altLang="zh-CN" sz="2000" baseline="-25000" dirty="0" err="1"/>
              <a:t>j</a:t>
            </a:r>
            <a:r>
              <a:rPr lang="en-US" altLang="zh-CN" sz="2000" dirty="0"/>
              <a:t> is “the vector of weights of the j-</a:t>
            </a:r>
            <a:r>
              <a:rPr lang="en-US" altLang="zh-CN" sz="2000" dirty="0" err="1"/>
              <a:t>th</a:t>
            </a:r>
            <a:r>
              <a:rPr lang="en-US" altLang="zh-CN" sz="2000" dirty="0"/>
              <a:t> pooling unit”</a:t>
            </a:r>
          </a:p>
          <a:p>
            <a:pPr marL="342900" indent="-342900">
              <a:buFont typeface="Arial" panose="020B0604020202020204" pitchFamily="34" charset="0"/>
              <a:buChar char="•"/>
            </a:pPr>
            <a:r>
              <a:rPr lang="en-US" altLang="zh-CN" sz="2000" dirty="0" smtClean="0"/>
              <a:t>Minimize the equation on the right for </a:t>
            </a:r>
            <a:r>
              <a:rPr lang="en-US" altLang="zh-CN" sz="2000" dirty="0"/>
              <a:t>sum of each </a:t>
            </a:r>
            <a:r>
              <a:rPr lang="en-US" altLang="zh-CN" sz="2000" dirty="0" smtClean="0"/>
              <a:t>of 3 layer groups</a:t>
            </a:r>
          </a:p>
          <a:p>
            <a:pPr marL="800100" lvl="1" indent="-342900">
              <a:buFont typeface="Arial" panose="020B0604020202020204" pitchFamily="34" charset="0"/>
              <a:buChar char="•"/>
            </a:pPr>
            <a:r>
              <a:rPr lang="en-US" altLang="zh-CN" sz="2000" i="1" dirty="0" smtClean="0"/>
              <a:t>I.e.</a:t>
            </a:r>
            <a:r>
              <a:rPr lang="en-US" altLang="zh-CN" sz="2000" dirty="0" smtClean="0"/>
              <a:t>, 3 sets of W</a:t>
            </a:r>
            <a:r>
              <a:rPr lang="en-US" altLang="zh-CN" sz="2000" baseline="-25000" dirty="0" smtClean="0"/>
              <a:t>1</a:t>
            </a:r>
            <a:r>
              <a:rPr lang="en-US" altLang="zh-CN" sz="2000" dirty="0" smtClean="0"/>
              <a:t> and W</a:t>
            </a:r>
            <a:r>
              <a:rPr lang="en-US" altLang="zh-CN" sz="2000" baseline="-25000" dirty="0" smtClean="0"/>
              <a:t>2</a:t>
            </a:r>
          </a:p>
          <a:p>
            <a:pPr marL="342900" indent="-342900">
              <a:buFont typeface="Arial" panose="020B0604020202020204" pitchFamily="34" charset="0"/>
              <a:buChar char="•"/>
            </a:pPr>
            <a:r>
              <a:rPr lang="en-US" altLang="zh-CN" sz="2000" dirty="0" smtClean="0"/>
              <a:t>Lots of code/work to distribute learning using asynchronous SGD and model parallelism</a:t>
            </a:r>
          </a:p>
          <a:p>
            <a:pPr marL="800100" lvl="1" indent="-342900">
              <a:buFont typeface="Arial" panose="020B0604020202020204" pitchFamily="34" charset="0"/>
              <a:buChar char="•"/>
            </a:pPr>
            <a:r>
              <a:rPr lang="en-US" altLang="zh-CN" sz="2000" dirty="0" smtClean="0"/>
              <a:t>Training on 1k machines took 3 days</a:t>
            </a:r>
          </a:p>
          <a:p>
            <a:pPr marL="800100" lvl="1" indent="-342900">
              <a:buFont typeface="Arial" panose="020B0604020202020204" pitchFamily="34" charset="0"/>
              <a:buChar char="•"/>
            </a:pPr>
            <a:r>
              <a:rPr lang="en-US" altLang="zh-CN" sz="2000" dirty="0" smtClean="0"/>
              <a:t>Called </a:t>
            </a:r>
            <a:r>
              <a:rPr lang="en-US" altLang="zh-CN" sz="2000" dirty="0" err="1" smtClean="0"/>
              <a:t>DistBelief</a:t>
            </a:r>
            <a:endParaRPr lang="en-US" altLang="zh-CN" sz="2000" dirty="0" smtClean="0"/>
          </a:p>
          <a:p>
            <a:pPr marL="800100" lvl="1" indent="-342900">
              <a:buFont typeface="Arial" panose="020B0604020202020204" pitchFamily="34" charset="0"/>
              <a:buChar char="•"/>
            </a:pPr>
            <a:r>
              <a:rPr lang="en-US" altLang="zh-CN" sz="2000" dirty="0" smtClean="0"/>
              <a:t>Google just released </a:t>
            </a:r>
            <a:r>
              <a:rPr lang="en-US" altLang="zh-CN" sz="2000" dirty="0" err="1" smtClean="0"/>
              <a:t>TensorFlow</a:t>
            </a:r>
            <a:r>
              <a:rPr lang="en-US" altLang="zh-CN" sz="2000" dirty="0" smtClean="0"/>
              <a:t>, its successor</a:t>
            </a:r>
          </a:p>
        </p:txBody>
      </p:sp>
    </p:spTree>
    <p:extLst>
      <p:ext uri="{BB962C8B-B14F-4D97-AF65-F5344CB8AC3E}">
        <p14:creationId xmlns:p14="http://schemas.microsoft.com/office/powerpoint/2010/main" val="25992826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4</a:t>
            </a:r>
            <a:r>
              <a:rPr lang="en-US" altLang="zh-CN" sz="2800" dirty="0" smtClean="0"/>
              <a:t>. </a:t>
            </a:r>
            <a:r>
              <a:rPr lang="en-US" altLang="zh-CN" sz="2800" dirty="0"/>
              <a:t>Building </a:t>
            </a:r>
            <a:r>
              <a:rPr lang="en-US" altLang="zh-CN" sz="2800" dirty="0" smtClean="0"/>
              <a:t>High-level Features Using Large Scale Unsupervised Learning</a:t>
            </a:r>
            <a:br>
              <a:rPr lang="en-US" altLang="zh-CN" sz="2800" dirty="0" smtClean="0"/>
            </a:br>
            <a:r>
              <a:rPr lang="en-US" altLang="zh-CN" sz="2800" dirty="0" smtClean="0"/>
              <a:t>4.5 Experiments on Human Faces/Human Bodies/Cat Faces</a:t>
            </a:r>
            <a:endParaRPr lang="zh-CN" altLang="en-US" sz="2800" dirty="0"/>
          </a:p>
        </p:txBody>
      </p:sp>
      <p:sp>
        <p:nvSpPr>
          <p:cNvPr id="14" name="文本框 5"/>
          <p:cNvSpPr txBox="1"/>
          <p:nvPr/>
        </p:nvSpPr>
        <p:spPr>
          <a:xfrm>
            <a:off x="889271" y="1577304"/>
            <a:ext cx="11008572" cy="1938992"/>
          </a:xfrm>
          <a:prstGeom prst="rect">
            <a:avLst/>
          </a:prstGeom>
          <a:noFill/>
        </p:spPr>
        <p:txBody>
          <a:bodyPr wrap="square" rtlCol="0">
            <a:spAutoFit/>
          </a:bodyPr>
          <a:lstStyle/>
          <a:p>
            <a:r>
              <a:rPr lang="en-US" altLang="zh-CN" sz="2000" dirty="0" smtClean="0"/>
              <a:t>“Test” set</a:t>
            </a:r>
          </a:p>
          <a:p>
            <a:pPr marL="342900" indent="-342900">
              <a:buFont typeface="Arial" panose="020B0604020202020204" pitchFamily="34" charset="0"/>
              <a:buChar char="•"/>
            </a:pPr>
            <a:r>
              <a:rPr lang="en-US" altLang="zh-CN" sz="2000" dirty="0" smtClean="0"/>
              <a:t>37,000 “test” images with equal </a:t>
            </a:r>
            <a:r>
              <a:rPr lang="en-US" altLang="zh-CN" sz="2000" dirty="0" err="1" smtClean="0"/>
              <a:t>positive:negative</a:t>
            </a:r>
            <a:r>
              <a:rPr lang="en-US" altLang="zh-CN" sz="2000" dirty="0" smtClean="0"/>
              <a:t> ratios</a:t>
            </a:r>
          </a:p>
          <a:p>
            <a:pPr marL="800100" lvl="1" indent="-342900">
              <a:buFont typeface="Arial" panose="020B0604020202020204" pitchFamily="34" charset="0"/>
              <a:buChar char="•"/>
            </a:pPr>
            <a:r>
              <a:rPr lang="en-US" altLang="zh-CN" sz="2000" dirty="0" smtClean="0"/>
              <a:t>13,026/13,026/10,000  faces from Labeled Faces in the Wild / bodies from Keller </a:t>
            </a:r>
            <a:r>
              <a:rPr lang="en-US" altLang="zh-CN" sz="2000" i="1" dirty="0"/>
              <a:t>et al.</a:t>
            </a:r>
            <a:r>
              <a:rPr lang="en-US" altLang="zh-CN" sz="2000" dirty="0"/>
              <a:t> 2009 person </a:t>
            </a:r>
            <a:r>
              <a:rPr lang="en-US" altLang="zh-CN" sz="2000" dirty="0" smtClean="0"/>
              <a:t>dataset / cat faces from Zhang </a:t>
            </a:r>
            <a:r>
              <a:rPr lang="en-US" altLang="zh-CN" sz="2000" i="1" dirty="0" smtClean="0"/>
              <a:t>et al.</a:t>
            </a:r>
            <a:r>
              <a:rPr lang="en-US" altLang="zh-CN" sz="2000" dirty="0" smtClean="0"/>
              <a:t> 2008 dataset</a:t>
            </a:r>
          </a:p>
          <a:p>
            <a:pPr marL="800100" lvl="1" indent="-342900">
              <a:buFont typeface="Arial" panose="020B0604020202020204" pitchFamily="34" charset="0"/>
              <a:buChar char="•"/>
            </a:pPr>
            <a:r>
              <a:rPr lang="en-US" altLang="zh-CN" sz="2000" dirty="0" smtClean="0"/>
              <a:t>23,974/23,974/18,409 from ImageNet as not-faces</a:t>
            </a:r>
          </a:p>
          <a:p>
            <a:pPr marL="342900" indent="-342900">
              <a:buFont typeface="Arial" panose="020B0604020202020204" pitchFamily="34" charset="0"/>
              <a:buChar char="•"/>
            </a:pPr>
            <a:r>
              <a:rPr lang="en-US" altLang="zh-CN" sz="2000" dirty="0" smtClean="0"/>
              <a:t>Find the best neuron as detector (at best threshold)</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21" y="3746837"/>
            <a:ext cx="11218122" cy="126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510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4</a:t>
            </a:r>
            <a:r>
              <a:rPr lang="en-US" altLang="zh-CN" sz="2800" dirty="0" smtClean="0"/>
              <a:t>. </a:t>
            </a:r>
            <a:r>
              <a:rPr lang="en-US" altLang="zh-CN" sz="2800" dirty="0"/>
              <a:t>Building </a:t>
            </a:r>
            <a:r>
              <a:rPr lang="en-US" altLang="zh-CN" sz="2800" dirty="0" smtClean="0"/>
              <a:t>High-level Features Using Large Scale Unsupervised Learning</a:t>
            </a:r>
            <a:br>
              <a:rPr lang="en-US" altLang="zh-CN" sz="2800" dirty="0" smtClean="0"/>
            </a:br>
            <a:r>
              <a:rPr lang="en-US" altLang="zh-CN" sz="2800" dirty="0" smtClean="0"/>
              <a:t>4.5 Experiments on Human Faces/Human Bodies/Cat Faces</a:t>
            </a:r>
            <a:endParaRPr lang="zh-CN" altLang="en-US" sz="28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821" y="1519449"/>
            <a:ext cx="3383011" cy="513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6350067" y="1501947"/>
            <a:ext cx="3257550" cy="5148302"/>
            <a:chOff x="4454592" y="1514330"/>
            <a:chExt cx="3257550" cy="5148302"/>
          </a:xfrm>
        </p:grpSpPr>
        <p:pic>
          <p:nvPicPr>
            <p:cNvPr id="174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4456444" y="1514330"/>
              <a:ext cx="3255698" cy="260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4454592" y="4056592"/>
              <a:ext cx="3257550" cy="2606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p:cNvSpPr txBox="1"/>
          <p:nvPr/>
        </p:nvSpPr>
        <p:spPr>
          <a:xfrm>
            <a:off x="571501" y="2481060"/>
            <a:ext cx="1772746" cy="646331"/>
          </a:xfrm>
          <a:prstGeom prst="rect">
            <a:avLst/>
          </a:prstGeom>
          <a:noFill/>
        </p:spPr>
        <p:txBody>
          <a:bodyPr wrap="square" rtlCol="0">
            <a:spAutoFit/>
          </a:bodyPr>
          <a:lstStyle/>
          <a:p>
            <a:r>
              <a:rPr lang="en-US" dirty="0" smtClean="0"/>
              <a:t>Most activated images for faces</a:t>
            </a:r>
            <a:endParaRPr lang="en-US" dirty="0"/>
          </a:p>
        </p:txBody>
      </p:sp>
      <p:sp>
        <p:nvSpPr>
          <p:cNvPr id="8" name="TextBox 7"/>
          <p:cNvSpPr txBox="1"/>
          <p:nvPr/>
        </p:nvSpPr>
        <p:spPr>
          <a:xfrm>
            <a:off x="571500" y="4805228"/>
            <a:ext cx="1772746" cy="646331"/>
          </a:xfrm>
          <a:prstGeom prst="rect">
            <a:avLst/>
          </a:prstGeom>
          <a:noFill/>
        </p:spPr>
        <p:txBody>
          <a:bodyPr wrap="square" rtlCol="0">
            <a:spAutoFit/>
          </a:bodyPr>
          <a:lstStyle/>
          <a:p>
            <a:r>
              <a:rPr lang="en-US" dirty="0" smtClean="0"/>
              <a:t>“Optimal” face image</a:t>
            </a:r>
            <a:endParaRPr lang="en-US" dirty="0"/>
          </a:p>
        </p:txBody>
      </p:sp>
      <p:sp>
        <p:nvSpPr>
          <p:cNvPr id="9" name="TextBox 8"/>
          <p:cNvSpPr txBox="1"/>
          <p:nvPr/>
        </p:nvSpPr>
        <p:spPr>
          <a:xfrm>
            <a:off x="9667875" y="2481060"/>
            <a:ext cx="1772746" cy="646331"/>
          </a:xfrm>
          <a:prstGeom prst="rect">
            <a:avLst/>
          </a:prstGeom>
          <a:noFill/>
        </p:spPr>
        <p:txBody>
          <a:bodyPr wrap="square" rtlCol="0">
            <a:spAutoFit/>
          </a:bodyPr>
          <a:lstStyle/>
          <a:p>
            <a:r>
              <a:rPr lang="en-US" dirty="0" smtClean="0"/>
              <a:t>“Optimal” body image</a:t>
            </a:r>
            <a:endParaRPr lang="en-US" dirty="0"/>
          </a:p>
        </p:txBody>
      </p:sp>
      <p:sp>
        <p:nvSpPr>
          <p:cNvPr id="10" name="TextBox 9"/>
          <p:cNvSpPr txBox="1"/>
          <p:nvPr/>
        </p:nvSpPr>
        <p:spPr>
          <a:xfrm>
            <a:off x="9712392" y="5024063"/>
            <a:ext cx="1772746" cy="646331"/>
          </a:xfrm>
          <a:prstGeom prst="rect">
            <a:avLst/>
          </a:prstGeom>
          <a:noFill/>
        </p:spPr>
        <p:txBody>
          <a:bodyPr wrap="square" rtlCol="0">
            <a:spAutoFit/>
          </a:bodyPr>
          <a:lstStyle/>
          <a:p>
            <a:r>
              <a:rPr lang="en-US" dirty="0" smtClean="0"/>
              <a:t>“Optimal” cat face image</a:t>
            </a:r>
            <a:endParaRPr lang="en-US" dirty="0"/>
          </a:p>
        </p:txBody>
      </p:sp>
    </p:spTree>
    <p:extLst>
      <p:ext uri="{BB962C8B-B14F-4D97-AF65-F5344CB8AC3E}">
        <p14:creationId xmlns:p14="http://schemas.microsoft.com/office/powerpoint/2010/main" val="1235271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a:t>4</a:t>
            </a:r>
            <a:r>
              <a:rPr lang="en-US" altLang="zh-CN" sz="2800" dirty="0" smtClean="0"/>
              <a:t>. </a:t>
            </a:r>
            <a:r>
              <a:rPr lang="en-US" altLang="zh-CN" sz="2800" dirty="0"/>
              <a:t>Building </a:t>
            </a:r>
            <a:r>
              <a:rPr lang="en-US" altLang="zh-CN" sz="2800" dirty="0" smtClean="0"/>
              <a:t>High-level Features Using Large Scale Unsupervised Learning</a:t>
            </a:r>
            <a:br>
              <a:rPr lang="en-US" altLang="zh-CN" sz="2800" dirty="0" smtClean="0"/>
            </a:br>
            <a:r>
              <a:rPr lang="en-US" altLang="zh-CN" sz="2800" dirty="0" smtClean="0"/>
              <a:t>4.6 Experiments on ImageNet Recognition</a:t>
            </a:r>
            <a:endParaRPr lang="zh-CN" altLang="en-US" sz="2800" dirty="0"/>
          </a:p>
        </p:txBody>
      </p:sp>
      <p:sp>
        <p:nvSpPr>
          <p:cNvPr id="14" name="文本框 5"/>
          <p:cNvSpPr txBox="1"/>
          <p:nvPr/>
        </p:nvSpPr>
        <p:spPr>
          <a:xfrm>
            <a:off x="755921" y="1767804"/>
            <a:ext cx="11274154" cy="70788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smtClean="0"/>
              <a:t>Add a logistic repressor classifier on top of their existing network and train using ImageNet protocol</a:t>
            </a:r>
          </a:p>
          <a:p>
            <a:pPr marL="342900" indent="-342900">
              <a:buFont typeface="Arial" panose="020B0604020202020204" pitchFamily="34" charset="0"/>
              <a:buChar char="•"/>
            </a:pPr>
            <a:r>
              <a:rPr lang="en-US" altLang="zh-CN" sz="2000" dirty="0" smtClean="0"/>
              <a:t>Unsupervised pre-training gives them substantial classification accuracy boost</a:t>
            </a:r>
            <a:endParaRPr lang="en-US" altLang="zh-CN" sz="20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046" y="2789237"/>
            <a:ext cx="11142133" cy="146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8604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542" y="1299583"/>
            <a:ext cx="2182223" cy="1636667"/>
          </a:xfrm>
          <a:prstGeom prst="rect">
            <a:avLst/>
          </a:prstGeom>
        </p:spPr>
      </p:pic>
      <p:sp>
        <p:nvSpPr>
          <p:cNvPr id="2" name="标题 1"/>
          <p:cNvSpPr>
            <a:spLocks noGrp="1"/>
          </p:cNvSpPr>
          <p:nvPr>
            <p:ph type="title"/>
          </p:nvPr>
        </p:nvSpPr>
        <p:spPr/>
        <p:txBody>
          <a:bodyPr/>
          <a:lstStyle/>
          <a:p>
            <a:r>
              <a:rPr lang="en-US" altLang="zh-CN" dirty="0" smtClean="0"/>
              <a:t>Fabricating Supervisory Signals</a:t>
            </a:r>
            <a:endParaRPr lang="zh-CN" altLang="en-US" dirty="0"/>
          </a:p>
        </p:txBody>
      </p:sp>
      <p:sp>
        <p:nvSpPr>
          <p:cNvPr id="7" name="矩形 6"/>
          <p:cNvSpPr/>
          <p:nvPr/>
        </p:nvSpPr>
        <p:spPr>
          <a:xfrm>
            <a:off x="7967571" y="1865372"/>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537979" y="1869721"/>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5</a:t>
            </a:r>
            <a:endParaRPr lang="zh-CN" altLang="en-US" dirty="0"/>
          </a:p>
        </p:txBody>
      </p:sp>
      <p:sp>
        <p:nvSpPr>
          <p:cNvPr id="11" name="矩形 10"/>
          <p:cNvSpPr/>
          <p:nvPr/>
        </p:nvSpPr>
        <p:spPr>
          <a:xfrm>
            <a:off x="7967573" y="2344348"/>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7</a:t>
            </a:r>
            <a:endParaRPr lang="zh-CN" altLang="en-US" dirty="0"/>
          </a:p>
        </p:txBody>
      </p:sp>
      <p:sp>
        <p:nvSpPr>
          <p:cNvPr id="12" name="矩形 11"/>
          <p:cNvSpPr/>
          <p:nvPr/>
        </p:nvSpPr>
        <p:spPr>
          <a:xfrm>
            <a:off x="8529274" y="2344348"/>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8</a:t>
            </a:r>
            <a:endParaRPr lang="zh-CN" altLang="en-US" dirty="0"/>
          </a:p>
        </p:txBody>
      </p:sp>
      <p:sp>
        <p:nvSpPr>
          <p:cNvPr id="13" name="矩形 12"/>
          <p:cNvSpPr/>
          <p:nvPr/>
        </p:nvSpPr>
        <p:spPr>
          <a:xfrm>
            <a:off x="7967571" y="1365711"/>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14" name="矩形 13"/>
          <p:cNvSpPr/>
          <p:nvPr/>
        </p:nvSpPr>
        <p:spPr>
          <a:xfrm>
            <a:off x="8529274" y="1363536"/>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15" name="矩形 14"/>
          <p:cNvSpPr/>
          <p:nvPr/>
        </p:nvSpPr>
        <p:spPr>
          <a:xfrm>
            <a:off x="7397165" y="1363536"/>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16" name="矩形 15"/>
          <p:cNvSpPr/>
          <p:nvPr/>
        </p:nvSpPr>
        <p:spPr>
          <a:xfrm>
            <a:off x="7397163" y="1865372"/>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sp>
        <p:nvSpPr>
          <p:cNvPr id="17" name="矩形 16"/>
          <p:cNvSpPr/>
          <p:nvPr/>
        </p:nvSpPr>
        <p:spPr>
          <a:xfrm>
            <a:off x="7397163" y="2344348"/>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6</a:t>
            </a:r>
            <a:endParaRPr lang="zh-CN" altLang="en-US" dirty="0"/>
          </a:p>
        </p:txBody>
      </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7887" y="2809345"/>
            <a:ext cx="3186461" cy="2389846"/>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437" y="2877065"/>
            <a:ext cx="3266451" cy="2449838"/>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5163" y="3425739"/>
            <a:ext cx="1874178" cy="1405633"/>
          </a:xfrm>
          <a:prstGeom prst="rect">
            <a:avLst/>
          </a:prstGeom>
          <a:scene3d>
            <a:camera prst="isometricRightUp"/>
            <a:lightRig rig="threePt" dir="t"/>
          </a:scene3d>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7035" y="3412538"/>
            <a:ext cx="1874178" cy="1405633"/>
          </a:xfrm>
          <a:prstGeom prst="rect">
            <a:avLst/>
          </a:prstGeom>
          <a:scene3d>
            <a:camera prst="isometricRightUp"/>
            <a:lightRig rig="threePt" dir="t"/>
          </a:scene3d>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686" y="3399337"/>
            <a:ext cx="1874178" cy="1405633"/>
          </a:xfrm>
          <a:prstGeom prst="rect">
            <a:avLst/>
          </a:prstGeom>
          <a:scene3d>
            <a:camera prst="isometricRightUp"/>
            <a:lightRig rig="threePt" dir="t"/>
          </a:scene3d>
        </p:spPr>
      </p:pic>
      <p:cxnSp>
        <p:nvCxnSpPr>
          <p:cNvPr id="24" name="直接连接符 23"/>
          <p:cNvCxnSpPr/>
          <p:nvPr/>
        </p:nvCxnSpPr>
        <p:spPr>
          <a:xfrm flipV="1">
            <a:off x="4845167" y="3033885"/>
            <a:ext cx="5569367" cy="5354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4845167" y="5139890"/>
            <a:ext cx="5492365" cy="3166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3354" y="5229575"/>
            <a:ext cx="627016" cy="470262"/>
          </a:xfrm>
          <a:prstGeom prst="rect">
            <a:avLst/>
          </a:prstGeom>
        </p:spPr>
      </p:pic>
      <p:pic>
        <p:nvPicPr>
          <p:cNvPr id="35" name="图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3355" y="5767943"/>
            <a:ext cx="627016" cy="470262"/>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r="15642"/>
          <a:stretch/>
        </p:blipFill>
        <p:spPr>
          <a:xfrm>
            <a:off x="7703102" y="5229575"/>
            <a:ext cx="528937" cy="470262"/>
          </a:xfrm>
          <a:prstGeom prst="rect">
            <a:avLst/>
          </a:prstGeom>
        </p:spPr>
      </p:pic>
      <p:pic>
        <p:nvPicPr>
          <p:cNvPr id="38" name="图片 37"/>
          <p:cNvPicPr>
            <a:picLocks noChangeAspect="1"/>
          </p:cNvPicPr>
          <p:nvPr/>
        </p:nvPicPr>
        <p:blipFill rotWithShape="1">
          <a:blip r:embed="rId6" cstate="print">
            <a:extLst>
              <a:ext uri="{28A0092B-C50C-407E-A947-70E740481C1C}">
                <a14:useLocalDpi xmlns:a14="http://schemas.microsoft.com/office/drawing/2010/main" val="0"/>
              </a:ext>
            </a:extLst>
          </a:blip>
          <a:srcRect l="11806"/>
          <a:stretch/>
        </p:blipFill>
        <p:spPr>
          <a:xfrm>
            <a:off x="8301710" y="5229575"/>
            <a:ext cx="552994" cy="470262"/>
          </a:xfrm>
          <a:prstGeom prst="rect">
            <a:avLst/>
          </a:prstGeom>
        </p:spPr>
      </p:pic>
      <p:sp>
        <p:nvSpPr>
          <p:cNvPr id="40" name="文本框 39"/>
          <p:cNvSpPr txBox="1"/>
          <p:nvPr/>
        </p:nvSpPr>
        <p:spPr>
          <a:xfrm>
            <a:off x="1952477" y="4921206"/>
            <a:ext cx="2271712" cy="369332"/>
          </a:xfrm>
          <a:prstGeom prst="rect">
            <a:avLst/>
          </a:prstGeom>
          <a:noFill/>
        </p:spPr>
        <p:txBody>
          <a:bodyPr wrap="none" rtlCol="0">
            <a:spAutoFit/>
          </a:bodyPr>
          <a:lstStyle/>
          <a:p>
            <a:r>
              <a:rPr lang="en-US" altLang="zh-CN" b="1" dirty="0" smtClean="0">
                <a:solidFill>
                  <a:srgbClr val="FF0000"/>
                </a:solidFill>
              </a:rPr>
              <a:t>Ops, no labels at all!!!</a:t>
            </a:r>
            <a:endParaRPr lang="zh-CN" altLang="en-US" b="1" dirty="0">
              <a:solidFill>
                <a:srgbClr val="FF0000"/>
              </a:solidFill>
            </a:endParaRPr>
          </a:p>
        </p:txBody>
      </p:sp>
      <p:pic>
        <p:nvPicPr>
          <p:cNvPr id="41" name="图片 40"/>
          <p:cNvPicPr>
            <a:picLocks noChangeAspect="1"/>
          </p:cNvPicPr>
          <p:nvPr/>
        </p:nvPicPr>
        <p:blipFill rotWithShape="1">
          <a:blip r:embed="rId8" cstate="print">
            <a:extLst>
              <a:ext uri="{28A0092B-C50C-407E-A947-70E740481C1C}">
                <a14:useLocalDpi xmlns:a14="http://schemas.microsoft.com/office/drawing/2010/main" val="0"/>
              </a:ext>
            </a:extLst>
          </a:blip>
          <a:srcRect t="1851" b="18447"/>
          <a:stretch/>
        </p:blipFill>
        <p:spPr>
          <a:xfrm>
            <a:off x="7703102" y="5835900"/>
            <a:ext cx="528937" cy="374805"/>
          </a:xfrm>
          <a:prstGeom prst="rect">
            <a:avLst/>
          </a:prstGeom>
        </p:spPr>
      </p:pic>
      <p:pic>
        <p:nvPicPr>
          <p:cNvPr id="42" name="图片 41"/>
          <p:cNvPicPr>
            <a:picLocks noChangeAspect="1"/>
          </p:cNvPicPr>
          <p:nvPr/>
        </p:nvPicPr>
        <p:blipFill rotWithShape="1">
          <a:blip r:embed="rId8" cstate="print">
            <a:extLst>
              <a:ext uri="{28A0092B-C50C-407E-A947-70E740481C1C}">
                <a14:useLocalDpi xmlns:a14="http://schemas.microsoft.com/office/drawing/2010/main" val="0"/>
              </a:ext>
            </a:extLst>
          </a:blip>
          <a:srcRect t="1851" b="18447"/>
          <a:stretch/>
        </p:blipFill>
        <p:spPr>
          <a:xfrm>
            <a:off x="8314770" y="5834189"/>
            <a:ext cx="528937" cy="374805"/>
          </a:xfrm>
          <a:prstGeom prst="rect">
            <a:avLst/>
          </a:prstGeom>
        </p:spPr>
      </p:pic>
      <p:sp>
        <p:nvSpPr>
          <p:cNvPr id="43" name="文本框 42"/>
          <p:cNvSpPr txBox="1"/>
          <p:nvPr/>
        </p:nvSpPr>
        <p:spPr>
          <a:xfrm>
            <a:off x="4845167" y="1493974"/>
            <a:ext cx="2042600" cy="369332"/>
          </a:xfrm>
          <a:prstGeom prst="rect">
            <a:avLst/>
          </a:prstGeom>
          <a:noFill/>
        </p:spPr>
        <p:txBody>
          <a:bodyPr wrap="square" rtlCol="0">
            <a:spAutoFit/>
          </a:bodyPr>
          <a:lstStyle/>
          <a:p>
            <a:r>
              <a:rPr lang="en-US" altLang="zh-CN" dirty="0" smtClean="0"/>
              <a:t>Spatial clues </a:t>
            </a:r>
            <a:endParaRPr lang="zh-CN" altLang="en-US" dirty="0"/>
          </a:p>
        </p:txBody>
      </p:sp>
      <p:sp>
        <p:nvSpPr>
          <p:cNvPr id="44" name="文本框 43"/>
          <p:cNvSpPr txBox="1"/>
          <p:nvPr/>
        </p:nvSpPr>
        <p:spPr>
          <a:xfrm>
            <a:off x="4803428" y="3133143"/>
            <a:ext cx="2042600" cy="369332"/>
          </a:xfrm>
          <a:prstGeom prst="rect">
            <a:avLst/>
          </a:prstGeom>
          <a:noFill/>
        </p:spPr>
        <p:txBody>
          <a:bodyPr wrap="square" rtlCol="0">
            <a:spAutoFit/>
          </a:bodyPr>
          <a:lstStyle/>
          <a:p>
            <a:r>
              <a:rPr lang="en-US" altLang="zh-CN" dirty="0" smtClean="0"/>
              <a:t>Temporal clues </a:t>
            </a:r>
            <a:endParaRPr lang="zh-CN" altLang="en-US" dirty="0"/>
          </a:p>
        </p:txBody>
      </p:sp>
      <p:sp>
        <p:nvSpPr>
          <p:cNvPr id="45" name="文本框 44"/>
          <p:cNvSpPr txBox="1"/>
          <p:nvPr/>
        </p:nvSpPr>
        <p:spPr>
          <a:xfrm>
            <a:off x="4836458" y="5258919"/>
            <a:ext cx="2042600" cy="369332"/>
          </a:xfrm>
          <a:prstGeom prst="rect">
            <a:avLst/>
          </a:prstGeom>
          <a:noFill/>
        </p:spPr>
        <p:txBody>
          <a:bodyPr wrap="square" rtlCol="0">
            <a:spAutoFit/>
          </a:bodyPr>
          <a:lstStyle/>
          <a:p>
            <a:r>
              <a:rPr lang="en-US" altLang="zh-CN" dirty="0" smtClean="0"/>
              <a:t>Surrogate clues </a:t>
            </a:r>
            <a:endParaRPr lang="zh-CN" altLang="en-US" dirty="0"/>
          </a:p>
        </p:txBody>
      </p:sp>
      <p:pic>
        <p:nvPicPr>
          <p:cNvPr id="47" name="图片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04542" y="6306311"/>
            <a:ext cx="615828" cy="461871"/>
          </a:xfrm>
          <a:prstGeom prst="rect">
            <a:avLst/>
          </a:prstGeom>
        </p:spPr>
      </p:pic>
      <p:pic>
        <p:nvPicPr>
          <p:cNvPr id="48" name="图片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6628" y="6306310"/>
            <a:ext cx="615828" cy="461871"/>
          </a:xfrm>
          <a:prstGeom prst="rect">
            <a:avLst/>
          </a:prstGeom>
        </p:spPr>
      </p:pic>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28379" y="6323585"/>
            <a:ext cx="525243" cy="393932"/>
          </a:xfrm>
          <a:prstGeom prst="rect">
            <a:avLst/>
          </a:prstGeom>
        </p:spPr>
      </p:pic>
      <p:sp>
        <p:nvSpPr>
          <p:cNvPr id="3" name="文本框 2"/>
          <p:cNvSpPr txBox="1"/>
          <p:nvPr/>
        </p:nvSpPr>
        <p:spPr>
          <a:xfrm>
            <a:off x="-56098" y="6581001"/>
            <a:ext cx="2134943" cy="276999"/>
          </a:xfrm>
          <a:prstGeom prst="rect">
            <a:avLst/>
          </a:prstGeom>
          <a:noFill/>
        </p:spPr>
        <p:txBody>
          <a:bodyPr wrap="none" rtlCol="0">
            <a:spAutoFit/>
          </a:bodyPr>
          <a:lstStyle/>
          <a:p>
            <a:r>
              <a:rPr lang="en-US" altLang="zh-CN" sz="1200" dirty="0" smtClean="0"/>
              <a:t>Image source: Pascal VOC 2011</a:t>
            </a:r>
            <a:endParaRPr lang="zh-CN" altLang="en-US" sz="1200" dirty="0"/>
          </a:p>
        </p:txBody>
      </p:sp>
    </p:spTree>
    <p:extLst>
      <p:ext uri="{BB962C8B-B14F-4D97-AF65-F5344CB8AC3E}">
        <p14:creationId xmlns:p14="http://schemas.microsoft.com/office/powerpoint/2010/main" val="37383455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5. </a:t>
            </a:r>
            <a:r>
              <a:rPr lang="en-US" altLang="zh-CN" sz="2800" dirty="0"/>
              <a:t>Sparse </a:t>
            </a:r>
            <a:r>
              <a:rPr lang="en-US" altLang="zh-CN" sz="2800" dirty="0" smtClean="0"/>
              <a:t>Coding </a:t>
            </a:r>
            <a:r>
              <a:rPr lang="en-US" altLang="zh-CN" sz="2800" dirty="0"/>
              <a:t>with an </a:t>
            </a:r>
            <a:r>
              <a:rPr lang="en-US" altLang="zh-CN" sz="2800" dirty="0" err="1" smtClean="0"/>
              <a:t>Overcomplete</a:t>
            </a:r>
            <a:r>
              <a:rPr lang="en-US" altLang="zh-CN" sz="2800" dirty="0" smtClean="0"/>
              <a:t> Basis Set</a:t>
            </a:r>
            <a:br>
              <a:rPr lang="en-US" altLang="zh-CN" sz="2800" dirty="0" smtClean="0"/>
            </a:br>
            <a:r>
              <a:rPr lang="en-US" altLang="zh-CN" sz="2800" dirty="0" smtClean="0"/>
              <a:t>5.1 Core Idea</a:t>
            </a:r>
            <a:endParaRPr lang="zh-CN" altLang="en-US" sz="2800" dirty="0"/>
          </a:p>
        </p:txBody>
      </p:sp>
      <p:sp>
        <p:nvSpPr>
          <p:cNvPr id="23" name="文本框 5"/>
          <p:cNvSpPr txBox="1"/>
          <p:nvPr/>
        </p:nvSpPr>
        <p:spPr>
          <a:xfrm>
            <a:off x="482419" y="1722448"/>
            <a:ext cx="9612557" cy="2554545"/>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smtClean="0"/>
              <a:t>Then-recent (circa 1996) neuroscience suggested that the first stage of the mammalian visual cortex (V1) have neurons that, like wavelets, are:</a:t>
            </a:r>
          </a:p>
          <a:p>
            <a:pPr marL="800100" lvl="1" indent="-342900">
              <a:buFont typeface="Arial" panose="020B0604020202020204" pitchFamily="34" charset="0"/>
              <a:buChar char="•"/>
            </a:pPr>
            <a:r>
              <a:rPr lang="en-US" altLang="zh-CN" sz="2000" dirty="0" smtClean="0"/>
              <a:t>localized</a:t>
            </a:r>
          </a:p>
          <a:p>
            <a:pPr marL="800100" lvl="1" indent="-342900">
              <a:buFont typeface="Arial" panose="020B0604020202020204" pitchFamily="34" charset="0"/>
              <a:buChar char="•"/>
            </a:pPr>
            <a:r>
              <a:rPr lang="en-US" altLang="zh-CN" sz="2000" dirty="0"/>
              <a:t>o</a:t>
            </a:r>
            <a:r>
              <a:rPr lang="en-US" altLang="zh-CN" sz="2000" dirty="0" smtClean="0"/>
              <a:t>riented</a:t>
            </a:r>
          </a:p>
          <a:p>
            <a:pPr marL="800100" lvl="1" indent="-342900">
              <a:buFont typeface="Arial" panose="020B0604020202020204" pitchFamily="34" charset="0"/>
              <a:buChar char="•"/>
            </a:pPr>
            <a:r>
              <a:rPr lang="en-US" altLang="zh-CN" sz="2000" dirty="0"/>
              <a:t>b</a:t>
            </a:r>
            <a:r>
              <a:rPr lang="en-US" altLang="zh-CN" sz="2000" dirty="0" smtClean="0"/>
              <a:t>andpass</a:t>
            </a:r>
          </a:p>
          <a:p>
            <a:pPr marL="342900" indent="-342900">
              <a:buFont typeface="Arial" panose="020B0604020202020204" pitchFamily="34" charset="0"/>
              <a:buChar char="•"/>
            </a:pPr>
            <a:r>
              <a:rPr lang="en-US" altLang="zh-CN" sz="2000" dirty="0" smtClean="0"/>
              <a:t>These properties, along with sparsity and linear superposition, can be shown to produce basis function qualitatively similar to the V1 neurons</a:t>
            </a:r>
          </a:p>
          <a:p>
            <a:pPr marL="342900" indent="-342900">
              <a:buFont typeface="Arial" panose="020B0604020202020204" pitchFamily="34" charset="0"/>
              <a:buChar char="•"/>
            </a:pPr>
            <a:r>
              <a:rPr lang="en-US" altLang="zh-CN" sz="2000" dirty="0" smtClean="0"/>
              <a:t>Use a fairly simple neural network to learn a set of basis vectors to reconstruct images</a:t>
            </a:r>
          </a:p>
        </p:txBody>
      </p:sp>
    </p:spTree>
    <p:extLst>
      <p:ext uri="{BB962C8B-B14F-4D97-AF65-F5344CB8AC3E}">
        <p14:creationId xmlns:p14="http://schemas.microsoft.com/office/powerpoint/2010/main" val="9624780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5. </a:t>
            </a:r>
            <a:r>
              <a:rPr lang="en-US" altLang="zh-CN" sz="2800" dirty="0"/>
              <a:t>Sparse </a:t>
            </a:r>
            <a:r>
              <a:rPr lang="en-US" altLang="zh-CN" sz="2800" dirty="0" smtClean="0"/>
              <a:t>Coding </a:t>
            </a:r>
            <a:r>
              <a:rPr lang="en-US" altLang="zh-CN" sz="2800" dirty="0"/>
              <a:t>with an </a:t>
            </a:r>
            <a:r>
              <a:rPr lang="en-US" altLang="zh-CN" sz="2800" dirty="0" err="1" smtClean="0"/>
              <a:t>Overcomplete</a:t>
            </a:r>
            <a:r>
              <a:rPr lang="en-US" altLang="zh-CN" sz="2800" dirty="0" smtClean="0"/>
              <a:t> Basis Set</a:t>
            </a:r>
            <a:br>
              <a:rPr lang="en-US" altLang="zh-CN" sz="2800" dirty="0" smtClean="0"/>
            </a:br>
            <a:r>
              <a:rPr lang="en-US" altLang="zh-CN" sz="2800" dirty="0" smtClean="0"/>
              <a:t>5.2 Image Representation with Basis Vectors</a:t>
            </a:r>
            <a:endParaRPr lang="zh-CN" altLang="en-US" sz="2800" dirty="0"/>
          </a:p>
        </p:txBody>
      </p:sp>
      <p:sp>
        <p:nvSpPr>
          <p:cNvPr id="23" name="文本框 5"/>
          <p:cNvSpPr txBox="1"/>
          <p:nvPr/>
        </p:nvSpPr>
        <p:spPr>
          <a:xfrm>
            <a:off x="482419" y="1722448"/>
            <a:ext cx="6613706" cy="3785652"/>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smtClean="0"/>
              <a:t>They will assume the image is represented as:</a:t>
            </a:r>
          </a:p>
          <a:p>
            <a:pPr marL="342900" indent="-342900">
              <a:buFont typeface="Arial" panose="020B0604020202020204" pitchFamily="34" charset="0"/>
              <a:buChar char="•"/>
            </a:pPr>
            <a:endParaRPr lang="en-US" altLang="zh-CN" sz="2000" dirty="0"/>
          </a:p>
          <a:p>
            <a:pPr marL="342900" indent="-342900">
              <a:buFont typeface="Arial" panose="020B0604020202020204" pitchFamily="34" charset="0"/>
              <a:buChar char="•"/>
            </a:pPr>
            <a:endParaRPr lang="en-US" altLang="zh-CN" sz="2000" dirty="0" smtClean="0"/>
          </a:p>
          <a:p>
            <a:pPr marL="342900" indent="-342900">
              <a:buFont typeface="Arial" panose="020B0604020202020204" pitchFamily="34" charset="0"/>
              <a:buChar char="•"/>
            </a:pPr>
            <a:endParaRPr lang="en-US" altLang="zh-CN" sz="2000" dirty="0"/>
          </a:p>
          <a:p>
            <a:pPr marL="800100" lvl="1" indent="-342900">
              <a:buFont typeface="Arial" panose="020B0604020202020204" pitchFamily="34" charset="0"/>
              <a:buChar char="•"/>
            </a:pPr>
            <a:endParaRPr lang="en-US" altLang="zh-CN" sz="2000" dirty="0" smtClean="0"/>
          </a:p>
          <a:p>
            <a:pPr marL="800100" lvl="1" indent="-342900">
              <a:buFont typeface="Arial" panose="020B0604020202020204" pitchFamily="34" charset="0"/>
              <a:buChar char="•"/>
            </a:pPr>
            <a:r>
              <a:rPr lang="en-US" sz="2000" dirty="0" smtClean="0"/>
              <a:t>{</a:t>
            </a:r>
            <a:r>
              <a:rPr lang="el-GR" sz="2000" dirty="0" smtClean="0"/>
              <a:t>φ</a:t>
            </a:r>
            <a:r>
              <a:rPr lang="en-US" sz="2000" baseline="-25000" dirty="0" err="1" smtClean="0"/>
              <a:t>i</a:t>
            </a:r>
            <a:r>
              <a:rPr lang="en-US" sz="2000" dirty="0" smtClean="0"/>
              <a:t>} is some set of (to be learnt) basis vectors</a:t>
            </a:r>
          </a:p>
          <a:p>
            <a:pPr marL="342900" indent="-342900">
              <a:buFont typeface="Arial" panose="020B0604020202020204" pitchFamily="34" charset="0"/>
              <a:buChar char="•"/>
            </a:pPr>
            <a:r>
              <a:rPr lang="en-US" altLang="zh-CN" sz="2000" dirty="0" smtClean="0"/>
              <a:t>Importantly, they want </a:t>
            </a:r>
            <a:r>
              <a:rPr lang="en-US" sz="2000" dirty="0"/>
              <a:t>{</a:t>
            </a:r>
            <a:r>
              <a:rPr lang="el-GR" sz="2000" dirty="0"/>
              <a:t>φ</a:t>
            </a:r>
            <a:r>
              <a:rPr lang="en-US" sz="2000" baseline="-25000" dirty="0" err="1"/>
              <a:t>i</a:t>
            </a:r>
            <a:r>
              <a:rPr lang="en-US" sz="2000" dirty="0" smtClean="0"/>
              <a:t>} to be “</a:t>
            </a:r>
            <a:r>
              <a:rPr lang="en-US" sz="2000" dirty="0" err="1" smtClean="0"/>
              <a:t>overcomplete</a:t>
            </a:r>
            <a:r>
              <a:rPr lang="en-US" sz="2000" dirty="0" smtClean="0"/>
              <a:t>”</a:t>
            </a:r>
          </a:p>
          <a:p>
            <a:pPr marL="800100" lvl="1" indent="-342900">
              <a:buFont typeface="Arial" panose="020B0604020202020204" pitchFamily="34" charset="0"/>
              <a:buChar char="•"/>
            </a:pPr>
            <a:r>
              <a:rPr lang="en-US" altLang="zh-CN" sz="2000" dirty="0" smtClean="0"/>
              <a:t>More basis vectors than needed for reconstruction</a:t>
            </a:r>
          </a:p>
          <a:p>
            <a:pPr marL="800100" lvl="1" indent="-342900">
              <a:buFont typeface="Arial" panose="020B0604020202020204" pitchFamily="34" charset="0"/>
              <a:buChar char="•"/>
            </a:pPr>
            <a:r>
              <a:rPr lang="en-US" altLang="zh-CN" sz="2000" dirty="0" smtClean="0"/>
              <a:t>They will not be orthogonal and therefore multiple bases can be used to reconstruct part of the image</a:t>
            </a:r>
          </a:p>
          <a:p>
            <a:pPr marL="800100" lvl="1" indent="-342900">
              <a:buFont typeface="Arial" panose="020B0604020202020204" pitchFamily="34" charset="0"/>
              <a:buChar char="•"/>
            </a:pPr>
            <a:r>
              <a:rPr lang="en-US" altLang="zh-CN" sz="2000" dirty="0" smtClean="0"/>
              <a:t>W/o </a:t>
            </a:r>
            <a:r>
              <a:rPr lang="en-US" altLang="zh-CN" sz="2000" dirty="0" err="1" smtClean="0"/>
              <a:t>overcompleteness</a:t>
            </a:r>
            <a:r>
              <a:rPr lang="en-US" altLang="zh-CN" sz="2000" dirty="0" smtClean="0"/>
              <a:t>, activations (</a:t>
            </a:r>
            <a:r>
              <a:rPr lang="en-US" altLang="zh-CN" sz="2000" i="1" dirty="0" smtClean="0"/>
              <a:t>i.e.</a:t>
            </a:r>
            <a:r>
              <a:rPr lang="en-US" altLang="zh-CN" sz="2000" dirty="0" smtClean="0"/>
              <a:t>, </a:t>
            </a:r>
            <a:r>
              <a:rPr lang="en-US" altLang="zh-CN" sz="2000" i="1" dirty="0" err="1" smtClean="0"/>
              <a:t>a</a:t>
            </a:r>
            <a:r>
              <a:rPr lang="en-US" altLang="zh-CN" sz="2000" i="1" baseline="-25000" dirty="0" err="1" smtClean="0"/>
              <a:t>i</a:t>
            </a:r>
            <a:r>
              <a:rPr lang="en-US" altLang="zh-CN" sz="2000" dirty="0" smtClean="0"/>
              <a:t>) will drastically change, even for slight translations in input</a:t>
            </a:r>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515" y="2228791"/>
            <a:ext cx="390502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http://www.yorku.ca/eye/squarwav.gif"/>
          <p:cNvPicPr>
            <a:picLocks noChangeAspect="1" noChangeArrowheads="1"/>
          </p:cNvPicPr>
          <p:nvPr/>
        </p:nvPicPr>
        <p:blipFill rotWithShape="1">
          <a:blip r:embed="rId4">
            <a:extLst>
              <a:ext uri="{28A0092B-C50C-407E-A947-70E740481C1C}">
                <a14:useLocalDpi xmlns:a14="http://schemas.microsoft.com/office/drawing/2010/main" val="0"/>
              </a:ext>
            </a:extLst>
          </a:blip>
          <a:srcRect t="6452" r="56224" b="9247"/>
          <a:stretch/>
        </p:blipFill>
        <p:spPr bwMode="auto">
          <a:xfrm>
            <a:off x="7563220" y="1738884"/>
            <a:ext cx="2635250" cy="3733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45274" y="6419850"/>
            <a:ext cx="3471143" cy="276999"/>
          </a:xfrm>
          <a:prstGeom prst="rect">
            <a:avLst/>
          </a:prstGeom>
          <a:noFill/>
        </p:spPr>
        <p:txBody>
          <a:bodyPr wrap="none" rtlCol="0">
            <a:spAutoFit/>
          </a:bodyPr>
          <a:lstStyle/>
          <a:p>
            <a:r>
              <a:rPr lang="en-US" sz="1200" dirty="0"/>
              <a:t>Image Credit: http://www.yorku.ca/eye/squarwav.gif</a:t>
            </a:r>
          </a:p>
        </p:txBody>
      </p:sp>
      <p:sp>
        <p:nvSpPr>
          <p:cNvPr id="4" name="TextBox 3"/>
          <p:cNvSpPr txBox="1"/>
          <p:nvPr/>
        </p:nvSpPr>
        <p:spPr>
          <a:xfrm>
            <a:off x="10287381" y="2220909"/>
            <a:ext cx="821059" cy="369332"/>
          </a:xfrm>
          <a:prstGeom prst="rect">
            <a:avLst/>
          </a:prstGeom>
          <a:noFill/>
        </p:spPr>
        <p:txBody>
          <a:bodyPr wrap="none" rtlCol="0">
            <a:spAutoFit/>
          </a:bodyPr>
          <a:lstStyle/>
          <a:p>
            <a:r>
              <a:rPr lang="en-US" dirty="0" smtClean="0"/>
              <a:t>1.0*</a:t>
            </a:r>
            <a:r>
              <a:rPr lang="el-GR" dirty="0" smtClean="0"/>
              <a:t>φ</a:t>
            </a:r>
            <a:r>
              <a:rPr lang="en-US" baseline="-25000" dirty="0" smtClean="0"/>
              <a:t>1</a:t>
            </a:r>
            <a:endParaRPr lang="en-US" baseline="-25000" dirty="0"/>
          </a:p>
        </p:txBody>
      </p:sp>
      <p:sp>
        <p:nvSpPr>
          <p:cNvPr id="9" name="TextBox 8"/>
          <p:cNvSpPr txBox="1"/>
          <p:nvPr/>
        </p:nvSpPr>
        <p:spPr>
          <a:xfrm>
            <a:off x="10287381" y="3264646"/>
            <a:ext cx="821059" cy="369332"/>
          </a:xfrm>
          <a:prstGeom prst="rect">
            <a:avLst/>
          </a:prstGeom>
          <a:noFill/>
        </p:spPr>
        <p:txBody>
          <a:bodyPr wrap="none" rtlCol="0">
            <a:spAutoFit/>
          </a:bodyPr>
          <a:lstStyle/>
          <a:p>
            <a:r>
              <a:rPr lang="en-US" dirty="0" smtClean="0"/>
              <a:t>0.3*</a:t>
            </a:r>
            <a:r>
              <a:rPr lang="el-GR" dirty="0" smtClean="0"/>
              <a:t>φ</a:t>
            </a:r>
            <a:r>
              <a:rPr lang="en-US" baseline="-25000" dirty="0" smtClean="0"/>
              <a:t>2</a:t>
            </a:r>
            <a:endParaRPr lang="en-US" baseline="-25000" dirty="0"/>
          </a:p>
        </p:txBody>
      </p:sp>
    </p:spTree>
    <p:extLst>
      <p:ext uri="{BB962C8B-B14F-4D97-AF65-F5344CB8AC3E}">
        <p14:creationId xmlns:p14="http://schemas.microsoft.com/office/powerpoint/2010/main" val="25599065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5. </a:t>
            </a:r>
            <a:r>
              <a:rPr lang="en-US" altLang="zh-CN" sz="2800" dirty="0"/>
              <a:t>Sparse </a:t>
            </a:r>
            <a:r>
              <a:rPr lang="en-US" altLang="zh-CN" sz="2800" dirty="0" smtClean="0"/>
              <a:t>Coding </a:t>
            </a:r>
            <a:r>
              <a:rPr lang="en-US" altLang="zh-CN" sz="2800" dirty="0"/>
              <a:t>with an </a:t>
            </a:r>
            <a:r>
              <a:rPr lang="en-US" altLang="zh-CN" sz="2800" dirty="0" err="1" smtClean="0"/>
              <a:t>Overcomplete</a:t>
            </a:r>
            <a:r>
              <a:rPr lang="en-US" altLang="zh-CN" sz="2800" dirty="0" smtClean="0"/>
              <a:t> Basis Set</a:t>
            </a:r>
            <a:br>
              <a:rPr lang="en-US" altLang="zh-CN" sz="2800" dirty="0" smtClean="0"/>
            </a:br>
            <a:r>
              <a:rPr lang="en-US" altLang="zh-CN" sz="2800" dirty="0" smtClean="0"/>
              <a:t>5.3 Minimizing the Objective Function</a:t>
            </a:r>
            <a:endParaRPr lang="zh-CN" altLang="en-US" sz="2800" dirty="0"/>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05"/>
          <a:stretch/>
        </p:blipFill>
        <p:spPr bwMode="auto">
          <a:xfrm>
            <a:off x="943718" y="1669840"/>
            <a:ext cx="4783785" cy="176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3718" y="4814901"/>
            <a:ext cx="4786216" cy="1530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1322" y="1927220"/>
            <a:ext cx="3144773" cy="4417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2889" y="1412445"/>
            <a:ext cx="2641637" cy="456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Left Brace 10"/>
          <p:cNvSpPr/>
          <p:nvPr/>
        </p:nvSpPr>
        <p:spPr>
          <a:xfrm rot="5400000" flipH="1">
            <a:off x="3278790" y="2282004"/>
            <a:ext cx="227257" cy="1777677"/>
          </a:xfrm>
          <a:prstGeom prst="leftBrace">
            <a:avLst>
              <a:gd name="adj1" fmla="val 40710"/>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Left Brace 11"/>
          <p:cNvSpPr/>
          <p:nvPr/>
        </p:nvSpPr>
        <p:spPr>
          <a:xfrm rot="5400000" flipH="1">
            <a:off x="4840852" y="2850938"/>
            <a:ext cx="362336" cy="613390"/>
          </a:xfrm>
          <a:prstGeom prst="leftBrace">
            <a:avLst>
              <a:gd name="adj1" fmla="val 40710"/>
              <a:gd name="adj2" fmla="val 48479"/>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596885" y="3442870"/>
            <a:ext cx="1591066" cy="646331"/>
          </a:xfrm>
          <a:prstGeom prst="rect">
            <a:avLst/>
          </a:prstGeom>
          <a:noFill/>
        </p:spPr>
        <p:txBody>
          <a:bodyPr wrap="square" rtlCol="0">
            <a:spAutoFit/>
          </a:bodyPr>
          <a:lstStyle/>
          <a:p>
            <a:pPr algn="ctr"/>
            <a:r>
              <a:rPr lang="en-US" dirty="0" smtClean="0"/>
              <a:t>Reconstruction error</a:t>
            </a:r>
            <a:endParaRPr lang="en-US" dirty="0"/>
          </a:p>
        </p:txBody>
      </p:sp>
      <p:sp>
        <p:nvSpPr>
          <p:cNvPr id="14" name="TextBox 13"/>
          <p:cNvSpPr txBox="1"/>
          <p:nvPr/>
        </p:nvSpPr>
        <p:spPr>
          <a:xfrm>
            <a:off x="4380753" y="3433540"/>
            <a:ext cx="1282534" cy="646331"/>
          </a:xfrm>
          <a:prstGeom prst="rect">
            <a:avLst/>
          </a:prstGeom>
          <a:noFill/>
        </p:spPr>
        <p:txBody>
          <a:bodyPr wrap="square" rtlCol="0">
            <a:spAutoFit/>
          </a:bodyPr>
          <a:lstStyle/>
          <a:p>
            <a:pPr algn="ctr"/>
            <a:r>
              <a:rPr lang="en-US" dirty="0" smtClean="0"/>
              <a:t>Activation sparsity</a:t>
            </a:r>
            <a:endParaRPr lang="en-US" dirty="0"/>
          </a:p>
        </p:txBody>
      </p:sp>
      <p:sp>
        <p:nvSpPr>
          <p:cNvPr id="15" name="TextBox 14"/>
          <p:cNvSpPr txBox="1"/>
          <p:nvPr/>
        </p:nvSpPr>
        <p:spPr>
          <a:xfrm>
            <a:off x="943718" y="4433746"/>
            <a:ext cx="4026419" cy="369332"/>
          </a:xfrm>
          <a:prstGeom prst="rect">
            <a:avLst/>
          </a:prstGeom>
          <a:noFill/>
        </p:spPr>
        <p:txBody>
          <a:bodyPr wrap="square" rtlCol="0">
            <a:spAutoFit/>
          </a:bodyPr>
          <a:lstStyle/>
          <a:p>
            <a:r>
              <a:rPr lang="en-US" dirty="0" smtClean="0"/>
              <a:t>First, loop this until equilibrium reached:</a:t>
            </a:r>
            <a:endParaRPr lang="en-US" dirty="0"/>
          </a:p>
        </p:txBody>
      </p:sp>
    </p:spTree>
    <p:extLst>
      <p:ext uri="{BB962C8B-B14F-4D97-AF65-F5344CB8AC3E}">
        <p14:creationId xmlns:p14="http://schemas.microsoft.com/office/powerpoint/2010/main" val="27133578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5. </a:t>
            </a:r>
            <a:r>
              <a:rPr lang="en-US" altLang="zh-CN" sz="2800" dirty="0"/>
              <a:t>Sparse </a:t>
            </a:r>
            <a:r>
              <a:rPr lang="en-US" altLang="zh-CN" sz="2800" dirty="0" smtClean="0"/>
              <a:t>Coding </a:t>
            </a:r>
            <a:r>
              <a:rPr lang="en-US" altLang="zh-CN" sz="2800" dirty="0"/>
              <a:t>with an </a:t>
            </a:r>
            <a:r>
              <a:rPr lang="en-US" altLang="zh-CN" sz="2800" dirty="0" err="1" smtClean="0"/>
              <a:t>Overcomplete</a:t>
            </a:r>
            <a:r>
              <a:rPr lang="en-US" altLang="zh-CN" sz="2800" dirty="0" smtClean="0"/>
              <a:t> Basis Set</a:t>
            </a:r>
            <a:br>
              <a:rPr lang="en-US" altLang="zh-CN" sz="2800" dirty="0" smtClean="0"/>
            </a:br>
            <a:r>
              <a:rPr lang="en-US" altLang="zh-CN" sz="2800" dirty="0" smtClean="0"/>
              <a:t>5.3 Minimizing the Objective Function</a:t>
            </a:r>
            <a:endParaRPr lang="zh-CN" altLang="en-US" sz="2800"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083" y="1994084"/>
            <a:ext cx="5210175"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369" y="4297849"/>
            <a:ext cx="3032856" cy="1373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024890" y="2226998"/>
            <a:ext cx="4157663" cy="707886"/>
            <a:chOff x="939767" y="2651027"/>
            <a:chExt cx="4381500" cy="777973"/>
          </a:xfrm>
        </p:grpSpPr>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767" y="2695575"/>
              <a:ext cx="4381500"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24552" y="2651027"/>
              <a:ext cx="356188" cy="707886"/>
            </a:xfrm>
            <a:prstGeom prst="rect">
              <a:avLst/>
            </a:prstGeom>
            <a:noFill/>
          </p:spPr>
          <p:txBody>
            <a:bodyPr wrap="none" rtlCol="0">
              <a:spAutoFit/>
            </a:bodyPr>
            <a:lstStyle/>
            <a:p>
              <a:r>
                <a:rPr lang="en-US" sz="4000" b="1" dirty="0" smtClean="0">
                  <a:solidFill>
                    <a:schemeClr val="bg1"/>
                  </a:solidFill>
                  <a:latin typeface="Bell MT" panose="02020503060305020303" pitchFamily="18" charset="0"/>
                </a:rPr>
                <a:t>)</a:t>
              </a:r>
              <a:endParaRPr lang="en-US" sz="3600" b="1" dirty="0">
                <a:solidFill>
                  <a:schemeClr val="bg1"/>
                </a:solidFill>
                <a:latin typeface="Bell MT" panose="02020503060305020303" pitchFamily="18" charset="0"/>
              </a:endParaRPr>
            </a:p>
          </p:txBody>
        </p:sp>
      </p:grpSp>
      <p:sp>
        <p:nvSpPr>
          <p:cNvPr id="12" name="TextBox 11"/>
          <p:cNvSpPr txBox="1"/>
          <p:nvPr/>
        </p:nvSpPr>
        <p:spPr>
          <a:xfrm>
            <a:off x="922443" y="1809418"/>
            <a:ext cx="4026419" cy="369332"/>
          </a:xfrm>
          <a:prstGeom prst="rect">
            <a:avLst/>
          </a:prstGeom>
          <a:noFill/>
        </p:spPr>
        <p:txBody>
          <a:bodyPr wrap="square" rtlCol="0">
            <a:spAutoFit/>
          </a:bodyPr>
          <a:lstStyle/>
          <a:p>
            <a:r>
              <a:rPr lang="en-US" dirty="0" smtClean="0"/>
              <a:t>Then, update basis vectors via gradient:</a:t>
            </a:r>
            <a:endParaRPr lang="en-US" dirty="0"/>
          </a:p>
        </p:txBody>
      </p:sp>
      <p:sp>
        <p:nvSpPr>
          <p:cNvPr id="13" name="TextBox 12"/>
          <p:cNvSpPr txBox="1"/>
          <p:nvPr/>
        </p:nvSpPr>
        <p:spPr>
          <a:xfrm>
            <a:off x="922443" y="3324656"/>
            <a:ext cx="4157663" cy="923330"/>
          </a:xfrm>
          <a:prstGeom prst="rect">
            <a:avLst/>
          </a:prstGeom>
          <a:noFill/>
        </p:spPr>
        <p:txBody>
          <a:bodyPr wrap="square" rtlCol="0">
            <a:spAutoFit/>
          </a:bodyPr>
          <a:lstStyle/>
          <a:p>
            <a:r>
              <a:rPr lang="en-US" dirty="0" smtClean="0"/>
              <a:t>while trying to force norm of basis vectors to have some target variance among their activations via:</a:t>
            </a:r>
            <a:endParaRPr lang="en-US" dirty="0"/>
          </a:p>
        </p:txBody>
      </p:sp>
      <p:sp>
        <p:nvSpPr>
          <p:cNvPr id="14" name="TextBox 13"/>
          <p:cNvSpPr txBox="1"/>
          <p:nvPr/>
        </p:nvSpPr>
        <p:spPr>
          <a:xfrm>
            <a:off x="6135083" y="1603014"/>
            <a:ext cx="5210175" cy="369332"/>
          </a:xfrm>
          <a:prstGeom prst="rect">
            <a:avLst/>
          </a:prstGeom>
          <a:noFill/>
        </p:spPr>
        <p:txBody>
          <a:bodyPr wrap="square" rtlCol="0">
            <a:spAutoFit/>
          </a:bodyPr>
          <a:lstStyle/>
          <a:p>
            <a:pPr algn="ctr"/>
            <a:r>
              <a:rPr lang="en-US" b="1" dirty="0" smtClean="0"/>
              <a:t>Neural Network View</a:t>
            </a:r>
            <a:endParaRPr lang="en-US" b="1" dirty="0"/>
          </a:p>
        </p:txBody>
      </p:sp>
    </p:spTree>
    <p:extLst>
      <p:ext uri="{BB962C8B-B14F-4D97-AF65-F5344CB8AC3E}">
        <p14:creationId xmlns:p14="http://schemas.microsoft.com/office/powerpoint/2010/main" val="34133263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5. </a:t>
            </a:r>
            <a:r>
              <a:rPr lang="en-US" altLang="zh-CN" sz="2800" dirty="0"/>
              <a:t>Sparse </a:t>
            </a:r>
            <a:r>
              <a:rPr lang="en-US" altLang="zh-CN" sz="2800" dirty="0" smtClean="0"/>
              <a:t>Coding </a:t>
            </a:r>
            <a:r>
              <a:rPr lang="en-US" altLang="zh-CN" sz="2800" dirty="0"/>
              <a:t>with an </a:t>
            </a:r>
            <a:r>
              <a:rPr lang="en-US" altLang="zh-CN" sz="2800" dirty="0" err="1" smtClean="0"/>
              <a:t>Overcomplete</a:t>
            </a:r>
            <a:r>
              <a:rPr lang="en-US" altLang="zh-CN" sz="2800" dirty="0" smtClean="0"/>
              <a:t> Basis Set</a:t>
            </a:r>
            <a:br>
              <a:rPr lang="en-US" altLang="zh-CN" sz="2800" dirty="0" smtClean="0"/>
            </a:br>
            <a:r>
              <a:rPr lang="en-US" altLang="zh-CN" sz="2800" dirty="0" smtClean="0"/>
              <a:t>5.4 Training Details</a:t>
            </a:r>
            <a:endParaRPr lang="zh-CN" altLang="en-US" sz="2800" dirty="0"/>
          </a:p>
        </p:txBody>
      </p:sp>
      <p:sp>
        <p:nvSpPr>
          <p:cNvPr id="7" name="文本框 5"/>
          <p:cNvSpPr txBox="1"/>
          <p:nvPr/>
        </p:nvSpPr>
        <p:spPr>
          <a:xfrm>
            <a:off x="807176" y="1550344"/>
            <a:ext cx="6855496" cy="3580467"/>
          </a:xfrm>
          <a:prstGeom prst="rect">
            <a:avLst/>
          </a:prstGeom>
          <a:noFill/>
        </p:spPr>
        <p:txBody>
          <a:bodyPr wrap="square" rtlCol="0">
            <a:spAutoFit/>
          </a:bodyPr>
          <a:lstStyle/>
          <a:p>
            <a:r>
              <a:rPr lang="en-US" altLang="zh-CN" sz="2000" dirty="0" smtClean="0"/>
              <a:t>Dataset</a:t>
            </a:r>
          </a:p>
          <a:p>
            <a:pPr marL="342900" indent="-342900">
              <a:buFont typeface="Arial" panose="020B0604020202020204" pitchFamily="34" charset="0"/>
              <a:buChar char="•"/>
            </a:pPr>
            <a:r>
              <a:rPr lang="en-US" altLang="zh-CN" sz="2000" dirty="0" smtClean="0"/>
              <a:t>10 512x512 images of natural scenes (</a:t>
            </a:r>
            <a:r>
              <a:rPr lang="en-US" altLang="zh-CN" sz="2000" i="1" dirty="0" smtClean="0"/>
              <a:t>e.g.</a:t>
            </a:r>
            <a:r>
              <a:rPr lang="en-US" altLang="zh-CN" sz="2000" dirty="0" smtClean="0"/>
              <a:t>, trees, rocks)</a:t>
            </a:r>
            <a:endParaRPr lang="en-US" altLang="zh-CN" sz="2000" baseline="-25000" dirty="0" smtClean="0"/>
          </a:p>
          <a:p>
            <a:pPr marL="342900" indent="-342900">
              <a:buFont typeface="Arial" panose="020B0604020202020204" pitchFamily="34" charset="0"/>
              <a:buChar char="•"/>
            </a:pPr>
            <a:r>
              <a:rPr lang="en-US" altLang="zh-CN" sz="2000" dirty="0" smtClean="0"/>
              <a:t>Pre-processed by filtering (in frequency domain):</a:t>
            </a:r>
          </a:p>
          <a:p>
            <a:pPr marL="342900" indent="-342900">
              <a:buFont typeface="Arial" panose="020B0604020202020204" pitchFamily="34" charset="0"/>
              <a:buChar char="•"/>
            </a:pPr>
            <a:endParaRPr lang="en-US" altLang="zh-CN" sz="2000" baseline="-25000" dirty="0"/>
          </a:p>
          <a:p>
            <a:pPr marL="342900" indent="-342900">
              <a:buFont typeface="Arial" panose="020B0604020202020204" pitchFamily="34" charset="0"/>
              <a:buChar char="•"/>
            </a:pPr>
            <a:endParaRPr lang="en-US" altLang="zh-CN" sz="2000" baseline="-25000" dirty="0" smtClean="0"/>
          </a:p>
          <a:p>
            <a:pPr marL="342900" indent="-342900">
              <a:buFont typeface="Arial" panose="020B0604020202020204" pitchFamily="34" charset="0"/>
              <a:buChar char="•"/>
            </a:pPr>
            <a:endParaRPr lang="en-US" altLang="zh-CN" sz="2000" baseline="-25000" dirty="0" smtClean="0"/>
          </a:p>
          <a:p>
            <a:pPr marL="342900" indent="-342900">
              <a:buFont typeface="Arial" panose="020B0604020202020204" pitchFamily="34" charset="0"/>
              <a:buChar char="•"/>
            </a:pPr>
            <a:endParaRPr lang="en-US" altLang="zh-CN" sz="2000" baseline="-25000" dirty="0"/>
          </a:p>
          <a:p>
            <a:pPr marL="342900" indent="-342900">
              <a:buFont typeface="Arial" panose="020B0604020202020204" pitchFamily="34" charset="0"/>
              <a:buChar char="•"/>
            </a:pPr>
            <a:endParaRPr lang="en-US" altLang="zh-CN" sz="2000" baseline="-25000" dirty="0" smtClean="0"/>
          </a:p>
          <a:p>
            <a:pPr marL="342900" indent="-342900">
              <a:buFont typeface="Arial" panose="020B0604020202020204" pitchFamily="34" charset="0"/>
              <a:buChar char="•"/>
            </a:pPr>
            <a:endParaRPr lang="en-US" altLang="zh-CN" sz="2000" dirty="0" smtClean="0"/>
          </a:p>
          <a:p>
            <a:pPr marL="342900" indent="-342900">
              <a:buFont typeface="Arial" panose="020B0604020202020204" pitchFamily="34" charset="0"/>
              <a:buChar char="•"/>
            </a:pPr>
            <a:r>
              <a:rPr lang="en-US" altLang="zh-CN" sz="2000" dirty="0" smtClean="0"/>
              <a:t>Randomly sample 12x12 patches</a:t>
            </a:r>
          </a:p>
          <a:p>
            <a:pPr marL="800100" lvl="1" indent="-342900">
              <a:buFont typeface="Arial" panose="020B0604020202020204" pitchFamily="34" charset="0"/>
              <a:buChar char="•"/>
            </a:pPr>
            <a:r>
              <a:rPr lang="en-US" altLang="zh-CN" sz="2000" dirty="0" smtClean="0"/>
              <a:t>Skip ones with 4 pixels of border</a:t>
            </a:r>
          </a:p>
          <a:p>
            <a:pPr marL="800100" lvl="1" indent="-342900">
              <a:buFont typeface="Arial" panose="020B0604020202020204" pitchFamily="34" charset="0"/>
              <a:buChar char="•"/>
            </a:pPr>
            <a:r>
              <a:rPr lang="en-US" altLang="zh-CN" sz="2000" dirty="0" smtClean="0"/>
              <a:t>Drop ones that have less than 10% of average variance</a:t>
            </a:r>
          </a:p>
          <a:p>
            <a:pPr marL="1257300" lvl="2" indent="-342900">
              <a:buFont typeface="Arial" panose="020B0604020202020204" pitchFamily="34" charset="0"/>
              <a:buChar char="•"/>
            </a:pPr>
            <a:r>
              <a:rPr lang="en-US" altLang="zh-CN" sz="2000" dirty="0"/>
              <a:t>L</a:t>
            </a:r>
            <a:r>
              <a:rPr lang="en-US" altLang="zh-CN" sz="2000" dirty="0" smtClean="0"/>
              <a:t>ittle gradient info, same computation time</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1" y="2747050"/>
            <a:ext cx="2076450" cy="104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本框 5"/>
          <p:cNvSpPr txBox="1"/>
          <p:nvPr/>
        </p:nvSpPr>
        <p:spPr>
          <a:xfrm>
            <a:off x="807176" y="5139955"/>
            <a:ext cx="6855496" cy="1323439"/>
          </a:xfrm>
          <a:prstGeom prst="rect">
            <a:avLst/>
          </a:prstGeom>
          <a:noFill/>
        </p:spPr>
        <p:txBody>
          <a:bodyPr wrap="square" rtlCol="0">
            <a:spAutoFit/>
          </a:bodyPr>
          <a:lstStyle/>
          <a:p>
            <a:r>
              <a:rPr lang="en-US" altLang="zh-CN" sz="2000" dirty="0" smtClean="0"/>
              <a:t>Neural Network</a:t>
            </a:r>
          </a:p>
          <a:p>
            <a:pPr marL="342900" indent="-342900">
              <a:buFont typeface="Arial" panose="020B0604020202020204" pitchFamily="34" charset="0"/>
              <a:buChar char="•"/>
            </a:pPr>
            <a:r>
              <a:rPr lang="en-US" sz="2000" dirty="0"/>
              <a:t>{</a:t>
            </a:r>
            <a:r>
              <a:rPr lang="el-GR" sz="2000" dirty="0"/>
              <a:t>φ</a:t>
            </a:r>
            <a:r>
              <a:rPr lang="en-US" sz="2000" baseline="-25000" dirty="0" err="1"/>
              <a:t>i</a:t>
            </a:r>
            <a:r>
              <a:rPr lang="en-US" sz="2000" dirty="0"/>
              <a:t>} </a:t>
            </a:r>
            <a:r>
              <a:rPr lang="en-US" sz="2000" dirty="0" smtClean="0"/>
              <a:t>initialized randomly, then {</a:t>
            </a:r>
            <a:r>
              <a:rPr lang="en-US" altLang="zh-CN" sz="2000" i="1" dirty="0" err="1" smtClean="0"/>
              <a:t>a</a:t>
            </a:r>
            <a:r>
              <a:rPr lang="en-US" altLang="zh-CN" sz="2000" i="1" baseline="-25000" dirty="0" err="1" smtClean="0"/>
              <a:t>i</a:t>
            </a:r>
            <a:r>
              <a:rPr lang="en-US" altLang="zh-CN" sz="2000" dirty="0" smtClean="0"/>
              <a:t>} initialized by them</a:t>
            </a:r>
            <a:endParaRPr lang="en-US" sz="2000" dirty="0" smtClean="0"/>
          </a:p>
          <a:p>
            <a:pPr marL="342900" indent="-342900">
              <a:buFont typeface="Arial" panose="020B0604020202020204" pitchFamily="34" charset="0"/>
              <a:buChar char="•"/>
            </a:pPr>
            <a:r>
              <a:rPr lang="en-US" altLang="zh-CN" sz="2000" dirty="0" smtClean="0"/>
              <a:t>Loop for </a:t>
            </a:r>
            <a:r>
              <a:rPr lang="en-US" sz="2000" dirty="0"/>
              <a:t>{</a:t>
            </a:r>
            <a:r>
              <a:rPr lang="en-US" altLang="zh-CN" sz="2000" i="1" dirty="0" err="1"/>
              <a:t>a</a:t>
            </a:r>
            <a:r>
              <a:rPr lang="en-US" altLang="zh-CN" sz="2000" i="1" baseline="-25000" dirty="0" err="1"/>
              <a:t>i</a:t>
            </a:r>
            <a:r>
              <a:rPr lang="en-US" altLang="zh-CN" sz="2000" dirty="0"/>
              <a:t>}</a:t>
            </a:r>
            <a:r>
              <a:rPr lang="en-US" altLang="zh-CN" sz="2000" dirty="0" smtClean="0"/>
              <a:t> for sparsity</a:t>
            </a:r>
            <a:endParaRPr lang="en-US" altLang="zh-CN" sz="2000" dirty="0"/>
          </a:p>
          <a:p>
            <a:pPr marL="342900" indent="-342900">
              <a:buFont typeface="Arial" panose="020B0604020202020204" pitchFamily="34" charset="0"/>
              <a:buChar char="•"/>
            </a:pPr>
            <a:r>
              <a:rPr lang="en-US" altLang="zh-CN" sz="2000" dirty="0" smtClean="0"/>
              <a:t>Batch size of 100 patches used to update </a:t>
            </a:r>
            <a:r>
              <a:rPr lang="en-US" sz="2000" dirty="0"/>
              <a:t>{</a:t>
            </a:r>
            <a:r>
              <a:rPr lang="el-GR" sz="2000" dirty="0"/>
              <a:t>φ</a:t>
            </a:r>
            <a:r>
              <a:rPr lang="en-US" sz="2000" baseline="-25000" dirty="0" err="1"/>
              <a:t>i</a:t>
            </a:r>
            <a:r>
              <a:rPr lang="en-US" sz="2000" dirty="0" smtClean="0"/>
              <a:t>}</a:t>
            </a:r>
            <a:endParaRPr lang="en-US" altLang="zh-CN" sz="2000" baseline="-25000" dirty="0" smtClean="0"/>
          </a:p>
        </p:txBody>
      </p:sp>
    </p:spTree>
    <p:extLst>
      <p:ext uri="{BB962C8B-B14F-4D97-AF65-F5344CB8AC3E}">
        <p14:creationId xmlns:p14="http://schemas.microsoft.com/office/powerpoint/2010/main" val="17101607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5. </a:t>
            </a:r>
            <a:r>
              <a:rPr lang="en-US" altLang="zh-CN" sz="2800" dirty="0"/>
              <a:t>Sparse </a:t>
            </a:r>
            <a:r>
              <a:rPr lang="en-US" altLang="zh-CN" sz="2800" dirty="0" smtClean="0"/>
              <a:t>Coding </a:t>
            </a:r>
            <a:r>
              <a:rPr lang="en-US" altLang="zh-CN" sz="2800" dirty="0"/>
              <a:t>with an </a:t>
            </a:r>
            <a:r>
              <a:rPr lang="en-US" altLang="zh-CN" sz="2800" dirty="0" err="1" smtClean="0"/>
              <a:t>Overcomplete</a:t>
            </a:r>
            <a:r>
              <a:rPr lang="en-US" altLang="zh-CN" sz="2800" dirty="0" smtClean="0"/>
              <a:t> Basis Set</a:t>
            </a:r>
            <a:br>
              <a:rPr lang="en-US" altLang="zh-CN" sz="2800" dirty="0" smtClean="0"/>
            </a:br>
            <a:r>
              <a:rPr lang="en-US" altLang="zh-CN" sz="2800" dirty="0" smtClean="0"/>
              <a:t>5.5 Experimental Results</a:t>
            </a:r>
            <a:endParaRPr lang="zh-CN" altLang="en-US" sz="2800"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217" y="1831233"/>
            <a:ext cx="5048100" cy="4911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994218" y="1369568"/>
            <a:ext cx="5048099" cy="461665"/>
          </a:xfrm>
          <a:prstGeom prst="rect">
            <a:avLst/>
          </a:prstGeom>
          <a:noFill/>
        </p:spPr>
        <p:txBody>
          <a:bodyPr wrap="square" rtlCol="0">
            <a:spAutoFit/>
          </a:bodyPr>
          <a:lstStyle/>
          <a:p>
            <a:pPr algn="ctr"/>
            <a:r>
              <a:rPr lang="en-US" sz="2400" dirty="0" smtClean="0"/>
              <a:t>Learned Basis Vectors</a:t>
            </a:r>
            <a:endParaRPr lang="en-US" sz="2400" dirty="0"/>
          </a:p>
        </p:txBody>
      </p:sp>
    </p:spTree>
    <p:extLst>
      <p:ext uri="{BB962C8B-B14F-4D97-AF65-F5344CB8AC3E}">
        <p14:creationId xmlns:p14="http://schemas.microsoft.com/office/powerpoint/2010/main" val="12345956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5. </a:t>
            </a:r>
            <a:r>
              <a:rPr lang="en-US" altLang="zh-CN" sz="2800" dirty="0"/>
              <a:t>Sparse </a:t>
            </a:r>
            <a:r>
              <a:rPr lang="en-US" altLang="zh-CN" sz="2800" dirty="0" smtClean="0"/>
              <a:t>Coding </a:t>
            </a:r>
            <a:r>
              <a:rPr lang="en-US" altLang="zh-CN" sz="2800" dirty="0"/>
              <a:t>with an </a:t>
            </a:r>
            <a:r>
              <a:rPr lang="en-US" altLang="zh-CN" sz="2800" dirty="0" err="1" smtClean="0"/>
              <a:t>Overcomplete</a:t>
            </a:r>
            <a:r>
              <a:rPr lang="en-US" altLang="zh-CN" sz="2800" dirty="0" smtClean="0"/>
              <a:t> Basis Set</a:t>
            </a:r>
            <a:br>
              <a:rPr lang="en-US" altLang="zh-CN" sz="2800" dirty="0" smtClean="0"/>
            </a:br>
            <a:r>
              <a:rPr lang="en-US" altLang="zh-CN" sz="2800" dirty="0" smtClean="0"/>
              <a:t>5.5 Experimental Results</a:t>
            </a:r>
            <a:endParaRPr lang="zh-CN" altLang="en-US" sz="28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10" y="1941257"/>
            <a:ext cx="7115227" cy="4459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2317" y="2879683"/>
            <a:ext cx="3808643" cy="1597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042318" y="2503670"/>
            <a:ext cx="3808642" cy="369332"/>
          </a:xfrm>
          <a:prstGeom prst="rect">
            <a:avLst/>
          </a:prstGeom>
          <a:noFill/>
        </p:spPr>
        <p:txBody>
          <a:bodyPr wrap="square" rtlCol="0">
            <a:spAutoFit/>
          </a:bodyPr>
          <a:lstStyle/>
          <a:p>
            <a:r>
              <a:rPr lang="en-US" dirty="0" smtClean="0"/>
              <a:t>Making activations sparse:</a:t>
            </a:r>
            <a:endParaRPr lang="en-US" dirty="0"/>
          </a:p>
        </p:txBody>
      </p:sp>
      <p:sp>
        <p:nvSpPr>
          <p:cNvPr id="7" name="Curved Right Arrow 6"/>
          <p:cNvSpPr/>
          <p:nvPr/>
        </p:nvSpPr>
        <p:spPr>
          <a:xfrm>
            <a:off x="265176" y="2523744"/>
            <a:ext cx="507492" cy="1298448"/>
          </a:xfrm>
          <a:prstGeom prst="curv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72668" y="3024878"/>
            <a:ext cx="1605504" cy="369332"/>
          </a:xfrm>
          <a:prstGeom prst="rect">
            <a:avLst/>
          </a:prstGeom>
          <a:noFill/>
        </p:spPr>
        <p:txBody>
          <a:bodyPr wrap="none" rtlCol="0">
            <a:spAutoFit/>
          </a:bodyPr>
          <a:lstStyle/>
          <a:p>
            <a:r>
              <a:rPr lang="en-US" dirty="0">
                <a:solidFill>
                  <a:srgbClr val="FFC000"/>
                </a:solidFill>
              </a:rPr>
              <a:t>f</a:t>
            </a:r>
            <a:r>
              <a:rPr lang="en-US" dirty="0" smtClean="0">
                <a:solidFill>
                  <a:srgbClr val="FFC000"/>
                </a:solidFill>
              </a:rPr>
              <a:t>orcing sparsity</a:t>
            </a:r>
            <a:endParaRPr lang="en-US" dirty="0">
              <a:solidFill>
                <a:srgbClr val="FFC000"/>
              </a:solidFill>
            </a:endParaRPr>
          </a:p>
        </p:txBody>
      </p:sp>
      <p:sp>
        <p:nvSpPr>
          <p:cNvPr id="10" name="Curved Right Arrow 9"/>
          <p:cNvSpPr/>
          <p:nvPr/>
        </p:nvSpPr>
        <p:spPr>
          <a:xfrm flipV="1">
            <a:off x="207264" y="3615512"/>
            <a:ext cx="507492" cy="1386255"/>
          </a:xfrm>
          <a:prstGeom prst="curv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772668" y="4184380"/>
            <a:ext cx="1574470" cy="369332"/>
          </a:xfrm>
          <a:prstGeom prst="rect">
            <a:avLst/>
          </a:prstGeom>
          <a:noFill/>
        </p:spPr>
        <p:txBody>
          <a:bodyPr wrap="none" rtlCol="0">
            <a:spAutoFit/>
          </a:bodyPr>
          <a:lstStyle/>
          <a:p>
            <a:r>
              <a:rPr lang="en-US" dirty="0" smtClean="0">
                <a:solidFill>
                  <a:srgbClr val="FFC000"/>
                </a:solidFill>
              </a:rPr>
              <a:t>learning bases</a:t>
            </a:r>
            <a:endParaRPr lang="en-US" dirty="0">
              <a:solidFill>
                <a:srgbClr val="FFC000"/>
              </a:solidFill>
            </a:endParaRPr>
          </a:p>
        </p:txBody>
      </p:sp>
    </p:spTree>
    <p:extLst>
      <p:ext uri="{BB962C8B-B14F-4D97-AF65-F5344CB8AC3E}">
        <p14:creationId xmlns:p14="http://schemas.microsoft.com/office/powerpoint/2010/main" val="586520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 papers involved</a:t>
            </a:r>
            <a:endParaRPr lang="zh-CN" altLang="en-US" dirty="0"/>
          </a:p>
        </p:txBody>
      </p:sp>
      <p:sp>
        <p:nvSpPr>
          <p:cNvPr id="4" name="矩形 3"/>
          <p:cNvSpPr/>
          <p:nvPr/>
        </p:nvSpPr>
        <p:spPr>
          <a:xfrm>
            <a:off x="1898738" y="1609885"/>
            <a:ext cx="8516983" cy="646331"/>
          </a:xfrm>
          <a:prstGeom prst="rect">
            <a:avLst/>
          </a:prstGeom>
        </p:spPr>
        <p:txBody>
          <a:bodyPr wrap="square">
            <a:spAutoFit/>
          </a:bodyPr>
          <a:lstStyle/>
          <a:p>
            <a:r>
              <a:rPr lang="en-US" altLang="zh-CN" dirty="0" smtClean="0"/>
              <a:t>1. </a:t>
            </a:r>
            <a:r>
              <a:rPr lang="en-US" altLang="zh-CN" dirty="0" err="1" smtClean="0"/>
              <a:t>Doersch</a:t>
            </a:r>
            <a:r>
              <a:rPr lang="en-US" altLang="zh-CN" dirty="0" smtClean="0"/>
              <a:t>, Carl, </a:t>
            </a:r>
            <a:r>
              <a:rPr lang="en-US" altLang="zh-CN" dirty="0" err="1" smtClean="0"/>
              <a:t>Abhinav</a:t>
            </a:r>
            <a:r>
              <a:rPr lang="en-US" altLang="zh-CN" dirty="0" smtClean="0"/>
              <a:t> Gupta, and Alexei A. </a:t>
            </a:r>
            <a:r>
              <a:rPr lang="en-US" altLang="zh-CN" dirty="0" err="1" smtClean="0"/>
              <a:t>Efros</a:t>
            </a:r>
            <a:r>
              <a:rPr lang="en-US" altLang="zh-CN" dirty="0" smtClean="0"/>
              <a:t>. “Unsupervised Visual Representation Learning by Context Prediction.” </a:t>
            </a:r>
            <a:r>
              <a:rPr lang="en-US" altLang="zh-CN" i="1" dirty="0" smtClean="0"/>
              <a:t>ICCV 2015 oral </a:t>
            </a:r>
            <a:r>
              <a:rPr lang="en-US" altLang="zh-CN" dirty="0" smtClean="0"/>
              <a:t>&amp; </a:t>
            </a:r>
            <a:r>
              <a:rPr lang="en-US" altLang="zh-CN" i="1" dirty="0" err="1" smtClean="0"/>
              <a:t>arXiv</a:t>
            </a:r>
            <a:r>
              <a:rPr lang="en-US" altLang="zh-CN" i="1" dirty="0" smtClean="0"/>
              <a:t> preprint arXiv:1505.05192</a:t>
            </a:r>
            <a:r>
              <a:rPr lang="en-US" altLang="zh-CN" dirty="0" smtClean="0"/>
              <a:t> (2015).</a:t>
            </a:r>
            <a:endParaRPr lang="en-US" altLang="zh-CN" dirty="0"/>
          </a:p>
        </p:txBody>
      </p:sp>
      <p:sp>
        <p:nvSpPr>
          <p:cNvPr id="5" name="矩形 4"/>
          <p:cNvSpPr/>
          <p:nvPr/>
        </p:nvSpPr>
        <p:spPr>
          <a:xfrm>
            <a:off x="1898738" y="2602663"/>
            <a:ext cx="8516983" cy="646331"/>
          </a:xfrm>
          <a:prstGeom prst="rect">
            <a:avLst/>
          </a:prstGeom>
        </p:spPr>
        <p:txBody>
          <a:bodyPr wrap="square">
            <a:spAutoFit/>
          </a:bodyPr>
          <a:lstStyle/>
          <a:p>
            <a:r>
              <a:rPr lang="en-US" altLang="zh-CN" dirty="0" smtClean="0"/>
              <a:t>2. Wang, </a:t>
            </a:r>
            <a:r>
              <a:rPr lang="en-US" altLang="zh-CN" dirty="0" err="1" smtClean="0"/>
              <a:t>Xiaolong</a:t>
            </a:r>
            <a:r>
              <a:rPr lang="en-US" altLang="zh-CN" dirty="0" smtClean="0"/>
              <a:t>, and </a:t>
            </a:r>
            <a:r>
              <a:rPr lang="en-US" altLang="zh-CN" dirty="0" err="1" smtClean="0"/>
              <a:t>Abhinav</a:t>
            </a:r>
            <a:r>
              <a:rPr lang="en-US" altLang="zh-CN" dirty="0" smtClean="0"/>
              <a:t> Gupta. "Unsupervised Learning of Visual Representations using Videos." </a:t>
            </a:r>
            <a:r>
              <a:rPr lang="en-US" altLang="zh-CN" i="1" dirty="0" smtClean="0"/>
              <a:t>ICCV 2015 </a:t>
            </a:r>
            <a:r>
              <a:rPr lang="en-US" altLang="zh-CN" dirty="0" smtClean="0"/>
              <a:t>&amp; </a:t>
            </a:r>
            <a:r>
              <a:rPr lang="en-US" altLang="zh-CN" i="1" dirty="0" err="1" smtClean="0"/>
              <a:t>arXiv</a:t>
            </a:r>
            <a:r>
              <a:rPr lang="en-US" altLang="zh-CN" i="1" dirty="0" smtClean="0"/>
              <a:t> preprint arXiv:1505.00687</a:t>
            </a:r>
            <a:r>
              <a:rPr lang="en-US" altLang="zh-CN" dirty="0" smtClean="0"/>
              <a:t> (2015).</a:t>
            </a:r>
            <a:endParaRPr lang="en-US" altLang="zh-CN" dirty="0"/>
          </a:p>
        </p:txBody>
      </p:sp>
      <p:sp>
        <p:nvSpPr>
          <p:cNvPr id="8" name="矩形 7"/>
          <p:cNvSpPr/>
          <p:nvPr/>
        </p:nvSpPr>
        <p:spPr>
          <a:xfrm>
            <a:off x="1927613" y="3595441"/>
            <a:ext cx="8437692" cy="646331"/>
          </a:xfrm>
          <a:prstGeom prst="rect">
            <a:avLst/>
          </a:prstGeom>
        </p:spPr>
        <p:txBody>
          <a:bodyPr wrap="square">
            <a:spAutoFit/>
          </a:bodyPr>
          <a:lstStyle/>
          <a:p>
            <a:r>
              <a:rPr lang="en-US" altLang="zh-CN" dirty="0" smtClean="0">
                <a:solidFill>
                  <a:schemeClr val="tx1">
                    <a:lumMod val="50000"/>
                  </a:schemeClr>
                </a:solidFill>
              </a:rPr>
              <a:t>3. </a:t>
            </a:r>
            <a:r>
              <a:rPr lang="en-US" altLang="zh-CN" dirty="0" err="1" smtClean="0">
                <a:solidFill>
                  <a:schemeClr val="tx1">
                    <a:lumMod val="50000"/>
                  </a:schemeClr>
                </a:solidFill>
              </a:rPr>
              <a:t>Dosovitskiy</a:t>
            </a:r>
            <a:r>
              <a:rPr lang="en-US" altLang="zh-CN" dirty="0">
                <a:solidFill>
                  <a:schemeClr val="tx1">
                    <a:lumMod val="50000"/>
                  </a:schemeClr>
                </a:solidFill>
              </a:rPr>
              <a:t>, Alexey, </a:t>
            </a:r>
            <a:r>
              <a:rPr lang="en-US" altLang="zh-CN" dirty="0" err="1">
                <a:solidFill>
                  <a:schemeClr val="tx1">
                    <a:lumMod val="50000"/>
                  </a:schemeClr>
                </a:solidFill>
              </a:rPr>
              <a:t>Jost</a:t>
            </a:r>
            <a:r>
              <a:rPr lang="en-US" altLang="zh-CN" dirty="0">
                <a:solidFill>
                  <a:schemeClr val="tx1">
                    <a:lumMod val="50000"/>
                  </a:schemeClr>
                </a:solidFill>
              </a:rPr>
              <a:t> Tobias </a:t>
            </a:r>
            <a:r>
              <a:rPr lang="en-US" altLang="zh-CN" dirty="0" err="1">
                <a:solidFill>
                  <a:schemeClr val="tx1">
                    <a:lumMod val="50000"/>
                  </a:schemeClr>
                </a:solidFill>
              </a:rPr>
              <a:t>Springenberg</a:t>
            </a:r>
            <a:r>
              <a:rPr lang="en-US" altLang="zh-CN" dirty="0">
                <a:solidFill>
                  <a:schemeClr val="tx1">
                    <a:lumMod val="50000"/>
                  </a:schemeClr>
                </a:solidFill>
              </a:rPr>
              <a:t>, and Thomas </a:t>
            </a:r>
            <a:r>
              <a:rPr lang="en-US" altLang="zh-CN" dirty="0" err="1">
                <a:solidFill>
                  <a:schemeClr val="tx1">
                    <a:lumMod val="50000"/>
                  </a:schemeClr>
                </a:solidFill>
              </a:rPr>
              <a:t>Brox</a:t>
            </a:r>
            <a:r>
              <a:rPr lang="en-US" altLang="zh-CN" dirty="0">
                <a:solidFill>
                  <a:schemeClr val="tx1">
                    <a:lumMod val="50000"/>
                  </a:schemeClr>
                </a:solidFill>
              </a:rPr>
              <a:t>. "Unsupervised feature learning by augmenting single images." </a:t>
            </a:r>
            <a:r>
              <a:rPr lang="en-US" altLang="zh-CN" i="1" dirty="0" err="1">
                <a:solidFill>
                  <a:schemeClr val="tx1">
                    <a:lumMod val="50000"/>
                  </a:schemeClr>
                </a:solidFill>
              </a:rPr>
              <a:t>arXiv</a:t>
            </a:r>
            <a:r>
              <a:rPr lang="en-US" altLang="zh-CN" i="1" dirty="0">
                <a:solidFill>
                  <a:schemeClr val="tx1">
                    <a:lumMod val="50000"/>
                  </a:schemeClr>
                </a:solidFill>
              </a:rPr>
              <a:t> preprint arXiv:1312.5242</a:t>
            </a:r>
            <a:r>
              <a:rPr lang="en-US" altLang="zh-CN" dirty="0">
                <a:solidFill>
                  <a:schemeClr val="tx1">
                    <a:lumMod val="50000"/>
                  </a:schemeClr>
                </a:solidFill>
              </a:rPr>
              <a:t> (2013).</a:t>
            </a:r>
          </a:p>
        </p:txBody>
      </p:sp>
    </p:spTree>
    <p:extLst>
      <p:ext uri="{BB962C8B-B14F-4D97-AF65-F5344CB8AC3E}">
        <p14:creationId xmlns:p14="http://schemas.microsoft.com/office/powerpoint/2010/main" val="4048027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smtClean="0"/>
              <a:t>1.1 Core idea</a:t>
            </a:r>
            <a:endParaRPr lang="zh-CN" altLang="en-US" sz="2800" dirty="0"/>
          </a:p>
        </p:txBody>
      </p:sp>
      <p:sp>
        <p:nvSpPr>
          <p:cNvPr id="10" name="文本框 9"/>
          <p:cNvSpPr txBox="1"/>
          <p:nvPr/>
        </p:nvSpPr>
        <p:spPr>
          <a:xfrm>
            <a:off x="7193276" y="1690688"/>
            <a:ext cx="3018968" cy="369332"/>
          </a:xfrm>
          <a:prstGeom prst="rect">
            <a:avLst/>
          </a:prstGeom>
          <a:noFill/>
        </p:spPr>
        <p:txBody>
          <a:bodyPr wrap="none" rtlCol="0">
            <a:spAutoFit/>
          </a:bodyPr>
          <a:lstStyle/>
          <a:p>
            <a:r>
              <a:rPr lang="en-US" altLang="zh-CN" dirty="0" smtClean="0"/>
              <a:t>Context among image patches</a:t>
            </a:r>
            <a:endParaRPr lang="zh-CN" altLang="en-US" dirty="0"/>
          </a:p>
        </p:txBody>
      </p:sp>
      <p:sp>
        <p:nvSpPr>
          <p:cNvPr id="11" name="文本框 10"/>
          <p:cNvSpPr txBox="1"/>
          <p:nvPr/>
        </p:nvSpPr>
        <p:spPr>
          <a:xfrm>
            <a:off x="1920241" y="1690688"/>
            <a:ext cx="2239909" cy="369332"/>
          </a:xfrm>
          <a:prstGeom prst="rect">
            <a:avLst/>
          </a:prstGeom>
          <a:noFill/>
        </p:spPr>
        <p:txBody>
          <a:bodyPr wrap="none" rtlCol="0">
            <a:spAutoFit/>
          </a:bodyPr>
          <a:lstStyle/>
          <a:p>
            <a:r>
              <a:rPr lang="en-US" altLang="zh-CN" dirty="0" smtClean="0"/>
              <a:t>Context among words</a:t>
            </a:r>
            <a:endParaRPr lang="zh-CN" altLang="en-US" dirty="0"/>
          </a:p>
        </p:txBody>
      </p:sp>
      <p:sp>
        <p:nvSpPr>
          <p:cNvPr id="13" name="矩形 12"/>
          <p:cNvSpPr/>
          <p:nvPr/>
        </p:nvSpPr>
        <p:spPr>
          <a:xfrm>
            <a:off x="1060100" y="2321225"/>
            <a:ext cx="4428648" cy="369332"/>
          </a:xfrm>
          <a:prstGeom prst="rect">
            <a:avLst/>
          </a:prstGeom>
        </p:spPr>
        <p:txBody>
          <a:bodyPr wrap="none">
            <a:spAutoFit/>
          </a:bodyPr>
          <a:lstStyle/>
          <a:p>
            <a:r>
              <a:rPr lang="en-US" altLang="zh-CN" dirty="0" smtClean="0"/>
              <a:t>Unsupervised Visual Representation Learning</a:t>
            </a:r>
            <a:endParaRPr lang="zh-CN" altLang="en-US" dirty="0"/>
          </a:p>
        </p:txBody>
      </p:sp>
      <p:sp>
        <p:nvSpPr>
          <p:cNvPr id="16" name="矩形 15"/>
          <p:cNvSpPr/>
          <p:nvPr/>
        </p:nvSpPr>
        <p:spPr>
          <a:xfrm>
            <a:off x="1866630" y="4184435"/>
            <a:ext cx="1016945" cy="369332"/>
          </a:xfrm>
          <a:prstGeom prst="rect">
            <a:avLst/>
          </a:prstGeom>
        </p:spPr>
        <p:txBody>
          <a:bodyPr wrap="none">
            <a:spAutoFit/>
          </a:bodyPr>
          <a:lstStyle/>
          <a:p>
            <a:r>
              <a:rPr lang="en-US" altLang="zh-CN" dirty="0"/>
              <a:t>v</a:t>
            </a:r>
            <a:r>
              <a:rPr lang="en-US" altLang="zh-CN" dirty="0" smtClean="0"/>
              <a:t>ector-1 </a:t>
            </a:r>
            <a:endParaRPr lang="zh-CN" altLang="en-US" dirty="0"/>
          </a:p>
        </p:txBody>
      </p:sp>
      <p:sp>
        <p:nvSpPr>
          <p:cNvPr id="17" name="矩形 16"/>
          <p:cNvSpPr/>
          <p:nvPr/>
        </p:nvSpPr>
        <p:spPr>
          <a:xfrm>
            <a:off x="2767971" y="4197495"/>
            <a:ext cx="982064" cy="369332"/>
          </a:xfrm>
          <a:prstGeom prst="rect">
            <a:avLst/>
          </a:prstGeom>
        </p:spPr>
        <p:txBody>
          <a:bodyPr wrap="none">
            <a:spAutoFit/>
          </a:bodyPr>
          <a:lstStyle/>
          <a:p>
            <a:r>
              <a:rPr lang="en-US" altLang="zh-CN" u="sng" dirty="0" smtClean="0"/>
              <a:t>vector-2</a:t>
            </a:r>
            <a:endParaRPr lang="zh-CN" altLang="en-US" u="sng" dirty="0"/>
          </a:p>
        </p:txBody>
      </p:sp>
      <p:sp>
        <p:nvSpPr>
          <p:cNvPr id="19" name="矩形 18"/>
          <p:cNvSpPr/>
          <p:nvPr/>
        </p:nvSpPr>
        <p:spPr>
          <a:xfrm>
            <a:off x="2750553" y="4673370"/>
            <a:ext cx="982064" cy="369332"/>
          </a:xfrm>
          <a:prstGeom prst="rect">
            <a:avLst/>
          </a:prstGeom>
        </p:spPr>
        <p:txBody>
          <a:bodyPr wrap="none">
            <a:spAutoFit/>
          </a:bodyPr>
          <a:lstStyle/>
          <a:p>
            <a:r>
              <a:rPr lang="en-US" altLang="zh-CN" dirty="0" smtClean="0"/>
              <a:t>vector-2</a:t>
            </a:r>
            <a:endParaRPr lang="zh-CN" altLang="en-US" dirty="0"/>
          </a:p>
        </p:txBody>
      </p:sp>
      <p:sp>
        <p:nvSpPr>
          <p:cNvPr id="20" name="矩形 19"/>
          <p:cNvSpPr/>
          <p:nvPr/>
        </p:nvSpPr>
        <p:spPr>
          <a:xfrm>
            <a:off x="3632373" y="4677735"/>
            <a:ext cx="982064" cy="369332"/>
          </a:xfrm>
          <a:prstGeom prst="rect">
            <a:avLst/>
          </a:prstGeom>
        </p:spPr>
        <p:txBody>
          <a:bodyPr wrap="none">
            <a:spAutoFit/>
          </a:bodyPr>
          <a:lstStyle/>
          <a:p>
            <a:r>
              <a:rPr lang="en-US" altLang="zh-CN" u="sng" dirty="0" smtClean="0"/>
              <a:t>vector-3</a:t>
            </a:r>
            <a:endParaRPr lang="zh-CN" altLang="en-US" u="sng" dirty="0"/>
          </a:p>
        </p:txBody>
      </p:sp>
      <p:sp>
        <p:nvSpPr>
          <p:cNvPr id="21" name="矩形 20"/>
          <p:cNvSpPr/>
          <p:nvPr/>
        </p:nvSpPr>
        <p:spPr>
          <a:xfrm>
            <a:off x="1868733" y="4673370"/>
            <a:ext cx="982064" cy="369332"/>
          </a:xfrm>
          <a:prstGeom prst="rect">
            <a:avLst/>
          </a:prstGeom>
        </p:spPr>
        <p:txBody>
          <a:bodyPr wrap="none">
            <a:spAutoFit/>
          </a:bodyPr>
          <a:lstStyle/>
          <a:p>
            <a:r>
              <a:rPr lang="en-US" altLang="zh-CN" u="sng" dirty="0" smtClean="0"/>
              <a:t>vector-1</a:t>
            </a:r>
            <a:endParaRPr lang="zh-CN" altLang="en-US" u="sng" dirty="0"/>
          </a:p>
        </p:txBody>
      </p:sp>
      <p:sp>
        <p:nvSpPr>
          <p:cNvPr id="22" name="矩形 21"/>
          <p:cNvSpPr/>
          <p:nvPr/>
        </p:nvSpPr>
        <p:spPr>
          <a:xfrm>
            <a:off x="1343126" y="3344489"/>
            <a:ext cx="3821058" cy="369332"/>
          </a:xfrm>
          <a:prstGeom prst="rect">
            <a:avLst/>
          </a:prstGeom>
        </p:spPr>
        <p:txBody>
          <a:bodyPr wrap="square">
            <a:spAutoFit/>
          </a:bodyPr>
          <a:lstStyle/>
          <a:p>
            <a:r>
              <a:rPr lang="en-US" altLang="zh-CN" dirty="0" smtClean="0"/>
              <a:t>vector-1   vector-2   vector-3    vector-4</a:t>
            </a:r>
            <a:endParaRPr lang="zh-CN" altLang="en-US" dirty="0"/>
          </a:p>
        </p:txBody>
      </p:sp>
      <p:sp>
        <p:nvSpPr>
          <p:cNvPr id="23" name="矩形 22"/>
          <p:cNvSpPr/>
          <p:nvPr/>
        </p:nvSpPr>
        <p:spPr>
          <a:xfrm>
            <a:off x="1060099" y="2321225"/>
            <a:ext cx="1430553" cy="36933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2414284" y="2360412"/>
            <a:ext cx="679269" cy="36933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3032591" y="2325576"/>
            <a:ext cx="1487159" cy="36933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4511642" y="2375148"/>
            <a:ext cx="868428" cy="36933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2947025" y="6067643"/>
            <a:ext cx="502061" cy="369332"/>
          </a:xfrm>
          <a:prstGeom prst="rect">
            <a:avLst/>
          </a:prstGeom>
        </p:spPr>
        <p:txBody>
          <a:bodyPr wrap="none">
            <a:spAutoFit/>
          </a:bodyPr>
          <a:lstStyle/>
          <a:p>
            <a:r>
              <a:rPr lang="en-US" altLang="zh-CN" dirty="0" smtClean="0"/>
              <a:t>……</a:t>
            </a:r>
            <a:endParaRPr lang="zh-CN" altLang="en-US" dirty="0"/>
          </a:p>
        </p:txBody>
      </p:sp>
      <p:pic>
        <p:nvPicPr>
          <p:cNvPr id="49" name="图片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361" y="2172171"/>
            <a:ext cx="2182223" cy="1636667"/>
          </a:xfrm>
          <a:prstGeom prst="rect">
            <a:avLst/>
          </a:prstGeom>
        </p:spPr>
      </p:pic>
      <p:sp>
        <p:nvSpPr>
          <p:cNvPr id="50" name="矩形 49"/>
          <p:cNvSpPr/>
          <p:nvPr/>
        </p:nvSpPr>
        <p:spPr>
          <a:xfrm>
            <a:off x="7602390" y="2737960"/>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8172798" y="2742309"/>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5</a:t>
            </a:r>
            <a:endParaRPr lang="zh-CN" altLang="en-US" dirty="0"/>
          </a:p>
        </p:txBody>
      </p:sp>
      <p:sp>
        <p:nvSpPr>
          <p:cNvPr id="52" name="矩形 51"/>
          <p:cNvSpPr/>
          <p:nvPr/>
        </p:nvSpPr>
        <p:spPr>
          <a:xfrm>
            <a:off x="7602392" y="3216936"/>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7</a:t>
            </a:r>
            <a:endParaRPr lang="zh-CN" altLang="en-US" dirty="0"/>
          </a:p>
        </p:txBody>
      </p:sp>
      <p:sp>
        <p:nvSpPr>
          <p:cNvPr id="53" name="矩形 52"/>
          <p:cNvSpPr/>
          <p:nvPr/>
        </p:nvSpPr>
        <p:spPr>
          <a:xfrm>
            <a:off x="8164093" y="3216936"/>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8</a:t>
            </a:r>
            <a:endParaRPr lang="zh-CN" altLang="en-US" dirty="0"/>
          </a:p>
        </p:txBody>
      </p:sp>
      <p:sp>
        <p:nvSpPr>
          <p:cNvPr id="54" name="矩形 53"/>
          <p:cNvSpPr/>
          <p:nvPr/>
        </p:nvSpPr>
        <p:spPr>
          <a:xfrm>
            <a:off x="7602390" y="2238299"/>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55" name="矩形 54"/>
          <p:cNvSpPr/>
          <p:nvPr/>
        </p:nvSpPr>
        <p:spPr>
          <a:xfrm>
            <a:off x="8164093" y="2236124"/>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56" name="矩形 55"/>
          <p:cNvSpPr/>
          <p:nvPr/>
        </p:nvSpPr>
        <p:spPr>
          <a:xfrm>
            <a:off x="7031984" y="2236124"/>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57" name="矩形 56"/>
          <p:cNvSpPr/>
          <p:nvPr/>
        </p:nvSpPr>
        <p:spPr>
          <a:xfrm>
            <a:off x="7031982" y="2737960"/>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sp>
        <p:nvSpPr>
          <p:cNvPr id="58" name="矩形 57"/>
          <p:cNvSpPr/>
          <p:nvPr/>
        </p:nvSpPr>
        <p:spPr>
          <a:xfrm>
            <a:off x="7031982" y="3216936"/>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6</a:t>
            </a:r>
            <a:endParaRPr lang="zh-CN" altLang="en-US" dirty="0"/>
          </a:p>
        </p:txBody>
      </p:sp>
      <p:sp>
        <p:nvSpPr>
          <p:cNvPr id="59" name="矩形 58"/>
          <p:cNvSpPr/>
          <p:nvPr/>
        </p:nvSpPr>
        <p:spPr>
          <a:xfrm>
            <a:off x="10254253" y="4940661"/>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v0</a:t>
            </a:r>
            <a:endParaRPr lang="zh-CN" altLang="en-US" dirty="0"/>
          </a:p>
        </p:txBody>
      </p:sp>
      <p:sp>
        <p:nvSpPr>
          <p:cNvPr id="60" name="矩形 59"/>
          <p:cNvSpPr/>
          <p:nvPr/>
        </p:nvSpPr>
        <p:spPr>
          <a:xfrm>
            <a:off x="10824661" y="4945010"/>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v5</a:t>
            </a:r>
            <a:endParaRPr lang="zh-CN" altLang="en-US" dirty="0"/>
          </a:p>
        </p:txBody>
      </p:sp>
      <p:sp>
        <p:nvSpPr>
          <p:cNvPr id="61" name="矩形 60"/>
          <p:cNvSpPr/>
          <p:nvPr/>
        </p:nvSpPr>
        <p:spPr>
          <a:xfrm>
            <a:off x="10254255" y="5419637"/>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v7</a:t>
            </a:r>
            <a:endParaRPr lang="zh-CN" altLang="en-US" dirty="0"/>
          </a:p>
        </p:txBody>
      </p:sp>
      <p:sp>
        <p:nvSpPr>
          <p:cNvPr id="62" name="矩形 61"/>
          <p:cNvSpPr/>
          <p:nvPr/>
        </p:nvSpPr>
        <p:spPr>
          <a:xfrm>
            <a:off x="10815956" y="5419637"/>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v8</a:t>
            </a:r>
            <a:endParaRPr lang="zh-CN" altLang="en-US" dirty="0"/>
          </a:p>
        </p:txBody>
      </p:sp>
      <p:sp>
        <p:nvSpPr>
          <p:cNvPr id="63" name="矩形 62"/>
          <p:cNvSpPr/>
          <p:nvPr/>
        </p:nvSpPr>
        <p:spPr>
          <a:xfrm>
            <a:off x="10254253" y="4441000"/>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v2</a:t>
            </a:r>
            <a:endParaRPr lang="zh-CN" altLang="en-US" dirty="0"/>
          </a:p>
        </p:txBody>
      </p:sp>
      <p:sp>
        <p:nvSpPr>
          <p:cNvPr id="64" name="矩形 63"/>
          <p:cNvSpPr/>
          <p:nvPr/>
        </p:nvSpPr>
        <p:spPr>
          <a:xfrm>
            <a:off x="10815956" y="4438825"/>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v3</a:t>
            </a:r>
            <a:endParaRPr lang="zh-CN" altLang="en-US" dirty="0"/>
          </a:p>
        </p:txBody>
      </p:sp>
      <p:sp>
        <p:nvSpPr>
          <p:cNvPr id="65" name="矩形 64"/>
          <p:cNvSpPr/>
          <p:nvPr/>
        </p:nvSpPr>
        <p:spPr>
          <a:xfrm>
            <a:off x="9683847" y="4438825"/>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v1</a:t>
            </a:r>
            <a:endParaRPr lang="zh-CN" altLang="en-US" dirty="0"/>
          </a:p>
        </p:txBody>
      </p:sp>
      <p:sp>
        <p:nvSpPr>
          <p:cNvPr id="66" name="矩形 65"/>
          <p:cNvSpPr/>
          <p:nvPr/>
        </p:nvSpPr>
        <p:spPr>
          <a:xfrm>
            <a:off x="9683845" y="4940661"/>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v4</a:t>
            </a:r>
            <a:endParaRPr lang="zh-CN" altLang="en-US" dirty="0"/>
          </a:p>
        </p:txBody>
      </p:sp>
      <p:sp>
        <p:nvSpPr>
          <p:cNvPr id="67" name="矩形 66"/>
          <p:cNvSpPr/>
          <p:nvPr/>
        </p:nvSpPr>
        <p:spPr>
          <a:xfrm>
            <a:off x="9683845" y="5419637"/>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v6</a:t>
            </a:r>
            <a:endParaRPr lang="zh-CN" altLang="en-US" dirty="0"/>
          </a:p>
        </p:txBody>
      </p:sp>
      <p:pic>
        <p:nvPicPr>
          <p:cNvPr id="69" name="图片 68"/>
          <p:cNvPicPr>
            <a:picLocks noChangeAspect="1"/>
          </p:cNvPicPr>
          <p:nvPr/>
        </p:nvPicPr>
        <p:blipFill rotWithShape="1">
          <a:blip r:embed="rId3">
            <a:extLst>
              <a:ext uri="{28A0092B-C50C-407E-A947-70E740481C1C}">
                <a14:useLocalDpi xmlns:a14="http://schemas.microsoft.com/office/drawing/2010/main" val="0"/>
              </a:ext>
            </a:extLst>
          </a:blip>
          <a:srcRect l="17554" t="2624" r="59700" b="72900"/>
          <a:stretch/>
        </p:blipFill>
        <p:spPr>
          <a:xfrm>
            <a:off x="9640390" y="2264737"/>
            <a:ext cx="488295" cy="400594"/>
          </a:xfrm>
          <a:prstGeom prst="rect">
            <a:avLst/>
          </a:prstGeom>
        </p:spPr>
      </p:pic>
      <p:sp>
        <p:nvSpPr>
          <p:cNvPr id="76" name="矩形 75"/>
          <p:cNvSpPr/>
          <p:nvPr/>
        </p:nvSpPr>
        <p:spPr>
          <a:xfrm>
            <a:off x="9649958" y="2285757"/>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pic>
        <p:nvPicPr>
          <p:cNvPr id="79" name="图片 78"/>
          <p:cNvPicPr>
            <a:picLocks noChangeAspect="1"/>
          </p:cNvPicPr>
          <p:nvPr/>
        </p:nvPicPr>
        <p:blipFill rotWithShape="1">
          <a:blip r:embed="rId3">
            <a:extLst>
              <a:ext uri="{28A0092B-C50C-407E-A947-70E740481C1C}">
                <a14:useLocalDpi xmlns:a14="http://schemas.microsoft.com/office/drawing/2010/main" val="0"/>
              </a:ext>
            </a:extLst>
          </a:blip>
          <a:srcRect l="42745" t="3270" r="34907" b="72254"/>
          <a:stretch/>
        </p:blipFill>
        <p:spPr>
          <a:xfrm>
            <a:off x="10213461" y="2255472"/>
            <a:ext cx="487680" cy="400594"/>
          </a:xfrm>
          <a:prstGeom prst="rect">
            <a:avLst/>
          </a:prstGeom>
        </p:spPr>
      </p:pic>
      <p:sp>
        <p:nvSpPr>
          <p:cNvPr id="84" name="矩形 83"/>
          <p:cNvSpPr/>
          <p:nvPr/>
        </p:nvSpPr>
        <p:spPr>
          <a:xfrm>
            <a:off x="10243689" y="2268079"/>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pic>
        <p:nvPicPr>
          <p:cNvPr id="89" name="图片 88"/>
          <p:cNvPicPr>
            <a:picLocks noChangeAspect="1"/>
          </p:cNvPicPr>
          <p:nvPr/>
        </p:nvPicPr>
        <p:blipFill rotWithShape="1">
          <a:blip r:embed="rId3">
            <a:extLst>
              <a:ext uri="{28A0092B-C50C-407E-A947-70E740481C1C}">
                <a14:useLocalDpi xmlns:a14="http://schemas.microsoft.com/office/drawing/2010/main" val="0"/>
              </a:ext>
            </a:extLst>
          </a:blip>
          <a:srcRect l="69009" t="3705" r="8244" b="72350"/>
          <a:stretch/>
        </p:blipFill>
        <p:spPr>
          <a:xfrm>
            <a:off x="10810319" y="2255472"/>
            <a:ext cx="496389" cy="391885"/>
          </a:xfrm>
          <a:prstGeom prst="rect">
            <a:avLst/>
          </a:prstGeom>
        </p:spPr>
      </p:pic>
      <p:sp>
        <p:nvSpPr>
          <p:cNvPr id="95" name="矩形 94"/>
          <p:cNvSpPr/>
          <p:nvPr/>
        </p:nvSpPr>
        <p:spPr>
          <a:xfrm>
            <a:off x="10829126" y="2258781"/>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pic>
        <p:nvPicPr>
          <p:cNvPr id="99" name="图片 98"/>
          <p:cNvPicPr>
            <a:picLocks noChangeAspect="1"/>
          </p:cNvPicPr>
          <p:nvPr/>
        </p:nvPicPr>
        <p:blipFill rotWithShape="1">
          <a:blip r:embed="rId3">
            <a:extLst>
              <a:ext uri="{28A0092B-C50C-407E-A947-70E740481C1C}">
                <a14:useLocalDpi xmlns:a14="http://schemas.microsoft.com/office/drawing/2010/main" val="0"/>
              </a:ext>
            </a:extLst>
          </a:blip>
          <a:srcRect l="17477" t="34397" r="60574" b="42191"/>
          <a:stretch/>
        </p:blipFill>
        <p:spPr>
          <a:xfrm>
            <a:off x="9632541" y="2812473"/>
            <a:ext cx="478971" cy="383178"/>
          </a:xfrm>
          <a:prstGeom prst="rect">
            <a:avLst/>
          </a:prstGeom>
        </p:spPr>
      </p:pic>
      <p:sp>
        <p:nvSpPr>
          <p:cNvPr id="107" name="矩形 106"/>
          <p:cNvSpPr/>
          <p:nvPr/>
        </p:nvSpPr>
        <p:spPr>
          <a:xfrm>
            <a:off x="9643774" y="2815299"/>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pic>
        <p:nvPicPr>
          <p:cNvPr id="109" name="图片 108"/>
          <p:cNvPicPr>
            <a:picLocks noChangeAspect="1"/>
          </p:cNvPicPr>
          <p:nvPr/>
        </p:nvPicPr>
        <p:blipFill rotWithShape="1">
          <a:blip r:embed="rId3">
            <a:extLst>
              <a:ext uri="{28A0092B-C50C-407E-A947-70E740481C1C}">
                <a14:useLocalDpi xmlns:a14="http://schemas.microsoft.com/office/drawing/2010/main" val="0"/>
              </a:ext>
            </a:extLst>
          </a:blip>
          <a:srcRect l="43785" t="33067" r="33867" b="40860"/>
          <a:stretch/>
        </p:blipFill>
        <p:spPr>
          <a:xfrm>
            <a:off x="10214078" y="2775839"/>
            <a:ext cx="487680" cy="426720"/>
          </a:xfrm>
          <a:prstGeom prst="rect">
            <a:avLst/>
          </a:prstGeom>
        </p:spPr>
      </p:pic>
      <p:sp>
        <p:nvSpPr>
          <p:cNvPr id="110" name="矩形 109"/>
          <p:cNvSpPr/>
          <p:nvPr/>
        </p:nvSpPr>
        <p:spPr>
          <a:xfrm>
            <a:off x="10221612" y="2800427"/>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9" name="图片 118"/>
          <p:cNvPicPr>
            <a:picLocks noChangeAspect="1"/>
          </p:cNvPicPr>
          <p:nvPr/>
        </p:nvPicPr>
        <p:blipFill rotWithShape="1">
          <a:blip r:embed="rId3">
            <a:extLst>
              <a:ext uri="{28A0092B-C50C-407E-A947-70E740481C1C}">
                <a14:useLocalDpi xmlns:a14="http://schemas.microsoft.com/office/drawing/2010/main" val="0"/>
              </a:ext>
            </a:extLst>
          </a:blip>
          <a:srcRect l="68932" t="33333" r="7523" b="41126"/>
          <a:stretch/>
        </p:blipFill>
        <p:spPr>
          <a:xfrm>
            <a:off x="10805854" y="2786401"/>
            <a:ext cx="513806" cy="418012"/>
          </a:xfrm>
          <a:prstGeom prst="rect">
            <a:avLst/>
          </a:prstGeom>
        </p:spPr>
      </p:pic>
      <p:sp>
        <p:nvSpPr>
          <p:cNvPr id="121" name="矩形 120"/>
          <p:cNvSpPr/>
          <p:nvPr/>
        </p:nvSpPr>
        <p:spPr>
          <a:xfrm>
            <a:off x="10835048" y="2810992"/>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5</a:t>
            </a:r>
            <a:endParaRPr lang="zh-CN" altLang="en-US" dirty="0"/>
          </a:p>
        </p:txBody>
      </p:sp>
      <p:pic>
        <p:nvPicPr>
          <p:cNvPr id="129" name="图片 128"/>
          <p:cNvPicPr>
            <a:picLocks noChangeAspect="1"/>
          </p:cNvPicPr>
          <p:nvPr/>
        </p:nvPicPr>
        <p:blipFill rotWithShape="1">
          <a:blip r:embed="rId3">
            <a:extLst>
              <a:ext uri="{28A0092B-C50C-407E-A947-70E740481C1C}">
                <a14:useLocalDpi xmlns:a14="http://schemas.microsoft.com/office/drawing/2010/main" val="0"/>
              </a:ext>
            </a:extLst>
          </a:blip>
          <a:srcRect l="16939" t="63252" r="60314" b="11208"/>
          <a:stretch/>
        </p:blipFill>
        <p:spPr>
          <a:xfrm>
            <a:off x="9632296" y="3335107"/>
            <a:ext cx="496389" cy="418012"/>
          </a:xfrm>
          <a:prstGeom prst="rect">
            <a:avLst/>
          </a:prstGeom>
        </p:spPr>
      </p:pic>
      <p:sp>
        <p:nvSpPr>
          <p:cNvPr id="138" name="矩形 137"/>
          <p:cNvSpPr/>
          <p:nvPr/>
        </p:nvSpPr>
        <p:spPr>
          <a:xfrm>
            <a:off x="9655266" y="3344647"/>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6</a:t>
            </a:r>
            <a:endParaRPr lang="zh-CN" altLang="en-US" dirty="0"/>
          </a:p>
        </p:txBody>
      </p:sp>
      <p:pic>
        <p:nvPicPr>
          <p:cNvPr id="139" name="图片 138"/>
          <p:cNvPicPr>
            <a:picLocks noChangeAspect="1"/>
          </p:cNvPicPr>
          <p:nvPr/>
        </p:nvPicPr>
        <p:blipFill rotWithShape="1">
          <a:blip r:embed="rId3">
            <a:extLst>
              <a:ext uri="{28A0092B-C50C-407E-A947-70E740481C1C}">
                <a14:useLocalDpi xmlns:a14="http://schemas.microsoft.com/office/drawing/2010/main" val="0"/>
              </a:ext>
            </a:extLst>
          </a:blip>
          <a:srcRect l="42762" t="63299" r="33693" b="12225"/>
          <a:stretch/>
        </p:blipFill>
        <p:spPr>
          <a:xfrm>
            <a:off x="10198901" y="3335107"/>
            <a:ext cx="513807" cy="400594"/>
          </a:xfrm>
          <a:prstGeom prst="rect">
            <a:avLst/>
          </a:prstGeom>
        </p:spPr>
      </p:pic>
      <p:sp>
        <p:nvSpPr>
          <p:cNvPr id="142" name="矩形 141"/>
          <p:cNvSpPr/>
          <p:nvPr/>
        </p:nvSpPr>
        <p:spPr>
          <a:xfrm>
            <a:off x="10228777" y="3343877"/>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7</a:t>
            </a:r>
            <a:endParaRPr lang="zh-CN" altLang="en-US" dirty="0"/>
          </a:p>
        </p:txBody>
      </p:sp>
      <p:pic>
        <p:nvPicPr>
          <p:cNvPr id="149" name="图片 148"/>
          <p:cNvPicPr>
            <a:picLocks noChangeAspect="1"/>
          </p:cNvPicPr>
          <p:nvPr/>
        </p:nvPicPr>
        <p:blipFill rotWithShape="1">
          <a:blip r:embed="rId3">
            <a:extLst>
              <a:ext uri="{28A0092B-C50C-407E-A947-70E740481C1C}">
                <a14:useLocalDpi xmlns:a14="http://schemas.microsoft.com/office/drawing/2010/main" val="0"/>
              </a:ext>
            </a:extLst>
          </a:blip>
          <a:srcRect l="69408" t="63314" r="7446" b="11677"/>
          <a:stretch/>
        </p:blipFill>
        <p:spPr>
          <a:xfrm>
            <a:off x="10814563" y="3317177"/>
            <a:ext cx="505097" cy="409303"/>
          </a:xfrm>
          <a:prstGeom prst="rect">
            <a:avLst/>
          </a:prstGeom>
        </p:spPr>
      </p:pic>
      <p:sp>
        <p:nvSpPr>
          <p:cNvPr id="153" name="矩形 152"/>
          <p:cNvSpPr/>
          <p:nvPr/>
        </p:nvSpPr>
        <p:spPr>
          <a:xfrm>
            <a:off x="10824661" y="3325696"/>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8</a:t>
            </a:r>
            <a:endParaRPr lang="zh-CN" altLang="en-US" dirty="0"/>
          </a:p>
        </p:txBody>
      </p:sp>
      <p:sp>
        <p:nvSpPr>
          <p:cNvPr id="168" name="下箭头 167"/>
          <p:cNvSpPr/>
          <p:nvPr/>
        </p:nvSpPr>
        <p:spPr>
          <a:xfrm>
            <a:off x="10254253" y="3875314"/>
            <a:ext cx="428913" cy="4472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8"/>
          <p:cNvSpPr/>
          <p:nvPr/>
        </p:nvSpPr>
        <p:spPr>
          <a:xfrm>
            <a:off x="7309276" y="4235260"/>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v1</a:t>
            </a:r>
            <a:endParaRPr lang="zh-CN" altLang="en-US" dirty="0"/>
          </a:p>
        </p:txBody>
      </p:sp>
      <p:sp>
        <p:nvSpPr>
          <p:cNvPr id="170" name="矩形 169"/>
          <p:cNvSpPr/>
          <p:nvPr/>
        </p:nvSpPr>
        <p:spPr>
          <a:xfrm>
            <a:off x="6709076" y="4221112"/>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v0</a:t>
            </a:r>
            <a:endParaRPr lang="zh-CN" altLang="en-US" dirty="0"/>
          </a:p>
        </p:txBody>
      </p:sp>
      <p:sp>
        <p:nvSpPr>
          <p:cNvPr id="171" name="矩形 170"/>
          <p:cNvSpPr/>
          <p:nvPr/>
        </p:nvSpPr>
        <p:spPr>
          <a:xfrm>
            <a:off x="7313625" y="4744713"/>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v2</a:t>
            </a:r>
            <a:endParaRPr lang="zh-CN" altLang="en-US" dirty="0"/>
          </a:p>
        </p:txBody>
      </p:sp>
      <p:sp>
        <p:nvSpPr>
          <p:cNvPr id="172" name="矩形 171"/>
          <p:cNvSpPr/>
          <p:nvPr/>
        </p:nvSpPr>
        <p:spPr>
          <a:xfrm>
            <a:off x="6713425" y="4730565"/>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v0</a:t>
            </a:r>
            <a:endParaRPr lang="zh-CN" altLang="en-US" dirty="0"/>
          </a:p>
        </p:txBody>
      </p:sp>
      <p:sp>
        <p:nvSpPr>
          <p:cNvPr id="175" name="矩形 174"/>
          <p:cNvSpPr/>
          <p:nvPr/>
        </p:nvSpPr>
        <p:spPr>
          <a:xfrm>
            <a:off x="7300557" y="5750556"/>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v8</a:t>
            </a:r>
            <a:endParaRPr lang="zh-CN" altLang="en-US" dirty="0"/>
          </a:p>
        </p:txBody>
      </p:sp>
      <p:sp>
        <p:nvSpPr>
          <p:cNvPr id="176" name="矩形 175"/>
          <p:cNvSpPr/>
          <p:nvPr/>
        </p:nvSpPr>
        <p:spPr>
          <a:xfrm>
            <a:off x="6700357" y="5736408"/>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v0</a:t>
            </a:r>
            <a:endParaRPr lang="zh-CN" altLang="en-US" dirty="0"/>
          </a:p>
        </p:txBody>
      </p:sp>
      <p:sp>
        <p:nvSpPr>
          <p:cNvPr id="178" name="文本框 177"/>
          <p:cNvSpPr txBox="1"/>
          <p:nvPr/>
        </p:nvSpPr>
        <p:spPr>
          <a:xfrm>
            <a:off x="7841185" y="4225699"/>
            <a:ext cx="904287" cy="369332"/>
          </a:xfrm>
          <a:prstGeom prst="rect">
            <a:avLst/>
          </a:prstGeom>
          <a:noFill/>
        </p:spPr>
        <p:txBody>
          <a:bodyPr wrap="none" rtlCol="0">
            <a:spAutoFit/>
          </a:bodyPr>
          <a:lstStyle/>
          <a:p>
            <a:r>
              <a:rPr lang="en-US" altLang="zh-CN" dirty="0" smtClean="0"/>
              <a:t>Top-left</a:t>
            </a:r>
            <a:endParaRPr lang="zh-CN" altLang="en-US" dirty="0"/>
          </a:p>
        </p:txBody>
      </p:sp>
      <p:sp>
        <p:nvSpPr>
          <p:cNvPr id="179" name="文本框 178"/>
          <p:cNvSpPr txBox="1"/>
          <p:nvPr/>
        </p:nvSpPr>
        <p:spPr>
          <a:xfrm>
            <a:off x="7836827" y="4735156"/>
            <a:ext cx="520014" cy="369332"/>
          </a:xfrm>
          <a:prstGeom prst="rect">
            <a:avLst/>
          </a:prstGeom>
          <a:noFill/>
        </p:spPr>
        <p:txBody>
          <a:bodyPr wrap="none" rtlCol="0">
            <a:spAutoFit/>
          </a:bodyPr>
          <a:lstStyle/>
          <a:p>
            <a:r>
              <a:rPr lang="en-US" altLang="zh-CN" dirty="0" smtClean="0"/>
              <a:t>Top</a:t>
            </a:r>
            <a:endParaRPr lang="zh-CN" altLang="en-US" dirty="0"/>
          </a:p>
        </p:txBody>
      </p:sp>
      <p:sp>
        <p:nvSpPr>
          <p:cNvPr id="180" name="文本框 179"/>
          <p:cNvSpPr txBox="1"/>
          <p:nvPr/>
        </p:nvSpPr>
        <p:spPr>
          <a:xfrm>
            <a:off x="7849887" y="5723579"/>
            <a:ext cx="1395318" cy="369332"/>
          </a:xfrm>
          <a:prstGeom prst="rect">
            <a:avLst/>
          </a:prstGeom>
          <a:noFill/>
        </p:spPr>
        <p:txBody>
          <a:bodyPr wrap="none" rtlCol="0">
            <a:spAutoFit/>
          </a:bodyPr>
          <a:lstStyle/>
          <a:p>
            <a:r>
              <a:rPr lang="en-US" altLang="zh-CN" dirty="0" smtClean="0"/>
              <a:t>Bottom-right</a:t>
            </a:r>
            <a:endParaRPr lang="zh-CN" altLang="en-US" dirty="0"/>
          </a:p>
        </p:txBody>
      </p:sp>
      <p:sp>
        <p:nvSpPr>
          <p:cNvPr id="181" name="右箭头 180"/>
          <p:cNvSpPr/>
          <p:nvPr/>
        </p:nvSpPr>
        <p:spPr>
          <a:xfrm>
            <a:off x="9041242" y="2810992"/>
            <a:ext cx="424973" cy="38465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右箭头 181"/>
          <p:cNvSpPr/>
          <p:nvPr/>
        </p:nvSpPr>
        <p:spPr>
          <a:xfrm rot="10800000">
            <a:off x="9041241" y="4912158"/>
            <a:ext cx="424973" cy="38465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文本框 182"/>
          <p:cNvSpPr txBox="1"/>
          <p:nvPr/>
        </p:nvSpPr>
        <p:spPr>
          <a:xfrm>
            <a:off x="7339556" y="5219330"/>
            <a:ext cx="461665" cy="409728"/>
          </a:xfrm>
          <a:prstGeom prst="rect">
            <a:avLst/>
          </a:prstGeom>
          <a:noFill/>
        </p:spPr>
        <p:txBody>
          <a:bodyPr vert="eaVert" wrap="none" rtlCol="0">
            <a:spAutoFit/>
          </a:bodyPr>
          <a:lstStyle/>
          <a:p>
            <a:r>
              <a:rPr lang="en-US" altLang="zh-CN" dirty="0" smtClean="0"/>
              <a:t>……</a:t>
            </a:r>
            <a:endParaRPr lang="zh-CN" altLang="en-US" dirty="0"/>
          </a:p>
        </p:txBody>
      </p:sp>
      <p:sp>
        <p:nvSpPr>
          <p:cNvPr id="184" name="矩形 183"/>
          <p:cNvSpPr/>
          <p:nvPr/>
        </p:nvSpPr>
        <p:spPr>
          <a:xfrm>
            <a:off x="2746197" y="5156695"/>
            <a:ext cx="964046" cy="369332"/>
          </a:xfrm>
          <a:prstGeom prst="rect">
            <a:avLst/>
          </a:prstGeom>
        </p:spPr>
        <p:txBody>
          <a:bodyPr wrap="none">
            <a:spAutoFit/>
          </a:bodyPr>
          <a:lstStyle/>
          <a:p>
            <a:r>
              <a:rPr lang="en-US" altLang="zh-CN" dirty="0" smtClean="0"/>
              <a:t>vector-3</a:t>
            </a:r>
            <a:endParaRPr lang="zh-CN" altLang="en-US" dirty="0"/>
          </a:p>
        </p:txBody>
      </p:sp>
      <p:sp>
        <p:nvSpPr>
          <p:cNvPr id="185" name="矩形 184"/>
          <p:cNvSpPr/>
          <p:nvPr/>
        </p:nvSpPr>
        <p:spPr>
          <a:xfrm>
            <a:off x="3628017" y="5161060"/>
            <a:ext cx="964046" cy="369332"/>
          </a:xfrm>
          <a:prstGeom prst="rect">
            <a:avLst/>
          </a:prstGeom>
        </p:spPr>
        <p:txBody>
          <a:bodyPr wrap="none">
            <a:spAutoFit/>
          </a:bodyPr>
          <a:lstStyle/>
          <a:p>
            <a:r>
              <a:rPr lang="en-US" altLang="zh-CN" u="sng" dirty="0" smtClean="0"/>
              <a:t>vector-4</a:t>
            </a:r>
            <a:endParaRPr lang="zh-CN" altLang="en-US" u="sng" dirty="0"/>
          </a:p>
        </p:txBody>
      </p:sp>
      <p:sp>
        <p:nvSpPr>
          <p:cNvPr id="186" name="矩形 185"/>
          <p:cNvSpPr/>
          <p:nvPr/>
        </p:nvSpPr>
        <p:spPr>
          <a:xfrm>
            <a:off x="1864377" y="5156695"/>
            <a:ext cx="964046" cy="369332"/>
          </a:xfrm>
          <a:prstGeom prst="rect">
            <a:avLst/>
          </a:prstGeom>
        </p:spPr>
        <p:txBody>
          <a:bodyPr wrap="none">
            <a:spAutoFit/>
          </a:bodyPr>
          <a:lstStyle/>
          <a:p>
            <a:r>
              <a:rPr lang="en-US" altLang="zh-CN" u="sng" dirty="0" smtClean="0"/>
              <a:t>vector-2</a:t>
            </a:r>
            <a:endParaRPr lang="zh-CN" altLang="en-US" u="sng" dirty="0"/>
          </a:p>
        </p:txBody>
      </p:sp>
      <p:sp>
        <p:nvSpPr>
          <p:cNvPr id="187" name="矩形 186"/>
          <p:cNvSpPr/>
          <p:nvPr/>
        </p:nvSpPr>
        <p:spPr>
          <a:xfrm>
            <a:off x="2746506" y="5563226"/>
            <a:ext cx="1016945" cy="369332"/>
          </a:xfrm>
          <a:prstGeom prst="rect">
            <a:avLst/>
          </a:prstGeom>
        </p:spPr>
        <p:txBody>
          <a:bodyPr wrap="none">
            <a:spAutoFit/>
          </a:bodyPr>
          <a:lstStyle/>
          <a:p>
            <a:r>
              <a:rPr lang="en-US" altLang="zh-CN" u="sng" dirty="0" smtClean="0"/>
              <a:t>vector-3</a:t>
            </a:r>
            <a:r>
              <a:rPr lang="en-US" altLang="zh-CN" dirty="0" smtClean="0"/>
              <a:t> </a:t>
            </a:r>
            <a:endParaRPr lang="zh-CN" altLang="en-US" dirty="0"/>
          </a:p>
        </p:txBody>
      </p:sp>
      <p:sp>
        <p:nvSpPr>
          <p:cNvPr id="188" name="矩形 187"/>
          <p:cNvSpPr/>
          <p:nvPr/>
        </p:nvSpPr>
        <p:spPr>
          <a:xfrm>
            <a:off x="3647847" y="5576286"/>
            <a:ext cx="964046" cy="369332"/>
          </a:xfrm>
          <a:prstGeom prst="rect">
            <a:avLst/>
          </a:prstGeom>
        </p:spPr>
        <p:txBody>
          <a:bodyPr wrap="none">
            <a:spAutoFit/>
          </a:bodyPr>
          <a:lstStyle/>
          <a:p>
            <a:r>
              <a:rPr lang="en-US" altLang="zh-CN" dirty="0" smtClean="0"/>
              <a:t>vector-4</a:t>
            </a:r>
            <a:endParaRPr lang="zh-CN" altLang="en-US" dirty="0"/>
          </a:p>
        </p:txBody>
      </p:sp>
      <p:sp>
        <p:nvSpPr>
          <p:cNvPr id="189" name="下箭头 188"/>
          <p:cNvSpPr/>
          <p:nvPr/>
        </p:nvSpPr>
        <p:spPr>
          <a:xfrm>
            <a:off x="2993561" y="3724175"/>
            <a:ext cx="428913" cy="4472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下箭头 189"/>
          <p:cNvSpPr/>
          <p:nvPr/>
        </p:nvSpPr>
        <p:spPr>
          <a:xfrm>
            <a:off x="2983598" y="2886904"/>
            <a:ext cx="428913" cy="4472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8844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smtClean="0"/>
              <a:t>1.2 Learning paradigm</a:t>
            </a:r>
            <a:endParaRPr lang="zh-CN" altLang="en-US" sz="2800" dirty="0"/>
          </a:p>
        </p:txBody>
      </p:sp>
      <p:pic>
        <p:nvPicPr>
          <p:cNvPr id="69" name="图片 68"/>
          <p:cNvPicPr>
            <a:picLocks noChangeAspect="1"/>
          </p:cNvPicPr>
          <p:nvPr/>
        </p:nvPicPr>
        <p:blipFill rotWithShape="1">
          <a:blip r:embed="rId4">
            <a:extLst>
              <a:ext uri="{28A0092B-C50C-407E-A947-70E740481C1C}">
                <a14:useLocalDpi xmlns:a14="http://schemas.microsoft.com/office/drawing/2010/main" val="0"/>
              </a:ext>
            </a:extLst>
          </a:blip>
          <a:srcRect l="17554" t="2624" r="59700" b="72900"/>
          <a:stretch/>
        </p:blipFill>
        <p:spPr>
          <a:xfrm>
            <a:off x="182882" y="3504599"/>
            <a:ext cx="488295" cy="400594"/>
          </a:xfrm>
          <a:prstGeom prst="rect">
            <a:avLst/>
          </a:prstGeom>
        </p:spPr>
      </p:pic>
      <p:sp>
        <p:nvSpPr>
          <p:cNvPr id="76" name="矩形 75"/>
          <p:cNvSpPr/>
          <p:nvPr/>
        </p:nvSpPr>
        <p:spPr>
          <a:xfrm>
            <a:off x="192450" y="3525619"/>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pic>
        <p:nvPicPr>
          <p:cNvPr id="79" name="图片 78"/>
          <p:cNvPicPr>
            <a:picLocks noChangeAspect="1"/>
          </p:cNvPicPr>
          <p:nvPr/>
        </p:nvPicPr>
        <p:blipFill rotWithShape="1">
          <a:blip r:embed="rId4">
            <a:extLst>
              <a:ext uri="{28A0092B-C50C-407E-A947-70E740481C1C}">
                <a14:useLocalDpi xmlns:a14="http://schemas.microsoft.com/office/drawing/2010/main" val="0"/>
              </a:ext>
            </a:extLst>
          </a:blip>
          <a:srcRect l="42745" t="3270" r="34907" b="72254"/>
          <a:stretch/>
        </p:blipFill>
        <p:spPr>
          <a:xfrm>
            <a:off x="755953" y="3495334"/>
            <a:ext cx="487680" cy="400594"/>
          </a:xfrm>
          <a:prstGeom prst="rect">
            <a:avLst/>
          </a:prstGeom>
        </p:spPr>
      </p:pic>
      <p:sp>
        <p:nvSpPr>
          <p:cNvPr id="84" name="矩形 83"/>
          <p:cNvSpPr/>
          <p:nvPr/>
        </p:nvSpPr>
        <p:spPr>
          <a:xfrm>
            <a:off x="786181" y="3507941"/>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pic>
        <p:nvPicPr>
          <p:cNvPr id="89" name="图片 88"/>
          <p:cNvPicPr>
            <a:picLocks noChangeAspect="1"/>
          </p:cNvPicPr>
          <p:nvPr/>
        </p:nvPicPr>
        <p:blipFill rotWithShape="1">
          <a:blip r:embed="rId4">
            <a:extLst>
              <a:ext uri="{28A0092B-C50C-407E-A947-70E740481C1C}">
                <a14:useLocalDpi xmlns:a14="http://schemas.microsoft.com/office/drawing/2010/main" val="0"/>
              </a:ext>
            </a:extLst>
          </a:blip>
          <a:srcRect l="69009" t="3705" r="8244" b="72350"/>
          <a:stretch/>
        </p:blipFill>
        <p:spPr>
          <a:xfrm>
            <a:off x="1352811" y="3495334"/>
            <a:ext cx="496389" cy="391885"/>
          </a:xfrm>
          <a:prstGeom prst="rect">
            <a:avLst/>
          </a:prstGeom>
        </p:spPr>
      </p:pic>
      <p:sp>
        <p:nvSpPr>
          <p:cNvPr id="95" name="矩形 94"/>
          <p:cNvSpPr/>
          <p:nvPr/>
        </p:nvSpPr>
        <p:spPr>
          <a:xfrm>
            <a:off x="1371618" y="3498643"/>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pic>
        <p:nvPicPr>
          <p:cNvPr id="99" name="图片 98"/>
          <p:cNvPicPr>
            <a:picLocks noChangeAspect="1"/>
          </p:cNvPicPr>
          <p:nvPr/>
        </p:nvPicPr>
        <p:blipFill rotWithShape="1">
          <a:blip r:embed="rId4">
            <a:extLst>
              <a:ext uri="{28A0092B-C50C-407E-A947-70E740481C1C}">
                <a14:useLocalDpi xmlns:a14="http://schemas.microsoft.com/office/drawing/2010/main" val="0"/>
              </a:ext>
            </a:extLst>
          </a:blip>
          <a:srcRect l="17477" t="34397" r="60574" b="42191"/>
          <a:stretch/>
        </p:blipFill>
        <p:spPr>
          <a:xfrm>
            <a:off x="175033" y="4052335"/>
            <a:ext cx="478971" cy="383178"/>
          </a:xfrm>
          <a:prstGeom prst="rect">
            <a:avLst/>
          </a:prstGeom>
        </p:spPr>
      </p:pic>
      <p:sp>
        <p:nvSpPr>
          <p:cNvPr id="107" name="矩形 106"/>
          <p:cNvSpPr/>
          <p:nvPr/>
        </p:nvSpPr>
        <p:spPr>
          <a:xfrm>
            <a:off x="186266" y="4055161"/>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pic>
        <p:nvPicPr>
          <p:cNvPr id="109" name="图片 108"/>
          <p:cNvPicPr>
            <a:picLocks noChangeAspect="1"/>
          </p:cNvPicPr>
          <p:nvPr/>
        </p:nvPicPr>
        <p:blipFill rotWithShape="1">
          <a:blip r:embed="rId4">
            <a:extLst>
              <a:ext uri="{28A0092B-C50C-407E-A947-70E740481C1C}">
                <a14:useLocalDpi xmlns:a14="http://schemas.microsoft.com/office/drawing/2010/main" val="0"/>
              </a:ext>
            </a:extLst>
          </a:blip>
          <a:srcRect l="43785" t="33067" r="33867" b="40860"/>
          <a:stretch/>
        </p:blipFill>
        <p:spPr>
          <a:xfrm>
            <a:off x="756570" y="4015701"/>
            <a:ext cx="487680" cy="426720"/>
          </a:xfrm>
          <a:prstGeom prst="rect">
            <a:avLst/>
          </a:prstGeom>
        </p:spPr>
      </p:pic>
      <p:sp>
        <p:nvSpPr>
          <p:cNvPr id="110" name="矩形 109"/>
          <p:cNvSpPr/>
          <p:nvPr/>
        </p:nvSpPr>
        <p:spPr>
          <a:xfrm>
            <a:off x="764104" y="4040289"/>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9" name="图片 118"/>
          <p:cNvPicPr>
            <a:picLocks noChangeAspect="1"/>
          </p:cNvPicPr>
          <p:nvPr/>
        </p:nvPicPr>
        <p:blipFill rotWithShape="1">
          <a:blip r:embed="rId4">
            <a:extLst>
              <a:ext uri="{28A0092B-C50C-407E-A947-70E740481C1C}">
                <a14:useLocalDpi xmlns:a14="http://schemas.microsoft.com/office/drawing/2010/main" val="0"/>
              </a:ext>
            </a:extLst>
          </a:blip>
          <a:srcRect l="68932" t="33333" r="7523" b="41126"/>
          <a:stretch/>
        </p:blipFill>
        <p:spPr>
          <a:xfrm>
            <a:off x="1348346" y="4026263"/>
            <a:ext cx="513806" cy="418012"/>
          </a:xfrm>
          <a:prstGeom prst="rect">
            <a:avLst/>
          </a:prstGeom>
        </p:spPr>
      </p:pic>
      <p:sp>
        <p:nvSpPr>
          <p:cNvPr id="121" name="矩形 120"/>
          <p:cNvSpPr/>
          <p:nvPr/>
        </p:nvSpPr>
        <p:spPr>
          <a:xfrm>
            <a:off x="1377540" y="4050854"/>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5</a:t>
            </a:r>
            <a:endParaRPr lang="zh-CN" altLang="en-US" dirty="0"/>
          </a:p>
        </p:txBody>
      </p:sp>
      <p:pic>
        <p:nvPicPr>
          <p:cNvPr id="129" name="图片 128"/>
          <p:cNvPicPr>
            <a:picLocks noChangeAspect="1"/>
          </p:cNvPicPr>
          <p:nvPr/>
        </p:nvPicPr>
        <p:blipFill rotWithShape="1">
          <a:blip r:embed="rId4">
            <a:extLst>
              <a:ext uri="{28A0092B-C50C-407E-A947-70E740481C1C}">
                <a14:useLocalDpi xmlns:a14="http://schemas.microsoft.com/office/drawing/2010/main" val="0"/>
              </a:ext>
            </a:extLst>
          </a:blip>
          <a:srcRect l="16939" t="63252" r="60314" b="11208"/>
          <a:stretch/>
        </p:blipFill>
        <p:spPr>
          <a:xfrm>
            <a:off x="174788" y="4574969"/>
            <a:ext cx="496389" cy="418012"/>
          </a:xfrm>
          <a:prstGeom prst="rect">
            <a:avLst/>
          </a:prstGeom>
        </p:spPr>
      </p:pic>
      <p:sp>
        <p:nvSpPr>
          <p:cNvPr id="138" name="矩形 137"/>
          <p:cNvSpPr/>
          <p:nvPr/>
        </p:nvSpPr>
        <p:spPr>
          <a:xfrm>
            <a:off x="197758" y="4584509"/>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6</a:t>
            </a:r>
            <a:endParaRPr lang="zh-CN" altLang="en-US" dirty="0"/>
          </a:p>
        </p:txBody>
      </p:sp>
      <p:pic>
        <p:nvPicPr>
          <p:cNvPr id="139" name="图片 138"/>
          <p:cNvPicPr>
            <a:picLocks noChangeAspect="1"/>
          </p:cNvPicPr>
          <p:nvPr/>
        </p:nvPicPr>
        <p:blipFill rotWithShape="1">
          <a:blip r:embed="rId4">
            <a:extLst>
              <a:ext uri="{28A0092B-C50C-407E-A947-70E740481C1C}">
                <a14:useLocalDpi xmlns:a14="http://schemas.microsoft.com/office/drawing/2010/main" val="0"/>
              </a:ext>
            </a:extLst>
          </a:blip>
          <a:srcRect l="42762" t="63299" r="33693" b="12225"/>
          <a:stretch/>
        </p:blipFill>
        <p:spPr>
          <a:xfrm>
            <a:off x="741393" y="4574969"/>
            <a:ext cx="513807" cy="400594"/>
          </a:xfrm>
          <a:prstGeom prst="rect">
            <a:avLst/>
          </a:prstGeom>
        </p:spPr>
      </p:pic>
      <p:sp>
        <p:nvSpPr>
          <p:cNvPr id="142" name="矩形 141"/>
          <p:cNvSpPr/>
          <p:nvPr/>
        </p:nvSpPr>
        <p:spPr>
          <a:xfrm>
            <a:off x="771269" y="4583739"/>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7</a:t>
            </a:r>
            <a:endParaRPr lang="zh-CN" altLang="en-US" dirty="0"/>
          </a:p>
        </p:txBody>
      </p:sp>
      <p:pic>
        <p:nvPicPr>
          <p:cNvPr id="149" name="图片 148"/>
          <p:cNvPicPr>
            <a:picLocks noChangeAspect="1"/>
          </p:cNvPicPr>
          <p:nvPr/>
        </p:nvPicPr>
        <p:blipFill rotWithShape="1">
          <a:blip r:embed="rId4">
            <a:extLst>
              <a:ext uri="{28A0092B-C50C-407E-A947-70E740481C1C}">
                <a14:useLocalDpi xmlns:a14="http://schemas.microsoft.com/office/drawing/2010/main" val="0"/>
              </a:ext>
            </a:extLst>
          </a:blip>
          <a:srcRect l="69408" t="63314" r="7446" b="11677"/>
          <a:stretch/>
        </p:blipFill>
        <p:spPr>
          <a:xfrm>
            <a:off x="1357055" y="4557039"/>
            <a:ext cx="505097" cy="409303"/>
          </a:xfrm>
          <a:prstGeom prst="rect">
            <a:avLst/>
          </a:prstGeom>
        </p:spPr>
      </p:pic>
      <p:sp>
        <p:nvSpPr>
          <p:cNvPr id="153" name="矩形 152"/>
          <p:cNvSpPr/>
          <p:nvPr/>
        </p:nvSpPr>
        <p:spPr>
          <a:xfrm>
            <a:off x="1367153" y="4565558"/>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8</a:t>
            </a:r>
            <a:endParaRPr lang="zh-CN" altLang="en-US" dirty="0"/>
          </a:p>
        </p:txBody>
      </p:sp>
      <p:sp>
        <p:nvSpPr>
          <p:cNvPr id="5" name="圆角矩形 4"/>
          <p:cNvSpPr/>
          <p:nvPr/>
        </p:nvSpPr>
        <p:spPr>
          <a:xfrm>
            <a:off x="6034824" y="5985940"/>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conv1 (11x11, 96, 4)</a:t>
            </a:r>
            <a:endParaRPr lang="zh-CN" altLang="en-US" dirty="0"/>
          </a:p>
        </p:txBody>
      </p:sp>
      <p:sp>
        <p:nvSpPr>
          <p:cNvPr id="80" name="圆角矩形 79"/>
          <p:cNvSpPr/>
          <p:nvPr/>
        </p:nvSpPr>
        <p:spPr>
          <a:xfrm>
            <a:off x="6034824" y="5650661"/>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pool1 (3x3, 96, 2)</a:t>
            </a:r>
            <a:endParaRPr lang="zh-CN" altLang="en-US" dirty="0"/>
          </a:p>
        </p:txBody>
      </p:sp>
      <p:sp>
        <p:nvSpPr>
          <p:cNvPr id="81" name="圆角矩形 80"/>
          <p:cNvSpPr/>
          <p:nvPr/>
        </p:nvSpPr>
        <p:spPr>
          <a:xfrm>
            <a:off x="6034824" y="5332795"/>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LRN1</a:t>
            </a:r>
            <a:endParaRPr lang="zh-CN" altLang="en-US" dirty="0"/>
          </a:p>
        </p:txBody>
      </p:sp>
      <p:sp>
        <p:nvSpPr>
          <p:cNvPr id="86" name="圆角矩形 85"/>
          <p:cNvSpPr/>
          <p:nvPr/>
        </p:nvSpPr>
        <p:spPr>
          <a:xfrm>
            <a:off x="6034824" y="5007444"/>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conv2 (5x5, 384, 1)</a:t>
            </a:r>
            <a:endParaRPr lang="zh-CN" altLang="en-US" dirty="0"/>
          </a:p>
        </p:txBody>
      </p:sp>
      <p:sp>
        <p:nvSpPr>
          <p:cNvPr id="87" name="圆角矩形 86"/>
          <p:cNvSpPr/>
          <p:nvPr/>
        </p:nvSpPr>
        <p:spPr>
          <a:xfrm>
            <a:off x="6034824" y="4689579"/>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pool2 (3x3, 384, 2)</a:t>
            </a:r>
            <a:endParaRPr lang="zh-CN" altLang="en-US" dirty="0"/>
          </a:p>
        </p:txBody>
      </p:sp>
      <p:sp>
        <p:nvSpPr>
          <p:cNvPr id="88" name="圆角矩形 87"/>
          <p:cNvSpPr/>
          <p:nvPr/>
        </p:nvSpPr>
        <p:spPr>
          <a:xfrm>
            <a:off x="6034824" y="4371705"/>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LRN2</a:t>
            </a:r>
            <a:endParaRPr lang="zh-CN" altLang="en-US" dirty="0"/>
          </a:p>
        </p:txBody>
      </p:sp>
      <p:sp>
        <p:nvSpPr>
          <p:cNvPr id="90" name="圆角矩形 89"/>
          <p:cNvSpPr/>
          <p:nvPr/>
        </p:nvSpPr>
        <p:spPr>
          <a:xfrm>
            <a:off x="6048202" y="4048553"/>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conv3 (3x3, 384, 1)</a:t>
            </a:r>
            <a:endParaRPr lang="zh-CN" altLang="en-US" dirty="0"/>
          </a:p>
        </p:txBody>
      </p:sp>
      <p:sp>
        <p:nvSpPr>
          <p:cNvPr id="91" name="圆角矩形 90"/>
          <p:cNvSpPr/>
          <p:nvPr/>
        </p:nvSpPr>
        <p:spPr>
          <a:xfrm>
            <a:off x="6048202" y="3723202"/>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conv4 (3x3, 384, 1)</a:t>
            </a:r>
            <a:endParaRPr lang="zh-CN" altLang="en-US" dirty="0"/>
          </a:p>
        </p:txBody>
      </p:sp>
      <p:sp>
        <p:nvSpPr>
          <p:cNvPr id="92" name="圆角矩形 91"/>
          <p:cNvSpPr/>
          <p:nvPr/>
        </p:nvSpPr>
        <p:spPr>
          <a:xfrm>
            <a:off x="6048202" y="3405337"/>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conv5 (3x3, 256, 1)</a:t>
            </a:r>
            <a:endParaRPr lang="zh-CN" altLang="en-US" dirty="0"/>
          </a:p>
        </p:txBody>
      </p:sp>
      <p:sp>
        <p:nvSpPr>
          <p:cNvPr id="93" name="圆角矩形 92"/>
          <p:cNvSpPr/>
          <p:nvPr/>
        </p:nvSpPr>
        <p:spPr>
          <a:xfrm>
            <a:off x="6048202" y="2739111"/>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f</a:t>
            </a:r>
            <a:r>
              <a:rPr lang="en-US" altLang="zh-CN" dirty="0" smtClean="0"/>
              <a:t>c6 (4096)</a:t>
            </a:r>
            <a:endParaRPr lang="zh-CN" altLang="en-US" dirty="0"/>
          </a:p>
        </p:txBody>
      </p:sp>
      <p:sp>
        <p:nvSpPr>
          <p:cNvPr id="94" name="圆角矩形 93"/>
          <p:cNvSpPr/>
          <p:nvPr/>
        </p:nvSpPr>
        <p:spPr>
          <a:xfrm>
            <a:off x="9124772" y="5990349"/>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conv1 (11x11, 96, 4)</a:t>
            </a:r>
            <a:endParaRPr lang="zh-CN" altLang="en-US" dirty="0"/>
          </a:p>
        </p:txBody>
      </p:sp>
      <p:sp>
        <p:nvSpPr>
          <p:cNvPr id="96" name="圆角矩形 95"/>
          <p:cNvSpPr/>
          <p:nvPr/>
        </p:nvSpPr>
        <p:spPr>
          <a:xfrm>
            <a:off x="9124772" y="5655070"/>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pool1 (3x3, 96, 2)</a:t>
            </a:r>
            <a:endParaRPr lang="zh-CN" altLang="en-US" dirty="0"/>
          </a:p>
        </p:txBody>
      </p:sp>
      <p:sp>
        <p:nvSpPr>
          <p:cNvPr id="97" name="圆角矩形 96"/>
          <p:cNvSpPr/>
          <p:nvPr/>
        </p:nvSpPr>
        <p:spPr>
          <a:xfrm>
            <a:off x="9124772" y="5337204"/>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LRN1</a:t>
            </a:r>
            <a:endParaRPr lang="zh-CN" altLang="en-US" dirty="0"/>
          </a:p>
        </p:txBody>
      </p:sp>
      <p:sp>
        <p:nvSpPr>
          <p:cNvPr id="98" name="圆角矩形 97"/>
          <p:cNvSpPr/>
          <p:nvPr/>
        </p:nvSpPr>
        <p:spPr>
          <a:xfrm>
            <a:off x="9124772" y="5011853"/>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conv2 (5x5, 384, 1)</a:t>
            </a:r>
            <a:endParaRPr lang="zh-CN" altLang="en-US" dirty="0"/>
          </a:p>
        </p:txBody>
      </p:sp>
      <p:sp>
        <p:nvSpPr>
          <p:cNvPr id="100" name="圆角矩形 99"/>
          <p:cNvSpPr/>
          <p:nvPr/>
        </p:nvSpPr>
        <p:spPr>
          <a:xfrm>
            <a:off x="9124772" y="4693988"/>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pool2</a:t>
            </a:r>
            <a:r>
              <a:rPr lang="en-US" altLang="zh-CN" dirty="0" smtClean="0"/>
              <a:t> (3x3, 384, 2)</a:t>
            </a:r>
            <a:endParaRPr lang="zh-CN" altLang="en-US" dirty="0"/>
          </a:p>
        </p:txBody>
      </p:sp>
      <p:sp>
        <p:nvSpPr>
          <p:cNvPr id="101" name="圆角矩形 100"/>
          <p:cNvSpPr/>
          <p:nvPr/>
        </p:nvSpPr>
        <p:spPr>
          <a:xfrm>
            <a:off x="9124772" y="4376114"/>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LRN2</a:t>
            </a:r>
            <a:endParaRPr lang="zh-CN" altLang="en-US" dirty="0"/>
          </a:p>
        </p:txBody>
      </p:sp>
      <p:sp>
        <p:nvSpPr>
          <p:cNvPr id="102" name="圆角矩形 101"/>
          <p:cNvSpPr/>
          <p:nvPr/>
        </p:nvSpPr>
        <p:spPr>
          <a:xfrm>
            <a:off x="9138150" y="4052962"/>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conv3 (3x3, 384, 1)</a:t>
            </a:r>
            <a:endParaRPr lang="zh-CN" altLang="en-US" dirty="0"/>
          </a:p>
        </p:txBody>
      </p:sp>
      <p:sp>
        <p:nvSpPr>
          <p:cNvPr id="103" name="圆角矩形 102"/>
          <p:cNvSpPr/>
          <p:nvPr/>
        </p:nvSpPr>
        <p:spPr>
          <a:xfrm>
            <a:off x="9138150" y="3727611"/>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a:t>
            </a:r>
            <a:r>
              <a:rPr lang="en-US" altLang="zh-CN" dirty="0" smtClean="0"/>
              <a:t>onv4 (3x3, 384, 1)</a:t>
            </a:r>
            <a:endParaRPr lang="zh-CN" altLang="en-US" dirty="0"/>
          </a:p>
        </p:txBody>
      </p:sp>
      <p:sp>
        <p:nvSpPr>
          <p:cNvPr id="104" name="圆角矩形 103"/>
          <p:cNvSpPr/>
          <p:nvPr/>
        </p:nvSpPr>
        <p:spPr>
          <a:xfrm>
            <a:off x="9138150" y="3409746"/>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conv5 (3x3, 256, 1)</a:t>
            </a:r>
            <a:endParaRPr lang="zh-CN" altLang="en-US" dirty="0"/>
          </a:p>
        </p:txBody>
      </p:sp>
      <p:sp>
        <p:nvSpPr>
          <p:cNvPr id="105" name="圆角矩形 104"/>
          <p:cNvSpPr/>
          <p:nvPr/>
        </p:nvSpPr>
        <p:spPr>
          <a:xfrm>
            <a:off x="9138150" y="2743520"/>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f</a:t>
            </a:r>
            <a:r>
              <a:rPr lang="en-US" altLang="zh-CN" dirty="0" smtClean="0"/>
              <a:t>c6 (4096)</a:t>
            </a:r>
            <a:endParaRPr lang="zh-CN" altLang="en-US" dirty="0"/>
          </a:p>
        </p:txBody>
      </p:sp>
      <p:sp>
        <p:nvSpPr>
          <p:cNvPr id="106" name="圆角矩形 105"/>
          <p:cNvSpPr/>
          <p:nvPr/>
        </p:nvSpPr>
        <p:spPr>
          <a:xfrm>
            <a:off x="6048203" y="2181192"/>
            <a:ext cx="5270660"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fc7 (4096)</a:t>
            </a:r>
            <a:endParaRPr lang="zh-CN" altLang="en-US" dirty="0"/>
          </a:p>
        </p:txBody>
      </p:sp>
      <p:sp>
        <p:nvSpPr>
          <p:cNvPr id="108" name="圆角矩形 107"/>
          <p:cNvSpPr/>
          <p:nvPr/>
        </p:nvSpPr>
        <p:spPr>
          <a:xfrm>
            <a:off x="7019209" y="1819789"/>
            <a:ext cx="3309157"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fc8 (4096)</a:t>
            </a:r>
            <a:endParaRPr lang="zh-CN" altLang="en-US" dirty="0"/>
          </a:p>
        </p:txBody>
      </p:sp>
      <p:sp>
        <p:nvSpPr>
          <p:cNvPr id="111" name="圆角矩形 110"/>
          <p:cNvSpPr/>
          <p:nvPr/>
        </p:nvSpPr>
        <p:spPr>
          <a:xfrm>
            <a:off x="7019209" y="1449676"/>
            <a:ext cx="3309157"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fc9 (8)</a:t>
            </a:r>
            <a:endParaRPr lang="zh-CN" altLang="en-US" dirty="0"/>
          </a:p>
        </p:txBody>
      </p:sp>
      <p:sp>
        <p:nvSpPr>
          <p:cNvPr id="6" name="下箭头 5"/>
          <p:cNvSpPr/>
          <p:nvPr/>
        </p:nvSpPr>
        <p:spPr>
          <a:xfrm rot="10800000">
            <a:off x="6837198" y="2407813"/>
            <a:ext cx="378922" cy="324793"/>
          </a:xfrm>
          <a:prstGeom prst="down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下箭头 111"/>
          <p:cNvSpPr/>
          <p:nvPr/>
        </p:nvSpPr>
        <p:spPr>
          <a:xfrm rot="10800000">
            <a:off x="9949444" y="2411337"/>
            <a:ext cx="378922" cy="324793"/>
          </a:xfrm>
          <a:prstGeom prst="down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5" name="图片 114"/>
          <p:cNvPicPr>
            <a:picLocks noChangeAspect="1"/>
          </p:cNvPicPr>
          <p:nvPr/>
        </p:nvPicPr>
        <p:blipFill rotWithShape="1">
          <a:blip r:embed="rId4">
            <a:extLst>
              <a:ext uri="{28A0092B-C50C-407E-A947-70E740481C1C}">
                <a14:useLocalDpi xmlns:a14="http://schemas.microsoft.com/office/drawing/2010/main" val="0"/>
              </a:ext>
            </a:extLst>
          </a:blip>
          <a:srcRect l="17554" t="2624" r="59700" b="72900"/>
          <a:stretch/>
        </p:blipFill>
        <p:spPr>
          <a:xfrm>
            <a:off x="3194841" y="2288325"/>
            <a:ext cx="488295" cy="400594"/>
          </a:xfrm>
          <a:prstGeom prst="rect">
            <a:avLst/>
          </a:prstGeom>
        </p:spPr>
      </p:pic>
      <p:sp>
        <p:nvSpPr>
          <p:cNvPr id="116" name="矩形 115"/>
          <p:cNvSpPr/>
          <p:nvPr/>
        </p:nvSpPr>
        <p:spPr>
          <a:xfrm>
            <a:off x="4510698" y="2309345"/>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pic>
        <p:nvPicPr>
          <p:cNvPr id="117" name="图片 116"/>
          <p:cNvPicPr>
            <a:picLocks noChangeAspect="1"/>
          </p:cNvPicPr>
          <p:nvPr/>
        </p:nvPicPr>
        <p:blipFill rotWithShape="1">
          <a:blip r:embed="rId4">
            <a:extLst>
              <a:ext uri="{28A0092B-C50C-407E-A947-70E740481C1C}">
                <a14:useLocalDpi xmlns:a14="http://schemas.microsoft.com/office/drawing/2010/main" val="0"/>
              </a:ext>
            </a:extLst>
          </a:blip>
          <a:srcRect l="43785" t="33067" r="33867" b="40860"/>
          <a:stretch/>
        </p:blipFill>
        <p:spPr>
          <a:xfrm>
            <a:off x="2511510" y="2268486"/>
            <a:ext cx="487680" cy="426720"/>
          </a:xfrm>
          <a:prstGeom prst="rect">
            <a:avLst/>
          </a:prstGeom>
        </p:spPr>
      </p:pic>
      <p:sp>
        <p:nvSpPr>
          <p:cNvPr id="118" name="矩形 117"/>
          <p:cNvSpPr/>
          <p:nvPr/>
        </p:nvSpPr>
        <p:spPr>
          <a:xfrm>
            <a:off x="2519044" y="2293074"/>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7" name="对象 6"/>
          <p:cNvGraphicFramePr>
            <a:graphicFrameLocks noChangeAspect="1"/>
          </p:cNvGraphicFramePr>
          <p:nvPr>
            <p:extLst>
              <p:ext uri="{D42A27DB-BD31-4B8C-83A1-F6EECF244321}">
                <p14:modId xmlns:p14="http://schemas.microsoft.com/office/powerpoint/2010/main" val="3153353110"/>
              </p:ext>
            </p:extLst>
          </p:nvPr>
        </p:nvGraphicFramePr>
        <p:xfrm>
          <a:off x="2323777" y="1858478"/>
          <a:ext cx="1709849" cy="342185"/>
        </p:xfrm>
        <a:graphic>
          <a:graphicData uri="http://schemas.openxmlformats.org/presentationml/2006/ole">
            <mc:AlternateContent xmlns:mc="http://schemas.openxmlformats.org/markup-compatibility/2006">
              <mc:Choice xmlns:v="urn:schemas-microsoft-com:vml" Requires="v">
                <p:oleObj spid="_x0000_s2046" name="Equation" r:id="rId5" imgW="1143000" imgH="228600" progId="Equation.DSMT4">
                  <p:embed/>
                </p:oleObj>
              </mc:Choice>
              <mc:Fallback>
                <p:oleObj name="Equation" r:id="rId5" imgW="1143000" imgH="228600" progId="Equation.DSMT4">
                  <p:embed/>
                  <p:pic>
                    <p:nvPicPr>
                      <p:cNvPr id="0" name=""/>
                      <p:cNvPicPr/>
                      <p:nvPr/>
                    </p:nvPicPr>
                    <p:blipFill>
                      <a:blip r:embed="rId6"/>
                      <a:stretch>
                        <a:fillRect/>
                      </a:stretch>
                    </p:blipFill>
                    <p:spPr>
                      <a:xfrm>
                        <a:off x="2323777" y="1858478"/>
                        <a:ext cx="1709849" cy="342185"/>
                      </a:xfrm>
                      <a:prstGeom prst="rect">
                        <a:avLst/>
                      </a:prstGeom>
                    </p:spPr>
                  </p:pic>
                </p:oleObj>
              </mc:Fallback>
            </mc:AlternateContent>
          </a:graphicData>
        </a:graphic>
      </p:graphicFrame>
      <p:pic>
        <p:nvPicPr>
          <p:cNvPr id="125" name="图片 124"/>
          <p:cNvPicPr>
            <a:picLocks noChangeAspect="1"/>
          </p:cNvPicPr>
          <p:nvPr/>
        </p:nvPicPr>
        <p:blipFill rotWithShape="1">
          <a:blip r:embed="rId4">
            <a:extLst>
              <a:ext uri="{28A0092B-C50C-407E-A947-70E740481C1C}">
                <a14:useLocalDpi xmlns:a14="http://schemas.microsoft.com/office/drawing/2010/main" val="0"/>
              </a:ext>
            </a:extLst>
          </a:blip>
          <a:srcRect l="43785" t="33067" r="33867" b="40860"/>
          <a:stretch/>
        </p:blipFill>
        <p:spPr>
          <a:xfrm>
            <a:off x="2514006" y="2774189"/>
            <a:ext cx="487680" cy="426720"/>
          </a:xfrm>
          <a:prstGeom prst="rect">
            <a:avLst/>
          </a:prstGeom>
        </p:spPr>
      </p:pic>
      <p:sp>
        <p:nvSpPr>
          <p:cNvPr id="126" name="矩形 125"/>
          <p:cNvSpPr/>
          <p:nvPr/>
        </p:nvSpPr>
        <p:spPr>
          <a:xfrm>
            <a:off x="2521540" y="2798777"/>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0" name="图片 129"/>
          <p:cNvPicPr>
            <a:picLocks noChangeAspect="1"/>
          </p:cNvPicPr>
          <p:nvPr/>
        </p:nvPicPr>
        <p:blipFill rotWithShape="1">
          <a:blip r:embed="rId4">
            <a:extLst>
              <a:ext uri="{28A0092B-C50C-407E-A947-70E740481C1C}">
                <a14:useLocalDpi xmlns:a14="http://schemas.microsoft.com/office/drawing/2010/main" val="0"/>
              </a:ext>
            </a:extLst>
          </a:blip>
          <a:srcRect l="43785" t="33067" r="33867" b="40860"/>
          <a:stretch/>
        </p:blipFill>
        <p:spPr>
          <a:xfrm>
            <a:off x="2505556" y="3281291"/>
            <a:ext cx="487680" cy="426720"/>
          </a:xfrm>
          <a:prstGeom prst="rect">
            <a:avLst/>
          </a:prstGeom>
        </p:spPr>
      </p:pic>
      <p:sp>
        <p:nvSpPr>
          <p:cNvPr id="131" name="矩形 130"/>
          <p:cNvSpPr/>
          <p:nvPr/>
        </p:nvSpPr>
        <p:spPr>
          <a:xfrm>
            <a:off x="2513090" y="3305879"/>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4" name="图片 133"/>
          <p:cNvPicPr>
            <a:picLocks noChangeAspect="1"/>
          </p:cNvPicPr>
          <p:nvPr/>
        </p:nvPicPr>
        <p:blipFill rotWithShape="1">
          <a:blip r:embed="rId4">
            <a:extLst>
              <a:ext uri="{28A0092B-C50C-407E-A947-70E740481C1C}">
                <a14:useLocalDpi xmlns:a14="http://schemas.microsoft.com/office/drawing/2010/main" val="0"/>
              </a:ext>
            </a:extLst>
          </a:blip>
          <a:srcRect l="43785" t="33067" r="33867" b="40860"/>
          <a:stretch/>
        </p:blipFill>
        <p:spPr>
          <a:xfrm>
            <a:off x="2502836" y="3785595"/>
            <a:ext cx="487680" cy="426720"/>
          </a:xfrm>
          <a:prstGeom prst="rect">
            <a:avLst/>
          </a:prstGeom>
        </p:spPr>
      </p:pic>
      <p:sp>
        <p:nvSpPr>
          <p:cNvPr id="135" name="矩形 134"/>
          <p:cNvSpPr/>
          <p:nvPr/>
        </p:nvSpPr>
        <p:spPr>
          <a:xfrm>
            <a:off x="2510370" y="3810183"/>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0" name="图片 139"/>
          <p:cNvPicPr>
            <a:picLocks noChangeAspect="1"/>
          </p:cNvPicPr>
          <p:nvPr/>
        </p:nvPicPr>
        <p:blipFill rotWithShape="1">
          <a:blip r:embed="rId4">
            <a:extLst>
              <a:ext uri="{28A0092B-C50C-407E-A947-70E740481C1C}">
                <a14:useLocalDpi xmlns:a14="http://schemas.microsoft.com/office/drawing/2010/main" val="0"/>
              </a:ext>
            </a:extLst>
          </a:blip>
          <a:srcRect l="43785" t="33067" r="33867" b="40860"/>
          <a:stretch/>
        </p:blipFill>
        <p:spPr>
          <a:xfrm>
            <a:off x="2510370" y="4310514"/>
            <a:ext cx="487680" cy="426720"/>
          </a:xfrm>
          <a:prstGeom prst="rect">
            <a:avLst/>
          </a:prstGeom>
        </p:spPr>
      </p:pic>
      <p:sp>
        <p:nvSpPr>
          <p:cNvPr id="141" name="矩形 140"/>
          <p:cNvSpPr/>
          <p:nvPr/>
        </p:nvSpPr>
        <p:spPr>
          <a:xfrm>
            <a:off x="2517904" y="4335102"/>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3" name="图片 142"/>
          <p:cNvPicPr>
            <a:picLocks noChangeAspect="1"/>
          </p:cNvPicPr>
          <p:nvPr/>
        </p:nvPicPr>
        <p:blipFill rotWithShape="1">
          <a:blip r:embed="rId4">
            <a:extLst>
              <a:ext uri="{28A0092B-C50C-407E-A947-70E740481C1C}">
                <a14:useLocalDpi xmlns:a14="http://schemas.microsoft.com/office/drawing/2010/main" val="0"/>
              </a:ext>
            </a:extLst>
          </a:blip>
          <a:srcRect l="42745" t="3270" r="34907" b="72254"/>
          <a:stretch/>
        </p:blipFill>
        <p:spPr>
          <a:xfrm>
            <a:off x="3194555" y="2790884"/>
            <a:ext cx="487680" cy="400594"/>
          </a:xfrm>
          <a:prstGeom prst="rect">
            <a:avLst/>
          </a:prstGeom>
        </p:spPr>
      </p:pic>
      <p:sp>
        <p:nvSpPr>
          <p:cNvPr id="144" name="矩形 143"/>
          <p:cNvSpPr/>
          <p:nvPr/>
        </p:nvSpPr>
        <p:spPr>
          <a:xfrm>
            <a:off x="4513654" y="2803491"/>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graphicFrame>
        <p:nvGraphicFramePr>
          <p:cNvPr id="145" name="对象 144"/>
          <p:cNvGraphicFramePr>
            <a:graphicFrameLocks noChangeAspect="1"/>
          </p:cNvGraphicFramePr>
          <p:nvPr>
            <p:extLst>
              <p:ext uri="{D42A27DB-BD31-4B8C-83A1-F6EECF244321}">
                <p14:modId xmlns:p14="http://schemas.microsoft.com/office/powerpoint/2010/main" val="2458586681"/>
              </p:ext>
            </p:extLst>
          </p:nvPr>
        </p:nvGraphicFramePr>
        <p:xfrm>
          <a:off x="4077156" y="1887888"/>
          <a:ext cx="1557140" cy="321447"/>
        </p:xfrm>
        <a:graphic>
          <a:graphicData uri="http://schemas.openxmlformats.org/presentationml/2006/ole">
            <mc:AlternateContent xmlns:mc="http://schemas.openxmlformats.org/markup-compatibility/2006">
              <mc:Choice xmlns:v="urn:schemas-microsoft-com:vml" Requires="v">
                <p:oleObj spid="_x0000_s2047" name="Equation" r:id="rId7" imgW="1104840" imgH="228600" progId="Equation.DSMT4">
                  <p:embed/>
                </p:oleObj>
              </mc:Choice>
              <mc:Fallback>
                <p:oleObj name="Equation" r:id="rId7" imgW="1104840" imgH="228600" progId="Equation.DSMT4">
                  <p:embed/>
                  <p:pic>
                    <p:nvPicPr>
                      <p:cNvPr id="0" name=""/>
                      <p:cNvPicPr/>
                      <p:nvPr/>
                    </p:nvPicPr>
                    <p:blipFill>
                      <a:blip r:embed="rId8"/>
                      <a:stretch>
                        <a:fillRect/>
                      </a:stretch>
                    </p:blipFill>
                    <p:spPr>
                      <a:xfrm>
                        <a:off x="4077156" y="1887888"/>
                        <a:ext cx="1557140" cy="321447"/>
                      </a:xfrm>
                      <a:prstGeom prst="rect">
                        <a:avLst/>
                      </a:prstGeom>
                    </p:spPr>
                  </p:pic>
                </p:oleObj>
              </mc:Fallback>
            </mc:AlternateContent>
          </a:graphicData>
        </a:graphic>
      </p:graphicFrame>
      <p:pic>
        <p:nvPicPr>
          <p:cNvPr id="146" name="图片 145"/>
          <p:cNvPicPr>
            <a:picLocks noChangeAspect="1"/>
          </p:cNvPicPr>
          <p:nvPr/>
        </p:nvPicPr>
        <p:blipFill rotWithShape="1">
          <a:blip r:embed="rId4">
            <a:extLst>
              <a:ext uri="{28A0092B-C50C-407E-A947-70E740481C1C}">
                <a14:useLocalDpi xmlns:a14="http://schemas.microsoft.com/office/drawing/2010/main" val="0"/>
              </a:ext>
            </a:extLst>
          </a:blip>
          <a:srcRect l="69009" t="3705" r="8244" b="72350"/>
          <a:stretch/>
        </p:blipFill>
        <p:spPr>
          <a:xfrm>
            <a:off x="3189072" y="3306086"/>
            <a:ext cx="496389" cy="391885"/>
          </a:xfrm>
          <a:prstGeom prst="rect">
            <a:avLst/>
          </a:prstGeom>
        </p:spPr>
      </p:pic>
      <p:sp>
        <p:nvSpPr>
          <p:cNvPr id="147" name="矩形 146"/>
          <p:cNvSpPr/>
          <p:nvPr/>
        </p:nvSpPr>
        <p:spPr>
          <a:xfrm>
            <a:off x="4514166" y="3309395"/>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pic>
        <p:nvPicPr>
          <p:cNvPr id="151" name="图片 150"/>
          <p:cNvPicPr>
            <a:picLocks noChangeAspect="1"/>
          </p:cNvPicPr>
          <p:nvPr/>
        </p:nvPicPr>
        <p:blipFill rotWithShape="1">
          <a:blip r:embed="rId4">
            <a:extLst>
              <a:ext uri="{28A0092B-C50C-407E-A947-70E740481C1C}">
                <a14:useLocalDpi xmlns:a14="http://schemas.microsoft.com/office/drawing/2010/main" val="0"/>
              </a:ext>
            </a:extLst>
          </a:blip>
          <a:srcRect l="17477" t="34397" r="60574" b="42191"/>
          <a:stretch/>
        </p:blipFill>
        <p:spPr>
          <a:xfrm>
            <a:off x="3178702" y="3824112"/>
            <a:ext cx="478971" cy="383178"/>
          </a:xfrm>
          <a:prstGeom prst="rect">
            <a:avLst/>
          </a:prstGeom>
        </p:spPr>
      </p:pic>
      <p:sp>
        <p:nvSpPr>
          <p:cNvPr id="152" name="矩形 151"/>
          <p:cNvSpPr/>
          <p:nvPr/>
        </p:nvSpPr>
        <p:spPr>
          <a:xfrm>
            <a:off x="4504937" y="3826938"/>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pic>
        <p:nvPicPr>
          <p:cNvPr id="154" name="图片 153"/>
          <p:cNvPicPr>
            <a:picLocks noChangeAspect="1"/>
          </p:cNvPicPr>
          <p:nvPr/>
        </p:nvPicPr>
        <p:blipFill rotWithShape="1">
          <a:blip r:embed="rId4">
            <a:extLst>
              <a:ext uri="{28A0092B-C50C-407E-A947-70E740481C1C}">
                <a14:useLocalDpi xmlns:a14="http://schemas.microsoft.com/office/drawing/2010/main" val="0"/>
              </a:ext>
            </a:extLst>
          </a:blip>
          <a:srcRect l="68932" t="33333" r="7523" b="41126"/>
          <a:stretch/>
        </p:blipFill>
        <p:spPr>
          <a:xfrm>
            <a:off x="3163828" y="4317155"/>
            <a:ext cx="513806" cy="418012"/>
          </a:xfrm>
          <a:prstGeom prst="rect">
            <a:avLst/>
          </a:prstGeom>
        </p:spPr>
      </p:pic>
      <p:sp>
        <p:nvSpPr>
          <p:cNvPr id="155" name="矩形 154"/>
          <p:cNvSpPr/>
          <p:nvPr/>
        </p:nvSpPr>
        <p:spPr>
          <a:xfrm>
            <a:off x="4499308" y="4341746"/>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5</a:t>
            </a:r>
            <a:endParaRPr lang="zh-CN" altLang="en-US" dirty="0"/>
          </a:p>
        </p:txBody>
      </p:sp>
      <p:pic>
        <p:nvPicPr>
          <p:cNvPr id="156" name="图片 155"/>
          <p:cNvPicPr>
            <a:picLocks noChangeAspect="1"/>
          </p:cNvPicPr>
          <p:nvPr/>
        </p:nvPicPr>
        <p:blipFill rotWithShape="1">
          <a:blip r:embed="rId4">
            <a:extLst>
              <a:ext uri="{28A0092B-C50C-407E-A947-70E740481C1C}">
                <a14:useLocalDpi xmlns:a14="http://schemas.microsoft.com/office/drawing/2010/main" val="0"/>
              </a:ext>
            </a:extLst>
          </a:blip>
          <a:srcRect l="43785" t="33067" r="33867" b="40860"/>
          <a:stretch/>
        </p:blipFill>
        <p:spPr>
          <a:xfrm>
            <a:off x="2501785" y="4835433"/>
            <a:ext cx="487680" cy="426720"/>
          </a:xfrm>
          <a:prstGeom prst="rect">
            <a:avLst/>
          </a:prstGeom>
        </p:spPr>
      </p:pic>
      <p:sp>
        <p:nvSpPr>
          <p:cNvPr id="157" name="矩形 156"/>
          <p:cNvSpPr/>
          <p:nvPr/>
        </p:nvSpPr>
        <p:spPr>
          <a:xfrm>
            <a:off x="2509319" y="4860021"/>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8" name="图片 157"/>
          <p:cNvPicPr>
            <a:picLocks noChangeAspect="1"/>
          </p:cNvPicPr>
          <p:nvPr/>
        </p:nvPicPr>
        <p:blipFill rotWithShape="1">
          <a:blip r:embed="rId4">
            <a:extLst>
              <a:ext uri="{28A0092B-C50C-407E-A947-70E740481C1C}">
                <a14:useLocalDpi xmlns:a14="http://schemas.microsoft.com/office/drawing/2010/main" val="0"/>
              </a:ext>
            </a:extLst>
          </a:blip>
          <a:srcRect l="43785" t="33067" r="33867" b="40860"/>
          <a:stretch/>
        </p:blipFill>
        <p:spPr>
          <a:xfrm>
            <a:off x="2499065" y="5339737"/>
            <a:ext cx="487680" cy="426720"/>
          </a:xfrm>
          <a:prstGeom prst="rect">
            <a:avLst/>
          </a:prstGeom>
        </p:spPr>
      </p:pic>
      <p:sp>
        <p:nvSpPr>
          <p:cNvPr id="159" name="矩形 158"/>
          <p:cNvSpPr/>
          <p:nvPr/>
        </p:nvSpPr>
        <p:spPr>
          <a:xfrm>
            <a:off x="2506599" y="5364325"/>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0" name="图片 159"/>
          <p:cNvPicPr>
            <a:picLocks noChangeAspect="1"/>
          </p:cNvPicPr>
          <p:nvPr/>
        </p:nvPicPr>
        <p:blipFill rotWithShape="1">
          <a:blip r:embed="rId4">
            <a:extLst>
              <a:ext uri="{28A0092B-C50C-407E-A947-70E740481C1C}">
                <a14:useLocalDpi xmlns:a14="http://schemas.microsoft.com/office/drawing/2010/main" val="0"/>
              </a:ext>
            </a:extLst>
          </a:blip>
          <a:srcRect l="43785" t="33067" r="33867" b="40860"/>
          <a:stretch/>
        </p:blipFill>
        <p:spPr>
          <a:xfrm>
            <a:off x="2506599" y="5864656"/>
            <a:ext cx="487680" cy="426720"/>
          </a:xfrm>
          <a:prstGeom prst="rect">
            <a:avLst/>
          </a:prstGeom>
        </p:spPr>
      </p:pic>
      <p:sp>
        <p:nvSpPr>
          <p:cNvPr id="161" name="矩形 160"/>
          <p:cNvSpPr/>
          <p:nvPr/>
        </p:nvSpPr>
        <p:spPr>
          <a:xfrm>
            <a:off x="2514133" y="5889244"/>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3" name="图片 172"/>
          <p:cNvPicPr>
            <a:picLocks noChangeAspect="1"/>
          </p:cNvPicPr>
          <p:nvPr/>
        </p:nvPicPr>
        <p:blipFill rotWithShape="1">
          <a:blip r:embed="rId4">
            <a:extLst>
              <a:ext uri="{28A0092B-C50C-407E-A947-70E740481C1C}">
                <a14:useLocalDpi xmlns:a14="http://schemas.microsoft.com/office/drawing/2010/main" val="0"/>
              </a:ext>
            </a:extLst>
          </a:blip>
          <a:srcRect l="16939" t="63252" r="60314" b="11208"/>
          <a:stretch/>
        </p:blipFill>
        <p:spPr>
          <a:xfrm>
            <a:off x="3162069" y="4844588"/>
            <a:ext cx="496389" cy="418012"/>
          </a:xfrm>
          <a:prstGeom prst="rect">
            <a:avLst/>
          </a:prstGeom>
        </p:spPr>
      </p:pic>
      <p:sp>
        <p:nvSpPr>
          <p:cNvPr id="174" name="矩形 173"/>
          <p:cNvSpPr/>
          <p:nvPr/>
        </p:nvSpPr>
        <p:spPr>
          <a:xfrm>
            <a:off x="4491324" y="4854128"/>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6</a:t>
            </a:r>
            <a:endParaRPr lang="zh-CN" altLang="en-US" dirty="0"/>
          </a:p>
        </p:txBody>
      </p:sp>
      <p:pic>
        <p:nvPicPr>
          <p:cNvPr id="177" name="图片 176"/>
          <p:cNvPicPr>
            <a:picLocks noChangeAspect="1"/>
          </p:cNvPicPr>
          <p:nvPr/>
        </p:nvPicPr>
        <p:blipFill rotWithShape="1">
          <a:blip r:embed="rId4">
            <a:extLst>
              <a:ext uri="{28A0092B-C50C-407E-A947-70E740481C1C}">
                <a14:useLocalDpi xmlns:a14="http://schemas.microsoft.com/office/drawing/2010/main" val="0"/>
              </a:ext>
            </a:extLst>
          </a:blip>
          <a:srcRect l="42762" t="63299" r="33693" b="12225"/>
          <a:stretch/>
        </p:blipFill>
        <p:spPr>
          <a:xfrm>
            <a:off x="3131408" y="5364248"/>
            <a:ext cx="513807" cy="400594"/>
          </a:xfrm>
          <a:prstGeom prst="rect">
            <a:avLst/>
          </a:prstGeom>
        </p:spPr>
      </p:pic>
      <p:sp>
        <p:nvSpPr>
          <p:cNvPr id="190" name="矩形 189"/>
          <p:cNvSpPr/>
          <p:nvPr/>
        </p:nvSpPr>
        <p:spPr>
          <a:xfrm>
            <a:off x="4476282" y="5373018"/>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7</a:t>
            </a:r>
            <a:endParaRPr lang="zh-CN" altLang="en-US" dirty="0"/>
          </a:p>
        </p:txBody>
      </p:sp>
      <p:pic>
        <p:nvPicPr>
          <p:cNvPr id="191" name="图片 190"/>
          <p:cNvPicPr>
            <a:picLocks noChangeAspect="1"/>
          </p:cNvPicPr>
          <p:nvPr/>
        </p:nvPicPr>
        <p:blipFill rotWithShape="1">
          <a:blip r:embed="rId4">
            <a:extLst>
              <a:ext uri="{28A0092B-C50C-407E-A947-70E740481C1C}">
                <a14:useLocalDpi xmlns:a14="http://schemas.microsoft.com/office/drawing/2010/main" val="0"/>
              </a:ext>
            </a:extLst>
          </a:blip>
          <a:srcRect l="69408" t="63314" r="7446" b="11677"/>
          <a:stretch/>
        </p:blipFill>
        <p:spPr>
          <a:xfrm>
            <a:off x="3138728" y="5885116"/>
            <a:ext cx="505097" cy="409303"/>
          </a:xfrm>
          <a:prstGeom prst="rect">
            <a:avLst/>
          </a:prstGeom>
        </p:spPr>
      </p:pic>
      <p:sp>
        <p:nvSpPr>
          <p:cNvPr id="192" name="矩形 191"/>
          <p:cNvSpPr/>
          <p:nvPr/>
        </p:nvSpPr>
        <p:spPr>
          <a:xfrm>
            <a:off x="4472529" y="5893635"/>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8</a:t>
            </a:r>
            <a:endParaRPr lang="zh-CN" altLang="en-US" dirty="0"/>
          </a:p>
        </p:txBody>
      </p:sp>
      <p:cxnSp>
        <p:nvCxnSpPr>
          <p:cNvPr id="9" name="肘形连接符 8"/>
          <p:cNvCxnSpPr>
            <a:stCxn id="160" idx="2"/>
            <a:endCxn id="5" idx="2"/>
          </p:cNvCxnSpPr>
          <p:nvPr/>
        </p:nvCxnSpPr>
        <p:spPr>
          <a:xfrm rot="5400000" flipH="1" flipV="1">
            <a:off x="4917885" y="4084081"/>
            <a:ext cx="39849" cy="4374742"/>
          </a:xfrm>
          <a:prstGeom prst="bentConnector3">
            <a:avLst>
              <a:gd name="adj1" fmla="val -748503"/>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肘形连接符 13"/>
          <p:cNvCxnSpPr>
            <a:stCxn id="191" idx="2"/>
            <a:endCxn id="94" idx="2"/>
          </p:cNvCxnSpPr>
          <p:nvPr/>
        </p:nvCxnSpPr>
        <p:spPr>
          <a:xfrm rot="5400000" flipH="1" flipV="1">
            <a:off x="6783961" y="2863252"/>
            <a:ext cx="38483" cy="6823852"/>
          </a:xfrm>
          <a:prstGeom prst="bentConnector3">
            <a:avLst>
              <a:gd name="adj1" fmla="val -594029"/>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肘形连接符 23"/>
          <p:cNvCxnSpPr>
            <a:stCxn id="116" idx="0"/>
            <a:endCxn id="111" idx="0"/>
          </p:cNvCxnSpPr>
          <p:nvPr/>
        </p:nvCxnSpPr>
        <p:spPr>
          <a:xfrm rot="5400000" flipH="1" flipV="1">
            <a:off x="6277797" y="-86645"/>
            <a:ext cx="859669" cy="3932313"/>
          </a:xfrm>
          <a:prstGeom prst="bentConnector3">
            <a:avLst>
              <a:gd name="adj1" fmla="val 126592"/>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右箭头 30"/>
          <p:cNvSpPr/>
          <p:nvPr/>
        </p:nvSpPr>
        <p:spPr>
          <a:xfrm>
            <a:off x="1979612" y="4033119"/>
            <a:ext cx="441370" cy="42672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圆角矩形 192"/>
          <p:cNvSpPr/>
          <p:nvPr/>
        </p:nvSpPr>
        <p:spPr>
          <a:xfrm>
            <a:off x="6055679" y="3070946"/>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pool5 (3x3, 256, 2)</a:t>
            </a:r>
            <a:endParaRPr lang="zh-CN" altLang="en-US" dirty="0"/>
          </a:p>
        </p:txBody>
      </p:sp>
      <p:sp>
        <p:nvSpPr>
          <p:cNvPr id="194" name="圆角矩形 193"/>
          <p:cNvSpPr/>
          <p:nvPr/>
        </p:nvSpPr>
        <p:spPr>
          <a:xfrm>
            <a:off x="9145627" y="3084064"/>
            <a:ext cx="2180713" cy="265587"/>
          </a:xfrm>
          <a:prstGeom prst="round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pool5 (3x3, 256, 2)</a:t>
            </a:r>
            <a:endParaRPr lang="zh-CN" altLang="en-US" dirty="0"/>
          </a:p>
        </p:txBody>
      </p:sp>
      <p:cxnSp>
        <p:nvCxnSpPr>
          <p:cNvPr id="10" name="直接连接符 9"/>
          <p:cNvCxnSpPr>
            <a:stCxn id="5" idx="3"/>
            <a:endCxn id="94" idx="1"/>
          </p:cNvCxnSpPr>
          <p:nvPr/>
        </p:nvCxnSpPr>
        <p:spPr>
          <a:xfrm>
            <a:off x="8215537" y="6118734"/>
            <a:ext cx="909235" cy="440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8215536" y="5134643"/>
            <a:ext cx="909235" cy="440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8214435" y="4173553"/>
            <a:ext cx="909235" cy="440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8214434" y="3855694"/>
            <a:ext cx="909235" cy="440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8214433" y="3499022"/>
            <a:ext cx="909235" cy="440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976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t>1. Unsupervised Visual Representation Learning by Context Prediction:</a:t>
            </a:r>
            <a:br>
              <a:rPr lang="en-US" altLang="zh-CN" sz="2800" dirty="0" smtClean="0"/>
            </a:br>
            <a:r>
              <a:rPr lang="en-US" altLang="zh-CN" sz="2800" dirty="0" smtClean="0"/>
              <a:t>1.3 Avoiding “trivial” solutions</a:t>
            </a:r>
            <a:endParaRPr lang="zh-CN" altLang="en-US" sz="2800" dirty="0"/>
          </a:p>
        </p:txBody>
      </p:sp>
      <p:pic>
        <p:nvPicPr>
          <p:cNvPr id="113" name="图片 1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121" y="2695246"/>
            <a:ext cx="2182223" cy="1636667"/>
          </a:xfrm>
          <a:prstGeom prst="rect">
            <a:avLst/>
          </a:prstGeom>
        </p:spPr>
      </p:pic>
      <p:sp>
        <p:nvSpPr>
          <p:cNvPr id="114" name="矩形 113"/>
          <p:cNvSpPr/>
          <p:nvPr/>
        </p:nvSpPr>
        <p:spPr>
          <a:xfrm>
            <a:off x="1711150" y="3261035"/>
            <a:ext cx="461554" cy="387260"/>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a:off x="2281558" y="3265384"/>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5</a:t>
            </a:r>
            <a:endParaRPr lang="zh-CN" altLang="en-US" dirty="0"/>
          </a:p>
        </p:txBody>
      </p:sp>
      <p:sp>
        <p:nvSpPr>
          <p:cNvPr id="122" name="矩形 121"/>
          <p:cNvSpPr/>
          <p:nvPr/>
        </p:nvSpPr>
        <p:spPr>
          <a:xfrm>
            <a:off x="1711152" y="3740011"/>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7</a:t>
            </a:r>
            <a:endParaRPr lang="zh-CN" altLang="en-US" dirty="0"/>
          </a:p>
        </p:txBody>
      </p:sp>
      <p:sp>
        <p:nvSpPr>
          <p:cNvPr id="123" name="矩形 122"/>
          <p:cNvSpPr/>
          <p:nvPr/>
        </p:nvSpPr>
        <p:spPr>
          <a:xfrm>
            <a:off x="2272853" y="3740011"/>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8</a:t>
            </a:r>
            <a:endParaRPr lang="zh-CN" altLang="en-US" dirty="0"/>
          </a:p>
        </p:txBody>
      </p:sp>
      <p:sp>
        <p:nvSpPr>
          <p:cNvPr id="124" name="矩形 123"/>
          <p:cNvSpPr/>
          <p:nvPr/>
        </p:nvSpPr>
        <p:spPr>
          <a:xfrm>
            <a:off x="1711150" y="2761374"/>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127" name="矩形 126"/>
          <p:cNvSpPr/>
          <p:nvPr/>
        </p:nvSpPr>
        <p:spPr>
          <a:xfrm>
            <a:off x="2272853" y="2759199"/>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128" name="矩形 127"/>
          <p:cNvSpPr/>
          <p:nvPr/>
        </p:nvSpPr>
        <p:spPr>
          <a:xfrm>
            <a:off x="1140744" y="2759199"/>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132" name="矩形 131"/>
          <p:cNvSpPr/>
          <p:nvPr/>
        </p:nvSpPr>
        <p:spPr>
          <a:xfrm>
            <a:off x="1140742" y="3261035"/>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sp>
        <p:nvSpPr>
          <p:cNvPr id="133" name="矩形 132"/>
          <p:cNvSpPr/>
          <p:nvPr/>
        </p:nvSpPr>
        <p:spPr>
          <a:xfrm>
            <a:off x="1140742" y="3740011"/>
            <a:ext cx="461554" cy="38726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6</a:t>
            </a:r>
            <a:endParaRPr lang="zh-CN" altLang="en-US" dirty="0"/>
          </a:p>
        </p:txBody>
      </p:sp>
      <p:sp>
        <p:nvSpPr>
          <p:cNvPr id="3" name="文本框 2"/>
          <p:cNvSpPr txBox="1"/>
          <p:nvPr/>
        </p:nvSpPr>
        <p:spPr>
          <a:xfrm>
            <a:off x="1691441" y="2050181"/>
            <a:ext cx="3265766" cy="369332"/>
          </a:xfrm>
          <a:prstGeom prst="rect">
            <a:avLst/>
          </a:prstGeom>
          <a:noFill/>
        </p:spPr>
        <p:txBody>
          <a:bodyPr wrap="none" rtlCol="0">
            <a:spAutoFit/>
          </a:bodyPr>
          <a:lstStyle/>
          <a:p>
            <a:r>
              <a:rPr lang="en-US" altLang="zh-CN" dirty="0" smtClean="0"/>
              <a:t>Non-overlapping VS. overlapping</a:t>
            </a:r>
            <a:endParaRPr lang="zh-CN" altLang="en-US" dirty="0"/>
          </a:p>
        </p:txBody>
      </p:sp>
      <p:pic>
        <p:nvPicPr>
          <p:cNvPr id="136" name="图片 1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141" y="2695246"/>
            <a:ext cx="2182223" cy="1636667"/>
          </a:xfrm>
          <a:prstGeom prst="rect">
            <a:avLst/>
          </a:prstGeom>
        </p:spPr>
      </p:pic>
      <p:sp>
        <p:nvSpPr>
          <p:cNvPr id="137" name="矩形 136"/>
          <p:cNvSpPr/>
          <p:nvPr/>
        </p:nvSpPr>
        <p:spPr>
          <a:xfrm>
            <a:off x="4569025" y="3261035"/>
            <a:ext cx="561699" cy="588216"/>
          </a:xfrm>
          <a:prstGeom prst="rect">
            <a:avLst/>
          </a:prstGeom>
          <a:no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4952937" y="3265383"/>
            <a:ext cx="586449" cy="58386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5</a:t>
            </a:r>
            <a:endParaRPr lang="zh-CN" altLang="en-US" dirty="0"/>
          </a:p>
        </p:txBody>
      </p:sp>
      <p:sp>
        <p:nvSpPr>
          <p:cNvPr id="150" name="矩形 149"/>
          <p:cNvSpPr/>
          <p:nvPr/>
        </p:nvSpPr>
        <p:spPr>
          <a:xfrm>
            <a:off x="4560316" y="3740010"/>
            <a:ext cx="570410" cy="49965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7</a:t>
            </a:r>
            <a:endParaRPr lang="zh-CN" altLang="en-US" dirty="0"/>
          </a:p>
        </p:txBody>
      </p:sp>
      <p:sp>
        <p:nvSpPr>
          <p:cNvPr id="162" name="矩形 161"/>
          <p:cNvSpPr/>
          <p:nvPr/>
        </p:nvSpPr>
        <p:spPr>
          <a:xfrm>
            <a:off x="4952937" y="3740010"/>
            <a:ext cx="586449" cy="506183"/>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8</a:t>
            </a:r>
            <a:endParaRPr lang="zh-CN" altLang="en-US" dirty="0"/>
          </a:p>
        </p:txBody>
      </p:sp>
      <p:sp>
        <p:nvSpPr>
          <p:cNvPr id="163" name="矩形 162"/>
          <p:cNvSpPr/>
          <p:nvPr/>
        </p:nvSpPr>
        <p:spPr>
          <a:xfrm>
            <a:off x="4560316" y="2761373"/>
            <a:ext cx="570408" cy="588217"/>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164" name="矩形 163"/>
          <p:cNvSpPr/>
          <p:nvPr/>
        </p:nvSpPr>
        <p:spPr>
          <a:xfrm>
            <a:off x="4952937" y="2759198"/>
            <a:ext cx="586449" cy="590391"/>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165" name="矩形 164"/>
          <p:cNvSpPr/>
          <p:nvPr/>
        </p:nvSpPr>
        <p:spPr>
          <a:xfrm>
            <a:off x="4098764" y="2759198"/>
            <a:ext cx="656116" cy="590393"/>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166" name="矩形 165"/>
          <p:cNvSpPr/>
          <p:nvPr/>
        </p:nvSpPr>
        <p:spPr>
          <a:xfrm>
            <a:off x="4098761" y="3261035"/>
            <a:ext cx="664828" cy="58821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sp>
        <p:nvSpPr>
          <p:cNvPr id="167" name="矩形 166"/>
          <p:cNvSpPr/>
          <p:nvPr/>
        </p:nvSpPr>
        <p:spPr>
          <a:xfrm>
            <a:off x="4098762" y="3648295"/>
            <a:ext cx="656118" cy="59789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6</a:t>
            </a:r>
            <a:endParaRPr lang="zh-CN" altLang="en-US" dirty="0"/>
          </a:p>
        </p:txBody>
      </p:sp>
      <p:sp>
        <p:nvSpPr>
          <p:cNvPr id="4" name="文本框 3"/>
          <p:cNvSpPr txBox="1"/>
          <p:nvPr/>
        </p:nvSpPr>
        <p:spPr>
          <a:xfrm>
            <a:off x="1434970" y="5528527"/>
            <a:ext cx="4286173" cy="461665"/>
          </a:xfrm>
          <a:prstGeom prst="rect">
            <a:avLst/>
          </a:prstGeom>
          <a:noFill/>
        </p:spPr>
        <p:txBody>
          <a:bodyPr wrap="none" rtlCol="0">
            <a:spAutoFit/>
          </a:bodyPr>
          <a:lstStyle/>
          <a:p>
            <a:r>
              <a:rPr lang="en-US" altLang="zh-CN" sz="2400" b="1" dirty="0" smtClean="0">
                <a:solidFill>
                  <a:srgbClr val="FF0000"/>
                </a:solidFill>
              </a:rPr>
              <a:t>We need high-level semantics!!!</a:t>
            </a:r>
          </a:p>
        </p:txBody>
      </p:sp>
      <p:sp>
        <p:nvSpPr>
          <p:cNvPr id="168" name="文本框 167"/>
          <p:cNvSpPr txBox="1"/>
          <p:nvPr/>
        </p:nvSpPr>
        <p:spPr>
          <a:xfrm>
            <a:off x="1691441" y="4799768"/>
            <a:ext cx="3649332" cy="369332"/>
          </a:xfrm>
          <a:prstGeom prst="rect">
            <a:avLst/>
          </a:prstGeom>
          <a:noFill/>
        </p:spPr>
        <p:txBody>
          <a:bodyPr wrap="none" rtlCol="0">
            <a:spAutoFit/>
          </a:bodyPr>
          <a:lstStyle/>
          <a:p>
            <a:r>
              <a:rPr lang="en-US" altLang="zh-CN" dirty="0" smtClean="0"/>
              <a:t>Semantic info. VS. Low-level patterns</a:t>
            </a:r>
            <a:endParaRPr lang="zh-CN" altLang="en-US" dirty="0"/>
          </a:p>
        </p:txBody>
      </p:sp>
      <p:sp>
        <p:nvSpPr>
          <p:cNvPr id="169" name="文本框 168"/>
          <p:cNvSpPr txBox="1"/>
          <p:nvPr/>
        </p:nvSpPr>
        <p:spPr>
          <a:xfrm>
            <a:off x="7272490" y="2050181"/>
            <a:ext cx="2862066" cy="369332"/>
          </a:xfrm>
          <a:prstGeom prst="rect">
            <a:avLst/>
          </a:prstGeom>
          <a:noFill/>
        </p:spPr>
        <p:txBody>
          <a:bodyPr wrap="none" rtlCol="0">
            <a:spAutoFit/>
          </a:bodyPr>
          <a:lstStyle/>
          <a:p>
            <a:r>
              <a:rPr lang="en-US" altLang="zh-CN" dirty="0" smtClean="0"/>
              <a:t>Chromatic aberration affects</a:t>
            </a:r>
            <a:endParaRPr lang="zh-CN" altLang="en-US" dirty="0"/>
          </a:p>
        </p:txBody>
      </p:sp>
      <p:pic>
        <p:nvPicPr>
          <p:cNvPr id="8" name="图片 7"/>
          <p:cNvPicPr>
            <a:picLocks noChangeAspect="1"/>
          </p:cNvPicPr>
          <p:nvPr/>
        </p:nvPicPr>
        <p:blipFill rotWithShape="1">
          <a:blip r:embed="rId5"/>
          <a:srcRect l="70663"/>
          <a:stretch/>
        </p:blipFill>
        <p:spPr>
          <a:xfrm>
            <a:off x="9337147" y="4839177"/>
            <a:ext cx="2016653" cy="1585643"/>
          </a:xfrm>
          <a:prstGeom prst="rect">
            <a:avLst/>
          </a:prstGeom>
        </p:spPr>
      </p:pic>
      <p:pic>
        <p:nvPicPr>
          <p:cNvPr id="170" name="图片 169"/>
          <p:cNvPicPr>
            <a:picLocks noChangeAspect="1"/>
          </p:cNvPicPr>
          <p:nvPr/>
        </p:nvPicPr>
        <p:blipFill rotWithShape="1">
          <a:blip r:embed="rId5"/>
          <a:srcRect r="29873"/>
          <a:stretch/>
        </p:blipFill>
        <p:spPr>
          <a:xfrm>
            <a:off x="6508232" y="3032152"/>
            <a:ext cx="4820703" cy="1585643"/>
          </a:xfrm>
          <a:prstGeom prst="rect">
            <a:avLst/>
          </a:prstGeom>
        </p:spPr>
      </p:pic>
      <p:sp>
        <p:nvSpPr>
          <p:cNvPr id="10" name="文本框 9"/>
          <p:cNvSpPr txBox="1"/>
          <p:nvPr/>
        </p:nvSpPr>
        <p:spPr>
          <a:xfrm>
            <a:off x="6358669" y="5024790"/>
            <a:ext cx="2721322" cy="830997"/>
          </a:xfrm>
          <a:prstGeom prst="rect">
            <a:avLst/>
          </a:prstGeom>
          <a:noFill/>
        </p:spPr>
        <p:txBody>
          <a:bodyPr wrap="none" rtlCol="0">
            <a:spAutoFit/>
          </a:bodyPr>
          <a:lstStyle/>
          <a:p>
            <a:r>
              <a:rPr lang="en-US" altLang="zh-CN" sz="2400" b="1" dirty="0" smtClean="0">
                <a:solidFill>
                  <a:srgbClr val="FF0000"/>
                </a:solidFill>
              </a:rPr>
              <a:t>We do not need</a:t>
            </a:r>
          </a:p>
          <a:p>
            <a:r>
              <a:rPr lang="en-US" altLang="zh-CN" sz="2400" b="1" dirty="0" smtClean="0">
                <a:solidFill>
                  <a:srgbClr val="FF0000"/>
                </a:solidFill>
              </a:rPr>
              <a:t>Chromatic affects!!!</a:t>
            </a:r>
            <a:endParaRPr lang="zh-CN" altLang="en-US" sz="2400" b="1" dirty="0">
              <a:solidFill>
                <a:srgbClr val="FF0000"/>
              </a:solidFill>
            </a:endParaRPr>
          </a:p>
        </p:txBody>
      </p:sp>
      <p:sp>
        <p:nvSpPr>
          <p:cNvPr id="11" name="文本框 10"/>
          <p:cNvSpPr txBox="1"/>
          <p:nvPr/>
        </p:nvSpPr>
        <p:spPr>
          <a:xfrm>
            <a:off x="7181722" y="6488668"/>
            <a:ext cx="3163751" cy="369332"/>
          </a:xfrm>
          <a:prstGeom prst="rect">
            <a:avLst/>
          </a:prstGeom>
          <a:noFill/>
        </p:spPr>
        <p:txBody>
          <a:bodyPr wrap="none" rtlCol="0">
            <a:spAutoFit/>
          </a:bodyPr>
          <a:lstStyle/>
          <a:p>
            <a:r>
              <a:rPr lang="en-US" altLang="zh-CN" dirty="0" smtClean="0"/>
              <a:t>Right figure credit: Carl </a:t>
            </a:r>
            <a:r>
              <a:rPr lang="en-US" altLang="zh-CN" dirty="0" err="1" smtClean="0"/>
              <a:t>Doersch</a:t>
            </a:r>
            <a:endParaRPr lang="zh-CN" altLang="en-US" dirty="0"/>
          </a:p>
        </p:txBody>
      </p:sp>
      <p:sp>
        <p:nvSpPr>
          <p:cNvPr id="12" name="文本框 11"/>
          <p:cNvSpPr txBox="1"/>
          <p:nvPr/>
        </p:nvSpPr>
        <p:spPr>
          <a:xfrm>
            <a:off x="6083166" y="2358189"/>
            <a:ext cx="5804859" cy="646331"/>
          </a:xfrm>
          <a:prstGeom prst="rect">
            <a:avLst/>
          </a:prstGeom>
          <a:noFill/>
        </p:spPr>
        <p:txBody>
          <a:bodyPr wrap="none" rtlCol="0">
            <a:spAutoFit/>
          </a:bodyPr>
          <a:lstStyle/>
          <a:p>
            <a:r>
              <a:rPr lang="en-US" altLang="zh-CN" dirty="0" smtClean="0"/>
              <a:t>Patch locations affects the separation of green and magenta</a:t>
            </a:r>
          </a:p>
          <a:p>
            <a:r>
              <a:rPr lang="en-US" altLang="zh-CN" dirty="0" smtClean="0"/>
              <a:t>1) Color projection;                             2) Color dropping;</a:t>
            </a:r>
            <a:endParaRPr lang="zh-CN" altLang="en-US" dirty="0"/>
          </a:p>
        </p:txBody>
      </p:sp>
      <p:graphicFrame>
        <p:nvGraphicFramePr>
          <p:cNvPr id="13" name="对象 12"/>
          <p:cNvGraphicFramePr>
            <a:graphicFrameLocks noChangeAspect="1"/>
          </p:cNvGraphicFramePr>
          <p:nvPr>
            <p:extLst>
              <p:ext uri="{D42A27DB-BD31-4B8C-83A1-F6EECF244321}">
                <p14:modId xmlns:p14="http://schemas.microsoft.com/office/powerpoint/2010/main" val="1277052135"/>
              </p:ext>
            </p:extLst>
          </p:nvPr>
        </p:nvGraphicFramePr>
        <p:xfrm>
          <a:off x="6146800" y="3352800"/>
          <a:ext cx="914400" cy="198438"/>
        </p:xfrm>
        <a:graphic>
          <a:graphicData uri="http://schemas.openxmlformats.org/presentationml/2006/ole">
            <mc:AlternateContent xmlns:mc="http://schemas.openxmlformats.org/markup-compatibility/2006">
              <mc:Choice xmlns:v="urn:schemas-microsoft-com:vml" Requires="v">
                <p:oleObj spid="_x0000_s3510"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6146800" y="3352800"/>
                        <a:ext cx="914400" cy="198438"/>
                      </a:xfrm>
                      <a:prstGeom prst="rect">
                        <a:avLst/>
                      </a:prstGeom>
                    </p:spPr>
                  </p:pic>
                </p:oleObj>
              </mc:Fallback>
            </mc:AlternateContent>
          </a:graphicData>
        </a:graphic>
      </p:graphicFrame>
    </p:spTree>
    <p:extLst>
      <p:ext uri="{BB962C8B-B14F-4D97-AF65-F5344CB8AC3E}">
        <p14:creationId xmlns:p14="http://schemas.microsoft.com/office/powerpoint/2010/main" val="30637203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主题">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2664</TotalTime>
  <Words>3696</Words>
  <Application>Microsoft Office PowerPoint</Application>
  <PresentationFormat>宽屏</PresentationFormat>
  <Paragraphs>682</Paragraphs>
  <Slides>56</Slides>
  <Notes>56</Notes>
  <HiddenSlides>0</HiddenSlides>
  <MMClips>0</MMClips>
  <ScaleCrop>false</ScaleCrop>
  <HeadingPairs>
    <vt:vector size="8" baseType="variant">
      <vt:variant>
        <vt:lpstr>已用的字体</vt:lpstr>
      </vt:variant>
      <vt:variant>
        <vt:i4>5</vt:i4>
      </vt:variant>
      <vt:variant>
        <vt:lpstr>主题</vt:lpstr>
      </vt:variant>
      <vt:variant>
        <vt:i4>1</vt:i4>
      </vt:variant>
      <vt:variant>
        <vt:lpstr>嵌入 OLE 服务器</vt:lpstr>
      </vt:variant>
      <vt:variant>
        <vt:i4>1</vt:i4>
      </vt:variant>
      <vt:variant>
        <vt:lpstr>幻灯片标题</vt:lpstr>
      </vt:variant>
      <vt:variant>
        <vt:i4>56</vt:i4>
      </vt:variant>
    </vt:vector>
  </HeadingPairs>
  <TitlesOfParts>
    <vt:vector size="63" baseType="lpstr">
      <vt:lpstr>宋体</vt:lpstr>
      <vt:lpstr>Arial</vt:lpstr>
      <vt:lpstr>Bell MT</vt:lpstr>
      <vt:lpstr>Calibri</vt:lpstr>
      <vt:lpstr>Calibri Light</vt:lpstr>
      <vt:lpstr>Office Theme</vt:lpstr>
      <vt:lpstr>Equation</vt:lpstr>
      <vt:lpstr>PowerPoint 演示文稿</vt:lpstr>
      <vt:lpstr>(Un)supervised Learning</vt:lpstr>
      <vt:lpstr>PowerPoint 演示文稿</vt:lpstr>
      <vt:lpstr>Unsupervised Representation Learning</vt:lpstr>
      <vt:lpstr>Fabricating Supervisory Signals</vt:lpstr>
      <vt:lpstr>The papers involved</vt:lpstr>
      <vt:lpstr>1. Unsupervised Visual Representation Learning by Context Prediction: 1.1 Core idea</vt:lpstr>
      <vt:lpstr>1. Unsupervised Visual Representation Learning by Context Prediction: 1.2 Learning paradigm</vt:lpstr>
      <vt:lpstr>1. Unsupervised Visual Representation Learning by Context Prediction: 1.3 Avoiding “trivial” solutions</vt:lpstr>
      <vt:lpstr>1. Unsupervised Visual Representation Learning by Context Prediction: 1.3.0 Chromatic aberration visualization</vt:lpstr>
      <vt:lpstr>1. Unsupervised Visual Representation Learning by Context Prediction: 1.4 Detailed setup</vt:lpstr>
      <vt:lpstr>1. Unsupervised Visual Representation Learning by Context Prediction: 1.5 Experiment-Nearest Neighbors</vt:lpstr>
      <vt:lpstr>1. Unsupervised Visual Representation Learning by Context Prediction: 1.5 Experiment-Nearest Neighbors, more results</vt:lpstr>
      <vt:lpstr>1. Unsupervised Visual Representation Learning by Context Prediction: 1.5 Experiment-Nearest Neighbors, more results</vt:lpstr>
      <vt:lpstr>1. Unsupervised Visual Representation Learning by Context Prediction: 1.5 Experiment-Object detection</vt:lpstr>
      <vt:lpstr>1. Unsupervised Visual Representation Learning by Context Prediction: 1.5 Experiment-Object detection</vt:lpstr>
      <vt:lpstr>1. Unsupervised Visual Representation Learning by Context Prediction: 1.5 Experiment-Object detection results</vt:lpstr>
      <vt:lpstr>1. Unsupervised Visual Representation Learning by Context Prediction: 1.6 Experiment-Visual Data Mining</vt:lpstr>
      <vt:lpstr>1. Unsupervised Visual Representation Learning by Context Prediction: 1.6 Experiment-Visual Data Mining-Quantitative results</vt:lpstr>
      <vt:lpstr>1. Unsupervised Visual Representation Learning by Context Prediction: 1.7 Experiment-Relative Prediction Task</vt:lpstr>
      <vt:lpstr>2. Unsupervised Learning of Visual Representations using Videos 2.1 Core idea</vt:lpstr>
      <vt:lpstr>2. Unsupervised Learning of Visual Representations using Videos 2.1 Mining and tracking patches</vt:lpstr>
      <vt:lpstr>2. Unsupervised Learning of Visual Representations using Videos 2.2 Learning from videos-architecture</vt:lpstr>
      <vt:lpstr>2. Unsupervised Learning of Visual Representations using Videos 2.2 Learning from videos-hard negative mining</vt:lpstr>
      <vt:lpstr>2. Unsupervised Learning of Visual Representations using Videos 2.3 Iterating the fine-tuning</vt:lpstr>
      <vt:lpstr>2. Unsupervised Learning of Visual Representations using Videos 2.4 Implementation details</vt:lpstr>
      <vt:lpstr>2. Unsupervised Learning of Visual Representations using Videos 2.5 Experimental results-filters</vt:lpstr>
      <vt:lpstr>2. Unsupervised Learning of Visual Representations using Videos 2.5 Experimental results-object retrieval</vt:lpstr>
      <vt:lpstr>2. Unsupervised Learning of Visual Representations using Videos 2.5 Experimental results-object detection</vt:lpstr>
      <vt:lpstr>2. Unsupervised Learning of Visual Representations using Videos 2.5 Experimental results-object detection</vt:lpstr>
      <vt:lpstr>2. Unsupervised Learning of Visual Representations using Videos 2.5 Experimental results-surface normal estimation</vt:lpstr>
      <vt:lpstr>2. Unsupervised Learning of Visual Representations using Videos 2.5 Experimental results-object detection</vt:lpstr>
      <vt:lpstr>3. Unsupervised Feature Learning by Augmenting Single Images 3.1 Core Idea</vt:lpstr>
      <vt:lpstr>3. Unsupervised Feature Learning by Augmenting Single Images 3.2 Patch Sampling</vt:lpstr>
      <vt:lpstr>3. Unsupervised Feature Learning by Augmenting Single Images 3.3 Transformations</vt:lpstr>
      <vt:lpstr>3. Unsupervised Feature Learning by Augmenting Single Images 3.4 Training the Neural Network Feature Extractor</vt:lpstr>
      <vt:lpstr>3. Unsupervised Feature Learning by Augmenting Single Images 3.4 Testing the Features</vt:lpstr>
      <vt:lpstr>3. Unsupervised Feature Learning by Augmenting Single Images 3.5 Results</vt:lpstr>
      <vt:lpstr>Unsupervised Learning with Receptive Fields</vt:lpstr>
      <vt:lpstr>The Papers Involved</vt:lpstr>
      <vt:lpstr>4. Building High-level Features Using Large Scale Unsupervised Learning 4.1 Core Idea</vt:lpstr>
      <vt:lpstr>4. Building High-level Features Using Large Scale Unsupervised Learning 4.2 Training Data</vt:lpstr>
      <vt:lpstr>4. Building High-level Features Using Large Scale Unsupervised Learning 4.3 Architecture</vt:lpstr>
      <vt:lpstr>4. Building High-level Features Using Large Scale Unsupervised Learning 4.3 Architecture</vt:lpstr>
      <vt:lpstr>4. Building High-level Features Using Large Scale Unsupervised Learning 4.3 Architecture</vt:lpstr>
      <vt:lpstr>4. Building High-level Features Using Large Scale Unsupervised Learning 4.4 Training</vt:lpstr>
      <vt:lpstr>4. Building High-level Features Using Large Scale Unsupervised Learning 4.5 Experiments on Human Faces/Human Bodies/Cat Faces</vt:lpstr>
      <vt:lpstr>4. Building High-level Features Using Large Scale Unsupervised Learning 4.5 Experiments on Human Faces/Human Bodies/Cat Faces</vt:lpstr>
      <vt:lpstr>4. Building High-level Features Using Large Scale Unsupervised Learning 4.6 Experiments on ImageNet Recognition</vt:lpstr>
      <vt:lpstr>5. Sparse Coding with an Overcomplete Basis Set 5.1 Core Idea</vt:lpstr>
      <vt:lpstr>5. Sparse Coding with an Overcomplete Basis Set 5.2 Image Representation with Basis Vectors</vt:lpstr>
      <vt:lpstr>5. Sparse Coding with an Overcomplete Basis Set 5.3 Minimizing the Objective Function</vt:lpstr>
      <vt:lpstr>5. Sparse Coding with an Overcomplete Basis Set 5.3 Minimizing the Objective Function</vt:lpstr>
      <vt:lpstr>5. Sparse Coding with an Overcomplete Basis Set 5.4 Training Details</vt:lpstr>
      <vt:lpstr>5. Sparse Coding with an Overcomplete Basis Set 5.5 Experimental Results</vt:lpstr>
      <vt:lpstr>5. Sparse Coding with an Overcomplete Basis Set 5.5 Experimental Results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Unsupervised Learning</dc:title>
  <dc:creator>msi</dc:creator>
  <cp:lastModifiedBy>msi</cp:lastModifiedBy>
  <cp:revision>565</cp:revision>
  <dcterms:created xsi:type="dcterms:W3CDTF">2015-11-08T17:19:51Z</dcterms:created>
  <dcterms:modified xsi:type="dcterms:W3CDTF">2015-11-10T21:51:00Z</dcterms:modified>
</cp:coreProperties>
</file>