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30"/>
  </p:notesMasterIdLst>
  <p:handoutMasterIdLst>
    <p:handoutMasterId r:id="rId131"/>
  </p:handoutMasterIdLst>
  <p:sldIdLst>
    <p:sldId id="1426" r:id="rId3"/>
    <p:sldId id="1245" r:id="rId4"/>
    <p:sldId id="1244" r:id="rId5"/>
    <p:sldId id="1246" r:id="rId6"/>
    <p:sldId id="1247" r:id="rId7"/>
    <p:sldId id="1252" r:id="rId8"/>
    <p:sldId id="1253" r:id="rId9"/>
    <p:sldId id="1254" r:id="rId10"/>
    <p:sldId id="1259" r:id="rId11"/>
    <p:sldId id="1258" r:id="rId12"/>
    <p:sldId id="1260" r:id="rId13"/>
    <p:sldId id="1261" r:id="rId14"/>
    <p:sldId id="1262" r:id="rId15"/>
    <p:sldId id="1264" r:id="rId16"/>
    <p:sldId id="1265" r:id="rId17"/>
    <p:sldId id="1269" r:id="rId18"/>
    <p:sldId id="1267" r:id="rId19"/>
    <p:sldId id="1270" r:id="rId20"/>
    <p:sldId id="1326" r:id="rId21"/>
    <p:sldId id="1279" r:id="rId22"/>
    <p:sldId id="1280" r:id="rId23"/>
    <p:sldId id="1283" r:id="rId24"/>
    <p:sldId id="1285" r:id="rId25"/>
    <p:sldId id="1371" r:id="rId26"/>
    <p:sldId id="1373" r:id="rId27"/>
    <p:sldId id="1374" r:id="rId28"/>
    <p:sldId id="1375" r:id="rId29"/>
    <p:sldId id="1286" r:id="rId30"/>
    <p:sldId id="1288" r:id="rId31"/>
    <p:sldId id="1305" r:id="rId32"/>
    <p:sldId id="1291" r:id="rId33"/>
    <p:sldId id="1292" r:id="rId34"/>
    <p:sldId id="1295" r:id="rId35"/>
    <p:sldId id="1306" r:id="rId36"/>
    <p:sldId id="1307" r:id="rId37"/>
    <p:sldId id="1304" r:id="rId38"/>
    <p:sldId id="1296" r:id="rId39"/>
    <p:sldId id="1297" r:id="rId40"/>
    <p:sldId id="1298" r:id="rId41"/>
    <p:sldId id="1301" r:id="rId42"/>
    <p:sldId id="1290" r:id="rId43"/>
    <p:sldId id="1302" r:id="rId44"/>
    <p:sldId id="1293" r:id="rId45"/>
    <p:sldId id="1309" r:id="rId46"/>
    <p:sldId id="1310" r:id="rId47"/>
    <p:sldId id="1311" r:id="rId48"/>
    <p:sldId id="1313" r:id="rId49"/>
    <p:sldId id="1314" r:id="rId50"/>
    <p:sldId id="1316" r:id="rId51"/>
    <p:sldId id="1294" r:id="rId52"/>
    <p:sldId id="1315" r:id="rId53"/>
    <p:sldId id="1381" r:id="rId54"/>
    <p:sldId id="1382" r:id="rId55"/>
    <p:sldId id="1384" r:id="rId56"/>
    <p:sldId id="1385" r:id="rId57"/>
    <p:sldId id="1387" r:id="rId58"/>
    <p:sldId id="1386" r:id="rId59"/>
    <p:sldId id="1388" r:id="rId60"/>
    <p:sldId id="1389" r:id="rId61"/>
    <p:sldId id="1390" r:id="rId62"/>
    <p:sldId id="1391" r:id="rId63"/>
    <p:sldId id="1392" r:id="rId64"/>
    <p:sldId id="1393" r:id="rId65"/>
    <p:sldId id="1394" r:id="rId66"/>
    <p:sldId id="1395" r:id="rId67"/>
    <p:sldId id="1396" r:id="rId68"/>
    <p:sldId id="1397" r:id="rId69"/>
    <p:sldId id="1398" r:id="rId70"/>
    <p:sldId id="1400" r:id="rId71"/>
    <p:sldId id="1401" r:id="rId72"/>
    <p:sldId id="1402" r:id="rId73"/>
    <p:sldId id="1403" r:id="rId74"/>
    <p:sldId id="1399" r:id="rId75"/>
    <p:sldId id="1327" r:id="rId76"/>
    <p:sldId id="1328" r:id="rId77"/>
    <p:sldId id="1329" r:id="rId78"/>
    <p:sldId id="1330" r:id="rId79"/>
    <p:sldId id="1331" r:id="rId80"/>
    <p:sldId id="1332" r:id="rId81"/>
    <p:sldId id="1336" r:id="rId82"/>
    <p:sldId id="1379" r:id="rId83"/>
    <p:sldId id="1380" r:id="rId84"/>
    <p:sldId id="1338" r:id="rId85"/>
    <p:sldId id="1339" r:id="rId86"/>
    <p:sldId id="1404" r:id="rId87"/>
    <p:sldId id="1405" r:id="rId88"/>
    <p:sldId id="1408" r:id="rId89"/>
    <p:sldId id="1410" r:id="rId90"/>
    <p:sldId id="1409" r:id="rId91"/>
    <p:sldId id="1411" r:id="rId92"/>
    <p:sldId id="1412" r:id="rId93"/>
    <p:sldId id="1413" r:id="rId94"/>
    <p:sldId id="1414" r:id="rId95"/>
    <p:sldId id="1416" r:id="rId96"/>
    <p:sldId id="1417" r:id="rId97"/>
    <p:sldId id="1418" r:id="rId98"/>
    <p:sldId id="1419" r:id="rId99"/>
    <p:sldId id="1420" r:id="rId100"/>
    <p:sldId id="1421" r:id="rId101"/>
    <p:sldId id="1422" r:id="rId102"/>
    <p:sldId id="1423" r:id="rId103"/>
    <p:sldId id="1424" r:id="rId104"/>
    <p:sldId id="1104" r:id="rId105"/>
    <p:sldId id="1356" r:id="rId106"/>
    <p:sldId id="1174" r:id="rId107"/>
    <p:sldId id="1102" r:id="rId108"/>
    <p:sldId id="1357" r:id="rId109"/>
    <p:sldId id="1361" r:id="rId110"/>
    <p:sldId id="1362" r:id="rId111"/>
    <p:sldId id="1363" r:id="rId112"/>
    <p:sldId id="1366" r:id="rId113"/>
    <p:sldId id="1111" r:id="rId114"/>
    <p:sldId id="1129" r:id="rId115"/>
    <p:sldId id="1368" r:id="rId116"/>
    <p:sldId id="1369" r:id="rId117"/>
    <p:sldId id="1365" r:id="rId118"/>
    <p:sldId id="1165" r:id="rId119"/>
    <p:sldId id="1167" r:id="rId120"/>
    <p:sldId id="1169" r:id="rId121"/>
    <p:sldId id="1367" r:id="rId122"/>
    <p:sldId id="1110" r:id="rId123"/>
    <p:sldId id="1157" r:id="rId124"/>
    <p:sldId id="1108" r:id="rId125"/>
    <p:sldId id="1236" r:id="rId126"/>
    <p:sldId id="1172" r:id="rId127"/>
    <p:sldId id="1100" r:id="rId128"/>
    <p:sldId id="1161" r:id="rId129"/>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2184" autoAdjust="0"/>
  </p:normalViewPr>
  <p:slideViewPr>
    <p:cSldViewPr>
      <p:cViewPr varScale="1">
        <p:scale>
          <a:sx n="96" d="100"/>
          <a:sy n="96" d="100"/>
        </p:scale>
        <p:origin x="-110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8/25/15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38</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7"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4738"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pPr/>
              <a:t>69</a:t>
            </a:fld>
            <a:endParaRPr lang="en-US"/>
          </a:p>
        </p:txBody>
      </p:sp>
    </p:spTree>
    <p:extLst>
      <p:ext uri="{BB962C8B-B14F-4D97-AF65-F5344CB8AC3E}">
        <p14:creationId xmlns:p14="http://schemas.microsoft.com/office/powerpoint/2010/main" val="4276315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F39EAB-1DD3-B348-A0AD-95B14E5CF8F4}" type="slidenum">
              <a:rPr lang="en-US"/>
              <a:pPr/>
              <a:t>74</a:t>
            </a:fld>
            <a:endParaRPr lang="en-US"/>
          </a:p>
        </p:txBody>
      </p:sp>
      <p:sp>
        <p:nvSpPr>
          <p:cNvPr id="14233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0AFDA9-EFB9-B04E-9EFC-38580B25B672}" type="slidenum">
              <a:rPr lang="en-US"/>
              <a:pPr/>
              <a:t>75</a:t>
            </a:fld>
            <a:endParaRPr lang="en-US"/>
          </a:p>
        </p:txBody>
      </p:sp>
      <p:sp>
        <p:nvSpPr>
          <p:cNvPr id="14336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336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47580B5-C187-0742-9A29-8BB3E81FA89E}" type="slidenum">
              <a:rPr lang="en-US"/>
              <a:pPr/>
              <a:t>76</a:t>
            </a:fld>
            <a:endParaRPr lang="en-US"/>
          </a:p>
        </p:txBody>
      </p:sp>
      <p:sp>
        <p:nvSpPr>
          <p:cNvPr id="14438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438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33C19E1-8084-9D4C-9AFA-0C4375AD9980}" type="slidenum">
              <a:rPr lang="en-US"/>
              <a:pPr/>
              <a:t>77</a:t>
            </a:fld>
            <a:endParaRPr lang="en-US"/>
          </a:p>
        </p:txBody>
      </p:sp>
      <p:sp>
        <p:nvSpPr>
          <p:cNvPr id="14540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541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F0B28F6-36B7-E84C-A7FB-5C03DF369C4D}" type="slidenum">
              <a:rPr lang="en-US"/>
              <a:pPr/>
              <a:t>78</a:t>
            </a:fld>
            <a:endParaRPr lang="en-US"/>
          </a:p>
        </p:txBody>
      </p:sp>
      <p:sp>
        <p:nvSpPr>
          <p:cNvPr id="14643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643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21</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3C557E-633D-A547-97DC-5806CA5657B7}" type="slidenum">
              <a:rPr lang="en-US"/>
              <a:pPr/>
              <a:t>79</a:t>
            </a:fld>
            <a:endParaRPr lang="en-US"/>
          </a:p>
        </p:txBody>
      </p:sp>
      <p:sp>
        <p:nvSpPr>
          <p:cNvPr id="1474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74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3C557E-633D-A547-97DC-5806CA5657B7}" type="slidenum">
              <a:rPr lang="en-US"/>
              <a:pPr/>
              <a:t>80</a:t>
            </a:fld>
            <a:endParaRPr lang="en-US"/>
          </a:p>
        </p:txBody>
      </p:sp>
      <p:sp>
        <p:nvSpPr>
          <p:cNvPr id="1474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74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3"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8114"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C05CCCE-8958-FF4E-96A2-BBB18B25152A}" type="slidenum">
              <a:rPr lang="en-US"/>
              <a:pPr/>
              <a:t>23</a:t>
            </a:fld>
            <a:endParaRPr lang="en-US"/>
          </a:p>
        </p:txBody>
      </p:sp>
      <p:sp>
        <p:nvSpPr>
          <p:cNvPr id="13926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926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1" name="Text Box 1"/>
          <p:cNvSpPr txBox="1">
            <a:spLocks noGrp="1" noRot="1" noChangeAspect="1" noChangeArrowheads="1"/>
          </p:cNvSpPr>
          <p:nvPr>
            <p:ph type="sldImg"/>
          </p:nvPr>
        </p:nvSpPr>
        <p:spPr bwMode="auto">
          <a:xfrm>
            <a:off x="1462088" y="1246188"/>
            <a:ext cx="3941762" cy="2957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8002" name="Text Box 2"/>
          <p:cNvSpPr txBox="1">
            <a:spLocks noGrp="1" noChangeArrowheads="1"/>
          </p:cNvSpPr>
          <p:nvPr>
            <p:ph type="body" idx="1"/>
          </p:nvPr>
        </p:nvSpPr>
        <p:spPr bwMode="auto">
          <a:xfrm>
            <a:off x="1372721" y="4401705"/>
            <a:ext cx="4112559" cy="34838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33</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37</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19041" y="380200"/>
            <a:ext cx="8303040" cy="70999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041" y="1270213"/>
            <a:ext cx="4132800" cy="51687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90080" y="1270213"/>
            <a:ext cx="4134240" cy="5168703"/>
          </a:xfrm>
        </p:spPr>
        <p:txBody>
          <a:bodyPr/>
          <a:lstStyle/>
          <a:p>
            <a:endParaRPr lang="en-US"/>
          </a:p>
        </p:txBody>
      </p:sp>
    </p:spTree>
    <p:extLst>
      <p:ext uri="{BB962C8B-B14F-4D97-AF65-F5344CB8AC3E}">
        <p14:creationId xmlns:p14="http://schemas.microsoft.com/office/powerpoint/2010/main" val="1318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smtClean="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 Id="rId3" Type="http://schemas.openxmlformats.org/officeDocument/2006/relationships/image" Target="../media/image8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 Id="rId3" Type="http://schemas.openxmlformats.org/officeDocument/2006/relationships/image" Target="../media/image8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hyperlink" Target="https://sites.google.com/site/ashwinkalyanv/" TargetMode="External"/><Relationship Id="rId4" Type="http://schemas.openxmlformats.org/officeDocument/2006/relationships/image" Target="../media/image86.jpg"/><Relationship Id="rId5" Type="http://schemas.openxmlformats.org/officeDocument/2006/relationships/hyperlink" Target="http://abhishekdas.com/" TargetMode="External"/><Relationship Id="rId1" Type="http://schemas.openxmlformats.org/officeDocument/2006/relationships/slideLayout" Target="../slideLayouts/slideLayout13.xml"/><Relationship Id="rId2" Type="http://schemas.openxmlformats.org/officeDocument/2006/relationships/image" Target="../media/image85.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inclass.kaggle.com/c/VT-ECE-Machine-Learning-HW1"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png"/></Relationships>
</file>

<file path=ppt/slides/_rels/slide118.xml.rels><?xml version="1.0" encoding="UTF-8" standalone="yes"?>
<Relationships xmlns="http://schemas.openxmlformats.org/package/2006/relationships"><Relationship Id="rId3" Type="http://schemas.openxmlformats.org/officeDocument/2006/relationships/hyperlink" Target="http://youtu.be/VFPAHY7th9A?t=42s" TargetMode="External"/><Relationship Id="rId4" Type="http://schemas.openxmlformats.org/officeDocument/2006/relationships/image" Target="../media/image90.png"/><Relationship Id="rId1" Type="http://schemas.openxmlformats.org/officeDocument/2006/relationships/slideLayout" Target="../slideLayouts/slideLayout13.xml"/><Relationship Id="rId2" Type="http://schemas.openxmlformats.org/officeDocument/2006/relationships/hyperlink" Target="http://youtu.be/VFPAHY7th9A"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hyperlink" Target="http://youtu.be/VFPAHY7th9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hyperlink" Target="https://scholar.vt.edu/portal/site/f15ece6504" TargetMode="External"/><Relationship Id="rId4" Type="http://schemas.openxmlformats.org/officeDocument/2006/relationships/hyperlink" Target="https://computing.ece.vt.edu/~f15ece6504/" TargetMode="External"/><Relationship Id="rId1" Type="http://schemas.openxmlformats.org/officeDocument/2006/relationships/slideLayout" Target="../slideLayouts/slideLayout13.xml"/><Relationship Id="rId2" Type="http://schemas.openxmlformats.org/officeDocument/2006/relationships/hyperlink" Target="mailto:f15ece6504-staff-g@vt.edu"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filebox.ece.vt.edu/~dbatra/faq.html"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cloudcv.org/classify/" TargetMode="Externa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cloudcv.org/vqa/" TargetMode="External"/><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oleObject" Target="../embeddings/oleObject1.bin"/><Relationship Id="rId8"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6.emf"/><Relationship Id="rId5" Type="http://schemas.openxmlformats.org/officeDocument/2006/relationships/image" Target="../media/image47.jpe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75.emf"/></Relationships>
</file>

<file path=ppt/slides/_rels/slide8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png"/><Relationship Id="rId5" Type="http://schemas.openxmlformats.org/officeDocument/2006/relationships/image" Target="../media/image77.emf"/><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 Id="rId3" Type="http://schemas.openxmlformats.org/officeDocument/2006/relationships/image" Target="../media/image77.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 Id="rId3" Type="http://schemas.openxmlformats.org/officeDocument/2006/relationships/image" Target="../media/image77.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 Id="rId3" Type="http://schemas.openxmlformats.org/officeDocument/2006/relationships/image" Target="../media/image77.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143000"/>
          </a:xfrm>
        </p:spPr>
        <p:txBody>
          <a:bodyPr/>
          <a:lstStyle/>
          <a:p>
            <a:r>
              <a:rPr lang="en-US" dirty="0" smtClean="0"/>
              <a:t>ECE 6504: </a:t>
            </a:r>
            <a:br>
              <a:rPr lang="en-US" dirty="0" smtClean="0"/>
            </a:br>
            <a:r>
              <a:rPr lang="en-US" dirty="0" smtClean="0"/>
              <a:t>Deep Learning for Perception</a:t>
            </a:r>
            <a:endParaRPr lang="en-US" sz="3200" dirty="0"/>
          </a:p>
        </p:txBody>
      </p:sp>
      <p:sp>
        <p:nvSpPr>
          <p:cNvPr id="16" name="Subtitle 3"/>
          <p:cNvSpPr>
            <a:spLocks noGrp="1"/>
          </p:cNvSpPr>
          <p:nvPr>
            <p:ph type="subTitle" idx="1"/>
          </p:nvPr>
        </p:nvSpPr>
        <p:spPr>
          <a:xfrm>
            <a:off x="0" y="3886200"/>
            <a:ext cx="9144000" cy="1752600"/>
          </a:xfrm>
        </p:spPr>
        <p:txBody>
          <a:bodyPr/>
          <a:lstStyle/>
          <a:p>
            <a:endParaRPr lang="en-US" dirty="0" smtClean="0"/>
          </a:p>
          <a:p>
            <a:endParaRPr lang="en-US" dirty="0" smtClean="0"/>
          </a:p>
          <a:p>
            <a:r>
              <a:rPr lang="en-US" sz="2800" dirty="0" smtClean="0"/>
              <a:t>Dhruv Batra </a:t>
            </a:r>
          </a:p>
          <a:p>
            <a:r>
              <a:rPr lang="en-US" sz="2800" dirty="0" smtClean="0"/>
              <a:t>Virginia Tech</a:t>
            </a:r>
            <a:endParaRPr lang="en-US" sz="2800" dirty="0"/>
          </a:p>
        </p:txBody>
      </p:sp>
      <p:pic>
        <p:nvPicPr>
          <p:cNvPr id="5" name="Picture 4" descr="dhruv_batra_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505200"/>
            <a:ext cx="1270000" cy="1270000"/>
          </a:xfrm>
          <a:prstGeom prst="rect">
            <a:avLst/>
          </a:prstGeom>
        </p:spPr>
      </p:pic>
    </p:spTree>
    <p:extLst>
      <p:ext uri="{BB962C8B-B14F-4D97-AF65-F5344CB8AC3E}">
        <p14:creationId xmlns:p14="http://schemas.microsoft.com/office/powerpoint/2010/main" val="29782029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Learning</a:t>
            </a:r>
          </a:p>
        </p:txBody>
      </p:sp>
      <p:sp>
        <p:nvSpPr>
          <p:cNvPr id="3" name="Content Placeholder 2"/>
          <p:cNvSpPr>
            <a:spLocks noGrp="1"/>
          </p:cNvSpPr>
          <p:nvPr>
            <p:ph idx="1"/>
          </p:nvPr>
        </p:nvSpPr>
        <p:spPr/>
        <p:txBody>
          <a:bodyPr/>
          <a:lstStyle/>
          <a:p>
            <a:r>
              <a:rPr lang="en-US" dirty="0" smtClean="0"/>
              <a:t>Supervised learning</a:t>
            </a:r>
            <a:endParaRPr lang="en-US" dirty="0"/>
          </a:p>
          <a:p>
            <a:pPr lvl="1"/>
            <a:r>
              <a:rPr lang="en-US" dirty="0" smtClean="0"/>
              <a:t>Training </a:t>
            </a:r>
            <a:r>
              <a:rPr lang="en-US" dirty="0"/>
              <a:t>data includes desired outputs</a:t>
            </a:r>
          </a:p>
          <a:p>
            <a:endParaRPr lang="en-US" dirty="0" smtClean="0"/>
          </a:p>
          <a:p>
            <a:r>
              <a:rPr lang="en-US" dirty="0" smtClean="0"/>
              <a:t>Unsupervised </a:t>
            </a:r>
            <a:r>
              <a:rPr lang="en-US" dirty="0"/>
              <a:t>learning</a:t>
            </a:r>
          </a:p>
          <a:p>
            <a:pPr lvl="1"/>
            <a:r>
              <a:rPr lang="en-US" dirty="0"/>
              <a:t>Training data does not include desired outputs</a:t>
            </a:r>
          </a:p>
          <a:p>
            <a:endParaRPr lang="en-US" dirty="0" smtClean="0"/>
          </a:p>
          <a:p>
            <a:r>
              <a:rPr lang="en-US" dirty="0" smtClean="0"/>
              <a:t>Weakly or Semi-supervised learning</a:t>
            </a:r>
          </a:p>
          <a:p>
            <a:pPr lvl="1"/>
            <a:r>
              <a:rPr lang="en-US" dirty="0" smtClean="0"/>
              <a:t>Training data includes a few desired outputs</a:t>
            </a:r>
          </a:p>
          <a:p>
            <a:endParaRPr lang="en-US" dirty="0" smtClean="0"/>
          </a:p>
          <a:p>
            <a:r>
              <a:rPr lang="en-US" dirty="0" smtClean="0"/>
              <a:t>Reinforcement </a:t>
            </a:r>
            <a:r>
              <a:rPr lang="en-US" dirty="0"/>
              <a:t>learning</a:t>
            </a:r>
          </a:p>
          <a:p>
            <a:pPr lvl="1"/>
            <a:r>
              <a:rPr lang="en-US" dirty="0"/>
              <a:t>Rewards from sequence of actions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spTree>
    <p:extLst>
      <p:ext uri="{BB962C8B-B14F-4D97-AF65-F5344CB8AC3E}">
        <p14:creationId xmlns:p14="http://schemas.microsoft.com/office/powerpoint/2010/main" val="3223525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100</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15547777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a:p>
            <a:r>
              <a:rPr lang="en-US" dirty="0" smtClean="0"/>
              <a:t>Step 3: Use gradient to update parameters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101</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7" name="Picture 6"/>
          <p:cNvPicPr>
            <a:picLocks noChangeAspect="1"/>
          </p:cNvPicPr>
          <p:nvPr/>
        </p:nvPicPr>
        <p:blipFill>
          <a:blip r:embed="rId3"/>
          <a:stretch>
            <a:fillRect/>
          </a:stretch>
        </p:blipFill>
        <p:spPr>
          <a:xfrm>
            <a:off x="2590800" y="4775200"/>
            <a:ext cx="3022600" cy="1168400"/>
          </a:xfrm>
          <a:prstGeom prst="rect">
            <a:avLst/>
          </a:prstGeom>
        </p:spPr>
      </p:pic>
      <p:sp>
        <p:nvSpPr>
          <p:cNvPr id="9" name="TextBox 8"/>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16767392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a:p>
            <a:r>
              <a:rPr lang="en-US" dirty="0" smtClean="0"/>
              <a:t>Step 3: Use gradient to update parameters</a:t>
            </a:r>
          </a:p>
          <a:p>
            <a:pPr lvl="1"/>
            <a:r>
              <a:rPr lang="en-US" dirty="0" smtClean="0"/>
              <a:t>With </a:t>
            </a:r>
            <a:r>
              <a:rPr lang="en-US" dirty="0" err="1" smtClean="0"/>
              <a:t>momemtum</a:t>
            </a: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102</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9" name="Picture 8"/>
          <p:cNvPicPr>
            <a:picLocks noChangeAspect="1"/>
          </p:cNvPicPr>
          <p:nvPr/>
        </p:nvPicPr>
        <p:blipFill rotWithShape="1">
          <a:blip r:embed="rId3"/>
          <a:srcRect l="26911" t="61785" r="41250" b="16813"/>
          <a:stretch/>
        </p:blipFill>
        <p:spPr>
          <a:xfrm>
            <a:off x="2362200" y="4869543"/>
            <a:ext cx="3941617" cy="1988457"/>
          </a:xfrm>
          <a:prstGeom prst="rect">
            <a:avLst/>
          </a:prstGeom>
        </p:spPr>
      </p:pic>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85338622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a:t>
            </a:r>
            <a:endParaRPr lang="en-US" dirty="0"/>
          </a:p>
        </p:txBody>
      </p:sp>
      <p:sp>
        <p:nvSpPr>
          <p:cNvPr id="3" name="Content Placeholder 2"/>
          <p:cNvSpPr>
            <a:spLocks noGrp="1"/>
          </p:cNvSpPr>
          <p:nvPr>
            <p:ph idx="1"/>
          </p:nvPr>
        </p:nvSpPr>
        <p:spPr/>
        <p:txBody>
          <a:bodyPr/>
          <a:lstStyle/>
          <a:p>
            <a:r>
              <a:rPr lang="en-US" dirty="0" smtClean="0"/>
              <a:t>Instructor: Dhruv Batra </a:t>
            </a:r>
          </a:p>
          <a:p>
            <a:pPr lvl="1"/>
            <a:r>
              <a:rPr lang="en-US" dirty="0" err="1" smtClean="0"/>
              <a:t>dbatra@vt</a:t>
            </a:r>
            <a:endParaRPr lang="en-US" dirty="0"/>
          </a:p>
          <a:p>
            <a:pPr lvl="1"/>
            <a:r>
              <a:rPr lang="en-US" dirty="0" smtClean="0"/>
              <a:t>Office Hours: Fri 3-4pm </a:t>
            </a:r>
          </a:p>
          <a:p>
            <a:pPr lvl="1"/>
            <a:r>
              <a:rPr lang="en-US" dirty="0" smtClean="0"/>
              <a:t>Location: 468 </a:t>
            </a:r>
            <a:r>
              <a:rPr lang="en-US" dirty="0" err="1" smtClean="0"/>
              <a:t>Whittemore</a:t>
            </a:r>
            <a:endParaRPr lang="en-US" dirty="0" smtClean="0"/>
          </a:p>
          <a:p>
            <a:endParaRPr lang="en-US" dirty="0"/>
          </a:p>
          <a:p>
            <a:pPr lvl="1"/>
            <a:endParaRPr lang="en-US" dirty="0"/>
          </a:p>
          <a:p>
            <a:pPr lvl="1"/>
            <a:endParaRPr lang="en-US" dirty="0"/>
          </a:p>
          <a:p>
            <a:pPr lvl="1"/>
            <a:endParaRPr lang="en-US" dirty="0"/>
          </a:p>
          <a:p>
            <a:pPr lvl="1"/>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103</a:t>
            </a:fld>
            <a:endParaRPr lang="en-US"/>
          </a:p>
        </p:txBody>
      </p:sp>
    </p:spTree>
    <p:extLst>
      <p:ext uri="{BB962C8B-B14F-4D97-AF65-F5344CB8AC3E}">
        <p14:creationId xmlns:p14="http://schemas.microsoft.com/office/powerpoint/2010/main" val="235808206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a:t>
            </a:r>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85000"/>
                  </a:prstClr>
                </a:solidFill>
                <a:ea typeface="Osaka"/>
                <a:cs typeface="Osaka"/>
              </a:rPr>
              <a:t>(C) Dhruv Batra </a:t>
            </a:r>
            <a:endParaRPr lang="en-US" dirty="0">
              <a:solidFill>
                <a:prstClr val="white">
                  <a:lumMod val="85000"/>
                </a:prstClr>
              </a:solidFill>
              <a:ea typeface="Osaka"/>
              <a:cs typeface="Osaka"/>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ea typeface="Osaka"/>
                <a:cs typeface="Osaka"/>
              </a:rPr>
              <a:pPr>
                <a:defRPr/>
              </a:pPr>
              <a:t>104</a:t>
            </a:fld>
            <a:endParaRPr lang="en-US">
              <a:solidFill>
                <a:prstClr val="white">
                  <a:lumMod val="50000"/>
                </a:prstClr>
              </a:solidFill>
              <a:ea typeface="Osaka"/>
              <a:cs typeface="Osaka"/>
            </a:endParaRPr>
          </a:p>
        </p:txBody>
      </p:sp>
      <p:pic>
        <p:nvPicPr>
          <p:cNvPr id="7" name="Picture 6" descr="me.jpg"/>
          <p:cNvPicPr>
            <a:picLocks noChangeAspect="1"/>
          </p:cNvPicPr>
          <p:nvPr/>
        </p:nvPicPr>
        <p:blipFill rotWithShape="1">
          <a:blip r:embed="rId2">
            <a:extLst>
              <a:ext uri="{28A0092B-C50C-407E-A947-70E740481C1C}">
                <a14:useLocalDpi xmlns:a14="http://schemas.microsoft.com/office/drawing/2010/main" val="0"/>
              </a:ext>
            </a:extLst>
          </a:blip>
          <a:srcRect b="24874"/>
          <a:stretch/>
        </p:blipFill>
        <p:spPr>
          <a:xfrm>
            <a:off x="990600" y="1143000"/>
            <a:ext cx="2743200" cy="2747818"/>
          </a:xfrm>
          <a:prstGeom prst="rect">
            <a:avLst/>
          </a:prstGeom>
        </p:spPr>
      </p:pic>
      <p:sp>
        <p:nvSpPr>
          <p:cNvPr id="8" name="TextBox 7"/>
          <p:cNvSpPr txBox="1"/>
          <p:nvPr/>
        </p:nvSpPr>
        <p:spPr>
          <a:xfrm>
            <a:off x="442745" y="4038600"/>
            <a:ext cx="4164922" cy="1600438"/>
          </a:xfrm>
          <a:prstGeom prst="rect">
            <a:avLst/>
          </a:prstGeom>
          <a:noFill/>
        </p:spPr>
        <p:txBody>
          <a:bodyPr wrap="none" rtlCol="0">
            <a:spAutoFit/>
          </a:bodyPr>
          <a:lstStyle/>
          <a:p>
            <a:r>
              <a:rPr lang="en-US" sz="2000" dirty="0" err="1" smtClean="0"/>
              <a:t>Ashwin</a:t>
            </a:r>
            <a:r>
              <a:rPr lang="en-US" sz="2000" dirty="0" smtClean="0"/>
              <a:t> </a:t>
            </a:r>
            <a:r>
              <a:rPr lang="en-US" sz="2000" dirty="0" err="1" smtClean="0"/>
              <a:t>Kalyan</a:t>
            </a:r>
            <a:endParaRPr lang="en-US" sz="2000" dirty="0" smtClean="0"/>
          </a:p>
          <a:p>
            <a:r>
              <a:rPr lang="en-US" sz="2000" dirty="0" smtClean="0"/>
              <a:t>B. Tech., NIT </a:t>
            </a:r>
            <a:r>
              <a:rPr lang="en-US" sz="2000" dirty="0" err="1" smtClean="0"/>
              <a:t>Surathkal</a:t>
            </a:r>
            <a:endParaRPr lang="en-US" sz="2000" dirty="0" smtClean="0"/>
          </a:p>
          <a:p>
            <a:r>
              <a:rPr lang="en-US" sz="1600" dirty="0">
                <a:hlinkClick r:id="rId3"/>
              </a:rPr>
              <a:t>https://sites.google.com/site/ashwinkalyanv</a:t>
            </a:r>
            <a:r>
              <a:rPr lang="en-US" sz="1600" dirty="0" smtClean="0">
                <a:hlinkClick r:id="rId3"/>
              </a:rPr>
              <a:t>/</a:t>
            </a:r>
            <a:endParaRPr lang="en-US" sz="1600" dirty="0" smtClean="0"/>
          </a:p>
          <a:p>
            <a:endParaRPr lang="en-US" sz="1600" dirty="0"/>
          </a:p>
        </p:txBody>
      </p:sp>
      <p:pic>
        <p:nvPicPr>
          <p:cNvPr id="9" name="Picture 8" descr="AbhishekDas_sq.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143000"/>
            <a:ext cx="2743200" cy="2743200"/>
          </a:xfrm>
          <a:prstGeom prst="rect">
            <a:avLst/>
          </a:prstGeom>
        </p:spPr>
      </p:pic>
      <p:sp>
        <p:nvSpPr>
          <p:cNvPr id="12" name="TextBox 11"/>
          <p:cNvSpPr txBox="1"/>
          <p:nvPr/>
        </p:nvSpPr>
        <p:spPr>
          <a:xfrm>
            <a:off x="5493474" y="4038600"/>
            <a:ext cx="2584411" cy="1692771"/>
          </a:xfrm>
          <a:prstGeom prst="rect">
            <a:avLst/>
          </a:prstGeom>
          <a:noFill/>
        </p:spPr>
        <p:txBody>
          <a:bodyPr wrap="none" rtlCol="0">
            <a:spAutoFit/>
          </a:bodyPr>
          <a:lstStyle/>
          <a:p>
            <a:r>
              <a:rPr lang="en-US" sz="2000" dirty="0" err="1" smtClean="0"/>
              <a:t>Abhishek</a:t>
            </a:r>
            <a:r>
              <a:rPr lang="en-US" sz="2000" dirty="0" smtClean="0"/>
              <a:t> Das</a:t>
            </a:r>
          </a:p>
          <a:p>
            <a:r>
              <a:rPr lang="en-US" sz="2000" dirty="0" smtClean="0"/>
              <a:t>B. Tech., IIT </a:t>
            </a:r>
            <a:r>
              <a:rPr lang="en-US" sz="2000" dirty="0" err="1" smtClean="0"/>
              <a:t>Roorkee</a:t>
            </a:r>
            <a:endParaRPr lang="en-US" sz="2000" dirty="0" smtClean="0"/>
          </a:p>
          <a:p>
            <a:r>
              <a:rPr lang="en-US" sz="1600" dirty="0">
                <a:hlinkClick r:id="rId5"/>
              </a:rPr>
              <a:t>http://abhishekdas.com</a:t>
            </a:r>
            <a:r>
              <a:rPr lang="en-US" sz="1600" dirty="0" smtClean="0">
                <a:hlinkClick r:id="rId5"/>
              </a:rPr>
              <a:t>/</a:t>
            </a:r>
            <a:endParaRPr lang="en-US" sz="1600" dirty="0" smtClean="0"/>
          </a:p>
          <a:p>
            <a:endParaRPr lang="en-US" sz="2000" dirty="0"/>
          </a:p>
        </p:txBody>
      </p:sp>
    </p:spTree>
    <p:extLst>
      <p:ext uri="{BB962C8B-B14F-4D97-AF65-F5344CB8AC3E}">
        <p14:creationId xmlns:p14="http://schemas.microsoft.com/office/powerpoint/2010/main" val="12856957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Background &amp; Basics</a:t>
            </a:r>
          </a:p>
          <a:p>
            <a:pPr lvl="2"/>
            <a:r>
              <a:rPr lang="en-US" dirty="0" smtClean="0"/>
              <a:t>Neural Networks, </a:t>
            </a:r>
            <a:r>
              <a:rPr lang="en-US" dirty="0" err="1" smtClean="0"/>
              <a:t>Backprop</a:t>
            </a:r>
            <a:r>
              <a:rPr lang="en-US" dirty="0" smtClean="0"/>
              <a:t>, Optimization (SGD)</a:t>
            </a:r>
          </a:p>
          <a:p>
            <a:pPr lvl="2"/>
            <a:endParaRPr lang="en-US" dirty="0" smtClean="0"/>
          </a:p>
          <a:p>
            <a:r>
              <a:rPr lang="en-US" dirty="0" smtClean="0"/>
              <a:t>Module 1: Convolutional Neural Networks (CNNs)</a:t>
            </a:r>
          </a:p>
          <a:p>
            <a:pPr lvl="2"/>
            <a:r>
              <a:rPr lang="en-US" dirty="0" smtClean="0"/>
              <a:t>Architectures, Pre-training, Fine-tuning</a:t>
            </a:r>
          </a:p>
          <a:p>
            <a:pPr lvl="2"/>
            <a:r>
              <a:rPr lang="en-US" dirty="0" smtClean="0"/>
              <a:t>Visualizations, Fooling </a:t>
            </a:r>
            <a:r>
              <a:rPr lang="en-US" dirty="0" err="1" smtClean="0"/>
              <a:t>ConvNets</a:t>
            </a:r>
            <a:r>
              <a:rPr lang="en-US" dirty="0" smtClean="0"/>
              <a:t>, Adversarial examples, Inverting Representations</a:t>
            </a:r>
          </a:p>
          <a:p>
            <a:pPr lvl="2"/>
            <a:r>
              <a:rPr lang="en-US" dirty="0" smtClean="0"/>
              <a:t>Different tasks: segmentation </a:t>
            </a:r>
            <a:r>
              <a:rPr lang="en-US" dirty="0" err="1" smtClean="0"/>
              <a:t>ConvNets</a:t>
            </a:r>
            <a:r>
              <a:rPr lang="en-US" dirty="0" smtClean="0"/>
              <a:t> </a:t>
            </a:r>
            <a:endParaRPr lang="en-US" dirty="0"/>
          </a:p>
          <a:p>
            <a:pPr lvl="2"/>
            <a:endParaRPr lang="en-US" dirty="0" smtClean="0"/>
          </a:p>
          <a:p>
            <a:r>
              <a:rPr lang="en-US" dirty="0" smtClean="0"/>
              <a:t>Module 2: Recurrent Neural Networks (RNNs)</a:t>
            </a:r>
          </a:p>
          <a:p>
            <a:pPr lvl="2"/>
            <a:r>
              <a:rPr lang="en-US" dirty="0"/>
              <a:t>Difficulty of </a:t>
            </a:r>
            <a:r>
              <a:rPr lang="en-US" dirty="0" smtClean="0"/>
              <a:t>learning; “Vanilla” RNNs, LSTMs, GRU</a:t>
            </a:r>
          </a:p>
          <a:p>
            <a:pPr lvl="2"/>
            <a:r>
              <a:rPr lang="en-US" dirty="0" smtClean="0"/>
              <a:t>RNNs for Sequence-to-Sequence (machine translation &amp; image captioning)</a:t>
            </a:r>
          </a:p>
          <a:p>
            <a:pPr lvl="2"/>
            <a:endParaRPr lang="en-US" dirty="0" smtClean="0"/>
          </a:p>
          <a:p>
            <a:r>
              <a:rPr lang="en-US" dirty="0" smtClean="0"/>
              <a:t>Module 3: Beyond RNNs</a:t>
            </a:r>
          </a:p>
          <a:p>
            <a:pPr lvl="2"/>
            <a:r>
              <a:rPr lang="en-US" dirty="0" smtClean="0"/>
              <a:t>CNNs + RNNs for Visual Question Answering (VQA)</a:t>
            </a:r>
          </a:p>
          <a:p>
            <a:pPr lvl="2"/>
            <a:r>
              <a:rPr lang="en-US" dirty="0" smtClean="0"/>
              <a:t>Learning to execute, Memory Networks</a:t>
            </a:r>
          </a:p>
          <a:p>
            <a:endParaRPr lang="en-US" dirty="0" smtClean="0"/>
          </a:p>
          <a:p>
            <a:r>
              <a:rPr lang="en-US" dirty="0" smtClean="0"/>
              <a:t>Module 4: Advanced Topics</a:t>
            </a:r>
          </a:p>
          <a:p>
            <a:pPr lvl="2"/>
            <a:r>
              <a:rPr lang="en-US" dirty="0" smtClean="0"/>
              <a:t>Bayesian Neural Networks, Hyper-parameter optimization</a:t>
            </a:r>
          </a:p>
          <a:p>
            <a:pPr lvl="2"/>
            <a:r>
              <a:rPr lang="en-US" dirty="0" smtClean="0"/>
              <a:t>Different </a:t>
            </a:r>
            <a:r>
              <a:rPr lang="en-US" dirty="0" err="1" smtClean="0"/>
              <a:t>regularizers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105</a:t>
            </a:fld>
            <a:endParaRPr lang="en-US"/>
          </a:p>
        </p:txBody>
      </p:sp>
    </p:spTree>
    <p:extLst>
      <p:ext uri="{BB962C8B-B14F-4D97-AF65-F5344CB8AC3E}">
        <p14:creationId xmlns:p14="http://schemas.microsoft.com/office/powerpoint/2010/main" val="2745858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p:txBody>
          <a:bodyPr/>
          <a:lstStyle/>
          <a:p>
            <a:r>
              <a:rPr lang="en-US" dirty="0"/>
              <a:t>You will learn about the methods you heard </a:t>
            </a:r>
            <a:r>
              <a:rPr lang="en-US" dirty="0" smtClean="0"/>
              <a:t>about</a:t>
            </a:r>
          </a:p>
          <a:p>
            <a:endParaRPr lang="en-US" dirty="0"/>
          </a:p>
          <a:p>
            <a:r>
              <a:rPr lang="en-US" dirty="0" smtClean="0"/>
              <a:t>But we are not teaching “how to use a toolbox”</a:t>
            </a:r>
          </a:p>
          <a:p>
            <a:endParaRPr lang="en-US" dirty="0"/>
          </a:p>
          <a:p>
            <a:r>
              <a:rPr lang="en-US" dirty="0" smtClean="0"/>
              <a:t>You will understand algorithms, </a:t>
            </a:r>
            <a:r>
              <a:rPr lang="en-US" strike="sngStrike" dirty="0" smtClean="0"/>
              <a:t>theory</a:t>
            </a:r>
            <a:r>
              <a:rPr lang="en-US" dirty="0" smtClean="0"/>
              <a:t>, applications, and implementations</a:t>
            </a:r>
          </a:p>
          <a:p>
            <a:endParaRPr lang="en-US" dirty="0"/>
          </a:p>
          <a:p>
            <a:r>
              <a:rPr lang="en-US" sz="2800" b="1" dirty="0" smtClean="0">
                <a:solidFill>
                  <a:schemeClr val="tx2">
                    <a:lumMod val="75000"/>
                  </a:schemeClr>
                </a:solidFill>
              </a:rPr>
              <a:t>It’s going to be FUN and HARD WORK </a:t>
            </a:r>
            <a:r>
              <a:rPr lang="en-US" sz="2800" b="1" dirty="0" smtClean="0">
                <a:solidFill>
                  <a:schemeClr val="tx2">
                    <a:lumMod val="75000"/>
                  </a:schemeClr>
                </a:solidFill>
                <a:sym typeface="Wingdings"/>
              </a:rPr>
              <a:t></a:t>
            </a:r>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106</a:t>
            </a:fld>
            <a:endParaRPr lang="en-US"/>
          </a:p>
        </p:txBody>
      </p:sp>
    </p:spTree>
    <p:extLst>
      <p:ext uri="{BB962C8B-B14F-4D97-AF65-F5344CB8AC3E}">
        <p14:creationId xmlns:p14="http://schemas.microsoft.com/office/powerpoint/2010/main" val="305587102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lvl="1">
              <a:lnSpc>
                <a:spcPct val="90000"/>
              </a:lnSpc>
            </a:pPr>
            <a:endParaRPr lang="en-US" sz="1600"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107</a:t>
            </a:fld>
            <a:endParaRPr lang="en-US"/>
          </a:p>
        </p:txBody>
      </p:sp>
    </p:spTree>
    <p:extLst>
      <p:ext uri="{BB962C8B-B14F-4D97-AF65-F5344CB8AC3E}">
        <p14:creationId xmlns:p14="http://schemas.microsoft.com/office/powerpoint/2010/main" val="277953293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lvl="1">
              <a:lnSpc>
                <a:spcPct val="90000"/>
              </a:lnSpc>
            </a:pPr>
            <a:endParaRPr lang="en-US" sz="1600"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108</a:t>
            </a:fld>
            <a:endParaRPr lang="en-US"/>
          </a:p>
        </p:txBody>
      </p:sp>
      <p:pic>
        <p:nvPicPr>
          <p:cNvPr id="6" name="Picture 5"/>
          <p:cNvPicPr>
            <a:picLocks noChangeAspect="1"/>
          </p:cNvPicPr>
          <p:nvPr/>
        </p:nvPicPr>
        <p:blipFill>
          <a:blip r:embed="rId2"/>
          <a:stretch>
            <a:fillRect/>
          </a:stretch>
        </p:blipFill>
        <p:spPr>
          <a:xfrm>
            <a:off x="762000" y="822310"/>
            <a:ext cx="7640428" cy="5810280"/>
          </a:xfrm>
          <a:prstGeom prst="rect">
            <a:avLst/>
          </a:prstGeom>
        </p:spPr>
      </p:pic>
    </p:spTree>
    <p:extLst>
      <p:ext uri="{BB962C8B-B14F-4D97-AF65-F5344CB8AC3E}">
        <p14:creationId xmlns:p14="http://schemas.microsoft.com/office/powerpoint/2010/main" val="173130244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a:lnSpc>
                <a:spcPct val="90000"/>
              </a:lnSpc>
            </a:pPr>
            <a:endParaRPr lang="en-US" dirty="0" smtClean="0"/>
          </a:p>
          <a:p>
            <a:pPr>
              <a:lnSpc>
                <a:spcPct val="90000"/>
              </a:lnSpc>
            </a:pPr>
            <a:r>
              <a:rPr lang="en-US" sz="2600" dirty="0" smtClean="0">
                <a:solidFill>
                  <a:srgbClr val="FF0000"/>
                </a:solidFill>
              </a:rPr>
              <a:t>Programming!</a:t>
            </a:r>
            <a:endParaRPr lang="en-US" sz="2600" dirty="0">
              <a:solidFill>
                <a:srgbClr val="FF0000"/>
              </a:solidFill>
            </a:endParaRPr>
          </a:p>
          <a:p>
            <a:pPr lvl="1">
              <a:lnSpc>
                <a:spcPct val="90000"/>
              </a:lnSpc>
            </a:pPr>
            <a:r>
              <a:rPr lang="en-US" sz="1800" dirty="0" err="1" smtClean="0"/>
              <a:t>Homeworks</a:t>
            </a:r>
            <a:r>
              <a:rPr lang="en-US" sz="1800" dirty="0" smtClean="0"/>
              <a:t> will require Python, C++, and </a:t>
            </a:r>
            <a:r>
              <a:rPr lang="en-US" sz="1800" dirty="0" err="1" smtClean="0"/>
              <a:t>Lua</a:t>
            </a:r>
            <a:r>
              <a:rPr lang="en-US" sz="1800" dirty="0" smtClean="0"/>
              <a:t>!</a:t>
            </a:r>
          </a:p>
          <a:p>
            <a:pPr lvl="1">
              <a:lnSpc>
                <a:spcPct val="90000"/>
              </a:lnSpc>
            </a:pPr>
            <a:r>
              <a:rPr lang="en-US" sz="1800" dirty="0" smtClean="0"/>
              <a:t>Libraries/Frameworks: </a:t>
            </a:r>
            <a:r>
              <a:rPr lang="en-US" sz="1800" dirty="0" err="1" smtClean="0"/>
              <a:t>Caffe</a:t>
            </a:r>
            <a:r>
              <a:rPr lang="en-US" sz="1800" dirty="0" smtClean="0"/>
              <a:t> and Torch</a:t>
            </a:r>
          </a:p>
          <a:p>
            <a:pPr lvl="1">
              <a:lnSpc>
                <a:spcPct val="90000"/>
              </a:lnSpc>
            </a:pPr>
            <a:r>
              <a:rPr lang="en-US" sz="1800" dirty="0" smtClean="0"/>
              <a:t>HW0 (pure python), HW1 (python + </a:t>
            </a:r>
            <a:r>
              <a:rPr lang="en-US" sz="1800" dirty="0" err="1" smtClean="0"/>
              <a:t>Caffe</a:t>
            </a:r>
            <a:r>
              <a:rPr lang="en-US" sz="1800" dirty="0" smtClean="0"/>
              <a:t>), </a:t>
            </a:r>
            <a:br>
              <a:rPr lang="en-US" sz="1800" dirty="0" smtClean="0"/>
            </a:br>
            <a:r>
              <a:rPr lang="en-US" sz="1800" dirty="0" smtClean="0"/>
              <a:t>HW2 (</a:t>
            </a:r>
            <a:r>
              <a:rPr lang="en-US" sz="1800" dirty="0" err="1" smtClean="0"/>
              <a:t>Caffe</a:t>
            </a:r>
            <a:r>
              <a:rPr lang="en-US" sz="1800" dirty="0" smtClean="0"/>
              <a:t>), HW3+4 (Torch)</a:t>
            </a:r>
          </a:p>
          <a:p>
            <a:pPr lvl="1">
              <a:lnSpc>
                <a:spcPct val="90000"/>
              </a:lnSpc>
            </a:pPr>
            <a:r>
              <a:rPr lang="en-US" sz="1800" dirty="0" smtClean="0"/>
              <a:t>Your </a:t>
            </a:r>
            <a:r>
              <a:rPr lang="en-US" sz="1800" dirty="0"/>
              <a:t>language of choice for project</a:t>
            </a:r>
          </a:p>
          <a:p>
            <a:pPr>
              <a:lnSpc>
                <a:spcPct val="90000"/>
              </a:lnSpc>
            </a:pP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109</a:t>
            </a:fld>
            <a:endParaRPr lang="en-US"/>
          </a:p>
        </p:txBody>
      </p:sp>
    </p:spTree>
    <p:extLst>
      <p:ext uri="{BB962C8B-B14F-4D97-AF65-F5344CB8AC3E}">
        <p14:creationId xmlns:p14="http://schemas.microsoft.com/office/powerpoint/2010/main" val="12172224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p:sp>
        <p:nvSpPr>
          <p:cNvPr id="6" name="Rounded Rectangle 5"/>
          <p:cNvSpPr/>
          <p:nvPr/>
        </p:nvSpPr>
        <p:spPr bwMode="auto">
          <a:xfrm>
            <a:off x="3479045" y="18288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TextBox 6"/>
          <p:cNvSpPr txBox="1"/>
          <p:nvPr/>
        </p:nvSpPr>
        <p:spPr>
          <a:xfrm>
            <a:off x="3479045" y="1981200"/>
            <a:ext cx="1981200" cy="369332"/>
          </a:xfrm>
          <a:prstGeom prst="rect">
            <a:avLst/>
          </a:prstGeom>
          <a:noFill/>
        </p:spPr>
        <p:txBody>
          <a:bodyPr wrap="square" rtlCol="0">
            <a:spAutoFit/>
          </a:bodyPr>
          <a:lstStyle/>
          <a:p>
            <a:r>
              <a:rPr lang="en-US" sz="1800" dirty="0" smtClean="0"/>
              <a:t>Classification</a:t>
            </a:r>
            <a:endParaRPr lang="en-US" sz="1800" dirty="0"/>
          </a:p>
        </p:txBody>
      </p:sp>
      <p:sp>
        <p:nvSpPr>
          <p:cNvPr id="10" name="Right Arrow 9"/>
          <p:cNvSpPr/>
          <p:nvPr/>
        </p:nvSpPr>
        <p:spPr bwMode="auto">
          <a:xfrm>
            <a:off x="2412245" y="20574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Right Arrow 10"/>
          <p:cNvSpPr/>
          <p:nvPr/>
        </p:nvSpPr>
        <p:spPr bwMode="auto">
          <a:xfrm>
            <a:off x="5536445" y="20574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1864289" y="1981200"/>
            <a:ext cx="300082" cy="369332"/>
          </a:xfrm>
          <a:prstGeom prst="rect">
            <a:avLst/>
          </a:prstGeom>
          <a:noFill/>
        </p:spPr>
        <p:txBody>
          <a:bodyPr wrap="none" rtlCol="0">
            <a:spAutoFit/>
          </a:bodyPr>
          <a:lstStyle/>
          <a:p>
            <a:r>
              <a:rPr lang="en-US" sz="1800" dirty="0"/>
              <a:t>x</a:t>
            </a:r>
          </a:p>
        </p:txBody>
      </p:sp>
      <p:sp>
        <p:nvSpPr>
          <p:cNvPr id="14" name="TextBox 13"/>
          <p:cNvSpPr txBox="1"/>
          <p:nvPr/>
        </p:nvSpPr>
        <p:spPr>
          <a:xfrm>
            <a:off x="6755645" y="1981200"/>
            <a:ext cx="312906" cy="369332"/>
          </a:xfrm>
          <a:prstGeom prst="rect">
            <a:avLst/>
          </a:prstGeom>
          <a:noFill/>
        </p:spPr>
        <p:txBody>
          <a:bodyPr wrap="none" rtlCol="0">
            <a:spAutoFit/>
          </a:bodyPr>
          <a:lstStyle/>
          <a:p>
            <a:r>
              <a:rPr lang="en-US" sz="1800" dirty="0" smtClean="0"/>
              <a:t>y</a:t>
            </a:r>
            <a:endParaRPr lang="en-US" sz="1800" dirty="0"/>
          </a:p>
        </p:txBody>
      </p:sp>
      <p:sp>
        <p:nvSpPr>
          <p:cNvPr id="15" name="Rounded Rectangle 14"/>
          <p:cNvSpPr/>
          <p:nvPr/>
        </p:nvSpPr>
        <p:spPr bwMode="auto">
          <a:xfrm>
            <a:off x="3479045" y="28194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3479045" y="2971800"/>
            <a:ext cx="1981200" cy="369332"/>
          </a:xfrm>
          <a:prstGeom prst="rect">
            <a:avLst/>
          </a:prstGeom>
          <a:noFill/>
        </p:spPr>
        <p:txBody>
          <a:bodyPr wrap="square" rtlCol="0">
            <a:spAutoFit/>
          </a:bodyPr>
          <a:lstStyle/>
          <a:p>
            <a:r>
              <a:rPr lang="en-US" sz="1800" dirty="0" smtClean="0"/>
              <a:t>Regression</a:t>
            </a:r>
            <a:endParaRPr lang="en-US" sz="1800" dirty="0"/>
          </a:p>
        </p:txBody>
      </p:sp>
      <p:sp>
        <p:nvSpPr>
          <p:cNvPr id="17" name="Right Arrow 16"/>
          <p:cNvSpPr/>
          <p:nvPr/>
        </p:nvSpPr>
        <p:spPr bwMode="auto">
          <a:xfrm>
            <a:off x="2412245" y="30480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Right Arrow 17"/>
          <p:cNvSpPr/>
          <p:nvPr/>
        </p:nvSpPr>
        <p:spPr bwMode="auto">
          <a:xfrm>
            <a:off x="5536445" y="30480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TextBox 18"/>
          <p:cNvSpPr txBox="1"/>
          <p:nvPr/>
        </p:nvSpPr>
        <p:spPr>
          <a:xfrm>
            <a:off x="1864289" y="2971800"/>
            <a:ext cx="300082" cy="369332"/>
          </a:xfrm>
          <a:prstGeom prst="rect">
            <a:avLst/>
          </a:prstGeom>
          <a:noFill/>
        </p:spPr>
        <p:txBody>
          <a:bodyPr wrap="none" rtlCol="0">
            <a:spAutoFit/>
          </a:bodyPr>
          <a:lstStyle/>
          <a:p>
            <a:r>
              <a:rPr lang="en-US" sz="1800" dirty="0"/>
              <a:t>x</a:t>
            </a:r>
          </a:p>
        </p:txBody>
      </p:sp>
      <p:sp>
        <p:nvSpPr>
          <p:cNvPr id="20" name="TextBox 19"/>
          <p:cNvSpPr txBox="1"/>
          <p:nvPr/>
        </p:nvSpPr>
        <p:spPr>
          <a:xfrm>
            <a:off x="6755645" y="2971800"/>
            <a:ext cx="312906" cy="369332"/>
          </a:xfrm>
          <a:prstGeom prst="rect">
            <a:avLst/>
          </a:prstGeom>
          <a:noFill/>
        </p:spPr>
        <p:txBody>
          <a:bodyPr wrap="none" rtlCol="0">
            <a:spAutoFit/>
          </a:bodyPr>
          <a:lstStyle/>
          <a:p>
            <a:r>
              <a:rPr lang="en-US" sz="1800" dirty="0" smtClean="0"/>
              <a:t>y</a:t>
            </a:r>
            <a:endParaRPr lang="en-US" sz="1800" dirty="0"/>
          </a:p>
        </p:txBody>
      </p:sp>
      <p:sp>
        <p:nvSpPr>
          <p:cNvPr id="21" name="TextBox 20"/>
          <p:cNvSpPr txBox="1"/>
          <p:nvPr/>
        </p:nvSpPr>
        <p:spPr>
          <a:xfrm>
            <a:off x="7517645" y="2030907"/>
            <a:ext cx="843112" cy="307777"/>
          </a:xfrm>
          <a:prstGeom prst="rect">
            <a:avLst/>
          </a:prstGeom>
          <a:noFill/>
        </p:spPr>
        <p:txBody>
          <a:bodyPr wrap="none" rtlCol="0">
            <a:spAutoFit/>
          </a:bodyPr>
          <a:lstStyle/>
          <a:p>
            <a:r>
              <a:rPr lang="en-US" sz="1400" dirty="0" smtClean="0"/>
              <a:t>Discrete</a:t>
            </a:r>
            <a:endParaRPr lang="en-US" sz="1400" dirty="0"/>
          </a:p>
        </p:txBody>
      </p:sp>
      <p:sp>
        <p:nvSpPr>
          <p:cNvPr id="22" name="TextBox 21"/>
          <p:cNvSpPr txBox="1"/>
          <p:nvPr/>
        </p:nvSpPr>
        <p:spPr>
          <a:xfrm>
            <a:off x="7441445" y="3021507"/>
            <a:ext cx="1092955" cy="307777"/>
          </a:xfrm>
          <a:prstGeom prst="rect">
            <a:avLst/>
          </a:prstGeom>
          <a:noFill/>
        </p:spPr>
        <p:txBody>
          <a:bodyPr wrap="none" rtlCol="0">
            <a:spAutoFit/>
          </a:bodyPr>
          <a:lstStyle/>
          <a:p>
            <a:r>
              <a:rPr lang="en-US" sz="1400" dirty="0" smtClean="0"/>
              <a:t>Continuous</a:t>
            </a:r>
            <a:endParaRPr lang="en-US" sz="1400" dirty="0"/>
          </a:p>
        </p:txBody>
      </p:sp>
      <p:sp>
        <p:nvSpPr>
          <p:cNvPr id="23" name="Rounded Rectangle 22"/>
          <p:cNvSpPr/>
          <p:nvPr/>
        </p:nvSpPr>
        <p:spPr bwMode="auto">
          <a:xfrm>
            <a:off x="3479045" y="48006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TextBox 23"/>
          <p:cNvSpPr txBox="1"/>
          <p:nvPr/>
        </p:nvSpPr>
        <p:spPr>
          <a:xfrm>
            <a:off x="3479045" y="4953000"/>
            <a:ext cx="1981200" cy="369332"/>
          </a:xfrm>
          <a:prstGeom prst="rect">
            <a:avLst/>
          </a:prstGeom>
          <a:noFill/>
        </p:spPr>
        <p:txBody>
          <a:bodyPr wrap="square" rtlCol="0">
            <a:spAutoFit/>
          </a:bodyPr>
          <a:lstStyle/>
          <a:p>
            <a:r>
              <a:rPr lang="en-US" sz="1800" dirty="0" smtClean="0"/>
              <a:t>Clustering</a:t>
            </a:r>
            <a:endParaRPr lang="en-US" sz="1800" dirty="0"/>
          </a:p>
        </p:txBody>
      </p:sp>
      <p:sp>
        <p:nvSpPr>
          <p:cNvPr id="25" name="Right Arrow 24"/>
          <p:cNvSpPr/>
          <p:nvPr/>
        </p:nvSpPr>
        <p:spPr bwMode="auto">
          <a:xfrm>
            <a:off x="2412245" y="50292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Right Arrow 25"/>
          <p:cNvSpPr/>
          <p:nvPr/>
        </p:nvSpPr>
        <p:spPr bwMode="auto">
          <a:xfrm>
            <a:off x="5536445" y="50292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TextBox 26"/>
          <p:cNvSpPr txBox="1"/>
          <p:nvPr/>
        </p:nvSpPr>
        <p:spPr>
          <a:xfrm>
            <a:off x="1864289" y="4953000"/>
            <a:ext cx="300082" cy="369332"/>
          </a:xfrm>
          <a:prstGeom prst="rect">
            <a:avLst/>
          </a:prstGeom>
          <a:noFill/>
        </p:spPr>
        <p:txBody>
          <a:bodyPr wrap="none" rtlCol="0">
            <a:spAutoFit/>
          </a:bodyPr>
          <a:lstStyle/>
          <a:p>
            <a:r>
              <a:rPr lang="en-US" sz="1800" dirty="0"/>
              <a:t>x</a:t>
            </a:r>
          </a:p>
        </p:txBody>
      </p:sp>
      <p:sp>
        <p:nvSpPr>
          <p:cNvPr id="28" name="TextBox 27"/>
          <p:cNvSpPr txBox="1"/>
          <p:nvPr/>
        </p:nvSpPr>
        <p:spPr>
          <a:xfrm>
            <a:off x="6755645" y="4953000"/>
            <a:ext cx="312906" cy="369332"/>
          </a:xfrm>
          <a:prstGeom prst="rect">
            <a:avLst/>
          </a:prstGeom>
          <a:noFill/>
        </p:spPr>
        <p:txBody>
          <a:bodyPr wrap="none" rtlCol="0">
            <a:spAutoFit/>
          </a:bodyPr>
          <a:lstStyle/>
          <a:p>
            <a:r>
              <a:rPr lang="en-US" sz="1800" dirty="0"/>
              <a:t>y</a:t>
            </a:r>
          </a:p>
        </p:txBody>
      </p:sp>
      <p:sp>
        <p:nvSpPr>
          <p:cNvPr id="29" name="TextBox 28"/>
          <p:cNvSpPr txBox="1"/>
          <p:nvPr/>
        </p:nvSpPr>
        <p:spPr>
          <a:xfrm>
            <a:off x="7441445" y="5002707"/>
            <a:ext cx="1072529" cy="307777"/>
          </a:xfrm>
          <a:prstGeom prst="rect">
            <a:avLst/>
          </a:prstGeom>
          <a:noFill/>
        </p:spPr>
        <p:txBody>
          <a:bodyPr wrap="none" rtlCol="0">
            <a:spAutoFit/>
          </a:bodyPr>
          <a:lstStyle/>
          <a:p>
            <a:r>
              <a:rPr lang="en-US" sz="1400" dirty="0" smtClean="0"/>
              <a:t>Discrete ID</a:t>
            </a:r>
            <a:endParaRPr lang="en-US" sz="1400" dirty="0"/>
          </a:p>
        </p:txBody>
      </p:sp>
      <p:sp>
        <p:nvSpPr>
          <p:cNvPr id="30" name="Rounded Rectangle 29"/>
          <p:cNvSpPr/>
          <p:nvPr/>
        </p:nvSpPr>
        <p:spPr bwMode="auto">
          <a:xfrm>
            <a:off x="3497646" y="57150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TextBox 30"/>
          <p:cNvSpPr txBox="1"/>
          <p:nvPr/>
        </p:nvSpPr>
        <p:spPr>
          <a:xfrm>
            <a:off x="3497646" y="5754469"/>
            <a:ext cx="1981200" cy="646331"/>
          </a:xfrm>
          <a:prstGeom prst="rect">
            <a:avLst/>
          </a:prstGeom>
          <a:noFill/>
        </p:spPr>
        <p:txBody>
          <a:bodyPr wrap="square" rtlCol="0">
            <a:spAutoFit/>
          </a:bodyPr>
          <a:lstStyle/>
          <a:p>
            <a:r>
              <a:rPr lang="en-US" sz="1800" dirty="0" smtClean="0"/>
              <a:t>Dimensionality</a:t>
            </a:r>
            <a:br>
              <a:rPr lang="en-US" sz="1800" dirty="0" smtClean="0"/>
            </a:br>
            <a:r>
              <a:rPr lang="en-US" sz="1800" dirty="0" smtClean="0"/>
              <a:t>Reduction</a:t>
            </a:r>
            <a:endParaRPr lang="en-US" sz="1800" dirty="0"/>
          </a:p>
        </p:txBody>
      </p:sp>
      <p:sp>
        <p:nvSpPr>
          <p:cNvPr id="32" name="Right Arrow 31"/>
          <p:cNvSpPr/>
          <p:nvPr/>
        </p:nvSpPr>
        <p:spPr bwMode="auto">
          <a:xfrm>
            <a:off x="2430846" y="59436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Right Arrow 32"/>
          <p:cNvSpPr/>
          <p:nvPr/>
        </p:nvSpPr>
        <p:spPr bwMode="auto">
          <a:xfrm>
            <a:off x="5555046" y="59436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TextBox 33"/>
          <p:cNvSpPr txBox="1"/>
          <p:nvPr/>
        </p:nvSpPr>
        <p:spPr>
          <a:xfrm>
            <a:off x="1882890" y="5867400"/>
            <a:ext cx="300082" cy="369332"/>
          </a:xfrm>
          <a:prstGeom prst="rect">
            <a:avLst/>
          </a:prstGeom>
          <a:noFill/>
        </p:spPr>
        <p:txBody>
          <a:bodyPr wrap="none" rtlCol="0">
            <a:spAutoFit/>
          </a:bodyPr>
          <a:lstStyle/>
          <a:p>
            <a:r>
              <a:rPr lang="en-US" sz="1800" dirty="0"/>
              <a:t>x</a:t>
            </a:r>
          </a:p>
        </p:txBody>
      </p:sp>
      <p:sp>
        <p:nvSpPr>
          <p:cNvPr id="35" name="TextBox 34"/>
          <p:cNvSpPr txBox="1"/>
          <p:nvPr/>
        </p:nvSpPr>
        <p:spPr>
          <a:xfrm>
            <a:off x="6774246" y="5867400"/>
            <a:ext cx="312906" cy="369332"/>
          </a:xfrm>
          <a:prstGeom prst="rect">
            <a:avLst/>
          </a:prstGeom>
          <a:noFill/>
        </p:spPr>
        <p:txBody>
          <a:bodyPr wrap="none" rtlCol="0">
            <a:spAutoFit/>
          </a:bodyPr>
          <a:lstStyle/>
          <a:p>
            <a:r>
              <a:rPr lang="en-US" sz="1800" dirty="0"/>
              <a:t>y</a:t>
            </a:r>
          </a:p>
        </p:txBody>
      </p:sp>
      <p:sp>
        <p:nvSpPr>
          <p:cNvPr id="36" name="TextBox 35"/>
          <p:cNvSpPr txBox="1"/>
          <p:nvPr/>
        </p:nvSpPr>
        <p:spPr>
          <a:xfrm>
            <a:off x="7449834" y="5917107"/>
            <a:ext cx="1092955" cy="307777"/>
          </a:xfrm>
          <a:prstGeom prst="rect">
            <a:avLst/>
          </a:prstGeom>
          <a:noFill/>
        </p:spPr>
        <p:txBody>
          <a:bodyPr wrap="none" rtlCol="0">
            <a:spAutoFit/>
          </a:bodyPr>
          <a:lstStyle/>
          <a:p>
            <a:r>
              <a:rPr lang="en-US" sz="1400" dirty="0" smtClean="0"/>
              <a:t>Continuous</a:t>
            </a:r>
            <a:endParaRPr lang="en-US" sz="1400" dirty="0"/>
          </a:p>
        </p:txBody>
      </p:sp>
      <p:sp>
        <p:nvSpPr>
          <p:cNvPr id="8" name="TextBox 7"/>
          <p:cNvSpPr txBox="1"/>
          <p:nvPr/>
        </p:nvSpPr>
        <p:spPr>
          <a:xfrm>
            <a:off x="0" y="1371600"/>
            <a:ext cx="3007855" cy="461665"/>
          </a:xfrm>
          <a:prstGeom prst="rect">
            <a:avLst/>
          </a:prstGeom>
          <a:noFill/>
        </p:spPr>
        <p:txBody>
          <a:bodyPr wrap="none" rtlCol="0">
            <a:spAutoFit/>
          </a:bodyPr>
          <a:lstStyle/>
          <a:p>
            <a:r>
              <a:rPr lang="en-US" sz="2400" dirty="0" smtClean="0"/>
              <a:t>Supervised Learning</a:t>
            </a:r>
            <a:endParaRPr lang="en-US" sz="2400" dirty="0"/>
          </a:p>
        </p:txBody>
      </p:sp>
      <p:sp>
        <p:nvSpPr>
          <p:cNvPr id="37" name="TextBox 36"/>
          <p:cNvSpPr txBox="1"/>
          <p:nvPr/>
        </p:nvSpPr>
        <p:spPr>
          <a:xfrm>
            <a:off x="0" y="4114800"/>
            <a:ext cx="3349895" cy="461665"/>
          </a:xfrm>
          <a:prstGeom prst="rect">
            <a:avLst/>
          </a:prstGeom>
          <a:noFill/>
        </p:spPr>
        <p:txBody>
          <a:bodyPr wrap="none" rtlCol="0">
            <a:spAutoFit/>
          </a:bodyPr>
          <a:lstStyle/>
          <a:p>
            <a:r>
              <a:rPr lang="en-US" sz="2400" dirty="0" smtClean="0"/>
              <a:t>Unsupervised Learning</a:t>
            </a:r>
            <a:endParaRPr lang="en-US" sz="2400" dirty="0"/>
          </a:p>
        </p:txBody>
      </p:sp>
    </p:spTree>
    <p:extLst>
      <p:ext uri="{BB962C8B-B14F-4D97-AF65-F5344CB8AC3E}">
        <p14:creationId xmlns:p14="http://schemas.microsoft.com/office/powerpoint/2010/main" val="61556907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a:lnSpc>
                <a:spcPct val="90000"/>
              </a:lnSpc>
            </a:pPr>
            <a:endParaRPr lang="en-US" dirty="0" smtClean="0"/>
          </a:p>
          <a:p>
            <a:pPr>
              <a:lnSpc>
                <a:spcPct val="90000"/>
              </a:lnSpc>
            </a:pPr>
            <a:r>
              <a:rPr lang="en-US" sz="2600" dirty="0" smtClean="0">
                <a:solidFill>
                  <a:srgbClr val="FF0000"/>
                </a:solidFill>
              </a:rPr>
              <a:t>Programming!</a:t>
            </a:r>
            <a:endParaRPr lang="en-US" sz="2600" dirty="0">
              <a:solidFill>
                <a:srgbClr val="FF0000"/>
              </a:solidFill>
            </a:endParaRPr>
          </a:p>
          <a:p>
            <a:pPr lvl="1">
              <a:lnSpc>
                <a:spcPct val="90000"/>
              </a:lnSpc>
            </a:pPr>
            <a:r>
              <a:rPr lang="en-US" sz="1800" dirty="0" err="1" smtClean="0"/>
              <a:t>Homeworks</a:t>
            </a:r>
            <a:r>
              <a:rPr lang="en-US" sz="1800" dirty="0" smtClean="0"/>
              <a:t> will require Python, C++, and </a:t>
            </a:r>
            <a:r>
              <a:rPr lang="en-US" sz="1800" dirty="0" err="1" smtClean="0"/>
              <a:t>Lua</a:t>
            </a:r>
            <a:r>
              <a:rPr lang="en-US" sz="1800" dirty="0" smtClean="0"/>
              <a:t>!</a:t>
            </a:r>
          </a:p>
          <a:p>
            <a:pPr lvl="1">
              <a:lnSpc>
                <a:spcPct val="90000"/>
              </a:lnSpc>
            </a:pPr>
            <a:r>
              <a:rPr lang="en-US" sz="1800" dirty="0" smtClean="0"/>
              <a:t>Libraries/Frameworks: </a:t>
            </a:r>
            <a:r>
              <a:rPr lang="en-US" sz="1800" dirty="0" err="1" smtClean="0"/>
              <a:t>Caffe</a:t>
            </a:r>
            <a:r>
              <a:rPr lang="en-US" sz="1800" dirty="0" smtClean="0"/>
              <a:t> and Torch</a:t>
            </a:r>
          </a:p>
          <a:p>
            <a:pPr lvl="1">
              <a:lnSpc>
                <a:spcPct val="90000"/>
              </a:lnSpc>
            </a:pPr>
            <a:r>
              <a:rPr lang="en-US" sz="1800" dirty="0" smtClean="0"/>
              <a:t>HW0 (pure python), HW1 (python + </a:t>
            </a:r>
            <a:r>
              <a:rPr lang="en-US" sz="1800" dirty="0" err="1" smtClean="0"/>
              <a:t>Caffe</a:t>
            </a:r>
            <a:r>
              <a:rPr lang="en-US" sz="1800" dirty="0" smtClean="0"/>
              <a:t>), </a:t>
            </a:r>
            <a:br>
              <a:rPr lang="en-US" sz="1800" dirty="0" smtClean="0"/>
            </a:br>
            <a:r>
              <a:rPr lang="en-US" sz="1800" dirty="0" smtClean="0"/>
              <a:t>HW2 (</a:t>
            </a:r>
            <a:r>
              <a:rPr lang="en-US" sz="1800" dirty="0" err="1" smtClean="0"/>
              <a:t>Caffe</a:t>
            </a:r>
            <a:r>
              <a:rPr lang="en-US" sz="1800" dirty="0" smtClean="0"/>
              <a:t>), HW3+4 (Torch)</a:t>
            </a:r>
          </a:p>
          <a:p>
            <a:pPr lvl="1">
              <a:lnSpc>
                <a:spcPct val="90000"/>
              </a:lnSpc>
            </a:pPr>
            <a:r>
              <a:rPr lang="en-US" sz="1800" dirty="0" smtClean="0"/>
              <a:t>Your </a:t>
            </a:r>
            <a:r>
              <a:rPr lang="en-US" sz="1800" dirty="0"/>
              <a:t>language of choice for project</a:t>
            </a:r>
          </a:p>
          <a:p>
            <a:pPr>
              <a:lnSpc>
                <a:spcPct val="90000"/>
              </a:lnSpc>
            </a:pP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110</a:t>
            </a:fld>
            <a:endParaRPr lang="en-US"/>
          </a:p>
        </p:txBody>
      </p:sp>
      <p:pic>
        <p:nvPicPr>
          <p:cNvPr id="6" name="Picture 5"/>
          <p:cNvPicPr>
            <a:picLocks noChangeAspect="1"/>
          </p:cNvPicPr>
          <p:nvPr/>
        </p:nvPicPr>
        <p:blipFill>
          <a:blip r:embed="rId2"/>
          <a:stretch>
            <a:fillRect/>
          </a:stretch>
        </p:blipFill>
        <p:spPr>
          <a:xfrm>
            <a:off x="1193800" y="-25400"/>
            <a:ext cx="6883400" cy="6883400"/>
          </a:xfrm>
          <a:prstGeom prst="rect">
            <a:avLst/>
          </a:prstGeom>
        </p:spPr>
      </p:pic>
    </p:spTree>
    <p:extLst>
      <p:ext uri="{BB962C8B-B14F-4D97-AF65-F5344CB8AC3E}">
        <p14:creationId xmlns:p14="http://schemas.microsoft.com/office/powerpoint/2010/main" val="24074822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&amp; Deliverables</a:t>
            </a:r>
            <a:endParaRPr lang="en-US" dirty="0"/>
          </a:p>
        </p:txBody>
      </p:sp>
      <p:sp>
        <p:nvSpPr>
          <p:cNvPr id="3" name="Content Placeholder 2"/>
          <p:cNvSpPr>
            <a:spLocks noGrp="1"/>
          </p:cNvSpPr>
          <p:nvPr>
            <p:ph idx="1"/>
          </p:nvPr>
        </p:nvSpPr>
        <p:spPr/>
        <p:txBody>
          <a:bodyPr>
            <a:normAutofit fontScale="92500" lnSpcReduction="20000"/>
          </a:bodyPr>
          <a:lstStyle/>
          <a:p>
            <a:pPr eaLnBrk="1" hangingPunct="1">
              <a:lnSpc>
                <a:spcPct val="90000"/>
              </a:lnSpc>
            </a:pPr>
            <a:r>
              <a:rPr lang="en-US" dirty="0"/>
              <a:t>4</a:t>
            </a:r>
            <a:r>
              <a:rPr lang="en-US" dirty="0" smtClean="0"/>
              <a:t> </a:t>
            </a:r>
            <a:r>
              <a:rPr lang="en-US" dirty="0" err="1"/>
              <a:t>homeworks</a:t>
            </a:r>
            <a:r>
              <a:rPr lang="en-US" dirty="0"/>
              <a:t> </a:t>
            </a:r>
            <a:r>
              <a:rPr lang="en-US" dirty="0" smtClean="0"/>
              <a:t>(40%</a:t>
            </a:r>
            <a:r>
              <a:rPr lang="en-US" dirty="0"/>
              <a:t>)</a:t>
            </a:r>
          </a:p>
          <a:p>
            <a:pPr lvl="1" eaLnBrk="1" hangingPunct="1">
              <a:lnSpc>
                <a:spcPct val="90000"/>
              </a:lnSpc>
            </a:pPr>
            <a:r>
              <a:rPr lang="en-US" dirty="0"/>
              <a:t>First one goes out </a:t>
            </a:r>
            <a:r>
              <a:rPr lang="en-US" dirty="0" smtClean="0"/>
              <a:t>next week</a:t>
            </a:r>
            <a:endParaRPr lang="en-US" dirty="0"/>
          </a:p>
          <a:p>
            <a:pPr lvl="2" eaLnBrk="1" hangingPunct="1">
              <a:lnSpc>
                <a:spcPct val="90000"/>
              </a:lnSpc>
            </a:pPr>
            <a:r>
              <a:rPr lang="en-US" dirty="0"/>
              <a:t>Start early, Start early, Start early, Start early, Start early, Start early, Start early, Start early, Start early, Start early</a:t>
            </a:r>
          </a:p>
          <a:p>
            <a:pPr eaLnBrk="1" hangingPunct="1">
              <a:lnSpc>
                <a:spcPct val="90000"/>
              </a:lnSpc>
            </a:pPr>
            <a:endParaRPr lang="en-US" dirty="0" smtClean="0"/>
          </a:p>
          <a:p>
            <a:pPr eaLnBrk="1" hangingPunct="1">
              <a:lnSpc>
                <a:spcPct val="90000"/>
              </a:lnSpc>
            </a:pPr>
            <a:r>
              <a:rPr lang="en-US" dirty="0" smtClean="0"/>
              <a:t>Paper Reviews (15%)</a:t>
            </a:r>
          </a:p>
          <a:p>
            <a:pPr lvl="1" eaLnBrk="1" hangingPunct="1">
              <a:lnSpc>
                <a:spcPct val="90000"/>
              </a:lnSpc>
            </a:pPr>
            <a:r>
              <a:rPr lang="en-US" dirty="0" smtClean="0"/>
              <a:t>Read 1 paper per class</a:t>
            </a:r>
          </a:p>
          <a:p>
            <a:pPr lvl="1" eaLnBrk="1" hangingPunct="1">
              <a:lnSpc>
                <a:spcPct val="90000"/>
              </a:lnSpc>
            </a:pPr>
            <a:r>
              <a:rPr lang="en-US" dirty="0" smtClean="0"/>
              <a:t>Submit reviews before class</a:t>
            </a:r>
          </a:p>
          <a:p>
            <a:pPr eaLnBrk="1" hangingPunct="1">
              <a:lnSpc>
                <a:spcPct val="90000"/>
              </a:lnSpc>
            </a:pPr>
            <a:endParaRPr lang="en-US" dirty="0" smtClean="0"/>
          </a:p>
          <a:p>
            <a:pPr eaLnBrk="1" hangingPunct="1">
              <a:lnSpc>
                <a:spcPct val="90000"/>
              </a:lnSpc>
            </a:pPr>
            <a:r>
              <a:rPr lang="en-US" dirty="0" smtClean="0"/>
              <a:t>Paper Presentations (15%)</a:t>
            </a:r>
          </a:p>
          <a:p>
            <a:pPr lvl="1" eaLnBrk="1" hangingPunct="1">
              <a:lnSpc>
                <a:spcPct val="90000"/>
              </a:lnSpc>
            </a:pPr>
            <a:r>
              <a:rPr lang="en-US" dirty="0" smtClean="0"/>
              <a:t>[Tentative] 1 presentation in the semester</a:t>
            </a:r>
          </a:p>
          <a:p>
            <a:pPr lvl="1" eaLnBrk="1" hangingPunct="1">
              <a:lnSpc>
                <a:spcPct val="90000"/>
              </a:lnSpc>
            </a:pPr>
            <a:r>
              <a:rPr lang="en-US" dirty="0" smtClean="0"/>
              <a:t>Practice run with a TA 3-4 days before scheduled date</a:t>
            </a:r>
          </a:p>
          <a:p>
            <a:pPr eaLnBrk="1" hangingPunct="1">
              <a:lnSpc>
                <a:spcPct val="90000"/>
              </a:lnSpc>
            </a:pPr>
            <a:endParaRPr lang="en-US" dirty="0" smtClean="0"/>
          </a:p>
          <a:p>
            <a:pPr eaLnBrk="1" hangingPunct="1">
              <a:lnSpc>
                <a:spcPct val="90000"/>
              </a:lnSpc>
            </a:pPr>
            <a:r>
              <a:rPr lang="en-US" dirty="0" smtClean="0"/>
              <a:t>Final </a:t>
            </a:r>
            <a:r>
              <a:rPr lang="en-US" dirty="0"/>
              <a:t>project (25%)</a:t>
            </a:r>
          </a:p>
          <a:p>
            <a:pPr lvl="1" eaLnBrk="1" hangingPunct="1">
              <a:lnSpc>
                <a:spcPct val="90000"/>
              </a:lnSpc>
            </a:pPr>
            <a:r>
              <a:rPr lang="en-US" dirty="0" smtClean="0"/>
              <a:t>Projects </a:t>
            </a:r>
            <a:r>
              <a:rPr lang="en-US" dirty="0"/>
              <a:t>done individually, or groups of two students  </a:t>
            </a:r>
          </a:p>
          <a:p>
            <a:pPr lvl="0" eaLnBrk="1" hangingPunct="1">
              <a:lnSpc>
                <a:spcPct val="90000"/>
              </a:lnSpc>
            </a:pPr>
            <a:endParaRPr lang="en-US" dirty="0" smtClean="0">
              <a:solidFill>
                <a:prstClr val="black"/>
              </a:solidFill>
            </a:endParaRPr>
          </a:p>
          <a:p>
            <a:pPr lvl="0" eaLnBrk="1" hangingPunct="1">
              <a:lnSpc>
                <a:spcPct val="90000"/>
              </a:lnSpc>
            </a:pPr>
            <a:r>
              <a:rPr lang="en-US" dirty="0" smtClean="0">
                <a:solidFill>
                  <a:prstClr val="black"/>
                </a:solidFill>
              </a:rPr>
              <a:t>Class Participation (5</a:t>
            </a:r>
            <a:r>
              <a:rPr lang="en-US" dirty="0">
                <a:solidFill>
                  <a:prstClr val="black"/>
                </a:solidFill>
              </a:rPr>
              <a:t>%)</a:t>
            </a:r>
          </a:p>
          <a:p>
            <a:pPr lvl="1" eaLnBrk="1" hangingPunct="1">
              <a:lnSpc>
                <a:spcPct val="90000"/>
              </a:lnSpc>
            </a:pPr>
            <a:r>
              <a:rPr lang="en-US" dirty="0" smtClean="0"/>
              <a:t>Contribute to class discussions on Scholar</a:t>
            </a:r>
          </a:p>
          <a:p>
            <a:pPr lvl="1" eaLnBrk="1" hangingPunct="1">
              <a:lnSpc>
                <a:spcPct val="90000"/>
              </a:lnSpc>
            </a:pPr>
            <a:r>
              <a:rPr lang="en-US" dirty="0" smtClean="0"/>
              <a:t>Ask questions, answer questions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111</a:t>
            </a:fld>
            <a:endParaRPr lang="en-US"/>
          </a:p>
        </p:txBody>
      </p:sp>
    </p:spTree>
    <p:extLst>
      <p:ext uri="{BB962C8B-B14F-4D97-AF65-F5344CB8AC3E}">
        <p14:creationId xmlns:p14="http://schemas.microsoft.com/office/powerpoint/2010/main" val="341998857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Homeworks</a:t>
            </a:r>
            <a:endParaRPr lang="en-US" dirty="0"/>
          </a:p>
        </p:txBody>
      </p:sp>
      <p:sp>
        <p:nvSpPr>
          <p:cNvPr id="3" name="Content Placeholder 2"/>
          <p:cNvSpPr>
            <a:spLocks noGrp="1"/>
          </p:cNvSpPr>
          <p:nvPr>
            <p:ph idx="1"/>
          </p:nvPr>
        </p:nvSpPr>
        <p:spPr/>
        <p:txBody>
          <a:bodyPr>
            <a:normAutofit/>
          </a:bodyPr>
          <a:lstStyle/>
          <a:p>
            <a:r>
              <a:rPr lang="en-US" dirty="0" err="1" smtClean="0"/>
              <a:t>Homeworks</a:t>
            </a:r>
            <a:r>
              <a:rPr lang="en-US" dirty="0" smtClean="0"/>
              <a:t> are hard, start early!</a:t>
            </a:r>
          </a:p>
          <a:p>
            <a:pPr lvl="1"/>
            <a:r>
              <a:rPr lang="en-US" dirty="0" smtClean="0"/>
              <a:t>Due in 2 weeks via Scholar (Assignments tool)</a:t>
            </a:r>
          </a:p>
          <a:p>
            <a:pPr lvl="1"/>
            <a:r>
              <a:rPr lang="en-US" dirty="0" smtClean="0"/>
              <a:t>Pure </a:t>
            </a:r>
            <a:r>
              <a:rPr lang="en-US" dirty="0"/>
              <a:t>Implementation </a:t>
            </a:r>
            <a:endParaRPr lang="en-US" dirty="0" smtClean="0"/>
          </a:p>
          <a:p>
            <a:pPr lvl="1"/>
            <a:r>
              <a:rPr lang="en-US" dirty="0" err="1" smtClean="0"/>
              <a:t>Kaggle</a:t>
            </a:r>
            <a:r>
              <a:rPr lang="en-US" dirty="0" smtClean="0"/>
              <a:t> Competitions:</a:t>
            </a:r>
          </a:p>
          <a:p>
            <a:pPr lvl="2"/>
            <a:r>
              <a:rPr lang="en-US" dirty="0">
                <a:hlinkClick r:id="rId2"/>
              </a:rPr>
              <a:t>https://inclass.kaggle.com/c/VT-ECE-Machine-Learning-</a:t>
            </a:r>
            <a:r>
              <a:rPr lang="en-US" dirty="0" smtClean="0">
                <a:hlinkClick r:id="rId2"/>
              </a:rPr>
              <a:t>HW1</a:t>
            </a:r>
            <a:endParaRPr lang="en-US" dirty="0" smtClean="0"/>
          </a:p>
          <a:p>
            <a:pPr lvl="2"/>
            <a:endParaRPr lang="en-US" dirty="0" smtClean="0"/>
          </a:p>
          <a:p>
            <a:r>
              <a:rPr lang="en-US" dirty="0" smtClean="0"/>
              <a:t>“Free” Late Days</a:t>
            </a:r>
          </a:p>
          <a:p>
            <a:pPr lvl="1"/>
            <a:r>
              <a:rPr lang="en-US" dirty="0"/>
              <a:t>5</a:t>
            </a:r>
            <a:r>
              <a:rPr lang="en-US" dirty="0" smtClean="0"/>
              <a:t> late days for the semester </a:t>
            </a:r>
          </a:p>
          <a:p>
            <a:pPr lvl="2"/>
            <a:r>
              <a:rPr lang="en-US" dirty="0" smtClean="0"/>
              <a:t>Use for HW, project proposal/report</a:t>
            </a:r>
          </a:p>
          <a:p>
            <a:pPr lvl="2"/>
            <a:r>
              <a:rPr lang="en-US" dirty="0" smtClean="0"/>
              <a:t>Cannot use for HW0, reviews, or presentations</a:t>
            </a:r>
          </a:p>
          <a:p>
            <a:pPr lvl="1"/>
            <a:endParaRPr lang="en-US" dirty="0" smtClean="0"/>
          </a:p>
          <a:p>
            <a:pPr lvl="1"/>
            <a:r>
              <a:rPr lang="en-US" dirty="0" smtClean="0"/>
              <a:t>After free late days are used up:</a:t>
            </a:r>
          </a:p>
          <a:p>
            <a:pPr lvl="2"/>
            <a:r>
              <a:rPr lang="en-US" dirty="0" smtClean="0"/>
              <a:t>25% penalty for each late day</a:t>
            </a:r>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112</a:t>
            </a:fld>
            <a:endParaRPr lang="en-US"/>
          </a:p>
        </p:txBody>
      </p:sp>
    </p:spTree>
    <p:extLst>
      <p:ext uri="{BB962C8B-B14F-4D97-AF65-F5344CB8AC3E}">
        <p14:creationId xmlns:p14="http://schemas.microsoft.com/office/powerpoint/2010/main" val="385227252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HW0</a:t>
            </a:r>
            <a:endParaRPr lang="en-US" dirty="0"/>
          </a:p>
        </p:txBody>
      </p:sp>
      <p:sp>
        <p:nvSpPr>
          <p:cNvPr id="3" name="Content Placeholder 2"/>
          <p:cNvSpPr>
            <a:spLocks noGrp="1"/>
          </p:cNvSpPr>
          <p:nvPr>
            <p:ph idx="1"/>
          </p:nvPr>
        </p:nvSpPr>
        <p:spPr/>
        <p:txBody>
          <a:bodyPr/>
          <a:lstStyle/>
          <a:p>
            <a:r>
              <a:rPr lang="en-US" dirty="0" smtClean="0"/>
              <a:t>Out today; due Monday (08/31)</a:t>
            </a:r>
          </a:p>
          <a:p>
            <a:pPr lvl="1"/>
            <a:r>
              <a:rPr lang="en-US" dirty="0" smtClean="0"/>
              <a:t>Available on class webpage + Scholar</a:t>
            </a:r>
          </a:p>
          <a:p>
            <a:endParaRPr lang="en-US" dirty="0"/>
          </a:p>
          <a:p>
            <a:r>
              <a:rPr lang="en-US" dirty="0" smtClean="0"/>
              <a:t>Grading</a:t>
            </a:r>
          </a:p>
          <a:p>
            <a:pPr lvl="1"/>
            <a:r>
              <a:rPr lang="en-US" dirty="0" smtClean="0"/>
              <a:t>Does not count towards grade.</a:t>
            </a:r>
          </a:p>
          <a:p>
            <a:pPr lvl="1"/>
            <a:r>
              <a:rPr lang="en-US" dirty="0" smtClean="0"/>
              <a:t>BUT Pass/Fail. </a:t>
            </a:r>
          </a:p>
          <a:p>
            <a:pPr lvl="1"/>
            <a:r>
              <a:rPr lang="en-US" dirty="0" smtClean="0"/>
              <a:t>&lt;=75% means that you might not be prepared for the class</a:t>
            </a:r>
          </a:p>
          <a:p>
            <a:pPr lvl="1"/>
            <a:endParaRPr lang="en-US" dirty="0"/>
          </a:p>
          <a:p>
            <a:r>
              <a:rPr lang="en-US" dirty="0" smtClean="0"/>
              <a:t>Topics</a:t>
            </a:r>
          </a:p>
          <a:p>
            <a:pPr lvl="1"/>
            <a:r>
              <a:rPr lang="en-US" dirty="0" smtClean="0"/>
              <a:t>Implement a multi-class SVM and soft-max classifier</a:t>
            </a:r>
          </a:p>
          <a:p>
            <a:pPr lvl="1"/>
            <a:r>
              <a:rPr lang="en-US" dirty="0" smtClean="0"/>
              <a:t>SGD on two different losses</a:t>
            </a:r>
          </a:p>
          <a:p>
            <a:pPr lvl="1"/>
            <a:r>
              <a:rPr lang="en-US" dirty="0" err="1" smtClean="0"/>
              <a:t>Hyperparameter</a:t>
            </a:r>
            <a:r>
              <a:rPr lang="en-US" dirty="0" smtClean="0"/>
              <a:t> optimization with a standard package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113</a:t>
            </a:fld>
            <a:endParaRPr lang="en-US"/>
          </a:p>
        </p:txBody>
      </p:sp>
    </p:spTree>
    <p:extLst>
      <p:ext uri="{BB962C8B-B14F-4D97-AF65-F5344CB8AC3E}">
        <p14:creationId xmlns:p14="http://schemas.microsoft.com/office/powerpoint/2010/main" val="242374800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Reviews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Length</a:t>
            </a:r>
          </a:p>
          <a:p>
            <a:pPr lvl="1"/>
            <a:r>
              <a:rPr lang="en-US" dirty="0" smtClean="0"/>
              <a:t>&lt;=1 page</a:t>
            </a:r>
            <a:r>
              <a:rPr lang="en-US" smtClean="0"/>
              <a:t>, 11 </a:t>
            </a:r>
            <a:r>
              <a:rPr lang="en-US" dirty="0" err="1" smtClean="0"/>
              <a:t>pt</a:t>
            </a:r>
            <a:r>
              <a:rPr lang="en-US" dirty="0" smtClean="0"/>
              <a:t> Times New Roman, 1 inch margins</a:t>
            </a:r>
          </a:p>
          <a:p>
            <a:r>
              <a:rPr lang="en-US" dirty="0" smtClean="0"/>
              <a:t>Due: Midnight before class</a:t>
            </a:r>
          </a:p>
          <a:p>
            <a:endParaRPr lang="en-US" dirty="0" smtClean="0"/>
          </a:p>
          <a:p>
            <a:r>
              <a:rPr lang="en-US" dirty="0" smtClean="0"/>
              <a:t>Organization</a:t>
            </a:r>
          </a:p>
          <a:p>
            <a:pPr lvl="1"/>
            <a:r>
              <a:rPr lang="en-US" dirty="0" smtClean="0"/>
              <a:t>Summary:</a:t>
            </a:r>
          </a:p>
          <a:p>
            <a:pPr lvl="2"/>
            <a:r>
              <a:rPr lang="en-US" sz="1200" dirty="0"/>
              <a:t>W</a:t>
            </a:r>
            <a:r>
              <a:rPr lang="en-US" sz="1200" dirty="0" smtClean="0"/>
              <a:t>hat </a:t>
            </a:r>
            <a:r>
              <a:rPr lang="en-US" sz="1200" dirty="0"/>
              <a:t>is this paper </a:t>
            </a:r>
            <a:r>
              <a:rPr lang="en-US" sz="1200" dirty="0" smtClean="0"/>
              <a:t>about? What is the main contribution? Describe the main approach &amp; results. </a:t>
            </a:r>
            <a:r>
              <a:rPr lang="en-US" sz="1200" dirty="0"/>
              <a:t>Just facts, no opinions yet</a:t>
            </a:r>
            <a:r>
              <a:rPr lang="en-US" sz="1200" dirty="0" smtClean="0"/>
              <a:t>.</a:t>
            </a:r>
          </a:p>
          <a:p>
            <a:pPr lvl="1"/>
            <a:r>
              <a:rPr lang="en-US" dirty="0" smtClean="0"/>
              <a:t>List </a:t>
            </a:r>
            <a:r>
              <a:rPr lang="en-US" dirty="0"/>
              <a:t>of positive points / </a:t>
            </a:r>
            <a:r>
              <a:rPr lang="en-US" dirty="0" smtClean="0"/>
              <a:t>Strengths:</a:t>
            </a:r>
          </a:p>
          <a:p>
            <a:pPr lvl="2"/>
            <a:r>
              <a:rPr lang="en-US" sz="1200" dirty="0" smtClean="0"/>
              <a:t>Is there a </a:t>
            </a:r>
            <a:r>
              <a:rPr lang="en-US" sz="1200" dirty="0"/>
              <a:t>new theoretical </a:t>
            </a:r>
            <a:r>
              <a:rPr lang="en-US" sz="1200" dirty="0" smtClean="0"/>
              <a:t>insight? Or a significant empirical advance? Did </a:t>
            </a:r>
            <a:r>
              <a:rPr lang="en-US" sz="1200" dirty="0"/>
              <a:t>they solve a standing open problem? O</a:t>
            </a:r>
            <a:r>
              <a:rPr lang="en-US" sz="1200" dirty="0" smtClean="0"/>
              <a:t>r </a:t>
            </a:r>
            <a:r>
              <a:rPr lang="en-US" sz="1200" dirty="0"/>
              <a:t>is a good formulation for a new problem? </a:t>
            </a:r>
            <a:r>
              <a:rPr lang="en-US" sz="1200" dirty="0" smtClean="0"/>
              <a:t>Or </a:t>
            </a:r>
            <a:r>
              <a:rPr lang="en-US" sz="1200" dirty="0"/>
              <a:t>a faster/better solution for an existing problem? </a:t>
            </a:r>
            <a:r>
              <a:rPr lang="en-US" sz="1200" dirty="0" smtClean="0"/>
              <a:t>Any </a:t>
            </a:r>
            <a:r>
              <a:rPr lang="en-US" sz="1200" dirty="0"/>
              <a:t>good practical outcome (code, algorithm, </a:t>
            </a:r>
            <a:r>
              <a:rPr lang="en-US" sz="1200" dirty="0" err="1"/>
              <a:t>etc</a:t>
            </a:r>
            <a:r>
              <a:rPr lang="en-US" sz="1200" dirty="0"/>
              <a:t>)? </a:t>
            </a:r>
            <a:r>
              <a:rPr lang="en-US" sz="1200" dirty="0" smtClean="0"/>
              <a:t>Are </a:t>
            </a:r>
            <a:r>
              <a:rPr lang="en-US" sz="1200" dirty="0"/>
              <a:t>the experiments well executed? </a:t>
            </a:r>
            <a:r>
              <a:rPr lang="en-US" sz="1200" dirty="0" smtClean="0"/>
              <a:t>Useful </a:t>
            </a:r>
            <a:r>
              <a:rPr lang="en-US" sz="1200" dirty="0"/>
              <a:t>for the community in general?</a:t>
            </a:r>
          </a:p>
          <a:p>
            <a:pPr lvl="1"/>
            <a:r>
              <a:rPr lang="en-US" dirty="0" smtClean="0"/>
              <a:t>List </a:t>
            </a:r>
            <a:r>
              <a:rPr lang="en-US" dirty="0"/>
              <a:t>of negative points / Weaknesses: </a:t>
            </a:r>
          </a:p>
          <a:p>
            <a:pPr lvl="2"/>
            <a:r>
              <a:rPr lang="en-US" sz="1200" dirty="0" smtClean="0"/>
              <a:t>What would you do differently? Any </a:t>
            </a:r>
            <a:r>
              <a:rPr lang="en-US" sz="1200" dirty="0"/>
              <a:t>missing baselines? </a:t>
            </a:r>
            <a:r>
              <a:rPr lang="en-US" sz="1200" dirty="0" smtClean="0"/>
              <a:t>missing </a:t>
            </a:r>
            <a:r>
              <a:rPr lang="en-US" sz="1200" dirty="0"/>
              <a:t>datasets? any odd design choices in the algorithm not explained well? quality of writing? Is there sufficient novelty in what they propose? Has it already been done? Minor variation of previous work? Why should anyone care? Is the problem interesting and significant?</a:t>
            </a:r>
          </a:p>
          <a:p>
            <a:pPr lvl="1"/>
            <a:r>
              <a:rPr lang="en-US" dirty="0" smtClean="0"/>
              <a:t>Reflections</a:t>
            </a:r>
          </a:p>
          <a:p>
            <a:pPr lvl="2"/>
            <a:r>
              <a:rPr lang="en-US" sz="1200" dirty="0" smtClean="0"/>
              <a:t>How does this relate to other papers we have read? What are the next research directions in this line of work?</a:t>
            </a:r>
            <a:endParaRPr lang="en-US" sz="12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114</a:t>
            </a:fld>
            <a:endParaRPr lang="en-US"/>
          </a:p>
        </p:txBody>
      </p:sp>
    </p:spTree>
    <p:extLst>
      <p:ext uri="{BB962C8B-B14F-4D97-AF65-F5344CB8AC3E}">
        <p14:creationId xmlns:p14="http://schemas.microsoft.com/office/powerpoint/2010/main" val="4117834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Presentations</a:t>
            </a:r>
            <a:endParaRPr lang="en-US" dirty="0"/>
          </a:p>
        </p:txBody>
      </p:sp>
      <p:sp>
        <p:nvSpPr>
          <p:cNvPr id="3" name="Content Placeholder 2"/>
          <p:cNvSpPr>
            <a:spLocks noGrp="1"/>
          </p:cNvSpPr>
          <p:nvPr>
            <p:ph idx="1"/>
          </p:nvPr>
        </p:nvSpPr>
        <p:spPr/>
        <p:txBody>
          <a:bodyPr>
            <a:normAutofit lnSpcReduction="10000"/>
          </a:bodyPr>
          <a:lstStyle/>
          <a:p>
            <a:r>
              <a:rPr lang="en-US" dirty="0" smtClean="0"/>
              <a:t>Frequency</a:t>
            </a:r>
          </a:p>
          <a:p>
            <a:pPr lvl="1"/>
            <a:r>
              <a:rPr lang="en-US" dirty="0" smtClean="0"/>
              <a:t>[Tentative] Once in the semester</a:t>
            </a:r>
          </a:p>
          <a:p>
            <a:endParaRPr lang="en-US" dirty="0"/>
          </a:p>
          <a:p>
            <a:r>
              <a:rPr lang="en-US" dirty="0" smtClean="0"/>
              <a:t>Expectations</a:t>
            </a:r>
          </a:p>
          <a:p>
            <a:pPr lvl="1"/>
            <a:r>
              <a:rPr lang="en-US" dirty="0" smtClean="0"/>
              <a:t>Read all papers for that day </a:t>
            </a:r>
          </a:p>
          <a:p>
            <a:pPr lvl="1"/>
            <a:r>
              <a:rPr lang="en-US" dirty="0" smtClean="0"/>
              <a:t>Overview of that day’s theme (e.g. Visualizing </a:t>
            </a:r>
            <a:r>
              <a:rPr lang="en-US" dirty="0" err="1" smtClean="0"/>
              <a:t>ConvNets</a:t>
            </a:r>
            <a:r>
              <a:rPr lang="en-US" dirty="0" smtClean="0"/>
              <a:t>)</a:t>
            </a:r>
          </a:p>
          <a:p>
            <a:pPr lvl="1"/>
            <a:r>
              <a:rPr lang="en-US" dirty="0"/>
              <a:t>Present </a:t>
            </a:r>
            <a:r>
              <a:rPr lang="en-US" dirty="0" smtClean="0"/>
              <a:t>details of at </a:t>
            </a:r>
            <a:r>
              <a:rPr lang="en-US" dirty="0"/>
              <a:t>least 2 papers in detail</a:t>
            </a:r>
          </a:p>
          <a:p>
            <a:pPr lvl="2"/>
            <a:r>
              <a:rPr lang="en-US" dirty="0"/>
              <a:t>Describe </a:t>
            </a:r>
            <a:r>
              <a:rPr lang="en-US" dirty="0" smtClean="0"/>
              <a:t>formulation, experiment, approaches, datasets</a:t>
            </a:r>
          </a:p>
          <a:p>
            <a:pPr lvl="2"/>
            <a:r>
              <a:rPr lang="en-US" dirty="0" smtClean="0"/>
              <a:t>Encouraged </a:t>
            </a:r>
            <a:r>
              <a:rPr lang="en-US" dirty="0"/>
              <a:t>to present a broad </a:t>
            </a:r>
            <a:r>
              <a:rPr lang="en-US" dirty="0" smtClean="0"/>
              <a:t>picture</a:t>
            </a:r>
          </a:p>
          <a:p>
            <a:pPr lvl="2"/>
            <a:r>
              <a:rPr lang="en-US" dirty="0" smtClean="0"/>
              <a:t>Show results; demo code if possible</a:t>
            </a:r>
            <a:endParaRPr lang="en-US" dirty="0"/>
          </a:p>
          <a:p>
            <a:pPr lvl="1"/>
            <a:r>
              <a:rPr lang="en-US" dirty="0" smtClean="0"/>
              <a:t>How do different papers related to each other?</a:t>
            </a:r>
          </a:p>
          <a:p>
            <a:pPr lvl="1"/>
            <a:r>
              <a:rPr lang="en-US" dirty="0"/>
              <a:t>Please clearly cite the source of each slide that is not your own. </a:t>
            </a:r>
            <a:endParaRPr lang="en-US" dirty="0" smtClean="0"/>
          </a:p>
          <a:p>
            <a:pPr lvl="1"/>
            <a:r>
              <a:rPr lang="en-US" dirty="0" smtClean="0"/>
              <a:t>No review needed</a:t>
            </a:r>
          </a:p>
          <a:p>
            <a:pPr lvl="1"/>
            <a:r>
              <a:rPr lang="en-US" dirty="0" smtClean="0"/>
              <a:t>Meet with TA 3-4 days before class to dry run presentation </a:t>
            </a:r>
          </a:p>
          <a:p>
            <a:pPr lvl="2"/>
            <a:r>
              <a:rPr lang="en-US" dirty="0" smtClean="0"/>
              <a:t>Worth 40% of presentation grade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115</a:t>
            </a:fld>
            <a:endParaRPr lang="en-US"/>
          </a:p>
        </p:txBody>
      </p:sp>
    </p:spTree>
    <p:extLst>
      <p:ext uri="{BB962C8B-B14F-4D97-AF65-F5344CB8AC3E}">
        <p14:creationId xmlns:p14="http://schemas.microsoft.com/office/powerpoint/2010/main" val="2759464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Goal</a:t>
            </a:r>
          </a:p>
          <a:p>
            <a:pPr lvl="1"/>
            <a:r>
              <a:rPr lang="en-US" dirty="0" smtClean="0"/>
              <a:t>Chance to try Deep Learning</a:t>
            </a:r>
          </a:p>
          <a:p>
            <a:pPr lvl="1"/>
            <a:r>
              <a:rPr lang="en-US" dirty="0" smtClean="0"/>
              <a:t>Encouraged to apply to your research (computer vision, NLP, UAVs, computational biology…)</a:t>
            </a:r>
          </a:p>
          <a:p>
            <a:pPr lvl="1"/>
            <a:r>
              <a:rPr lang="en-US" dirty="0" smtClean="0"/>
              <a:t>Must be done this semester. No double counting.</a:t>
            </a:r>
          </a:p>
          <a:p>
            <a:pPr lvl="1"/>
            <a:r>
              <a:rPr lang="en-US" dirty="0"/>
              <a:t>Can combine with other classes </a:t>
            </a:r>
          </a:p>
          <a:p>
            <a:pPr lvl="2"/>
            <a:r>
              <a:rPr lang="en-US" dirty="0"/>
              <a:t>get permission from both instructors; delineate different parts</a:t>
            </a:r>
          </a:p>
          <a:p>
            <a:pPr lvl="1"/>
            <a:r>
              <a:rPr lang="en-US" dirty="0"/>
              <a:t>Extra credit for shooting for a publication</a:t>
            </a:r>
          </a:p>
          <a:p>
            <a:endParaRPr lang="en-US" dirty="0" smtClean="0"/>
          </a:p>
          <a:p>
            <a:r>
              <a:rPr lang="en-US" dirty="0" smtClean="0"/>
              <a:t>Main categories</a:t>
            </a:r>
          </a:p>
          <a:p>
            <a:pPr lvl="1"/>
            <a:r>
              <a:rPr lang="en-US" dirty="0" smtClean="0">
                <a:solidFill>
                  <a:srgbClr val="FF0000"/>
                </a:solidFill>
              </a:rPr>
              <a:t>Application/Survey</a:t>
            </a:r>
          </a:p>
          <a:p>
            <a:pPr lvl="2"/>
            <a:r>
              <a:rPr lang="en-US" dirty="0" smtClean="0"/>
              <a:t>Compare a bunch of existing algorithms on a new application domain of your interest</a:t>
            </a:r>
          </a:p>
          <a:p>
            <a:pPr lvl="1"/>
            <a:r>
              <a:rPr lang="en-US" dirty="0" smtClean="0">
                <a:solidFill>
                  <a:srgbClr val="FF0000"/>
                </a:solidFill>
              </a:rPr>
              <a:t>Formulation/Development</a:t>
            </a:r>
          </a:p>
          <a:p>
            <a:pPr lvl="2"/>
            <a:r>
              <a:rPr lang="en-US" dirty="0" smtClean="0"/>
              <a:t>Formulate a new model or algorithm for a new or old problem</a:t>
            </a:r>
          </a:p>
          <a:p>
            <a:pPr lvl="1"/>
            <a:r>
              <a:rPr lang="en-US" dirty="0" smtClean="0">
                <a:solidFill>
                  <a:srgbClr val="FF0000"/>
                </a:solidFill>
              </a:rPr>
              <a:t>Theory</a:t>
            </a:r>
          </a:p>
          <a:p>
            <a:pPr lvl="2"/>
            <a:r>
              <a:rPr lang="en-US" dirty="0" smtClean="0"/>
              <a:t>Theoretically analyze an existing algorithm</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116</a:t>
            </a:fld>
            <a:endParaRPr lang="en-US"/>
          </a:p>
        </p:txBody>
      </p:sp>
    </p:spTree>
    <p:extLst>
      <p:ext uri="{BB962C8B-B14F-4D97-AF65-F5344CB8AC3E}">
        <p14:creationId xmlns:p14="http://schemas.microsoft.com/office/powerpoint/2010/main" val="2763802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 2013 Projects</a:t>
            </a:r>
            <a:endParaRPr lang="en-US" dirty="0"/>
          </a:p>
        </p:txBody>
      </p:sp>
      <p:sp>
        <p:nvSpPr>
          <p:cNvPr id="3" name="Content Placeholder 2"/>
          <p:cNvSpPr>
            <a:spLocks noGrp="1"/>
          </p:cNvSpPr>
          <p:nvPr>
            <p:ph idx="1"/>
          </p:nvPr>
        </p:nvSpPr>
        <p:spPr/>
        <p:txBody>
          <a:bodyPr/>
          <a:lstStyle/>
          <a:p>
            <a:r>
              <a:rPr lang="en-US" dirty="0" smtClean="0"/>
              <a:t>Poster/Demo Session</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117</a:t>
            </a:fld>
            <a:endParaRPr lang="en-US"/>
          </a:p>
        </p:txBody>
      </p:sp>
      <p:pic>
        <p:nvPicPr>
          <p:cNvPr id="6" name="Picture 5"/>
          <p:cNvPicPr>
            <a:picLocks noChangeAspect="1"/>
          </p:cNvPicPr>
          <p:nvPr/>
        </p:nvPicPr>
        <p:blipFill>
          <a:blip r:embed="rId2"/>
          <a:stretch>
            <a:fillRect/>
          </a:stretch>
        </p:blipFill>
        <p:spPr>
          <a:xfrm>
            <a:off x="1447800" y="1701546"/>
            <a:ext cx="5562600" cy="4394454"/>
          </a:xfrm>
          <a:prstGeom prst="rect">
            <a:avLst/>
          </a:prstGeom>
        </p:spPr>
      </p:pic>
    </p:spTree>
    <p:extLst>
      <p:ext uri="{BB962C8B-B14F-4D97-AF65-F5344CB8AC3E}">
        <p14:creationId xmlns:p14="http://schemas.microsoft.com/office/powerpoint/2010/main" val="323726888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 2013 Projects</a:t>
            </a:r>
            <a:endParaRPr lang="en-US" dirty="0"/>
          </a:p>
        </p:txBody>
      </p:sp>
      <p:sp>
        <p:nvSpPr>
          <p:cNvPr id="3" name="Content Placeholder 2"/>
          <p:cNvSpPr>
            <a:spLocks noGrp="1"/>
          </p:cNvSpPr>
          <p:nvPr>
            <p:ph idx="1"/>
          </p:nvPr>
        </p:nvSpPr>
        <p:spPr/>
        <p:txBody>
          <a:bodyPr/>
          <a:lstStyle/>
          <a:p>
            <a:r>
              <a:rPr lang="en-US" dirty="0" smtClean="0"/>
              <a:t>Gesture Activated Interactive Assistant</a:t>
            </a:r>
          </a:p>
          <a:p>
            <a:pPr lvl="1"/>
            <a:r>
              <a:rPr lang="en-US" dirty="0" smtClean="0"/>
              <a:t>Gordon Christie &amp; </a:t>
            </a:r>
            <a:r>
              <a:rPr lang="en-US" dirty="0" err="1" smtClean="0"/>
              <a:t>Ujwal</a:t>
            </a:r>
            <a:r>
              <a:rPr lang="en-US" dirty="0" smtClean="0"/>
              <a:t> </a:t>
            </a:r>
            <a:r>
              <a:rPr lang="en-US" dirty="0" err="1" smtClean="0"/>
              <a:t>Krothpalli</a:t>
            </a:r>
            <a:r>
              <a:rPr lang="en-US" dirty="0" smtClean="0"/>
              <a:t>, Grad Students</a:t>
            </a:r>
            <a:endParaRPr lang="en-US" dirty="0" smtClean="0">
              <a:hlinkClick r:id="rId2"/>
            </a:endParaRPr>
          </a:p>
          <a:p>
            <a:pPr lvl="1"/>
            <a:r>
              <a:rPr lang="en-US" dirty="0">
                <a:hlinkClick r:id="rId3"/>
              </a:rPr>
              <a:t>http://youtu.be/VFPAHY7th9A?t=</a:t>
            </a:r>
            <a:r>
              <a:rPr lang="en-US" dirty="0" smtClean="0">
                <a:hlinkClick r:id="rId3"/>
              </a:rPr>
              <a:t>42s</a:t>
            </a:r>
            <a:endParaRPr lang="en-US" dirty="0" smtClean="0"/>
          </a:p>
          <a:p>
            <a:pPr lvl="1"/>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118</a:t>
            </a:fld>
            <a:endParaRPr lang="en-US"/>
          </a:p>
        </p:txBody>
      </p:sp>
      <p:pic>
        <p:nvPicPr>
          <p:cNvPr id="6" name="Picture 5"/>
          <p:cNvPicPr>
            <a:picLocks noChangeAspect="1"/>
          </p:cNvPicPr>
          <p:nvPr/>
        </p:nvPicPr>
        <p:blipFill>
          <a:blip r:embed="rId4"/>
          <a:stretch>
            <a:fillRect/>
          </a:stretch>
        </p:blipFill>
        <p:spPr>
          <a:xfrm>
            <a:off x="0" y="2568222"/>
            <a:ext cx="9144000" cy="3984978"/>
          </a:xfrm>
          <a:prstGeom prst="rect">
            <a:avLst/>
          </a:prstGeom>
        </p:spPr>
      </p:pic>
    </p:spTree>
    <p:extLst>
      <p:ext uri="{BB962C8B-B14F-4D97-AF65-F5344CB8AC3E}">
        <p14:creationId xmlns:p14="http://schemas.microsoft.com/office/powerpoint/2010/main" val="30236819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 2013 Projects</a:t>
            </a:r>
            <a:endParaRPr lang="en-US" dirty="0"/>
          </a:p>
        </p:txBody>
      </p:sp>
      <p:sp>
        <p:nvSpPr>
          <p:cNvPr id="3" name="Content Placeholder 2"/>
          <p:cNvSpPr>
            <a:spLocks noGrp="1"/>
          </p:cNvSpPr>
          <p:nvPr>
            <p:ph idx="1"/>
          </p:nvPr>
        </p:nvSpPr>
        <p:spPr/>
        <p:txBody>
          <a:bodyPr/>
          <a:lstStyle/>
          <a:p>
            <a:r>
              <a:rPr lang="en-US" dirty="0" smtClean="0"/>
              <a:t>American Sign Language Detection</a:t>
            </a:r>
          </a:p>
          <a:p>
            <a:pPr lvl="1"/>
            <a:r>
              <a:rPr lang="en-US" dirty="0" err="1" smtClean="0"/>
              <a:t>Vireshwar</a:t>
            </a:r>
            <a:r>
              <a:rPr lang="en-US" dirty="0" smtClean="0"/>
              <a:t> Kumar &amp; </a:t>
            </a:r>
            <a:r>
              <a:rPr lang="en-US" dirty="0" err="1" smtClean="0"/>
              <a:t>Dhiraj</a:t>
            </a:r>
            <a:r>
              <a:rPr lang="en-US" dirty="0" smtClean="0"/>
              <a:t> </a:t>
            </a:r>
            <a:r>
              <a:rPr lang="en-US" dirty="0" err="1" smtClean="0"/>
              <a:t>Amuru</a:t>
            </a:r>
            <a:r>
              <a:rPr lang="en-US" dirty="0" smtClean="0"/>
              <a:t>, </a:t>
            </a:r>
            <a:r>
              <a:rPr lang="en-US" dirty="0"/>
              <a:t>Grad Students</a:t>
            </a:r>
            <a:endParaRPr lang="en-US" dirty="0">
              <a:hlinkClick r:id="rId2"/>
            </a:endParaRPr>
          </a:p>
          <a:p>
            <a:pPr lvl="1"/>
            <a:endParaRPr lang="en-US" dirty="0" smtClean="0"/>
          </a:p>
          <a:p>
            <a:pPr lvl="1"/>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119</a:t>
            </a:fld>
            <a:endParaRPr lang="en-US"/>
          </a:p>
        </p:txBody>
      </p:sp>
      <p:pic>
        <p:nvPicPr>
          <p:cNvPr id="6" name="Picture 5"/>
          <p:cNvPicPr>
            <a:picLocks noChangeAspect="1"/>
          </p:cNvPicPr>
          <p:nvPr/>
        </p:nvPicPr>
        <p:blipFill>
          <a:blip r:embed="rId3"/>
          <a:stretch>
            <a:fillRect/>
          </a:stretch>
        </p:blipFill>
        <p:spPr>
          <a:xfrm>
            <a:off x="1066800" y="2030380"/>
            <a:ext cx="6934200" cy="2541619"/>
          </a:xfrm>
          <a:prstGeom prst="rect">
            <a:avLst/>
          </a:prstGeom>
        </p:spPr>
      </p:pic>
      <p:pic>
        <p:nvPicPr>
          <p:cNvPr id="7" name="Picture 6"/>
          <p:cNvPicPr>
            <a:picLocks noChangeAspect="1"/>
          </p:cNvPicPr>
          <p:nvPr/>
        </p:nvPicPr>
        <p:blipFill>
          <a:blip r:embed="rId4"/>
          <a:stretch>
            <a:fillRect/>
          </a:stretch>
        </p:blipFill>
        <p:spPr>
          <a:xfrm>
            <a:off x="965200" y="4584700"/>
            <a:ext cx="7264400" cy="2273300"/>
          </a:xfrm>
          <a:prstGeom prst="rect">
            <a:avLst/>
          </a:prstGeom>
        </p:spPr>
      </p:pic>
    </p:spTree>
    <p:extLst>
      <p:ext uri="{BB962C8B-B14F-4D97-AF65-F5344CB8AC3E}">
        <p14:creationId xmlns:p14="http://schemas.microsoft.com/office/powerpoint/2010/main" val="24248552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a:t>
            </a:r>
            <a:endParaRPr lang="en-US" dirty="0"/>
          </a:p>
        </p:txBody>
      </p:sp>
      <p:sp>
        <p:nvSpPr>
          <p:cNvPr id="3" name="Content Placeholder 2"/>
          <p:cNvSpPr>
            <a:spLocks noGrp="1"/>
          </p:cNvSpPr>
          <p:nvPr>
            <p:ph idx="1"/>
          </p:nvPr>
        </p:nvSpPr>
        <p:spPr/>
        <p:txBody>
          <a:bodyPr/>
          <a:lstStyle/>
          <a:p>
            <a:pPr marL="0" indent="0" algn="ctr">
              <a:buNone/>
            </a:pPr>
            <a:endParaRPr lang="en-US" sz="4000" dirty="0" smtClean="0"/>
          </a:p>
          <a:p>
            <a:pPr marL="0" indent="0" algn="ctr">
              <a:buNone/>
            </a:pPr>
            <a:endParaRPr lang="en-US" sz="4000" dirty="0"/>
          </a:p>
          <a:p>
            <a:pPr marL="0" indent="0" algn="ctr">
              <a:buNone/>
            </a:pPr>
            <a:r>
              <a:rPr lang="en-US" sz="4000" dirty="0" smtClean="0"/>
              <a:t>Classification</a:t>
            </a:r>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a:t>
            </a:fld>
            <a:endParaRPr lang="en-US"/>
          </a:p>
        </p:txBody>
      </p:sp>
      <p:sp>
        <p:nvSpPr>
          <p:cNvPr id="12" name="Rounded Rectangle 11"/>
          <p:cNvSpPr/>
          <p:nvPr/>
        </p:nvSpPr>
        <p:spPr bwMode="auto">
          <a:xfrm>
            <a:off x="3479045" y="36576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3479045" y="3810000"/>
            <a:ext cx="1981200" cy="369332"/>
          </a:xfrm>
          <a:prstGeom prst="rect">
            <a:avLst/>
          </a:prstGeom>
          <a:noFill/>
        </p:spPr>
        <p:txBody>
          <a:bodyPr wrap="square" rtlCol="0">
            <a:spAutoFit/>
          </a:bodyPr>
          <a:lstStyle/>
          <a:p>
            <a:r>
              <a:rPr lang="en-US" sz="1800" dirty="0" smtClean="0"/>
              <a:t>Classification</a:t>
            </a:r>
            <a:endParaRPr lang="en-US" sz="1800" dirty="0"/>
          </a:p>
        </p:txBody>
      </p:sp>
      <p:sp>
        <p:nvSpPr>
          <p:cNvPr id="14" name="Right Arrow 13"/>
          <p:cNvSpPr/>
          <p:nvPr/>
        </p:nvSpPr>
        <p:spPr bwMode="auto">
          <a:xfrm>
            <a:off x="2412245" y="38862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Right Arrow 14"/>
          <p:cNvSpPr/>
          <p:nvPr/>
        </p:nvSpPr>
        <p:spPr bwMode="auto">
          <a:xfrm>
            <a:off x="5536445" y="38862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1851465" y="3745895"/>
            <a:ext cx="325730" cy="430887"/>
          </a:xfrm>
          <a:prstGeom prst="rect">
            <a:avLst/>
          </a:prstGeom>
          <a:noFill/>
        </p:spPr>
        <p:txBody>
          <a:bodyPr wrap="none" rtlCol="0">
            <a:spAutoFit/>
          </a:bodyPr>
          <a:lstStyle/>
          <a:p>
            <a:r>
              <a:rPr lang="en-US" sz="2200" dirty="0"/>
              <a:t>x</a:t>
            </a:r>
          </a:p>
        </p:txBody>
      </p:sp>
      <p:sp>
        <p:nvSpPr>
          <p:cNvPr id="17" name="TextBox 16"/>
          <p:cNvSpPr txBox="1"/>
          <p:nvPr/>
        </p:nvSpPr>
        <p:spPr>
          <a:xfrm>
            <a:off x="6742821" y="3745895"/>
            <a:ext cx="338554" cy="430887"/>
          </a:xfrm>
          <a:prstGeom prst="rect">
            <a:avLst/>
          </a:prstGeom>
          <a:noFill/>
        </p:spPr>
        <p:txBody>
          <a:bodyPr wrap="none" rtlCol="0">
            <a:spAutoFit/>
          </a:bodyPr>
          <a:lstStyle/>
          <a:p>
            <a:r>
              <a:rPr lang="en-US" sz="2200" dirty="0" smtClean="0"/>
              <a:t>y</a:t>
            </a:r>
            <a:endParaRPr lang="en-US" sz="2200" dirty="0"/>
          </a:p>
        </p:txBody>
      </p:sp>
      <p:sp>
        <p:nvSpPr>
          <p:cNvPr id="18" name="TextBox 17"/>
          <p:cNvSpPr txBox="1"/>
          <p:nvPr/>
        </p:nvSpPr>
        <p:spPr>
          <a:xfrm>
            <a:off x="7344368" y="3773715"/>
            <a:ext cx="1219367" cy="430887"/>
          </a:xfrm>
          <a:prstGeom prst="rect">
            <a:avLst/>
          </a:prstGeom>
          <a:noFill/>
        </p:spPr>
        <p:txBody>
          <a:bodyPr wrap="none" rtlCol="0">
            <a:spAutoFit/>
          </a:bodyPr>
          <a:lstStyle/>
          <a:p>
            <a:r>
              <a:rPr lang="en-US" sz="2200" dirty="0" smtClean="0"/>
              <a:t>Discrete</a:t>
            </a:r>
            <a:endParaRPr lang="en-US" sz="2200" dirty="0"/>
          </a:p>
        </p:txBody>
      </p:sp>
    </p:spTree>
    <p:extLst>
      <p:ext uri="{BB962C8B-B14F-4D97-AF65-F5344CB8AC3E}">
        <p14:creationId xmlns:p14="http://schemas.microsoft.com/office/powerpoint/2010/main" val="19936662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Re-grading Policy</a:t>
            </a:r>
            <a:endParaRPr lang="en-US" dirty="0"/>
          </a:p>
        </p:txBody>
      </p:sp>
      <p:sp>
        <p:nvSpPr>
          <p:cNvPr id="3" name="Content Placeholder 2"/>
          <p:cNvSpPr>
            <a:spLocks noGrp="1"/>
          </p:cNvSpPr>
          <p:nvPr>
            <p:ph idx="1"/>
          </p:nvPr>
        </p:nvSpPr>
        <p:spPr/>
        <p:txBody>
          <a:bodyPr/>
          <a:lstStyle/>
          <a:p>
            <a:r>
              <a:rPr lang="en-US" dirty="0"/>
              <a:t>Homework </a:t>
            </a:r>
            <a:r>
              <a:rPr lang="en-US" dirty="0" smtClean="0"/>
              <a:t>assignments</a:t>
            </a:r>
          </a:p>
          <a:p>
            <a:pPr lvl="1"/>
            <a:r>
              <a:rPr lang="en-US" b="1" dirty="0"/>
              <a:t>Within 1</a:t>
            </a:r>
            <a:r>
              <a:rPr lang="en-US" b="1" dirty="0" smtClean="0"/>
              <a:t> week</a:t>
            </a:r>
            <a:r>
              <a:rPr lang="en-US" dirty="0" smtClean="0"/>
              <a:t> </a:t>
            </a:r>
            <a:r>
              <a:rPr lang="en-US" dirty="0"/>
              <a:t>of receiving grades: </a:t>
            </a:r>
            <a:r>
              <a:rPr lang="en-US" dirty="0" smtClean="0"/>
              <a:t>see the TAs</a:t>
            </a:r>
          </a:p>
          <a:p>
            <a:pPr lvl="1"/>
            <a:endParaRPr lang="en-US" dirty="0" smtClean="0"/>
          </a:p>
          <a:p>
            <a:endParaRPr lang="en-US" dirty="0" smtClean="0"/>
          </a:p>
          <a:p>
            <a:r>
              <a:rPr lang="en-US" dirty="0" smtClean="0"/>
              <a:t>This is an advanced grad class. </a:t>
            </a:r>
          </a:p>
          <a:p>
            <a:pPr lvl="1"/>
            <a:r>
              <a:rPr lang="en-US" dirty="0" smtClean="0"/>
              <a:t>The goal is understanding the material and making progress towards our research. </a:t>
            </a:r>
          </a:p>
          <a:p>
            <a:pPr lvl="1"/>
            <a:endParaRPr lang="en-US" dirty="0" smtClean="0"/>
          </a:p>
          <a:p>
            <a:pPr lvl="1"/>
            <a:endParaRPr lang="en-US" dirty="0" smtClean="0"/>
          </a:p>
          <a:p>
            <a:pPr marL="0" lvl="0" indent="0">
              <a:buNone/>
            </a:pPr>
            <a:endParaRPr lang="en-US" dirty="0">
              <a:solidFill>
                <a:prstClr val="black"/>
              </a:solidFill>
            </a:endParaRP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120</a:t>
            </a:fld>
            <a:endParaRPr lang="en-US"/>
          </a:p>
        </p:txBody>
      </p:sp>
    </p:spTree>
    <p:extLst>
      <p:ext uri="{BB962C8B-B14F-4D97-AF65-F5344CB8AC3E}">
        <p14:creationId xmlns:p14="http://schemas.microsoft.com/office/powerpoint/2010/main" val="155189974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Policy</a:t>
            </a:r>
            <a:endParaRPr lang="en-US" dirty="0"/>
          </a:p>
        </p:txBody>
      </p:sp>
      <p:sp>
        <p:nvSpPr>
          <p:cNvPr id="3" name="Content Placeholder 2"/>
          <p:cNvSpPr>
            <a:spLocks noGrp="1"/>
          </p:cNvSpPr>
          <p:nvPr>
            <p:ph idx="1"/>
          </p:nvPr>
        </p:nvSpPr>
        <p:spPr/>
        <p:txBody>
          <a:bodyPr/>
          <a:lstStyle/>
          <a:p>
            <a:r>
              <a:rPr lang="en-US" dirty="0" smtClean="0"/>
              <a:t>Collaboration</a:t>
            </a:r>
          </a:p>
          <a:p>
            <a:pPr lvl="1"/>
            <a:r>
              <a:rPr lang="en-US" dirty="0" smtClean="0"/>
              <a:t>Only on HWs and project (not allowed in HW0).</a:t>
            </a:r>
            <a:endParaRPr lang="en-US" dirty="0"/>
          </a:p>
          <a:p>
            <a:pPr lvl="1"/>
            <a:r>
              <a:rPr lang="en-US" dirty="0"/>
              <a:t>You may discuss the questions</a:t>
            </a:r>
          </a:p>
          <a:p>
            <a:pPr lvl="1"/>
            <a:r>
              <a:rPr lang="en-US" dirty="0"/>
              <a:t>Each student writes their own answers</a:t>
            </a:r>
          </a:p>
          <a:p>
            <a:pPr lvl="1"/>
            <a:r>
              <a:rPr lang="en-US" dirty="0"/>
              <a:t>Write on your homework anyone with whom you collaborate</a:t>
            </a:r>
          </a:p>
          <a:p>
            <a:pPr lvl="1"/>
            <a:r>
              <a:rPr lang="en-US" dirty="0"/>
              <a:t>Each student must write their own code for the programming part</a:t>
            </a:r>
          </a:p>
          <a:p>
            <a:endParaRPr lang="en-US" dirty="0"/>
          </a:p>
          <a:p>
            <a:r>
              <a:rPr lang="en-US" dirty="0" smtClean="0"/>
              <a:t>Zero tolerance on plagiarism</a:t>
            </a:r>
          </a:p>
          <a:p>
            <a:pPr lvl="1"/>
            <a:r>
              <a:rPr lang="en-US" dirty="0" smtClean="0"/>
              <a:t>Neither ethical nor in your best interest</a:t>
            </a:r>
          </a:p>
          <a:p>
            <a:pPr lvl="1"/>
            <a:r>
              <a:rPr lang="en-US" dirty="0" smtClean="0"/>
              <a:t>Always credit your sources</a:t>
            </a:r>
          </a:p>
          <a:p>
            <a:pPr lvl="1"/>
            <a:r>
              <a:rPr lang="en-US" dirty="0" smtClean="0"/>
              <a:t>Don’t cheat. We will find out. </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121</a:t>
            </a:fld>
            <a:endParaRPr lang="en-US"/>
          </a:p>
        </p:txBody>
      </p:sp>
    </p:spTree>
    <p:extLst>
      <p:ext uri="{BB962C8B-B14F-4D97-AF65-F5344CB8AC3E}">
        <p14:creationId xmlns:p14="http://schemas.microsoft.com/office/powerpoint/2010/main" val="818699768"/>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Waitlist / Audit / Sit in</a:t>
            </a:r>
            <a:endParaRPr lang="en-US" dirty="0"/>
          </a:p>
        </p:txBody>
      </p:sp>
      <p:sp>
        <p:nvSpPr>
          <p:cNvPr id="3" name="Content Placeholder 2"/>
          <p:cNvSpPr>
            <a:spLocks noGrp="1"/>
          </p:cNvSpPr>
          <p:nvPr>
            <p:ph idx="1"/>
          </p:nvPr>
        </p:nvSpPr>
        <p:spPr/>
        <p:txBody>
          <a:bodyPr/>
          <a:lstStyle/>
          <a:p>
            <a:r>
              <a:rPr lang="en-US" dirty="0" smtClean="0"/>
              <a:t>Waitlist</a:t>
            </a:r>
          </a:p>
          <a:p>
            <a:pPr lvl="1"/>
            <a:r>
              <a:rPr lang="en-US" dirty="0" smtClean="0"/>
              <a:t>Do HW0. Come to first few classes.</a:t>
            </a:r>
          </a:p>
          <a:p>
            <a:pPr lvl="1"/>
            <a:r>
              <a:rPr lang="en-US" dirty="0" smtClean="0"/>
              <a:t>Let’s see how many people drop.</a:t>
            </a:r>
          </a:p>
          <a:p>
            <a:pPr lvl="1"/>
            <a:endParaRPr lang="en-US" dirty="0"/>
          </a:p>
          <a:p>
            <a:r>
              <a:rPr lang="en-US" dirty="0" smtClean="0"/>
              <a:t>Audit</a:t>
            </a:r>
          </a:p>
          <a:p>
            <a:pPr lvl="1"/>
            <a:r>
              <a:rPr lang="en-US" dirty="0" smtClean="0"/>
              <a:t>Make presentation</a:t>
            </a:r>
          </a:p>
          <a:p>
            <a:pPr lvl="1"/>
            <a:endParaRPr lang="en-US" dirty="0"/>
          </a:p>
          <a:p>
            <a:r>
              <a:rPr lang="en-US" dirty="0" smtClean="0"/>
              <a:t>Sitting in</a:t>
            </a:r>
          </a:p>
          <a:p>
            <a:pPr lvl="1"/>
            <a:r>
              <a:rPr lang="en-US" dirty="0" smtClean="0"/>
              <a:t>Talk to instructor.</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122</a:t>
            </a:fld>
            <a:endParaRPr lang="en-US"/>
          </a:p>
        </p:txBody>
      </p:sp>
    </p:spTree>
    <p:extLst>
      <p:ext uri="{BB962C8B-B14F-4D97-AF65-F5344CB8AC3E}">
        <p14:creationId xmlns:p14="http://schemas.microsoft.com/office/powerpoint/2010/main" val="1439630320"/>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Channels</a:t>
            </a:r>
            <a:endParaRPr lang="en-US" dirty="0"/>
          </a:p>
        </p:txBody>
      </p:sp>
      <p:sp>
        <p:nvSpPr>
          <p:cNvPr id="3" name="Content Placeholder 2"/>
          <p:cNvSpPr>
            <a:spLocks noGrp="1"/>
          </p:cNvSpPr>
          <p:nvPr>
            <p:ph idx="1"/>
          </p:nvPr>
        </p:nvSpPr>
        <p:spPr/>
        <p:txBody>
          <a:bodyPr/>
          <a:lstStyle/>
          <a:p>
            <a:r>
              <a:rPr lang="en-US" dirty="0" smtClean="0"/>
              <a:t>Primary </a:t>
            </a:r>
            <a:r>
              <a:rPr lang="en-US" dirty="0"/>
              <a:t>means of </a:t>
            </a:r>
            <a:r>
              <a:rPr lang="en-US" dirty="0" smtClean="0"/>
              <a:t>communication -- Scholar Forum</a:t>
            </a:r>
          </a:p>
          <a:p>
            <a:pPr lvl="1"/>
            <a:r>
              <a:rPr lang="en-US" dirty="0" smtClean="0"/>
              <a:t>No direct emails to Instructor unless private information</a:t>
            </a:r>
          </a:p>
          <a:p>
            <a:pPr lvl="1"/>
            <a:r>
              <a:rPr lang="en-US" dirty="0" smtClean="0"/>
              <a:t>Instructor/TAs can provide answers to everyone on forum</a:t>
            </a:r>
          </a:p>
          <a:p>
            <a:pPr lvl="1"/>
            <a:r>
              <a:rPr lang="en-US" dirty="0" smtClean="0"/>
              <a:t>Class participation credit for answering questions!</a:t>
            </a:r>
          </a:p>
          <a:p>
            <a:pPr lvl="1"/>
            <a:r>
              <a:rPr lang="en-US" dirty="0" smtClean="0"/>
              <a:t>No posting answers. We will monitor.</a:t>
            </a:r>
          </a:p>
          <a:p>
            <a:pPr lvl="1"/>
            <a:endParaRPr lang="en-US" dirty="0" smtClean="0"/>
          </a:p>
          <a:p>
            <a:r>
              <a:rPr lang="en-US" dirty="0" smtClean="0"/>
              <a:t>Staff Mailing List</a:t>
            </a:r>
          </a:p>
          <a:p>
            <a:pPr lvl="1"/>
            <a:r>
              <a:rPr lang="en-US" dirty="0">
                <a:hlinkClick r:id="rId2"/>
              </a:rPr>
              <a:t>f15ece6504-</a:t>
            </a:r>
            <a:r>
              <a:rPr lang="en-US" dirty="0" smtClean="0">
                <a:hlinkClick r:id="rId2"/>
              </a:rPr>
              <a:t>staff-g@vt.edu</a:t>
            </a:r>
            <a:endParaRPr lang="en-US" dirty="0" smtClean="0"/>
          </a:p>
          <a:p>
            <a:pPr lvl="1"/>
            <a:endParaRPr lang="en-US" dirty="0" smtClean="0"/>
          </a:p>
          <a:p>
            <a:r>
              <a:rPr lang="en-US" dirty="0" smtClean="0"/>
              <a:t>Class websites:</a:t>
            </a:r>
          </a:p>
          <a:p>
            <a:pPr lvl="1"/>
            <a:r>
              <a:rPr lang="en-US" dirty="0">
                <a:hlinkClick r:id="rId3"/>
              </a:rPr>
              <a:t>https://scholar.vt.edu/portal/site</a:t>
            </a:r>
            <a:r>
              <a:rPr lang="en-US" dirty="0" smtClean="0">
                <a:hlinkClick r:id="rId3"/>
              </a:rPr>
              <a:t>/f15ece6504</a:t>
            </a:r>
            <a:endParaRPr lang="sk-SK" dirty="0" smtClean="0"/>
          </a:p>
          <a:p>
            <a:pPr lvl="1"/>
            <a:r>
              <a:rPr lang="sk-SK" dirty="0">
                <a:hlinkClick r:id="rId4"/>
              </a:rPr>
              <a:t>https://computing.ece.vt.edu/~f15ece6504</a:t>
            </a:r>
            <a:r>
              <a:rPr lang="sk-SK" dirty="0" smtClean="0">
                <a:hlinkClick r:id="rId4"/>
              </a:rPr>
              <a:t>/</a:t>
            </a:r>
            <a:endParaRPr lang="sk-SK" dirty="0" smtClean="0"/>
          </a:p>
          <a:p>
            <a:pPr lvl="1"/>
            <a:endParaRPr lang="en-US" dirty="0" smtClean="0"/>
          </a:p>
          <a:p>
            <a:r>
              <a:rPr lang="en-US" dirty="0" smtClean="0"/>
              <a:t>Office Hours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123</a:t>
            </a:fld>
            <a:endParaRPr lang="en-US"/>
          </a:p>
        </p:txBody>
      </p:sp>
    </p:spTree>
    <p:extLst>
      <p:ext uri="{BB962C8B-B14F-4D97-AF65-F5344CB8AC3E}">
        <p14:creationId xmlns:p14="http://schemas.microsoft.com/office/powerpoint/2010/main" val="399988024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do well in class?</a:t>
            </a:r>
            <a:endParaRPr lang="en-US" dirty="0"/>
          </a:p>
        </p:txBody>
      </p:sp>
      <p:sp>
        <p:nvSpPr>
          <p:cNvPr id="3" name="Content Placeholder 2"/>
          <p:cNvSpPr>
            <a:spLocks noGrp="1"/>
          </p:cNvSpPr>
          <p:nvPr>
            <p:ph idx="1"/>
          </p:nvPr>
        </p:nvSpPr>
        <p:spPr/>
        <p:txBody>
          <a:bodyPr/>
          <a:lstStyle/>
          <a:p>
            <a:r>
              <a:rPr lang="en-US" dirty="0" smtClean="0"/>
              <a:t>Come to class!</a:t>
            </a:r>
          </a:p>
          <a:p>
            <a:pPr lvl="1"/>
            <a:r>
              <a:rPr lang="en-US" dirty="0" smtClean="0"/>
              <a:t>Sit in front; ask question</a:t>
            </a:r>
          </a:p>
          <a:p>
            <a:pPr lvl="1"/>
            <a:r>
              <a:rPr lang="en-US" dirty="0" smtClean="0"/>
              <a:t>This is the most important thing you can do</a:t>
            </a:r>
          </a:p>
          <a:p>
            <a:endParaRPr lang="en-US" dirty="0"/>
          </a:p>
          <a:p>
            <a:r>
              <a:rPr lang="en-US" dirty="0" smtClean="0"/>
              <a:t>One point</a:t>
            </a:r>
          </a:p>
          <a:p>
            <a:pPr lvl="1"/>
            <a:r>
              <a:rPr lang="en-US" dirty="0" smtClean="0"/>
              <a:t>No laptops or screens in class</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124</a:t>
            </a:fld>
            <a:endParaRPr lang="en-US"/>
          </a:p>
        </p:txBody>
      </p:sp>
    </p:spTree>
    <p:extLst>
      <p:ext uri="{BB962C8B-B14F-4D97-AF65-F5344CB8AC3E}">
        <p14:creationId xmlns:p14="http://schemas.microsoft.com/office/powerpoint/2010/main" val="426656617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Relevant Classes</a:t>
            </a:r>
            <a:endParaRPr lang="en-US" dirty="0"/>
          </a:p>
        </p:txBody>
      </p:sp>
      <p:sp>
        <p:nvSpPr>
          <p:cNvPr id="3" name="Content Placeholder 2"/>
          <p:cNvSpPr>
            <a:spLocks noGrp="1"/>
          </p:cNvSpPr>
          <p:nvPr>
            <p:ph idx="1"/>
          </p:nvPr>
        </p:nvSpPr>
        <p:spPr/>
        <p:txBody>
          <a:bodyPr>
            <a:normAutofit/>
          </a:bodyPr>
          <a:lstStyle/>
          <a:p>
            <a:r>
              <a:rPr lang="en-US" dirty="0">
                <a:hlinkClick r:id="rId2"/>
              </a:rPr>
              <a:t>https://filebox.ece.vt.edu/~dbatra/</a:t>
            </a:r>
            <a:r>
              <a:rPr lang="en-US" dirty="0" smtClean="0">
                <a:hlinkClick r:id="rId2"/>
              </a:rPr>
              <a:t>faq.html</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125</a:t>
            </a:fld>
            <a:endParaRPr lang="en-US"/>
          </a:p>
        </p:txBody>
      </p:sp>
    </p:spTree>
    <p:extLst>
      <p:ext uri="{BB962C8B-B14F-4D97-AF65-F5344CB8AC3E}">
        <p14:creationId xmlns:p14="http://schemas.microsoft.com/office/powerpoint/2010/main" val="93613418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Todo</a:t>
            </a:r>
            <a:endParaRPr lang="en-US" dirty="0"/>
          </a:p>
        </p:txBody>
      </p:sp>
      <p:sp>
        <p:nvSpPr>
          <p:cNvPr id="3" name="Content Placeholder 2"/>
          <p:cNvSpPr>
            <a:spLocks noGrp="1"/>
          </p:cNvSpPr>
          <p:nvPr>
            <p:ph idx="1"/>
          </p:nvPr>
        </p:nvSpPr>
        <p:spPr/>
        <p:txBody>
          <a:bodyPr/>
          <a:lstStyle/>
          <a:p>
            <a:r>
              <a:rPr lang="en-US" dirty="0" smtClean="0"/>
              <a:t>HW0</a:t>
            </a:r>
          </a:p>
          <a:p>
            <a:pPr lvl="1"/>
            <a:r>
              <a:rPr lang="en-US" dirty="0" smtClean="0"/>
              <a:t>Due Monday 11:55pm</a:t>
            </a:r>
          </a:p>
          <a:p>
            <a:pPr lvl="1"/>
            <a:endParaRPr lang="en-US" dirty="0"/>
          </a:p>
          <a:p>
            <a:r>
              <a:rPr lang="en-US" dirty="0" smtClean="0"/>
              <a:t>Paper Presentations</a:t>
            </a:r>
          </a:p>
          <a:p>
            <a:pPr lvl="1"/>
            <a:r>
              <a:rPr lang="en-US" dirty="0" smtClean="0"/>
              <a:t>Start looking at schedule</a:t>
            </a:r>
          </a:p>
          <a:p>
            <a:pPr lvl="1"/>
            <a:r>
              <a:rPr lang="en-US" dirty="0" smtClean="0"/>
              <a:t>Find papers you are interested in</a:t>
            </a:r>
          </a:p>
          <a:p>
            <a:endParaRPr lang="en-US" dirty="0" smtClean="0"/>
          </a:p>
          <a:p>
            <a:pPr lvl="1"/>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126</a:t>
            </a:fld>
            <a:endParaRPr lang="en-US"/>
          </a:p>
        </p:txBody>
      </p:sp>
    </p:spTree>
    <p:extLst>
      <p:ext uri="{BB962C8B-B14F-4D97-AF65-F5344CB8AC3E}">
        <p14:creationId xmlns:p14="http://schemas.microsoft.com/office/powerpoint/2010/main" val="56397332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pic>
        <p:nvPicPr>
          <p:cNvPr id="6" name="Content Placeholder 5"/>
          <p:cNvPicPr>
            <a:picLocks noGrp="1" noChangeAspect="1"/>
          </p:cNvPicPr>
          <p:nvPr>
            <p:ph idx="1"/>
          </p:nvPr>
        </p:nvPicPr>
        <p:blipFill>
          <a:blip r:embed="rId2"/>
          <a:srcRect l="4543" r="4543"/>
          <a:stretch>
            <a:fillRect/>
          </a:stretch>
        </p:blipFill>
        <p:spPr/>
      </p:pic>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127</a:t>
            </a:fld>
            <a:endParaRPr lang="en-US"/>
          </a:p>
        </p:txBody>
      </p:sp>
    </p:spTree>
    <p:extLst>
      <p:ext uri="{BB962C8B-B14F-4D97-AF65-F5344CB8AC3E}">
        <p14:creationId xmlns:p14="http://schemas.microsoft.com/office/powerpoint/2010/main" val="2076398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Image Classification</a:t>
            </a:r>
            <a:endParaRPr lang="en-US" dirty="0"/>
          </a:p>
        </p:txBody>
      </p:sp>
      <p:sp>
        <p:nvSpPr>
          <p:cNvPr id="3" name="Content Placeholder 2"/>
          <p:cNvSpPr>
            <a:spLocks noGrp="1"/>
          </p:cNvSpPr>
          <p:nvPr>
            <p:ph idx="1"/>
          </p:nvPr>
        </p:nvSpPr>
        <p:spPr/>
        <p:txBody>
          <a:bodyPr/>
          <a:lstStyle/>
          <a:p>
            <a:r>
              <a:rPr lang="en-US" dirty="0">
                <a:hlinkClick r:id="rId2"/>
              </a:rPr>
              <a:t>http://cloudcv.org/classify</a:t>
            </a:r>
            <a:r>
              <a:rPr lang="en-US" dirty="0" smtClean="0">
                <a:hlinkClick r:id="rId2"/>
              </a:rPr>
              <a:t>/</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sp>
        <p:nvSpPr>
          <p:cNvPr id="9" name="TextBox 8"/>
          <p:cNvSpPr txBox="1"/>
          <p:nvPr/>
        </p:nvSpPr>
        <p:spPr>
          <a:xfrm>
            <a:off x="5943600" y="2438400"/>
            <a:ext cx="3207078" cy="3170099"/>
          </a:xfrm>
          <a:prstGeom prst="rect">
            <a:avLst/>
          </a:prstGeom>
          <a:noFill/>
        </p:spPr>
        <p:txBody>
          <a:bodyPr wrap="none" rtlCol="0">
            <a:spAutoFit/>
          </a:bodyPr>
          <a:lstStyle/>
          <a:p>
            <a:r>
              <a:rPr lang="en-US" sz="4000" dirty="0"/>
              <a:t>scuba </a:t>
            </a:r>
            <a:r>
              <a:rPr lang="en-US" sz="4000" dirty="0" smtClean="0"/>
              <a:t>diver</a:t>
            </a:r>
          </a:p>
          <a:p>
            <a:r>
              <a:rPr lang="en-US" sz="4000" dirty="0"/>
              <a:t>tiger shark</a:t>
            </a:r>
            <a:endParaRPr lang="en-US" sz="4000" dirty="0" smtClean="0"/>
          </a:p>
          <a:p>
            <a:r>
              <a:rPr lang="en-US" sz="4000" dirty="0"/>
              <a:t>hammerhead </a:t>
            </a:r>
            <a:r>
              <a:rPr lang="en-US" sz="4000" dirty="0" smtClean="0"/>
              <a:t/>
            </a:r>
            <a:br>
              <a:rPr lang="en-US" sz="4000" dirty="0" smtClean="0"/>
            </a:br>
            <a:r>
              <a:rPr lang="en-US" sz="4000" dirty="0" smtClean="0"/>
              <a:t>shark</a:t>
            </a:r>
            <a:endParaRPr lang="en-US" sz="4000" dirty="0"/>
          </a:p>
        </p:txBody>
      </p:sp>
      <p:pic>
        <p:nvPicPr>
          <p:cNvPr id="6" name="Picture 5" descr="rahul-with-sha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600"/>
            <a:ext cx="5080000" cy="3810000"/>
          </a:xfrm>
          <a:prstGeom prst="rect">
            <a:avLst/>
          </a:prstGeom>
        </p:spPr>
      </p:pic>
      <p:sp>
        <p:nvSpPr>
          <p:cNvPr id="10" name="Right Arrow 9"/>
          <p:cNvSpPr/>
          <p:nvPr/>
        </p:nvSpPr>
        <p:spPr bwMode="auto">
          <a:xfrm>
            <a:off x="5257800" y="18288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417470" y="1676400"/>
            <a:ext cx="325730" cy="430887"/>
          </a:xfrm>
          <a:prstGeom prst="rect">
            <a:avLst/>
          </a:prstGeom>
          <a:noFill/>
        </p:spPr>
        <p:txBody>
          <a:bodyPr wrap="none" rtlCol="0">
            <a:spAutoFit/>
          </a:bodyPr>
          <a:lstStyle/>
          <a:p>
            <a:r>
              <a:rPr lang="en-US" sz="2200" dirty="0"/>
              <a:t>x</a:t>
            </a:r>
          </a:p>
        </p:txBody>
      </p:sp>
      <p:sp>
        <p:nvSpPr>
          <p:cNvPr id="12" name="TextBox 11"/>
          <p:cNvSpPr txBox="1"/>
          <p:nvPr/>
        </p:nvSpPr>
        <p:spPr>
          <a:xfrm>
            <a:off x="7253556" y="1676400"/>
            <a:ext cx="338554" cy="430887"/>
          </a:xfrm>
          <a:prstGeom prst="rect">
            <a:avLst/>
          </a:prstGeom>
          <a:noFill/>
        </p:spPr>
        <p:txBody>
          <a:bodyPr wrap="none" rtlCol="0">
            <a:spAutoFit/>
          </a:bodyPr>
          <a:lstStyle/>
          <a:p>
            <a:r>
              <a:rPr lang="en-US" sz="2200" dirty="0" smtClean="0"/>
              <a:t>y</a:t>
            </a:r>
            <a:endParaRPr lang="en-US" sz="2200" dirty="0"/>
          </a:p>
        </p:txBody>
      </p:sp>
    </p:spTree>
    <p:extLst>
      <p:ext uri="{BB962C8B-B14F-4D97-AF65-F5344CB8AC3E}">
        <p14:creationId xmlns:p14="http://schemas.microsoft.com/office/powerpoint/2010/main" val="3771886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Machine Translation</a:t>
            </a:r>
            <a:endParaRPr lang="en-US" dirty="0"/>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BA8D718F-682B-7343-BB3C-8AD70332433B}" type="slidenum">
              <a:rPr lang="en-US" smtClean="0"/>
              <a:pPr>
                <a:defRPr/>
              </a:pPr>
              <a:t>14</a:t>
            </a:fld>
            <a:endParaRPr lang="en-US"/>
          </a:p>
        </p:txBody>
      </p:sp>
      <p:pic>
        <p:nvPicPr>
          <p:cNvPr id="11" name="Picture 10"/>
          <p:cNvPicPr>
            <a:picLocks noChangeAspect="1"/>
          </p:cNvPicPr>
          <p:nvPr/>
        </p:nvPicPr>
        <p:blipFill>
          <a:blip r:embed="rId2"/>
          <a:stretch>
            <a:fillRect/>
          </a:stretch>
        </p:blipFill>
        <p:spPr>
          <a:xfrm>
            <a:off x="914400" y="2057400"/>
            <a:ext cx="7213600" cy="2184400"/>
          </a:xfrm>
          <a:prstGeom prst="rect">
            <a:avLst/>
          </a:prstGeom>
        </p:spPr>
      </p:pic>
      <p:sp>
        <p:nvSpPr>
          <p:cNvPr id="12"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Figure Credit: Kevin </a:t>
            </a:r>
            <a:r>
              <a:rPr lang="en-US" dirty="0" err="1" smtClean="0"/>
              <a:t>Gimpel</a:t>
            </a:r>
            <a:endParaRPr lang="en-US" dirty="0"/>
          </a:p>
        </p:txBody>
      </p:sp>
      <p:sp>
        <p:nvSpPr>
          <p:cNvPr id="9" name="Right Arrow 8"/>
          <p:cNvSpPr/>
          <p:nvPr/>
        </p:nvSpPr>
        <p:spPr bwMode="auto">
          <a:xfrm rot="2907571">
            <a:off x="1452890" y="3532624"/>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872093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Speech2Text</a:t>
            </a:r>
            <a:endParaRPr lang="en-US" dirty="0"/>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BA8D718F-682B-7343-BB3C-8AD70332433B}" type="slidenum">
              <a:rPr lang="en-US" smtClean="0"/>
              <a:pPr>
                <a:defRPr/>
              </a:pPr>
              <a:t>15</a:t>
            </a:fld>
            <a:endParaRPr lang="en-US"/>
          </a:p>
        </p:txBody>
      </p:sp>
      <p:pic>
        <p:nvPicPr>
          <p:cNvPr id="5" name="Picture 4"/>
          <p:cNvPicPr>
            <a:picLocks noChangeAspect="1"/>
          </p:cNvPicPr>
          <p:nvPr/>
        </p:nvPicPr>
        <p:blipFill>
          <a:blip r:embed="rId2"/>
          <a:stretch>
            <a:fillRect/>
          </a:stretch>
        </p:blipFill>
        <p:spPr>
          <a:xfrm>
            <a:off x="849718" y="1219200"/>
            <a:ext cx="7532282" cy="5016500"/>
          </a:xfrm>
          <a:prstGeom prst="rect">
            <a:avLst/>
          </a:prstGeom>
        </p:spPr>
      </p:pic>
      <p:sp>
        <p:nvSpPr>
          <p:cNvPr id="12"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38132197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Turing Test</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a:t>
            </a:fld>
            <a:endParaRPr lang="en-US"/>
          </a:p>
        </p:txBody>
      </p:sp>
      <p:pic>
        <p:nvPicPr>
          <p:cNvPr id="9" name="Picture 8"/>
          <p:cNvPicPr>
            <a:picLocks noChangeAspect="1"/>
          </p:cNvPicPr>
          <p:nvPr/>
        </p:nvPicPr>
        <p:blipFill>
          <a:blip r:embed="rId2"/>
          <a:stretch>
            <a:fillRect/>
          </a:stretch>
        </p:blipFill>
        <p:spPr>
          <a:xfrm>
            <a:off x="186295" y="1752600"/>
            <a:ext cx="2709305" cy="3200400"/>
          </a:xfrm>
          <a:prstGeom prst="rect">
            <a:avLst/>
          </a:prstGeom>
        </p:spPr>
      </p:pic>
      <p:pic>
        <p:nvPicPr>
          <p:cNvPr id="7" name="Picture 6"/>
          <p:cNvPicPr>
            <a:picLocks noChangeAspect="1"/>
          </p:cNvPicPr>
          <p:nvPr/>
        </p:nvPicPr>
        <p:blipFill>
          <a:blip r:embed="rId3"/>
          <a:stretch>
            <a:fillRect/>
          </a:stretch>
        </p:blipFill>
        <p:spPr>
          <a:xfrm>
            <a:off x="4024184" y="1219200"/>
            <a:ext cx="5119816" cy="3352800"/>
          </a:xfrm>
          <a:prstGeom prst="rect">
            <a:avLst/>
          </a:prstGeom>
        </p:spPr>
      </p:pic>
      <p:sp>
        <p:nvSpPr>
          <p:cNvPr id="3" name="TextBox 2"/>
          <p:cNvSpPr txBox="1"/>
          <p:nvPr/>
        </p:nvSpPr>
        <p:spPr>
          <a:xfrm>
            <a:off x="76200" y="1295400"/>
            <a:ext cx="3092613" cy="461665"/>
          </a:xfrm>
          <a:prstGeom prst="rect">
            <a:avLst/>
          </a:prstGeom>
          <a:noFill/>
        </p:spPr>
        <p:txBody>
          <a:bodyPr wrap="none" rtlCol="0">
            <a:spAutoFit/>
          </a:bodyPr>
          <a:lstStyle/>
          <a:p>
            <a:r>
              <a:rPr lang="en-US" sz="2400" dirty="0" smtClean="0"/>
              <a:t>“Can machines think”</a:t>
            </a:r>
            <a:endParaRPr lang="en-US" sz="2400" dirty="0"/>
          </a:p>
        </p:txBody>
      </p:sp>
      <p:sp>
        <p:nvSpPr>
          <p:cNvPr id="6" name="TextBox 5"/>
          <p:cNvSpPr txBox="1"/>
          <p:nvPr/>
        </p:nvSpPr>
        <p:spPr>
          <a:xfrm>
            <a:off x="357170" y="4983540"/>
            <a:ext cx="8786830" cy="1754327"/>
          </a:xfrm>
          <a:prstGeom prst="rect">
            <a:avLst/>
          </a:prstGeom>
          <a:noFill/>
        </p:spPr>
        <p:txBody>
          <a:bodyPr wrap="none" rtlCol="0">
            <a:spAutoFit/>
          </a:bodyPr>
          <a:lstStyle/>
          <a:p>
            <a:pPr algn="l"/>
            <a:r>
              <a:rPr lang="en-US" sz="2400" dirty="0"/>
              <a:t>Q: Please write me a sonnet on the subject of the Forth Bridge. </a:t>
            </a:r>
            <a:r>
              <a:rPr lang="en-US" sz="2400" dirty="0" smtClean="0"/>
              <a:t/>
            </a:r>
            <a:br>
              <a:rPr lang="en-US" sz="2400" dirty="0" smtClean="0"/>
            </a:br>
            <a:r>
              <a:rPr lang="en-US" sz="2400" dirty="0" smtClean="0"/>
              <a:t>A</a:t>
            </a:r>
            <a:r>
              <a:rPr lang="en-US" sz="2400" dirty="0"/>
              <a:t>: Count me out on this one. I never could write </a:t>
            </a:r>
            <a:r>
              <a:rPr lang="en-US" sz="2400" dirty="0" smtClean="0"/>
              <a:t>poetry.</a:t>
            </a:r>
            <a:endParaRPr lang="en-US" sz="2400" dirty="0"/>
          </a:p>
          <a:p>
            <a:pPr algn="l"/>
            <a:r>
              <a:rPr lang="en-US" sz="2400" dirty="0" smtClean="0"/>
              <a:t>Q</a:t>
            </a:r>
            <a:r>
              <a:rPr lang="en-US" sz="2400" dirty="0"/>
              <a:t>: Add 34957 to 70764.</a:t>
            </a:r>
            <a:br>
              <a:rPr lang="en-US" sz="2400" dirty="0"/>
            </a:br>
            <a:r>
              <a:rPr lang="en-US" sz="2400" dirty="0"/>
              <a:t>A: (Pause about 30 seconds and then give as answer) 105621. </a:t>
            </a:r>
          </a:p>
        </p:txBody>
      </p:sp>
    </p:spTree>
    <p:extLst>
      <p:ext uri="{BB962C8B-B14F-4D97-AF65-F5344CB8AC3E}">
        <p14:creationId xmlns:p14="http://schemas.microsoft.com/office/powerpoint/2010/main" val="633388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a:t>
            </a:r>
            <a:r>
              <a:rPr lang="en-US" dirty="0" smtClean="0">
                <a:solidFill>
                  <a:srgbClr val="FF0000"/>
                </a:solidFill>
              </a:rPr>
              <a:t>Visual</a:t>
            </a:r>
            <a:r>
              <a:rPr lang="en-US" dirty="0" smtClean="0"/>
              <a:t> Turing </a:t>
            </a:r>
            <a:r>
              <a:rPr lang="en-US" dirty="0"/>
              <a:t>Test</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17</a:t>
            </a:fld>
            <a:endParaRPr lang="en-US"/>
          </a:p>
        </p:txBody>
      </p:sp>
      <p:pic>
        <p:nvPicPr>
          <p:cNvPr id="7" name="Picture 6"/>
          <p:cNvPicPr>
            <a:picLocks noChangeAspect="1"/>
          </p:cNvPicPr>
          <p:nvPr/>
        </p:nvPicPr>
        <p:blipFill>
          <a:blip r:embed="rId2"/>
          <a:stretch>
            <a:fillRect/>
          </a:stretch>
        </p:blipFill>
        <p:spPr>
          <a:xfrm>
            <a:off x="4024184" y="1219200"/>
            <a:ext cx="5119816" cy="3352800"/>
          </a:xfrm>
          <a:prstGeom prst="rect">
            <a:avLst/>
          </a:prstGeom>
        </p:spPr>
      </p:pic>
      <p:grpSp>
        <p:nvGrpSpPr>
          <p:cNvPr id="10" name="Group 9"/>
          <p:cNvGrpSpPr/>
          <p:nvPr/>
        </p:nvGrpSpPr>
        <p:grpSpPr>
          <a:xfrm>
            <a:off x="457200" y="1828800"/>
            <a:ext cx="2895601" cy="4169390"/>
            <a:chOff x="2295309" y="1150203"/>
            <a:chExt cx="2895601" cy="4169390"/>
          </a:xfrm>
        </p:grpSpPr>
        <p:pic>
          <p:nvPicPr>
            <p:cNvPr id="11" name="Picture 10"/>
            <p:cNvPicPr>
              <a:picLocks noChangeAspect="1"/>
            </p:cNvPicPr>
            <p:nvPr/>
          </p:nvPicPr>
          <p:blipFill rotWithShape="1">
            <a:blip r:embed="rId3"/>
            <a:srcRect l="56026" b="58712"/>
            <a:stretch/>
          </p:blipFill>
          <p:spPr>
            <a:xfrm>
              <a:off x="2447709" y="1150203"/>
              <a:ext cx="2284376" cy="1688465"/>
            </a:xfrm>
            <a:prstGeom prst="rect">
              <a:avLst/>
            </a:prstGeom>
          </p:spPr>
        </p:pic>
        <p:sp>
          <p:nvSpPr>
            <p:cNvPr id="12" name="TextBox 11"/>
            <p:cNvSpPr txBox="1"/>
            <p:nvPr/>
          </p:nvSpPr>
          <p:spPr>
            <a:xfrm>
              <a:off x="2295309" y="2826603"/>
              <a:ext cx="2895601" cy="2492990"/>
            </a:xfrm>
            <a:prstGeom prst="rect">
              <a:avLst/>
            </a:prstGeom>
            <a:noFill/>
          </p:spPr>
          <p:txBody>
            <a:bodyPr wrap="square" rtlCol="0">
              <a:spAutoFit/>
            </a:bodyPr>
            <a:lstStyle/>
            <a:p>
              <a:pPr algn="l"/>
              <a:r>
                <a:rPr lang="en-US" sz="2400" dirty="0" smtClean="0"/>
                <a:t>Q: How many slices </a:t>
              </a:r>
              <a:br>
                <a:rPr lang="en-US" sz="2400" dirty="0" smtClean="0"/>
              </a:br>
              <a:r>
                <a:rPr lang="en-US" sz="2400" dirty="0" smtClean="0"/>
                <a:t>of pizza are there?</a:t>
              </a:r>
            </a:p>
            <a:p>
              <a:pPr algn="l"/>
              <a:endParaRPr lang="en-US" sz="2400" dirty="0" smtClean="0"/>
            </a:p>
            <a:p>
              <a:pPr algn="l"/>
              <a:endParaRPr lang="en-US" sz="2400" dirty="0"/>
            </a:p>
            <a:p>
              <a:pPr algn="l"/>
              <a:r>
                <a:rPr lang="en-US" sz="2400" dirty="0" smtClean="0"/>
                <a:t>A: 6</a:t>
              </a:r>
              <a:endParaRPr lang="en-US" sz="2400" dirty="0"/>
            </a:p>
          </p:txBody>
        </p:sp>
      </p:grpSp>
      <p:sp>
        <p:nvSpPr>
          <p:cNvPr id="13" name="TextBox 12"/>
          <p:cNvSpPr txBox="1"/>
          <p:nvPr/>
        </p:nvSpPr>
        <p:spPr>
          <a:xfrm>
            <a:off x="3622233" y="6519446"/>
            <a:ext cx="2176798" cy="338554"/>
          </a:xfrm>
          <a:prstGeom prst="rect">
            <a:avLst/>
          </a:prstGeom>
          <a:noFill/>
        </p:spPr>
        <p:txBody>
          <a:bodyPr wrap="none" rtlCol="0">
            <a:spAutoFit/>
          </a:bodyPr>
          <a:lstStyle/>
          <a:p>
            <a:r>
              <a:rPr lang="en-US" sz="1600" dirty="0">
                <a:hlinkClick r:id="rId4"/>
              </a:rPr>
              <a:t>http://cloudcv.org/vqa</a:t>
            </a:r>
            <a:r>
              <a:rPr lang="en-US" sz="1600" dirty="0" smtClean="0">
                <a:hlinkClick r:id="rId4"/>
              </a:rPr>
              <a:t>/</a:t>
            </a:r>
            <a:endParaRPr lang="en-US" sz="1600" dirty="0" smtClean="0"/>
          </a:p>
        </p:txBody>
      </p:sp>
      <p:sp>
        <p:nvSpPr>
          <p:cNvPr id="15" name="TextBox 14"/>
          <p:cNvSpPr txBox="1"/>
          <p:nvPr/>
        </p:nvSpPr>
        <p:spPr>
          <a:xfrm>
            <a:off x="76200" y="3836313"/>
            <a:ext cx="325730" cy="430887"/>
          </a:xfrm>
          <a:prstGeom prst="rect">
            <a:avLst/>
          </a:prstGeom>
          <a:noFill/>
        </p:spPr>
        <p:txBody>
          <a:bodyPr wrap="none" rtlCol="0">
            <a:spAutoFit/>
          </a:bodyPr>
          <a:lstStyle/>
          <a:p>
            <a:r>
              <a:rPr lang="en-US" sz="2200" dirty="0"/>
              <a:t>x</a:t>
            </a:r>
          </a:p>
        </p:txBody>
      </p:sp>
      <p:sp>
        <p:nvSpPr>
          <p:cNvPr id="16" name="TextBox 15"/>
          <p:cNvSpPr txBox="1"/>
          <p:nvPr/>
        </p:nvSpPr>
        <p:spPr>
          <a:xfrm>
            <a:off x="25400" y="5512713"/>
            <a:ext cx="338554" cy="430887"/>
          </a:xfrm>
          <a:prstGeom prst="rect">
            <a:avLst/>
          </a:prstGeom>
          <a:noFill/>
        </p:spPr>
        <p:txBody>
          <a:bodyPr wrap="none" rtlCol="0">
            <a:spAutoFit/>
          </a:bodyPr>
          <a:lstStyle/>
          <a:p>
            <a:r>
              <a:rPr lang="en-US" sz="2200" dirty="0" smtClean="0"/>
              <a:t>y</a:t>
            </a:r>
            <a:endParaRPr lang="en-US" sz="2200" dirty="0"/>
          </a:p>
        </p:txBody>
      </p:sp>
      <p:sp>
        <p:nvSpPr>
          <p:cNvPr id="17" name="Right Arrow 16"/>
          <p:cNvSpPr/>
          <p:nvPr/>
        </p:nvSpPr>
        <p:spPr bwMode="auto">
          <a:xfrm rot="5400000">
            <a:off x="-228600" y="48006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561031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Input: x   			(images, text, emails…)</a:t>
            </a:r>
          </a:p>
          <a:p>
            <a:endParaRPr lang="en-US" dirty="0"/>
          </a:p>
          <a:p>
            <a:r>
              <a:rPr lang="en-US" dirty="0" smtClean="0"/>
              <a:t>Output: y			(spam or non-spam…)</a:t>
            </a:r>
          </a:p>
          <a:p>
            <a:endParaRPr lang="en-US" dirty="0"/>
          </a:p>
          <a:p>
            <a:r>
              <a:rPr lang="en-US" dirty="0" smtClean="0"/>
              <a:t>(Unknown) Target Function</a:t>
            </a:r>
          </a:p>
          <a:p>
            <a:pPr lvl="1"/>
            <a:r>
              <a:rPr lang="en-US" dirty="0"/>
              <a:t>f: X </a:t>
            </a:r>
            <a:r>
              <a:rPr lang="en-US" dirty="0" smtClean="0">
                <a:sym typeface="Wingdings"/>
              </a:rPr>
              <a:t></a:t>
            </a:r>
            <a:r>
              <a:rPr lang="en-US" dirty="0" smtClean="0"/>
              <a:t> Y			(the “true” mapping / reality)</a:t>
            </a:r>
          </a:p>
          <a:p>
            <a:endParaRPr lang="en-US" dirty="0"/>
          </a:p>
          <a:p>
            <a:r>
              <a:rPr lang="en-US" dirty="0" smtClean="0"/>
              <a:t>Data  </a:t>
            </a:r>
          </a:p>
          <a:p>
            <a:pPr lvl="1"/>
            <a:r>
              <a:rPr lang="en-US" dirty="0" smtClean="0"/>
              <a:t>(</a:t>
            </a:r>
            <a:r>
              <a:rPr lang="en-US" dirty="0"/>
              <a:t>x</a:t>
            </a:r>
            <a:r>
              <a:rPr lang="en-US" baseline="-25000" dirty="0"/>
              <a:t>1</a:t>
            </a:r>
            <a:r>
              <a:rPr lang="en-US" dirty="0"/>
              <a:t>,y</a:t>
            </a:r>
            <a:r>
              <a:rPr lang="en-US" baseline="-25000" dirty="0"/>
              <a:t>1</a:t>
            </a:r>
            <a:r>
              <a:rPr lang="en-US" dirty="0"/>
              <a:t>), (x</a:t>
            </a:r>
            <a:r>
              <a:rPr lang="en-US" baseline="-25000" dirty="0"/>
              <a:t>2</a:t>
            </a:r>
            <a:r>
              <a:rPr lang="en-US" dirty="0"/>
              <a:t>,y</a:t>
            </a:r>
            <a:r>
              <a:rPr lang="en-US" baseline="-25000" dirty="0"/>
              <a:t>2</a:t>
            </a:r>
            <a:r>
              <a:rPr lang="en-US" dirty="0"/>
              <a:t>), …, (</a:t>
            </a:r>
            <a:r>
              <a:rPr lang="en-US" dirty="0" err="1"/>
              <a:t>x</a:t>
            </a:r>
            <a:r>
              <a:rPr lang="en-US" baseline="-25000" dirty="0" err="1"/>
              <a:t>N</a:t>
            </a:r>
            <a:r>
              <a:rPr lang="en-US" dirty="0" err="1"/>
              <a:t>,y</a:t>
            </a:r>
            <a:r>
              <a:rPr lang="en-US" baseline="-25000" dirty="0" err="1"/>
              <a:t>N</a:t>
            </a:r>
            <a:r>
              <a:rPr lang="en-US" dirty="0" smtClean="0"/>
              <a:t>)</a:t>
            </a:r>
          </a:p>
          <a:p>
            <a:endParaRPr lang="en-US" dirty="0"/>
          </a:p>
          <a:p>
            <a:r>
              <a:rPr lang="en-US" dirty="0" smtClean="0"/>
              <a:t>Model / Hypothesis Class</a:t>
            </a:r>
          </a:p>
          <a:p>
            <a:pPr lvl="1"/>
            <a:r>
              <a:rPr lang="en-US" dirty="0" smtClean="0"/>
              <a:t>g: </a:t>
            </a:r>
            <a:r>
              <a:rPr lang="en-US" dirty="0"/>
              <a:t>X </a:t>
            </a:r>
            <a:r>
              <a:rPr lang="en-US" dirty="0">
                <a:sym typeface="Wingdings"/>
              </a:rPr>
              <a:t></a:t>
            </a:r>
            <a:r>
              <a:rPr lang="en-US" dirty="0"/>
              <a:t> </a:t>
            </a:r>
            <a:r>
              <a:rPr lang="en-US" dirty="0" smtClean="0"/>
              <a:t>Y</a:t>
            </a:r>
          </a:p>
          <a:p>
            <a:pPr lvl="1"/>
            <a:r>
              <a:rPr lang="en-US" dirty="0" smtClean="0"/>
              <a:t>y = g(x) = sign</a:t>
            </a:r>
            <a:r>
              <a:rPr lang="en-US" dirty="0"/>
              <a:t>(</a:t>
            </a:r>
            <a:r>
              <a:rPr lang="en-US" dirty="0" err="1"/>
              <a:t>w</a:t>
            </a:r>
            <a:r>
              <a:rPr lang="en-US" baseline="30000" dirty="0" err="1"/>
              <a:t>T</a:t>
            </a:r>
            <a:r>
              <a:rPr lang="en-US" dirty="0" err="1"/>
              <a:t>x</a:t>
            </a:r>
            <a:r>
              <a:rPr lang="en-US" dirty="0" smtClean="0"/>
              <a:t>)</a:t>
            </a:r>
          </a:p>
          <a:p>
            <a:endParaRPr lang="en-US" dirty="0" smtClean="0"/>
          </a:p>
          <a:p>
            <a:r>
              <a:rPr lang="en-US" dirty="0" smtClean="0"/>
              <a:t>Learning </a:t>
            </a:r>
            <a:r>
              <a:rPr lang="en-US" dirty="0"/>
              <a:t>= Search in hypothesis space</a:t>
            </a:r>
          </a:p>
          <a:p>
            <a:pPr lvl="1"/>
            <a:r>
              <a:rPr lang="en-US" dirty="0"/>
              <a:t>Find best </a:t>
            </a:r>
            <a:r>
              <a:rPr lang="en-US" dirty="0" smtClean="0"/>
              <a:t>g </a:t>
            </a:r>
            <a:r>
              <a:rPr lang="en-US" dirty="0"/>
              <a:t>in model class. </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18</a:t>
            </a:fld>
            <a:endParaRPr lang="en-US"/>
          </a:p>
        </p:txBody>
      </p:sp>
    </p:spTree>
    <p:extLst>
      <p:ext uri="{BB962C8B-B14F-4D97-AF65-F5344CB8AC3E}">
        <p14:creationId xmlns:p14="http://schemas.microsoft.com/office/powerpoint/2010/main" val="2773422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Synonyms</a:t>
            </a:r>
            <a:endParaRPr lang="en-US" dirty="0"/>
          </a:p>
        </p:txBody>
      </p:sp>
      <p:sp>
        <p:nvSpPr>
          <p:cNvPr id="3" name="Content Placeholder 2"/>
          <p:cNvSpPr>
            <a:spLocks noGrp="1"/>
          </p:cNvSpPr>
          <p:nvPr>
            <p:ph idx="1"/>
          </p:nvPr>
        </p:nvSpPr>
        <p:spPr/>
        <p:txBody>
          <a:bodyPr/>
          <a:lstStyle/>
          <a:p>
            <a:r>
              <a:rPr lang="en-US" dirty="0" smtClean="0"/>
              <a:t>Representation Learning</a:t>
            </a:r>
          </a:p>
          <a:p>
            <a:endParaRPr lang="en-US" dirty="0" smtClean="0"/>
          </a:p>
          <a:p>
            <a:r>
              <a:rPr lang="en-US" dirty="0" smtClean="0"/>
              <a:t>Deep (Machine) Learning</a:t>
            </a:r>
          </a:p>
          <a:p>
            <a:r>
              <a:rPr lang="en-US" dirty="0" smtClean="0"/>
              <a:t>Deep Neural Networks</a:t>
            </a:r>
          </a:p>
          <a:p>
            <a:endParaRPr lang="en-US" dirty="0" smtClean="0"/>
          </a:p>
          <a:p>
            <a:r>
              <a:rPr lang="en-US" dirty="0" smtClean="0"/>
              <a:t>Deep Unsupervised Learning</a:t>
            </a:r>
          </a:p>
          <a:p>
            <a:endParaRPr lang="en-US" dirty="0" smtClean="0"/>
          </a:p>
          <a:p>
            <a:r>
              <a:rPr lang="en-US" dirty="0" smtClean="0"/>
              <a:t>Simply: Deep Learning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spTree>
    <p:extLst>
      <p:ext uri="{BB962C8B-B14F-4D97-AF65-F5344CB8AC3E}">
        <p14:creationId xmlns:p14="http://schemas.microsoft.com/office/powerpoint/2010/main" val="16568164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class about?</a:t>
            </a:r>
            <a:endParaRPr lang="en-US" dirty="0"/>
          </a:p>
        </p:txBody>
      </p:sp>
      <p:sp>
        <p:nvSpPr>
          <p:cNvPr id="3" name="Content Placeholder 2"/>
          <p:cNvSpPr>
            <a:spLocks noGrp="1"/>
          </p:cNvSpPr>
          <p:nvPr>
            <p:ph idx="1"/>
          </p:nvPr>
        </p:nvSpPr>
        <p:spPr>
          <a:xfrm>
            <a:off x="457200" y="1143000"/>
            <a:ext cx="8229600" cy="5257800"/>
          </a:xfrm>
        </p:spPr>
        <p:txBody>
          <a:bodyPr>
            <a:normAutofit fontScale="92500" lnSpcReduction="10000"/>
          </a:bodyPr>
          <a:lstStyle/>
          <a:p>
            <a:pPr marL="0" indent="0">
              <a:buNone/>
            </a:pPr>
            <a:endParaRPr lang="en-US" dirty="0" smtClean="0"/>
          </a:p>
          <a:p>
            <a:pPr marL="0" indent="0" algn="ctr">
              <a:buNone/>
            </a:pPr>
            <a:r>
              <a:rPr lang="en-US" sz="4000" b="1" dirty="0" smtClean="0"/>
              <a:t>Some of the most exciting developments in </a:t>
            </a:r>
            <a:br>
              <a:rPr lang="en-US" sz="4000" b="1" dirty="0" smtClean="0"/>
            </a:br>
            <a:endParaRPr lang="en-US" sz="4000" b="1" dirty="0" smtClean="0"/>
          </a:p>
          <a:p>
            <a:pPr marL="0" indent="0" algn="ctr">
              <a:buNone/>
            </a:pPr>
            <a:r>
              <a:rPr lang="en-US" sz="4000" b="1" dirty="0" smtClean="0"/>
              <a:t>Machine Learning, </a:t>
            </a:r>
            <a:br>
              <a:rPr lang="en-US" sz="4000" b="1" dirty="0" smtClean="0"/>
            </a:br>
            <a:r>
              <a:rPr lang="en-US" sz="4000" b="1" dirty="0" smtClean="0"/>
              <a:t>Vision, NLP, Speech, Robotics </a:t>
            </a:r>
            <a:br>
              <a:rPr lang="en-US" sz="4000" b="1" dirty="0" smtClean="0"/>
            </a:br>
            <a:r>
              <a:rPr lang="en-US" sz="4000" b="1" dirty="0" smtClean="0"/>
              <a:t>&amp; AI in general</a:t>
            </a:r>
            <a:br>
              <a:rPr lang="en-US" sz="4000" b="1" dirty="0" smtClean="0"/>
            </a:br>
            <a:endParaRPr lang="en-US" sz="4000" b="1" dirty="0" smtClean="0"/>
          </a:p>
          <a:p>
            <a:pPr marL="0" indent="0" algn="ctr">
              <a:buNone/>
            </a:pPr>
            <a:r>
              <a:rPr lang="en-US" sz="4000" b="1" dirty="0" smtClean="0"/>
              <a:t>in the last decade!</a:t>
            </a:r>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387056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20</a:t>
            </a:fld>
            <a:endParaRPr lang="en-US"/>
          </a:p>
        </p:txBody>
      </p:sp>
      <p:sp>
        <p:nvSpPr>
          <p:cNvPr id="6" name="Rounded Rectangle 5"/>
          <p:cNvSpPr/>
          <p:nvPr/>
        </p:nvSpPr>
        <p:spPr bwMode="auto">
          <a:xfrm>
            <a:off x="533400" y="1981200"/>
            <a:ext cx="8153400" cy="1371600"/>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848627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idx="12"/>
          </p:nvPr>
        </p:nvSpPr>
        <p:spPr/>
        <p:txBody>
          <a:bodyPr/>
          <a:lstStyle/>
          <a:p>
            <a:fld id="{B407C22E-B569-3F45-AA7E-FB87386D782C}" type="slidenum">
              <a:rPr lang="en-US"/>
              <a:pPr/>
              <a:t>21</a:t>
            </a:fld>
            <a:endParaRPr lang="en-US" dirty="0"/>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flipV="1">
            <a:off x="4046400" y="2057399"/>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2819400" y="2543307"/>
            <a:ext cx="16764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6163" name="Text Box 19"/>
          <p:cNvSpPr txBox="1">
            <a:spLocks noChangeArrowheads="1"/>
          </p:cNvSpPr>
          <p:nvPr/>
        </p:nvSpPr>
        <p:spPr bwMode="auto">
          <a:xfrm>
            <a:off x="5486400" y="2543307"/>
            <a:ext cx="14478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6164" name="Rectangle 20"/>
          <p:cNvSpPr>
            <a:spLocks noChangeArrowheads="1"/>
          </p:cNvSpPr>
          <p:nvPr/>
        </p:nvSpPr>
        <p:spPr bwMode="auto">
          <a:xfrm>
            <a:off x="5486400" y="1628812"/>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6166" name="Rectangle 22"/>
          <p:cNvSpPr>
            <a:spLocks noChangeArrowheads="1"/>
          </p:cNvSpPr>
          <p:nvPr/>
        </p:nvSpPr>
        <p:spPr bwMode="auto">
          <a:xfrm>
            <a:off x="2881440" y="1628812"/>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SIFT</a:t>
            </a:r>
            <a:r>
              <a:rPr lang="en-US" b="1" dirty="0">
                <a:solidFill>
                  <a:srgbClr val="000000"/>
                </a:solidFill>
                <a:latin typeface="FreeSans" charset="0"/>
              </a:rPr>
              <a:t>/HOG</a:t>
            </a:r>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Traditional Machine Learning</a:t>
            </a:r>
            <a:endParaRPr lang="en-US" dirty="0"/>
          </a:p>
        </p:txBody>
      </p:sp>
      <p:sp>
        <p:nvSpPr>
          <p:cNvPr id="47" name="Line 14"/>
          <p:cNvSpPr>
            <a:spLocks noChangeShapeType="1"/>
          </p:cNvSpPr>
          <p:nvPr/>
        </p:nvSpPr>
        <p:spPr bwMode="auto">
          <a:xfrm>
            <a:off x="6950880" y="4017765"/>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8" name="Line 16"/>
          <p:cNvSpPr>
            <a:spLocks noChangeShapeType="1"/>
          </p:cNvSpPr>
          <p:nvPr/>
        </p:nvSpPr>
        <p:spPr bwMode="auto">
          <a:xfrm flipV="1">
            <a:off x="4046400" y="4009987"/>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9" name="Text Box 17"/>
          <p:cNvSpPr txBox="1">
            <a:spLocks noChangeArrowheads="1"/>
          </p:cNvSpPr>
          <p:nvPr/>
        </p:nvSpPr>
        <p:spPr bwMode="auto">
          <a:xfrm>
            <a:off x="2819400" y="4495895"/>
            <a:ext cx="16764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0" name="Text Box 19"/>
          <p:cNvSpPr txBox="1">
            <a:spLocks noChangeArrowheads="1"/>
          </p:cNvSpPr>
          <p:nvPr/>
        </p:nvSpPr>
        <p:spPr bwMode="auto">
          <a:xfrm>
            <a:off x="5486400" y="4495895"/>
            <a:ext cx="14478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1" name="Rectangle 20"/>
          <p:cNvSpPr>
            <a:spLocks noChangeArrowheads="1"/>
          </p:cNvSpPr>
          <p:nvPr/>
        </p:nvSpPr>
        <p:spPr bwMode="auto">
          <a:xfrm>
            <a:off x="5486400" y="3581400"/>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2" name="Rectangle 22"/>
          <p:cNvSpPr>
            <a:spLocks noChangeArrowheads="1"/>
          </p:cNvSpPr>
          <p:nvPr/>
        </p:nvSpPr>
        <p:spPr bwMode="auto">
          <a:xfrm>
            <a:off x="2881440" y="3581400"/>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MFCC</a:t>
            </a:r>
            <a:endParaRPr lang="en-US" b="1" dirty="0">
              <a:solidFill>
                <a:srgbClr val="000000"/>
              </a:solidFill>
              <a:latin typeface="FreeSans" charset="0"/>
            </a:endParaRPr>
          </a:p>
        </p:txBody>
      </p:sp>
      <p:sp>
        <p:nvSpPr>
          <p:cNvPr id="53" name="Line 14"/>
          <p:cNvSpPr>
            <a:spLocks noChangeShapeType="1"/>
          </p:cNvSpPr>
          <p:nvPr/>
        </p:nvSpPr>
        <p:spPr bwMode="auto">
          <a:xfrm>
            <a:off x="6950880" y="58617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4" name="Line 16"/>
          <p:cNvSpPr>
            <a:spLocks noChangeShapeType="1"/>
          </p:cNvSpPr>
          <p:nvPr/>
        </p:nvSpPr>
        <p:spPr bwMode="auto">
          <a:xfrm flipV="1">
            <a:off x="4046400" y="5854021"/>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5" name="Text Box 17"/>
          <p:cNvSpPr txBox="1">
            <a:spLocks noChangeArrowheads="1"/>
          </p:cNvSpPr>
          <p:nvPr/>
        </p:nvSpPr>
        <p:spPr bwMode="auto">
          <a:xfrm>
            <a:off x="2819400" y="6339929"/>
            <a:ext cx="16764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6" name="Text Box 19"/>
          <p:cNvSpPr txBox="1">
            <a:spLocks noChangeArrowheads="1"/>
          </p:cNvSpPr>
          <p:nvPr/>
        </p:nvSpPr>
        <p:spPr bwMode="auto">
          <a:xfrm>
            <a:off x="5486400" y="6339929"/>
            <a:ext cx="14478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7" name="Rectangle 20"/>
          <p:cNvSpPr>
            <a:spLocks noChangeArrowheads="1"/>
          </p:cNvSpPr>
          <p:nvPr/>
        </p:nvSpPr>
        <p:spPr bwMode="auto">
          <a:xfrm>
            <a:off x="5486400" y="5425434"/>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8" name="Rectangle 22"/>
          <p:cNvSpPr>
            <a:spLocks noChangeArrowheads="1"/>
          </p:cNvSpPr>
          <p:nvPr/>
        </p:nvSpPr>
        <p:spPr bwMode="auto">
          <a:xfrm>
            <a:off x="2881440" y="5425434"/>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Bag-of-words</a:t>
            </a:r>
            <a:endParaRPr lang="en-US" b="1" dirty="0">
              <a:solidFill>
                <a:srgbClr val="000000"/>
              </a:solidFill>
              <a:latin typeface="FreeSans" charset="0"/>
            </a:endParaRPr>
          </a:p>
        </p:txBody>
      </p:sp>
      <p:sp>
        <p:nvSpPr>
          <p:cNvPr id="59" name="TextBox 58"/>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1966324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198720" y="990600"/>
            <a:ext cx="4921920" cy="3977698"/>
          </a:xfrm>
          <a:ln/>
        </p:spPr>
        <p:txBody>
          <a:bodyPr/>
          <a:lstStyle/>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a:t>The first learning machine: </a:t>
            </a:r>
            <a:r>
              <a:rPr lang="en-US" sz="1800" dirty="0" smtClean="0"/>
              <a:t/>
            </a:r>
            <a:br>
              <a:rPr lang="en-US" sz="1800" dirty="0" smtClean="0"/>
            </a:br>
            <a:r>
              <a:rPr lang="en-US" sz="1800" dirty="0" smtClean="0"/>
              <a:t>the </a:t>
            </a:r>
            <a:r>
              <a:rPr lang="en-US" sz="1800" dirty="0">
                <a:solidFill>
                  <a:srgbClr val="FF0000"/>
                </a:solidFill>
              </a:rPr>
              <a:t>Perceptron </a:t>
            </a:r>
          </a:p>
          <a:p>
            <a:pPr marL="552968" lvl="1" indent="-226084" eaLnBrk="1">
              <a:spcBef>
                <a:spcPct val="0"/>
              </a:spcBef>
              <a:spcAft>
                <a:spcPts val="1032"/>
              </a:spcAft>
              <a:buSzPct val="112000"/>
              <a:buBlip>
                <a:blip r:embed="rId5"/>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600" dirty="0"/>
              <a:t>Built at Cornell in 1960</a:t>
            </a:r>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smtClean="0"/>
              <a:t>The </a:t>
            </a:r>
            <a:r>
              <a:rPr lang="en-US" sz="1800" dirty="0"/>
              <a:t>Perceptron was a </a:t>
            </a:r>
            <a:r>
              <a:rPr lang="en-US" sz="1800" dirty="0">
                <a:solidFill>
                  <a:srgbClr val="FF0000"/>
                </a:solidFill>
              </a:rPr>
              <a:t>linear classifier</a:t>
            </a:r>
            <a:r>
              <a:rPr lang="en-US" sz="1800" dirty="0"/>
              <a:t> on top of a simple </a:t>
            </a:r>
            <a:r>
              <a:rPr lang="en-US" sz="1800" dirty="0">
                <a:solidFill>
                  <a:srgbClr val="FF0000"/>
                </a:solidFill>
              </a:rPr>
              <a:t>feature extractor</a:t>
            </a:r>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800" dirty="0" smtClean="0"/>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smtClean="0"/>
              <a:t>The </a:t>
            </a:r>
            <a:r>
              <a:rPr lang="en-US" sz="1800" dirty="0"/>
              <a:t>vast majority of practical applications of ML today use glorified </a:t>
            </a:r>
            <a:r>
              <a:rPr lang="en-US" sz="1800" dirty="0">
                <a:solidFill>
                  <a:srgbClr val="FF0000"/>
                </a:solidFill>
              </a:rPr>
              <a:t>linear classifiers </a:t>
            </a:r>
            <a:r>
              <a:rPr lang="en-US" sz="1800" dirty="0"/>
              <a:t>or glorified template matching</a:t>
            </a:r>
            <a:r>
              <a:rPr lang="en-US" sz="1800" dirty="0" smtClean="0"/>
              <a:t>.</a:t>
            </a:r>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smtClean="0">
                <a:solidFill>
                  <a:srgbClr val="7DA647"/>
                </a:solidFill>
              </a:rPr>
              <a:t>Designing a feature extractor requires considerable efforts by experts.</a:t>
            </a:r>
            <a:endParaRPr lang="en-US" sz="1800" dirty="0">
              <a:solidFill>
                <a:srgbClr val="7DA647"/>
              </a:solidFill>
            </a:endParaRPr>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360" y="4433041"/>
            <a:ext cx="8975520" cy="2272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6148" name="Object 4"/>
          <p:cNvGraphicFramePr>
            <a:graphicFrameLocks noChangeAspect="1"/>
          </p:cNvGraphicFramePr>
          <p:nvPr/>
        </p:nvGraphicFramePr>
        <p:xfrm>
          <a:off x="4838400" y="3201457"/>
          <a:ext cx="4245120" cy="1006665"/>
        </p:xfrm>
        <a:graphic>
          <a:graphicData uri="http://schemas.openxmlformats.org/presentationml/2006/ole">
            <mc:AlternateContent xmlns:mc="http://schemas.openxmlformats.org/markup-compatibility/2006">
              <mc:Choice xmlns:v="urn:schemas-microsoft-com:vml" Requires="v">
                <p:oleObj spid="_x0000_s13675" r:id="rId7" imgW="1636200" imgH="473040" progId="">
                  <p:embed/>
                </p:oleObj>
              </mc:Choice>
              <mc:Fallback>
                <p:oleObj r:id="rId7" imgW="1636200" imgH="47304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8400" y="3201457"/>
                        <a:ext cx="4245120" cy="100666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6149" name="Group 5"/>
          <p:cNvGrpSpPr>
            <a:grpSpLocks/>
          </p:cNvGrpSpPr>
          <p:nvPr/>
        </p:nvGrpSpPr>
        <p:grpSpPr bwMode="auto">
          <a:xfrm>
            <a:off x="5145121" y="1277415"/>
            <a:ext cx="1448640" cy="1659054"/>
            <a:chOff x="3573" y="887"/>
            <a:chExt cx="1006" cy="1152"/>
          </a:xfrm>
        </p:grpSpPr>
        <p:grpSp>
          <p:nvGrpSpPr>
            <p:cNvPr id="6150" name="Group 6"/>
            <p:cNvGrpSpPr>
              <a:grpSpLocks/>
            </p:cNvGrpSpPr>
            <p:nvPr/>
          </p:nvGrpSpPr>
          <p:grpSpPr bwMode="auto">
            <a:xfrm>
              <a:off x="3573" y="887"/>
              <a:ext cx="1006" cy="1006"/>
              <a:chOff x="3573" y="887"/>
              <a:chExt cx="1006" cy="1006"/>
            </a:xfrm>
          </p:grpSpPr>
          <p:sp>
            <p:nvSpPr>
              <p:cNvPr id="6151" name="Rectangle 7"/>
              <p:cNvSpPr>
                <a:spLocks noChangeArrowheads="1"/>
              </p:cNvSpPr>
              <p:nvPr/>
            </p:nvSpPr>
            <p:spPr bwMode="auto">
              <a:xfrm>
                <a:off x="3573" y="887"/>
                <a:ext cx="1005" cy="1006"/>
              </a:xfrm>
              <a:prstGeom prst="rect">
                <a:avLst/>
              </a:prstGeom>
              <a:solidFill>
                <a:srgbClr val="FFCC99"/>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2" name="Line 8"/>
              <p:cNvSpPr>
                <a:spLocks noChangeShapeType="1"/>
              </p:cNvSpPr>
              <p:nvPr/>
            </p:nvSpPr>
            <p:spPr bwMode="auto">
              <a:xfrm>
                <a:off x="3573" y="1031"/>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53" name="Line 9"/>
              <p:cNvSpPr>
                <a:spLocks noChangeShapeType="1"/>
              </p:cNvSpPr>
              <p:nvPr/>
            </p:nvSpPr>
            <p:spPr bwMode="auto">
              <a:xfrm>
                <a:off x="3573" y="1190"/>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54" name="Line 10"/>
              <p:cNvSpPr>
                <a:spLocks noChangeShapeType="1"/>
              </p:cNvSpPr>
              <p:nvPr/>
            </p:nvSpPr>
            <p:spPr bwMode="auto">
              <a:xfrm>
                <a:off x="3574" y="1348"/>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55" name="Line 11"/>
              <p:cNvSpPr>
                <a:spLocks noChangeShapeType="1"/>
              </p:cNvSpPr>
              <p:nvPr/>
            </p:nvSpPr>
            <p:spPr bwMode="auto">
              <a:xfrm>
                <a:off x="3574" y="1530"/>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56" name="Line 12"/>
              <p:cNvSpPr>
                <a:spLocks noChangeShapeType="1"/>
              </p:cNvSpPr>
              <p:nvPr/>
            </p:nvSpPr>
            <p:spPr bwMode="auto">
              <a:xfrm>
                <a:off x="3574" y="1734"/>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57" name="Line 13"/>
              <p:cNvSpPr>
                <a:spLocks noChangeShapeType="1"/>
              </p:cNvSpPr>
              <p:nvPr/>
            </p:nvSpPr>
            <p:spPr bwMode="auto">
              <a:xfrm>
                <a:off x="3763"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58" name="Line 14"/>
              <p:cNvSpPr>
                <a:spLocks noChangeShapeType="1"/>
              </p:cNvSpPr>
              <p:nvPr/>
            </p:nvSpPr>
            <p:spPr bwMode="auto">
              <a:xfrm>
                <a:off x="3988"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59" name="Line 15"/>
              <p:cNvSpPr>
                <a:spLocks noChangeShapeType="1"/>
              </p:cNvSpPr>
              <p:nvPr/>
            </p:nvSpPr>
            <p:spPr bwMode="auto">
              <a:xfrm>
                <a:off x="4192"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60" name="Line 16"/>
              <p:cNvSpPr>
                <a:spLocks noChangeShapeType="1"/>
              </p:cNvSpPr>
              <p:nvPr/>
            </p:nvSpPr>
            <p:spPr bwMode="auto">
              <a:xfrm>
                <a:off x="4374"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6161" name="Text Box 17"/>
            <p:cNvSpPr txBox="1">
              <a:spLocks noChangeArrowheads="1"/>
            </p:cNvSpPr>
            <p:nvPr/>
          </p:nvSpPr>
          <p:spPr bwMode="auto">
            <a:xfrm>
              <a:off x="3709" y="1016"/>
              <a:ext cx="691" cy="1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412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98000"/>
                </a:lnSpc>
                <a:buClrTx/>
                <a:buFontTx/>
                <a:buNone/>
              </a:pPr>
              <a:r>
                <a:rPr lang="en-US" sz="8700">
                  <a:solidFill>
                    <a:srgbClr val="0000FF"/>
                  </a:solidFill>
                  <a:latin typeface="Vertigo Upright 2 BRK" charset="0"/>
                </a:rPr>
                <a:t>A</a:t>
              </a:r>
            </a:p>
          </p:txBody>
        </p:sp>
      </p:grpSp>
      <p:sp>
        <p:nvSpPr>
          <p:cNvPr id="6162" name="Oval 18"/>
          <p:cNvSpPr>
            <a:spLocks noChangeArrowheads="1"/>
          </p:cNvSpPr>
          <p:nvPr/>
        </p:nvSpPr>
        <p:spPr bwMode="auto">
          <a:xfrm>
            <a:off x="8167680" y="1659054"/>
            <a:ext cx="622080" cy="622145"/>
          </a:xfrm>
          <a:prstGeom prst="ellipse">
            <a:avLst/>
          </a:prstGeom>
          <a:solidFill>
            <a:srgbClr val="FF6633"/>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163" name="Line 19"/>
          <p:cNvSpPr>
            <a:spLocks noChangeShapeType="1"/>
          </p:cNvSpPr>
          <p:nvPr/>
        </p:nvSpPr>
        <p:spPr bwMode="auto">
          <a:xfrm>
            <a:off x="7171200" y="1379665"/>
            <a:ext cx="1061280" cy="421965"/>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4" name="Line 20"/>
          <p:cNvSpPr>
            <a:spLocks noChangeShapeType="1"/>
          </p:cNvSpPr>
          <p:nvPr/>
        </p:nvSpPr>
        <p:spPr bwMode="auto">
          <a:xfrm flipV="1">
            <a:off x="7171200" y="1926922"/>
            <a:ext cx="992160" cy="12962"/>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5" name="Line 21"/>
          <p:cNvSpPr>
            <a:spLocks noChangeShapeType="1"/>
          </p:cNvSpPr>
          <p:nvPr/>
        </p:nvSpPr>
        <p:spPr bwMode="auto">
          <a:xfrm flipV="1">
            <a:off x="7171201" y="2079579"/>
            <a:ext cx="1006560" cy="557339"/>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6" name="Rectangle 22"/>
          <p:cNvSpPr>
            <a:spLocks noChangeArrowheads="1"/>
          </p:cNvSpPr>
          <p:nvPr/>
        </p:nvSpPr>
        <p:spPr bwMode="auto">
          <a:xfrm rot="5400000">
            <a:off x="5931256" y="1912545"/>
            <a:ext cx="1981648" cy="466560"/>
          </a:xfrm>
          <a:prstGeom prst="rect">
            <a:avLst/>
          </a:prstGeom>
          <a:solidFill>
            <a:srgbClr val="FFFFFF"/>
          </a:solidFill>
          <a:ln w="3600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2452" rIns="81639" bIns="42452" anchor="ct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a:solidFill>
                  <a:srgbClr val="000000"/>
                </a:solidFill>
                <a:latin typeface="Tiresias PCfont" charset="0"/>
              </a:rPr>
              <a:t>Feature Extractor</a:t>
            </a:r>
          </a:p>
        </p:txBody>
      </p:sp>
      <p:sp>
        <p:nvSpPr>
          <p:cNvPr id="6167" name="Text Box 23"/>
          <p:cNvSpPr txBox="1">
            <a:spLocks noChangeArrowheads="1"/>
          </p:cNvSpPr>
          <p:nvPr/>
        </p:nvSpPr>
        <p:spPr bwMode="auto">
          <a:xfrm rot="5400000">
            <a:off x="6263922" y="1826129"/>
            <a:ext cx="1486236" cy="334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168" name="Text Box 24"/>
          <p:cNvSpPr txBox="1">
            <a:spLocks noChangeArrowheads="1"/>
          </p:cNvSpPr>
          <p:nvPr/>
        </p:nvSpPr>
        <p:spPr bwMode="auto">
          <a:xfrm>
            <a:off x="7626240" y="2415134"/>
            <a:ext cx="339840" cy="334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19267"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buClrTx/>
              <a:buFontTx/>
              <a:buNone/>
            </a:pPr>
            <a:r>
              <a:rPr lang="en-US" dirty="0"/>
              <a:t>W</a:t>
            </a:r>
            <a:r>
              <a:rPr lang="en-US" baseline="-25000" dirty="0"/>
              <a:t>i</a:t>
            </a:r>
          </a:p>
        </p:txBody>
      </p:sp>
      <p:sp>
        <p:nvSpPr>
          <p:cNvPr id="26"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It’s an old paradigm</a:t>
            </a:r>
            <a:endParaRPr lang="en-US" dirty="0"/>
          </a:p>
        </p:txBody>
      </p:sp>
      <p:sp>
        <p:nvSpPr>
          <p:cNvPr id="27" name="TextBox 2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1679117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p:cNvSpPr>
            <a:spLocks noGrp="1"/>
          </p:cNvSpPr>
          <p:nvPr>
            <p:ph type="sldNum" idx="12"/>
          </p:nvPr>
        </p:nvSpPr>
        <p:spPr/>
        <p:txBody>
          <a:bodyPr/>
          <a:lstStyle/>
          <a:p>
            <a:fld id="{CB4202AA-0EE7-C54D-B37F-021BA907B495}" type="slidenum">
              <a:rPr lang="en-US"/>
              <a:pPr/>
              <a:t>23</a:t>
            </a:fld>
            <a:endParaRPr lang="en-US"/>
          </a:p>
        </p:txBody>
      </p:sp>
      <p:sp>
        <p:nvSpPr>
          <p:cNvPr id="7169" name="Line 1"/>
          <p:cNvSpPr>
            <a:spLocks noChangeShapeType="1"/>
          </p:cNvSpPr>
          <p:nvPr/>
        </p:nvSpPr>
        <p:spPr bwMode="auto">
          <a:xfrm>
            <a:off x="394704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0" name="Line 2"/>
          <p:cNvSpPr>
            <a:spLocks noChangeShapeType="1"/>
          </p:cNvSpPr>
          <p:nvPr/>
        </p:nvSpPr>
        <p:spPr bwMode="auto">
          <a:xfrm>
            <a:off x="26582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1" name="Line 3"/>
          <p:cNvSpPr>
            <a:spLocks noChangeShapeType="1"/>
          </p:cNvSpPr>
          <p:nvPr/>
        </p:nvSpPr>
        <p:spPr bwMode="auto">
          <a:xfrm>
            <a:off x="153216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2" name="Line 4"/>
          <p:cNvSpPr>
            <a:spLocks noChangeShapeType="1"/>
          </p:cNvSpPr>
          <p:nvPr/>
        </p:nvSpPr>
        <p:spPr bwMode="auto">
          <a:xfrm>
            <a:off x="5156641"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4" name="Text Box 6"/>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7175" name="Text Box 7"/>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7176" name="Text Box 8"/>
          <p:cNvSpPr txBox="1">
            <a:spLocks noChangeArrowheads="1"/>
          </p:cNvSpPr>
          <p:nvPr/>
        </p:nvSpPr>
        <p:spPr bwMode="auto">
          <a:xfrm>
            <a:off x="-76200" y="4972842"/>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7177" name="Text Box 9"/>
          <p:cNvSpPr txBox="1">
            <a:spLocks noChangeArrowheads="1"/>
          </p:cNvSpPr>
          <p:nvPr/>
        </p:nvSpPr>
        <p:spPr bwMode="auto">
          <a:xfrm>
            <a:off x="639360" y="1836193"/>
            <a:ext cx="93888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pixels</a:t>
            </a:r>
          </a:p>
        </p:txBody>
      </p:sp>
      <p:sp>
        <p:nvSpPr>
          <p:cNvPr id="7178" name="Text Box 10"/>
          <p:cNvSpPr txBox="1">
            <a:spLocks noChangeArrowheads="1"/>
          </p:cNvSpPr>
          <p:nvPr/>
        </p:nvSpPr>
        <p:spPr bwMode="auto">
          <a:xfrm>
            <a:off x="1847520" y="1836193"/>
            <a:ext cx="93888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edge</a:t>
            </a:r>
          </a:p>
        </p:txBody>
      </p:sp>
      <p:sp>
        <p:nvSpPr>
          <p:cNvPr id="7179" name="Text Box 11"/>
          <p:cNvSpPr txBox="1">
            <a:spLocks noChangeArrowheads="1"/>
          </p:cNvSpPr>
          <p:nvPr/>
        </p:nvSpPr>
        <p:spPr bwMode="auto">
          <a:xfrm>
            <a:off x="2990881" y="1836193"/>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texton</a:t>
            </a:r>
          </a:p>
        </p:txBody>
      </p:sp>
      <p:sp>
        <p:nvSpPr>
          <p:cNvPr id="7180" name="Text Box 12"/>
          <p:cNvSpPr txBox="1">
            <a:spLocks noChangeArrowheads="1"/>
          </p:cNvSpPr>
          <p:nvPr/>
        </p:nvSpPr>
        <p:spPr bwMode="auto">
          <a:xfrm>
            <a:off x="4191000" y="1836193"/>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motif</a:t>
            </a:r>
          </a:p>
        </p:txBody>
      </p:sp>
      <p:sp>
        <p:nvSpPr>
          <p:cNvPr id="7181" name="Text Box 13"/>
          <p:cNvSpPr txBox="1">
            <a:spLocks noChangeArrowheads="1"/>
          </p:cNvSpPr>
          <p:nvPr/>
        </p:nvSpPr>
        <p:spPr bwMode="auto">
          <a:xfrm>
            <a:off x="5257800" y="1836193"/>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part</a:t>
            </a:r>
          </a:p>
        </p:txBody>
      </p:sp>
      <p:sp>
        <p:nvSpPr>
          <p:cNvPr id="7182" name="Text Box 14"/>
          <p:cNvSpPr txBox="1">
            <a:spLocks noChangeArrowheads="1"/>
          </p:cNvSpPr>
          <p:nvPr/>
        </p:nvSpPr>
        <p:spPr bwMode="auto">
          <a:xfrm>
            <a:off x="6583680" y="1836193"/>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object</a:t>
            </a:r>
          </a:p>
        </p:txBody>
      </p:sp>
      <p:sp>
        <p:nvSpPr>
          <p:cNvPr id="7183" name="Line 15"/>
          <p:cNvSpPr>
            <a:spLocks noChangeShapeType="1"/>
          </p:cNvSpPr>
          <p:nvPr/>
        </p:nvSpPr>
        <p:spPr bwMode="auto">
          <a:xfrm>
            <a:off x="616896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4" name="Line 16"/>
          <p:cNvSpPr>
            <a:spLocks noChangeShapeType="1"/>
          </p:cNvSpPr>
          <p:nvPr/>
        </p:nvSpPr>
        <p:spPr bwMode="auto">
          <a:xfrm>
            <a:off x="4534560" y="3763116"/>
            <a:ext cx="3672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5" name="Line 17"/>
          <p:cNvSpPr>
            <a:spLocks noChangeShapeType="1"/>
          </p:cNvSpPr>
          <p:nvPr/>
        </p:nvSpPr>
        <p:spPr bwMode="auto">
          <a:xfrm>
            <a:off x="3083040" y="3764555"/>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6" name="Line 18"/>
          <p:cNvSpPr>
            <a:spLocks noChangeShapeType="1"/>
          </p:cNvSpPr>
          <p:nvPr/>
        </p:nvSpPr>
        <p:spPr bwMode="auto">
          <a:xfrm>
            <a:off x="1532160" y="3763116"/>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7" name="Line 19"/>
          <p:cNvSpPr>
            <a:spLocks noChangeShapeType="1"/>
          </p:cNvSpPr>
          <p:nvPr/>
        </p:nvSpPr>
        <p:spPr bwMode="auto">
          <a:xfrm>
            <a:off x="5744161" y="3763116"/>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8" name="Text Box 20"/>
          <p:cNvSpPr txBox="1">
            <a:spLocks noChangeArrowheads="1"/>
          </p:cNvSpPr>
          <p:nvPr/>
        </p:nvSpPr>
        <p:spPr bwMode="auto">
          <a:xfrm>
            <a:off x="373320" y="3534132"/>
            <a:ext cx="122688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sample</a:t>
            </a:r>
          </a:p>
        </p:txBody>
      </p:sp>
      <p:sp>
        <p:nvSpPr>
          <p:cNvPr id="7189" name="Text Box 21"/>
          <p:cNvSpPr txBox="1">
            <a:spLocks noChangeArrowheads="1"/>
          </p:cNvSpPr>
          <p:nvPr/>
        </p:nvSpPr>
        <p:spPr bwMode="auto">
          <a:xfrm>
            <a:off x="1847521" y="3436201"/>
            <a:ext cx="126288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a:latin typeface="FreeSans" charset="0"/>
              </a:rPr>
              <a:t>spectral band</a:t>
            </a:r>
          </a:p>
        </p:txBody>
      </p:sp>
      <p:sp>
        <p:nvSpPr>
          <p:cNvPr id="7190" name="Text Box 22"/>
          <p:cNvSpPr txBox="1">
            <a:spLocks noChangeArrowheads="1"/>
          </p:cNvSpPr>
          <p:nvPr/>
        </p:nvSpPr>
        <p:spPr bwMode="auto">
          <a:xfrm>
            <a:off x="3415680" y="3534132"/>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formant</a:t>
            </a:r>
          </a:p>
        </p:txBody>
      </p:sp>
      <p:sp>
        <p:nvSpPr>
          <p:cNvPr id="7191" name="Text Box 23"/>
          <p:cNvSpPr txBox="1">
            <a:spLocks noChangeArrowheads="1"/>
          </p:cNvSpPr>
          <p:nvPr/>
        </p:nvSpPr>
        <p:spPr bwMode="auto">
          <a:xfrm>
            <a:off x="4747080" y="3534132"/>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motif</a:t>
            </a:r>
          </a:p>
        </p:txBody>
      </p:sp>
      <p:sp>
        <p:nvSpPr>
          <p:cNvPr id="7192" name="Text Box 24"/>
          <p:cNvSpPr txBox="1">
            <a:spLocks noChangeArrowheads="1"/>
          </p:cNvSpPr>
          <p:nvPr/>
        </p:nvSpPr>
        <p:spPr bwMode="auto">
          <a:xfrm>
            <a:off x="6019800" y="3534132"/>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phone</a:t>
            </a:r>
          </a:p>
        </p:txBody>
      </p:sp>
      <p:sp>
        <p:nvSpPr>
          <p:cNvPr id="7193" name="Text Box 25"/>
          <p:cNvSpPr txBox="1">
            <a:spLocks noChangeArrowheads="1"/>
          </p:cNvSpPr>
          <p:nvPr/>
        </p:nvSpPr>
        <p:spPr bwMode="auto">
          <a:xfrm>
            <a:off x="7433280" y="3534132"/>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word</a:t>
            </a:r>
          </a:p>
        </p:txBody>
      </p:sp>
      <p:sp>
        <p:nvSpPr>
          <p:cNvPr id="7194" name="Line 26"/>
          <p:cNvSpPr>
            <a:spLocks noChangeShapeType="1"/>
          </p:cNvSpPr>
          <p:nvPr/>
        </p:nvSpPr>
        <p:spPr bwMode="auto">
          <a:xfrm>
            <a:off x="7050240" y="3763116"/>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5" name="Line 27"/>
          <p:cNvSpPr>
            <a:spLocks noChangeShapeType="1"/>
          </p:cNvSpPr>
          <p:nvPr/>
        </p:nvSpPr>
        <p:spPr bwMode="auto">
          <a:xfrm>
            <a:off x="4380600" y="5625230"/>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6" name="Line 28"/>
          <p:cNvSpPr>
            <a:spLocks noChangeShapeType="1"/>
          </p:cNvSpPr>
          <p:nvPr/>
        </p:nvSpPr>
        <p:spPr bwMode="auto">
          <a:xfrm>
            <a:off x="2929080" y="5625230"/>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7" name="Line 29"/>
          <p:cNvSpPr>
            <a:spLocks noChangeShapeType="1"/>
          </p:cNvSpPr>
          <p:nvPr/>
        </p:nvSpPr>
        <p:spPr bwMode="auto">
          <a:xfrm>
            <a:off x="1671960" y="5625230"/>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8" name="Line 30"/>
          <p:cNvSpPr>
            <a:spLocks noChangeShapeType="1"/>
          </p:cNvSpPr>
          <p:nvPr/>
        </p:nvSpPr>
        <p:spPr bwMode="auto">
          <a:xfrm>
            <a:off x="5786041" y="5625230"/>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9" name="Text Box 31"/>
          <p:cNvSpPr txBox="1">
            <a:spLocks noChangeArrowheads="1"/>
          </p:cNvSpPr>
          <p:nvPr/>
        </p:nvSpPr>
        <p:spPr bwMode="auto">
          <a:xfrm>
            <a:off x="187320" y="5394807"/>
            <a:ext cx="156528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dirty="0">
                <a:latin typeface="FreeSans" charset="0"/>
              </a:rPr>
              <a:t>character</a:t>
            </a:r>
          </a:p>
        </p:txBody>
      </p:sp>
      <p:sp>
        <p:nvSpPr>
          <p:cNvPr id="7200" name="Text Box 32"/>
          <p:cNvSpPr txBox="1">
            <a:spLocks noChangeArrowheads="1"/>
          </p:cNvSpPr>
          <p:nvPr/>
        </p:nvSpPr>
        <p:spPr bwMode="auto">
          <a:xfrm>
            <a:off x="3195480" y="5394807"/>
            <a:ext cx="13536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a:latin typeface="FreeSans" charset="0"/>
              </a:rPr>
              <a:t>NP/VP/..</a:t>
            </a:r>
          </a:p>
        </p:txBody>
      </p:sp>
      <p:sp>
        <p:nvSpPr>
          <p:cNvPr id="7201" name="Text Box 33"/>
          <p:cNvSpPr txBox="1">
            <a:spLocks noChangeArrowheads="1"/>
          </p:cNvSpPr>
          <p:nvPr/>
        </p:nvSpPr>
        <p:spPr bwMode="auto">
          <a:xfrm>
            <a:off x="4796760" y="5394807"/>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clause</a:t>
            </a:r>
          </a:p>
        </p:txBody>
      </p:sp>
      <p:sp>
        <p:nvSpPr>
          <p:cNvPr id="7202" name="Text Box 34"/>
          <p:cNvSpPr txBox="1">
            <a:spLocks noChangeArrowheads="1"/>
          </p:cNvSpPr>
          <p:nvPr/>
        </p:nvSpPr>
        <p:spPr bwMode="auto">
          <a:xfrm>
            <a:off x="6028680" y="5394807"/>
            <a:ext cx="15897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dirty="0">
                <a:latin typeface="FreeSans" charset="0"/>
              </a:rPr>
              <a:t>sentence</a:t>
            </a:r>
          </a:p>
        </p:txBody>
      </p:sp>
      <p:sp>
        <p:nvSpPr>
          <p:cNvPr id="7203" name="Text Box 35"/>
          <p:cNvSpPr txBox="1">
            <a:spLocks noChangeArrowheads="1"/>
          </p:cNvSpPr>
          <p:nvPr/>
        </p:nvSpPr>
        <p:spPr bwMode="auto">
          <a:xfrm>
            <a:off x="7802041" y="5394807"/>
            <a:ext cx="11203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story</a:t>
            </a:r>
          </a:p>
        </p:txBody>
      </p:sp>
      <p:sp>
        <p:nvSpPr>
          <p:cNvPr id="7204" name="Line 36"/>
          <p:cNvSpPr>
            <a:spLocks noChangeShapeType="1"/>
          </p:cNvSpPr>
          <p:nvPr/>
        </p:nvSpPr>
        <p:spPr bwMode="auto">
          <a:xfrm>
            <a:off x="7419001" y="5625230"/>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205" name="Text Box 37"/>
          <p:cNvSpPr txBox="1">
            <a:spLocks noChangeArrowheads="1"/>
          </p:cNvSpPr>
          <p:nvPr/>
        </p:nvSpPr>
        <p:spPr bwMode="auto">
          <a:xfrm>
            <a:off x="2020440" y="5394807"/>
            <a:ext cx="9360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word</a:t>
            </a:r>
          </a:p>
        </p:txBody>
      </p:sp>
      <p:sp>
        <p:nvSpPr>
          <p:cNvPr id="4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Hierarchical </a:t>
            </a:r>
            <a:r>
              <a:rPr lang="en-US" dirty="0" smtClean="0"/>
              <a:t>Compositionality</a:t>
            </a:r>
            <a:endParaRPr lang="en-US" dirty="0"/>
          </a:p>
        </p:txBody>
      </p:sp>
      <p:sp>
        <p:nvSpPr>
          <p:cNvPr id="44" name="TextBox 4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0304853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24</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2946812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25</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pic>
        <p:nvPicPr>
          <p:cNvPr id="11" name="Picture 10"/>
          <p:cNvPicPr>
            <a:picLocks noChangeAspect="1"/>
          </p:cNvPicPr>
          <p:nvPr/>
        </p:nvPicPr>
        <p:blipFill>
          <a:blip r:embed="rId3"/>
          <a:stretch>
            <a:fillRect/>
          </a:stretch>
        </p:blipFill>
        <p:spPr>
          <a:xfrm>
            <a:off x="0" y="4800600"/>
            <a:ext cx="9144000" cy="1444303"/>
          </a:xfrm>
          <a:prstGeom prst="rect">
            <a:avLst/>
          </a:prstGeom>
        </p:spPr>
      </p:pic>
      <p:sp>
        <p:nvSpPr>
          <p:cNvPr id="12" name="TextBox 11"/>
          <p:cNvSpPr txBox="1"/>
          <p:nvPr/>
        </p:nvSpPr>
        <p:spPr>
          <a:xfrm>
            <a:off x="5430524" y="1917918"/>
            <a:ext cx="3713476" cy="1815882"/>
          </a:xfrm>
          <a:prstGeom prst="rect">
            <a:avLst/>
          </a:prstGeom>
          <a:noFill/>
        </p:spPr>
        <p:txBody>
          <a:bodyPr wrap="none" rtlCol="0">
            <a:spAutoFit/>
          </a:bodyPr>
          <a:lstStyle/>
          <a:p>
            <a:pPr algn="l"/>
            <a:r>
              <a:rPr lang="en-US" sz="2200" dirty="0" smtClean="0">
                <a:solidFill>
                  <a:srgbClr val="FF0000"/>
                </a:solidFill>
              </a:rPr>
              <a:t>Idea 1: Linear Combinations</a:t>
            </a:r>
          </a:p>
          <a:p>
            <a:pPr marL="342900" indent="-342900" algn="l">
              <a:buFont typeface="Arial"/>
              <a:buChar char="•"/>
            </a:pPr>
            <a:r>
              <a:rPr lang="en-US" sz="2000" dirty="0" smtClean="0"/>
              <a:t>Boosting</a:t>
            </a:r>
          </a:p>
          <a:p>
            <a:pPr marL="342900" indent="-342900" algn="l">
              <a:buFont typeface="Arial"/>
              <a:buChar char="•"/>
            </a:pPr>
            <a:r>
              <a:rPr lang="en-US" sz="2000" dirty="0" smtClean="0"/>
              <a:t>Kernels</a:t>
            </a:r>
          </a:p>
          <a:p>
            <a:pPr marL="342900" indent="-342900" algn="l">
              <a:buFont typeface="Arial"/>
              <a:buChar char="•"/>
            </a:pPr>
            <a:r>
              <a:rPr lang="en-US" sz="2000" dirty="0" smtClean="0"/>
              <a:t>…</a:t>
            </a:r>
            <a:endParaRPr lang="en-US" sz="2000" dirty="0"/>
          </a:p>
        </p:txBody>
      </p:sp>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100" y="4114800"/>
            <a:ext cx="3594100" cy="990600"/>
          </a:xfrm>
          <a:prstGeom prst="rect">
            <a:avLst/>
          </a:prstGeom>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1100614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26</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sp>
        <p:nvSpPr>
          <p:cNvPr id="12" name="TextBox 11"/>
          <p:cNvSpPr txBox="1"/>
          <p:nvPr/>
        </p:nvSpPr>
        <p:spPr>
          <a:xfrm>
            <a:off x="5430524" y="1917918"/>
            <a:ext cx="3198311" cy="1815882"/>
          </a:xfrm>
          <a:prstGeom prst="rect">
            <a:avLst/>
          </a:prstGeom>
          <a:noFill/>
        </p:spPr>
        <p:txBody>
          <a:bodyPr wrap="none" rtlCol="0">
            <a:spAutoFit/>
          </a:bodyPr>
          <a:lstStyle/>
          <a:p>
            <a:pPr algn="l"/>
            <a:r>
              <a:rPr lang="en-US" sz="2200" dirty="0" smtClean="0">
                <a:solidFill>
                  <a:srgbClr val="FF0000"/>
                </a:solidFill>
              </a:rPr>
              <a:t>Idea 2: Compositions</a:t>
            </a:r>
          </a:p>
          <a:p>
            <a:pPr marL="342900" indent="-342900" algn="l">
              <a:buFont typeface="Arial"/>
              <a:buChar char="•"/>
            </a:pPr>
            <a:r>
              <a:rPr lang="en-US" sz="2000" dirty="0" smtClean="0"/>
              <a:t>Deep Learning</a:t>
            </a:r>
          </a:p>
          <a:p>
            <a:pPr marL="342900" indent="-342900" algn="l">
              <a:buFont typeface="Arial"/>
              <a:buChar char="•"/>
            </a:pPr>
            <a:r>
              <a:rPr lang="en-US" sz="2000" dirty="0" smtClean="0"/>
              <a:t>Grammar models</a:t>
            </a:r>
          </a:p>
          <a:p>
            <a:pPr marL="342900" indent="-342900" algn="l">
              <a:buFont typeface="Arial"/>
              <a:buChar char="•"/>
            </a:pPr>
            <a:r>
              <a:rPr lang="en-US" sz="2000" dirty="0" smtClean="0"/>
              <a:t>Scattering transforms…</a:t>
            </a:r>
            <a:endParaRPr lang="en-US" sz="2000" dirty="0"/>
          </a:p>
        </p:txBody>
      </p:sp>
      <p:pic>
        <p:nvPicPr>
          <p:cNvPr id="5" name="Picture 4"/>
          <p:cNvPicPr>
            <a:picLocks noChangeAspect="1"/>
          </p:cNvPicPr>
          <p:nvPr/>
        </p:nvPicPr>
        <p:blipFill>
          <a:blip r:embed="rId3"/>
          <a:stretch>
            <a:fillRect/>
          </a:stretch>
        </p:blipFill>
        <p:spPr>
          <a:xfrm>
            <a:off x="0" y="5105400"/>
            <a:ext cx="9144000" cy="1494391"/>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400" y="4419600"/>
            <a:ext cx="5461000" cy="469900"/>
          </a:xfrm>
          <a:prstGeom prst="rect">
            <a:avLst/>
          </a:prstGeom>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2010085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27</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sp>
        <p:nvSpPr>
          <p:cNvPr id="12" name="TextBox 11"/>
          <p:cNvSpPr txBox="1"/>
          <p:nvPr/>
        </p:nvSpPr>
        <p:spPr>
          <a:xfrm>
            <a:off x="5430524" y="1917918"/>
            <a:ext cx="3198311" cy="1815882"/>
          </a:xfrm>
          <a:prstGeom prst="rect">
            <a:avLst/>
          </a:prstGeom>
          <a:noFill/>
        </p:spPr>
        <p:txBody>
          <a:bodyPr wrap="none" rtlCol="0">
            <a:spAutoFit/>
          </a:bodyPr>
          <a:lstStyle/>
          <a:p>
            <a:pPr algn="l"/>
            <a:r>
              <a:rPr lang="en-US" sz="2200" dirty="0" smtClean="0">
                <a:solidFill>
                  <a:srgbClr val="FF0000"/>
                </a:solidFill>
              </a:rPr>
              <a:t>Idea 2: Compositions</a:t>
            </a:r>
          </a:p>
          <a:p>
            <a:pPr marL="342900" indent="-342900" algn="l">
              <a:buFont typeface="Arial"/>
              <a:buChar char="•"/>
            </a:pPr>
            <a:r>
              <a:rPr lang="en-US" sz="2000" dirty="0" smtClean="0"/>
              <a:t>Deep Learning</a:t>
            </a:r>
          </a:p>
          <a:p>
            <a:pPr marL="342900" indent="-342900" algn="l">
              <a:buFont typeface="Arial"/>
              <a:buChar char="•"/>
            </a:pPr>
            <a:r>
              <a:rPr lang="en-US" sz="2000" dirty="0" smtClean="0"/>
              <a:t>Grammar models</a:t>
            </a:r>
          </a:p>
          <a:p>
            <a:pPr marL="342900" indent="-342900" algn="l">
              <a:buFont typeface="Arial"/>
              <a:buChar char="•"/>
            </a:pPr>
            <a:r>
              <a:rPr lang="en-US" sz="2000" dirty="0" smtClean="0"/>
              <a:t>Scattering transforms…</a:t>
            </a:r>
            <a:endParaRPr lang="en-US" sz="2000" dirty="0"/>
          </a:p>
        </p:txBody>
      </p:sp>
      <p:pic>
        <p:nvPicPr>
          <p:cNvPr id="13" name="Picture 12"/>
          <p:cNvPicPr>
            <a:picLocks noChangeAspect="1"/>
          </p:cNvPicPr>
          <p:nvPr/>
        </p:nvPicPr>
        <p:blipFill>
          <a:blip r:embed="rId3"/>
          <a:stretch>
            <a:fillRect/>
          </a:stretch>
        </p:blipFill>
        <p:spPr>
          <a:xfrm>
            <a:off x="0" y="4953000"/>
            <a:ext cx="9144000" cy="1559804"/>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800" y="4323195"/>
            <a:ext cx="5765800" cy="520700"/>
          </a:xfrm>
          <a:prstGeom prst="rect">
            <a:avLst/>
          </a:prstGeom>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8362973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3"/>
          <p:cNvSpPr>
            <a:spLocks noChangeArrowheads="1"/>
          </p:cNvSpPr>
          <p:nvPr/>
        </p:nvSpPr>
        <p:spPr bwMode="auto">
          <a:xfrm>
            <a:off x="6824160" y="1746904"/>
            <a:ext cx="1457280" cy="921697"/>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196" name="Line 4"/>
          <p:cNvSpPr>
            <a:spLocks noChangeShapeType="1"/>
          </p:cNvSpPr>
          <p:nvPr/>
        </p:nvSpPr>
        <p:spPr bwMode="auto">
          <a:xfrm>
            <a:off x="8291520" y="2200551"/>
            <a:ext cx="414720" cy="1441"/>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7" name="Line 5"/>
          <p:cNvSpPr>
            <a:spLocks noChangeShapeType="1"/>
          </p:cNvSpPr>
          <p:nvPr/>
        </p:nvSpPr>
        <p:spPr bwMode="auto">
          <a:xfrm>
            <a:off x="1694881" y="2199112"/>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8" name="AutoShape 6"/>
          <p:cNvSpPr>
            <a:spLocks noChangeArrowheads="1"/>
          </p:cNvSpPr>
          <p:nvPr/>
        </p:nvSpPr>
        <p:spPr bwMode="auto">
          <a:xfrm>
            <a:off x="229392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199" name="Line 7"/>
          <p:cNvSpPr>
            <a:spLocks noChangeShapeType="1"/>
          </p:cNvSpPr>
          <p:nvPr/>
        </p:nvSpPr>
        <p:spPr bwMode="auto">
          <a:xfrm>
            <a:off x="349056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20" y="1592808"/>
            <a:ext cx="170784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01" name="AutoShape 9"/>
          <p:cNvSpPr>
            <a:spLocks noChangeArrowheads="1"/>
          </p:cNvSpPr>
          <p:nvPr/>
        </p:nvSpPr>
        <p:spPr bwMode="auto">
          <a:xfrm>
            <a:off x="3795841"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202" name="Line 10"/>
          <p:cNvSpPr>
            <a:spLocks noChangeShapeType="1"/>
          </p:cNvSpPr>
          <p:nvPr/>
        </p:nvSpPr>
        <p:spPr bwMode="auto">
          <a:xfrm>
            <a:off x="4992480"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203" name="AutoShape 11"/>
          <p:cNvSpPr>
            <a:spLocks noChangeArrowheads="1"/>
          </p:cNvSpPr>
          <p:nvPr/>
        </p:nvSpPr>
        <p:spPr bwMode="auto">
          <a:xfrm>
            <a:off x="529776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204" name="Line 12"/>
          <p:cNvSpPr>
            <a:spLocks noChangeShapeType="1"/>
          </p:cNvSpPr>
          <p:nvPr/>
        </p:nvSpPr>
        <p:spPr bwMode="auto">
          <a:xfrm>
            <a:off x="649440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Title 1"/>
          <p:cNvSpPr txBox="1">
            <a:spLocks/>
          </p:cNvSpPr>
          <p:nvPr/>
        </p:nvSpPr>
        <p:spPr>
          <a:xfrm>
            <a:off x="0" y="228600"/>
            <a:ext cx="9144000" cy="685800"/>
          </a:xfrm>
          <a:prstGeom prst="rect">
            <a:avLst/>
          </a:prstGeom>
        </p:spPr>
        <p:txBody>
          <a:bodyPr>
            <a:normAutofit fontScale="85000" lnSpcReduction="100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Deep Learning = Hierarchical Compositionality</a:t>
            </a:r>
            <a:endParaRPr lang="en-US" dirty="0"/>
          </a:p>
        </p:txBody>
      </p:sp>
      <p:sp>
        <p:nvSpPr>
          <p:cNvPr id="22" name="Text Box 14"/>
          <p:cNvSpPr txBox="1">
            <a:spLocks noChangeArrowheads="1"/>
          </p:cNvSpPr>
          <p:nvPr/>
        </p:nvSpPr>
        <p:spPr bwMode="auto">
          <a:xfrm>
            <a:off x="8324520" y="1752600"/>
            <a:ext cx="89568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“car”</a:t>
            </a:r>
          </a:p>
        </p:txBody>
      </p:sp>
      <p:sp>
        <p:nvSpPr>
          <p:cNvPr id="26" name="TextBox 25"/>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3063890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3"/>
          <p:cNvSpPr>
            <a:spLocks noChangeArrowheads="1"/>
          </p:cNvSpPr>
          <p:nvPr/>
        </p:nvSpPr>
        <p:spPr bwMode="auto">
          <a:xfrm>
            <a:off x="6824160" y="1746904"/>
            <a:ext cx="1457280" cy="921697"/>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 </a:t>
            </a:r>
            <a:r>
              <a:rPr lang="en-US" sz="1800" dirty="0" smtClean="0">
                <a:solidFill>
                  <a:srgbClr val="000000"/>
                </a:solidFill>
                <a:latin typeface="Tiresias PCfont" charset="0"/>
              </a:rPr>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8196" name="Line 4"/>
          <p:cNvSpPr>
            <a:spLocks noChangeShapeType="1"/>
          </p:cNvSpPr>
          <p:nvPr/>
        </p:nvSpPr>
        <p:spPr bwMode="auto">
          <a:xfrm>
            <a:off x="8291520" y="2200551"/>
            <a:ext cx="414720" cy="1441"/>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7" name="Line 5"/>
          <p:cNvSpPr>
            <a:spLocks noChangeShapeType="1"/>
          </p:cNvSpPr>
          <p:nvPr/>
        </p:nvSpPr>
        <p:spPr bwMode="auto">
          <a:xfrm>
            <a:off x="1694881" y="2199112"/>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8" name="AutoShape 6"/>
          <p:cNvSpPr>
            <a:spLocks noChangeArrowheads="1"/>
          </p:cNvSpPr>
          <p:nvPr/>
        </p:nvSpPr>
        <p:spPr bwMode="auto">
          <a:xfrm>
            <a:off x="229392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Low-</a:t>
            </a:r>
            <a:r>
              <a:rPr lang="en-US" sz="1800" dirty="0" smtClean="0">
                <a:solidFill>
                  <a:srgbClr val="000000"/>
                </a:solidFill>
                <a:latin typeface="Tiresias PCfont" charset="0"/>
              </a:rPr>
              <a:t>Level</a:t>
            </a:r>
            <a:br>
              <a:rPr lang="en-US" sz="1800" dirty="0" smtClean="0">
                <a:solidFill>
                  <a:srgbClr val="000000"/>
                </a:solidFill>
                <a:latin typeface="Tiresias PCfont" charset="0"/>
              </a:rPr>
            </a:br>
            <a:r>
              <a:rPr lang="en-US" sz="1800" dirty="0" smtClean="0">
                <a:solidFill>
                  <a:srgbClr val="000000"/>
                </a:solidFill>
                <a:latin typeface="Tiresias PCfont" charset="0"/>
              </a:rPr>
              <a:t>Feature</a:t>
            </a:r>
            <a:endParaRPr lang="en-US" sz="1800" dirty="0">
              <a:solidFill>
                <a:srgbClr val="000000"/>
              </a:solidFill>
              <a:latin typeface="Tiresias PCfont" charset="0"/>
            </a:endParaRPr>
          </a:p>
        </p:txBody>
      </p:sp>
      <p:sp>
        <p:nvSpPr>
          <p:cNvPr id="8199" name="Line 7"/>
          <p:cNvSpPr>
            <a:spLocks noChangeShapeType="1"/>
          </p:cNvSpPr>
          <p:nvPr/>
        </p:nvSpPr>
        <p:spPr bwMode="auto">
          <a:xfrm>
            <a:off x="349056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20" y="1592808"/>
            <a:ext cx="170784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01" name="AutoShape 9"/>
          <p:cNvSpPr>
            <a:spLocks noChangeArrowheads="1"/>
          </p:cNvSpPr>
          <p:nvPr/>
        </p:nvSpPr>
        <p:spPr bwMode="auto">
          <a:xfrm>
            <a:off x="3795841"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Mid-</a:t>
            </a:r>
            <a:r>
              <a:rPr lang="en-US" sz="1800" dirty="0" smtClean="0">
                <a:solidFill>
                  <a:srgbClr val="000000"/>
                </a:solidFill>
                <a:latin typeface="Tiresias PCfont" charset="0"/>
              </a:rPr>
              <a:t>Level</a:t>
            </a:r>
            <a:br>
              <a:rPr lang="en-US" sz="1800" dirty="0" smtClean="0">
                <a:solidFill>
                  <a:srgbClr val="000000"/>
                </a:solidFill>
                <a:latin typeface="Tiresias PCfont" charset="0"/>
              </a:rPr>
            </a:br>
            <a:r>
              <a:rPr lang="en-US" sz="1800" dirty="0" smtClean="0">
                <a:solidFill>
                  <a:srgbClr val="000000"/>
                </a:solidFill>
                <a:latin typeface="Tiresias PCfont" charset="0"/>
              </a:rPr>
              <a:t>Feature</a:t>
            </a:r>
            <a:endParaRPr lang="en-US" sz="1800" dirty="0">
              <a:solidFill>
                <a:srgbClr val="000000"/>
              </a:solidFill>
              <a:latin typeface="Tiresias PCfont" charset="0"/>
            </a:endParaRPr>
          </a:p>
        </p:txBody>
      </p:sp>
      <p:sp>
        <p:nvSpPr>
          <p:cNvPr id="8202" name="Line 10"/>
          <p:cNvSpPr>
            <a:spLocks noChangeShapeType="1"/>
          </p:cNvSpPr>
          <p:nvPr/>
        </p:nvSpPr>
        <p:spPr bwMode="auto">
          <a:xfrm>
            <a:off x="4992480"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203" name="AutoShape 11"/>
          <p:cNvSpPr>
            <a:spLocks noChangeArrowheads="1"/>
          </p:cNvSpPr>
          <p:nvPr/>
        </p:nvSpPr>
        <p:spPr bwMode="auto">
          <a:xfrm>
            <a:off x="529776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High-</a:t>
            </a:r>
            <a:r>
              <a:rPr lang="en-US" sz="1800" dirty="0" smtClean="0">
                <a:solidFill>
                  <a:srgbClr val="000000"/>
                </a:solidFill>
                <a:latin typeface="Tiresias PCfont" charset="0"/>
              </a:rPr>
              <a:t>Level</a:t>
            </a:r>
            <a:br>
              <a:rPr lang="en-US" sz="1800" dirty="0" smtClean="0">
                <a:solidFill>
                  <a:srgbClr val="000000"/>
                </a:solidFill>
                <a:latin typeface="Tiresias PCfont" charset="0"/>
              </a:rPr>
            </a:br>
            <a:r>
              <a:rPr lang="en-US" sz="1800" dirty="0" smtClean="0">
                <a:solidFill>
                  <a:srgbClr val="000000"/>
                </a:solidFill>
                <a:latin typeface="Tiresias PCfont" charset="0"/>
              </a:rPr>
              <a:t>Feature</a:t>
            </a:r>
            <a:endParaRPr lang="en-US" sz="1800" dirty="0">
              <a:solidFill>
                <a:srgbClr val="000000"/>
              </a:solidFill>
              <a:latin typeface="Tiresias PCfont" charset="0"/>
            </a:endParaRPr>
          </a:p>
        </p:txBody>
      </p:sp>
      <p:sp>
        <p:nvSpPr>
          <p:cNvPr id="8204" name="Line 12"/>
          <p:cNvSpPr>
            <a:spLocks noChangeShapeType="1"/>
          </p:cNvSpPr>
          <p:nvPr/>
        </p:nvSpPr>
        <p:spPr bwMode="auto">
          <a:xfrm>
            <a:off x="649440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nvGrpSpPr>
          <p:cNvPr id="2" name="Group 1"/>
          <p:cNvGrpSpPr/>
          <p:nvPr/>
        </p:nvGrpSpPr>
        <p:grpSpPr>
          <a:xfrm>
            <a:off x="326881" y="2567790"/>
            <a:ext cx="2793599" cy="3804880"/>
            <a:chOff x="326881" y="2567790"/>
            <a:chExt cx="2793599" cy="3804880"/>
          </a:xfrm>
        </p:grpSpPr>
        <p:pic>
          <p:nvPicPr>
            <p:cNvPr id="820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81" y="3092006"/>
              <a:ext cx="2748960" cy="32806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08" name="Line 16"/>
            <p:cNvSpPr>
              <a:spLocks noChangeShapeType="1"/>
            </p:cNvSpPr>
            <p:nvPr/>
          </p:nvSpPr>
          <p:spPr bwMode="auto">
            <a:xfrm flipV="1">
              <a:off x="2848320" y="2567790"/>
              <a:ext cx="272160" cy="525655"/>
            </a:xfrm>
            <a:prstGeom prst="line">
              <a:avLst/>
            </a:prstGeom>
            <a:noFill/>
            <a:ln w="36000" cap="flat">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grpSp>
        <p:nvGrpSpPr>
          <p:cNvPr id="3" name="Group 2"/>
          <p:cNvGrpSpPr/>
          <p:nvPr/>
        </p:nvGrpSpPr>
        <p:grpSpPr>
          <a:xfrm>
            <a:off x="3231360" y="2567790"/>
            <a:ext cx="2772000" cy="3800559"/>
            <a:chOff x="3231360" y="2567790"/>
            <a:chExt cx="2772000" cy="3800559"/>
          </a:xfrm>
        </p:grpSpPr>
        <p:pic>
          <p:nvPicPr>
            <p:cNvPr id="820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360" y="3092005"/>
              <a:ext cx="2772000" cy="3276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09" name="Line 17"/>
            <p:cNvSpPr>
              <a:spLocks noChangeShapeType="1"/>
            </p:cNvSpPr>
            <p:nvPr/>
          </p:nvSpPr>
          <p:spPr bwMode="auto">
            <a:xfrm flipV="1">
              <a:off x="4512960" y="2567790"/>
              <a:ext cx="1440" cy="525655"/>
            </a:xfrm>
            <a:prstGeom prst="line">
              <a:avLst/>
            </a:prstGeom>
            <a:noFill/>
            <a:ln w="36000" cap="flat">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grpSp>
        <p:nvGrpSpPr>
          <p:cNvPr id="4" name="Group 3"/>
          <p:cNvGrpSpPr/>
          <p:nvPr/>
        </p:nvGrpSpPr>
        <p:grpSpPr>
          <a:xfrm>
            <a:off x="6062400" y="2531786"/>
            <a:ext cx="2787840" cy="3836563"/>
            <a:chOff x="6062400" y="2531786"/>
            <a:chExt cx="2787840" cy="3836563"/>
          </a:xfrm>
        </p:grpSpPr>
        <p:pic>
          <p:nvPicPr>
            <p:cNvPr id="820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480" y="3081924"/>
              <a:ext cx="2705760" cy="328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10" name="Line 18"/>
            <p:cNvSpPr>
              <a:spLocks noChangeShapeType="1"/>
            </p:cNvSpPr>
            <p:nvPr/>
          </p:nvSpPr>
          <p:spPr bwMode="auto">
            <a:xfrm flipH="1" flipV="1">
              <a:off x="6062400" y="2531786"/>
              <a:ext cx="313920" cy="561659"/>
            </a:xfrm>
            <a:prstGeom prst="line">
              <a:avLst/>
            </a:prstGeom>
            <a:noFill/>
            <a:ln w="36000" cap="flat">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sp>
        <p:nvSpPr>
          <p:cNvPr id="8211" name="Text Box 19"/>
          <p:cNvSpPr txBox="1">
            <a:spLocks noChangeArrowheads="1"/>
          </p:cNvSpPr>
          <p:nvPr/>
        </p:nvSpPr>
        <p:spPr bwMode="auto">
          <a:xfrm>
            <a:off x="59040" y="6463399"/>
            <a:ext cx="8972640" cy="345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cap="flat">
                <a:solidFill>
                  <a:srgbClr val="000000"/>
                </a:solidFill>
                <a:round/>
                <a:headEnd/>
                <a:tailEnd type="triangl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7967" tIns="57147" rIns="97967" bIns="5714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9pPr>
          </a:lstStyle>
          <a:p>
            <a:r>
              <a:rPr lang="en-US" sz="1600" dirty="0">
                <a:latin typeface="Tiresias PCfont" charset="0"/>
              </a:rPr>
              <a:t>Feature visualization of convolutional net trained on </a:t>
            </a:r>
            <a:r>
              <a:rPr lang="en-US" sz="1600" dirty="0" err="1">
                <a:latin typeface="Tiresias PCfont" charset="0"/>
              </a:rPr>
              <a:t>ImageNet</a:t>
            </a:r>
            <a:r>
              <a:rPr lang="en-US" sz="1600" dirty="0">
                <a:latin typeface="Tiresias PCfont" charset="0"/>
              </a:rPr>
              <a:t> from [</a:t>
            </a:r>
            <a:r>
              <a:rPr lang="en-US" sz="1600" dirty="0" err="1">
                <a:latin typeface="Tiresias PCfont" charset="0"/>
              </a:rPr>
              <a:t>Zeiler</a:t>
            </a:r>
            <a:r>
              <a:rPr lang="en-US" sz="1600" dirty="0">
                <a:latin typeface="Tiresias PCfont" charset="0"/>
              </a:rPr>
              <a:t> &amp; Fergus 2013]</a:t>
            </a:r>
          </a:p>
        </p:txBody>
      </p:sp>
      <p:sp>
        <p:nvSpPr>
          <p:cNvPr id="22" name="Text Box 14"/>
          <p:cNvSpPr txBox="1">
            <a:spLocks noChangeArrowheads="1"/>
          </p:cNvSpPr>
          <p:nvPr/>
        </p:nvSpPr>
        <p:spPr bwMode="auto">
          <a:xfrm>
            <a:off x="8324520" y="1752600"/>
            <a:ext cx="89568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“car”</a:t>
            </a:r>
          </a:p>
        </p:txBody>
      </p:sp>
      <p:sp>
        <p:nvSpPr>
          <p:cNvPr id="24" name="Title 1"/>
          <p:cNvSpPr txBox="1">
            <a:spLocks/>
          </p:cNvSpPr>
          <p:nvPr/>
        </p:nvSpPr>
        <p:spPr>
          <a:xfrm>
            <a:off x="0" y="228600"/>
            <a:ext cx="9144000" cy="685800"/>
          </a:xfrm>
          <a:prstGeom prst="rect">
            <a:avLst/>
          </a:prstGeom>
        </p:spPr>
        <p:txBody>
          <a:bodyPr>
            <a:normAutofit fontScale="85000" lnSpcReduction="100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Deep Learning = Hierarchical Compositionality</a:t>
            </a:r>
            <a:endParaRPr lang="en-US" dirty="0"/>
          </a:p>
        </p:txBody>
      </p:sp>
      <p:sp>
        <p:nvSpPr>
          <p:cNvPr id="25" name="TextBox 24"/>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7401474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pic>
        <p:nvPicPr>
          <p:cNvPr id="10" name="Picture 9" descr="Screen Shot 2015-01-21 at 10.33.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1" y="990600"/>
            <a:ext cx="4968416" cy="3429000"/>
          </a:xfrm>
          <a:prstGeom prst="rect">
            <a:avLst/>
          </a:prstGeom>
        </p:spPr>
      </p:pic>
      <p:pic>
        <p:nvPicPr>
          <p:cNvPr id="9" name="Picture 8"/>
          <p:cNvPicPr>
            <a:picLocks noChangeAspect="1"/>
          </p:cNvPicPr>
          <p:nvPr/>
        </p:nvPicPr>
        <p:blipFill>
          <a:blip r:embed="rId3"/>
          <a:stretch>
            <a:fillRect/>
          </a:stretch>
        </p:blipFill>
        <p:spPr>
          <a:xfrm>
            <a:off x="5015438" y="990600"/>
            <a:ext cx="4128562" cy="3429000"/>
          </a:xfrm>
          <a:prstGeom prst="rect">
            <a:avLst/>
          </a:prstGeom>
        </p:spPr>
      </p:pic>
      <p:pic>
        <p:nvPicPr>
          <p:cNvPr id="6" name="Picture 5" descr="Screen Shot 2015-01-21 at 10.28.1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396" y="3276600"/>
            <a:ext cx="6032604" cy="3505200"/>
          </a:xfrm>
          <a:prstGeom prst="rect">
            <a:avLst/>
          </a:prstGeom>
        </p:spPr>
      </p:pic>
      <p:pic>
        <p:nvPicPr>
          <p:cNvPr id="7" name="Picture 6" descr="Screen Shot 2015-01-21 at 10.29.4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00200"/>
            <a:ext cx="8255000" cy="3898900"/>
          </a:xfrm>
          <a:prstGeom prst="rect">
            <a:avLst/>
          </a:prstGeom>
        </p:spPr>
      </p:pic>
      <p:pic>
        <p:nvPicPr>
          <p:cNvPr id="3" name="Picture 2" descr="Screen Shot 2015-08-24 at 4.15.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98392"/>
            <a:ext cx="9144000" cy="2807208"/>
          </a:xfrm>
          <a:prstGeom prst="rect">
            <a:avLst/>
          </a:prstGeom>
        </p:spPr>
      </p:pic>
      <p:pic>
        <p:nvPicPr>
          <p:cNvPr id="12" name="Picture 11" descr="Screen Shot 2015-08-24 at 4.23.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3408218"/>
            <a:ext cx="6934200" cy="3449782"/>
          </a:xfrm>
          <a:prstGeom prst="rect">
            <a:avLst/>
          </a:prstGeom>
        </p:spPr>
      </p:pic>
    </p:spTree>
    <p:extLst>
      <p:ext uri="{BB962C8B-B14F-4D97-AF65-F5344CB8AC3E}">
        <p14:creationId xmlns:p14="http://schemas.microsoft.com/office/powerpoint/2010/main" val="4140558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1993900" y="0"/>
            <a:ext cx="5155942" cy="6858000"/>
          </a:xfrm>
          <a:prstGeom prst="rect">
            <a:avLst/>
          </a:prstGeom>
        </p:spPr>
      </p:pic>
      <p:sp>
        <p:nvSpPr>
          <p:cNvPr id="3" name="TextBox 2"/>
          <p:cNvSpPr txBox="1"/>
          <p:nvPr/>
        </p:nvSpPr>
        <p:spPr>
          <a:xfrm>
            <a:off x="7231547" y="5867400"/>
            <a:ext cx="1912453" cy="830997"/>
          </a:xfrm>
          <a:prstGeom prst="rect">
            <a:avLst/>
          </a:prstGeom>
          <a:noFill/>
        </p:spPr>
        <p:txBody>
          <a:bodyPr wrap="none" rtlCol="0">
            <a:spAutoFit/>
          </a:bodyPr>
          <a:lstStyle/>
          <a:p>
            <a:r>
              <a:rPr lang="en-US" dirty="0" smtClean="0"/>
              <a:t>Sparse DBNs</a:t>
            </a:r>
          </a:p>
          <a:p>
            <a:r>
              <a:rPr lang="en-US" dirty="0" smtClean="0"/>
              <a:t>[Lee et al. ICML ‘09]</a:t>
            </a:r>
          </a:p>
          <a:p>
            <a:r>
              <a:rPr lang="en-US" dirty="0" smtClean="0"/>
              <a:t>Figure courtesy: </a:t>
            </a:r>
            <a:r>
              <a:rPr lang="en-US" dirty="0" err="1" smtClean="0"/>
              <a:t>Quoc</a:t>
            </a:r>
            <a:r>
              <a:rPr lang="en-US" dirty="0" smtClean="0"/>
              <a:t> Le</a:t>
            </a:r>
            <a:endParaRPr lang="en-US" dirty="0"/>
          </a:p>
        </p:txBody>
      </p:sp>
    </p:spTree>
    <p:extLst>
      <p:ext uri="{BB962C8B-B14F-4D97-AF65-F5344CB8AC3E}">
        <p14:creationId xmlns:p14="http://schemas.microsoft.com/office/powerpoint/2010/main" val="17415320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21120" y="1066800"/>
            <a:ext cx="7038720" cy="4961321"/>
          </a:xfrm>
          <a:ln/>
        </p:spPr>
        <p:txBody>
          <a:bodyPr/>
          <a:lstStyle/>
          <a:p>
            <a:pPr marL="280805" indent="-280805">
              <a:buSzPct val="84000"/>
              <a:buBlip>
                <a:blip r:embed="rId3"/>
              </a:buBlip>
              <a:tabLst>
                <a:tab pos="689771" algn="l"/>
                <a:tab pos="1519223" algn="l"/>
                <a:tab pos="2348675" algn="l"/>
                <a:tab pos="3178127" algn="l"/>
                <a:tab pos="4007580" algn="l"/>
                <a:tab pos="4837032" algn="l"/>
                <a:tab pos="5666484" algn="l"/>
                <a:tab pos="6495936" algn="l"/>
                <a:tab pos="7325389" algn="l"/>
                <a:tab pos="8154841" algn="l"/>
                <a:tab pos="8984293" algn="l"/>
              </a:tabLst>
            </a:pPr>
            <a:r>
              <a:rPr lang="en-US" sz="1800" dirty="0"/>
              <a:t>The ventral (recognition) pathway in the visual cortex</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201" y="1568325"/>
            <a:ext cx="7477920" cy="49598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20" name="Text Box 4"/>
          <p:cNvSpPr txBox="1">
            <a:spLocks noChangeArrowheads="1"/>
          </p:cNvSpPr>
          <p:nvPr/>
        </p:nvSpPr>
        <p:spPr bwMode="auto">
          <a:xfrm>
            <a:off x="4147200" y="6248400"/>
            <a:ext cx="2695680" cy="2793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16001" rIns="0" bIns="0"/>
          <a:lstStyle>
            <a:lvl1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9pPr>
          </a:lstStyle>
          <a:p>
            <a:r>
              <a:rPr lang="en-US" sz="1800" dirty="0"/>
              <a:t>[picture from Simon Thorpe]</a:t>
            </a:r>
          </a:p>
        </p:txBody>
      </p:sp>
      <p:sp>
        <p:nvSpPr>
          <p:cNvPr id="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400" dirty="0"/>
              <a:t>The Mammalian Visual Cortex is Hierarchical</a:t>
            </a:r>
          </a:p>
        </p:txBody>
      </p:sp>
      <p:sp>
        <p:nvSpPr>
          <p:cNvPr id="7" name="TextBox 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9863191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sp>
        <p:nvSpPr>
          <p:cNvPr id="7" name="Rounded Rectangle 6"/>
          <p:cNvSpPr/>
          <p:nvPr/>
        </p:nvSpPr>
        <p:spPr bwMode="auto">
          <a:xfrm>
            <a:off x="533400" y="1981200"/>
            <a:ext cx="8153400" cy="1371600"/>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45444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1.11111E-6 L -0.00278 0.23356 " pathEditMode="relative" rAng="0" ptsTypes="AA">
                                      <p:cBhvr>
                                        <p:cTn id="6" dur="1000" fill="hold"/>
                                        <p:tgtEl>
                                          <p:spTgt spid="7"/>
                                        </p:tgtEl>
                                        <p:attrNameLst>
                                          <p:attrName>ppt_x</p:attrName>
                                          <p:attrName>ppt_y</p:attrName>
                                        </p:attrNameLst>
                                      </p:cBhvr>
                                      <p:rCtr x="-139" y="1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idx="12"/>
          </p:nvPr>
        </p:nvSpPr>
        <p:spPr/>
        <p:txBody>
          <a:bodyPr/>
          <a:lstStyle/>
          <a:p>
            <a:fld id="{B407C22E-B569-3F45-AA7E-FB87386D782C}" type="slidenum">
              <a:rPr lang="en-US"/>
              <a:pPr/>
              <a:t>33</a:t>
            </a:fld>
            <a:endParaRPr lang="en-US" dirty="0"/>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flipV="1">
            <a:off x="4046400" y="2057399"/>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2819400" y="2543307"/>
            <a:ext cx="16764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6163" name="Text Box 19"/>
          <p:cNvSpPr txBox="1">
            <a:spLocks noChangeArrowheads="1"/>
          </p:cNvSpPr>
          <p:nvPr/>
        </p:nvSpPr>
        <p:spPr bwMode="auto">
          <a:xfrm>
            <a:off x="5486400" y="2543307"/>
            <a:ext cx="14478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6164" name="Rectangle 20"/>
          <p:cNvSpPr>
            <a:spLocks noChangeArrowheads="1"/>
          </p:cNvSpPr>
          <p:nvPr/>
        </p:nvSpPr>
        <p:spPr bwMode="auto">
          <a:xfrm>
            <a:off x="5486400" y="1628812"/>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6166" name="Rectangle 22"/>
          <p:cNvSpPr>
            <a:spLocks noChangeArrowheads="1"/>
          </p:cNvSpPr>
          <p:nvPr/>
        </p:nvSpPr>
        <p:spPr bwMode="auto">
          <a:xfrm>
            <a:off x="2881440" y="1628812"/>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SIFT</a:t>
            </a:r>
            <a:r>
              <a:rPr lang="en-US" b="1" dirty="0">
                <a:solidFill>
                  <a:srgbClr val="000000"/>
                </a:solidFill>
                <a:latin typeface="FreeSans" charset="0"/>
              </a:rPr>
              <a:t>/HOG</a:t>
            </a:r>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Traditional Machine Learning</a:t>
            </a:r>
            <a:endParaRPr lang="en-US" dirty="0"/>
          </a:p>
        </p:txBody>
      </p:sp>
      <p:sp>
        <p:nvSpPr>
          <p:cNvPr id="47" name="Line 14"/>
          <p:cNvSpPr>
            <a:spLocks noChangeShapeType="1"/>
          </p:cNvSpPr>
          <p:nvPr/>
        </p:nvSpPr>
        <p:spPr bwMode="auto">
          <a:xfrm>
            <a:off x="6950880" y="4017765"/>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8" name="Line 16"/>
          <p:cNvSpPr>
            <a:spLocks noChangeShapeType="1"/>
          </p:cNvSpPr>
          <p:nvPr/>
        </p:nvSpPr>
        <p:spPr bwMode="auto">
          <a:xfrm flipV="1">
            <a:off x="4046400" y="4009987"/>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9" name="Text Box 17"/>
          <p:cNvSpPr txBox="1">
            <a:spLocks noChangeArrowheads="1"/>
          </p:cNvSpPr>
          <p:nvPr/>
        </p:nvSpPr>
        <p:spPr bwMode="auto">
          <a:xfrm>
            <a:off x="2819400" y="4495895"/>
            <a:ext cx="16764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0" name="Text Box 19"/>
          <p:cNvSpPr txBox="1">
            <a:spLocks noChangeArrowheads="1"/>
          </p:cNvSpPr>
          <p:nvPr/>
        </p:nvSpPr>
        <p:spPr bwMode="auto">
          <a:xfrm>
            <a:off x="5486400" y="4495895"/>
            <a:ext cx="14478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1" name="Rectangle 20"/>
          <p:cNvSpPr>
            <a:spLocks noChangeArrowheads="1"/>
          </p:cNvSpPr>
          <p:nvPr/>
        </p:nvSpPr>
        <p:spPr bwMode="auto">
          <a:xfrm>
            <a:off x="5486400" y="3581400"/>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2" name="Rectangle 22"/>
          <p:cNvSpPr>
            <a:spLocks noChangeArrowheads="1"/>
          </p:cNvSpPr>
          <p:nvPr/>
        </p:nvSpPr>
        <p:spPr bwMode="auto">
          <a:xfrm>
            <a:off x="2881440" y="3581400"/>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MFCC</a:t>
            </a:r>
            <a:endParaRPr lang="en-US" b="1" dirty="0">
              <a:solidFill>
                <a:srgbClr val="000000"/>
              </a:solidFill>
              <a:latin typeface="FreeSans" charset="0"/>
            </a:endParaRPr>
          </a:p>
        </p:txBody>
      </p:sp>
      <p:sp>
        <p:nvSpPr>
          <p:cNvPr id="53" name="Line 14"/>
          <p:cNvSpPr>
            <a:spLocks noChangeShapeType="1"/>
          </p:cNvSpPr>
          <p:nvPr/>
        </p:nvSpPr>
        <p:spPr bwMode="auto">
          <a:xfrm>
            <a:off x="6950880" y="58617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4" name="Line 16"/>
          <p:cNvSpPr>
            <a:spLocks noChangeShapeType="1"/>
          </p:cNvSpPr>
          <p:nvPr/>
        </p:nvSpPr>
        <p:spPr bwMode="auto">
          <a:xfrm flipV="1">
            <a:off x="4046400" y="5854021"/>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5" name="Text Box 17"/>
          <p:cNvSpPr txBox="1">
            <a:spLocks noChangeArrowheads="1"/>
          </p:cNvSpPr>
          <p:nvPr/>
        </p:nvSpPr>
        <p:spPr bwMode="auto">
          <a:xfrm>
            <a:off x="2819400" y="6339929"/>
            <a:ext cx="16764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6" name="Text Box 19"/>
          <p:cNvSpPr txBox="1">
            <a:spLocks noChangeArrowheads="1"/>
          </p:cNvSpPr>
          <p:nvPr/>
        </p:nvSpPr>
        <p:spPr bwMode="auto">
          <a:xfrm>
            <a:off x="5486400" y="6339929"/>
            <a:ext cx="14478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7" name="Rectangle 20"/>
          <p:cNvSpPr>
            <a:spLocks noChangeArrowheads="1"/>
          </p:cNvSpPr>
          <p:nvPr/>
        </p:nvSpPr>
        <p:spPr bwMode="auto">
          <a:xfrm>
            <a:off x="5486400" y="5425434"/>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8" name="Rectangle 22"/>
          <p:cNvSpPr>
            <a:spLocks noChangeArrowheads="1"/>
          </p:cNvSpPr>
          <p:nvPr/>
        </p:nvSpPr>
        <p:spPr bwMode="auto">
          <a:xfrm>
            <a:off x="2881440" y="5425434"/>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Bag-of-words</a:t>
            </a:r>
            <a:endParaRPr lang="en-US" b="1" dirty="0">
              <a:solidFill>
                <a:srgbClr val="000000"/>
              </a:solidFill>
              <a:latin typeface="FreeSans" charset="0"/>
            </a:endParaRPr>
          </a:p>
        </p:txBody>
      </p:sp>
      <p:sp>
        <p:nvSpPr>
          <p:cNvPr id="59" name="TextBox 58"/>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4340747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Engineering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34</a:t>
            </a:fld>
            <a:endParaRPr lang="en-US"/>
          </a:p>
        </p:txBody>
      </p:sp>
      <p:pic>
        <p:nvPicPr>
          <p:cNvPr id="8" name="Picture 7"/>
          <p:cNvPicPr>
            <a:picLocks noChangeAspect="1"/>
          </p:cNvPicPr>
          <p:nvPr/>
        </p:nvPicPr>
        <p:blipFill>
          <a:blip r:embed="rId2"/>
          <a:stretch>
            <a:fillRect/>
          </a:stretch>
        </p:blipFill>
        <p:spPr>
          <a:xfrm>
            <a:off x="0" y="3733800"/>
            <a:ext cx="4594160" cy="1371600"/>
          </a:xfrm>
          <a:prstGeom prst="rect">
            <a:avLst/>
          </a:prstGeom>
        </p:spPr>
      </p:pic>
      <p:pic>
        <p:nvPicPr>
          <p:cNvPr id="9" name="Picture 8"/>
          <p:cNvPicPr>
            <a:picLocks noChangeAspect="1"/>
          </p:cNvPicPr>
          <p:nvPr/>
        </p:nvPicPr>
        <p:blipFill>
          <a:blip r:embed="rId3"/>
          <a:stretch>
            <a:fillRect/>
          </a:stretch>
        </p:blipFill>
        <p:spPr>
          <a:xfrm>
            <a:off x="5029200" y="3733800"/>
            <a:ext cx="2174636" cy="649224"/>
          </a:xfrm>
          <a:prstGeom prst="rect">
            <a:avLst/>
          </a:prstGeom>
        </p:spPr>
      </p:pic>
      <p:pic>
        <p:nvPicPr>
          <p:cNvPr id="10" name="Picture 9"/>
          <p:cNvPicPr>
            <a:picLocks noChangeAspect="1"/>
          </p:cNvPicPr>
          <p:nvPr/>
        </p:nvPicPr>
        <p:blipFill>
          <a:blip r:embed="rId4"/>
          <a:stretch>
            <a:fillRect/>
          </a:stretch>
        </p:blipFill>
        <p:spPr>
          <a:xfrm>
            <a:off x="7239000" y="3733800"/>
            <a:ext cx="1861447" cy="649224"/>
          </a:xfrm>
          <a:prstGeom prst="rect">
            <a:avLst/>
          </a:prstGeom>
        </p:spPr>
      </p:pic>
      <p:pic>
        <p:nvPicPr>
          <p:cNvPr id="11" name="Picture 10"/>
          <p:cNvPicPr>
            <a:picLocks noChangeAspect="1"/>
          </p:cNvPicPr>
          <p:nvPr/>
        </p:nvPicPr>
        <p:blipFill>
          <a:blip r:embed="rId5"/>
          <a:stretch>
            <a:fillRect/>
          </a:stretch>
        </p:blipFill>
        <p:spPr>
          <a:xfrm>
            <a:off x="6553200" y="4419600"/>
            <a:ext cx="1891440" cy="649224"/>
          </a:xfrm>
          <a:prstGeom prst="rect">
            <a:avLst/>
          </a:prstGeom>
        </p:spPr>
      </p:pic>
      <p:pic>
        <p:nvPicPr>
          <p:cNvPr id="12" name="Picture 11"/>
          <p:cNvPicPr>
            <a:picLocks noChangeAspect="1"/>
          </p:cNvPicPr>
          <p:nvPr/>
        </p:nvPicPr>
        <p:blipFill>
          <a:blip r:embed="rId6"/>
          <a:stretch>
            <a:fillRect/>
          </a:stretch>
        </p:blipFill>
        <p:spPr>
          <a:xfrm>
            <a:off x="60532" y="1371600"/>
            <a:ext cx="3063668" cy="1371600"/>
          </a:xfrm>
          <a:prstGeom prst="rect">
            <a:avLst/>
          </a:prstGeom>
        </p:spPr>
      </p:pic>
      <p:pic>
        <p:nvPicPr>
          <p:cNvPr id="13" name="Picture 12"/>
          <p:cNvPicPr>
            <a:picLocks noChangeAspect="1"/>
          </p:cNvPicPr>
          <p:nvPr/>
        </p:nvPicPr>
        <p:blipFill>
          <a:blip r:embed="rId7"/>
          <a:stretch>
            <a:fillRect/>
          </a:stretch>
        </p:blipFill>
        <p:spPr>
          <a:xfrm>
            <a:off x="3047999" y="1371600"/>
            <a:ext cx="1940768" cy="1371600"/>
          </a:xfrm>
          <a:prstGeom prst="rect">
            <a:avLst/>
          </a:prstGeom>
        </p:spPr>
      </p:pic>
      <p:pic>
        <p:nvPicPr>
          <p:cNvPr id="14" name="Picture 13"/>
          <p:cNvPicPr>
            <a:picLocks noChangeAspect="1"/>
          </p:cNvPicPr>
          <p:nvPr/>
        </p:nvPicPr>
        <p:blipFill>
          <a:blip r:embed="rId8"/>
          <a:stretch>
            <a:fillRect/>
          </a:stretch>
        </p:blipFill>
        <p:spPr>
          <a:xfrm>
            <a:off x="5595257" y="1371600"/>
            <a:ext cx="3320143" cy="1371600"/>
          </a:xfrm>
          <a:prstGeom prst="rect">
            <a:avLst/>
          </a:prstGeom>
        </p:spPr>
      </p:pic>
      <p:sp>
        <p:nvSpPr>
          <p:cNvPr id="15" name="TextBox 14"/>
          <p:cNvSpPr txBox="1"/>
          <p:nvPr/>
        </p:nvSpPr>
        <p:spPr>
          <a:xfrm>
            <a:off x="1981200" y="2819400"/>
            <a:ext cx="736099" cy="400110"/>
          </a:xfrm>
          <a:prstGeom prst="rect">
            <a:avLst/>
          </a:prstGeom>
          <a:noFill/>
        </p:spPr>
        <p:txBody>
          <a:bodyPr wrap="none" rtlCol="0">
            <a:spAutoFit/>
          </a:bodyPr>
          <a:lstStyle/>
          <a:p>
            <a:r>
              <a:rPr lang="en-US" sz="2000" dirty="0" smtClean="0"/>
              <a:t>SIFT</a:t>
            </a:r>
            <a:endParaRPr lang="en-US" sz="2000" dirty="0"/>
          </a:p>
        </p:txBody>
      </p:sp>
      <p:sp>
        <p:nvSpPr>
          <p:cNvPr id="16" name="TextBox 15"/>
          <p:cNvSpPr txBox="1"/>
          <p:nvPr/>
        </p:nvSpPr>
        <p:spPr>
          <a:xfrm>
            <a:off x="6344683" y="2819400"/>
            <a:ext cx="1610337" cy="400110"/>
          </a:xfrm>
          <a:prstGeom prst="rect">
            <a:avLst/>
          </a:prstGeom>
          <a:noFill/>
        </p:spPr>
        <p:txBody>
          <a:bodyPr wrap="none" rtlCol="0">
            <a:spAutoFit/>
          </a:bodyPr>
          <a:lstStyle/>
          <a:p>
            <a:r>
              <a:rPr lang="en-US" sz="2000" dirty="0" smtClean="0"/>
              <a:t>Spin Images</a:t>
            </a:r>
            <a:endParaRPr lang="en-US" sz="2000" dirty="0"/>
          </a:p>
        </p:txBody>
      </p:sp>
      <p:sp>
        <p:nvSpPr>
          <p:cNvPr id="17" name="TextBox 16"/>
          <p:cNvSpPr txBox="1"/>
          <p:nvPr/>
        </p:nvSpPr>
        <p:spPr>
          <a:xfrm>
            <a:off x="1993235" y="5105400"/>
            <a:ext cx="712029" cy="400110"/>
          </a:xfrm>
          <a:prstGeom prst="rect">
            <a:avLst/>
          </a:prstGeom>
          <a:noFill/>
        </p:spPr>
        <p:txBody>
          <a:bodyPr wrap="none" rtlCol="0">
            <a:spAutoFit/>
          </a:bodyPr>
          <a:lstStyle/>
          <a:p>
            <a:r>
              <a:rPr lang="en-US" sz="2000" dirty="0" err="1" smtClean="0"/>
              <a:t>HoG</a:t>
            </a:r>
            <a:endParaRPr lang="en-US" sz="2000" dirty="0"/>
          </a:p>
        </p:txBody>
      </p:sp>
      <p:sp>
        <p:nvSpPr>
          <p:cNvPr id="18" name="TextBox 17"/>
          <p:cNvSpPr txBox="1"/>
          <p:nvPr/>
        </p:nvSpPr>
        <p:spPr>
          <a:xfrm>
            <a:off x="6615566" y="5105400"/>
            <a:ext cx="1068572" cy="400110"/>
          </a:xfrm>
          <a:prstGeom prst="rect">
            <a:avLst/>
          </a:prstGeom>
          <a:noFill/>
        </p:spPr>
        <p:txBody>
          <a:bodyPr wrap="none" rtlCol="0">
            <a:spAutoFit/>
          </a:bodyPr>
          <a:lstStyle/>
          <a:p>
            <a:r>
              <a:rPr lang="en-US" sz="2000" dirty="0" err="1" smtClean="0"/>
              <a:t>Textons</a:t>
            </a:r>
            <a:endParaRPr lang="en-US" sz="2000" dirty="0"/>
          </a:p>
        </p:txBody>
      </p:sp>
      <p:sp>
        <p:nvSpPr>
          <p:cNvPr id="20" name="TextBox 19"/>
          <p:cNvSpPr txBox="1"/>
          <p:nvPr/>
        </p:nvSpPr>
        <p:spPr>
          <a:xfrm>
            <a:off x="3407999" y="5791200"/>
            <a:ext cx="2992801" cy="400110"/>
          </a:xfrm>
          <a:prstGeom prst="rect">
            <a:avLst/>
          </a:prstGeom>
          <a:noFill/>
        </p:spPr>
        <p:txBody>
          <a:bodyPr wrap="none" rtlCol="0">
            <a:spAutoFit/>
          </a:bodyPr>
          <a:lstStyle/>
          <a:p>
            <a:r>
              <a:rPr lang="en-US" sz="2000" dirty="0"/>
              <a:t>a</a:t>
            </a:r>
            <a:r>
              <a:rPr lang="en-US" sz="2000" dirty="0" smtClean="0"/>
              <a:t>nd many many more….</a:t>
            </a:r>
            <a:endParaRPr lang="en-US" sz="2000" dirty="0"/>
          </a:p>
        </p:txBody>
      </p:sp>
    </p:spTree>
    <p:extLst>
      <p:ext uri="{BB962C8B-B14F-4D97-AF65-F5344CB8AC3E}">
        <p14:creationId xmlns:p14="http://schemas.microsoft.com/office/powerpoint/2010/main" val="29501956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What are the current bottlenecks?</a:t>
            </a:r>
            <a:endParaRPr lang="en-US" dirty="0"/>
          </a:p>
        </p:txBody>
      </p:sp>
      <p:sp>
        <p:nvSpPr>
          <p:cNvPr id="3" name="Content Placeholder 2"/>
          <p:cNvSpPr>
            <a:spLocks noGrp="1"/>
          </p:cNvSpPr>
          <p:nvPr>
            <p:ph idx="1"/>
          </p:nvPr>
        </p:nvSpPr>
        <p:spPr/>
        <p:txBody>
          <a:bodyPr/>
          <a:lstStyle/>
          <a:p>
            <a:r>
              <a:rPr lang="en-US" dirty="0" smtClean="0"/>
              <a:t>Ablation studies on DPM [Parikh &amp; </a:t>
            </a:r>
            <a:r>
              <a:rPr lang="en-US" dirty="0" err="1" smtClean="0"/>
              <a:t>Zitnick</a:t>
            </a:r>
            <a:r>
              <a:rPr lang="en-US" dirty="0" smtClean="0"/>
              <a:t>, CVPR10]</a:t>
            </a:r>
          </a:p>
          <a:p>
            <a:pPr lvl="1"/>
            <a:r>
              <a:rPr lang="en-US" dirty="0" smtClean="0"/>
              <a:t>Replace every “part” in the model with a human</a:t>
            </a:r>
          </a:p>
          <a:p>
            <a:endParaRPr lang="en-US" dirty="0" smtClean="0"/>
          </a:p>
          <a:p>
            <a:r>
              <a:rPr lang="en-US" dirty="0" smtClean="0"/>
              <a:t>Key takeaway: “parts” or features are the most important!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35</a:t>
            </a:fld>
            <a:endParaRPr lang="en-US"/>
          </a:p>
        </p:txBody>
      </p:sp>
      <p:pic>
        <p:nvPicPr>
          <p:cNvPr id="6" name="Picture 5"/>
          <p:cNvPicPr>
            <a:picLocks noChangeAspect="1"/>
          </p:cNvPicPr>
          <p:nvPr/>
        </p:nvPicPr>
        <p:blipFill>
          <a:blip r:embed="rId2"/>
          <a:stretch>
            <a:fillRect/>
          </a:stretch>
        </p:blipFill>
        <p:spPr>
          <a:xfrm>
            <a:off x="1275384" y="3581400"/>
            <a:ext cx="6268416" cy="2743200"/>
          </a:xfrm>
          <a:prstGeom prst="rect">
            <a:avLst/>
          </a:prstGeom>
        </p:spPr>
      </p:pic>
    </p:spTree>
    <p:extLst>
      <p:ext uri="{BB962C8B-B14F-4D97-AF65-F5344CB8AC3E}">
        <p14:creationId xmlns:p14="http://schemas.microsoft.com/office/powerpoint/2010/main" val="41143013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is </a:t>
            </a:r>
            <a:r>
              <a:rPr lang="en-US" i="1" dirty="0"/>
              <a:t>worse</a:t>
            </a:r>
            <a:r>
              <a:rPr lang="en-US" dirty="0"/>
              <a:t> than believing</a:t>
            </a:r>
          </a:p>
        </p:txBody>
      </p:sp>
      <p:sp>
        <p:nvSpPr>
          <p:cNvPr id="3" name="Content Placeholder 2"/>
          <p:cNvSpPr>
            <a:spLocks noGrp="1"/>
          </p:cNvSpPr>
          <p:nvPr>
            <p:ph idx="1"/>
          </p:nvPr>
        </p:nvSpPr>
        <p:spPr/>
        <p:txBody>
          <a:bodyPr/>
          <a:lstStyle/>
          <a:p>
            <a:r>
              <a:rPr lang="en-US" dirty="0" smtClean="0"/>
              <a:t>[</a:t>
            </a:r>
            <a:r>
              <a:rPr lang="en-US" dirty="0" err="1" smtClean="0"/>
              <a:t>Barbu</a:t>
            </a:r>
            <a:r>
              <a:rPr lang="en-US" dirty="0" smtClean="0"/>
              <a:t> et al. ECCV14]</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36</a:t>
            </a:fld>
            <a:endParaRPr lang="en-US"/>
          </a:p>
        </p:txBody>
      </p:sp>
      <p:pic>
        <p:nvPicPr>
          <p:cNvPr id="6" name="Picture 5"/>
          <p:cNvPicPr>
            <a:picLocks noChangeAspect="1"/>
          </p:cNvPicPr>
          <p:nvPr/>
        </p:nvPicPr>
        <p:blipFill>
          <a:blip r:embed="rId2"/>
          <a:stretch>
            <a:fillRect/>
          </a:stretch>
        </p:blipFill>
        <p:spPr>
          <a:xfrm>
            <a:off x="0" y="2260817"/>
            <a:ext cx="9144000" cy="3377983"/>
          </a:xfrm>
          <a:prstGeom prst="rect">
            <a:avLst/>
          </a:prstGeom>
        </p:spPr>
      </p:pic>
      <p:sp>
        <p:nvSpPr>
          <p:cNvPr id="7" name="TextBox 6"/>
          <p:cNvSpPr txBox="1"/>
          <p:nvPr/>
        </p:nvSpPr>
        <p:spPr>
          <a:xfrm>
            <a:off x="3643874" y="6578469"/>
            <a:ext cx="1938151" cy="276999"/>
          </a:xfrm>
          <a:prstGeom prst="rect">
            <a:avLst/>
          </a:prstGeom>
          <a:noFill/>
        </p:spPr>
        <p:txBody>
          <a:bodyPr wrap="none" rtlCol="0">
            <a:spAutoFit/>
          </a:bodyPr>
          <a:lstStyle/>
          <a:p>
            <a:r>
              <a:rPr lang="en-US" dirty="0" smtClean="0">
                <a:solidFill>
                  <a:schemeClr val="bg1">
                    <a:lumMod val="65000"/>
                  </a:schemeClr>
                </a:solidFill>
              </a:rPr>
              <a:t>Image Credit: </a:t>
            </a:r>
            <a:r>
              <a:rPr lang="en-US" dirty="0" err="1" smtClean="0">
                <a:solidFill>
                  <a:schemeClr val="bg1">
                    <a:lumMod val="65000"/>
                  </a:schemeClr>
                </a:solidFill>
              </a:rPr>
              <a:t>Barbu</a:t>
            </a:r>
            <a:r>
              <a:rPr lang="en-US" dirty="0" smtClean="0">
                <a:solidFill>
                  <a:schemeClr val="bg1">
                    <a:lumMod val="65000"/>
                  </a:schemeClr>
                </a:solidFill>
              </a:rPr>
              <a:t> et al.</a:t>
            </a:r>
            <a:endParaRPr lang="en-US" dirty="0">
              <a:solidFill>
                <a:schemeClr val="bg1">
                  <a:lumMod val="65000"/>
                </a:schemeClr>
              </a:solidFill>
            </a:endParaRPr>
          </a:p>
        </p:txBody>
      </p:sp>
    </p:spTree>
    <p:extLst>
      <p:ext uri="{BB962C8B-B14F-4D97-AF65-F5344CB8AC3E}">
        <p14:creationId xmlns:p14="http://schemas.microsoft.com/office/powerpoint/2010/main" val="27478001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6950880" y="39920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7" name="Line 3"/>
          <p:cNvSpPr>
            <a:spLocks noChangeShapeType="1"/>
          </p:cNvSpPr>
          <p:nvPr/>
        </p:nvSpPr>
        <p:spPr bwMode="auto">
          <a:xfrm>
            <a:off x="404640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9" name="Text Box 5"/>
          <p:cNvSpPr txBox="1">
            <a:spLocks noChangeArrowheads="1"/>
          </p:cNvSpPr>
          <p:nvPr/>
        </p:nvSpPr>
        <p:spPr bwMode="auto">
          <a:xfrm>
            <a:off x="3159360" y="4470229"/>
            <a:ext cx="52704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50" name="Text Box 6"/>
          <p:cNvSpPr txBox="1">
            <a:spLocks noChangeArrowheads="1"/>
          </p:cNvSpPr>
          <p:nvPr/>
        </p:nvSpPr>
        <p:spPr bwMode="auto">
          <a:xfrm>
            <a:off x="4230720" y="4470229"/>
            <a:ext cx="141696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51" name="Text Box 7"/>
          <p:cNvSpPr txBox="1">
            <a:spLocks noChangeArrowheads="1"/>
          </p:cNvSpPr>
          <p:nvPr/>
        </p:nvSpPr>
        <p:spPr bwMode="auto">
          <a:xfrm>
            <a:off x="5820480" y="4470229"/>
            <a:ext cx="114912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53" name="Rectangle 9"/>
          <p:cNvSpPr>
            <a:spLocks noChangeArrowheads="1"/>
          </p:cNvSpPr>
          <p:nvPr/>
        </p:nvSpPr>
        <p:spPr bwMode="auto">
          <a:xfrm>
            <a:off x="5886720" y="3554293"/>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54" name="Rectangle 10"/>
          <p:cNvSpPr>
            <a:spLocks noChangeArrowheads="1"/>
          </p:cNvSpPr>
          <p:nvPr/>
        </p:nvSpPr>
        <p:spPr bwMode="auto">
          <a:xfrm>
            <a:off x="4384800" y="3554293"/>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Mixture of</a:t>
            </a:r>
          </a:p>
          <a:p>
            <a:pPr>
              <a:tabLst>
                <a:tab pos="656650" algn="l"/>
              </a:tabLst>
            </a:pPr>
            <a:r>
              <a:rPr lang="en-US" b="1">
                <a:solidFill>
                  <a:srgbClr val="000000"/>
                </a:solidFill>
                <a:latin typeface="FreeSans" charset="0"/>
              </a:rPr>
              <a:t>Gaussians</a:t>
            </a:r>
          </a:p>
        </p:txBody>
      </p:sp>
      <p:sp>
        <p:nvSpPr>
          <p:cNvPr id="6155" name="Rectangle 11"/>
          <p:cNvSpPr>
            <a:spLocks noChangeArrowheads="1"/>
          </p:cNvSpPr>
          <p:nvPr/>
        </p:nvSpPr>
        <p:spPr bwMode="auto">
          <a:xfrm>
            <a:off x="2881440" y="3554293"/>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MFCC</a:t>
            </a:r>
          </a:p>
        </p:txBody>
      </p:sp>
      <p:sp>
        <p:nvSpPr>
          <p:cNvPr id="6156" name="Line 12"/>
          <p:cNvSpPr>
            <a:spLocks noChangeShapeType="1"/>
          </p:cNvSpPr>
          <p:nvPr/>
        </p:nvSpPr>
        <p:spPr bwMode="auto">
          <a:xfrm>
            <a:off x="558144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a:off x="404640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3159360" y="2543307"/>
            <a:ext cx="52704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6162" name="Text Box 18"/>
          <p:cNvSpPr txBox="1">
            <a:spLocks noChangeArrowheads="1"/>
          </p:cNvSpPr>
          <p:nvPr/>
        </p:nvSpPr>
        <p:spPr bwMode="auto">
          <a:xfrm>
            <a:off x="4230720" y="2543307"/>
            <a:ext cx="141696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63" name="Text Box 19"/>
          <p:cNvSpPr txBox="1">
            <a:spLocks noChangeArrowheads="1"/>
          </p:cNvSpPr>
          <p:nvPr/>
        </p:nvSpPr>
        <p:spPr bwMode="auto">
          <a:xfrm>
            <a:off x="5820480" y="2543307"/>
            <a:ext cx="114912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64" name="Rectangle 20"/>
          <p:cNvSpPr>
            <a:spLocks noChangeArrowheads="1"/>
          </p:cNvSpPr>
          <p:nvPr/>
        </p:nvSpPr>
        <p:spPr bwMode="auto">
          <a:xfrm>
            <a:off x="5886720" y="1628812"/>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65" name="Rectangle 21"/>
          <p:cNvSpPr>
            <a:spLocks noChangeArrowheads="1"/>
          </p:cNvSpPr>
          <p:nvPr/>
        </p:nvSpPr>
        <p:spPr bwMode="auto">
          <a:xfrm>
            <a:off x="4384800" y="1628812"/>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K-Means/</a:t>
            </a:r>
          </a:p>
          <a:p>
            <a:pPr>
              <a:tabLst>
                <a:tab pos="656650" algn="l"/>
              </a:tabLst>
            </a:pPr>
            <a:r>
              <a:rPr lang="en-US" b="1">
                <a:solidFill>
                  <a:srgbClr val="000000"/>
                </a:solidFill>
                <a:latin typeface="FreeSans" charset="0"/>
              </a:rPr>
              <a:t>pooling</a:t>
            </a:r>
          </a:p>
        </p:txBody>
      </p:sp>
      <p:sp>
        <p:nvSpPr>
          <p:cNvPr id="6166" name="Rectangle 22"/>
          <p:cNvSpPr>
            <a:spLocks noChangeArrowheads="1"/>
          </p:cNvSpPr>
          <p:nvPr/>
        </p:nvSpPr>
        <p:spPr bwMode="auto">
          <a:xfrm>
            <a:off x="2881440" y="1628812"/>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SIFT/HOG</a:t>
            </a:r>
          </a:p>
        </p:txBody>
      </p:sp>
      <p:sp>
        <p:nvSpPr>
          <p:cNvPr id="6167" name="Line 23"/>
          <p:cNvSpPr>
            <a:spLocks noChangeShapeType="1"/>
          </p:cNvSpPr>
          <p:nvPr/>
        </p:nvSpPr>
        <p:spPr bwMode="auto">
          <a:xfrm>
            <a:off x="558144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69" name="Line 25"/>
          <p:cNvSpPr>
            <a:spLocks noChangeShapeType="1"/>
          </p:cNvSpPr>
          <p:nvPr/>
        </p:nvSpPr>
        <p:spPr bwMode="auto">
          <a:xfrm>
            <a:off x="6952321" y="5854215"/>
            <a:ext cx="3672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1" name="Line 27"/>
          <p:cNvSpPr>
            <a:spLocks noChangeShapeType="1"/>
          </p:cNvSpPr>
          <p:nvPr/>
        </p:nvSpPr>
        <p:spPr bwMode="auto">
          <a:xfrm>
            <a:off x="404640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2" name="Text Box 28"/>
          <p:cNvSpPr txBox="1">
            <a:spLocks noChangeArrowheads="1"/>
          </p:cNvSpPr>
          <p:nvPr/>
        </p:nvSpPr>
        <p:spPr bwMode="auto">
          <a:xfrm>
            <a:off x="3159360" y="6332346"/>
            <a:ext cx="52704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73" name="Text Box 29"/>
          <p:cNvSpPr txBox="1">
            <a:spLocks noChangeArrowheads="1"/>
          </p:cNvSpPr>
          <p:nvPr/>
        </p:nvSpPr>
        <p:spPr bwMode="auto">
          <a:xfrm>
            <a:off x="4230720" y="6332346"/>
            <a:ext cx="141696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74" name="Text Box 30"/>
          <p:cNvSpPr txBox="1">
            <a:spLocks noChangeArrowheads="1"/>
          </p:cNvSpPr>
          <p:nvPr/>
        </p:nvSpPr>
        <p:spPr bwMode="auto">
          <a:xfrm>
            <a:off x="5820480" y="6332346"/>
            <a:ext cx="114912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75" name="Rectangle 31"/>
          <p:cNvSpPr>
            <a:spLocks noChangeArrowheads="1"/>
          </p:cNvSpPr>
          <p:nvPr/>
        </p:nvSpPr>
        <p:spPr bwMode="auto">
          <a:xfrm>
            <a:off x="5886720" y="5416409"/>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76" name="Rectangle 32"/>
          <p:cNvSpPr>
            <a:spLocks noChangeArrowheads="1"/>
          </p:cNvSpPr>
          <p:nvPr/>
        </p:nvSpPr>
        <p:spPr bwMode="auto">
          <a:xfrm>
            <a:off x="4384800" y="5416409"/>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n-grams</a:t>
            </a:r>
          </a:p>
        </p:txBody>
      </p:sp>
      <p:sp>
        <p:nvSpPr>
          <p:cNvPr id="6177" name="Rectangle 33"/>
          <p:cNvSpPr>
            <a:spLocks noChangeArrowheads="1"/>
          </p:cNvSpPr>
          <p:nvPr/>
        </p:nvSpPr>
        <p:spPr bwMode="auto">
          <a:xfrm>
            <a:off x="2882880" y="5416409"/>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Parse Tree</a:t>
            </a:r>
          </a:p>
          <a:p>
            <a:pPr>
              <a:tabLst>
                <a:tab pos="656650" algn="l"/>
              </a:tabLst>
            </a:pPr>
            <a:r>
              <a:rPr lang="en-US" b="1">
                <a:solidFill>
                  <a:srgbClr val="000000"/>
                </a:solidFill>
                <a:latin typeface="FreeSans" charset="0"/>
              </a:rPr>
              <a:t>Syntactic</a:t>
            </a:r>
          </a:p>
        </p:txBody>
      </p:sp>
      <p:sp>
        <p:nvSpPr>
          <p:cNvPr id="6178" name="Line 34"/>
          <p:cNvSpPr>
            <a:spLocks noChangeShapeType="1"/>
          </p:cNvSpPr>
          <p:nvPr/>
        </p:nvSpPr>
        <p:spPr bwMode="auto">
          <a:xfrm>
            <a:off x="558144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300" dirty="0" smtClean="0"/>
              <a:t>Traditional Machine Learning (more accurately)</a:t>
            </a:r>
            <a:endParaRPr lang="en-US" sz="3300" dirty="0"/>
          </a:p>
        </p:txBody>
      </p:sp>
      <p:cxnSp>
        <p:nvCxnSpPr>
          <p:cNvPr id="3" name="Straight Connector 2"/>
          <p:cNvCxnSpPr/>
          <p:nvPr/>
        </p:nvCxnSpPr>
        <p:spPr bwMode="auto">
          <a:xfrm>
            <a:off x="5715000" y="990600"/>
            <a:ext cx="0" cy="5715000"/>
          </a:xfrm>
          <a:prstGeom prst="line">
            <a:avLst/>
          </a:prstGeom>
          <a:ln>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5715000" y="864513"/>
            <a:ext cx="1407958" cy="430887"/>
          </a:xfrm>
          <a:prstGeom prst="rect">
            <a:avLst/>
          </a:prstGeom>
          <a:noFill/>
        </p:spPr>
        <p:txBody>
          <a:bodyPr wrap="none" rtlCol="0">
            <a:spAutoFit/>
          </a:bodyPr>
          <a:lstStyle/>
          <a:p>
            <a:r>
              <a:rPr lang="en-US" sz="2200" dirty="0" smtClean="0"/>
              <a:t>“Learned”</a:t>
            </a:r>
            <a:endParaRPr lang="en-US" sz="2200" dirty="0"/>
          </a:p>
        </p:txBody>
      </p:sp>
      <p:cxnSp>
        <p:nvCxnSpPr>
          <p:cNvPr id="6" name="Straight Arrow Connector 5"/>
          <p:cNvCxnSpPr/>
          <p:nvPr/>
        </p:nvCxnSpPr>
        <p:spPr bwMode="auto">
          <a:xfrm>
            <a:off x="5715000" y="1371600"/>
            <a:ext cx="609600" cy="0"/>
          </a:xfrm>
          <a:prstGeom prst="straightConnector1">
            <a:avLst/>
          </a:prstGeom>
          <a:ln>
            <a:prstDash val="dash"/>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52" name="TextBox 51"/>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53"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54"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37</a:t>
            </a:fld>
            <a:endParaRPr lang="en-US"/>
          </a:p>
        </p:txBody>
      </p:sp>
    </p:spTree>
    <p:extLst>
      <p:ext uri="{BB962C8B-B14F-4D97-AF65-F5344CB8AC3E}">
        <p14:creationId xmlns:p14="http://schemas.microsoft.com/office/powerpoint/2010/main" val="32861864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6950880" y="39920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7" name="Line 3"/>
          <p:cNvSpPr>
            <a:spLocks noChangeShapeType="1"/>
          </p:cNvSpPr>
          <p:nvPr/>
        </p:nvSpPr>
        <p:spPr bwMode="auto">
          <a:xfrm>
            <a:off x="404640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9" name="Text Box 5"/>
          <p:cNvSpPr txBox="1">
            <a:spLocks noChangeArrowheads="1"/>
          </p:cNvSpPr>
          <p:nvPr/>
        </p:nvSpPr>
        <p:spPr bwMode="auto">
          <a:xfrm>
            <a:off x="3159360" y="4470229"/>
            <a:ext cx="52704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50" name="Text Box 6"/>
          <p:cNvSpPr txBox="1">
            <a:spLocks noChangeArrowheads="1"/>
          </p:cNvSpPr>
          <p:nvPr/>
        </p:nvSpPr>
        <p:spPr bwMode="auto">
          <a:xfrm>
            <a:off x="4230720" y="4470229"/>
            <a:ext cx="141696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51" name="Text Box 7"/>
          <p:cNvSpPr txBox="1">
            <a:spLocks noChangeArrowheads="1"/>
          </p:cNvSpPr>
          <p:nvPr/>
        </p:nvSpPr>
        <p:spPr bwMode="auto">
          <a:xfrm>
            <a:off x="5820480" y="4470229"/>
            <a:ext cx="114912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53" name="Rectangle 9"/>
          <p:cNvSpPr>
            <a:spLocks noChangeArrowheads="1"/>
          </p:cNvSpPr>
          <p:nvPr/>
        </p:nvSpPr>
        <p:spPr bwMode="auto">
          <a:xfrm>
            <a:off x="5886720" y="3554293"/>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54" name="Rectangle 10"/>
          <p:cNvSpPr>
            <a:spLocks noChangeArrowheads="1"/>
          </p:cNvSpPr>
          <p:nvPr/>
        </p:nvSpPr>
        <p:spPr bwMode="auto">
          <a:xfrm>
            <a:off x="4384800" y="3554293"/>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Mixture of</a:t>
            </a:r>
          </a:p>
          <a:p>
            <a:pPr>
              <a:tabLst>
                <a:tab pos="656650" algn="l"/>
              </a:tabLst>
            </a:pPr>
            <a:r>
              <a:rPr lang="en-US" b="1">
                <a:solidFill>
                  <a:srgbClr val="000000"/>
                </a:solidFill>
                <a:latin typeface="FreeSans" charset="0"/>
              </a:rPr>
              <a:t>Gaussians</a:t>
            </a:r>
          </a:p>
        </p:txBody>
      </p:sp>
      <p:sp>
        <p:nvSpPr>
          <p:cNvPr id="6155" name="Rectangle 11"/>
          <p:cNvSpPr>
            <a:spLocks noChangeArrowheads="1"/>
          </p:cNvSpPr>
          <p:nvPr/>
        </p:nvSpPr>
        <p:spPr bwMode="auto">
          <a:xfrm>
            <a:off x="2881440" y="3554293"/>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MFCC</a:t>
            </a:r>
          </a:p>
        </p:txBody>
      </p:sp>
      <p:sp>
        <p:nvSpPr>
          <p:cNvPr id="6156" name="Line 12"/>
          <p:cNvSpPr>
            <a:spLocks noChangeShapeType="1"/>
          </p:cNvSpPr>
          <p:nvPr/>
        </p:nvSpPr>
        <p:spPr bwMode="auto">
          <a:xfrm>
            <a:off x="558144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a:off x="404640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3159360" y="2543307"/>
            <a:ext cx="52704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62" name="Text Box 18"/>
          <p:cNvSpPr txBox="1">
            <a:spLocks noChangeArrowheads="1"/>
          </p:cNvSpPr>
          <p:nvPr/>
        </p:nvSpPr>
        <p:spPr bwMode="auto">
          <a:xfrm>
            <a:off x="4230720" y="2543307"/>
            <a:ext cx="141696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63" name="Text Box 19"/>
          <p:cNvSpPr txBox="1">
            <a:spLocks noChangeArrowheads="1"/>
          </p:cNvSpPr>
          <p:nvPr/>
        </p:nvSpPr>
        <p:spPr bwMode="auto">
          <a:xfrm>
            <a:off x="5820480" y="2543307"/>
            <a:ext cx="114912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64" name="Rectangle 20"/>
          <p:cNvSpPr>
            <a:spLocks noChangeArrowheads="1"/>
          </p:cNvSpPr>
          <p:nvPr/>
        </p:nvSpPr>
        <p:spPr bwMode="auto">
          <a:xfrm>
            <a:off x="5886720" y="1628812"/>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65" name="Rectangle 21"/>
          <p:cNvSpPr>
            <a:spLocks noChangeArrowheads="1"/>
          </p:cNvSpPr>
          <p:nvPr/>
        </p:nvSpPr>
        <p:spPr bwMode="auto">
          <a:xfrm>
            <a:off x="4384800" y="1628812"/>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K-Means/</a:t>
            </a:r>
          </a:p>
          <a:p>
            <a:pPr>
              <a:tabLst>
                <a:tab pos="656650" algn="l"/>
              </a:tabLst>
            </a:pPr>
            <a:r>
              <a:rPr lang="en-US" b="1">
                <a:solidFill>
                  <a:srgbClr val="000000"/>
                </a:solidFill>
                <a:latin typeface="FreeSans" charset="0"/>
              </a:rPr>
              <a:t>pooling</a:t>
            </a:r>
          </a:p>
        </p:txBody>
      </p:sp>
      <p:sp>
        <p:nvSpPr>
          <p:cNvPr id="6166" name="Rectangle 22"/>
          <p:cNvSpPr>
            <a:spLocks noChangeArrowheads="1"/>
          </p:cNvSpPr>
          <p:nvPr/>
        </p:nvSpPr>
        <p:spPr bwMode="auto">
          <a:xfrm>
            <a:off x="2881440" y="1628812"/>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SIFT/HOG</a:t>
            </a:r>
          </a:p>
        </p:txBody>
      </p:sp>
      <p:sp>
        <p:nvSpPr>
          <p:cNvPr id="6167" name="Line 23"/>
          <p:cNvSpPr>
            <a:spLocks noChangeShapeType="1"/>
          </p:cNvSpPr>
          <p:nvPr/>
        </p:nvSpPr>
        <p:spPr bwMode="auto">
          <a:xfrm>
            <a:off x="558144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69" name="Line 25"/>
          <p:cNvSpPr>
            <a:spLocks noChangeShapeType="1"/>
          </p:cNvSpPr>
          <p:nvPr/>
        </p:nvSpPr>
        <p:spPr bwMode="auto">
          <a:xfrm>
            <a:off x="6952321" y="5854215"/>
            <a:ext cx="3672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1" name="Line 27"/>
          <p:cNvSpPr>
            <a:spLocks noChangeShapeType="1"/>
          </p:cNvSpPr>
          <p:nvPr/>
        </p:nvSpPr>
        <p:spPr bwMode="auto">
          <a:xfrm>
            <a:off x="404640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2" name="Text Box 28"/>
          <p:cNvSpPr txBox="1">
            <a:spLocks noChangeArrowheads="1"/>
          </p:cNvSpPr>
          <p:nvPr/>
        </p:nvSpPr>
        <p:spPr bwMode="auto">
          <a:xfrm>
            <a:off x="3159360" y="6332346"/>
            <a:ext cx="52704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73" name="Text Box 29"/>
          <p:cNvSpPr txBox="1">
            <a:spLocks noChangeArrowheads="1"/>
          </p:cNvSpPr>
          <p:nvPr/>
        </p:nvSpPr>
        <p:spPr bwMode="auto">
          <a:xfrm>
            <a:off x="4230720" y="6332346"/>
            <a:ext cx="141696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74" name="Text Box 30"/>
          <p:cNvSpPr txBox="1">
            <a:spLocks noChangeArrowheads="1"/>
          </p:cNvSpPr>
          <p:nvPr/>
        </p:nvSpPr>
        <p:spPr bwMode="auto">
          <a:xfrm>
            <a:off x="5820480" y="6332346"/>
            <a:ext cx="114912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75" name="Rectangle 31"/>
          <p:cNvSpPr>
            <a:spLocks noChangeArrowheads="1"/>
          </p:cNvSpPr>
          <p:nvPr/>
        </p:nvSpPr>
        <p:spPr bwMode="auto">
          <a:xfrm>
            <a:off x="5886720" y="5416409"/>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76" name="Rectangle 32"/>
          <p:cNvSpPr>
            <a:spLocks noChangeArrowheads="1"/>
          </p:cNvSpPr>
          <p:nvPr/>
        </p:nvSpPr>
        <p:spPr bwMode="auto">
          <a:xfrm>
            <a:off x="4384800" y="5416409"/>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n-grams</a:t>
            </a:r>
          </a:p>
        </p:txBody>
      </p:sp>
      <p:sp>
        <p:nvSpPr>
          <p:cNvPr id="6177" name="Rectangle 33"/>
          <p:cNvSpPr>
            <a:spLocks noChangeArrowheads="1"/>
          </p:cNvSpPr>
          <p:nvPr/>
        </p:nvSpPr>
        <p:spPr bwMode="auto">
          <a:xfrm>
            <a:off x="2882880" y="5416409"/>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Parse Tree</a:t>
            </a:r>
          </a:p>
          <a:p>
            <a:pPr>
              <a:tabLst>
                <a:tab pos="656650" algn="l"/>
              </a:tabLst>
            </a:pPr>
            <a:r>
              <a:rPr lang="en-US" b="1">
                <a:solidFill>
                  <a:srgbClr val="000000"/>
                </a:solidFill>
                <a:latin typeface="FreeSans" charset="0"/>
              </a:rPr>
              <a:t>Syntactic</a:t>
            </a:r>
          </a:p>
        </p:txBody>
      </p:sp>
      <p:sp>
        <p:nvSpPr>
          <p:cNvPr id="6178" name="Line 34"/>
          <p:cNvSpPr>
            <a:spLocks noChangeShapeType="1"/>
          </p:cNvSpPr>
          <p:nvPr/>
        </p:nvSpPr>
        <p:spPr bwMode="auto">
          <a:xfrm>
            <a:off x="558144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0" y="228600"/>
            <a:ext cx="9144000" cy="685800"/>
          </a:xfrm>
          <a:prstGeom prst="rect">
            <a:avLst/>
          </a:prstGeom>
        </p:spPr>
        <p:txBody>
          <a:bodyPr>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Deep Learning = End-to-End Learning</a:t>
            </a:r>
            <a:endParaRPr lang="en-US" dirty="0"/>
          </a:p>
        </p:txBody>
      </p:sp>
      <p:grpSp>
        <p:nvGrpSpPr>
          <p:cNvPr id="2" name="Group 1"/>
          <p:cNvGrpSpPr/>
          <p:nvPr/>
        </p:nvGrpSpPr>
        <p:grpSpPr>
          <a:xfrm>
            <a:off x="5715000" y="864513"/>
            <a:ext cx="1407958" cy="5841087"/>
            <a:chOff x="5715000" y="864513"/>
            <a:chExt cx="1407958" cy="5841087"/>
          </a:xfrm>
        </p:grpSpPr>
        <p:cxnSp>
          <p:nvCxnSpPr>
            <p:cNvPr id="3" name="Straight Connector 2"/>
            <p:cNvCxnSpPr/>
            <p:nvPr/>
          </p:nvCxnSpPr>
          <p:spPr bwMode="auto">
            <a:xfrm>
              <a:off x="5715000" y="990600"/>
              <a:ext cx="0" cy="5715000"/>
            </a:xfrm>
            <a:prstGeom prst="line">
              <a:avLst/>
            </a:prstGeom>
            <a:ln>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5715000" y="864513"/>
              <a:ext cx="1407958" cy="430887"/>
            </a:xfrm>
            <a:prstGeom prst="rect">
              <a:avLst/>
            </a:prstGeom>
            <a:noFill/>
          </p:spPr>
          <p:txBody>
            <a:bodyPr wrap="none" rtlCol="0">
              <a:spAutoFit/>
            </a:bodyPr>
            <a:lstStyle/>
            <a:p>
              <a:r>
                <a:rPr lang="en-US" sz="2200" dirty="0" smtClean="0"/>
                <a:t>“Learned”</a:t>
              </a:r>
              <a:endParaRPr lang="en-US" sz="2200" dirty="0"/>
            </a:p>
          </p:txBody>
        </p:sp>
        <p:cxnSp>
          <p:nvCxnSpPr>
            <p:cNvPr id="6" name="Straight Arrow Connector 5"/>
            <p:cNvCxnSpPr/>
            <p:nvPr/>
          </p:nvCxnSpPr>
          <p:spPr bwMode="auto">
            <a:xfrm>
              <a:off x="5715000" y="1371600"/>
              <a:ext cx="609600" cy="0"/>
            </a:xfrm>
            <a:prstGeom prst="straightConnector1">
              <a:avLst/>
            </a:prstGeom>
            <a:ln>
              <a:prstDash val="dash"/>
              <a:headEnd type="none" w="med" len="med"/>
              <a:tailEnd type="arrow"/>
            </a:ln>
          </p:spPr>
          <p:style>
            <a:lnRef idx="3">
              <a:schemeClr val="accent2"/>
            </a:lnRef>
            <a:fillRef idx="0">
              <a:schemeClr val="accent2"/>
            </a:fillRef>
            <a:effectRef idx="2">
              <a:schemeClr val="accent2"/>
            </a:effectRef>
            <a:fontRef idx="minor">
              <a:schemeClr val="tx1"/>
            </a:fontRef>
          </p:style>
        </p:cxnSp>
      </p:grpSp>
      <p:sp>
        <p:nvSpPr>
          <p:cNvPr id="47" name="TextBox 4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4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49"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38</a:t>
            </a:fld>
            <a:endParaRPr lang="en-US"/>
          </a:p>
        </p:txBody>
      </p:sp>
    </p:spTree>
    <p:extLst>
      <p:ext uri="{BB962C8B-B14F-4D97-AF65-F5344CB8AC3E}">
        <p14:creationId xmlns:p14="http://schemas.microsoft.com/office/powerpoint/2010/main" val="33172755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7 -1.85185E-6 L -0.34358 0.00371 " pathEditMode="relative" rAng="0" ptsTypes="AA">
                                      <p:cBhvr>
                                        <p:cTn id="6" dur="2000" fill="hold"/>
                                        <p:tgtEl>
                                          <p:spTgt spid="2"/>
                                        </p:tgtEl>
                                        <p:attrNameLst>
                                          <p:attrName>ppt_x</p:attrName>
                                          <p:attrName>ppt_y</p:attrName>
                                        </p:attrNameLst>
                                      </p:cBhvr>
                                      <p:rCtr x="-17188"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1"/>
          </p:nvPr>
        </p:nvSpPr>
        <p:spPr>
          <a:xfrm>
            <a:off x="685800" y="1143000"/>
            <a:ext cx="7772400" cy="5257800"/>
          </a:xfrm>
        </p:spPr>
        <p:txBody>
          <a:bodyPr/>
          <a:lstStyle/>
          <a:p>
            <a:r>
              <a:rPr lang="en-US" dirty="0"/>
              <a:t>A hierarchy of trainable feature transforms</a:t>
            </a:r>
          </a:p>
          <a:p>
            <a:pPr lvl="1"/>
            <a:r>
              <a:rPr lang="en-US" dirty="0"/>
              <a:t>Each module transforms its input representation into a higher-level one.</a:t>
            </a:r>
          </a:p>
          <a:p>
            <a:pPr lvl="1"/>
            <a:r>
              <a:rPr lang="en-US" dirty="0"/>
              <a:t>High-level features are more global and more invariant</a:t>
            </a:r>
          </a:p>
          <a:p>
            <a:pPr lvl="1"/>
            <a:r>
              <a:rPr lang="en-US" dirty="0"/>
              <a:t>Low-level features are shared among categories</a:t>
            </a:r>
          </a:p>
          <a:p>
            <a:endParaRPr lang="en-US" dirty="0"/>
          </a:p>
        </p:txBody>
      </p:sp>
      <p:sp>
        <p:nvSpPr>
          <p:cNvPr id="13315" name="Line 3"/>
          <p:cNvSpPr>
            <a:spLocks noChangeShapeType="1"/>
          </p:cNvSpPr>
          <p:nvPr/>
        </p:nvSpPr>
        <p:spPr bwMode="auto">
          <a:xfrm>
            <a:off x="1889280" y="5089398"/>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6" name="AutoShape 4"/>
          <p:cNvSpPr>
            <a:spLocks noChangeArrowheads="1"/>
          </p:cNvSpPr>
          <p:nvPr/>
        </p:nvSpPr>
        <p:spPr bwMode="auto">
          <a:xfrm>
            <a:off x="245376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17" name="Line 5"/>
          <p:cNvSpPr>
            <a:spLocks noChangeShapeType="1"/>
          </p:cNvSpPr>
          <p:nvPr/>
        </p:nvSpPr>
        <p:spPr bwMode="auto">
          <a:xfrm>
            <a:off x="3756961" y="5106680"/>
            <a:ext cx="1339200" cy="1440"/>
          </a:xfrm>
          <a:prstGeom prst="line">
            <a:avLst/>
          </a:prstGeom>
          <a:noFill/>
          <a:ln w="36720" cap="flat">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8" name="Line 6"/>
          <p:cNvSpPr>
            <a:spLocks noChangeShapeType="1"/>
          </p:cNvSpPr>
          <p:nvPr/>
        </p:nvSpPr>
        <p:spPr bwMode="auto">
          <a:xfrm flipH="1" flipV="1">
            <a:off x="4471200" y="5103800"/>
            <a:ext cx="627840" cy="1042669"/>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9" name="AutoShape 7"/>
          <p:cNvSpPr>
            <a:spLocks noChangeArrowheads="1"/>
          </p:cNvSpPr>
          <p:nvPr/>
        </p:nvSpPr>
        <p:spPr bwMode="auto">
          <a:xfrm>
            <a:off x="5099041"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20" name="Line 8"/>
          <p:cNvSpPr>
            <a:spLocks noChangeShapeType="1"/>
          </p:cNvSpPr>
          <p:nvPr/>
        </p:nvSpPr>
        <p:spPr bwMode="auto">
          <a:xfrm>
            <a:off x="6402241"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1" name="AutoShape 9"/>
          <p:cNvSpPr>
            <a:spLocks noChangeArrowheads="1"/>
          </p:cNvSpPr>
          <p:nvPr/>
        </p:nvSpPr>
        <p:spPr bwMode="auto">
          <a:xfrm>
            <a:off x="676512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a:t>
            </a:r>
            <a:br>
              <a:rPr lang="en-US" sz="1800" dirty="0">
                <a:solidFill>
                  <a:srgbClr val="000000"/>
                </a:solidFill>
                <a:latin typeface="Tiresias PCfont" charset="0"/>
              </a:rPr>
            </a:br>
            <a:r>
              <a:rPr lang="en-US" sz="1800" dirty="0">
                <a:solidFill>
                  <a:srgbClr val="000000"/>
                </a:solidFill>
                <a:latin typeface="Tiresias PCfont" charset="0"/>
              </a:rPr>
              <a:t>Feature</a:t>
            </a:r>
            <a:r>
              <a:rPr lang="en-US" sz="1800" dirty="0" smtClean="0">
                <a:solidFill>
                  <a:srgbClr val="000000"/>
                </a:solidFill>
                <a:latin typeface="Tiresias PCfont" charset="0"/>
              </a:rPr>
              <a:t>-Transform </a:t>
            </a:r>
            <a:r>
              <a:rPr lang="en-US" sz="1800" dirty="0">
                <a:solidFill>
                  <a:srgbClr val="000000"/>
                </a:solidFill>
                <a:latin typeface="Tiresias PCfont" charset="0"/>
              </a:rPr>
              <a:t>/ </a:t>
            </a:r>
            <a:br>
              <a:rPr lang="en-US" sz="1800" dirty="0">
                <a:solidFill>
                  <a:srgbClr val="000000"/>
                </a:solidFill>
                <a:latin typeface="Tiresias PCfont" charset="0"/>
              </a:rPr>
            </a:br>
            <a:r>
              <a:rPr lang="en-US" sz="1800" dirty="0">
                <a:solidFill>
                  <a:srgbClr val="000000"/>
                </a:solidFill>
                <a:latin typeface="Tiresias PCfont" charset="0"/>
              </a:rPr>
              <a:t>Classifier</a:t>
            </a:r>
          </a:p>
        </p:txBody>
      </p:sp>
      <p:sp>
        <p:nvSpPr>
          <p:cNvPr id="13322" name="Line 10"/>
          <p:cNvSpPr>
            <a:spLocks noChangeShapeType="1"/>
          </p:cNvSpPr>
          <p:nvPr/>
        </p:nvSpPr>
        <p:spPr bwMode="auto">
          <a:xfrm>
            <a:off x="8068320"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3" name="Line 11"/>
          <p:cNvSpPr>
            <a:spLocks noChangeShapeType="1"/>
          </p:cNvSpPr>
          <p:nvPr/>
        </p:nvSpPr>
        <p:spPr bwMode="auto">
          <a:xfrm flipV="1">
            <a:off x="6467041" y="5180128"/>
            <a:ext cx="145440" cy="982183"/>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4" name="Text Box 12"/>
          <p:cNvSpPr txBox="1">
            <a:spLocks noChangeArrowheads="1"/>
          </p:cNvSpPr>
          <p:nvPr/>
        </p:nvSpPr>
        <p:spPr bwMode="auto">
          <a:xfrm>
            <a:off x="4266721" y="6186794"/>
            <a:ext cx="356112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104000"/>
              </a:lnSpc>
              <a:buClrTx/>
              <a:buFontTx/>
              <a:buNone/>
            </a:pPr>
            <a:r>
              <a:rPr lang="en-US" sz="1800">
                <a:solidFill>
                  <a:srgbClr val="FF0000"/>
                </a:solidFill>
                <a:latin typeface="Tiresias PCfont" charset="0"/>
              </a:rPr>
              <a:t>Learned Internal Representations</a:t>
            </a:r>
          </a:p>
        </p:txBody>
      </p:sp>
      <p:pic>
        <p:nvPicPr>
          <p:cNvPr id="1332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41" y="4582465"/>
            <a:ext cx="170784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itle 1"/>
          <p:cNvSpPr txBox="1">
            <a:spLocks/>
          </p:cNvSpPr>
          <p:nvPr/>
        </p:nvSpPr>
        <p:spPr>
          <a:xfrm>
            <a:off x="0" y="228600"/>
            <a:ext cx="9144000" cy="685800"/>
          </a:xfrm>
          <a:prstGeom prst="rect">
            <a:avLst/>
          </a:prstGeom>
        </p:spPr>
        <p:txBody>
          <a:bodyPr>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Deep Learning = End-to-End Learning</a:t>
            </a:r>
          </a:p>
        </p:txBody>
      </p:sp>
      <p:sp>
        <p:nvSpPr>
          <p:cNvPr id="20" name="TextBox 19"/>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8277085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Caveat</a:t>
            </a:r>
            <a:endParaRPr lang="en-US" dirty="0"/>
          </a:p>
        </p:txBody>
      </p:sp>
      <p:sp>
        <p:nvSpPr>
          <p:cNvPr id="3" name="Content Placeholder 2"/>
          <p:cNvSpPr>
            <a:spLocks noGrp="1"/>
          </p:cNvSpPr>
          <p:nvPr>
            <p:ph idx="1"/>
          </p:nvPr>
        </p:nvSpPr>
        <p:spPr/>
        <p:txBody>
          <a:bodyPr/>
          <a:lstStyle/>
          <a:p>
            <a:r>
              <a:rPr lang="en-US" dirty="0" smtClean="0"/>
              <a:t>This is an ADVANCED Machine Learning class</a:t>
            </a:r>
          </a:p>
          <a:p>
            <a:pPr lvl="1"/>
            <a:r>
              <a:rPr lang="en-US" dirty="0" smtClean="0"/>
              <a:t>This should NOT be your first introduction to ML</a:t>
            </a:r>
          </a:p>
          <a:p>
            <a:pPr lvl="1"/>
            <a:r>
              <a:rPr lang="en-US" dirty="0" smtClean="0"/>
              <a:t>You will need a formal class; not just self-reading/</a:t>
            </a:r>
            <a:r>
              <a:rPr lang="en-US" dirty="0" err="1" smtClean="0"/>
              <a:t>coursera</a:t>
            </a:r>
            <a:endParaRPr lang="en-US" dirty="0" smtClean="0"/>
          </a:p>
          <a:p>
            <a:pPr lvl="1"/>
            <a:endParaRPr lang="en-US" dirty="0" smtClean="0"/>
          </a:p>
          <a:p>
            <a:pPr lvl="1"/>
            <a:r>
              <a:rPr lang="en-US" dirty="0" smtClean="0"/>
              <a:t>If you took ECE 4984/5984 @VT, you’re in the right place</a:t>
            </a:r>
          </a:p>
          <a:p>
            <a:pPr lvl="1"/>
            <a:r>
              <a:rPr lang="en-US" dirty="0" smtClean="0"/>
              <a:t>If you took an equivalent class elsewhere, see list of topics taught in ECE 4984/5984 to be sure.</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a:t>
            </a:fld>
            <a:endParaRPr lang="en-US"/>
          </a:p>
        </p:txBody>
      </p:sp>
    </p:spTree>
    <p:extLst>
      <p:ext uri="{BB962C8B-B14F-4D97-AF65-F5344CB8AC3E}">
        <p14:creationId xmlns:p14="http://schemas.microsoft.com/office/powerpoint/2010/main" val="762293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1"/>
          </p:nvPr>
        </p:nvSpPr>
        <p:spPr>
          <a:xfrm>
            <a:off x="685800" y="1143000"/>
            <a:ext cx="7772400" cy="5257800"/>
          </a:xfrm>
        </p:spPr>
        <p:txBody>
          <a:bodyPr/>
          <a:lstStyle/>
          <a:p>
            <a:r>
              <a:rPr lang="en-US" dirty="0" smtClean="0"/>
              <a:t>“Shallow” models</a:t>
            </a:r>
          </a:p>
          <a:p>
            <a:endParaRPr lang="en-US" dirty="0"/>
          </a:p>
          <a:p>
            <a:endParaRPr lang="en-US" dirty="0" smtClean="0"/>
          </a:p>
          <a:p>
            <a:endParaRPr lang="en-US" dirty="0"/>
          </a:p>
          <a:p>
            <a:endParaRPr lang="en-US" dirty="0" smtClean="0"/>
          </a:p>
          <a:p>
            <a:endParaRPr lang="en-US" dirty="0"/>
          </a:p>
          <a:p>
            <a:r>
              <a:rPr lang="en-US" dirty="0" smtClean="0"/>
              <a:t>Deep models</a:t>
            </a:r>
            <a:endParaRPr lang="en-US" dirty="0"/>
          </a:p>
        </p:txBody>
      </p:sp>
      <p:sp>
        <p:nvSpPr>
          <p:cNvPr id="13315" name="Line 3"/>
          <p:cNvSpPr>
            <a:spLocks noChangeShapeType="1"/>
          </p:cNvSpPr>
          <p:nvPr/>
        </p:nvSpPr>
        <p:spPr bwMode="auto">
          <a:xfrm>
            <a:off x="1889280" y="5089398"/>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6" name="AutoShape 4"/>
          <p:cNvSpPr>
            <a:spLocks noChangeArrowheads="1"/>
          </p:cNvSpPr>
          <p:nvPr/>
        </p:nvSpPr>
        <p:spPr bwMode="auto">
          <a:xfrm>
            <a:off x="245376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17" name="Line 5"/>
          <p:cNvSpPr>
            <a:spLocks noChangeShapeType="1"/>
          </p:cNvSpPr>
          <p:nvPr/>
        </p:nvSpPr>
        <p:spPr bwMode="auto">
          <a:xfrm>
            <a:off x="3756961" y="5106680"/>
            <a:ext cx="1339200" cy="1440"/>
          </a:xfrm>
          <a:prstGeom prst="line">
            <a:avLst/>
          </a:prstGeom>
          <a:noFill/>
          <a:ln w="36720" cap="flat">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8" name="Line 6"/>
          <p:cNvSpPr>
            <a:spLocks noChangeShapeType="1"/>
          </p:cNvSpPr>
          <p:nvPr/>
        </p:nvSpPr>
        <p:spPr bwMode="auto">
          <a:xfrm flipH="1" flipV="1">
            <a:off x="4471200" y="5103800"/>
            <a:ext cx="627840" cy="1042669"/>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9" name="AutoShape 7"/>
          <p:cNvSpPr>
            <a:spLocks noChangeArrowheads="1"/>
          </p:cNvSpPr>
          <p:nvPr/>
        </p:nvSpPr>
        <p:spPr bwMode="auto">
          <a:xfrm>
            <a:off x="5099041"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20" name="Line 8"/>
          <p:cNvSpPr>
            <a:spLocks noChangeShapeType="1"/>
          </p:cNvSpPr>
          <p:nvPr/>
        </p:nvSpPr>
        <p:spPr bwMode="auto">
          <a:xfrm>
            <a:off x="6402241"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1" name="AutoShape 9"/>
          <p:cNvSpPr>
            <a:spLocks noChangeArrowheads="1"/>
          </p:cNvSpPr>
          <p:nvPr/>
        </p:nvSpPr>
        <p:spPr bwMode="auto">
          <a:xfrm>
            <a:off x="676512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a:t>
            </a:r>
            <a:br>
              <a:rPr lang="en-US" sz="1800" dirty="0">
                <a:solidFill>
                  <a:srgbClr val="000000"/>
                </a:solidFill>
                <a:latin typeface="Tiresias PCfont" charset="0"/>
              </a:rPr>
            </a:br>
            <a:r>
              <a:rPr lang="en-US" sz="1800" dirty="0">
                <a:solidFill>
                  <a:srgbClr val="000000"/>
                </a:solidFill>
                <a:latin typeface="Tiresias PCfont" charset="0"/>
              </a:rPr>
              <a:t>Feature</a:t>
            </a:r>
            <a:r>
              <a:rPr lang="en-US" sz="1800" dirty="0" smtClean="0">
                <a:solidFill>
                  <a:srgbClr val="000000"/>
                </a:solidFill>
                <a:latin typeface="Tiresias PCfont" charset="0"/>
              </a:rPr>
              <a:t>-Transform </a:t>
            </a:r>
            <a:r>
              <a:rPr lang="en-US" sz="1800" dirty="0">
                <a:solidFill>
                  <a:srgbClr val="000000"/>
                </a:solidFill>
                <a:latin typeface="Tiresias PCfont" charset="0"/>
              </a:rPr>
              <a:t>/ </a:t>
            </a:r>
            <a:br>
              <a:rPr lang="en-US" sz="1800" dirty="0">
                <a:solidFill>
                  <a:srgbClr val="000000"/>
                </a:solidFill>
                <a:latin typeface="Tiresias PCfont" charset="0"/>
              </a:rPr>
            </a:br>
            <a:r>
              <a:rPr lang="en-US" sz="1800" dirty="0">
                <a:solidFill>
                  <a:srgbClr val="000000"/>
                </a:solidFill>
                <a:latin typeface="Tiresias PCfont" charset="0"/>
              </a:rPr>
              <a:t>Classifier</a:t>
            </a:r>
          </a:p>
        </p:txBody>
      </p:sp>
      <p:sp>
        <p:nvSpPr>
          <p:cNvPr id="13322" name="Line 10"/>
          <p:cNvSpPr>
            <a:spLocks noChangeShapeType="1"/>
          </p:cNvSpPr>
          <p:nvPr/>
        </p:nvSpPr>
        <p:spPr bwMode="auto">
          <a:xfrm>
            <a:off x="8068320"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3" name="Line 11"/>
          <p:cNvSpPr>
            <a:spLocks noChangeShapeType="1"/>
          </p:cNvSpPr>
          <p:nvPr/>
        </p:nvSpPr>
        <p:spPr bwMode="auto">
          <a:xfrm flipV="1">
            <a:off x="6467041" y="5180128"/>
            <a:ext cx="145440" cy="982183"/>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4" name="Text Box 12"/>
          <p:cNvSpPr txBox="1">
            <a:spLocks noChangeArrowheads="1"/>
          </p:cNvSpPr>
          <p:nvPr/>
        </p:nvSpPr>
        <p:spPr bwMode="auto">
          <a:xfrm>
            <a:off x="4266721" y="6186794"/>
            <a:ext cx="3561120" cy="28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104000"/>
              </a:lnSpc>
              <a:buClrTx/>
              <a:buFontTx/>
              <a:buNone/>
            </a:pPr>
            <a:r>
              <a:rPr lang="en-US" sz="1800">
                <a:solidFill>
                  <a:srgbClr val="FF0000"/>
                </a:solidFill>
                <a:latin typeface="Tiresias PCfont" charset="0"/>
              </a:rPr>
              <a:t>Learned Internal Representations</a:t>
            </a:r>
          </a:p>
        </p:txBody>
      </p:sp>
      <p:pic>
        <p:nvPicPr>
          <p:cNvPr id="1332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41" y="4582465"/>
            <a:ext cx="170784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itle 1"/>
          <p:cNvSpPr txBox="1">
            <a:spLocks/>
          </p:cNvSpPr>
          <p:nvPr/>
        </p:nvSpPr>
        <p:spPr>
          <a:xfrm>
            <a:off x="0" y="228600"/>
            <a:ext cx="9144000" cy="685800"/>
          </a:xfrm>
          <a:prstGeom prst="rect">
            <a:avLst/>
          </a:prstGeom>
        </p:spPr>
        <p:txBody>
          <a:bodyPr>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“Shallow” </a:t>
            </a:r>
            <a:r>
              <a:rPr lang="en-US" dirty="0" err="1" smtClean="0"/>
              <a:t>vs</a:t>
            </a:r>
            <a:r>
              <a:rPr lang="en-US" dirty="0" smtClean="0"/>
              <a:t> Deep Learning</a:t>
            </a:r>
            <a:endParaRPr lang="en-US" dirty="0"/>
          </a:p>
        </p:txBody>
      </p:sp>
      <p:sp>
        <p:nvSpPr>
          <p:cNvPr id="28" name="AutoShape 3"/>
          <p:cNvSpPr>
            <a:spLocks noChangeArrowheads="1"/>
          </p:cNvSpPr>
          <p:nvPr/>
        </p:nvSpPr>
        <p:spPr bwMode="auto">
          <a:xfrm>
            <a:off x="5802312" y="2133600"/>
            <a:ext cx="2908300" cy="1016000"/>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nchor="ctr" anchorCtr="1"/>
          <a:lstStyle/>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“Simple” Trainable </a:t>
            </a:r>
          </a:p>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Classifier</a:t>
            </a:r>
          </a:p>
        </p:txBody>
      </p:sp>
      <p:sp>
        <p:nvSpPr>
          <p:cNvPr id="29" name="Line 4"/>
          <p:cNvSpPr>
            <a:spLocks noChangeShapeType="1"/>
          </p:cNvSpPr>
          <p:nvPr/>
        </p:nvSpPr>
        <p:spPr bwMode="auto">
          <a:xfrm>
            <a:off x="8715375" y="2632075"/>
            <a:ext cx="657225" cy="1587"/>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5"/>
          <p:cNvSpPr>
            <a:spLocks noChangeShapeType="1"/>
          </p:cNvSpPr>
          <p:nvPr/>
        </p:nvSpPr>
        <p:spPr bwMode="auto">
          <a:xfrm>
            <a:off x="1847850" y="2632075"/>
            <a:ext cx="657225" cy="1587"/>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AutoShape 6"/>
          <p:cNvSpPr>
            <a:spLocks noChangeArrowheads="1"/>
          </p:cNvSpPr>
          <p:nvPr/>
        </p:nvSpPr>
        <p:spPr bwMode="auto">
          <a:xfrm>
            <a:off x="2436812" y="2133600"/>
            <a:ext cx="2862263" cy="1011237"/>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nchor="ctr" anchorCtr="1"/>
          <a:lstStyle/>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hand-crafted</a:t>
            </a:r>
          </a:p>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Feature Extractor</a:t>
            </a:r>
          </a:p>
        </p:txBody>
      </p:sp>
      <p:sp>
        <p:nvSpPr>
          <p:cNvPr id="32" name="Line 7"/>
          <p:cNvSpPr>
            <a:spLocks noChangeShapeType="1"/>
          </p:cNvSpPr>
          <p:nvPr/>
        </p:nvSpPr>
        <p:spPr bwMode="auto">
          <a:xfrm>
            <a:off x="5303838" y="2632075"/>
            <a:ext cx="549708" cy="289"/>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2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67865"/>
            <a:ext cx="170784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 name="Text Box 17"/>
          <p:cNvSpPr txBox="1">
            <a:spLocks noChangeArrowheads="1"/>
          </p:cNvSpPr>
          <p:nvPr/>
        </p:nvSpPr>
        <p:spPr bwMode="auto">
          <a:xfrm>
            <a:off x="3048000" y="3139529"/>
            <a:ext cx="16764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34" name="Text Box 19"/>
          <p:cNvSpPr txBox="1">
            <a:spLocks noChangeArrowheads="1"/>
          </p:cNvSpPr>
          <p:nvPr/>
        </p:nvSpPr>
        <p:spPr bwMode="auto">
          <a:xfrm>
            <a:off x="6400800" y="3139529"/>
            <a:ext cx="1447800" cy="28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35" name="TextBox 34"/>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5528634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really need deep models?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41</a:t>
            </a:fld>
            <a:endParaRPr lang="en-US"/>
          </a:p>
        </p:txBody>
      </p:sp>
    </p:spTree>
    <p:extLst>
      <p:ext uri="{BB962C8B-B14F-4D97-AF65-F5344CB8AC3E}">
        <p14:creationId xmlns:p14="http://schemas.microsoft.com/office/powerpoint/2010/main" val="40005587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42</a:t>
            </a:fld>
            <a:endParaRPr lang="en-US"/>
          </a:p>
        </p:txBody>
      </p:sp>
      <p:sp>
        <p:nvSpPr>
          <p:cNvPr id="7" name="Rounded Rectangle 6"/>
          <p:cNvSpPr/>
          <p:nvPr/>
        </p:nvSpPr>
        <p:spPr bwMode="auto">
          <a:xfrm>
            <a:off x="533400" y="3505200"/>
            <a:ext cx="8153400" cy="1371600"/>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43777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1.11111E-6 L -0.00278 0.23356 " pathEditMode="relative" rAng="0" ptsTypes="AA">
                                      <p:cBhvr>
                                        <p:cTn id="6" dur="1000" fill="hold"/>
                                        <p:tgtEl>
                                          <p:spTgt spid="7"/>
                                        </p:tgtEl>
                                        <p:attrNameLst>
                                          <p:attrName>ppt_x</p:attrName>
                                          <p:attrName>ppt_y</p:attrName>
                                        </p:attrNameLst>
                                      </p:cBhvr>
                                      <p:rCtr x="-139" y="1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Distributed Representations Toy Example</a:t>
            </a:r>
            <a:endParaRPr lang="en-US" dirty="0"/>
          </a:p>
        </p:txBody>
      </p:sp>
      <p:sp>
        <p:nvSpPr>
          <p:cNvPr id="3" name="Content Placeholder 2"/>
          <p:cNvSpPr>
            <a:spLocks noGrp="1"/>
          </p:cNvSpPr>
          <p:nvPr>
            <p:ph idx="1"/>
          </p:nvPr>
        </p:nvSpPr>
        <p:spPr/>
        <p:txBody>
          <a:bodyPr/>
          <a:lstStyle/>
          <a:p>
            <a:r>
              <a:rPr lang="en-US" dirty="0" smtClean="0"/>
              <a:t>Local </a:t>
            </a:r>
            <a:r>
              <a:rPr lang="en-US" dirty="0" err="1" smtClean="0"/>
              <a:t>vs</a:t>
            </a:r>
            <a:r>
              <a:rPr lang="en-US" dirty="0" smtClean="0"/>
              <a:t> Distributed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43</a:t>
            </a:fld>
            <a:endParaRPr lang="en-US"/>
          </a:p>
        </p:txBody>
      </p:sp>
      <p:pic>
        <p:nvPicPr>
          <p:cNvPr id="7" name="Picture 6"/>
          <p:cNvPicPr>
            <a:picLocks noChangeAspect="1"/>
          </p:cNvPicPr>
          <p:nvPr/>
        </p:nvPicPr>
        <p:blipFill>
          <a:blip r:embed="rId2"/>
          <a:stretch>
            <a:fillRect/>
          </a:stretch>
        </p:blipFill>
        <p:spPr>
          <a:xfrm>
            <a:off x="990601" y="1681810"/>
            <a:ext cx="7201107" cy="4572000"/>
          </a:xfrm>
          <a:prstGeom prst="rect">
            <a:avLst/>
          </a:prstGeom>
        </p:spPr>
      </p:pic>
      <p:sp>
        <p:nvSpPr>
          <p:cNvPr id="8" name="Rectangle 7"/>
          <p:cNvSpPr/>
          <p:nvPr/>
        </p:nvSpPr>
        <p:spPr bwMode="auto">
          <a:xfrm>
            <a:off x="4495800" y="1447800"/>
            <a:ext cx="4343400" cy="51054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2852402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Distributed Representations Toy Example</a:t>
            </a:r>
            <a:endParaRPr lang="en-US" dirty="0"/>
          </a:p>
        </p:txBody>
      </p:sp>
      <p:sp>
        <p:nvSpPr>
          <p:cNvPr id="3" name="Content Placeholder 2"/>
          <p:cNvSpPr>
            <a:spLocks noGrp="1"/>
          </p:cNvSpPr>
          <p:nvPr>
            <p:ph idx="1"/>
          </p:nvPr>
        </p:nvSpPr>
        <p:spPr/>
        <p:txBody>
          <a:bodyPr/>
          <a:lstStyle/>
          <a:p>
            <a:r>
              <a:rPr lang="en-US" dirty="0" smtClean="0"/>
              <a:t>Can we interpret each dimension?</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44</a:t>
            </a:fld>
            <a:endParaRPr lang="en-US"/>
          </a:p>
        </p:txBody>
      </p:sp>
      <p:pic>
        <p:nvPicPr>
          <p:cNvPr id="6" name="Picture 5"/>
          <p:cNvPicPr>
            <a:picLocks noChangeAspect="1"/>
          </p:cNvPicPr>
          <p:nvPr/>
        </p:nvPicPr>
        <p:blipFill>
          <a:blip r:embed="rId2"/>
          <a:stretch>
            <a:fillRect/>
          </a:stretch>
        </p:blipFill>
        <p:spPr>
          <a:xfrm>
            <a:off x="990600" y="1676400"/>
            <a:ext cx="7468763" cy="4572000"/>
          </a:xfrm>
          <a:prstGeom prst="rect">
            <a:avLst/>
          </a:prstGeom>
        </p:spPr>
      </p:pic>
      <p:sp>
        <p:nvSpPr>
          <p:cNvPr id="8" name="TextBox 7"/>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319280032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Power of distributed representations!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45</a:t>
            </a:fld>
            <a:endParaRPr lang="en-US"/>
          </a:p>
        </p:txBody>
      </p:sp>
      <p:pic>
        <p:nvPicPr>
          <p:cNvPr id="7" name="Picture 6"/>
          <p:cNvPicPr>
            <a:picLocks noChangeAspect="1"/>
          </p:cNvPicPr>
          <p:nvPr/>
        </p:nvPicPr>
        <p:blipFill>
          <a:blip r:embed="rId2"/>
          <a:stretch>
            <a:fillRect/>
          </a:stretch>
        </p:blipFill>
        <p:spPr>
          <a:xfrm>
            <a:off x="1282700" y="2425700"/>
            <a:ext cx="6565900" cy="1993900"/>
          </a:xfrm>
          <a:prstGeom prst="rect">
            <a:avLst/>
          </a:prstGeom>
        </p:spPr>
      </p:pic>
      <p:sp>
        <p:nvSpPr>
          <p:cNvPr id="8" name="TextBox 7"/>
          <p:cNvSpPr txBox="1"/>
          <p:nvPr/>
        </p:nvSpPr>
        <p:spPr>
          <a:xfrm>
            <a:off x="406500" y="2743200"/>
            <a:ext cx="736500" cy="369332"/>
          </a:xfrm>
          <a:prstGeom prst="rect">
            <a:avLst/>
          </a:prstGeom>
          <a:noFill/>
        </p:spPr>
        <p:txBody>
          <a:bodyPr wrap="none" rtlCol="0">
            <a:spAutoFit/>
          </a:bodyPr>
          <a:lstStyle/>
          <a:p>
            <a:r>
              <a:rPr lang="en-US" sz="1800" dirty="0" smtClean="0"/>
              <a:t>Local</a:t>
            </a:r>
            <a:endParaRPr lang="en-US" sz="1800" dirty="0"/>
          </a:p>
        </p:txBody>
      </p:sp>
      <p:sp>
        <p:nvSpPr>
          <p:cNvPr id="9" name="TextBox 8"/>
          <p:cNvSpPr txBox="1"/>
          <p:nvPr/>
        </p:nvSpPr>
        <p:spPr>
          <a:xfrm>
            <a:off x="159805" y="3657600"/>
            <a:ext cx="1287995" cy="369332"/>
          </a:xfrm>
          <a:prstGeom prst="rect">
            <a:avLst/>
          </a:prstGeom>
          <a:noFill/>
        </p:spPr>
        <p:txBody>
          <a:bodyPr wrap="none" rtlCol="0">
            <a:spAutoFit/>
          </a:bodyPr>
          <a:lstStyle/>
          <a:p>
            <a:r>
              <a:rPr lang="en-US" sz="1800" dirty="0" smtClean="0"/>
              <a:t>Distributed</a:t>
            </a:r>
            <a:endParaRPr lang="en-US" sz="1800" dirty="0"/>
          </a:p>
        </p:txBody>
      </p:sp>
      <p:sp>
        <p:nvSpPr>
          <p:cNvPr id="10" name="TextBox 9"/>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4746691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Power of distributed representations!</a:t>
            </a:r>
          </a:p>
        </p:txBody>
      </p:sp>
      <p:sp>
        <p:nvSpPr>
          <p:cNvPr id="3" name="Content Placeholder 2"/>
          <p:cNvSpPr>
            <a:spLocks noGrp="1"/>
          </p:cNvSpPr>
          <p:nvPr>
            <p:ph idx="1"/>
          </p:nvPr>
        </p:nvSpPr>
        <p:spPr/>
        <p:txBody>
          <a:bodyPr/>
          <a:lstStyle/>
          <a:p>
            <a:r>
              <a:rPr lang="en-US" dirty="0" smtClean="0"/>
              <a:t>United </a:t>
            </a:r>
            <a:r>
              <a:rPr lang="en-US" dirty="0" err="1" smtClean="0"/>
              <a:t>States:Dollar</a:t>
            </a:r>
            <a:r>
              <a:rPr lang="en-US" dirty="0" smtClean="0"/>
              <a:t> :: Mexico:?</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pic>
        <p:nvPicPr>
          <p:cNvPr id="10" name="Picture 9"/>
          <p:cNvPicPr>
            <a:picLocks noChangeAspect="1"/>
          </p:cNvPicPr>
          <p:nvPr/>
        </p:nvPicPr>
        <p:blipFill>
          <a:blip r:embed="rId2"/>
          <a:stretch>
            <a:fillRect/>
          </a:stretch>
        </p:blipFill>
        <p:spPr>
          <a:xfrm>
            <a:off x="990600" y="1828800"/>
            <a:ext cx="7112000" cy="4645025"/>
          </a:xfrm>
          <a:prstGeom prst="rect">
            <a:avLst/>
          </a:prstGeom>
        </p:spPr>
      </p:pic>
      <p:sp>
        <p:nvSpPr>
          <p:cNvPr id="11" name="TextBox 10"/>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216749929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Power of distributed representations!</a:t>
            </a:r>
          </a:p>
        </p:txBody>
      </p:sp>
      <p:sp>
        <p:nvSpPr>
          <p:cNvPr id="3" name="Content Placeholder 2"/>
          <p:cNvSpPr>
            <a:spLocks noGrp="1"/>
          </p:cNvSpPr>
          <p:nvPr>
            <p:ph idx="1"/>
          </p:nvPr>
        </p:nvSpPr>
        <p:spPr/>
        <p:txBody>
          <a:bodyPr/>
          <a:lstStyle/>
          <a:p>
            <a:r>
              <a:rPr lang="en-US" sz="2200" dirty="0"/>
              <a:t>Example: all face images of a person</a:t>
            </a:r>
          </a:p>
          <a:p>
            <a:pPr lvl="1"/>
            <a:r>
              <a:rPr lang="en-US" sz="1800" dirty="0"/>
              <a:t>1000x1000 pixels = 1,000,000 dimensions</a:t>
            </a:r>
          </a:p>
          <a:p>
            <a:pPr lvl="1"/>
            <a:r>
              <a:rPr lang="en-US" sz="1800" dirty="0"/>
              <a:t>But the face has 3 </a:t>
            </a:r>
            <a:r>
              <a:rPr lang="en-US" sz="1800" dirty="0" err="1"/>
              <a:t>cartesian</a:t>
            </a:r>
            <a:r>
              <a:rPr lang="en-US" sz="1800" dirty="0"/>
              <a:t> coordinates and 3 Euler angles</a:t>
            </a:r>
          </a:p>
          <a:p>
            <a:pPr lvl="1"/>
            <a:r>
              <a:rPr lang="en-US" sz="1800" dirty="0"/>
              <a:t>And humans have less than about 50 muscles in the face</a:t>
            </a:r>
          </a:p>
          <a:p>
            <a:pPr lvl="1"/>
            <a:r>
              <a:rPr lang="en-US" sz="1800" dirty="0"/>
              <a:t>Hence the manifold of face images for a person has </a:t>
            </a:r>
            <a:r>
              <a:rPr lang="en-US" sz="1800" dirty="0" smtClean="0"/>
              <a:t>&lt;56 dimensions</a:t>
            </a:r>
            <a:endParaRPr lang="en-US" sz="1800" dirty="0"/>
          </a:p>
          <a:p>
            <a:r>
              <a:rPr lang="en-US" sz="2200" dirty="0"/>
              <a:t>The perfect representations of a face image:</a:t>
            </a:r>
          </a:p>
          <a:p>
            <a:pPr lvl="1"/>
            <a:r>
              <a:rPr lang="en-US" sz="1800" dirty="0"/>
              <a:t>Its coordinates on the face manifold</a:t>
            </a:r>
          </a:p>
          <a:p>
            <a:pPr lvl="1"/>
            <a:r>
              <a:rPr lang="en-US" sz="1800" dirty="0"/>
              <a:t>Its coordinates away from the </a:t>
            </a:r>
            <a:r>
              <a:rPr lang="en-US" sz="1800" dirty="0" smtClean="0"/>
              <a:t>manifold</a:t>
            </a:r>
            <a:endParaRPr lang="en-US" sz="18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sp>
        <p:nvSpPr>
          <p:cNvPr id="19" name="Rectangle 3"/>
          <p:cNvSpPr>
            <a:spLocks noChangeArrowheads="1"/>
          </p:cNvSpPr>
          <p:nvPr/>
        </p:nvSpPr>
        <p:spPr bwMode="auto">
          <a:xfrm>
            <a:off x="2692400" y="4718050"/>
            <a:ext cx="2163762" cy="1416050"/>
          </a:xfrm>
          <a:prstGeom prst="rect">
            <a:avLst/>
          </a:prstGeom>
          <a:noFill/>
          <a:ln w="36000" cap="flat">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8000" tIns="39240" rIns="18000" bIns="18000" anchor="ctr"/>
          <a:lstStyle/>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0" i="0" u="none" strike="noStrike" kern="0" cap="none" spc="0" normalizeH="0" baseline="0" noProof="0" smtClean="0">
                <a:ln>
                  <a:noFill/>
                </a:ln>
                <a:solidFill>
                  <a:srgbClr val="000000"/>
                </a:solidFill>
                <a:effectLst/>
                <a:uLnTx/>
                <a:uFillTx/>
              </a:rPr>
              <a:t>Ideal</a:t>
            </a:r>
          </a:p>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0" i="0" u="none" strike="noStrike" kern="0" cap="none" spc="0" normalizeH="0" baseline="0" noProof="0" smtClean="0">
                <a:ln>
                  <a:noFill/>
                </a:ln>
                <a:solidFill>
                  <a:srgbClr val="000000"/>
                </a:solidFill>
                <a:effectLst/>
                <a:uLnTx/>
                <a:uFillTx/>
              </a:rPr>
              <a:t>Feature</a:t>
            </a:r>
          </a:p>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0" i="0" u="none" strike="noStrike" kern="0" cap="none" spc="0" normalizeH="0" baseline="0" noProof="0" smtClean="0">
                <a:ln>
                  <a:noFill/>
                </a:ln>
                <a:solidFill>
                  <a:srgbClr val="000000"/>
                </a:solidFill>
                <a:effectLst/>
                <a:uLnTx/>
                <a:uFillTx/>
              </a:rPr>
              <a:t>Extractor</a:t>
            </a:r>
          </a:p>
        </p:txBody>
      </p:sp>
      <p:graphicFrame>
        <p:nvGraphicFramePr>
          <p:cNvPr id="20" name="Object 4"/>
          <p:cNvGraphicFramePr>
            <a:graphicFrameLocks noChangeAspect="1"/>
          </p:cNvGraphicFramePr>
          <p:nvPr>
            <p:extLst>
              <p:ext uri="{D42A27DB-BD31-4B8C-83A1-F6EECF244321}">
                <p14:modId xmlns:p14="http://schemas.microsoft.com/office/powerpoint/2010/main" val="2395379191"/>
              </p:ext>
            </p:extLst>
          </p:nvPr>
        </p:nvGraphicFramePr>
        <p:xfrm>
          <a:off x="5727700" y="4695393"/>
          <a:ext cx="917575" cy="1462087"/>
        </p:xfrm>
        <a:graphic>
          <a:graphicData uri="http://schemas.openxmlformats.org/presentationml/2006/ole">
            <mc:AlternateContent xmlns:mc="http://schemas.openxmlformats.org/markup-compatibility/2006">
              <mc:Choice xmlns:v="urn:schemas-microsoft-com:vml" Requires="v">
                <p:oleObj spid="_x0000_s45339" r:id="rId3" imgW="558360" imgH="771840" progId="">
                  <p:embed/>
                </p:oleObj>
              </mc:Choice>
              <mc:Fallback>
                <p:oleObj r:id="rId3" imgW="558360" imgH="7718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00" y="4695393"/>
                        <a:ext cx="917575" cy="14620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21" name="AutoShape 5"/>
          <p:cNvCxnSpPr>
            <a:cxnSpLocks noChangeShapeType="1"/>
            <a:stCxn id="23" idx="3"/>
            <a:endCxn id="19" idx="1"/>
          </p:cNvCxnSpPr>
          <p:nvPr/>
        </p:nvCxnSpPr>
        <p:spPr bwMode="auto">
          <a:xfrm>
            <a:off x="1666875" y="5425643"/>
            <a:ext cx="1025525" cy="432"/>
          </a:xfrm>
          <a:prstGeom prst="bentConnector3">
            <a:avLst>
              <a:gd name="adj1" fmla="val 50000"/>
            </a:avLst>
          </a:prstGeom>
          <a:noFill/>
          <a:ln w="3600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2" name="AutoShape 6"/>
          <p:cNvCxnSpPr>
            <a:cxnSpLocks noChangeShapeType="1"/>
            <a:stCxn id="19" idx="3"/>
            <a:endCxn id="20" idx="1"/>
          </p:cNvCxnSpPr>
          <p:nvPr/>
        </p:nvCxnSpPr>
        <p:spPr bwMode="auto">
          <a:xfrm>
            <a:off x="4856162" y="5426075"/>
            <a:ext cx="871538" cy="361"/>
          </a:xfrm>
          <a:prstGeom prst="bentConnector3">
            <a:avLst>
              <a:gd name="adj1" fmla="val 50000"/>
            </a:avLst>
          </a:prstGeom>
          <a:noFill/>
          <a:ln w="1800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712855"/>
            <a:ext cx="1054100" cy="1425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 name="Text Box 8"/>
          <p:cNvSpPr txBox="1">
            <a:spLocks noChangeArrowheads="1"/>
          </p:cNvSpPr>
          <p:nvPr/>
        </p:nvSpPr>
        <p:spPr bwMode="auto">
          <a:xfrm>
            <a:off x="6708775" y="4668405"/>
            <a:ext cx="1749425"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gn="l">
              <a:spcBef>
                <a:spcPts val="0"/>
              </a:spcBef>
              <a:spcAft>
                <a:spcPts val="500"/>
              </a:spcAft>
            </a:pPr>
            <a:r>
              <a:rPr lang="en-US" sz="2000" dirty="0">
                <a:latin typeface="Tiresias PCfont" charset="0"/>
              </a:rPr>
              <a:t>Face/not face</a:t>
            </a:r>
          </a:p>
          <a:p>
            <a:pPr algn="l">
              <a:spcBef>
                <a:spcPts val="0"/>
              </a:spcBef>
              <a:spcAft>
                <a:spcPts val="500"/>
              </a:spcAft>
            </a:pPr>
            <a:r>
              <a:rPr lang="en-US" sz="2000" dirty="0">
                <a:latin typeface="Tiresias PCfont" charset="0"/>
              </a:rPr>
              <a:t>Pose</a:t>
            </a:r>
          </a:p>
          <a:p>
            <a:pPr algn="l">
              <a:spcBef>
                <a:spcPts val="0"/>
              </a:spcBef>
              <a:spcAft>
                <a:spcPts val="500"/>
              </a:spcAft>
            </a:pPr>
            <a:r>
              <a:rPr lang="en-US" sz="2000" dirty="0">
                <a:latin typeface="Tiresias PCfont" charset="0"/>
              </a:rPr>
              <a:t>Lighting</a:t>
            </a:r>
          </a:p>
          <a:p>
            <a:pPr algn="l">
              <a:spcBef>
                <a:spcPts val="0"/>
              </a:spcBef>
              <a:spcAft>
                <a:spcPts val="500"/>
              </a:spcAft>
            </a:pPr>
            <a:r>
              <a:rPr lang="en-US" sz="2000" dirty="0">
                <a:latin typeface="Tiresias PCfont" charset="0"/>
              </a:rPr>
              <a:t>Expression</a:t>
            </a:r>
          </a:p>
          <a:p>
            <a:pPr algn="l">
              <a:spcBef>
                <a:spcPts val="0"/>
              </a:spcBef>
              <a:spcAft>
                <a:spcPts val="500"/>
              </a:spcAft>
            </a:pPr>
            <a:r>
              <a:rPr lang="en-US" sz="2000" dirty="0">
                <a:latin typeface="Tiresias PCfont" charset="0"/>
              </a:rPr>
              <a:t>-----</a:t>
            </a:r>
          </a:p>
        </p:txBody>
      </p:sp>
      <p:sp>
        <p:nvSpPr>
          <p:cNvPr id="27" name="TextBox 2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8241278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4294967295"/>
          </p:nvPr>
        </p:nvSpPr>
        <p:spPr>
          <a:xfrm>
            <a:off x="361441" y="1140600"/>
            <a:ext cx="8555040" cy="3977698"/>
          </a:xfrm>
          <a:ln/>
        </p:spPr>
        <p:txBody>
          <a:bodyPr/>
          <a:lstStyle/>
          <a:p>
            <a:pPr marL="311045" indent="0">
              <a:buSzPct val="138000"/>
              <a:buNone/>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Lst>
            </a:pPr>
            <a:r>
              <a:rPr lang="en-US" dirty="0"/>
              <a:t>The Ideal Disentangling Feature Extractor</a:t>
            </a:r>
          </a:p>
        </p:txBody>
      </p:sp>
      <p:sp>
        <p:nvSpPr>
          <p:cNvPr id="32771" name="Line 3"/>
          <p:cNvSpPr>
            <a:spLocks noChangeShapeType="1"/>
          </p:cNvSpPr>
          <p:nvPr/>
        </p:nvSpPr>
        <p:spPr bwMode="auto">
          <a:xfrm flipV="1">
            <a:off x="141120" y="2873103"/>
            <a:ext cx="1440" cy="2167427"/>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2" name="Line 4"/>
          <p:cNvSpPr>
            <a:spLocks noChangeShapeType="1"/>
          </p:cNvSpPr>
          <p:nvPr/>
        </p:nvSpPr>
        <p:spPr bwMode="auto">
          <a:xfrm>
            <a:off x="108000" y="5054931"/>
            <a:ext cx="1935360" cy="459409"/>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3" name="Line 5"/>
          <p:cNvSpPr>
            <a:spLocks noChangeShapeType="1"/>
          </p:cNvSpPr>
          <p:nvPr/>
        </p:nvSpPr>
        <p:spPr bwMode="auto">
          <a:xfrm flipV="1">
            <a:off x="108001" y="4402543"/>
            <a:ext cx="2184480" cy="653829"/>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4" name="Text Box 6"/>
          <p:cNvSpPr txBox="1">
            <a:spLocks noChangeArrowheads="1"/>
          </p:cNvSpPr>
          <p:nvPr/>
        </p:nvSpPr>
        <p:spPr bwMode="auto">
          <a:xfrm>
            <a:off x="1222560" y="5547462"/>
            <a:ext cx="1658880" cy="30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201"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Pixel 1</a:t>
            </a:r>
          </a:p>
        </p:txBody>
      </p:sp>
      <p:sp>
        <p:nvSpPr>
          <p:cNvPr id="32775" name="Text Box 7"/>
          <p:cNvSpPr txBox="1">
            <a:spLocks noChangeArrowheads="1"/>
          </p:cNvSpPr>
          <p:nvPr/>
        </p:nvSpPr>
        <p:spPr bwMode="auto">
          <a:xfrm>
            <a:off x="2007360" y="4599843"/>
            <a:ext cx="1658880" cy="30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201"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Pixel 2</a:t>
            </a:r>
          </a:p>
        </p:txBody>
      </p:sp>
      <p:sp>
        <p:nvSpPr>
          <p:cNvPr id="32776" name="Text Box 8"/>
          <p:cNvSpPr txBox="1">
            <a:spLocks noChangeArrowheads="1"/>
          </p:cNvSpPr>
          <p:nvPr/>
        </p:nvSpPr>
        <p:spPr bwMode="auto">
          <a:xfrm>
            <a:off x="283680" y="2717566"/>
            <a:ext cx="1658880" cy="30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201"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Pixel n</a:t>
            </a:r>
          </a:p>
        </p:txBody>
      </p:sp>
      <p:sp>
        <p:nvSpPr>
          <p:cNvPr id="32777" name="Line 9"/>
          <p:cNvSpPr>
            <a:spLocks noChangeShapeType="1"/>
          </p:cNvSpPr>
          <p:nvPr/>
        </p:nvSpPr>
        <p:spPr bwMode="auto">
          <a:xfrm>
            <a:off x="2188800" y="3947455"/>
            <a:ext cx="414720" cy="1440"/>
          </a:xfrm>
          <a:prstGeom prst="line">
            <a:avLst/>
          </a:prstGeom>
          <a:noFill/>
          <a:ln w="54720" cap="flat">
            <a:solidFill>
              <a:srgbClr val="3465A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8" name="Line 10"/>
          <p:cNvSpPr>
            <a:spLocks noChangeShapeType="1"/>
          </p:cNvSpPr>
          <p:nvPr/>
        </p:nvSpPr>
        <p:spPr bwMode="auto">
          <a:xfrm>
            <a:off x="3853440" y="3947455"/>
            <a:ext cx="414720" cy="1440"/>
          </a:xfrm>
          <a:prstGeom prst="line">
            <a:avLst/>
          </a:prstGeom>
          <a:noFill/>
          <a:ln w="54720" cap="flat">
            <a:solidFill>
              <a:srgbClr val="3465A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nvGrpSpPr>
          <p:cNvPr id="32779" name="Group 11"/>
          <p:cNvGrpSpPr>
            <a:grpSpLocks/>
          </p:cNvGrpSpPr>
          <p:nvPr/>
        </p:nvGrpSpPr>
        <p:grpSpPr bwMode="auto">
          <a:xfrm>
            <a:off x="4360320" y="2009011"/>
            <a:ext cx="4667040" cy="3581656"/>
            <a:chOff x="3028" y="1395"/>
            <a:chExt cx="3241" cy="2487"/>
          </a:xfrm>
        </p:grpSpPr>
        <p:sp>
          <p:nvSpPr>
            <p:cNvPr id="32780" name="Text Box 12"/>
            <p:cNvSpPr txBox="1">
              <a:spLocks noChangeArrowheads="1"/>
            </p:cNvSpPr>
            <p:nvPr/>
          </p:nvSpPr>
          <p:spPr bwMode="auto">
            <a:xfrm>
              <a:off x="3890" y="3625"/>
              <a:ext cx="1032" cy="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1168"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Expression</a:t>
              </a:r>
            </a:p>
          </p:txBody>
        </p:sp>
        <p:sp>
          <p:nvSpPr>
            <p:cNvPr id="32781" name="Text Box 13"/>
            <p:cNvSpPr txBox="1">
              <a:spLocks noChangeArrowheads="1"/>
            </p:cNvSpPr>
            <p:nvPr/>
          </p:nvSpPr>
          <p:spPr bwMode="auto">
            <a:xfrm>
              <a:off x="5019" y="1572"/>
              <a:ext cx="645" cy="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1168" rIns="0" bIns="0"/>
            <a:lstStyle>
              <a:lvl1pPr>
                <a:tabLst>
                  <a:tab pos="723900" algn="l"/>
                </a:tabLst>
                <a:defRPr sz="2400">
                  <a:solidFill>
                    <a:srgbClr val="000000"/>
                  </a:solidFill>
                  <a:latin typeface="Times New Roman" charset="0"/>
                  <a:ea typeface="ＭＳ Ｐゴシック" charset="0"/>
                  <a:cs typeface="msgothic" charset="0"/>
                </a:defRPr>
              </a:lvl1pPr>
              <a:lvl2pPr>
                <a:tabLst>
                  <a:tab pos="723900" algn="l"/>
                </a:tabLst>
                <a:defRPr sz="2400">
                  <a:solidFill>
                    <a:srgbClr val="000000"/>
                  </a:solidFill>
                  <a:latin typeface="Times New Roman" charset="0"/>
                  <a:ea typeface="ＭＳ Ｐゴシック" charset="0"/>
                  <a:cs typeface="msgothic" charset="0"/>
                </a:defRPr>
              </a:lvl2pPr>
              <a:lvl3pPr>
                <a:tabLst>
                  <a:tab pos="723900" algn="l"/>
                </a:tabLst>
                <a:defRPr sz="2400">
                  <a:solidFill>
                    <a:srgbClr val="000000"/>
                  </a:solidFill>
                  <a:latin typeface="Times New Roman" charset="0"/>
                  <a:ea typeface="ＭＳ Ｐゴシック" charset="0"/>
                  <a:cs typeface="msgothic" charset="0"/>
                </a:defRPr>
              </a:lvl3pPr>
              <a:lvl4pPr>
                <a:tabLst>
                  <a:tab pos="723900" algn="l"/>
                </a:tabLst>
                <a:defRPr sz="2400">
                  <a:solidFill>
                    <a:srgbClr val="000000"/>
                  </a:solidFill>
                  <a:latin typeface="Times New Roman" charset="0"/>
                  <a:ea typeface="ＭＳ Ｐゴシック" charset="0"/>
                  <a:cs typeface="msgothic" charset="0"/>
                </a:defRPr>
              </a:lvl4pPr>
              <a:lvl5pPr>
                <a:tabLst>
                  <a:tab pos="7239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View</a:t>
              </a:r>
            </a:p>
          </p:txBody>
        </p:sp>
        <p:sp>
          <p:nvSpPr>
            <p:cNvPr id="32782" name="Line 14"/>
            <p:cNvSpPr>
              <a:spLocks noChangeShapeType="1"/>
            </p:cNvSpPr>
            <p:nvPr/>
          </p:nvSpPr>
          <p:spPr bwMode="auto">
            <a:xfrm>
              <a:off x="3157" y="2326"/>
              <a:ext cx="1807" cy="1461"/>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83" name="Line 15"/>
            <p:cNvSpPr>
              <a:spLocks noChangeShapeType="1"/>
            </p:cNvSpPr>
            <p:nvPr/>
          </p:nvSpPr>
          <p:spPr bwMode="auto">
            <a:xfrm flipV="1">
              <a:off x="3157" y="1849"/>
              <a:ext cx="2135" cy="470"/>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84" name="Line 16"/>
            <p:cNvSpPr>
              <a:spLocks noChangeShapeType="1"/>
            </p:cNvSpPr>
            <p:nvPr/>
          </p:nvSpPr>
          <p:spPr bwMode="auto">
            <a:xfrm flipV="1">
              <a:off x="3279" y="2012"/>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85" name="Line 17"/>
            <p:cNvSpPr>
              <a:spLocks noChangeShapeType="1"/>
            </p:cNvSpPr>
            <p:nvPr/>
          </p:nvSpPr>
          <p:spPr bwMode="auto">
            <a:xfrm flipV="1">
              <a:off x="3463" y="2236"/>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86" name="Line 18"/>
            <p:cNvSpPr>
              <a:spLocks noChangeShapeType="1"/>
            </p:cNvSpPr>
            <p:nvPr/>
          </p:nvSpPr>
          <p:spPr bwMode="auto">
            <a:xfrm flipV="1">
              <a:off x="3625" y="2439"/>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87" name="Line 19"/>
            <p:cNvSpPr>
              <a:spLocks noChangeShapeType="1"/>
            </p:cNvSpPr>
            <p:nvPr/>
          </p:nvSpPr>
          <p:spPr bwMode="auto">
            <a:xfrm flipV="1">
              <a:off x="3849" y="2663"/>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88" name="Line 20"/>
            <p:cNvSpPr>
              <a:spLocks noChangeShapeType="1"/>
            </p:cNvSpPr>
            <p:nvPr/>
          </p:nvSpPr>
          <p:spPr bwMode="auto">
            <a:xfrm flipV="1">
              <a:off x="4135" y="2887"/>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89" name="Line 21"/>
            <p:cNvSpPr>
              <a:spLocks noChangeShapeType="1"/>
            </p:cNvSpPr>
            <p:nvPr/>
          </p:nvSpPr>
          <p:spPr bwMode="auto">
            <a:xfrm flipH="1" flipV="1">
              <a:off x="3487" y="2156"/>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90" name="Line 22"/>
            <p:cNvSpPr>
              <a:spLocks noChangeShapeType="1"/>
            </p:cNvSpPr>
            <p:nvPr/>
          </p:nvSpPr>
          <p:spPr bwMode="auto">
            <a:xfrm flipH="1" flipV="1">
              <a:off x="3935" y="2054"/>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91" name="Line 23"/>
            <p:cNvSpPr>
              <a:spLocks noChangeShapeType="1"/>
            </p:cNvSpPr>
            <p:nvPr/>
          </p:nvSpPr>
          <p:spPr bwMode="auto">
            <a:xfrm flipH="1" flipV="1">
              <a:off x="4362" y="1973"/>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792" name="Line 24"/>
            <p:cNvSpPr>
              <a:spLocks noChangeShapeType="1"/>
            </p:cNvSpPr>
            <p:nvPr/>
          </p:nvSpPr>
          <p:spPr bwMode="auto">
            <a:xfrm flipH="1" flipV="1">
              <a:off x="4769" y="1892"/>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3279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 y="2977"/>
              <a:ext cx="645" cy="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94"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 y="1395"/>
              <a:ext cx="645" cy="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95" name="Oval 27"/>
            <p:cNvSpPr>
              <a:spLocks noChangeArrowheads="1"/>
            </p:cNvSpPr>
            <p:nvPr/>
          </p:nvSpPr>
          <p:spPr bwMode="auto">
            <a:xfrm>
              <a:off x="3639" y="2323"/>
              <a:ext cx="128" cy="128"/>
            </a:xfrm>
            <a:prstGeom prst="ellipse">
              <a:avLst/>
            </a:prstGeom>
            <a:solidFill>
              <a:srgbClr val="0000FF"/>
            </a:solidFill>
            <a:ln w="9525" cap="flat">
              <a:solidFill>
                <a:srgbClr val="3465A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96" name="Oval 28"/>
            <p:cNvSpPr>
              <a:spLocks noChangeArrowheads="1"/>
            </p:cNvSpPr>
            <p:nvPr/>
          </p:nvSpPr>
          <p:spPr bwMode="auto">
            <a:xfrm>
              <a:off x="4433" y="2913"/>
              <a:ext cx="128" cy="128"/>
            </a:xfrm>
            <a:prstGeom prst="ellipse">
              <a:avLst/>
            </a:prstGeom>
            <a:solidFill>
              <a:srgbClr val="0000FF"/>
            </a:solidFill>
            <a:ln w="9525" cap="flat">
              <a:solidFill>
                <a:srgbClr val="3465A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97" name="Oval 29"/>
            <p:cNvSpPr>
              <a:spLocks noChangeArrowheads="1"/>
            </p:cNvSpPr>
            <p:nvPr/>
          </p:nvSpPr>
          <p:spPr bwMode="auto">
            <a:xfrm>
              <a:off x="4962" y="2018"/>
              <a:ext cx="128" cy="128"/>
            </a:xfrm>
            <a:prstGeom prst="ellipse">
              <a:avLst/>
            </a:prstGeom>
            <a:solidFill>
              <a:srgbClr val="0000FF"/>
            </a:solidFill>
            <a:ln w="9525" cap="flat">
              <a:solidFill>
                <a:srgbClr val="3465A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3279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 y="2338"/>
              <a:ext cx="645" cy="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32799" name="Rectangle 31"/>
          <p:cNvSpPr>
            <a:spLocks noChangeArrowheads="1"/>
          </p:cNvSpPr>
          <p:nvPr/>
        </p:nvSpPr>
        <p:spPr bwMode="auto">
          <a:xfrm>
            <a:off x="2617920" y="3267703"/>
            <a:ext cx="1251360" cy="1284615"/>
          </a:xfrm>
          <a:prstGeom prst="rect">
            <a:avLst/>
          </a:prstGeom>
          <a:noFill/>
          <a:ln w="36000" cap="flat">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6328" tIns="35595" rIns="16328" bIns="16328" anchor="ct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600" dirty="0">
                <a:solidFill>
                  <a:srgbClr val="000000"/>
                </a:solidFill>
              </a:rPr>
              <a:t>Ideal</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600" dirty="0">
                <a:solidFill>
                  <a:srgbClr val="000000"/>
                </a:solidFill>
              </a:rPr>
              <a:t>Feature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600" dirty="0">
                <a:solidFill>
                  <a:srgbClr val="000000"/>
                </a:solidFill>
              </a:rPr>
              <a:t>Extractor</a:t>
            </a:r>
          </a:p>
        </p:txBody>
      </p:sp>
      <p:sp>
        <p:nvSpPr>
          <p:cNvPr id="33" name="Title 1"/>
          <p:cNvSpPr>
            <a:spLocks noGrp="1"/>
          </p:cNvSpPr>
          <p:nvPr>
            <p:ph type="title"/>
          </p:nvPr>
        </p:nvSpPr>
        <p:spPr>
          <a:xfrm>
            <a:off x="0" y="228600"/>
            <a:ext cx="9144000" cy="685800"/>
          </a:xfrm>
        </p:spPr>
        <p:txBody>
          <a:bodyPr/>
          <a:lstStyle/>
          <a:p>
            <a:r>
              <a:rPr lang="en-US" dirty="0"/>
              <a:t>Power of distributed representations!</a:t>
            </a:r>
          </a:p>
        </p:txBody>
      </p:sp>
      <p:sp>
        <p:nvSpPr>
          <p:cNvPr id="34" name="TextBox 3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38"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48</a:t>
            </a:fld>
            <a:endParaRPr lang="en-US"/>
          </a:p>
        </p:txBody>
      </p:sp>
    </p:spTree>
    <p:extLst>
      <p:ext uri="{BB962C8B-B14F-4D97-AF65-F5344CB8AC3E}">
        <p14:creationId xmlns:p14="http://schemas.microsoft.com/office/powerpoint/2010/main" val="39271697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Representations</a:t>
            </a:r>
            <a:endParaRPr lang="en-US" dirty="0"/>
          </a:p>
        </p:txBody>
      </p:sp>
      <p:sp>
        <p:nvSpPr>
          <p:cNvPr id="3" name="Content Placeholder 2"/>
          <p:cNvSpPr>
            <a:spLocks noGrp="1"/>
          </p:cNvSpPr>
          <p:nvPr>
            <p:ph idx="1"/>
          </p:nvPr>
        </p:nvSpPr>
        <p:spPr/>
        <p:txBody>
          <a:bodyPr/>
          <a:lstStyle/>
          <a:p>
            <a:r>
              <a:rPr lang="en-US" dirty="0" smtClean="0"/>
              <a:t>Q: What objects are in the image? Where?</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7" name="Picture 6"/>
          <p:cNvPicPr>
            <a:picLocks noChangeAspect="1"/>
          </p:cNvPicPr>
          <p:nvPr/>
        </p:nvPicPr>
        <p:blipFill>
          <a:blip r:embed="rId2"/>
          <a:stretch>
            <a:fillRect/>
          </a:stretch>
        </p:blipFill>
        <p:spPr>
          <a:xfrm>
            <a:off x="0" y="1600200"/>
            <a:ext cx="9144000" cy="4901473"/>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2349745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Covered in Intro to </a:t>
            </a:r>
            <a:r>
              <a:rPr lang="en-US" dirty="0" smtClean="0"/>
              <a:t>ML</a:t>
            </a:r>
            <a:endParaRPr lang="en-US" dirty="0"/>
          </a:p>
        </p:txBody>
      </p:sp>
      <p:sp>
        <p:nvSpPr>
          <p:cNvPr id="3" name="Content Placeholder 2"/>
          <p:cNvSpPr>
            <a:spLocks noGrp="1"/>
          </p:cNvSpPr>
          <p:nvPr>
            <p:ph idx="1"/>
          </p:nvPr>
        </p:nvSpPr>
        <p:spPr/>
        <p:txBody>
          <a:bodyPr>
            <a:normAutofit/>
          </a:bodyPr>
          <a:lstStyle/>
          <a:p>
            <a:r>
              <a:rPr lang="en-US" dirty="0" smtClean="0"/>
              <a:t>Basics of Statistical Learning</a:t>
            </a:r>
          </a:p>
          <a:p>
            <a:pPr lvl="2"/>
            <a:r>
              <a:rPr lang="en-US" dirty="0" smtClean="0"/>
              <a:t>Loss function, MLE, MAP, Bayesian estimation, bias-variance tradeoff, </a:t>
            </a:r>
            <a:r>
              <a:rPr lang="en-US" dirty="0" err="1" smtClean="0"/>
              <a:t>overfitting</a:t>
            </a:r>
            <a:r>
              <a:rPr lang="en-US" dirty="0" smtClean="0"/>
              <a:t>, regularization, cross-validation</a:t>
            </a:r>
          </a:p>
          <a:p>
            <a:pPr lvl="2"/>
            <a:endParaRPr lang="en-US" dirty="0" smtClean="0"/>
          </a:p>
          <a:p>
            <a:r>
              <a:rPr lang="en-US" dirty="0" smtClean="0"/>
              <a:t>Supervised Learning</a:t>
            </a:r>
          </a:p>
          <a:p>
            <a:pPr lvl="2"/>
            <a:r>
              <a:rPr lang="en-US" dirty="0"/>
              <a:t>Nearest </a:t>
            </a:r>
            <a:r>
              <a:rPr lang="en-US" dirty="0" err="1"/>
              <a:t>Neighbour</a:t>
            </a:r>
            <a:r>
              <a:rPr lang="en-US" dirty="0"/>
              <a:t>, Na</a:t>
            </a:r>
            <a:r>
              <a:rPr lang="fr-FR" dirty="0" err="1"/>
              <a:t>ï</a:t>
            </a:r>
            <a:r>
              <a:rPr lang="en-US" dirty="0" err="1"/>
              <a:t>ve</a:t>
            </a:r>
            <a:r>
              <a:rPr lang="en-US" dirty="0"/>
              <a:t> Bayes, Logistic Regression, </a:t>
            </a:r>
            <a:r>
              <a:rPr lang="en-US" dirty="0" smtClean="0"/>
              <a:t>Support </a:t>
            </a:r>
            <a:r>
              <a:rPr lang="en-US" dirty="0"/>
              <a:t>Vector Machines, Kernels, Neural Networks, Decision Trees</a:t>
            </a:r>
          </a:p>
          <a:p>
            <a:pPr lvl="2"/>
            <a:r>
              <a:rPr lang="en-US" dirty="0"/>
              <a:t>Ensemble Methods: Bagging, Boosting </a:t>
            </a:r>
          </a:p>
          <a:p>
            <a:pPr lvl="2"/>
            <a:endParaRPr lang="en-US" dirty="0" smtClean="0"/>
          </a:p>
          <a:p>
            <a:r>
              <a:rPr lang="en-US" dirty="0" smtClean="0"/>
              <a:t>Unsupervised Learning</a:t>
            </a:r>
          </a:p>
          <a:p>
            <a:pPr lvl="2"/>
            <a:r>
              <a:rPr lang="en-US" dirty="0" smtClean="0"/>
              <a:t>Clustering: k-means, Gaussian mixture models, EM</a:t>
            </a:r>
          </a:p>
          <a:p>
            <a:pPr lvl="2"/>
            <a:r>
              <a:rPr lang="en-US" dirty="0" smtClean="0"/>
              <a:t>Dimensionality reduction: PCA</a:t>
            </a:r>
            <a:r>
              <a:rPr lang="en-US" dirty="0"/>
              <a:t>, </a:t>
            </a:r>
            <a:r>
              <a:rPr lang="en-US" dirty="0" smtClean="0"/>
              <a:t>SVD, LDA</a:t>
            </a:r>
          </a:p>
          <a:p>
            <a:pPr lvl="2"/>
            <a:endParaRPr lang="en-US" dirty="0" smtClean="0"/>
          </a:p>
          <a:p>
            <a:r>
              <a:rPr lang="en-US" dirty="0" smtClean="0"/>
              <a:t>Perception</a:t>
            </a:r>
          </a:p>
          <a:p>
            <a:pPr lvl="2"/>
            <a:r>
              <a:rPr lang="en-US" dirty="0" smtClean="0"/>
              <a:t>Applications to Vision, Natural Language Processing</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spTree>
    <p:extLst>
      <p:ext uri="{BB962C8B-B14F-4D97-AF65-F5344CB8AC3E}">
        <p14:creationId xmlns:p14="http://schemas.microsoft.com/office/powerpoint/2010/main" val="24049073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Power of distributed representations!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pic>
        <p:nvPicPr>
          <p:cNvPr id="7" name="Picture 6"/>
          <p:cNvPicPr>
            <a:picLocks noChangeAspect="1"/>
          </p:cNvPicPr>
          <p:nvPr/>
        </p:nvPicPr>
        <p:blipFill>
          <a:blip r:embed="rId2"/>
          <a:stretch>
            <a:fillRect/>
          </a:stretch>
        </p:blipFill>
        <p:spPr>
          <a:xfrm>
            <a:off x="0" y="1498600"/>
            <a:ext cx="9144000" cy="3858747"/>
          </a:xfrm>
          <a:prstGeom prst="rect">
            <a:avLst/>
          </a:prstGeom>
        </p:spPr>
      </p:pic>
    </p:spTree>
    <p:extLst>
      <p:ext uri="{BB962C8B-B14F-4D97-AF65-F5344CB8AC3E}">
        <p14:creationId xmlns:p14="http://schemas.microsoft.com/office/powerpoint/2010/main" val="37375615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spTree>
    <p:extLst>
      <p:ext uri="{BB962C8B-B14F-4D97-AF65-F5344CB8AC3E}">
        <p14:creationId xmlns:p14="http://schemas.microsoft.com/office/powerpoint/2010/main" val="250607776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Benefits of Deep/Representation Learning</a:t>
            </a:r>
            <a:endParaRPr lang="en-US" dirty="0"/>
          </a:p>
        </p:txBody>
      </p:sp>
      <p:sp>
        <p:nvSpPr>
          <p:cNvPr id="3" name="Content Placeholder 2"/>
          <p:cNvSpPr>
            <a:spLocks noGrp="1"/>
          </p:cNvSpPr>
          <p:nvPr>
            <p:ph idx="1"/>
          </p:nvPr>
        </p:nvSpPr>
        <p:spPr/>
        <p:txBody>
          <a:bodyPr/>
          <a:lstStyle/>
          <a:p>
            <a:r>
              <a:rPr lang="en-US" dirty="0" smtClean="0"/>
              <a:t>(Usually) Better Performance</a:t>
            </a:r>
          </a:p>
          <a:p>
            <a:pPr lvl="1"/>
            <a:r>
              <a:rPr lang="en-US" i="1" dirty="0" smtClean="0"/>
              <a:t>“Because gradient descent is better than you”</a:t>
            </a:r>
            <a:br>
              <a:rPr lang="en-US" i="1" dirty="0" smtClean="0"/>
            </a:br>
            <a:r>
              <a:rPr lang="en-US" i="1" dirty="0" err="1" smtClean="0"/>
              <a:t>Yann</a:t>
            </a:r>
            <a:r>
              <a:rPr lang="en-US" i="1" dirty="0" smtClean="0"/>
              <a:t> </a:t>
            </a:r>
            <a:r>
              <a:rPr lang="en-US" i="1" dirty="0" err="1" smtClean="0"/>
              <a:t>LeCun</a:t>
            </a:r>
            <a:endParaRPr lang="en-US" i="1" dirty="0" smtClean="0"/>
          </a:p>
          <a:p>
            <a:endParaRPr lang="en-US" dirty="0"/>
          </a:p>
          <a:p>
            <a:r>
              <a:rPr lang="en-US" dirty="0" smtClean="0"/>
              <a:t>New domains without “experts”</a:t>
            </a:r>
          </a:p>
          <a:p>
            <a:pPr lvl="1"/>
            <a:r>
              <a:rPr lang="en-US" dirty="0" smtClean="0"/>
              <a:t>RGBD</a:t>
            </a:r>
          </a:p>
          <a:p>
            <a:pPr lvl="1"/>
            <a:r>
              <a:rPr lang="en-US" dirty="0" smtClean="0"/>
              <a:t>Multi-spectral data</a:t>
            </a:r>
          </a:p>
          <a:p>
            <a:pPr lvl="1"/>
            <a:r>
              <a:rPr lang="en-US" dirty="0" smtClean="0"/>
              <a:t>Gene-expression data</a:t>
            </a:r>
          </a:p>
          <a:p>
            <a:pPr lvl="1"/>
            <a:r>
              <a:rPr lang="en-US" dirty="0" smtClean="0"/>
              <a:t>Unclear how to hand-engineer</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spTree>
    <p:extLst>
      <p:ext uri="{BB962C8B-B14F-4D97-AF65-F5344CB8AC3E}">
        <p14:creationId xmlns:p14="http://schemas.microsoft.com/office/powerpoint/2010/main" val="28224717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“Expert” intuitions can be misleading</a:t>
            </a:r>
            <a:endParaRPr lang="en-US" dirty="0"/>
          </a:p>
        </p:txBody>
      </p:sp>
      <p:sp>
        <p:nvSpPr>
          <p:cNvPr id="3" name="Content Placeholder 2"/>
          <p:cNvSpPr>
            <a:spLocks noGrp="1"/>
          </p:cNvSpPr>
          <p:nvPr>
            <p:ph idx="1"/>
          </p:nvPr>
        </p:nvSpPr>
        <p:spPr/>
        <p:txBody>
          <a:bodyPr/>
          <a:lstStyle/>
          <a:p>
            <a:r>
              <a:rPr lang="en-US" i="1" dirty="0" smtClean="0"/>
              <a:t>“Every time I fire a linguist, the performance of our speech recognition system goes up”</a:t>
            </a:r>
            <a:endParaRPr lang="en-US" dirty="0" smtClean="0"/>
          </a:p>
          <a:p>
            <a:pPr lvl="1"/>
            <a:r>
              <a:rPr lang="en-US" dirty="0" smtClean="0"/>
              <a:t>Fred </a:t>
            </a:r>
            <a:r>
              <a:rPr lang="en-US" dirty="0" err="1" smtClean="0"/>
              <a:t>Jelinik</a:t>
            </a:r>
            <a:r>
              <a:rPr lang="en-US" dirty="0" smtClean="0"/>
              <a:t>, IBM </a:t>
            </a:r>
            <a:r>
              <a:rPr lang="fr-FR" dirty="0" smtClean="0"/>
              <a:t>’</a:t>
            </a:r>
            <a:r>
              <a:rPr lang="en-US" dirty="0" smtClean="0"/>
              <a:t>98</a:t>
            </a:r>
          </a:p>
          <a:p>
            <a:pPr lvl="1"/>
            <a:endParaRPr lang="en-US" dirty="0"/>
          </a:p>
          <a:p>
            <a:endParaRPr lang="en-US" dirty="0" smtClean="0"/>
          </a:p>
          <a:p>
            <a:endParaRPr lang="en-US" dirty="0"/>
          </a:p>
          <a:p>
            <a:endParaRPr lang="en-US" dirty="0" smtClean="0"/>
          </a:p>
          <a:p>
            <a:r>
              <a:rPr lang="en-US" i="1" dirty="0" smtClean="0"/>
              <a:t>“Maybe the molecule didn’t go to graduate school”</a:t>
            </a:r>
            <a:endParaRPr lang="en-US" dirty="0" smtClean="0"/>
          </a:p>
          <a:p>
            <a:pPr lvl="1"/>
            <a:r>
              <a:rPr lang="en-US" dirty="0" smtClean="0"/>
              <a:t>Will Welch defending the success of his approximate molecular screening algorithm, given that he’s a computer scientist, not a chemist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pic>
        <p:nvPicPr>
          <p:cNvPr id="6" name="Picture 5"/>
          <p:cNvPicPr>
            <a:picLocks noChangeAspect="1"/>
          </p:cNvPicPr>
          <p:nvPr/>
        </p:nvPicPr>
        <p:blipFill>
          <a:blip r:embed="rId2"/>
          <a:stretch>
            <a:fillRect/>
          </a:stretch>
        </p:blipFill>
        <p:spPr>
          <a:xfrm>
            <a:off x="4419600" y="2057400"/>
            <a:ext cx="1158240" cy="1447800"/>
          </a:xfrm>
          <a:prstGeom prst="rect">
            <a:avLst/>
          </a:prstGeom>
        </p:spPr>
      </p:pic>
      <p:sp>
        <p:nvSpPr>
          <p:cNvPr id="7" name="TextBox 6"/>
          <p:cNvSpPr txBox="1"/>
          <p:nvPr/>
        </p:nvSpPr>
        <p:spPr>
          <a:xfrm>
            <a:off x="2667000" y="6027003"/>
            <a:ext cx="5580427" cy="830997"/>
          </a:xfrm>
          <a:prstGeom prst="rect">
            <a:avLst/>
          </a:prstGeom>
          <a:noFill/>
        </p:spPr>
        <p:txBody>
          <a:bodyPr wrap="square" rtlCol="0">
            <a:spAutoFit/>
          </a:bodyPr>
          <a:lstStyle/>
          <a:p>
            <a:r>
              <a:rPr lang="en-US" dirty="0"/>
              <a:t>Database Screening for HIV Protease Ligands: </a:t>
            </a:r>
            <a:r>
              <a:rPr lang="en-US" dirty="0" smtClean="0"/>
              <a:t>The Influence </a:t>
            </a:r>
            <a:r>
              <a:rPr lang="en-US" dirty="0"/>
              <a:t>of Binding-</a:t>
            </a:r>
            <a:r>
              <a:rPr lang="en-US" dirty="0" smtClean="0"/>
              <a:t>Site Conformation and Representation </a:t>
            </a:r>
            <a:r>
              <a:rPr lang="en-US" dirty="0"/>
              <a:t>on Ligand Selectivity", </a:t>
            </a:r>
            <a:r>
              <a:rPr lang="en-US" dirty="0" smtClean="0"/>
              <a:t>Volker </a:t>
            </a:r>
            <a:r>
              <a:rPr lang="en-US" dirty="0" err="1" smtClean="0"/>
              <a:t>Schnecke</a:t>
            </a:r>
            <a:r>
              <a:rPr lang="en-US" dirty="0" smtClean="0"/>
              <a:t>, Leslie </a:t>
            </a:r>
            <a:r>
              <a:rPr lang="en-US" dirty="0"/>
              <a:t>A. Kuhn, Proceedings of the </a:t>
            </a:r>
            <a:r>
              <a:rPr lang="en-US" dirty="0" smtClean="0"/>
              <a:t>Seventh International </a:t>
            </a:r>
            <a:r>
              <a:rPr lang="en-US" dirty="0"/>
              <a:t>Conference on Intelligent Systems </a:t>
            </a:r>
            <a:r>
              <a:rPr lang="en-US" dirty="0" smtClean="0"/>
              <a:t>for Molecular </a:t>
            </a:r>
            <a:r>
              <a:rPr lang="en-US" dirty="0"/>
              <a:t>Biology, Pages 242-251, AAAI </a:t>
            </a:r>
            <a:r>
              <a:rPr lang="en-US" dirty="0" smtClean="0"/>
              <a:t>Press, </a:t>
            </a:r>
            <a:r>
              <a:rPr lang="en-US" dirty="0"/>
              <a:t>1999</a:t>
            </a:r>
            <a:r>
              <a:rPr lang="en-US" dirty="0" smtClean="0"/>
              <a:t>.</a:t>
            </a:r>
            <a:endParaRPr lang="en-US" dirty="0"/>
          </a:p>
        </p:txBody>
      </p:sp>
    </p:spTree>
    <p:extLst>
      <p:ext uri="{BB962C8B-B14F-4D97-AF65-F5344CB8AC3E}">
        <p14:creationId xmlns:p14="http://schemas.microsoft.com/office/powerpoint/2010/main" val="3426138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Problem#1: Non-Convex! </a:t>
            </a:r>
            <a:r>
              <a:rPr lang="en-US" dirty="0">
                <a:solidFill>
                  <a:srgbClr val="FF0000"/>
                </a:solidFill>
              </a:rPr>
              <a:t>Non-</a:t>
            </a:r>
            <a:r>
              <a:rPr lang="en-US" dirty="0" smtClean="0">
                <a:solidFill>
                  <a:srgbClr val="FF0000"/>
                </a:solidFill>
              </a:rPr>
              <a:t>Convex! </a:t>
            </a:r>
            <a:r>
              <a:rPr lang="en-US" dirty="0">
                <a:solidFill>
                  <a:srgbClr val="FF0000"/>
                </a:solidFill>
              </a:rPr>
              <a:t>Non-</a:t>
            </a:r>
            <a:r>
              <a:rPr lang="en-US" dirty="0" smtClean="0">
                <a:solidFill>
                  <a:srgbClr val="FF0000"/>
                </a:solidFill>
              </a:rPr>
              <a:t>Convex!</a:t>
            </a:r>
          </a:p>
          <a:p>
            <a:pPr lvl="1"/>
            <a:r>
              <a:rPr lang="en-US" dirty="0"/>
              <a:t>D</a:t>
            </a:r>
            <a:r>
              <a:rPr lang="en-US" dirty="0" smtClean="0"/>
              <a:t>epth&gt;=3: most losses non-convex in parameters</a:t>
            </a:r>
          </a:p>
          <a:p>
            <a:pPr lvl="1"/>
            <a:r>
              <a:rPr lang="en-US" dirty="0" smtClean="0"/>
              <a:t>Theoretically, all bets are off</a:t>
            </a:r>
          </a:p>
          <a:p>
            <a:pPr lvl="1"/>
            <a:r>
              <a:rPr lang="en-US" dirty="0" smtClean="0"/>
              <a:t>Leads to </a:t>
            </a:r>
            <a:r>
              <a:rPr lang="en-US" dirty="0" err="1" smtClean="0"/>
              <a:t>stochasticity</a:t>
            </a:r>
            <a:endParaRPr lang="en-US" dirty="0" smtClean="0"/>
          </a:p>
          <a:p>
            <a:pPr lvl="2"/>
            <a:r>
              <a:rPr lang="en-US" dirty="0" smtClean="0"/>
              <a:t>different initializations </a:t>
            </a:r>
            <a:r>
              <a:rPr lang="en-US" dirty="0" smtClean="0">
                <a:sym typeface="Wingdings"/>
              </a:rPr>
              <a:t> different local minima</a:t>
            </a:r>
            <a:r>
              <a:rPr lang="en-US" dirty="0" smtClean="0"/>
              <a:t> </a:t>
            </a:r>
          </a:p>
          <a:p>
            <a:endParaRPr lang="en-US" dirty="0"/>
          </a:p>
          <a:p>
            <a:r>
              <a:rPr lang="en-US" dirty="0" smtClean="0"/>
              <a:t>Standard response #1</a:t>
            </a:r>
          </a:p>
          <a:p>
            <a:pPr lvl="1"/>
            <a:r>
              <a:rPr lang="en-US" dirty="0" smtClean="0"/>
              <a:t>“Yes, but all interesting learning problems are non-convex”</a:t>
            </a:r>
          </a:p>
          <a:p>
            <a:pPr lvl="1"/>
            <a:r>
              <a:rPr lang="en-US" dirty="0" smtClean="0"/>
              <a:t>For example, human learning</a:t>
            </a:r>
          </a:p>
          <a:p>
            <a:pPr lvl="2"/>
            <a:r>
              <a:rPr lang="en-US" dirty="0" smtClean="0"/>
              <a:t>Order matters </a:t>
            </a:r>
            <a:r>
              <a:rPr lang="en-US" dirty="0" smtClean="0">
                <a:sym typeface="Wingdings"/>
              </a:rPr>
              <a:t> wave hands  </a:t>
            </a:r>
            <a:r>
              <a:rPr lang="en-US" dirty="0" smtClean="0"/>
              <a:t> non-convexity</a:t>
            </a:r>
          </a:p>
          <a:p>
            <a:endParaRPr lang="en-US" dirty="0" smtClean="0"/>
          </a:p>
          <a:p>
            <a:r>
              <a:rPr lang="en-US" dirty="0"/>
              <a:t>Standard </a:t>
            </a:r>
            <a:r>
              <a:rPr lang="en-US" dirty="0" smtClean="0"/>
              <a:t>response #2</a:t>
            </a:r>
          </a:p>
          <a:p>
            <a:pPr lvl="1"/>
            <a:r>
              <a:rPr lang="en-US" dirty="0" smtClean="0"/>
              <a:t>“Yes, but it often works!”</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spTree>
    <p:extLst>
      <p:ext uri="{BB962C8B-B14F-4D97-AF65-F5344CB8AC3E}">
        <p14:creationId xmlns:p14="http://schemas.microsoft.com/office/powerpoint/2010/main" val="3235062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Problem#2: Hard to track down what’s failing</a:t>
            </a:r>
          </a:p>
          <a:p>
            <a:pPr lvl="1"/>
            <a:r>
              <a:rPr lang="en-US" dirty="0" smtClean="0"/>
              <a:t>Pipeline systems have “oracle” performances at each step</a:t>
            </a:r>
          </a:p>
          <a:p>
            <a:pPr lvl="1"/>
            <a:r>
              <a:rPr lang="en-US" dirty="0" smtClean="0"/>
              <a:t>In end-to-end systems, it’s hard to know why things are not working </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55</a:t>
            </a:fld>
            <a:endParaRPr lang="en-US"/>
          </a:p>
        </p:txBody>
      </p:sp>
    </p:spTree>
    <p:extLst>
      <p:ext uri="{BB962C8B-B14F-4D97-AF65-F5344CB8AC3E}">
        <p14:creationId xmlns:p14="http://schemas.microsoft.com/office/powerpoint/2010/main" val="236391605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Problem#2: Hard to track down what’s failing</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56</a:t>
            </a:fld>
            <a:endParaRPr lang="en-US"/>
          </a:p>
        </p:txBody>
      </p:sp>
      <p:pic>
        <p:nvPicPr>
          <p:cNvPr id="6" name="Picture 5"/>
          <p:cNvPicPr>
            <a:picLocks noChangeAspect="1"/>
          </p:cNvPicPr>
          <p:nvPr/>
        </p:nvPicPr>
        <p:blipFill>
          <a:blip r:embed="rId2"/>
          <a:stretch>
            <a:fillRect/>
          </a:stretch>
        </p:blipFill>
        <p:spPr>
          <a:xfrm>
            <a:off x="1" y="1657628"/>
            <a:ext cx="3667277" cy="4267200"/>
          </a:xfrm>
          <a:prstGeom prst="rect">
            <a:avLst/>
          </a:prstGeom>
        </p:spPr>
      </p:pic>
      <p:pic>
        <p:nvPicPr>
          <p:cNvPr id="7" name="Picture 6"/>
          <p:cNvPicPr>
            <a:picLocks noChangeAspect="1"/>
          </p:cNvPicPr>
          <p:nvPr/>
        </p:nvPicPr>
        <p:blipFill>
          <a:blip r:embed="rId3"/>
          <a:stretch>
            <a:fillRect/>
          </a:stretch>
        </p:blipFill>
        <p:spPr>
          <a:xfrm>
            <a:off x="5029200" y="1600200"/>
            <a:ext cx="4114799" cy="1636341"/>
          </a:xfrm>
          <a:prstGeom prst="rect">
            <a:avLst/>
          </a:prstGeom>
        </p:spPr>
      </p:pic>
      <p:pic>
        <p:nvPicPr>
          <p:cNvPr id="8" name="Picture 7"/>
          <p:cNvPicPr>
            <a:picLocks noChangeAspect="1"/>
          </p:cNvPicPr>
          <p:nvPr/>
        </p:nvPicPr>
        <p:blipFill>
          <a:blip r:embed="rId4"/>
          <a:stretch>
            <a:fillRect/>
          </a:stretch>
        </p:blipFill>
        <p:spPr>
          <a:xfrm>
            <a:off x="5189082" y="3257828"/>
            <a:ext cx="3497718" cy="2819400"/>
          </a:xfrm>
          <a:prstGeom prst="rect">
            <a:avLst/>
          </a:prstGeom>
        </p:spPr>
      </p:pic>
      <p:sp>
        <p:nvSpPr>
          <p:cNvPr id="9" name="Left-Right Arrow 8"/>
          <p:cNvSpPr/>
          <p:nvPr/>
        </p:nvSpPr>
        <p:spPr bwMode="auto">
          <a:xfrm>
            <a:off x="1295400" y="6248400"/>
            <a:ext cx="6248400" cy="2286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6321190" y="6519446"/>
            <a:ext cx="1222610" cy="338554"/>
          </a:xfrm>
          <a:prstGeom prst="rect">
            <a:avLst/>
          </a:prstGeom>
          <a:noFill/>
        </p:spPr>
        <p:txBody>
          <a:bodyPr wrap="none" rtlCol="0">
            <a:spAutoFit/>
          </a:bodyPr>
          <a:lstStyle/>
          <a:p>
            <a:r>
              <a:rPr lang="en-US" sz="1600" dirty="0" smtClean="0"/>
              <a:t>End-to-End</a:t>
            </a:r>
            <a:endParaRPr lang="en-US" sz="1600" dirty="0"/>
          </a:p>
        </p:txBody>
      </p:sp>
      <p:sp>
        <p:nvSpPr>
          <p:cNvPr id="11" name="TextBox 10"/>
          <p:cNvSpPr txBox="1"/>
          <p:nvPr/>
        </p:nvSpPr>
        <p:spPr>
          <a:xfrm>
            <a:off x="1677939" y="6519446"/>
            <a:ext cx="914734" cy="338554"/>
          </a:xfrm>
          <a:prstGeom prst="rect">
            <a:avLst/>
          </a:prstGeom>
          <a:noFill/>
        </p:spPr>
        <p:txBody>
          <a:bodyPr wrap="none" rtlCol="0">
            <a:spAutoFit/>
          </a:bodyPr>
          <a:lstStyle/>
          <a:p>
            <a:r>
              <a:rPr lang="en-US" sz="1600" dirty="0" smtClean="0"/>
              <a:t>Pipeline</a:t>
            </a:r>
            <a:endParaRPr lang="en-US" sz="1600" dirty="0"/>
          </a:p>
        </p:txBody>
      </p:sp>
      <p:sp>
        <p:nvSpPr>
          <p:cNvPr id="12" name="TextBox 11"/>
          <p:cNvSpPr txBox="1"/>
          <p:nvPr/>
        </p:nvSpPr>
        <p:spPr>
          <a:xfrm>
            <a:off x="919623" y="5943600"/>
            <a:ext cx="2123498" cy="338554"/>
          </a:xfrm>
          <a:prstGeom prst="rect">
            <a:avLst/>
          </a:prstGeom>
          <a:noFill/>
        </p:spPr>
        <p:txBody>
          <a:bodyPr wrap="none" rtlCol="0">
            <a:spAutoFit/>
          </a:bodyPr>
          <a:lstStyle/>
          <a:p>
            <a:r>
              <a:rPr lang="en-US" sz="1600" dirty="0" smtClean="0"/>
              <a:t>[Fang et al. CVPR15]</a:t>
            </a:r>
            <a:endParaRPr lang="en-US" sz="1600" dirty="0"/>
          </a:p>
        </p:txBody>
      </p:sp>
      <p:sp>
        <p:nvSpPr>
          <p:cNvPr id="13" name="TextBox 12"/>
          <p:cNvSpPr txBox="1"/>
          <p:nvPr/>
        </p:nvSpPr>
        <p:spPr>
          <a:xfrm>
            <a:off x="6000974" y="5943600"/>
            <a:ext cx="2313554" cy="338554"/>
          </a:xfrm>
          <a:prstGeom prst="rect">
            <a:avLst/>
          </a:prstGeom>
          <a:noFill/>
        </p:spPr>
        <p:txBody>
          <a:bodyPr wrap="none" rtlCol="0">
            <a:spAutoFit/>
          </a:bodyPr>
          <a:lstStyle/>
          <a:p>
            <a:r>
              <a:rPr lang="en-US" sz="1600" dirty="0" smtClean="0"/>
              <a:t>[</a:t>
            </a:r>
            <a:r>
              <a:rPr lang="en-US" sz="1600" dirty="0" err="1" smtClean="0"/>
              <a:t>Vinyals</a:t>
            </a:r>
            <a:r>
              <a:rPr lang="en-US" sz="1600" dirty="0" smtClean="0"/>
              <a:t> et al. CVPR15]</a:t>
            </a:r>
            <a:endParaRPr lang="en-US" sz="1600" dirty="0"/>
          </a:p>
        </p:txBody>
      </p:sp>
    </p:spTree>
    <p:extLst>
      <p:ext uri="{BB962C8B-B14F-4D97-AF65-F5344CB8AC3E}">
        <p14:creationId xmlns:p14="http://schemas.microsoft.com/office/powerpoint/2010/main" val="17246387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Problem#2: Hard to track down what’s failing</a:t>
            </a:r>
          </a:p>
          <a:p>
            <a:pPr lvl="1"/>
            <a:r>
              <a:rPr lang="en-US" dirty="0" smtClean="0"/>
              <a:t>Pipeline systems have “oracle” performances at each step</a:t>
            </a:r>
          </a:p>
          <a:p>
            <a:pPr lvl="1"/>
            <a:r>
              <a:rPr lang="en-US" dirty="0" smtClean="0"/>
              <a:t>In end-to-end systems, it’s hard to know why things are not working </a:t>
            </a:r>
          </a:p>
          <a:p>
            <a:endParaRPr lang="en-US" dirty="0"/>
          </a:p>
          <a:p>
            <a:r>
              <a:rPr lang="en-US" dirty="0" smtClean="0"/>
              <a:t>Standard response #1</a:t>
            </a:r>
          </a:p>
          <a:p>
            <a:pPr lvl="1"/>
            <a:r>
              <a:rPr lang="en-US" dirty="0" smtClean="0"/>
              <a:t>Tricks of the trade: visualize features, add losses at different layers, pre-train to avoid degenerate initializations… </a:t>
            </a:r>
          </a:p>
          <a:p>
            <a:pPr lvl="1"/>
            <a:r>
              <a:rPr lang="en-US" dirty="0" smtClean="0"/>
              <a:t>“We’re working on it” </a:t>
            </a:r>
          </a:p>
          <a:p>
            <a:endParaRPr lang="en-US" dirty="0"/>
          </a:p>
          <a:p>
            <a:r>
              <a:rPr lang="en-US" dirty="0"/>
              <a:t>Standard response #2</a:t>
            </a:r>
          </a:p>
          <a:p>
            <a:pPr lvl="1"/>
            <a:r>
              <a:rPr lang="en-US" dirty="0"/>
              <a:t>“Yes, but it often works!”</a:t>
            </a:r>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spTree>
    <p:extLst>
      <p:ext uri="{BB962C8B-B14F-4D97-AF65-F5344CB8AC3E}">
        <p14:creationId xmlns:p14="http://schemas.microsoft.com/office/powerpoint/2010/main" val="4157734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Problem#3: Lack of easy reproducibility</a:t>
            </a:r>
          </a:p>
          <a:p>
            <a:pPr lvl="1"/>
            <a:r>
              <a:rPr lang="en-US" dirty="0" smtClean="0"/>
              <a:t>Direct consequence of </a:t>
            </a:r>
            <a:r>
              <a:rPr lang="en-US" dirty="0" err="1" smtClean="0"/>
              <a:t>stochasticity</a:t>
            </a:r>
            <a:r>
              <a:rPr lang="en-US" dirty="0" smtClean="0"/>
              <a:t> &amp; non-convexity </a:t>
            </a:r>
          </a:p>
          <a:p>
            <a:pPr lvl="1"/>
            <a:endParaRPr lang="en-US" dirty="0" smtClean="0"/>
          </a:p>
          <a:p>
            <a:endParaRPr lang="en-US" dirty="0"/>
          </a:p>
          <a:p>
            <a:r>
              <a:rPr lang="en-US" dirty="0" smtClean="0"/>
              <a:t>Standard response #1</a:t>
            </a:r>
          </a:p>
          <a:p>
            <a:pPr lvl="1"/>
            <a:r>
              <a:rPr lang="en-US" dirty="0" smtClean="0"/>
              <a:t>It’s getting much better</a:t>
            </a:r>
          </a:p>
          <a:p>
            <a:pPr lvl="1"/>
            <a:r>
              <a:rPr lang="en-US" dirty="0" smtClean="0"/>
              <a:t>Standard toolkits/libraries/frameworks now available</a:t>
            </a:r>
          </a:p>
          <a:p>
            <a:pPr lvl="1"/>
            <a:r>
              <a:rPr lang="en-US" dirty="0" err="1" smtClean="0"/>
              <a:t>Caffe</a:t>
            </a:r>
            <a:r>
              <a:rPr lang="en-US" dirty="0" smtClean="0"/>
              <a:t>, </a:t>
            </a:r>
            <a:r>
              <a:rPr lang="en-US" dirty="0" err="1" smtClean="0"/>
              <a:t>Theano</a:t>
            </a:r>
            <a:r>
              <a:rPr lang="en-US" dirty="0" smtClean="0"/>
              <a:t>, Torch</a:t>
            </a:r>
          </a:p>
          <a:p>
            <a:endParaRPr lang="en-US" dirty="0" smtClean="0"/>
          </a:p>
          <a:p>
            <a:r>
              <a:rPr lang="en-US" dirty="0"/>
              <a:t>Standard </a:t>
            </a:r>
            <a:r>
              <a:rPr lang="en-US" dirty="0" smtClean="0"/>
              <a:t>response #2</a:t>
            </a:r>
          </a:p>
          <a:p>
            <a:pPr lvl="1"/>
            <a:r>
              <a:rPr lang="en-US" dirty="0" smtClean="0"/>
              <a:t>“Yes, but it often works!”</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58</a:t>
            </a:fld>
            <a:endParaRPr lang="en-US"/>
          </a:p>
        </p:txBody>
      </p:sp>
    </p:spTree>
    <p:extLst>
      <p:ext uri="{BB962C8B-B14F-4D97-AF65-F5344CB8AC3E}">
        <p14:creationId xmlns:p14="http://schemas.microsoft.com/office/powerpoint/2010/main" val="1550128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it works, but how?</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59</a:t>
            </a:fld>
            <a:endParaRPr lang="en-US"/>
          </a:p>
        </p:txBody>
      </p:sp>
      <p:pic>
        <p:nvPicPr>
          <p:cNvPr id="7" name="Picture 6"/>
          <p:cNvPicPr>
            <a:picLocks noChangeAspect="1"/>
          </p:cNvPicPr>
          <p:nvPr/>
        </p:nvPicPr>
        <p:blipFill>
          <a:blip r:embed="rId2"/>
          <a:stretch>
            <a:fillRect/>
          </a:stretch>
        </p:blipFill>
        <p:spPr>
          <a:xfrm>
            <a:off x="793" y="914400"/>
            <a:ext cx="9129714" cy="5486400"/>
          </a:xfrm>
          <a:prstGeom prst="rect">
            <a:avLst/>
          </a:prstGeom>
        </p:spPr>
      </p:pic>
    </p:spTree>
    <p:extLst>
      <p:ext uri="{BB962C8B-B14F-4D97-AF65-F5344CB8AC3E}">
        <p14:creationId xmlns:p14="http://schemas.microsoft.com/office/powerpoint/2010/main" val="38910976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strike="sngStrike" dirty="0"/>
              <a:t>Machine</a:t>
            </a:r>
            <a:r>
              <a:rPr lang="en-US" dirty="0"/>
              <a:t> Learning?</a:t>
            </a:r>
          </a:p>
        </p:txBody>
      </p:sp>
      <p:sp>
        <p:nvSpPr>
          <p:cNvPr id="3" name="Content Placeholder 2"/>
          <p:cNvSpPr>
            <a:spLocks noGrp="1"/>
          </p:cNvSpPr>
          <p:nvPr>
            <p:ph idx="1"/>
          </p:nvPr>
        </p:nvSpPr>
        <p:spPr/>
        <p:txBody>
          <a:bodyPr/>
          <a:lstStyle/>
          <a:p>
            <a:r>
              <a:rPr lang="en-US" dirty="0" smtClean="0"/>
              <a:t>“</a:t>
            </a:r>
            <a:r>
              <a:rPr lang="en-US" dirty="0"/>
              <a:t>the acquisition of knowledge or skills through experience, study, or by being taught</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a:t>
            </a:fld>
            <a:endParaRPr lang="en-US"/>
          </a:p>
        </p:txBody>
      </p:sp>
    </p:spTree>
    <p:extLst>
      <p:ext uri="{BB962C8B-B14F-4D97-AF65-F5344CB8AC3E}">
        <p14:creationId xmlns:p14="http://schemas.microsoft.com/office/powerpoint/2010/main" val="1221699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60</a:t>
            </a:fld>
            <a:endParaRPr lang="en-US"/>
          </a:p>
        </p:txBody>
      </p:sp>
      <p:pic>
        <p:nvPicPr>
          <p:cNvPr id="6" name="Picture 5" descr="11134038_10155406252950585_563745030676729494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0920688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61</a:t>
            </a:fld>
            <a:endParaRPr lang="en-US"/>
          </a:p>
        </p:txBody>
      </p:sp>
      <p:pic>
        <p:nvPicPr>
          <p:cNvPr id="6" name="Picture 5" descr="Screen Shot 2015-07-14 at 4.33.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74756"/>
          </a:xfrm>
          <a:prstGeom prst="rect">
            <a:avLst/>
          </a:prstGeom>
        </p:spPr>
      </p:pic>
    </p:spTree>
    <p:extLst>
      <p:ext uri="{BB962C8B-B14F-4D97-AF65-F5344CB8AC3E}">
        <p14:creationId xmlns:p14="http://schemas.microsoft.com/office/powerpoint/2010/main" val="237131145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62</a:t>
            </a:fld>
            <a:endParaRPr lang="en-US"/>
          </a:p>
        </p:txBody>
      </p:sp>
      <p:pic>
        <p:nvPicPr>
          <p:cNvPr id="6" name="Picture 5" descr="ny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8410"/>
            <a:ext cx="9144000" cy="4957590"/>
          </a:xfrm>
          <a:prstGeom prst="rect">
            <a:avLst/>
          </a:prstGeom>
        </p:spPr>
      </p:pic>
    </p:spTree>
    <p:extLst>
      <p:ext uri="{BB962C8B-B14F-4D97-AF65-F5344CB8AC3E}">
        <p14:creationId xmlns:p14="http://schemas.microsoft.com/office/powerpoint/2010/main" val="197883216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pic>
        <p:nvPicPr>
          <p:cNvPr id="6" name="Picture 5" descr="Screen Shot 2015-08-25 at 12.54.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75234" cy="6858000"/>
          </a:xfrm>
          <a:prstGeom prst="rect">
            <a:avLst/>
          </a:prstGeom>
        </p:spPr>
      </p:pic>
    </p:spTree>
    <p:extLst>
      <p:ext uri="{BB962C8B-B14F-4D97-AF65-F5344CB8AC3E}">
        <p14:creationId xmlns:p14="http://schemas.microsoft.com/office/powerpoint/2010/main" val="1381721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pic>
        <p:nvPicPr>
          <p:cNvPr id="6" name="Picture 5" descr="twitt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53" y="-14838"/>
            <a:ext cx="8605247" cy="6872838"/>
          </a:xfrm>
          <a:prstGeom prst="rect">
            <a:avLst/>
          </a:prstGeom>
        </p:spPr>
      </p:pic>
      <p:sp>
        <p:nvSpPr>
          <p:cNvPr id="3" name="TextBox 2"/>
          <p:cNvSpPr txBox="1"/>
          <p:nvPr/>
        </p:nvSpPr>
        <p:spPr>
          <a:xfrm>
            <a:off x="1923658" y="6581001"/>
            <a:ext cx="5489829" cy="276999"/>
          </a:xfrm>
          <a:prstGeom prst="rect">
            <a:avLst/>
          </a:prstGeom>
          <a:noFill/>
        </p:spPr>
        <p:txBody>
          <a:bodyPr wrap="none" rtlCol="0">
            <a:spAutoFit/>
          </a:bodyPr>
          <a:lstStyle/>
          <a:p>
            <a:r>
              <a:rPr lang="en-US" dirty="0" smtClean="0"/>
              <a:t>Results from @INTERESTING_JPG via http</a:t>
            </a:r>
            <a:r>
              <a:rPr lang="en-US" dirty="0"/>
              <a:t>://</a:t>
            </a:r>
            <a:r>
              <a:rPr lang="en-US" dirty="0" err="1"/>
              <a:t>deeplearning.cs.toronto.edu</a:t>
            </a:r>
            <a:r>
              <a:rPr lang="en-US" dirty="0"/>
              <a:t>/i2t</a:t>
            </a:r>
          </a:p>
        </p:txBody>
      </p:sp>
    </p:spTree>
    <p:extLst>
      <p:ext uri="{BB962C8B-B14F-4D97-AF65-F5344CB8AC3E}">
        <p14:creationId xmlns:p14="http://schemas.microsoft.com/office/powerpoint/2010/main" val="319304272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pic>
        <p:nvPicPr>
          <p:cNvPr id="6" name="Picture 5" descr="twitte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00" y="0"/>
            <a:ext cx="8059500" cy="6858000"/>
          </a:xfrm>
          <a:prstGeom prst="rect">
            <a:avLst/>
          </a:prstGeom>
        </p:spPr>
      </p:pic>
      <p:sp>
        <p:nvSpPr>
          <p:cNvPr id="8" name="TextBox 7"/>
          <p:cNvSpPr txBox="1"/>
          <p:nvPr/>
        </p:nvSpPr>
        <p:spPr>
          <a:xfrm>
            <a:off x="1923658" y="6581001"/>
            <a:ext cx="5489829" cy="276999"/>
          </a:xfrm>
          <a:prstGeom prst="rect">
            <a:avLst/>
          </a:prstGeom>
          <a:noFill/>
        </p:spPr>
        <p:txBody>
          <a:bodyPr wrap="none" rtlCol="0">
            <a:spAutoFit/>
          </a:bodyPr>
          <a:lstStyle/>
          <a:p>
            <a:r>
              <a:rPr lang="en-US" dirty="0" smtClean="0"/>
              <a:t>Results from @INTERESTING_JPG via http</a:t>
            </a:r>
            <a:r>
              <a:rPr lang="en-US" dirty="0"/>
              <a:t>://</a:t>
            </a:r>
            <a:r>
              <a:rPr lang="en-US" dirty="0" err="1"/>
              <a:t>deeplearning.cs.toronto.edu</a:t>
            </a:r>
            <a:r>
              <a:rPr lang="en-US" dirty="0"/>
              <a:t>/i2t</a:t>
            </a:r>
          </a:p>
        </p:txBody>
      </p:sp>
    </p:spTree>
    <p:extLst>
      <p:ext uri="{BB962C8B-B14F-4D97-AF65-F5344CB8AC3E}">
        <p14:creationId xmlns:p14="http://schemas.microsoft.com/office/powerpoint/2010/main" val="228354358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pic>
        <p:nvPicPr>
          <p:cNvPr id="6" name="Picture 5" descr="twitte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17" y="0"/>
            <a:ext cx="8487483" cy="6858000"/>
          </a:xfrm>
          <a:prstGeom prst="rect">
            <a:avLst/>
          </a:prstGeom>
        </p:spPr>
      </p:pic>
      <p:sp>
        <p:nvSpPr>
          <p:cNvPr id="8" name="TextBox 7"/>
          <p:cNvSpPr txBox="1"/>
          <p:nvPr/>
        </p:nvSpPr>
        <p:spPr>
          <a:xfrm>
            <a:off x="1923658" y="6581001"/>
            <a:ext cx="5489829" cy="276999"/>
          </a:xfrm>
          <a:prstGeom prst="rect">
            <a:avLst/>
          </a:prstGeom>
          <a:noFill/>
        </p:spPr>
        <p:txBody>
          <a:bodyPr wrap="none" rtlCol="0">
            <a:spAutoFit/>
          </a:bodyPr>
          <a:lstStyle/>
          <a:p>
            <a:r>
              <a:rPr lang="en-US" dirty="0" smtClean="0"/>
              <a:t>Results from @INTERESTING_JPG via http</a:t>
            </a:r>
            <a:r>
              <a:rPr lang="en-US" dirty="0"/>
              <a:t>://</a:t>
            </a:r>
            <a:r>
              <a:rPr lang="en-US" dirty="0" err="1"/>
              <a:t>deeplearning.cs.toronto.edu</a:t>
            </a:r>
            <a:r>
              <a:rPr lang="en-US" dirty="0"/>
              <a:t>/i2t</a:t>
            </a:r>
          </a:p>
        </p:txBody>
      </p:sp>
    </p:spTree>
    <p:extLst>
      <p:ext uri="{BB962C8B-B14F-4D97-AF65-F5344CB8AC3E}">
        <p14:creationId xmlns:p14="http://schemas.microsoft.com/office/powerpoint/2010/main" val="116913233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67</a:t>
            </a:fld>
            <a:endParaRPr lang="en-US"/>
          </a:p>
        </p:txBody>
      </p:sp>
      <p:pic>
        <p:nvPicPr>
          <p:cNvPr id="3" name="Picture 2" descr="twitter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837"/>
            <a:ext cx="8077200" cy="6860837"/>
          </a:xfrm>
          <a:prstGeom prst="rect">
            <a:avLst/>
          </a:prstGeom>
        </p:spPr>
      </p:pic>
      <p:sp>
        <p:nvSpPr>
          <p:cNvPr id="6" name="TextBox 5"/>
          <p:cNvSpPr txBox="1"/>
          <p:nvPr/>
        </p:nvSpPr>
        <p:spPr>
          <a:xfrm>
            <a:off x="1923658" y="6581001"/>
            <a:ext cx="5489829" cy="276999"/>
          </a:xfrm>
          <a:prstGeom prst="rect">
            <a:avLst/>
          </a:prstGeom>
          <a:noFill/>
        </p:spPr>
        <p:txBody>
          <a:bodyPr wrap="none" rtlCol="0">
            <a:spAutoFit/>
          </a:bodyPr>
          <a:lstStyle/>
          <a:p>
            <a:r>
              <a:rPr lang="en-US" dirty="0" smtClean="0"/>
              <a:t>Results from @INTERESTING_JPG via http</a:t>
            </a:r>
            <a:r>
              <a:rPr lang="en-US" dirty="0"/>
              <a:t>://</a:t>
            </a:r>
            <a:r>
              <a:rPr lang="en-US" dirty="0" err="1"/>
              <a:t>deeplearning.cs.toronto.edu</a:t>
            </a:r>
            <a:r>
              <a:rPr lang="en-US" dirty="0"/>
              <a:t>/i2t</a:t>
            </a:r>
          </a:p>
        </p:txBody>
      </p:sp>
    </p:spTree>
    <p:extLst>
      <p:ext uri="{BB962C8B-B14F-4D97-AF65-F5344CB8AC3E}">
        <p14:creationId xmlns:p14="http://schemas.microsoft.com/office/powerpoint/2010/main" val="386402721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68</a:t>
            </a:fld>
            <a:endParaRPr lang="en-US"/>
          </a:p>
        </p:txBody>
      </p:sp>
      <p:pic>
        <p:nvPicPr>
          <p:cNvPr id="3" name="Picture 2" descr="twitter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858"/>
            <a:ext cx="8153400" cy="6876858"/>
          </a:xfrm>
          <a:prstGeom prst="rect">
            <a:avLst/>
          </a:prstGeom>
        </p:spPr>
      </p:pic>
      <p:sp>
        <p:nvSpPr>
          <p:cNvPr id="6" name="TextBox 5"/>
          <p:cNvSpPr txBox="1"/>
          <p:nvPr/>
        </p:nvSpPr>
        <p:spPr>
          <a:xfrm>
            <a:off x="1923658" y="6581001"/>
            <a:ext cx="5489829" cy="276999"/>
          </a:xfrm>
          <a:prstGeom prst="rect">
            <a:avLst/>
          </a:prstGeom>
          <a:noFill/>
        </p:spPr>
        <p:txBody>
          <a:bodyPr wrap="none" rtlCol="0">
            <a:spAutoFit/>
          </a:bodyPr>
          <a:lstStyle/>
          <a:p>
            <a:r>
              <a:rPr lang="en-US" dirty="0" smtClean="0"/>
              <a:t>Results from @INTERESTING_JPG via http</a:t>
            </a:r>
            <a:r>
              <a:rPr lang="en-US" dirty="0"/>
              <a:t>://</a:t>
            </a:r>
            <a:r>
              <a:rPr lang="en-US" dirty="0" err="1"/>
              <a:t>deeplearning.cs.toronto.edu</a:t>
            </a:r>
            <a:r>
              <a:rPr lang="en-US" dirty="0"/>
              <a:t>/i2t</a:t>
            </a:r>
          </a:p>
        </p:txBody>
      </p:sp>
    </p:spTree>
    <p:extLst>
      <p:ext uri="{BB962C8B-B14F-4D97-AF65-F5344CB8AC3E}">
        <p14:creationId xmlns:p14="http://schemas.microsoft.com/office/powerpoint/2010/main" val="191521848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57200" y="2129135"/>
            <a:ext cx="8118324" cy="461665"/>
          </a:xfrm>
          <a:prstGeom prst="rect">
            <a:avLst/>
          </a:prstGeom>
          <a:noFill/>
        </p:spPr>
        <p:txBody>
          <a:bodyPr wrap="square" rtlCol="0">
            <a:spAutoFit/>
          </a:bodyPr>
          <a:lstStyle/>
          <a:p>
            <a:pPr algn="ctr"/>
            <a:r>
              <a:rPr lang="en-US" sz="2400" b="1" dirty="0" smtClean="0"/>
              <a:t>1000 object classes</a:t>
            </a:r>
            <a:r>
              <a:rPr lang="en-US" sz="2400" b="1" dirty="0"/>
              <a:t> </a:t>
            </a:r>
            <a:r>
              <a:rPr lang="en-US" sz="2400" b="1" dirty="0" smtClean="0"/>
              <a:t>        1.4M/50k/100k images</a:t>
            </a:r>
          </a:p>
        </p:txBody>
      </p:sp>
      <p:pic>
        <p:nvPicPr>
          <p:cNvPr id="23" name="Picture 22"/>
          <p:cNvPicPr>
            <a:picLocks noChangeAspect="1"/>
          </p:cNvPicPr>
          <p:nvPr/>
        </p:nvPicPr>
        <p:blipFill>
          <a:blip r:embed="rId3"/>
          <a:stretch>
            <a:fillRect/>
          </a:stretch>
        </p:blipFill>
        <p:spPr>
          <a:xfrm>
            <a:off x="2743200" y="3657600"/>
            <a:ext cx="3657600" cy="2743200"/>
          </a:xfrm>
          <a:prstGeom prst="rect">
            <a:avLst/>
          </a:prstGeom>
        </p:spPr>
      </p:pic>
      <p:sp>
        <p:nvSpPr>
          <p:cNvPr id="24" name="Rectangle 23"/>
          <p:cNvSpPr/>
          <p:nvPr/>
        </p:nvSpPr>
        <p:spPr>
          <a:xfrm>
            <a:off x="3729088" y="4746767"/>
            <a:ext cx="2671712" cy="163968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729088" y="3657600"/>
            <a:ext cx="1998850" cy="316322"/>
          </a:xfrm>
          <a:prstGeom prst="rect">
            <a:avLst/>
          </a:prstGeom>
          <a:noFill/>
        </p:spPr>
        <p:txBody>
          <a:bodyPr wrap="square" rtlCol="0">
            <a:spAutoFit/>
          </a:bodyPr>
          <a:lstStyle/>
          <a:p>
            <a:r>
              <a:rPr lang="en-US" sz="2000" dirty="0" smtClean="0">
                <a:solidFill>
                  <a:srgbClr val="FFFF00"/>
                </a:solidFill>
              </a:rPr>
              <a:t>Dalmatian</a:t>
            </a:r>
            <a:endParaRPr lang="en-US" sz="2000" dirty="0">
              <a:solidFill>
                <a:srgbClr val="FFFF00"/>
              </a:solidFill>
            </a:endParaRPr>
          </a:p>
        </p:txBody>
      </p:sp>
      <p:sp>
        <p:nvSpPr>
          <p:cNvPr id="26" name="Rectangle 25"/>
          <p:cNvSpPr/>
          <p:nvPr/>
        </p:nvSpPr>
        <p:spPr>
          <a:xfrm>
            <a:off x="1649189" y="6352401"/>
            <a:ext cx="5815589" cy="276999"/>
          </a:xfrm>
          <a:prstGeom prst="rect">
            <a:avLst/>
          </a:prstGeom>
        </p:spPr>
        <p:txBody>
          <a:bodyPr wrap="square">
            <a:spAutoFit/>
          </a:bodyPr>
          <a:lstStyle/>
          <a:p>
            <a:r>
              <a:rPr lang="en-US" b="1" dirty="0">
                <a:solidFill>
                  <a:srgbClr val="000090"/>
                </a:solidFill>
              </a:rPr>
              <a:t>http://image-net.org/challenges/LSVRC</a:t>
            </a:r>
            <a:r>
              <a:rPr lang="en-US" b="1" dirty="0" smtClean="0">
                <a:solidFill>
                  <a:srgbClr val="000090"/>
                </a:solidFill>
              </a:rPr>
              <a:t>/{2010,…,2014}</a:t>
            </a:r>
            <a:endParaRPr lang="en-US" b="1" dirty="0">
              <a:solidFill>
                <a:srgbClr val="000090"/>
              </a:solidFill>
            </a:endParaRPr>
          </a:p>
        </p:txBody>
      </p:sp>
      <p:sp>
        <p:nvSpPr>
          <p:cNvPr id="10"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smtClean="0">
                <a:solidFill>
                  <a:schemeClr val="bg1">
                    <a:lumMod val="65000"/>
                  </a:schemeClr>
                </a:solidFill>
              </a:rPr>
              <a:t>Slide Credit: Li </a:t>
            </a:r>
            <a:r>
              <a:rPr lang="en-US" dirty="0" err="1" smtClean="0">
                <a:solidFill>
                  <a:schemeClr val="bg1">
                    <a:lumMod val="65000"/>
                  </a:schemeClr>
                </a:solidFill>
              </a:rPr>
              <a:t>Fei-Fei</a:t>
            </a:r>
            <a:endParaRPr lang="en-US" dirty="0">
              <a:solidFill>
                <a:schemeClr val="bg1">
                  <a:lumMod val="65000"/>
                </a:schemeClr>
              </a:solidFill>
            </a:endParaRPr>
          </a:p>
        </p:txBody>
      </p:sp>
      <p:sp>
        <p:nvSpPr>
          <p:cNvPr id="11"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2"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69</a:t>
            </a:fld>
            <a:endParaRPr lang="en-US"/>
          </a:p>
        </p:txBody>
      </p:sp>
      <p:sp>
        <p:nvSpPr>
          <p:cNvPr id="13" name="Title 12"/>
          <p:cNvSpPr>
            <a:spLocks noGrp="1"/>
          </p:cNvSpPr>
          <p:nvPr>
            <p:ph type="title"/>
          </p:nvPr>
        </p:nvSpPr>
        <p:spPr>
          <a:xfrm>
            <a:off x="0" y="381000"/>
            <a:ext cx="9144000" cy="685800"/>
          </a:xfrm>
        </p:spPr>
        <p:txBody>
          <a:bodyPr/>
          <a:lstStyle/>
          <a:p>
            <a:r>
              <a:rPr lang="en-US" dirty="0" err="1" smtClean="0"/>
              <a:t>ImageNet</a:t>
            </a:r>
            <a:r>
              <a:rPr lang="en-US" dirty="0" smtClean="0"/>
              <a:t> Large Scale Visual Recognition Challenge (ILSVRC)</a:t>
            </a:r>
            <a:endParaRPr lang="en-US" dirty="0"/>
          </a:p>
        </p:txBody>
      </p:sp>
      <p:sp>
        <p:nvSpPr>
          <p:cNvPr id="14" name="TextBox 13"/>
          <p:cNvSpPr txBox="1"/>
          <p:nvPr/>
        </p:nvSpPr>
        <p:spPr>
          <a:xfrm>
            <a:off x="0" y="1824335"/>
            <a:ext cx="2057400" cy="400110"/>
          </a:xfrm>
          <a:prstGeom prst="rect">
            <a:avLst/>
          </a:prstGeom>
          <a:noFill/>
        </p:spPr>
        <p:txBody>
          <a:bodyPr wrap="square" rtlCol="0">
            <a:spAutoFit/>
          </a:bodyPr>
          <a:lstStyle/>
          <a:p>
            <a:pPr algn="ctr"/>
            <a:r>
              <a:rPr lang="en-US" sz="2000" b="1" dirty="0" smtClean="0">
                <a:solidFill>
                  <a:srgbClr val="4F81BD"/>
                </a:solidFill>
              </a:rPr>
              <a:t>Classification:</a:t>
            </a:r>
            <a:endParaRPr lang="en-US" sz="2000" b="1" dirty="0">
              <a:solidFill>
                <a:srgbClr val="4F81BD"/>
              </a:solidFill>
            </a:endParaRPr>
          </a:p>
        </p:txBody>
      </p:sp>
      <p:grpSp>
        <p:nvGrpSpPr>
          <p:cNvPr id="21" name="Group 20"/>
          <p:cNvGrpSpPr/>
          <p:nvPr/>
        </p:nvGrpSpPr>
        <p:grpSpPr>
          <a:xfrm>
            <a:off x="0" y="2647890"/>
            <a:ext cx="8575524" cy="781110"/>
            <a:chOff x="0" y="2647890"/>
            <a:chExt cx="8575524" cy="781110"/>
          </a:xfrm>
        </p:grpSpPr>
        <p:sp>
          <p:nvSpPr>
            <p:cNvPr id="16" name="TextBox 15"/>
            <p:cNvSpPr txBox="1"/>
            <p:nvPr/>
          </p:nvSpPr>
          <p:spPr>
            <a:xfrm>
              <a:off x="0" y="2647890"/>
              <a:ext cx="1600200" cy="400110"/>
            </a:xfrm>
            <a:prstGeom prst="rect">
              <a:avLst/>
            </a:prstGeom>
            <a:noFill/>
          </p:spPr>
          <p:txBody>
            <a:bodyPr wrap="square" rtlCol="0">
              <a:spAutoFit/>
            </a:bodyPr>
            <a:lstStyle/>
            <a:p>
              <a:pPr algn="ctr"/>
              <a:r>
                <a:rPr lang="en-US" sz="2000" b="1" dirty="0" smtClean="0">
                  <a:solidFill>
                    <a:srgbClr val="4F81BD"/>
                  </a:solidFill>
                </a:rPr>
                <a:t>Detection:</a:t>
              </a:r>
              <a:endParaRPr lang="en-US" sz="2000" b="1" dirty="0">
                <a:solidFill>
                  <a:srgbClr val="4F81BD"/>
                </a:solidFill>
              </a:endParaRPr>
            </a:p>
          </p:txBody>
        </p:sp>
        <p:sp>
          <p:nvSpPr>
            <p:cNvPr id="19" name="TextBox 18"/>
            <p:cNvSpPr txBox="1"/>
            <p:nvPr/>
          </p:nvSpPr>
          <p:spPr>
            <a:xfrm>
              <a:off x="457200" y="2967335"/>
              <a:ext cx="8118324" cy="461665"/>
            </a:xfrm>
            <a:prstGeom prst="rect">
              <a:avLst/>
            </a:prstGeom>
            <a:noFill/>
          </p:spPr>
          <p:txBody>
            <a:bodyPr wrap="square" rtlCol="0">
              <a:spAutoFit/>
            </a:bodyPr>
            <a:lstStyle/>
            <a:p>
              <a:r>
                <a:rPr lang="en-US" sz="2400" b="1" dirty="0" smtClean="0"/>
                <a:t>200 object classes	      400k/20k/40k images</a:t>
              </a:r>
            </a:p>
          </p:txBody>
        </p:sp>
      </p:grpSp>
    </p:spTree>
    <p:extLst>
      <p:ext uri="{BB962C8B-B14F-4D97-AF65-F5344CB8AC3E}">
        <p14:creationId xmlns:p14="http://schemas.microsoft.com/office/powerpoint/2010/main" val="646191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Machine Learning?</a:t>
            </a:r>
          </a:p>
        </p:txBody>
      </p:sp>
      <p:sp>
        <p:nvSpPr>
          <p:cNvPr id="3" name="Content Placeholder 2"/>
          <p:cNvSpPr>
            <a:spLocks noGrp="1"/>
          </p:cNvSpPr>
          <p:nvPr>
            <p:ph idx="1"/>
          </p:nvPr>
        </p:nvSpPr>
        <p:spPr/>
        <p:txBody>
          <a:bodyPr/>
          <a:lstStyle/>
          <a:p>
            <a:r>
              <a:rPr lang="en-US" dirty="0" smtClean="0"/>
              <a:t>[Arthur Samuel, 1959] </a:t>
            </a:r>
            <a:endParaRPr lang="en-US" dirty="0"/>
          </a:p>
          <a:p>
            <a:pPr lvl="1"/>
            <a:r>
              <a:rPr lang="en-US" dirty="0" smtClean="0"/>
              <a:t>Field of study that gives computers </a:t>
            </a:r>
          </a:p>
          <a:p>
            <a:pPr lvl="1"/>
            <a:r>
              <a:rPr lang="en-US" dirty="0" smtClean="0"/>
              <a:t>the </a:t>
            </a:r>
            <a:r>
              <a:rPr lang="en-US" dirty="0"/>
              <a:t>ability to learn without being explicitly </a:t>
            </a:r>
            <a:r>
              <a:rPr lang="en-US" dirty="0" smtClean="0"/>
              <a:t>programmed</a:t>
            </a:r>
          </a:p>
          <a:p>
            <a:endParaRPr lang="en-US" dirty="0" smtClean="0"/>
          </a:p>
          <a:p>
            <a:r>
              <a:rPr lang="en-US" dirty="0" smtClean="0"/>
              <a:t>[Kevin Murphy] algorithms that</a:t>
            </a:r>
          </a:p>
          <a:p>
            <a:pPr lvl="1"/>
            <a:r>
              <a:rPr lang="en-US" dirty="0" smtClean="0"/>
              <a:t>automatically </a:t>
            </a:r>
            <a:r>
              <a:rPr lang="en-US" dirty="0"/>
              <a:t>detect patterns in </a:t>
            </a:r>
            <a:r>
              <a:rPr lang="en-US" dirty="0" smtClean="0"/>
              <a:t>data</a:t>
            </a:r>
          </a:p>
          <a:p>
            <a:pPr lvl="1"/>
            <a:r>
              <a:rPr lang="en-US" dirty="0" smtClean="0"/>
              <a:t>use </a:t>
            </a:r>
            <a:r>
              <a:rPr lang="en-US" dirty="0"/>
              <a:t>the uncovered patterns to predict future data or other outcomes of </a:t>
            </a:r>
            <a:r>
              <a:rPr lang="en-US" dirty="0" smtClean="0"/>
              <a:t>interest</a:t>
            </a:r>
            <a:endParaRPr lang="en-US" dirty="0"/>
          </a:p>
          <a:p>
            <a:endParaRPr lang="en-US" dirty="0" smtClean="0"/>
          </a:p>
          <a:p>
            <a:r>
              <a:rPr lang="en-US" dirty="0" smtClean="0"/>
              <a:t>[Tom Mitchell] algorithms that</a:t>
            </a:r>
          </a:p>
          <a:p>
            <a:pPr lvl="1"/>
            <a:r>
              <a:rPr lang="en-US" dirty="0"/>
              <a:t>improve their performance (P)</a:t>
            </a:r>
          </a:p>
          <a:p>
            <a:pPr lvl="1"/>
            <a:r>
              <a:rPr lang="en-US" dirty="0" smtClean="0"/>
              <a:t>at </a:t>
            </a:r>
            <a:r>
              <a:rPr lang="en-US" dirty="0"/>
              <a:t>some task (T)</a:t>
            </a:r>
          </a:p>
          <a:p>
            <a:pPr lvl="1"/>
            <a:r>
              <a:rPr lang="en-US" dirty="0" smtClean="0"/>
              <a:t>with </a:t>
            </a:r>
            <a:r>
              <a:rPr lang="en-US" dirty="0"/>
              <a:t>experience (E)</a:t>
            </a:r>
          </a:p>
          <a:p>
            <a:pPr lvl="1"/>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spTree>
    <p:extLst>
      <p:ext uri="{BB962C8B-B14F-4D97-AF65-F5344CB8AC3E}">
        <p14:creationId xmlns:p14="http://schemas.microsoft.com/office/powerpoint/2010/main" val="2988748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Data Enabling Richer Models</a:t>
            </a:r>
            <a:endParaRPr lang="en-US" dirty="0"/>
          </a:p>
        </p:txBody>
      </p:sp>
      <p:sp>
        <p:nvSpPr>
          <p:cNvPr id="3" name="Content Placeholder 2"/>
          <p:cNvSpPr>
            <a:spLocks noGrp="1"/>
          </p:cNvSpPr>
          <p:nvPr>
            <p:ph idx="1"/>
          </p:nvPr>
        </p:nvSpPr>
        <p:spPr/>
        <p:txBody>
          <a:bodyPr/>
          <a:lstStyle/>
          <a:p>
            <a:r>
              <a:rPr lang="en-US" dirty="0" smtClean="0"/>
              <a:t>[</a:t>
            </a:r>
            <a:r>
              <a:rPr lang="cs-CZ" dirty="0" err="1" smtClean="0"/>
              <a:t>Krizhevsky</a:t>
            </a:r>
            <a:r>
              <a:rPr lang="cs-CZ" dirty="0" smtClean="0"/>
              <a:t> </a:t>
            </a:r>
            <a:r>
              <a:rPr lang="cs-CZ" dirty="0"/>
              <a:t>et al</a:t>
            </a:r>
            <a:r>
              <a:rPr lang="cs-CZ" dirty="0" smtClean="0"/>
              <a:t>. NIPS12]</a:t>
            </a:r>
          </a:p>
          <a:p>
            <a:pPr lvl="1"/>
            <a:r>
              <a:rPr lang="en-US" dirty="0" smtClean="0"/>
              <a:t>54 </a:t>
            </a:r>
            <a:r>
              <a:rPr lang="en-US" dirty="0"/>
              <a:t>m</a:t>
            </a:r>
            <a:r>
              <a:rPr lang="en-US" dirty="0" smtClean="0"/>
              <a:t>illion parameters; 8 layers (5 </a:t>
            </a:r>
            <a:r>
              <a:rPr lang="en-US" dirty="0" err="1" smtClean="0"/>
              <a:t>conv</a:t>
            </a:r>
            <a:r>
              <a:rPr lang="en-US" dirty="0" smtClean="0"/>
              <a:t>, 3 fully-connected)</a:t>
            </a:r>
          </a:p>
          <a:p>
            <a:pPr lvl="1"/>
            <a:r>
              <a:rPr lang="en-US" dirty="0" smtClean="0"/>
              <a:t>Trained on 1.4M images in </a:t>
            </a:r>
            <a:r>
              <a:rPr lang="en-US" dirty="0" err="1" smtClean="0"/>
              <a:t>ImageNet</a:t>
            </a:r>
            <a:endParaRPr lang="en-US" dirty="0" smtClean="0"/>
          </a:p>
          <a:p>
            <a:pPr lvl="1"/>
            <a:r>
              <a:rPr lang="en-US" dirty="0" smtClean="0"/>
              <a:t>Better Regularization (Dropout)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70</a:t>
            </a:fld>
            <a:endParaRPr lang="en-US"/>
          </a:p>
        </p:txBody>
      </p:sp>
      <p:grpSp>
        <p:nvGrpSpPr>
          <p:cNvPr id="146" name="Group 206"/>
          <p:cNvGrpSpPr/>
          <p:nvPr/>
        </p:nvGrpSpPr>
        <p:grpSpPr>
          <a:xfrm>
            <a:off x="5257800" y="3665131"/>
            <a:ext cx="1088986" cy="1088986"/>
            <a:chOff x="8773045" y="1214694"/>
            <a:chExt cx="1645920" cy="1645920"/>
          </a:xfrm>
        </p:grpSpPr>
        <p:sp>
          <p:nvSpPr>
            <p:cNvPr id="201" name="Rectangle 200"/>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7" name="Rectangle 146"/>
          <p:cNvSpPr>
            <a:spLocks noChangeAspect="1"/>
          </p:cNvSpPr>
          <p:nvPr/>
        </p:nvSpPr>
        <p:spPr>
          <a:xfrm>
            <a:off x="4008931" y="3755221"/>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a:spLocks noChangeAspect="1"/>
          </p:cNvSpPr>
          <p:nvPr/>
        </p:nvSpPr>
        <p:spPr>
          <a:xfrm>
            <a:off x="4109763" y="3856053"/>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a:spLocks noChangeAspect="1"/>
          </p:cNvSpPr>
          <p:nvPr/>
        </p:nvSpPr>
        <p:spPr>
          <a:xfrm>
            <a:off x="4210595" y="3956885"/>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a:spLocks noChangeAspect="1"/>
          </p:cNvSpPr>
          <p:nvPr/>
        </p:nvSpPr>
        <p:spPr>
          <a:xfrm>
            <a:off x="4311427" y="4057717"/>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1" name="Group 211"/>
          <p:cNvGrpSpPr/>
          <p:nvPr/>
        </p:nvGrpSpPr>
        <p:grpSpPr>
          <a:xfrm>
            <a:off x="2104329" y="3452724"/>
            <a:ext cx="1512481" cy="1512481"/>
            <a:chOff x="5572662" y="2317477"/>
            <a:chExt cx="2286000" cy="2286000"/>
          </a:xfrm>
        </p:grpSpPr>
        <p:sp>
          <p:nvSpPr>
            <p:cNvPr id="197" name="Rectangle 196"/>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a:spLocks noChangeAspect="1"/>
            </p:cNvSpPr>
            <p:nvPr/>
          </p:nvSpPr>
          <p:spPr>
            <a:xfrm>
              <a:off x="6029862" y="2774677"/>
              <a:ext cx="1828800" cy="1828800"/>
            </a:xfrm>
            <a:prstGeom prst="rect">
              <a:avLst/>
            </a:prstGeom>
            <a:blipFill rotWithShape="1">
              <a:blip r:embed="rId2"/>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2" name="Picture 151" descr="2007_0049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7" y="3611127"/>
            <a:ext cx="1608851" cy="1206638"/>
          </a:xfrm>
          <a:prstGeom prst="rect">
            <a:avLst/>
          </a:prstGeom>
          <a:ln w="12700">
            <a:solidFill>
              <a:schemeClr val="tx1"/>
            </a:solidFill>
          </a:ln>
        </p:spPr>
      </p:pic>
      <p:cxnSp>
        <p:nvCxnSpPr>
          <p:cNvPr id="192" name="Straight Connector 191"/>
          <p:cNvCxnSpPr>
            <a:endCxn id="211" idx="2"/>
          </p:cNvCxnSpPr>
          <p:nvPr/>
        </p:nvCxnSpPr>
        <p:spPr>
          <a:xfrm>
            <a:off x="6735393" y="3783228"/>
            <a:ext cx="830172" cy="108506"/>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a:endCxn id="215" idx="3"/>
          </p:cNvCxnSpPr>
          <p:nvPr/>
        </p:nvCxnSpPr>
        <p:spPr>
          <a:xfrm flipV="1">
            <a:off x="7340385" y="4473627"/>
            <a:ext cx="778667" cy="15659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54" name="Rectangle 153"/>
          <p:cNvSpPr>
            <a:spLocks noChangeAspect="1"/>
          </p:cNvSpPr>
          <p:nvPr/>
        </p:nvSpPr>
        <p:spPr>
          <a:xfrm>
            <a:off x="1097538" y="3858853"/>
            <a:ext cx="302496" cy="302496"/>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5" name="Straight Connector 154"/>
          <p:cNvCxnSpPr>
            <a:stCxn id="154" idx="0"/>
            <a:endCxn id="157" idx="0"/>
          </p:cNvCxnSpPr>
          <p:nvPr/>
        </p:nvCxnSpPr>
        <p:spPr>
          <a:xfrm>
            <a:off x="1248786" y="3858853"/>
            <a:ext cx="2078633" cy="90750"/>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154" idx="2"/>
            <a:endCxn id="157" idx="2"/>
          </p:cNvCxnSpPr>
          <p:nvPr/>
        </p:nvCxnSpPr>
        <p:spPr>
          <a:xfrm flipV="1">
            <a:off x="1248786" y="4070601"/>
            <a:ext cx="2078633" cy="90748"/>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57" name="Rectangle 156"/>
          <p:cNvSpPr>
            <a:spLocks noChangeAspect="1"/>
          </p:cNvSpPr>
          <p:nvPr/>
        </p:nvSpPr>
        <p:spPr>
          <a:xfrm>
            <a:off x="3266920" y="3949603"/>
            <a:ext cx="120998" cy="12099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TextBox 157"/>
          <p:cNvSpPr txBox="1"/>
          <p:nvPr/>
        </p:nvSpPr>
        <p:spPr>
          <a:xfrm>
            <a:off x="152400" y="3256921"/>
            <a:ext cx="1524000" cy="369332"/>
          </a:xfrm>
          <a:prstGeom prst="rect">
            <a:avLst/>
          </a:prstGeom>
          <a:noFill/>
        </p:spPr>
        <p:txBody>
          <a:bodyPr wrap="square" rtlCol="0">
            <a:spAutoFit/>
          </a:bodyPr>
          <a:lstStyle/>
          <a:p>
            <a:pPr algn="ctr"/>
            <a:r>
              <a:rPr lang="en-US" sz="1800" dirty="0" smtClean="0"/>
              <a:t>Input Image</a:t>
            </a:r>
            <a:endParaRPr lang="en-US" sz="1800" dirty="0"/>
          </a:p>
        </p:txBody>
      </p:sp>
      <p:sp>
        <p:nvSpPr>
          <p:cNvPr id="161" name="Rectangle 160"/>
          <p:cNvSpPr>
            <a:spLocks noChangeAspect="1"/>
          </p:cNvSpPr>
          <p:nvPr/>
        </p:nvSpPr>
        <p:spPr>
          <a:xfrm>
            <a:off x="2585282" y="4551792"/>
            <a:ext cx="241997" cy="241997"/>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p:cNvSpPr>
            <a:spLocks noChangeAspect="1"/>
          </p:cNvSpPr>
          <p:nvPr/>
        </p:nvSpPr>
        <p:spPr>
          <a:xfrm>
            <a:off x="4409653" y="4445362"/>
            <a:ext cx="120998" cy="12099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3" name="Straight Connector 162"/>
          <p:cNvCxnSpPr>
            <a:stCxn id="161" idx="0"/>
            <a:endCxn id="162" idx="0"/>
          </p:cNvCxnSpPr>
          <p:nvPr/>
        </p:nvCxnSpPr>
        <p:spPr>
          <a:xfrm flipV="1">
            <a:off x="2706281" y="4445362"/>
            <a:ext cx="1763871" cy="106430"/>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61" idx="2"/>
            <a:endCxn id="162" idx="2"/>
          </p:cNvCxnSpPr>
          <p:nvPr/>
        </p:nvCxnSpPr>
        <p:spPr>
          <a:xfrm flipV="1">
            <a:off x="2706281" y="4566360"/>
            <a:ext cx="1763871" cy="227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65" name="Group 225"/>
          <p:cNvGrpSpPr/>
          <p:nvPr/>
        </p:nvGrpSpPr>
        <p:grpSpPr>
          <a:xfrm>
            <a:off x="4279822" y="4021689"/>
            <a:ext cx="2023827" cy="635230"/>
            <a:chOff x="8153773" y="2760437"/>
            <a:chExt cx="3058860" cy="960102"/>
          </a:xfrm>
        </p:grpSpPr>
        <p:sp>
          <p:nvSpPr>
            <p:cNvPr id="178" name="Rectangle 177"/>
            <p:cNvSpPr>
              <a:spLocks noChangeAspect="1"/>
            </p:cNvSpPr>
            <p:nvPr/>
          </p:nvSpPr>
          <p:spPr>
            <a:xfrm>
              <a:off x="11029753" y="3537659"/>
              <a:ext cx="182880" cy="182880"/>
            </a:xfrm>
            <a:prstGeom prst="rect">
              <a:avLst/>
            </a:prstGeom>
            <a:blipFill rotWithShape="1">
              <a:blip r:embed="rId4"/>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a:spLocks noChangeAspect="1"/>
            </p:cNvSpPr>
            <p:nvPr/>
          </p:nvSpPr>
          <p:spPr>
            <a:xfrm>
              <a:off x="8153773" y="2760437"/>
              <a:ext cx="274320" cy="274320"/>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Straight Connector 179"/>
            <p:cNvCxnSpPr>
              <a:stCxn id="179" idx="0"/>
              <a:endCxn id="178" idx="0"/>
            </p:cNvCxnSpPr>
            <p:nvPr/>
          </p:nvCxnSpPr>
          <p:spPr>
            <a:xfrm>
              <a:off x="8290933" y="2760437"/>
              <a:ext cx="2830260" cy="77722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85" idx="0"/>
              <a:endCxn id="178" idx="0"/>
            </p:cNvCxnSpPr>
            <p:nvPr/>
          </p:nvCxnSpPr>
          <p:spPr>
            <a:xfrm>
              <a:off x="8748133" y="3217637"/>
              <a:ext cx="2373060" cy="32002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a:stCxn id="185" idx="2"/>
              <a:endCxn id="178" idx="2"/>
            </p:cNvCxnSpPr>
            <p:nvPr/>
          </p:nvCxnSpPr>
          <p:spPr>
            <a:xfrm>
              <a:off x="8748133" y="3491957"/>
              <a:ext cx="2373060" cy="22858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83" name="Rectangle 182"/>
            <p:cNvSpPr>
              <a:spLocks noChangeAspect="1"/>
            </p:cNvSpPr>
            <p:nvPr/>
          </p:nvSpPr>
          <p:spPr>
            <a:xfrm>
              <a:off x="8306173" y="2912837"/>
              <a:ext cx="274320" cy="274320"/>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a:spLocks noChangeAspect="1"/>
            </p:cNvSpPr>
            <p:nvPr/>
          </p:nvSpPr>
          <p:spPr>
            <a:xfrm>
              <a:off x="8458573" y="3065237"/>
              <a:ext cx="274320" cy="274320"/>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p:cNvSpPr>
              <a:spLocks noChangeAspect="1"/>
            </p:cNvSpPr>
            <p:nvPr/>
          </p:nvSpPr>
          <p:spPr>
            <a:xfrm>
              <a:off x="8610973" y="3217637"/>
              <a:ext cx="274320" cy="274320"/>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6" name="Straight Connector 185"/>
            <p:cNvCxnSpPr>
              <a:stCxn id="184" idx="0"/>
              <a:endCxn id="178" idx="0"/>
            </p:cNvCxnSpPr>
            <p:nvPr/>
          </p:nvCxnSpPr>
          <p:spPr>
            <a:xfrm>
              <a:off x="8595733" y="3065237"/>
              <a:ext cx="2525460" cy="47242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a:stCxn id="183" idx="0"/>
              <a:endCxn id="178" idx="0"/>
            </p:cNvCxnSpPr>
            <p:nvPr/>
          </p:nvCxnSpPr>
          <p:spPr>
            <a:xfrm>
              <a:off x="8443333" y="2912837"/>
              <a:ext cx="2677860" cy="62482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8424918" y="2760437"/>
              <a:ext cx="457200" cy="46085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8157095" y="3034275"/>
              <a:ext cx="457200" cy="46085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8163445" y="2764094"/>
              <a:ext cx="457200" cy="46085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166" name="Group 226"/>
          <p:cNvGrpSpPr/>
          <p:nvPr/>
        </p:nvGrpSpPr>
        <p:grpSpPr>
          <a:xfrm>
            <a:off x="6553200" y="3783227"/>
            <a:ext cx="846989" cy="846989"/>
            <a:chOff x="11541722" y="1891905"/>
            <a:chExt cx="1280160" cy="1280160"/>
          </a:xfrm>
        </p:grpSpPr>
        <p:sp>
          <p:nvSpPr>
            <p:cNvPr id="171" name="Rectangle 170"/>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7" name="Rectangle 166"/>
          <p:cNvSpPr>
            <a:spLocks noChangeAspect="1"/>
          </p:cNvSpPr>
          <p:nvPr/>
        </p:nvSpPr>
        <p:spPr>
          <a:xfrm>
            <a:off x="6119355" y="4314841"/>
            <a:ext cx="181498" cy="18149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a:spLocks noChangeAspect="1"/>
          </p:cNvSpPr>
          <p:nvPr/>
        </p:nvSpPr>
        <p:spPr>
          <a:xfrm>
            <a:off x="7285196" y="4412314"/>
            <a:ext cx="90749" cy="90749"/>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9" name="Straight Connector 168"/>
          <p:cNvCxnSpPr>
            <a:stCxn id="167" idx="2"/>
            <a:endCxn id="168" idx="2"/>
          </p:cNvCxnSpPr>
          <p:nvPr/>
        </p:nvCxnSpPr>
        <p:spPr>
          <a:xfrm rot="16200000" flipH="1">
            <a:off x="6766975" y="3939467"/>
            <a:ext cx="6724" cy="112046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67" idx="0"/>
            <a:endCxn id="168" idx="0"/>
          </p:cNvCxnSpPr>
          <p:nvPr/>
        </p:nvCxnSpPr>
        <p:spPr>
          <a:xfrm rot="16200000" flipH="1">
            <a:off x="6721600" y="3803344"/>
            <a:ext cx="97473" cy="112046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11" name="Oval 210"/>
          <p:cNvSpPr>
            <a:spLocks noChangeAspect="1"/>
          </p:cNvSpPr>
          <p:nvPr/>
        </p:nvSpPr>
        <p:spPr bwMode="auto">
          <a:xfrm>
            <a:off x="7565565" y="382315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2" name="Oval 211"/>
          <p:cNvSpPr>
            <a:spLocks noChangeAspect="1"/>
          </p:cNvSpPr>
          <p:nvPr/>
        </p:nvSpPr>
        <p:spPr bwMode="auto">
          <a:xfrm>
            <a:off x="7706824" y="395915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3" name="Oval 212"/>
          <p:cNvSpPr>
            <a:spLocks noChangeAspect="1"/>
          </p:cNvSpPr>
          <p:nvPr/>
        </p:nvSpPr>
        <p:spPr bwMode="auto">
          <a:xfrm>
            <a:off x="7836942" y="408517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4" name="Oval 213"/>
          <p:cNvSpPr>
            <a:spLocks noChangeAspect="1"/>
          </p:cNvSpPr>
          <p:nvPr/>
        </p:nvSpPr>
        <p:spPr bwMode="auto">
          <a:xfrm>
            <a:off x="7968847" y="421529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5" name="Oval 214"/>
          <p:cNvSpPr>
            <a:spLocks noChangeAspect="1"/>
          </p:cNvSpPr>
          <p:nvPr/>
        </p:nvSpPr>
        <p:spPr bwMode="auto">
          <a:xfrm>
            <a:off x="8098965" y="435655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20" name="Straight Connector 219"/>
          <p:cNvCxnSpPr>
            <a:endCxn id="211" idx="3"/>
          </p:cNvCxnSpPr>
          <p:nvPr/>
        </p:nvCxnSpPr>
        <p:spPr>
          <a:xfrm flipV="1">
            <a:off x="7279191" y="3940227"/>
            <a:ext cx="306461" cy="68998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a:endCxn id="215" idx="2"/>
          </p:cNvCxnSpPr>
          <p:nvPr/>
        </p:nvCxnSpPr>
        <p:spPr>
          <a:xfrm rot="16200000" flipH="1">
            <a:off x="7065628" y="3391797"/>
            <a:ext cx="641907" cy="1424766"/>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34" name="Oval 233"/>
          <p:cNvSpPr>
            <a:spLocks noChangeAspect="1"/>
          </p:cNvSpPr>
          <p:nvPr/>
        </p:nvSpPr>
        <p:spPr bwMode="auto">
          <a:xfrm>
            <a:off x="8382000" y="383019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5" name="Oval 234"/>
          <p:cNvSpPr>
            <a:spLocks noChangeAspect="1"/>
          </p:cNvSpPr>
          <p:nvPr/>
        </p:nvSpPr>
        <p:spPr bwMode="auto">
          <a:xfrm>
            <a:off x="8523259" y="396619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6" name="Oval 235"/>
          <p:cNvSpPr>
            <a:spLocks noChangeAspect="1"/>
          </p:cNvSpPr>
          <p:nvPr/>
        </p:nvSpPr>
        <p:spPr bwMode="auto">
          <a:xfrm>
            <a:off x="8653377" y="409221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7" name="Oval 236"/>
          <p:cNvSpPr>
            <a:spLocks noChangeAspect="1"/>
          </p:cNvSpPr>
          <p:nvPr/>
        </p:nvSpPr>
        <p:spPr bwMode="auto">
          <a:xfrm>
            <a:off x="8785282" y="422233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8" name="Oval 237"/>
          <p:cNvSpPr>
            <a:spLocks noChangeAspect="1"/>
          </p:cNvSpPr>
          <p:nvPr/>
        </p:nvSpPr>
        <p:spPr bwMode="auto">
          <a:xfrm>
            <a:off x="8915400" y="4363594"/>
            <a:ext cx="137160" cy="13716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39" name="Straight Connector 238"/>
          <p:cNvCxnSpPr>
            <a:stCxn id="215" idx="6"/>
            <a:endCxn id="238" idx="2"/>
          </p:cNvCxnSpPr>
          <p:nvPr/>
        </p:nvCxnSpPr>
        <p:spPr>
          <a:xfrm>
            <a:off x="8236125" y="4425134"/>
            <a:ext cx="679275" cy="70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a:stCxn id="211" idx="6"/>
            <a:endCxn id="234" idx="2"/>
          </p:cNvCxnSpPr>
          <p:nvPr/>
        </p:nvCxnSpPr>
        <p:spPr>
          <a:xfrm>
            <a:off x="7702725" y="3891734"/>
            <a:ext cx="679275" cy="70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a:stCxn id="211" idx="6"/>
            <a:endCxn id="238" idx="2"/>
          </p:cNvCxnSpPr>
          <p:nvPr/>
        </p:nvCxnSpPr>
        <p:spPr>
          <a:xfrm>
            <a:off x="7702725" y="3891734"/>
            <a:ext cx="1212675" cy="5404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a:stCxn id="215" idx="6"/>
            <a:endCxn id="234" idx="2"/>
          </p:cNvCxnSpPr>
          <p:nvPr/>
        </p:nvCxnSpPr>
        <p:spPr>
          <a:xfrm flipV="1">
            <a:off x="8236125" y="3898774"/>
            <a:ext cx="145875" cy="52636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54" name="Left Brace 253"/>
          <p:cNvSpPr/>
          <p:nvPr/>
        </p:nvSpPr>
        <p:spPr bwMode="auto">
          <a:xfrm rot="16200000">
            <a:off x="1371600" y="3830194"/>
            <a:ext cx="152400" cy="2743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TextBox 5"/>
          <p:cNvSpPr txBox="1"/>
          <p:nvPr/>
        </p:nvSpPr>
        <p:spPr>
          <a:xfrm>
            <a:off x="749550" y="5328838"/>
            <a:ext cx="1428596" cy="461665"/>
          </a:xfrm>
          <a:prstGeom prst="rect">
            <a:avLst/>
          </a:prstGeom>
          <a:noFill/>
        </p:spPr>
        <p:txBody>
          <a:bodyPr wrap="none" rtlCol="0">
            <a:spAutoFit/>
          </a:bodyPr>
          <a:lstStyle/>
          <a:p>
            <a:r>
              <a:rPr lang="en-US" dirty="0"/>
              <a:t>C</a:t>
            </a:r>
            <a:r>
              <a:rPr lang="en-US" dirty="0" smtClean="0"/>
              <a:t>onvolution </a:t>
            </a:r>
            <a:r>
              <a:rPr lang="en-US" dirty="0"/>
              <a:t>L</a:t>
            </a:r>
            <a:r>
              <a:rPr lang="en-US" dirty="0" smtClean="0"/>
              <a:t>ayer</a:t>
            </a:r>
            <a:br>
              <a:rPr lang="en-US" dirty="0" smtClean="0"/>
            </a:br>
            <a:r>
              <a:rPr lang="en-US" dirty="0" smtClean="0"/>
              <a:t>+ Non-Linearity</a:t>
            </a:r>
            <a:endParaRPr lang="en-US" dirty="0"/>
          </a:p>
        </p:txBody>
      </p:sp>
      <p:sp>
        <p:nvSpPr>
          <p:cNvPr id="80" name="Left Brace 79"/>
          <p:cNvSpPr/>
          <p:nvPr/>
        </p:nvSpPr>
        <p:spPr bwMode="auto">
          <a:xfrm rot="16200000">
            <a:off x="3733800" y="4363594"/>
            <a:ext cx="152400" cy="1676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TextBox 80"/>
          <p:cNvSpPr txBox="1"/>
          <p:nvPr/>
        </p:nvSpPr>
        <p:spPr>
          <a:xfrm>
            <a:off x="3269193" y="5329535"/>
            <a:ext cx="1125729" cy="276999"/>
          </a:xfrm>
          <a:prstGeom prst="rect">
            <a:avLst/>
          </a:prstGeom>
          <a:noFill/>
        </p:spPr>
        <p:txBody>
          <a:bodyPr wrap="none" rtlCol="0">
            <a:spAutoFit/>
          </a:bodyPr>
          <a:lstStyle/>
          <a:p>
            <a:r>
              <a:rPr lang="en-US" dirty="0" smtClean="0"/>
              <a:t>Pooling </a:t>
            </a:r>
            <a:r>
              <a:rPr lang="en-US" dirty="0"/>
              <a:t>L</a:t>
            </a:r>
            <a:r>
              <a:rPr lang="en-US" dirty="0" smtClean="0"/>
              <a:t>ayer</a:t>
            </a:r>
            <a:endParaRPr lang="en-US" dirty="0"/>
          </a:p>
        </p:txBody>
      </p:sp>
      <p:sp>
        <p:nvSpPr>
          <p:cNvPr id="82" name="Left Brace 81"/>
          <p:cNvSpPr/>
          <p:nvPr/>
        </p:nvSpPr>
        <p:spPr bwMode="auto">
          <a:xfrm rot="16200000">
            <a:off x="5334000" y="4515994"/>
            <a:ext cx="152400" cy="13716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TextBox 82"/>
          <p:cNvSpPr txBox="1"/>
          <p:nvPr/>
        </p:nvSpPr>
        <p:spPr>
          <a:xfrm>
            <a:off x="4711950" y="5329535"/>
            <a:ext cx="1428596" cy="461665"/>
          </a:xfrm>
          <a:prstGeom prst="rect">
            <a:avLst/>
          </a:prstGeom>
          <a:noFill/>
        </p:spPr>
        <p:txBody>
          <a:bodyPr wrap="none" rtlCol="0">
            <a:spAutoFit/>
          </a:bodyPr>
          <a:lstStyle/>
          <a:p>
            <a:r>
              <a:rPr lang="en-US" dirty="0"/>
              <a:t>Convolution Layer</a:t>
            </a:r>
            <a:br>
              <a:rPr lang="en-US" dirty="0"/>
            </a:br>
            <a:r>
              <a:rPr lang="en-US" dirty="0"/>
              <a:t>+ Non-Linearity</a:t>
            </a:r>
          </a:p>
        </p:txBody>
      </p:sp>
      <p:sp>
        <p:nvSpPr>
          <p:cNvPr id="84" name="Left Brace 83"/>
          <p:cNvSpPr/>
          <p:nvPr/>
        </p:nvSpPr>
        <p:spPr bwMode="auto">
          <a:xfrm rot="16200000">
            <a:off x="6629400" y="4668394"/>
            <a:ext cx="152400" cy="10668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TextBox 84"/>
          <p:cNvSpPr txBox="1"/>
          <p:nvPr/>
        </p:nvSpPr>
        <p:spPr>
          <a:xfrm>
            <a:off x="6196881" y="5329535"/>
            <a:ext cx="1125729" cy="276999"/>
          </a:xfrm>
          <a:prstGeom prst="rect">
            <a:avLst/>
          </a:prstGeom>
          <a:noFill/>
        </p:spPr>
        <p:txBody>
          <a:bodyPr wrap="none" rtlCol="0">
            <a:spAutoFit/>
          </a:bodyPr>
          <a:lstStyle/>
          <a:p>
            <a:r>
              <a:rPr lang="en-US" dirty="0"/>
              <a:t>Pooling Layer</a:t>
            </a:r>
          </a:p>
        </p:txBody>
      </p:sp>
      <p:sp>
        <p:nvSpPr>
          <p:cNvPr id="86" name="Left Brace 85"/>
          <p:cNvSpPr/>
          <p:nvPr/>
        </p:nvSpPr>
        <p:spPr bwMode="auto">
          <a:xfrm rot="16200000">
            <a:off x="8153400" y="4287394"/>
            <a:ext cx="152400" cy="18288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TextBox 86"/>
          <p:cNvSpPr txBox="1"/>
          <p:nvPr/>
        </p:nvSpPr>
        <p:spPr>
          <a:xfrm>
            <a:off x="7497081" y="5330454"/>
            <a:ext cx="1661558" cy="276999"/>
          </a:xfrm>
          <a:prstGeom prst="rect">
            <a:avLst/>
          </a:prstGeom>
          <a:noFill/>
        </p:spPr>
        <p:txBody>
          <a:bodyPr wrap="none" rtlCol="0">
            <a:spAutoFit/>
          </a:bodyPr>
          <a:lstStyle/>
          <a:p>
            <a:r>
              <a:rPr lang="en-US" dirty="0" smtClean="0"/>
              <a:t>Fully-Connected MLP</a:t>
            </a:r>
            <a:endParaRPr lang="en-US" dirty="0"/>
          </a:p>
        </p:txBody>
      </p:sp>
      <p:sp>
        <p:nvSpPr>
          <p:cNvPr id="88" name="TextBox 87"/>
          <p:cNvSpPr txBox="1"/>
          <p:nvPr/>
        </p:nvSpPr>
        <p:spPr>
          <a:xfrm>
            <a:off x="7848600" y="3132322"/>
            <a:ext cx="1295400" cy="646331"/>
          </a:xfrm>
          <a:prstGeom prst="rect">
            <a:avLst/>
          </a:prstGeom>
          <a:noFill/>
        </p:spPr>
        <p:txBody>
          <a:bodyPr wrap="square" rtlCol="0">
            <a:spAutoFit/>
          </a:bodyPr>
          <a:lstStyle/>
          <a:p>
            <a:pPr algn="ctr"/>
            <a:r>
              <a:rPr lang="en-US" sz="1800" dirty="0" smtClean="0"/>
              <a:t>1k output</a:t>
            </a:r>
            <a:r>
              <a:rPr lang="en-US" sz="1800" dirty="0"/>
              <a:t> </a:t>
            </a:r>
            <a:r>
              <a:rPr lang="en-US" sz="1800" dirty="0" smtClean="0"/>
              <a:t/>
            </a:r>
            <a:br>
              <a:rPr lang="en-US" sz="1800" dirty="0" smtClean="0"/>
            </a:br>
            <a:r>
              <a:rPr lang="en-US" sz="1800" dirty="0" smtClean="0"/>
              <a:t>units</a:t>
            </a:r>
            <a:endParaRPr lang="en-US" sz="1800" dirty="0"/>
          </a:p>
        </p:txBody>
      </p:sp>
    </p:spTree>
    <p:extLst>
      <p:ext uri="{BB962C8B-B14F-4D97-AF65-F5344CB8AC3E}">
        <p14:creationId xmlns:p14="http://schemas.microsoft.com/office/powerpoint/2010/main" val="303605986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ImageNet</a:t>
            </a:r>
            <a:r>
              <a:rPr lang="en-US" dirty="0" smtClean="0"/>
              <a:t> Classification 2012</a:t>
            </a:r>
            <a:endParaRPr lang="en-US" dirty="0"/>
          </a:p>
        </p:txBody>
      </p:sp>
      <p:sp>
        <p:nvSpPr>
          <p:cNvPr id="3" name="Content Placeholder 2"/>
          <p:cNvSpPr>
            <a:spLocks noGrp="1"/>
          </p:cNvSpPr>
          <p:nvPr>
            <p:ph idx="1"/>
          </p:nvPr>
        </p:nvSpPr>
        <p:spPr/>
        <p:txBody>
          <a:bodyPr/>
          <a:lstStyle/>
          <a:p>
            <a:r>
              <a:rPr lang="en-US" dirty="0"/>
              <a:t>[</a:t>
            </a:r>
            <a:r>
              <a:rPr lang="cs-CZ" dirty="0" err="1"/>
              <a:t>Krizhevsky</a:t>
            </a:r>
            <a:r>
              <a:rPr lang="cs-CZ" dirty="0"/>
              <a:t> et al. NIPS12</a:t>
            </a:r>
            <a:r>
              <a:rPr lang="cs-CZ" dirty="0" smtClean="0"/>
              <a:t>]: 	16.4% </a:t>
            </a:r>
            <a:r>
              <a:rPr lang="cs-CZ" dirty="0" err="1" smtClean="0"/>
              <a:t>error</a:t>
            </a:r>
            <a:endParaRPr lang="cs-CZ" dirty="0" smtClean="0"/>
          </a:p>
          <a:p>
            <a:r>
              <a:rPr lang="cs-CZ" dirty="0" err="1" smtClean="0"/>
              <a:t>Next</a:t>
            </a:r>
            <a:r>
              <a:rPr lang="cs-CZ" dirty="0" smtClean="0"/>
              <a:t> </a:t>
            </a:r>
            <a:r>
              <a:rPr lang="cs-CZ" dirty="0" err="1" smtClean="0"/>
              <a:t>best</a:t>
            </a:r>
            <a:r>
              <a:rPr lang="cs-CZ" dirty="0" smtClean="0"/>
              <a:t> team: 			26.2% </a:t>
            </a:r>
            <a:r>
              <a:rPr lang="cs-CZ" dirty="0" err="1" smtClean="0"/>
              <a:t>error</a:t>
            </a:r>
            <a:endParaRPr lang="cs-CZ"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71</a:t>
            </a:fld>
            <a:endParaRPr lang="en-US"/>
          </a:p>
        </p:txBody>
      </p:sp>
      <p:pic>
        <p:nvPicPr>
          <p:cNvPr id="7" name="Picture 6"/>
          <p:cNvPicPr>
            <a:picLocks noChangeAspect="1"/>
          </p:cNvPicPr>
          <p:nvPr/>
        </p:nvPicPr>
        <p:blipFill>
          <a:blip r:embed="rId2"/>
          <a:stretch>
            <a:fillRect/>
          </a:stretch>
        </p:blipFill>
        <p:spPr>
          <a:xfrm>
            <a:off x="457200" y="2148758"/>
            <a:ext cx="8382000" cy="4709242"/>
          </a:xfrm>
          <a:prstGeom prst="rect">
            <a:avLst/>
          </a:prstGeom>
        </p:spPr>
      </p:pic>
    </p:spTree>
    <p:extLst>
      <p:ext uri="{BB962C8B-B14F-4D97-AF65-F5344CB8AC3E}">
        <p14:creationId xmlns:p14="http://schemas.microsoft.com/office/powerpoint/2010/main" val="396363086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Domains &amp; Applications</a:t>
            </a:r>
            <a:endParaRPr lang="en-US" dirty="0"/>
          </a:p>
        </p:txBody>
      </p:sp>
      <p:sp>
        <p:nvSpPr>
          <p:cNvPr id="3" name="Content Placeholder 2"/>
          <p:cNvSpPr>
            <a:spLocks noGrp="1"/>
          </p:cNvSpPr>
          <p:nvPr>
            <p:ph idx="1"/>
          </p:nvPr>
        </p:nvSpPr>
        <p:spPr/>
        <p:txBody>
          <a:bodyPr/>
          <a:lstStyle/>
          <a:p>
            <a:r>
              <a:rPr lang="en-US" dirty="0" smtClean="0"/>
              <a:t>Vision</a:t>
            </a:r>
          </a:p>
          <a:p>
            <a:r>
              <a:rPr lang="en-US" dirty="0" smtClean="0"/>
              <a:t>Natural Language Processing</a:t>
            </a:r>
          </a:p>
          <a:p>
            <a:r>
              <a:rPr lang="en-US" dirty="0" smtClean="0"/>
              <a:t>Speech</a:t>
            </a:r>
          </a:p>
          <a:p>
            <a:r>
              <a:rPr lang="en-US" dirty="0" smtClean="0"/>
              <a:t>Robotics</a:t>
            </a:r>
          </a:p>
          <a:p>
            <a:r>
              <a:rPr lang="en-US" dirty="0" smtClean="0"/>
              <a:t>Game playing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72</a:t>
            </a:fld>
            <a:endParaRPr lang="en-US"/>
          </a:p>
        </p:txBody>
      </p:sp>
      <p:pic>
        <p:nvPicPr>
          <p:cNvPr id="8" name="Picture 7"/>
          <p:cNvPicPr>
            <a:picLocks noChangeAspect="1"/>
          </p:cNvPicPr>
          <p:nvPr/>
        </p:nvPicPr>
        <p:blipFill>
          <a:blip r:embed="rId2"/>
          <a:stretch>
            <a:fillRect/>
          </a:stretch>
        </p:blipFill>
        <p:spPr>
          <a:xfrm>
            <a:off x="0" y="3464965"/>
            <a:ext cx="9144000" cy="3012035"/>
          </a:xfrm>
          <a:prstGeom prst="rect">
            <a:avLst/>
          </a:prstGeom>
        </p:spPr>
      </p:pic>
    </p:spTree>
    <p:extLst>
      <p:ext uri="{BB962C8B-B14F-4D97-AF65-F5344CB8AC3E}">
        <p14:creationId xmlns:p14="http://schemas.microsoft.com/office/powerpoint/2010/main" val="128805979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things working today?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73</a:t>
            </a:fld>
            <a:endParaRPr lang="en-US"/>
          </a:p>
        </p:txBody>
      </p:sp>
      <p:sp>
        <p:nvSpPr>
          <p:cNvPr id="7" name="Content Placeholder 6"/>
          <p:cNvSpPr>
            <a:spLocks noGrp="1"/>
          </p:cNvSpPr>
          <p:nvPr>
            <p:ph idx="1"/>
          </p:nvPr>
        </p:nvSpPr>
        <p:spPr/>
        <p:txBody>
          <a:bodyPr/>
          <a:lstStyle/>
          <a:p>
            <a:r>
              <a:rPr lang="en-US" dirty="0" smtClean="0"/>
              <a:t>More compute power </a:t>
            </a:r>
          </a:p>
          <a:p>
            <a:pPr lvl="1"/>
            <a:r>
              <a:rPr lang="en-US" dirty="0" smtClean="0"/>
              <a:t>GPUs are ~50x faster</a:t>
            </a:r>
          </a:p>
          <a:p>
            <a:endParaRPr lang="en-US" dirty="0"/>
          </a:p>
          <a:p>
            <a:r>
              <a:rPr lang="en-US" dirty="0" smtClean="0"/>
              <a:t>More data</a:t>
            </a:r>
          </a:p>
          <a:p>
            <a:pPr lvl="1"/>
            <a:r>
              <a:rPr lang="en-US" dirty="0" smtClean="0"/>
              <a:t>10</a:t>
            </a:r>
            <a:r>
              <a:rPr lang="en-US" baseline="30000" dirty="0" smtClean="0"/>
              <a:t>8</a:t>
            </a:r>
            <a:r>
              <a:rPr lang="en-US" dirty="0" smtClean="0"/>
              <a:t> samples (compared to 10</a:t>
            </a:r>
            <a:r>
              <a:rPr lang="en-US" baseline="30000" dirty="0" smtClean="0"/>
              <a:t>3</a:t>
            </a:r>
            <a:r>
              <a:rPr lang="en-US" dirty="0"/>
              <a:t> </a:t>
            </a:r>
            <a:r>
              <a:rPr lang="en-US" dirty="0" smtClean="0"/>
              <a:t>in 1990s)</a:t>
            </a:r>
          </a:p>
          <a:p>
            <a:endParaRPr lang="en-US" dirty="0"/>
          </a:p>
          <a:p>
            <a:r>
              <a:rPr lang="en-US" dirty="0" smtClean="0"/>
              <a:t>Better algorithms/models/</a:t>
            </a:r>
            <a:r>
              <a:rPr lang="en-US" dirty="0" err="1" smtClean="0"/>
              <a:t>regularizers</a:t>
            </a:r>
            <a:endParaRPr lang="en-US" dirty="0" smtClean="0"/>
          </a:p>
          <a:p>
            <a:pPr lvl="1"/>
            <a:r>
              <a:rPr lang="en-US" dirty="0" smtClean="0"/>
              <a:t>Dropout</a:t>
            </a:r>
          </a:p>
          <a:p>
            <a:pPr lvl="1"/>
            <a:r>
              <a:rPr lang="en-US" dirty="0" err="1" smtClean="0"/>
              <a:t>ReLu</a:t>
            </a:r>
            <a:endParaRPr lang="en-US" dirty="0" smtClean="0"/>
          </a:p>
          <a:p>
            <a:pPr lvl="1"/>
            <a:r>
              <a:rPr lang="en-US" dirty="0" smtClean="0"/>
              <a:t>Batch-Normalization</a:t>
            </a:r>
          </a:p>
          <a:p>
            <a:pPr lvl="1"/>
            <a:r>
              <a:rPr lang="en-US" dirty="0" smtClean="0"/>
              <a:t>…</a:t>
            </a:r>
          </a:p>
          <a:p>
            <a:pPr lvl="1"/>
            <a:endParaRPr lang="en-US" dirty="0" smtClean="0"/>
          </a:p>
        </p:txBody>
      </p:sp>
    </p:spTree>
    <p:extLst>
      <p:ext uri="{BB962C8B-B14F-4D97-AF65-F5344CB8AC3E}">
        <p14:creationId xmlns:p14="http://schemas.microsoft.com/office/powerpoint/2010/main" val="2511149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idx="12"/>
          </p:nvPr>
        </p:nvSpPr>
        <p:spPr/>
        <p:txBody>
          <a:bodyPr/>
          <a:lstStyle/>
          <a:p>
            <a:fld id="{A7773AFE-6688-7848-952E-9F10740E5E2A}" type="slidenum">
              <a:rPr lang="en-US"/>
              <a:pPr/>
              <a:t>74</a:t>
            </a:fld>
            <a:endParaRPr lang="en-US"/>
          </a:p>
        </p:txBody>
      </p:sp>
      <p:sp>
        <p:nvSpPr>
          <p:cNvPr id="10244" name="Text Box 4"/>
          <p:cNvSpPr txBox="1">
            <a:spLocks noChangeArrowheads="1"/>
          </p:cNvSpPr>
          <p:nvPr/>
        </p:nvSpPr>
        <p:spPr bwMode="auto">
          <a:xfrm>
            <a:off x="414720" y="2430975"/>
            <a:ext cx="8501760" cy="121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76022"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9pPr>
          </a:lstStyle>
          <a:p>
            <a:pPr algn="ctr"/>
            <a:r>
              <a:rPr lang="en-US" sz="4000" b="1">
                <a:solidFill>
                  <a:srgbClr val="FF0000"/>
                </a:solidFill>
                <a:latin typeface="FreeSans" charset="0"/>
              </a:rPr>
              <a:t>THE SPACE OF </a:t>
            </a:r>
          </a:p>
          <a:p>
            <a:pPr algn="ctr"/>
            <a:r>
              <a:rPr lang="en-US" sz="4000" b="1">
                <a:solidFill>
                  <a:srgbClr val="FF0000"/>
                </a:solidFill>
                <a:latin typeface="FreeSans" charset="0"/>
              </a:rPr>
              <a:t>MACHINE LEARNING METHODS</a:t>
            </a:r>
          </a:p>
        </p:txBody>
      </p:sp>
      <p:sp>
        <p:nvSpPr>
          <p:cNvPr id="7" name="TextBox 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2567107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idx="12"/>
          </p:nvPr>
        </p:nvSpPr>
        <p:spPr/>
        <p:txBody>
          <a:bodyPr/>
          <a:lstStyle/>
          <a:p>
            <a:fld id="{68602DB0-A2E1-394E-8F34-292AE2AE4A19}" type="slidenum">
              <a:rPr lang="en-US"/>
              <a:pPr/>
              <a:t>75</a:t>
            </a:fld>
            <a:endParaRPr lang="en-US"/>
          </a:p>
        </p:txBody>
      </p:sp>
      <p:sp>
        <p:nvSpPr>
          <p:cNvPr id="11265" name="Text Box 1"/>
          <p:cNvSpPr txBox="1">
            <a:spLocks noChangeArrowheads="1"/>
          </p:cNvSpPr>
          <p:nvPr/>
        </p:nvSpPr>
        <p:spPr bwMode="auto">
          <a:xfrm>
            <a:off x="6192000" y="2374810"/>
            <a:ext cx="14832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Perceptron</a:t>
            </a:r>
          </a:p>
        </p:txBody>
      </p:sp>
      <p:sp>
        <p:nvSpPr>
          <p:cNvPr id="11266" name="Text Box 2"/>
          <p:cNvSpPr txBox="1">
            <a:spLocks noChangeArrowheads="1"/>
          </p:cNvSpPr>
          <p:nvPr/>
        </p:nvSpPr>
        <p:spPr bwMode="auto">
          <a:xfrm>
            <a:off x="1527840" y="2379130"/>
            <a:ext cx="1774080" cy="60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Neural Net</a:t>
            </a:r>
          </a:p>
        </p:txBody>
      </p:sp>
      <p:sp>
        <p:nvSpPr>
          <p:cNvPr id="11267" name="Oval 3"/>
          <p:cNvSpPr>
            <a:spLocks noChangeArrowheads="1"/>
          </p:cNvSpPr>
          <p:nvPr/>
        </p:nvSpPr>
        <p:spPr bwMode="auto">
          <a:xfrm>
            <a:off x="7878240" y="107723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68" name="Text Box 4"/>
          <p:cNvSpPr txBox="1">
            <a:spLocks noChangeArrowheads="1"/>
          </p:cNvSpPr>
          <p:nvPr/>
        </p:nvSpPr>
        <p:spPr bwMode="auto">
          <a:xfrm>
            <a:off x="7378561" y="1271654"/>
            <a:ext cx="1208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Boosting</a:t>
            </a:r>
          </a:p>
        </p:txBody>
      </p:sp>
      <p:sp>
        <p:nvSpPr>
          <p:cNvPr id="11269" name="Oval 5"/>
          <p:cNvSpPr>
            <a:spLocks noChangeArrowheads="1"/>
          </p:cNvSpPr>
          <p:nvPr/>
        </p:nvSpPr>
        <p:spPr bwMode="auto">
          <a:xfrm>
            <a:off x="8438400" y="269596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70" name="Text Box 6"/>
          <p:cNvSpPr txBox="1">
            <a:spLocks noChangeArrowheads="1"/>
          </p:cNvSpPr>
          <p:nvPr/>
        </p:nvSpPr>
        <p:spPr bwMode="auto">
          <a:xfrm>
            <a:off x="8167680" y="2888944"/>
            <a:ext cx="94464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SVM</a:t>
            </a:r>
          </a:p>
        </p:txBody>
      </p:sp>
      <p:sp>
        <p:nvSpPr>
          <p:cNvPr id="11271" name="Oval 7"/>
          <p:cNvSpPr>
            <a:spLocks noChangeArrowheads="1"/>
          </p:cNvSpPr>
          <p:nvPr/>
        </p:nvSpPr>
        <p:spPr bwMode="auto">
          <a:xfrm>
            <a:off x="8189280" y="51845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72" name="Text Box 8"/>
          <p:cNvSpPr txBox="1">
            <a:spLocks noChangeArrowheads="1"/>
          </p:cNvSpPr>
          <p:nvPr/>
        </p:nvSpPr>
        <p:spPr bwMode="auto">
          <a:xfrm>
            <a:off x="7846561" y="4756820"/>
            <a:ext cx="9979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GMM</a:t>
            </a:r>
          </a:p>
        </p:txBody>
      </p:sp>
      <p:sp>
        <p:nvSpPr>
          <p:cNvPr id="11273" name="Oval 9"/>
          <p:cNvSpPr>
            <a:spLocks noChangeArrowheads="1"/>
          </p:cNvSpPr>
          <p:nvPr/>
        </p:nvSpPr>
        <p:spPr bwMode="auto">
          <a:xfrm>
            <a:off x="578880" y="519750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74" name="Text Box 10"/>
          <p:cNvSpPr txBox="1">
            <a:spLocks noChangeArrowheads="1"/>
          </p:cNvSpPr>
          <p:nvPr/>
        </p:nvSpPr>
        <p:spPr bwMode="auto">
          <a:xfrm>
            <a:off x="367201" y="4769781"/>
            <a:ext cx="669600"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8745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83000"/>
              </a:lnSpc>
            </a:pPr>
            <a:r>
              <a:rPr lang="en-US" sz="2200" b="1">
                <a:latin typeface="Symbol" charset="0"/>
              </a:rPr>
              <a:t>SP</a:t>
            </a:r>
          </a:p>
        </p:txBody>
      </p:sp>
      <p:sp>
        <p:nvSpPr>
          <p:cNvPr id="11275" name="Oval 11"/>
          <p:cNvSpPr>
            <a:spLocks noChangeArrowheads="1"/>
          </p:cNvSpPr>
          <p:nvPr/>
        </p:nvSpPr>
        <p:spPr bwMode="auto">
          <a:xfrm>
            <a:off x="1344960" y="6428835"/>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76" name="Text Box 12"/>
          <p:cNvSpPr txBox="1">
            <a:spLocks noChangeArrowheads="1"/>
          </p:cNvSpPr>
          <p:nvPr/>
        </p:nvSpPr>
        <p:spPr bwMode="auto">
          <a:xfrm>
            <a:off x="829440" y="5978068"/>
            <a:ext cx="1244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BayesNP</a:t>
            </a:r>
          </a:p>
        </p:txBody>
      </p:sp>
      <p:sp>
        <p:nvSpPr>
          <p:cNvPr id="11277" name="Oval 13"/>
          <p:cNvSpPr>
            <a:spLocks noChangeArrowheads="1"/>
          </p:cNvSpPr>
          <p:nvPr/>
        </p:nvSpPr>
        <p:spPr bwMode="auto">
          <a:xfrm>
            <a:off x="1448640" y="224951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78" name="Text Box 14"/>
          <p:cNvSpPr txBox="1">
            <a:spLocks noChangeArrowheads="1"/>
          </p:cNvSpPr>
          <p:nvPr/>
        </p:nvSpPr>
        <p:spPr bwMode="auto">
          <a:xfrm>
            <a:off x="1985761" y="1464635"/>
            <a:ext cx="192096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Convolutional Neural Net</a:t>
            </a:r>
          </a:p>
        </p:txBody>
      </p:sp>
      <p:sp>
        <p:nvSpPr>
          <p:cNvPr id="11279" name="Oval 15"/>
          <p:cNvSpPr>
            <a:spLocks noChangeArrowheads="1"/>
          </p:cNvSpPr>
          <p:nvPr/>
        </p:nvSpPr>
        <p:spPr bwMode="auto">
          <a:xfrm>
            <a:off x="1873440" y="13681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80" name="Text Box 16"/>
          <p:cNvSpPr txBox="1">
            <a:spLocks noChangeArrowheads="1"/>
          </p:cNvSpPr>
          <p:nvPr/>
        </p:nvSpPr>
        <p:spPr bwMode="auto">
          <a:xfrm>
            <a:off x="2868480" y="648068"/>
            <a:ext cx="192096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Recurrent Neural Net</a:t>
            </a:r>
          </a:p>
        </p:txBody>
      </p:sp>
      <p:sp>
        <p:nvSpPr>
          <p:cNvPr id="11281" name="Oval 17"/>
          <p:cNvSpPr>
            <a:spLocks noChangeArrowheads="1"/>
          </p:cNvSpPr>
          <p:nvPr/>
        </p:nvSpPr>
        <p:spPr bwMode="auto">
          <a:xfrm>
            <a:off x="2754720" y="55157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82" name="Text Box 18"/>
          <p:cNvSpPr txBox="1">
            <a:spLocks noChangeArrowheads="1"/>
          </p:cNvSpPr>
          <p:nvPr/>
        </p:nvSpPr>
        <p:spPr bwMode="auto">
          <a:xfrm>
            <a:off x="6046560" y="3662305"/>
            <a:ext cx="177408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AutoencoderNeural Net</a:t>
            </a:r>
          </a:p>
        </p:txBody>
      </p:sp>
      <p:sp>
        <p:nvSpPr>
          <p:cNvPr id="11283" name="Oval 19"/>
          <p:cNvSpPr>
            <a:spLocks noChangeArrowheads="1"/>
          </p:cNvSpPr>
          <p:nvPr/>
        </p:nvSpPr>
        <p:spPr bwMode="auto">
          <a:xfrm>
            <a:off x="760752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84" name="Text Box 20"/>
          <p:cNvSpPr txBox="1">
            <a:spLocks noChangeArrowheads="1"/>
          </p:cNvSpPr>
          <p:nvPr/>
        </p:nvSpPr>
        <p:spPr bwMode="auto">
          <a:xfrm>
            <a:off x="5654880" y="4347817"/>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Sparse Coding</a:t>
            </a:r>
          </a:p>
        </p:txBody>
      </p:sp>
      <p:sp>
        <p:nvSpPr>
          <p:cNvPr id="11285" name="Oval 21"/>
          <p:cNvSpPr>
            <a:spLocks noChangeArrowheads="1"/>
          </p:cNvSpPr>
          <p:nvPr/>
        </p:nvSpPr>
        <p:spPr bwMode="auto">
          <a:xfrm>
            <a:off x="7443360" y="469345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86" name="Text Box 22"/>
          <p:cNvSpPr txBox="1">
            <a:spLocks noChangeArrowheads="1"/>
          </p:cNvSpPr>
          <p:nvPr/>
        </p:nvSpPr>
        <p:spPr bwMode="auto">
          <a:xfrm>
            <a:off x="5163841" y="5099576"/>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Restricted BM</a:t>
            </a:r>
          </a:p>
        </p:txBody>
      </p:sp>
      <p:sp>
        <p:nvSpPr>
          <p:cNvPr id="11287" name="Oval 23"/>
          <p:cNvSpPr>
            <a:spLocks noChangeArrowheads="1"/>
          </p:cNvSpPr>
          <p:nvPr/>
        </p:nvSpPr>
        <p:spPr bwMode="auto">
          <a:xfrm>
            <a:off x="6953760" y="5445212"/>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88" name="Text Box 24"/>
          <p:cNvSpPr txBox="1">
            <a:spLocks noChangeArrowheads="1"/>
          </p:cNvSpPr>
          <p:nvPr/>
        </p:nvSpPr>
        <p:spPr bwMode="auto">
          <a:xfrm>
            <a:off x="2083680" y="5122619"/>
            <a:ext cx="216000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Belief Net</a:t>
            </a:r>
          </a:p>
        </p:txBody>
      </p:sp>
      <p:sp>
        <p:nvSpPr>
          <p:cNvPr id="11289" name="Oval 25"/>
          <p:cNvSpPr>
            <a:spLocks noChangeArrowheads="1"/>
          </p:cNvSpPr>
          <p:nvPr/>
        </p:nvSpPr>
        <p:spPr bwMode="auto">
          <a:xfrm>
            <a:off x="2003040" y="5417849"/>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90" name="Oval 26"/>
          <p:cNvSpPr>
            <a:spLocks noChangeArrowheads="1"/>
          </p:cNvSpPr>
          <p:nvPr/>
        </p:nvSpPr>
        <p:spPr bwMode="auto">
          <a:xfrm>
            <a:off x="7509600" y="226391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91" name="Text Box 27"/>
          <p:cNvSpPr txBox="1">
            <a:spLocks noChangeArrowheads="1"/>
          </p:cNvSpPr>
          <p:nvPr/>
        </p:nvSpPr>
        <p:spPr bwMode="auto">
          <a:xfrm>
            <a:off x="1572480" y="3727111"/>
            <a:ext cx="298944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(sparse/denoising) Autoencoder</a:t>
            </a:r>
          </a:p>
        </p:txBody>
      </p:sp>
      <p:sp>
        <p:nvSpPr>
          <p:cNvPr id="11292" name="Oval 28"/>
          <p:cNvSpPr>
            <a:spLocks noChangeArrowheads="1"/>
          </p:cNvSpPr>
          <p:nvPr/>
        </p:nvSpPr>
        <p:spPr bwMode="auto">
          <a:xfrm>
            <a:off x="130464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1293" name="Text Box 29"/>
          <p:cNvSpPr txBox="1">
            <a:spLocks noChangeArrowheads="1"/>
          </p:cNvSpPr>
          <p:nvPr/>
        </p:nvSpPr>
        <p:spPr bwMode="auto">
          <a:xfrm>
            <a:off x="4186080" y="6031353"/>
            <a:ext cx="414720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Disclaimer: showing only a subset of the known methods </a:t>
            </a:r>
          </a:p>
        </p:txBody>
      </p:sp>
      <p:sp>
        <p:nvSpPr>
          <p:cNvPr id="11294" name="AutoShape 30"/>
          <p:cNvSpPr>
            <a:spLocks noChangeArrowheads="1"/>
          </p:cNvSpPr>
          <p:nvPr/>
        </p:nvSpPr>
        <p:spPr bwMode="auto">
          <a:xfrm>
            <a:off x="8339040" y="6090400"/>
            <a:ext cx="622080" cy="622145"/>
          </a:xfrm>
          <a:prstGeom prst="smileyFace">
            <a:avLst>
              <a:gd name="adj" fmla="val 4653"/>
            </a:avLst>
          </a:prstGeom>
          <a:solidFill>
            <a:srgbClr val="FFFF00"/>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33" name="TextBox 32"/>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5409210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
          <p:cNvSpPr>
            <a:spLocks noGrp="1"/>
          </p:cNvSpPr>
          <p:nvPr>
            <p:ph type="sldNum" idx="12"/>
          </p:nvPr>
        </p:nvSpPr>
        <p:spPr/>
        <p:txBody>
          <a:bodyPr/>
          <a:lstStyle/>
          <a:p>
            <a:fld id="{FA581CCE-1B0F-4A42-A4C5-07D63AB2D892}" type="slidenum">
              <a:rPr lang="en-US"/>
              <a:pPr/>
              <a:t>76</a:t>
            </a:fld>
            <a:endParaRPr lang="en-US"/>
          </a:p>
        </p:txBody>
      </p:sp>
      <p:sp>
        <p:nvSpPr>
          <p:cNvPr id="12289" name="Rectangle 1"/>
          <p:cNvSpPr>
            <a:spLocks noChangeArrowheads="1"/>
          </p:cNvSpPr>
          <p:nvPr/>
        </p:nvSpPr>
        <p:spPr bwMode="auto">
          <a:xfrm>
            <a:off x="4561920" y="0"/>
            <a:ext cx="4582080" cy="6858000"/>
          </a:xfrm>
          <a:prstGeom prst="rect">
            <a:avLst/>
          </a:prstGeom>
          <a:solidFill>
            <a:srgbClr val="FFFF66">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290" name="Rectangle 2"/>
          <p:cNvSpPr>
            <a:spLocks noChangeArrowheads="1"/>
          </p:cNvSpPr>
          <p:nvPr/>
        </p:nvSpPr>
        <p:spPr bwMode="auto">
          <a:xfrm>
            <a:off x="0" y="0"/>
            <a:ext cx="4561920" cy="6858000"/>
          </a:xfrm>
          <a:prstGeom prst="rect">
            <a:avLst/>
          </a:prstGeom>
          <a:solidFill>
            <a:srgbClr val="99CCFF">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291" name="Text Box 3"/>
          <p:cNvSpPr txBox="1">
            <a:spLocks noChangeArrowheads="1"/>
          </p:cNvSpPr>
          <p:nvPr/>
        </p:nvSpPr>
        <p:spPr bwMode="auto">
          <a:xfrm>
            <a:off x="6192000" y="2374810"/>
            <a:ext cx="14832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Perceptron</a:t>
            </a:r>
          </a:p>
        </p:txBody>
      </p:sp>
      <p:sp>
        <p:nvSpPr>
          <p:cNvPr id="12292" name="Text Box 4"/>
          <p:cNvSpPr txBox="1">
            <a:spLocks noChangeArrowheads="1"/>
          </p:cNvSpPr>
          <p:nvPr/>
        </p:nvSpPr>
        <p:spPr bwMode="auto">
          <a:xfrm>
            <a:off x="1527840" y="2379130"/>
            <a:ext cx="1774080" cy="60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Neural Net</a:t>
            </a:r>
          </a:p>
        </p:txBody>
      </p:sp>
      <p:sp>
        <p:nvSpPr>
          <p:cNvPr id="12293" name="Oval 5"/>
          <p:cNvSpPr>
            <a:spLocks noChangeArrowheads="1"/>
          </p:cNvSpPr>
          <p:nvPr/>
        </p:nvSpPr>
        <p:spPr bwMode="auto">
          <a:xfrm>
            <a:off x="7878240" y="107723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294" name="Text Box 6"/>
          <p:cNvSpPr txBox="1">
            <a:spLocks noChangeArrowheads="1"/>
          </p:cNvSpPr>
          <p:nvPr/>
        </p:nvSpPr>
        <p:spPr bwMode="auto">
          <a:xfrm>
            <a:off x="7378561" y="1271654"/>
            <a:ext cx="1208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Boosting</a:t>
            </a:r>
          </a:p>
        </p:txBody>
      </p:sp>
      <p:sp>
        <p:nvSpPr>
          <p:cNvPr id="12295" name="Oval 7"/>
          <p:cNvSpPr>
            <a:spLocks noChangeArrowheads="1"/>
          </p:cNvSpPr>
          <p:nvPr/>
        </p:nvSpPr>
        <p:spPr bwMode="auto">
          <a:xfrm>
            <a:off x="8438400" y="269596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296" name="Text Box 8"/>
          <p:cNvSpPr txBox="1">
            <a:spLocks noChangeArrowheads="1"/>
          </p:cNvSpPr>
          <p:nvPr/>
        </p:nvSpPr>
        <p:spPr bwMode="auto">
          <a:xfrm>
            <a:off x="8167680" y="2888944"/>
            <a:ext cx="94464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SVM</a:t>
            </a:r>
          </a:p>
        </p:txBody>
      </p:sp>
      <p:sp>
        <p:nvSpPr>
          <p:cNvPr id="12297" name="Oval 9"/>
          <p:cNvSpPr>
            <a:spLocks noChangeArrowheads="1"/>
          </p:cNvSpPr>
          <p:nvPr/>
        </p:nvSpPr>
        <p:spPr bwMode="auto">
          <a:xfrm>
            <a:off x="8189280" y="51845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298" name="Text Box 10"/>
          <p:cNvSpPr txBox="1">
            <a:spLocks noChangeArrowheads="1"/>
          </p:cNvSpPr>
          <p:nvPr/>
        </p:nvSpPr>
        <p:spPr bwMode="auto">
          <a:xfrm>
            <a:off x="7846561" y="4756820"/>
            <a:ext cx="9979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GMM</a:t>
            </a:r>
          </a:p>
        </p:txBody>
      </p:sp>
      <p:sp>
        <p:nvSpPr>
          <p:cNvPr id="12299" name="Oval 11"/>
          <p:cNvSpPr>
            <a:spLocks noChangeArrowheads="1"/>
          </p:cNvSpPr>
          <p:nvPr/>
        </p:nvSpPr>
        <p:spPr bwMode="auto">
          <a:xfrm>
            <a:off x="578880" y="519750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00" name="Text Box 12"/>
          <p:cNvSpPr txBox="1">
            <a:spLocks noChangeArrowheads="1"/>
          </p:cNvSpPr>
          <p:nvPr/>
        </p:nvSpPr>
        <p:spPr bwMode="auto">
          <a:xfrm>
            <a:off x="367201" y="4769781"/>
            <a:ext cx="669600"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8745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83000"/>
              </a:lnSpc>
            </a:pPr>
            <a:r>
              <a:rPr lang="en-US" sz="2200" b="1">
                <a:latin typeface="Symbol" charset="0"/>
              </a:rPr>
              <a:t>SP</a:t>
            </a:r>
          </a:p>
        </p:txBody>
      </p:sp>
      <p:sp>
        <p:nvSpPr>
          <p:cNvPr id="12301" name="Oval 13"/>
          <p:cNvSpPr>
            <a:spLocks noChangeArrowheads="1"/>
          </p:cNvSpPr>
          <p:nvPr/>
        </p:nvSpPr>
        <p:spPr bwMode="auto">
          <a:xfrm>
            <a:off x="1344960" y="6428835"/>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02" name="Text Box 14"/>
          <p:cNvSpPr txBox="1">
            <a:spLocks noChangeArrowheads="1"/>
          </p:cNvSpPr>
          <p:nvPr/>
        </p:nvSpPr>
        <p:spPr bwMode="auto">
          <a:xfrm>
            <a:off x="829440" y="5978068"/>
            <a:ext cx="1244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BayesNP</a:t>
            </a:r>
          </a:p>
        </p:txBody>
      </p:sp>
      <p:sp>
        <p:nvSpPr>
          <p:cNvPr id="12303" name="Oval 15"/>
          <p:cNvSpPr>
            <a:spLocks noChangeArrowheads="1"/>
          </p:cNvSpPr>
          <p:nvPr/>
        </p:nvSpPr>
        <p:spPr bwMode="auto">
          <a:xfrm>
            <a:off x="1448640" y="224951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04" name="Text Box 16"/>
          <p:cNvSpPr txBox="1">
            <a:spLocks noChangeArrowheads="1"/>
          </p:cNvSpPr>
          <p:nvPr/>
        </p:nvSpPr>
        <p:spPr bwMode="auto">
          <a:xfrm>
            <a:off x="1985761" y="1464635"/>
            <a:ext cx="192096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Convolutional Neural Net</a:t>
            </a:r>
          </a:p>
        </p:txBody>
      </p:sp>
      <p:sp>
        <p:nvSpPr>
          <p:cNvPr id="12305" name="Oval 17"/>
          <p:cNvSpPr>
            <a:spLocks noChangeArrowheads="1"/>
          </p:cNvSpPr>
          <p:nvPr/>
        </p:nvSpPr>
        <p:spPr bwMode="auto">
          <a:xfrm>
            <a:off x="1873440" y="13681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06" name="Text Box 18"/>
          <p:cNvSpPr txBox="1">
            <a:spLocks noChangeArrowheads="1"/>
          </p:cNvSpPr>
          <p:nvPr/>
        </p:nvSpPr>
        <p:spPr bwMode="auto">
          <a:xfrm>
            <a:off x="2868480" y="648068"/>
            <a:ext cx="192096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Recurrent Neural Net</a:t>
            </a:r>
          </a:p>
        </p:txBody>
      </p:sp>
      <p:sp>
        <p:nvSpPr>
          <p:cNvPr id="12307" name="Oval 19"/>
          <p:cNvSpPr>
            <a:spLocks noChangeArrowheads="1"/>
          </p:cNvSpPr>
          <p:nvPr/>
        </p:nvSpPr>
        <p:spPr bwMode="auto">
          <a:xfrm>
            <a:off x="2754720" y="55157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08" name="Text Box 20"/>
          <p:cNvSpPr txBox="1">
            <a:spLocks noChangeArrowheads="1"/>
          </p:cNvSpPr>
          <p:nvPr/>
        </p:nvSpPr>
        <p:spPr bwMode="auto">
          <a:xfrm>
            <a:off x="6046560" y="3662305"/>
            <a:ext cx="177408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AutoencoderNeural Net</a:t>
            </a:r>
          </a:p>
        </p:txBody>
      </p:sp>
      <p:sp>
        <p:nvSpPr>
          <p:cNvPr id="12309" name="Oval 21"/>
          <p:cNvSpPr>
            <a:spLocks noChangeArrowheads="1"/>
          </p:cNvSpPr>
          <p:nvPr/>
        </p:nvSpPr>
        <p:spPr bwMode="auto">
          <a:xfrm>
            <a:off x="760752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10" name="Text Box 22"/>
          <p:cNvSpPr txBox="1">
            <a:spLocks noChangeArrowheads="1"/>
          </p:cNvSpPr>
          <p:nvPr/>
        </p:nvSpPr>
        <p:spPr bwMode="auto">
          <a:xfrm>
            <a:off x="5654880" y="4347817"/>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Sparse Coding</a:t>
            </a:r>
          </a:p>
        </p:txBody>
      </p:sp>
      <p:sp>
        <p:nvSpPr>
          <p:cNvPr id="12311" name="Oval 23"/>
          <p:cNvSpPr>
            <a:spLocks noChangeArrowheads="1"/>
          </p:cNvSpPr>
          <p:nvPr/>
        </p:nvSpPr>
        <p:spPr bwMode="auto">
          <a:xfrm>
            <a:off x="7443360" y="469345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12" name="Text Box 24"/>
          <p:cNvSpPr txBox="1">
            <a:spLocks noChangeArrowheads="1"/>
          </p:cNvSpPr>
          <p:nvPr/>
        </p:nvSpPr>
        <p:spPr bwMode="auto">
          <a:xfrm>
            <a:off x="5163841" y="5099576"/>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Restricted BM</a:t>
            </a:r>
          </a:p>
        </p:txBody>
      </p:sp>
      <p:sp>
        <p:nvSpPr>
          <p:cNvPr id="12313" name="Oval 25"/>
          <p:cNvSpPr>
            <a:spLocks noChangeArrowheads="1"/>
          </p:cNvSpPr>
          <p:nvPr/>
        </p:nvSpPr>
        <p:spPr bwMode="auto">
          <a:xfrm>
            <a:off x="6953760" y="5445212"/>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14" name="Text Box 26"/>
          <p:cNvSpPr txBox="1">
            <a:spLocks noChangeArrowheads="1"/>
          </p:cNvSpPr>
          <p:nvPr/>
        </p:nvSpPr>
        <p:spPr bwMode="auto">
          <a:xfrm>
            <a:off x="2083680" y="5122619"/>
            <a:ext cx="216000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Belief Net</a:t>
            </a:r>
          </a:p>
        </p:txBody>
      </p:sp>
      <p:sp>
        <p:nvSpPr>
          <p:cNvPr id="12315" name="Oval 27"/>
          <p:cNvSpPr>
            <a:spLocks noChangeArrowheads="1"/>
          </p:cNvSpPr>
          <p:nvPr/>
        </p:nvSpPr>
        <p:spPr bwMode="auto">
          <a:xfrm>
            <a:off x="2003040" y="5417849"/>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16" name="Oval 28"/>
          <p:cNvSpPr>
            <a:spLocks noChangeArrowheads="1"/>
          </p:cNvSpPr>
          <p:nvPr/>
        </p:nvSpPr>
        <p:spPr bwMode="auto">
          <a:xfrm>
            <a:off x="7509600" y="226391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17" name="Text Box 29"/>
          <p:cNvSpPr txBox="1">
            <a:spLocks noChangeArrowheads="1"/>
          </p:cNvSpPr>
          <p:nvPr/>
        </p:nvSpPr>
        <p:spPr bwMode="auto">
          <a:xfrm>
            <a:off x="1572480" y="3727111"/>
            <a:ext cx="298944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(sparse/denoising) Autoencoder</a:t>
            </a:r>
          </a:p>
        </p:txBody>
      </p:sp>
      <p:sp>
        <p:nvSpPr>
          <p:cNvPr id="12318" name="Oval 30"/>
          <p:cNvSpPr>
            <a:spLocks noChangeArrowheads="1"/>
          </p:cNvSpPr>
          <p:nvPr/>
        </p:nvSpPr>
        <p:spPr bwMode="auto">
          <a:xfrm>
            <a:off x="130464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319" name="Text Box 31"/>
          <p:cNvSpPr txBox="1">
            <a:spLocks noChangeArrowheads="1"/>
          </p:cNvSpPr>
          <p:nvPr/>
        </p:nvSpPr>
        <p:spPr bwMode="auto">
          <a:xfrm rot="16200000">
            <a:off x="3592669" y="985091"/>
            <a:ext cx="2492902" cy="51696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SHALLOW</a:t>
            </a:r>
          </a:p>
        </p:txBody>
      </p:sp>
      <p:sp>
        <p:nvSpPr>
          <p:cNvPr id="12320" name="Text Box 32"/>
          <p:cNvSpPr txBox="1">
            <a:spLocks noChangeArrowheads="1"/>
          </p:cNvSpPr>
          <p:nvPr/>
        </p:nvSpPr>
        <p:spPr bwMode="auto">
          <a:xfrm rot="16200000">
            <a:off x="3449433" y="5759912"/>
            <a:ext cx="1667695" cy="51696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DEEP</a:t>
            </a:r>
          </a:p>
        </p:txBody>
      </p:sp>
      <p:sp>
        <p:nvSpPr>
          <p:cNvPr id="35" name="TextBox 34"/>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7009564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idx="12"/>
          </p:nvPr>
        </p:nvSpPr>
        <p:spPr/>
        <p:txBody>
          <a:bodyPr/>
          <a:lstStyle/>
          <a:p>
            <a:fld id="{B3CB2292-6C7B-F847-BB06-F535BB37FF6F}" type="slidenum">
              <a:rPr lang="en-US"/>
              <a:pPr/>
              <a:t>77</a:t>
            </a:fld>
            <a:endParaRPr lang="en-US"/>
          </a:p>
        </p:txBody>
      </p:sp>
      <p:sp>
        <p:nvSpPr>
          <p:cNvPr id="13313" name="Rectangle 1"/>
          <p:cNvSpPr>
            <a:spLocks noChangeArrowheads="1"/>
          </p:cNvSpPr>
          <p:nvPr/>
        </p:nvSpPr>
        <p:spPr bwMode="auto">
          <a:xfrm>
            <a:off x="4561920" y="0"/>
            <a:ext cx="4582080" cy="6858000"/>
          </a:xfrm>
          <a:prstGeom prst="rect">
            <a:avLst/>
          </a:prstGeom>
          <a:solidFill>
            <a:srgbClr val="FFFF66">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14" name="Rectangle 2"/>
          <p:cNvSpPr>
            <a:spLocks noChangeArrowheads="1"/>
          </p:cNvSpPr>
          <p:nvPr/>
        </p:nvSpPr>
        <p:spPr bwMode="auto">
          <a:xfrm>
            <a:off x="0" y="3526931"/>
            <a:ext cx="9144000" cy="3331069"/>
          </a:xfrm>
          <a:prstGeom prst="rect">
            <a:avLst/>
          </a:prstGeom>
          <a:solidFill>
            <a:srgbClr val="9999FF">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15" name="Rectangle 3"/>
          <p:cNvSpPr>
            <a:spLocks noChangeArrowheads="1"/>
          </p:cNvSpPr>
          <p:nvPr/>
        </p:nvSpPr>
        <p:spPr bwMode="auto">
          <a:xfrm>
            <a:off x="0" y="-33123"/>
            <a:ext cx="9144000" cy="3525491"/>
          </a:xfrm>
          <a:prstGeom prst="rect">
            <a:avLst/>
          </a:prstGeom>
          <a:solidFill>
            <a:srgbClr val="94BD5E">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16" name="Text Box 4"/>
          <p:cNvSpPr txBox="1">
            <a:spLocks noChangeArrowheads="1"/>
          </p:cNvSpPr>
          <p:nvPr/>
        </p:nvSpPr>
        <p:spPr bwMode="auto">
          <a:xfrm>
            <a:off x="6192000" y="2374810"/>
            <a:ext cx="14832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Perceptron</a:t>
            </a:r>
          </a:p>
        </p:txBody>
      </p:sp>
      <p:sp>
        <p:nvSpPr>
          <p:cNvPr id="13317" name="Text Box 5"/>
          <p:cNvSpPr txBox="1">
            <a:spLocks noChangeArrowheads="1"/>
          </p:cNvSpPr>
          <p:nvPr/>
        </p:nvSpPr>
        <p:spPr bwMode="auto">
          <a:xfrm>
            <a:off x="1527840" y="2379130"/>
            <a:ext cx="1774080" cy="60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Neural Net</a:t>
            </a:r>
          </a:p>
        </p:txBody>
      </p:sp>
      <p:sp>
        <p:nvSpPr>
          <p:cNvPr id="13318" name="Oval 6"/>
          <p:cNvSpPr>
            <a:spLocks noChangeArrowheads="1"/>
          </p:cNvSpPr>
          <p:nvPr/>
        </p:nvSpPr>
        <p:spPr bwMode="auto">
          <a:xfrm>
            <a:off x="7878240" y="107723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19" name="Text Box 7"/>
          <p:cNvSpPr txBox="1">
            <a:spLocks noChangeArrowheads="1"/>
          </p:cNvSpPr>
          <p:nvPr/>
        </p:nvSpPr>
        <p:spPr bwMode="auto">
          <a:xfrm>
            <a:off x="7378561" y="1271654"/>
            <a:ext cx="1208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Boosting</a:t>
            </a:r>
          </a:p>
        </p:txBody>
      </p:sp>
      <p:sp>
        <p:nvSpPr>
          <p:cNvPr id="13320" name="Oval 8"/>
          <p:cNvSpPr>
            <a:spLocks noChangeArrowheads="1"/>
          </p:cNvSpPr>
          <p:nvPr/>
        </p:nvSpPr>
        <p:spPr bwMode="auto">
          <a:xfrm>
            <a:off x="8438400" y="269596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21" name="Text Box 9"/>
          <p:cNvSpPr txBox="1">
            <a:spLocks noChangeArrowheads="1"/>
          </p:cNvSpPr>
          <p:nvPr/>
        </p:nvSpPr>
        <p:spPr bwMode="auto">
          <a:xfrm>
            <a:off x="8167680" y="2888944"/>
            <a:ext cx="94464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SVM</a:t>
            </a:r>
          </a:p>
        </p:txBody>
      </p:sp>
      <p:sp>
        <p:nvSpPr>
          <p:cNvPr id="13322" name="Oval 10"/>
          <p:cNvSpPr>
            <a:spLocks noChangeArrowheads="1"/>
          </p:cNvSpPr>
          <p:nvPr/>
        </p:nvSpPr>
        <p:spPr bwMode="auto">
          <a:xfrm>
            <a:off x="8189280" y="51845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23" name="Text Box 11"/>
          <p:cNvSpPr txBox="1">
            <a:spLocks noChangeArrowheads="1"/>
          </p:cNvSpPr>
          <p:nvPr/>
        </p:nvSpPr>
        <p:spPr bwMode="auto">
          <a:xfrm>
            <a:off x="7846561" y="4756820"/>
            <a:ext cx="9979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GMM</a:t>
            </a:r>
          </a:p>
        </p:txBody>
      </p:sp>
      <p:sp>
        <p:nvSpPr>
          <p:cNvPr id="13324" name="Oval 12"/>
          <p:cNvSpPr>
            <a:spLocks noChangeArrowheads="1"/>
          </p:cNvSpPr>
          <p:nvPr/>
        </p:nvSpPr>
        <p:spPr bwMode="auto">
          <a:xfrm>
            <a:off x="578880" y="519750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25" name="Text Box 13"/>
          <p:cNvSpPr txBox="1">
            <a:spLocks noChangeArrowheads="1"/>
          </p:cNvSpPr>
          <p:nvPr/>
        </p:nvSpPr>
        <p:spPr bwMode="auto">
          <a:xfrm>
            <a:off x="367201" y="4769781"/>
            <a:ext cx="669600"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8745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83000"/>
              </a:lnSpc>
            </a:pPr>
            <a:r>
              <a:rPr lang="en-US" sz="2200" b="1">
                <a:latin typeface="Symbol" charset="0"/>
              </a:rPr>
              <a:t>SP</a:t>
            </a:r>
          </a:p>
        </p:txBody>
      </p:sp>
      <p:sp>
        <p:nvSpPr>
          <p:cNvPr id="13326" name="Oval 14"/>
          <p:cNvSpPr>
            <a:spLocks noChangeArrowheads="1"/>
          </p:cNvSpPr>
          <p:nvPr/>
        </p:nvSpPr>
        <p:spPr bwMode="auto">
          <a:xfrm>
            <a:off x="1344960" y="6428835"/>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27" name="Text Box 15"/>
          <p:cNvSpPr txBox="1">
            <a:spLocks noChangeArrowheads="1"/>
          </p:cNvSpPr>
          <p:nvPr/>
        </p:nvSpPr>
        <p:spPr bwMode="auto">
          <a:xfrm>
            <a:off x="829440" y="5978068"/>
            <a:ext cx="1244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BayesNP</a:t>
            </a:r>
          </a:p>
        </p:txBody>
      </p:sp>
      <p:sp>
        <p:nvSpPr>
          <p:cNvPr id="13328" name="Oval 16"/>
          <p:cNvSpPr>
            <a:spLocks noChangeArrowheads="1"/>
          </p:cNvSpPr>
          <p:nvPr/>
        </p:nvSpPr>
        <p:spPr bwMode="auto">
          <a:xfrm>
            <a:off x="1448640" y="224951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29" name="Text Box 17"/>
          <p:cNvSpPr txBox="1">
            <a:spLocks noChangeArrowheads="1"/>
          </p:cNvSpPr>
          <p:nvPr/>
        </p:nvSpPr>
        <p:spPr bwMode="auto">
          <a:xfrm>
            <a:off x="1985761" y="1464635"/>
            <a:ext cx="192096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Convolutional Neural Net</a:t>
            </a:r>
          </a:p>
        </p:txBody>
      </p:sp>
      <p:sp>
        <p:nvSpPr>
          <p:cNvPr id="13330" name="Oval 18"/>
          <p:cNvSpPr>
            <a:spLocks noChangeArrowheads="1"/>
          </p:cNvSpPr>
          <p:nvPr/>
        </p:nvSpPr>
        <p:spPr bwMode="auto">
          <a:xfrm>
            <a:off x="1873440" y="13681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31" name="Text Box 19"/>
          <p:cNvSpPr txBox="1">
            <a:spLocks noChangeArrowheads="1"/>
          </p:cNvSpPr>
          <p:nvPr/>
        </p:nvSpPr>
        <p:spPr bwMode="auto">
          <a:xfrm>
            <a:off x="2868480" y="648068"/>
            <a:ext cx="192096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Recurrent Neural Net</a:t>
            </a:r>
          </a:p>
        </p:txBody>
      </p:sp>
      <p:sp>
        <p:nvSpPr>
          <p:cNvPr id="13332" name="Oval 20"/>
          <p:cNvSpPr>
            <a:spLocks noChangeArrowheads="1"/>
          </p:cNvSpPr>
          <p:nvPr/>
        </p:nvSpPr>
        <p:spPr bwMode="auto">
          <a:xfrm>
            <a:off x="2754720" y="55157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33" name="Text Box 21"/>
          <p:cNvSpPr txBox="1">
            <a:spLocks noChangeArrowheads="1"/>
          </p:cNvSpPr>
          <p:nvPr/>
        </p:nvSpPr>
        <p:spPr bwMode="auto">
          <a:xfrm>
            <a:off x="6046560" y="3662305"/>
            <a:ext cx="177408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AutoencoderNeural Net</a:t>
            </a:r>
          </a:p>
        </p:txBody>
      </p:sp>
      <p:sp>
        <p:nvSpPr>
          <p:cNvPr id="13334" name="Oval 22"/>
          <p:cNvSpPr>
            <a:spLocks noChangeArrowheads="1"/>
          </p:cNvSpPr>
          <p:nvPr/>
        </p:nvSpPr>
        <p:spPr bwMode="auto">
          <a:xfrm>
            <a:off x="760752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35" name="Text Box 23"/>
          <p:cNvSpPr txBox="1">
            <a:spLocks noChangeArrowheads="1"/>
          </p:cNvSpPr>
          <p:nvPr/>
        </p:nvSpPr>
        <p:spPr bwMode="auto">
          <a:xfrm>
            <a:off x="5654880" y="4347817"/>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Sparse Coding</a:t>
            </a:r>
          </a:p>
        </p:txBody>
      </p:sp>
      <p:sp>
        <p:nvSpPr>
          <p:cNvPr id="13336" name="Oval 24"/>
          <p:cNvSpPr>
            <a:spLocks noChangeArrowheads="1"/>
          </p:cNvSpPr>
          <p:nvPr/>
        </p:nvSpPr>
        <p:spPr bwMode="auto">
          <a:xfrm>
            <a:off x="7443360" y="469345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37" name="Text Box 25"/>
          <p:cNvSpPr txBox="1">
            <a:spLocks noChangeArrowheads="1"/>
          </p:cNvSpPr>
          <p:nvPr/>
        </p:nvSpPr>
        <p:spPr bwMode="auto">
          <a:xfrm>
            <a:off x="5163841" y="5099576"/>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Restricted BM</a:t>
            </a:r>
          </a:p>
        </p:txBody>
      </p:sp>
      <p:sp>
        <p:nvSpPr>
          <p:cNvPr id="13338" name="Oval 26"/>
          <p:cNvSpPr>
            <a:spLocks noChangeArrowheads="1"/>
          </p:cNvSpPr>
          <p:nvPr/>
        </p:nvSpPr>
        <p:spPr bwMode="auto">
          <a:xfrm>
            <a:off x="6953760" y="5445212"/>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39" name="Text Box 27"/>
          <p:cNvSpPr txBox="1">
            <a:spLocks noChangeArrowheads="1"/>
          </p:cNvSpPr>
          <p:nvPr/>
        </p:nvSpPr>
        <p:spPr bwMode="auto">
          <a:xfrm>
            <a:off x="2083680" y="5122619"/>
            <a:ext cx="216000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Belief Net</a:t>
            </a:r>
          </a:p>
        </p:txBody>
      </p:sp>
      <p:sp>
        <p:nvSpPr>
          <p:cNvPr id="13340" name="Oval 28"/>
          <p:cNvSpPr>
            <a:spLocks noChangeArrowheads="1"/>
          </p:cNvSpPr>
          <p:nvPr/>
        </p:nvSpPr>
        <p:spPr bwMode="auto">
          <a:xfrm>
            <a:off x="2003040" y="5417849"/>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41" name="Oval 29"/>
          <p:cNvSpPr>
            <a:spLocks noChangeArrowheads="1"/>
          </p:cNvSpPr>
          <p:nvPr/>
        </p:nvSpPr>
        <p:spPr bwMode="auto">
          <a:xfrm>
            <a:off x="7509600" y="226391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42" name="Text Box 30"/>
          <p:cNvSpPr txBox="1">
            <a:spLocks noChangeArrowheads="1"/>
          </p:cNvSpPr>
          <p:nvPr/>
        </p:nvSpPr>
        <p:spPr bwMode="auto">
          <a:xfrm>
            <a:off x="1572480" y="3727111"/>
            <a:ext cx="298944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(sparse/denoising) Autoencoder</a:t>
            </a:r>
          </a:p>
        </p:txBody>
      </p:sp>
      <p:sp>
        <p:nvSpPr>
          <p:cNvPr id="13343" name="Oval 31"/>
          <p:cNvSpPr>
            <a:spLocks noChangeArrowheads="1"/>
          </p:cNvSpPr>
          <p:nvPr/>
        </p:nvSpPr>
        <p:spPr bwMode="auto">
          <a:xfrm>
            <a:off x="130464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3344" name="Line 32"/>
          <p:cNvSpPr>
            <a:spLocks noChangeShapeType="1"/>
          </p:cNvSpPr>
          <p:nvPr/>
        </p:nvSpPr>
        <p:spPr bwMode="auto">
          <a:xfrm>
            <a:off x="4561920" y="0"/>
            <a:ext cx="1440" cy="6858000"/>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45" name="Text Box 33"/>
          <p:cNvSpPr txBox="1">
            <a:spLocks noChangeArrowheads="1"/>
          </p:cNvSpPr>
          <p:nvPr/>
        </p:nvSpPr>
        <p:spPr bwMode="auto">
          <a:xfrm>
            <a:off x="5883841" y="3525490"/>
            <a:ext cx="3327840" cy="51701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UNSUPERVISED</a:t>
            </a:r>
          </a:p>
        </p:txBody>
      </p:sp>
      <p:sp>
        <p:nvSpPr>
          <p:cNvPr id="13346" name="Text Box 34"/>
          <p:cNvSpPr txBox="1">
            <a:spLocks noChangeArrowheads="1"/>
          </p:cNvSpPr>
          <p:nvPr/>
        </p:nvSpPr>
        <p:spPr bwMode="auto">
          <a:xfrm>
            <a:off x="0" y="2968152"/>
            <a:ext cx="2903040" cy="517014"/>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SUPERVISED</a:t>
            </a:r>
          </a:p>
        </p:txBody>
      </p:sp>
      <p:sp>
        <p:nvSpPr>
          <p:cNvPr id="13347" name="Text Box 35"/>
          <p:cNvSpPr txBox="1">
            <a:spLocks noChangeArrowheads="1"/>
          </p:cNvSpPr>
          <p:nvPr/>
        </p:nvSpPr>
        <p:spPr bwMode="auto">
          <a:xfrm rot="16200000">
            <a:off x="3449433" y="5759912"/>
            <a:ext cx="1667695" cy="51696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DEEP</a:t>
            </a:r>
          </a:p>
        </p:txBody>
      </p:sp>
      <p:sp>
        <p:nvSpPr>
          <p:cNvPr id="13348" name="Text Box 36"/>
          <p:cNvSpPr txBox="1">
            <a:spLocks noChangeArrowheads="1"/>
          </p:cNvSpPr>
          <p:nvPr/>
        </p:nvSpPr>
        <p:spPr bwMode="auto">
          <a:xfrm rot="16200000">
            <a:off x="3592669" y="985091"/>
            <a:ext cx="2492902" cy="51696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SHALLOW</a:t>
            </a:r>
          </a:p>
        </p:txBody>
      </p:sp>
      <p:sp>
        <p:nvSpPr>
          <p:cNvPr id="39" name="TextBox 38"/>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7656944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
          <p:cNvSpPr>
            <a:spLocks noGrp="1"/>
          </p:cNvSpPr>
          <p:nvPr>
            <p:ph type="sldNum" idx="12"/>
          </p:nvPr>
        </p:nvSpPr>
        <p:spPr/>
        <p:txBody>
          <a:bodyPr/>
          <a:lstStyle/>
          <a:p>
            <a:fld id="{563EA5A8-02E3-A248-8F95-9D54DED95A07}" type="slidenum">
              <a:rPr lang="en-US"/>
              <a:pPr/>
              <a:t>78</a:t>
            </a:fld>
            <a:endParaRPr lang="en-US"/>
          </a:p>
        </p:txBody>
      </p:sp>
      <p:sp>
        <p:nvSpPr>
          <p:cNvPr id="14337" name="Rectangle 1"/>
          <p:cNvSpPr>
            <a:spLocks noChangeArrowheads="1"/>
          </p:cNvSpPr>
          <p:nvPr/>
        </p:nvSpPr>
        <p:spPr bwMode="auto">
          <a:xfrm>
            <a:off x="4561920" y="0"/>
            <a:ext cx="4582080" cy="6858000"/>
          </a:xfrm>
          <a:prstGeom prst="rect">
            <a:avLst/>
          </a:prstGeom>
          <a:solidFill>
            <a:srgbClr val="FFFF66">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38" name="Rectangle 2"/>
          <p:cNvSpPr>
            <a:spLocks noChangeArrowheads="1"/>
          </p:cNvSpPr>
          <p:nvPr/>
        </p:nvSpPr>
        <p:spPr bwMode="auto">
          <a:xfrm>
            <a:off x="0" y="3526931"/>
            <a:ext cx="9144000" cy="3331069"/>
          </a:xfrm>
          <a:prstGeom prst="rect">
            <a:avLst/>
          </a:prstGeom>
          <a:solidFill>
            <a:srgbClr val="9999FF">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39" name="Rectangle 3"/>
          <p:cNvSpPr>
            <a:spLocks noChangeArrowheads="1"/>
          </p:cNvSpPr>
          <p:nvPr/>
        </p:nvSpPr>
        <p:spPr bwMode="auto">
          <a:xfrm>
            <a:off x="0" y="-33123"/>
            <a:ext cx="9144000" cy="3525491"/>
          </a:xfrm>
          <a:prstGeom prst="rect">
            <a:avLst/>
          </a:prstGeom>
          <a:solidFill>
            <a:srgbClr val="94BD5E">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40" name="Text Box 4"/>
          <p:cNvSpPr txBox="1">
            <a:spLocks noChangeArrowheads="1"/>
          </p:cNvSpPr>
          <p:nvPr/>
        </p:nvSpPr>
        <p:spPr bwMode="auto">
          <a:xfrm>
            <a:off x="6192000" y="2374810"/>
            <a:ext cx="148320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Perceptron</a:t>
            </a:r>
          </a:p>
        </p:txBody>
      </p:sp>
      <p:sp>
        <p:nvSpPr>
          <p:cNvPr id="14341" name="Text Box 5"/>
          <p:cNvSpPr txBox="1">
            <a:spLocks noChangeArrowheads="1"/>
          </p:cNvSpPr>
          <p:nvPr/>
        </p:nvSpPr>
        <p:spPr bwMode="auto">
          <a:xfrm>
            <a:off x="1527840" y="2379130"/>
            <a:ext cx="1774080" cy="60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Neural Net</a:t>
            </a:r>
          </a:p>
        </p:txBody>
      </p:sp>
      <p:sp>
        <p:nvSpPr>
          <p:cNvPr id="14342" name="Oval 6"/>
          <p:cNvSpPr>
            <a:spLocks noChangeArrowheads="1"/>
          </p:cNvSpPr>
          <p:nvPr/>
        </p:nvSpPr>
        <p:spPr bwMode="auto">
          <a:xfrm>
            <a:off x="7878240" y="107723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43" name="Text Box 7"/>
          <p:cNvSpPr txBox="1">
            <a:spLocks noChangeArrowheads="1"/>
          </p:cNvSpPr>
          <p:nvPr/>
        </p:nvSpPr>
        <p:spPr bwMode="auto">
          <a:xfrm>
            <a:off x="7378561" y="1271654"/>
            <a:ext cx="1208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Boosting</a:t>
            </a:r>
          </a:p>
        </p:txBody>
      </p:sp>
      <p:sp>
        <p:nvSpPr>
          <p:cNvPr id="14344" name="Oval 8"/>
          <p:cNvSpPr>
            <a:spLocks noChangeArrowheads="1"/>
          </p:cNvSpPr>
          <p:nvPr/>
        </p:nvSpPr>
        <p:spPr bwMode="auto">
          <a:xfrm>
            <a:off x="8438400" y="269596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45" name="Text Box 9"/>
          <p:cNvSpPr txBox="1">
            <a:spLocks noChangeArrowheads="1"/>
          </p:cNvSpPr>
          <p:nvPr/>
        </p:nvSpPr>
        <p:spPr bwMode="auto">
          <a:xfrm>
            <a:off x="8167680" y="2888944"/>
            <a:ext cx="94464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SVM</a:t>
            </a:r>
          </a:p>
        </p:txBody>
      </p:sp>
      <p:sp>
        <p:nvSpPr>
          <p:cNvPr id="14346" name="Oval 10"/>
          <p:cNvSpPr>
            <a:spLocks noChangeArrowheads="1"/>
          </p:cNvSpPr>
          <p:nvPr/>
        </p:nvSpPr>
        <p:spPr bwMode="auto">
          <a:xfrm>
            <a:off x="1448640" y="224951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47" name="Text Box 11"/>
          <p:cNvSpPr txBox="1">
            <a:spLocks noChangeArrowheads="1"/>
          </p:cNvSpPr>
          <p:nvPr/>
        </p:nvSpPr>
        <p:spPr bwMode="auto">
          <a:xfrm>
            <a:off x="1985761" y="1464635"/>
            <a:ext cx="192096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Convolutional Neural Net</a:t>
            </a:r>
          </a:p>
        </p:txBody>
      </p:sp>
      <p:sp>
        <p:nvSpPr>
          <p:cNvPr id="14348" name="Oval 12"/>
          <p:cNvSpPr>
            <a:spLocks noChangeArrowheads="1"/>
          </p:cNvSpPr>
          <p:nvPr/>
        </p:nvSpPr>
        <p:spPr bwMode="auto">
          <a:xfrm>
            <a:off x="1873440" y="13681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49" name="Text Box 13"/>
          <p:cNvSpPr txBox="1">
            <a:spLocks noChangeArrowheads="1"/>
          </p:cNvSpPr>
          <p:nvPr/>
        </p:nvSpPr>
        <p:spPr bwMode="auto">
          <a:xfrm>
            <a:off x="2868480" y="648068"/>
            <a:ext cx="192096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Recurrent Neural Net</a:t>
            </a:r>
          </a:p>
        </p:txBody>
      </p:sp>
      <p:sp>
        <p:nvSpPr>
          <p:cNvPr id="14350" name="Oval 14"/>
          <p:cNvSpPr>
            <a:spLocks noChangeArrowheads="1"/>
          </p:cNvSpPr>
          <p:nvPr/>
        </p:nvSpPr>
        <p:spPr bwMode="auto">
          <a:xfrm>
            <a:off x="2754720" y="55157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51" name="Text Box 15"/>
          <p:cNvSpPr txBox="1">
            <a:spLocks noChangeArrowheads="1"/>
          </p:cNvSpPr>
          <p:nvPr/>
        </p:nvSpPr>
        <p:spPr bwMode="auto">
          <a:xfrm>
            <a:off x="6046560" y="3662305"/>
            <a:ext cx="1774080" cy="69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latin typeface="Times New Roman" charset="0"/>
              </a:rPr>
              <a:t>AutoencoderNeural Net</a:t>
            </a:r>
          </a:p>
        </p:txBody>
      </p:sp>
      <p:sp>
        <p:nvSpPr>
          <p:cNvPr id="14352" name="Oval 16"/>
          <p:cNvSpPr>
            <a:spLocks noChangeArrowheads="1"/>
          </p:cNvSpPr>
          <p:nvPr/>
        </p:nvSpPr>
        <p:spPr bwMode="auto">
          <a:xfrm>
            <a:off x="760752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53" name="Oval 17"/>
          <p:cNvSpPr>
            <a:spLocks noChangeArrowheads="1"/>
          </p:cNvSpPr>
          <p:nvPr/>
        </p:nvSpPr>
        <p:spPr bwMode="auto">
          <a:xfrm>
            <a:off x="7509600" y="2263918"/>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54" name="Text Box 18"/>
          <p:cNvSpPr txBox="1">
            <a:spLocks noChangeArrowheads="1"/>
          </p:cNvSpPr>
          <p:nvPr/>
        </p:nvSpPr>
        <p:spPr bwMode="auto">
          <a:xfrm>
            <a:off x="1572480" y="3727111"/>
            <a:ext cx="298944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(sparse/denoising) Autoencoder</a:t>
            </a:r>
          </a:p>
        </p:txBody>
      </p:sp>
      <p:sp>
        <p:nvSpPr>
          <p:cNvPr id="14355" name="Oval 19"/>
          <p:cNvSpPr>
            <a:spLocks noChangeArrowheads="1"/>
          </p:cNvSpPr>
          <p:nvPr/>
        </p:nvSpPr>
        <p:spPr bwMode="auto">
          <a:xfrm>
            <a:off x="1304640" y="403962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56" name="Line 20"/>
          <p:cNvSpPr>
            <a:spLocks noChangeShapeType="1"/>
          </p:cNvSpPr>
          <p:nvPr/>
        </p:nvSpPr>
        <p:spPr bwMode="auto">
          <a:xfrm>
            <a:off x="4561920" y="0"/>
            <a:ext cx="1440" cy="6858000"/>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4357" name="Text Box 21"/>
          <p:cNvSpPr txBox="1">
            <a:spLocks noChangeArrowheads="1"/>
          </p:cNvSpPr>
          <p:nvPr/>
        </p:nvSpPr>
        <p:spPr bwMode="auto">
          <a:xfrm>
            <a:off x="5883841" y="3525490"/>
            <a:ext cx="3327840" cy="51701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UNSUPERVISED</a:t>
            </a:r>
          </a:p>
        </p:txBody>
      </p:sp>
      <p:sp>
        <p:nvSpPr>
          <p:cNvPr id="14358" name="Text Box 22"/>
          <p:cNvSpPr txBox="1">
            <a:spLocks noChangeArrowheads="1"/>
          </p:cNvSpPr>
          <p:nvPr/>
        </p:nvSpPr>
        <p:spPr bwMode="auto">
          <a:xfrm>
            <a:off x="0" y="2968152"/>
            <a:ext cx="2903040" cy="517014"/>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SUPERVISED</a:t>
            </a:r>
          </a:p>
        </p:txBody>
      </p:sp>
      <p:sp>
        <p:nvSpPr>
          <p:cNvPr id="14359" name="Text Box 23"/>
          <p:cNvSpPr txBox="1">
            <a:spLocks noChangeArrowheads="1"/>
          </p:cNvSpPr>
          <p:nvPr/>
        </p:nvSpPr>
        <p:spPr bwMode="auto">
          <a:xfrm rot="16200000">
            <a:off x="3449433" y="5759912"/>
            <a:ext cx="1667695" cy="51696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DEEP</a:t>
            </a:r>
          </a:p>
        </p:txBody>
      </p:sp>
      <p:sp>
        <p:nvSpPr>
          <p:cNvPr id="14360" name="Text Box 24"/>
          <p:cNvSpPr txBox="1">
            <a:spLocks noChangeArrowheads="1"/>
          </p:cNvSpPr>
          <p:nvPr/>
        </p:nvSpPr>
        <p:spPr bwMode="auto">
          <a:xfrm rot="16200000">
            <a:off x="3592669" y="985091"/>
            <a:ext cx="2492902" cy="51696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SHALLOW</a:t>
            </a:r>
          </a:p>
        </p:txBody>
      </p:sp>
      <p:sp>
        <p:nvSpPr>
          <p:cNvPr id="14361" name="Oval 25"/>
          <p:cNvSpPr>
            <a:spLocks noChangeArrowheads="1"/>
          </p:cNvSpPr>
          <p:nvPr/>
        </p:nvSpPr>
        <p:spPr bwMode="auto">
          <a:xfrm>
            <a:off x="0" y="4355018"/>
            <a:ext cx="9144000" cy="2502983"/>
          </a:xfrm>
          <a:prstGeom prst="ellipse">
            <a:avLst/>
          </a:prstGeom>
          <a:solidFill>
            <a:srgbClr val="99CCFF">
              <a:alpha val="50000"/>
            </a:srgbClr>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62" name="Oval 26"/>
          <p:cNvSpPr>
            <a:spLocks noChangeArrowheads="1"/>
          </p:cNvSpPr>
          <p:nvPr/>
        </p:nvSpPr>
        <p:spPr bwMode="auto">
          <a:xfrm>
            <a:off x="578880" y="5197506"/>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63" name="Text Box 27"/>
          <p:cNvSpPr txBox="1">
            <a:spLocks noChangeArrowheads="1"/>
          </p:cNvSpPr>
          <p:nvPr/>
        </p:nvSpPr>
        <p:spPr bwMode="auto">
          <a:xfrm>
            <a:off x="367201" y="4769781"/>
            <a:ext cx="669600"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8745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83000"/>
              </a:lnSpc>
            </a:pPr>
            <a:r>
              <a:rPr lang="en-US" sz="2200" b="1">
                <a:latin typeface="Symbol" charset="0"/>
              </a:rPr>
              <a:t>SP</a:t>
            </a:r>
          </a:p>
        </p:txBody>
      </p:sp>
      <p:sp>
        <p:nvSpPr>
          <p:cNvPr id="14364" name="Oval 28"/>
          <p:cNvSpPr>
            <a:spLocks noChangeArrowheads="1"/>
          </p:cNvSpPr>
          <p:nvPr/>
        </p:nvSpPr>
        <p:spPr bwMode="auto">
          <a:xfrm>
            <a:off x="1344960" y="6297782"/>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65" name="Text Box 29"/>
          <p:cNvSpPr txBox="1">
            <a:spLocks noChangeArrowheads="1"/>
          </p:cNvSpPr>
          <p:nvPr/>
        </p:nvSpPr>
        <p:spPr bwMode="auto">
          <a:xfrm>
            <a:off x="829440" y="5847015"/>
            <a:ext cx="12441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BayesNP</a:t>
            </a:r>
          </a:p>
        </p:txBody>
      </p:sp>
      <p:sp>
        <p:nvSpPr>
          <p:cNvPr id="14366" name="Text Box 30"/>
          <p:cNvSpPr txBox="1">
            <a:spLocks noChangeArrowheads="1"/>
          </p:cNvSpPr>
          <p:nvPr/>
        </p:nvSpPr>
        <p:spPr bwMode="auto">
          <a:xfrm>
            <a:off x="2083680" y="5122619"/>
            <a:ext cx="216000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Deep Belief Net</a:t>
            </a:r>
          </a:p>
        </p:txBody>
      </p:sp>
      <p:sp>
        <p:nvSpPr>
          <p:cNvPr id="14367" name="Oval 31"/>
          <p:cNvSpPr>
            <a:spLocks noChangeArrowheads="1"/>
          </p:cNvSpPr>
          <p:nvPr/>
        </p:nvSpPr>
        <p:spPr bwMode="auto">
          <a:xfrm>
            <a:off x="2003040" y="5417849"/>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68" name="Oval 32"/>
          <p:cNvSpPr>
            <a:spLocks noChangeArrowheads="1"/>
          </p:cNvSpPr>
          <p:nvPr/>
        </p:nvSpPr>
        <p:spPr bwMode="auto">
          <a:xfrm>
            <a:off x="8189280" y="5184544"/>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69" name="Text Box 33"/>
          <p:cNvSpPr txBox="1">
            <a:spLocks noChangeArrowheads="1"/>
          </p:cNvSpPr>
          <p:nvPr/>
        </p:nvSpPr>
        <p:spPr bwMode="auto">
          <a:xfrm>
            <a:off x="7846561" y="4756820"/>
            <a:ext cx="99792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b="1">
                <a:latin typeface="Times New Roman" charset="0"/>
              </a:rPr>
              <a:t>GMM</a:t>
            </a:r>
          </a:p>
        </p:txBody>
      </p:sp>
      <p:sp>
        <p:nvSpPr>
          <p:cNvPr id="14370" name="Text Box 34"/>
          <p:cNvSpPr txBox="1">
            <a:spLocks noChangeArrowheads="1"/>
          </p:cNvSpPr>
          <p:nvPr/>
        </p:nvSpPr>
        <p:spPr bwMode="auto">
          <a:xfrm>
            <a:off x="5654880" y="4347817"/>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Sparse Coding</a:t>
            </a:r>
          </a:p>
        </p:txBody>
      </p:sp>
      <p:sp>
        <p:nvSpPr>
          <p:cNvPr id="14371" name="Oval 35"/>
          <p:cNvSpPr>
            <a:spLocks noChangeArrowheads="1"/>
          </p:cNvSpPr>
          <p:nvPr/>
        </p:nvSpPr>
        <p:spPr bwMode="auto">
          <a:xfrm>
            <a:off x="7443360" y="4693453"/>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72" name="Text Box 36"/>
          <p:cNvSpPr txBox="1">
            <a:spLocks noChangeArrowheads="1"/>
          </p:cNvSpPr>
          <p:nvPr/>
        </p:nvSpPr>
        <p:spPr bwMode="auto">
          <a:xfrm>
            <a:off x="5163841" y="5099576"/>
            <a:ext cx="199728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200" b="1">
                <a:latin typeface="Times New Roman" charset="0"/>
              </a:rPr>
              <a:t>Restricted BM</a:t>
            </a:r>
          </a:p>
        </p:txBody>
      </p:sp>
      <p:sp>
        <p:nvSpPr>
          <p:cNvPr id="14373" name="Oval 37"/>
          <p:cNvSpPr>
            <a:spLocks noChangeArrowheads="1"/>
          </p:cNvSpPr>
          <p:nvPr/>
        </p:nvSpPr>
        <p:spPr bwMode="auto">
          <a:xfrm>
            <a:off x="6953760" y="5445212"/>
            <a:ext cx="207360" cy="207382"/>
          </a:xfrm>
          <a:prstGeom prst="ellipse">
            <a:avLst/>
          </a:prstGeom>
          <a:solidFill>
            <a:srgbClr val="C0C0C0"/>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4374" name="Text Box 38"/>
          <p:cNvSpPr txBox="1">
            <a:spLocks noChangeArrowheads="1"/>
          </p:cNvSpPr>
          <p:nvPr/>
        </p:nvSpPr>
        <p:spPr bwMode="auto">
          <a:xfrm>
            <a:off x="2305440" y="4464469"/>
            <a:ext cx="3327840" cy="51701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8022"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3100" b="1">
                <a:latin typeface="Times New Roman" charset="0"/>
              </a:rPr>
              <a:t>PROBABILISTIC</a:t>
            </a:r>
          </a:p>
        </p:txBody>
      </p:sp>
      <p:sp>
        <p:nvSpPr>
          <p:cNvPr id="41" name="TextBox 4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2050429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2"/>
          <p:cNvSpPr txBox="1">
            <a:spLocks/>
          </p:cNvSpPr>
          <p:nvPr/>
        </p:nvSpPr>
        <p:spPr>
          <a:xfrm>
            <a:off x="685800" y="1143000"/>
            <a:ext cx="7772400" cy="5257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endParaRPr lang="en-US" dirty="0"/>
          </a:p>
        </p:txBody>
      </p:sp>
      <p:sp>
        <p:nvSpPr>
          <p:cNvPr id="50" name="Slide Number Placeholder 3"/>
          <p:cNvSpPr>
            <a:spLocks noGrp="1"/>
          </p:cNvSpPr>
          <p:nvPr>
            <p:ph type="sldNum" idx="12"/>
          </p:nvPr>
        </p:nvSpPr>
        <p:spPr/>
        <p:txBody>
          <a:bodyPr/>
          <a:lstStyle/>
          <a:p>
            <a:fld id="{0C5F25B8-787B-884A-ACAF-3762DD321ED5}" type="slidenum">
              <a:rPr lang="en-US"/>
              <a:pPr/>
              <a:t>79</a:t>
            </a:fld>
            <a:endParaRPr lang="en-US"/>
          </a:p>
        </p:txBody>
      </p:sp>
      <p:sp>
        <p:nvSpPr>
          <p:cNvPr id="15366" name="Rectangle 6"/>
          <p:cNvSpPr>
            <a:spLocks noChangeArrowheads="1"/>
          </p:cNvSpPr>
          <p:nvPr/>
        </p:nvSpPr>
        <p:spPr bwMode="auto">
          <a:xfrm>
            <a:off x="1820160" y="3318108"/>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67" name="Rectangle 7"/>
          <p:cNvSpPr>
            <a:spLocks noChangeArrowheads="1"/>
          </p:cNvSpPr>
          <p:nvPr/>
        </p:nvSpPr>
        <p:spPr bwMode="auto">
          <a:xfrm>
            <a:off x="1820160" y="2697404"/>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68" name="Rectangle 8"/>
          <p:cNvSpPr>
            <a:spLocks noChangeArrowheads="1"/>
          </p:cNvSpPr>
          <p:nvPr/>
        </p:nvSpPr>
        <p:spPr bwMode="auto">
          <a:xfrm>
            <a:off x="1821600" y="204501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69" name="Line 9"/>
          <p:cNvSpPr>
            <a:spLocks noChangeShapeType="1"/>
          </p:cNvSpPr>
          <p:nvPr/>
        </p:nvSpPr>
        <p:spPr bwMode="auto">
          <a:xfrm flipV="1">
            <a:off x="2377441" y="2901905"/>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0" name="Line 10"/>
          <p:cNvSpPr>
            <a:spLocks noChangeShapeType="1"/>
          </p:cNvSpPr>
          <p:nvPr/>
        </p:nvSpPr>
        <p:spPr bwMode="auto">
          <a:xfrm flipV="1">
            <a:off x="2377441" y="2248077"/>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1" name="Line 11"/>
          <p:cNvSpPr>
            <a:spLocks noChangeShapeType="1"/>
          </p:cNvSpPr>
          <p:nvPr/>
        </p:nvSpPr>
        <p:spPr bwMode="auto">
          <a:xfrm flipV="1">
            <a:off x="2377441" y="3522610"/>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2" name="Line 12"/>
          <p:cNvSpPr>
            <a:spLocks noChangeShapeType="1"/>
          </p:cNvSpPr>
          <p:nvPr/>
        </p:nvSpPr>
        <p:spPr bwMode="auto">
          <a:xfrm flipV="1">
            <a:off x="2377441" y="1628812"/>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3" name="Text Box 13"/>
          <p:cNvSpPr txBox="1">
            <a:spLocks noChangeArrowheads="1"/>
          </p:cNvSpPr>
          <p:nvPr/>
        </p:nvSpPr>
        <p:spPr bwMode="auto">
          <a:xfrm>
            <a:off x="2453760" y="3668066"/>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374" name="Rectangle 14"/>
          <p:cNvSpPr>
            <a:spLocks noChangeArrowheads="1"/>
          </p:cNvSpPr>
          <p:nvPr/>
        </p:nvSpPr>
        <p:spPr bwMode="auto">
          <a:xfrm>
            <a:off x="4923360" y="3318108"/>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75" name="Rectangle 15"/>
          <p:cNvSpPr>
            <a:spLocks noChangeArrowheads="1"/>
          </p:cNvSpPr>
          <p:nvPr/>
        </p:nvSpPr>
        <p:spPr bwMode="auto">
          <a:xfrm>
            <a:off x="4923360" y="2698843"/>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76" name="Rectangle 16"/>
          <p:cNvSpPr>
            <a:spLocks noChangeArrowheads="1"/>
          </p:cNvSpPr>
          <p:nvPr/>
        </p:nvSpPr>
        <p:spPr bwMode="auto">
          <a:xfrm>
            <a:off x="4923360" y="204501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77" name="Line 17"/>
          <p:cNvSpPr>
            <a:spLocks noChangeShapeType="1"/>
          </p:cNvSpPr>
          <p:nvPr/>
        </p:nvSpPr>
        <p:spPr bwMode="auto">
          <a:xfrm>
            <a:off x="5479201" y="2250957"/>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8" name="Line 18"/>
          <p:cNvSpPr>
            <a:spLocks noChangeShapeType="1"/>
          </p:cNvSpPr>
          <p:nvPr/>
        </p:nvSpPr>
        <p:spPr bwMode="auto">
          <a:xfrm>
            <a:off x="5479201" y="2903345"/>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9" name="Line 19"/>
          <p:cNvSpPr>
            <a:spLocks noChangeShapeType="1"/>
          </p:cNvSpPr>
          <p:nvPr/>
        </p:nvSpPr>
        <p:spPr bwMode="auto">
          <a:xfrm>
            <a:off x="5479201" y="1630251"/>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0" name="Line 20"/>
          <p:cNvSpPr>
            <a:spLocks noChangeShapeType="1"/>
          </p:cNvSpPr>
          <p:nvPr/>
        </p:nvSpPr>
        <p:spPr bwMode="auto">
          <a:xfrm>
            <a:off x="5479201" y="3524050"/>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1" name="Text Box 21"/>
          <p:cNvSpPr txBox="1">
            <a:spLocks noChangeArrowheads="1"/>
          </p:cNvSpPr>
          <p:nvPr/>
        </p:nvSpPr>
        <p:spPr bwMode="auto">
          <a:xfrm>
            <a:off x="5556960" y="3668066"/>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382" name="Rectangle 22"/>
          <p:cNvSpPr>
            <a:spLocks noChangeArrowheads="1"/>
          </p:cNvSpPr>
          <p:nvPr/>
        </p:nvSpPr>
        <p:spPr bwMode="auto">
          <a:xfrm>
            <a:off x="1831680" y="5999670"/>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83" name="Rectangle 23"/>
          <p:cNvSpPr>
            <a:spLocks noChangeArrowheads="1"/>
          </p:cNvSpPr>
          <p:nvPr/>
        </p:nvSpPr>
        <p:spPr bwMode="auto">
          <a:xfrm>
            <a:off x="1831680" y="537896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84" name="Rectangle 24"/>
          <p:cNvSpPr>
            <a:spLocks noChangeArrowheads="1"/>
          </p:cNvSpPr>
          <p:nvPr/>
        </p:nvSpPr>
        <p:spPr bwMode="auto">
          <a:xfrm>
            <a:off x="1831680" y="4726576"/>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85" name="Line 25"/>
          <p:cNvSpPr>
            <a:spLocks noChangeShapeType="1"/>
          </p:cNvSpPr>
          <p:nvPr/>
        </p:nvSpPr>
        <p:spPr bwMode="auto">
          <a:xfrm flipV="1">
            <a:off x="2387520" y="5583467"/>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6" name="Line 26"/>
          <p:cNvSpPr>
            <a:spLocks noChangeShapeType="1"/>
          </p:cNvSpPr>
          <p:nvPr/>
        </p:nvSpPr>
        <p:spPr bwMode="auto">
          <a:xfrm flipV="1">
            <a:off x="2387520" y="4929638"/>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7" name="Line 27"/>
          <p:cNvSpPr>
            <a:spLocks noChangeShapeType="1"/>
          </p:cNvSpPr>
          <p:nvPr/>
        </p:nvSpPr>
        <p:spPr bwMode="auto">
          <a:xfrm flipV="1">
            <a:off x="2387520" y="6204172"/>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8" name="Line 28"/>
          <p:cNvSpPr>
            <a:spLocks noChangeShapeType="1"/>
          </p:cNvSpPr>
          <p:nvPr/>
        </p:nvSpPr>
        <p:spPr bwMode="auto">
          <a:xfrm flipV="1">
            <a:off x="2387520" y="4308933"/>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9" name="Text Box 29"/>
          <p:cNvSpPr txBox="1">
            <a:spLocks noChangeArrowheads="1"/>
          </p:cNvSpPr>
          <p:nvPr/>
        </p:nvSpPr>
        <p:spPr bwMode="auto">
          <a:xfrm>
            <a:off x="2463840" y="6348187"/>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390" name="Text Box 30"/>
          <p:cNvSpPr txBox="1">
            <a:spLocks noChangeArrowheads="1"/>
          </p:cNvSpPr>
          <p:nvPr/>
        </p:nvSpPr>
        <p:spPr bwMode="auto">
          <a:xfrm rot="16200000">
            <a:off x="483012" y="2611735"/>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feed-forward</a:t>
            </a:r>
          </a:p>
        </p:txBody>
      </p:sp>
      <p:sp>
        <p:nvSpPr>
          <p:cNvPr id="15391" name="Text Box 31"/>
          <p:cNvSpPr txBox="1">
            <a:spLocks noChangeArrowheads="1"/>
          </p:cNvSpPr>
          <p:nvPr/>
        </p:nvSpPr>
        <p:spPr bwMode="auto">
          <a:xfrm rot="16200000">
            <a:off x="3519971" y="2611735"/>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Feed-back</a:t>
            </a:r>
          </a:p>
        </p:txBody>
      </p:sp>
      <p:sp>
        <p:nvSpPr>
          <p:cNvPr id="15392" name="Text Box 32"/>
          <p:cNvSpPr txBox="1">
            <a:spLocks noChangeArrowheads="1"/>
          </p:cNvSpPr>
          <p:nvPr/>
        </p:nvSpPr>
        <p:spPr bwMode="auto">
          <a:xfrm rot="16200000">
            <a:off x="526212" y="5293297"/>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Bi-directional</a:t>
            </a:r>
          </a:p>
        </p:txBody>
      </p:sp>
      <p:sp>
        <p:nvSpPr>
          <p:cNvPr id="15393" name="Text Box 33"/>
          <p:cNvSpPr txBox="1">
            <a:spLocks noChangeArrowheads="1"/>
          </p:cNvSpPr>
          <p:nvPr/>
        </p:nvSpPr>
        <p:spPr bwMode="auto">
          <a:xfrm>
            <a:off x="2867040" y="2150146"/>
            <a:ext cx="165888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dirty="0"/>
              <a:t> Neural nets</a:t>
            </a:r>
          </a:p>
          <a:p>
            <a:pPr algn="l">
              <a:spcBef>
                <a:spcPts val="0"/>
              </a:spcBef>
              <a:buSzPct val="58000"/>
              <a:buFont typeface="Times New Roman" charset="0"/>
              <a:buBlip>
                <a:blip r:embed="rId3"/>
              </a:buBlip>
            </a:pPr>
            <a:r>
              <a:rPr lang="en-US" sz="1400" dirty="0"/>
              <a:t> </a:t>
            </a:r>
            <a:r>
              <a:rPr lang="en-US" sz="1400" dirty="0" err="1"/>
              <a:t>Conv</a:t>
            </a:r>
            <a:r>
              <a:rPr lang="en-US" sz="1400" dirty="0"/>
              <a:t> Nets</a:t>
            </a:r>
          </a:p>
        </p:txBody>
      </p:sp>
      <p:sp>
        <p:nvSpPr>
          <p:cNvPr id="15394" name="Text Box 34"/>
          <p:cNvSpPr txBox="1">
            <a:spLocks noChangeArrowheads="1"/>
          </p:cNvSpPr>
          <p:nvPr/>
        </p:nvSpPr>
        <p:spPr bwMode="auto">
          <a:xfrm>
            <a:off x="5937121" y="2150146"/>
            <a:ext cx="256464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a:t> Hierar. Sparse Coding</a:t>
            </a:r>
          </a:p>
          <a:p>
            <a:pPr algn="l">
              <a:spcBef>
                <a:spcPts val="0"/>
              </a:spcBef>
              <a:buSzPct val="58000"/>
              <a:buFont typeface="Times New Roman" charset="0"/>
              <a:buBlip>
                <a:blip r:embed="rId3"/>
              </a:buBlip>
            </a:pPr>
            <a:r>
              <a:rPr lang="en-US" sz="1400"/>
              <a:t> Deconv Nets</a:t>
            </a:r>
          </a:p>
        </p:txBody>
      </p:sp>
      <p:sp>
        <p:nvSpPr>
          <p:cNvPr id="15395" name="Text Box 35"/>
          <p:cNvSpPr txBox="1">
            <a:spLocks noChangeArrowheads="1"/>
          </p:cNvSpPr>
          <p:nvPr/>
        </p:nvSpPr>
        <p:spPr bwMode="auto">
          <a:xfrm>
            <a:off x="2812321" y="4798584"/>
            <a:ext cx="1598400" cy="1010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dirty="0"/>
              <a:t> Stacked </a:t>
            </a:r>
          </a:p>
          <a:p>
            <a:pPr algn="l">
              <a:spcBef>
                <a:spcPts val="0"/>
              </a:spcBef>
              <a:buSzPct val="58000"/>
            </a:pPr>
            <a:r>
              <a:rPr lang="en-US" sz="1400" dirty="0"/>
              <a:t>Auto-encoders</a:t>
            </a:r>
          </a:p>
          <a:p>
            <a:pPr algn="l">
              <a:spcBef>
                <a:spcPts val="0"/>
              </a:spcBef>
              <a:buSzPct val="58000"/>
              <a:buFont typeface="Times New Roman" charset="0"/>
              <a:buBlip>
                <a:blip r:embed="rId3"/>
              </a:buBlip>
            </a:pPr>
            <a:r>
              <a:rPr lang="en-US" sz="1400" dirty="0"/>
              <a:t> DBM</a:t>
            </a:r>
          </a:p>
        </p:txBody>
      </p:sp>
      <p:sp>
        <p:nvSpPr>
          <p:cNvPr id="15396" name="Rectangle 36"/>
          <p:cNvSpPr>
            <a:spLocks noChangeArrowheads="1"/>
          </p:cNvSpPr>
          <p:nvPr/>
        </p:nvSpPr>
        <p:spPr bwMode="auto">
          <a:xfrm>
            <a:off x="4923360" y="5996789"/>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97" name="Rectangle 37"/>
          <p:cNvSpPr>
            <a:spLocks noChangeArrowheads="1"/>
          </p:cNvSpPr>
          <p:nvPr/>
        </p:nvSpPr>
        <p:spPr bwMode="auto">
          <a:xfrm>
            <a:off x="4923360" y="537608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98" name="Rectangle 38"/>
          <p:cNvSpPr>
            <a:spLocks noChangeArrowheads="1"/>
          </p:cNvSpPr>
          <p:nvPr/>
        </p:nvSpPr>
        <p:spPr bwMode="auto">
          <a:xfrm>
            <a:off x="4923360" y="4723696"/>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99" name="Line 39"/>
          <p:cNvSpPr>
            <a:spLocks noChangeShapeType="1"/>
          </p:cNvSpPr>
          <p:nvPr/>
        </p:nvSpPr>
        <p:spPr bwMode="auto">
          <a:xfrm flipV="1">
            <a:off x="5479201" y="5580587"/>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0" name="Line 40"/>
          <p:cNvSpPr>
            <a:spLocks noChangeShapeType="1"/>
          </p:cNvSpPr>
          <p:nvPr/>
        </p:nvSpPr>
        <p:spPr bwMode="auto">
          <a:xfrm flipV="1">
            <a:off x="5479201" y="4926758"/>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1" name="Line 41"/>
          <p:cNvSpPr>
            <a:spLocks noChangeShapeType="1"/>
          </p:cNvSpPr>
          <p:nvPr/>
        </p:nvSpPr>
        <p:spPr bwMode="auto">
          <a:xfrm flipV="1">
            <a:off x="5479201" y="6201291"/>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2" name="Line 42"/>
          <p:cNvSpPr>
            <a:spLocks noChangeShapeType="1"/>
          </p:cNvSpPr>
          <p:nvPr/>
        </p:nvSpPr>
        <p:spPr bwMode="auto">
          <a:xfrm flipV="1">
            <a:off x="5479201" y="4306052"/>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3" name="Text Box 43"/>
          <p:cNvSpPr txBox="1">
            <a:spLocks noChangeArrowheads="1"/>
          </p:cNvSpPr>
          <p:nvPr/>
        </p:nvSpPr>
        <p:spPr bwMode="auto">
          <a:xfrm>
            <a:off x="5459040" y="6443237"/>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404" name="Text Box 44"/>
          <p:cNvSpPr txBox="1">
            <a:spLocks noChangeArrowheads="1"/>
          </p:cNvSpPr>
          <p:nvPr/>
        </p:nvSpPr>
        <p:spPr bwMode="auto">
          <a:xfrm rot="16200000">
            <a:off x="3586211" y="5290416"/>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Recurrent</a:t>
            </a:r>
          </a:p>
        </p:txBody>
      </p:sp>
      <p:sp>
        <p:nvSpPr>
          <p:cNvPr id="15405" name="Text Box 45"/>
          <p:cNvSpPr txBox="1">
            <a:spLocks noChangeArrowheads="1"/>
          </p:cNvSpPr>
          <p:nvPr/>
        </p:nvSpPr>
        <p:spPr bwMode="auto">
          <a:xfrm>
            <a:off x="6491520" y="4827387"/>
            <a:ext cx="2651040" cy="779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a:t> Recurrent Neural nets</a:t>
            </a:r>
          </a:p>
          <a:p>
            <a:pPr algn="l">
              <a:spcBef>
                <a:spcPts val="0"/>
              </a:spcBef>
              <a:buSzPct val="58000"/>
              <a:buFont typeface="Times New Roman" charset="0"/>
              <a:buBlip>
                <a:blip r:embed="rId3"/>
              </a:buBlip>
            </a:pPr>
            <a:r>
              <a:rPr lang="en-US" sz="1400"/>
              <a:t> Recursive Nets</a:t>
            </a:r>
          </a:p>
          <a:p>
            <a:pPr algn="l">
              <a:spcBef>
                <a:spcPts val="0"/>
              </a:spcBef>
              <a:buSzPct val="58000"/>
              <a:buFont typeface="Times New Roman" charset="0"/>
              <a:buBlip>
                <a:blip r:embed="rId3"/>
              </a:buBlip>
            </a:pPr>
            <a:r>
              <a:rPr lang="en-US" sz="1400"/>
              <a:t> LISTA</a:t>
            </a:r>
          </a:p>
        </p:txBody>
      </p:sp>
      <p:sp>
        <p:nvSpPr>
          <p:cNvPr id="15406" name="Line 46"/>
          <p:cNvSpPr>
            <a:spLocks noChangeShapeType="1"/>
          </p:cNvSpPr>
          <p:nvPr/>
        </p:nvSpPr>
        <p:spPr bwMode="auto">
          <a:xfrm flipV="1">
            <a:off x="6264000" y="4601284"/>
            <a:ext cx="1440" cy="1827551"/>
          </a:xfrm>
          <a:prstGeom prst="line">
            <a:avLst/>
          </a:prstGeom>
          <a:noFill/>
          <a:ln w="54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7" name="Line 47"/>
          <p:cNvSpPr>
            <a:spLocks noChangeShapeType="1"/>
          </p:cNvSpPr>
          <p:nvPr/>
        </p:nvSpPr>
        <p:spPr bwMode="auto">
          <a:xfrm>
            <a:off x="5456160" y="4627207"/>
            <a:ext cx="829440" cy="1440"/>
          </a:xfrm>
          <a:prstGeom prst="line">
            <a:avLst/>
          </a:prstGeom>
          <a:noFill/>
          <a:ln w="54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8" name="Line 48"/>
          <p:cNvSpPr>
            <a:spLocks noChangeShapeType="1"/>
          </p:cNvSpPr>
          <p:nvPr/>
        </p:nvSpPr>
        <p:spPr bwMode="auto">
          <a:xfrm flipH="1">
            <a:off x="5630400" y="6395712"/>
            <a:ext cx="62496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2"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Main types of deep architectures</a:t>
            </a:r>
          </a:p>
        </p:txBody>
      </p:sp>
      <p:sp>
        <p:nvSpPr>
          <p:cNvPr id="53" name="TextBox 52"/>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54"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Tree>
    <p:extLst>
      <p:ext uri="{BB962C8B-B14F-4D97-AF65-F5344CB8AC3E}">
        <p14:creationId xmlns:p14="http://schemas.microsoft.com/office/powerpoint/2010/main" val="39490112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Machine Learning?</a:t>
            </a:r>
            <a:endParaRPr lang="en-US" dirty="0"/>
          </a:p>
        </p:txBody>
      </p:sp>
      <p:sp>
        <p:nvSpPr>
          <p:cNvPr id="3" name="Content Placeholder 2"/>
          <p:cNvSpPr>
            <a:spLocks noGrp="1"/>
          </p:cNvSpPr>
          <p:nvPr>
            <p:ph idx="1"/>
          </p:nvPr>
        </p:nvSpPr>
        <p:spPr/>
        <p:txBody>
          <a:bodyPr/>
          <a:lstStyle/>
          <a:p>
            <a:endParaRPr lang="en-US" dirty="0"/>
          </a:p>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a:t>
            </a:fld>
            <a:endParaRPr lang="en-US" dirty="0"/>
          </a:p>
        </p:txBody>
      </p:sp>
      <p:grpSp>
        <p:nvGrpSpPr>
          <p:cNvPr id="6" name="Group 5"/>
          <p:cNvGrpSpPr/>
          <p:nvPr/>
        </p:nvGrpSpPr>
        <p:grpSpPr>
          <a:xfrm>
            <a:off x="288924" y="2743200"/>
            <a:ext cx="8568922" cy="1143000"/>
            <a:chOff x="1111248" y="76200"/>
            <a:chExt cx="8568922" cy="1143000"/>
          </a:xfrm>
        </p:grpSpPr>
        <p:sp>
          <p:nvSpPr>
            <p:cNvPr id="7" name="TextBox 6"/>
            <p:cNvSpPr txBox="1"/>
            <p:nvPr/>
          </p:nvSpPr>
          <p:spPr>
            <a:xfrm>
              <a:off x="1111248" y="391180"/>
              <a:ext cx="184467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000000"/>
                  </a:solidFill>
                  <a:effectLst/>
                  <a:uLnTx/>
                  <a:uFillTx/>
                </a:rPr>
                <a:t>Data</a:t>
              </a:r>
            </a:p>
          </p:txBody>
        </p:sp>
        <p:sp>
          <p:nvSpPr>
            <p:cNvPr id="8" name="TextBox 7"/>
            <p:cNvSpPr txBox="1"/>
            <p:nvPr/>
          </p:nvSpPr>
          <p:spPr>
            <a:xfrm>
              <a:off x="6578705" y="391180"/>
              <a:ext cx="310146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000000"/>
                  </a:solidFill>
                  <a:effectLst/>
                  <a:uLnTx/>
                  <a:uFillTx/>
                </a:rPr>
                <a:t>Understanding</a:t>
              </a:r>
            </a:p>
          </p:txBody>
        </p:sp>
        <p:sp>
          <p:nvSpPr>
            <p:cNvPr id="9" name="Right Arrow 8"/>
            <p:cNvSpPr/>
            <p:nvPr/>
          </p:nvSpPr>
          <p:spPr>
            <a:xfrm>
              <a:off x="2651124" y="526550"/>
              <a:ext cx="574781" cy="242300"/>
            </a:xfrm>
            <a:prstGeom prst="rightArrow">
              <a:avLst/>
            </a:prstGeom>
            <a:gradFill rotWithShape="1">
              <a:gsLst>
                <a:gs pos="0">
                  <a:srgbClr val="650C9C">
                    <a:shade val="51000"/>
                    <a:satMod val="130000"/>
                  </a:srgbClr>
                </a:gs>
                <a:gs pos="80000">
                  <a:srgbClr val="650C9C">
                    <a:shade val="93000"/>
                    <a:satMod val="130000"/>
                  </a:srgbClr>
                </a:gs>
                <a:gs pos="100000">
                  <a:srgbClr val="650C9C">
                    <a:shade val="94000"/>
                    <a:satMod val="135000"/>
                  </a:srgbClr>
                </a:gs>
              </a:gsLst>
              <a:lin ang="16200000" scaled="0"/>
            </a:gradFill>
            <a:ln w="9525" cap="flat" cmpd="sng" algn="ctr">
              <a:solidFill>
                <a:srgbClr val="650C9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10" name="Right Arrow 9"/>
            <p:cNvSpPr/>
            <p:nvPr/>
          </p:nvSpPr>
          <p:spPr>
            <a:xfrm>
              <a:off x="5969105" y="526550"/>
              <a:ext cx="574781" cy="242300"/>
            </a:xfrm>
            <a:prstGeom prst="rightArrow">
              <a:avLst/>
            </a:prstGeom>
            <a:gradFill rotWithShape="1">
              <a:gsLst>
                <a:gs pos="0">
                  <a:srgbClr val="650C9C">
                    <a:shade val="51000"/>
                    <a:satMod val="130000"/>
                  </a:srgbClr>
                </a:gs>
                <a:gs pos="80000">
                  <a:srgbClr val="650C9C">
                    <a:shade val="93000"/>
                    <a:satMod val="130000"/>
                  </a:srgbClr>
                </a:gs>
                <a:gs pos="100000">
                  <a:srgbClr val="650C9C">
                    <a:shade val="94000"/>
                    <a:satMod val="135000"/>
                  </a:srgbClr>
                </a:gs>
              </a:gsLst>
              <a:lin ang="16200000" scaled="0"/>
            </a:gradFill>
            <a:ln w="9525" cap="flat" cmpd="sng" algn="ctr">
              <a:solidFill>
                <a:srgbClr val="650C9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11" name="Cloud 10"/>
            <p:cNvSpPr/>
            <p:nvPr/>
          </p:nvSpPr>
          <p:spPr bwMode="auto">
            <a:xfrm>
              <a:off x="3321155" y="76200"/>
              <a:ext cx="2571750" cy="1143000"/>
            </a:xfrm>
            <a:prstGeom prst="cloud">
              <a:avLst/>
            </a:prstGeom>
            <a:gradFill rotWithShape="1">
              <a:gsLst>
                <a:gs pos="0">
                  <a:srgbClr val="650C9C">
                    <a:shade val="51000"/>
                    <a:satMod val="130000"/>
                  </a:srgbClr>
                </a:gs>
                <a:gs pos="80000">
                  <a:srgbClr val="650C9C">
                    <a:shade val="93000"/>
                    <a:satMod val="130000"/>
                  </a:srgbClr>
                </a:gs>
                <a:gs pos="100000">
                  <a:srgbClr val="650C9C">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0" cap="none" spc="0" normalizeH="0" baseline="0" noProof="0" dirty="0" smtClean="0">
                  <a:ln>
                    <a:noFill/>
                  </a:ln>
                  <a:solidFill>
                    <a:srgbClr val="FFFFFF"/>
                  </a:solidFill>
                  <a:effectLst/>
                  <a:uLnTx/>
                  <a:uFillTx/>
                  <a:latin typeface="Tahoma" pitchFamily="-64" charset="0"/>
                  <a:ea typeface="+mn-ea"/>
                  <a:cs typeface="+mn-cs"/>
                </a:rPr>
                <a:t>Machine </a:t>
              </a:r>
              <a:br>
                <a:rPr kumimoji="0" lang="en-US" sz="2600" b="0" i="0" u="none" strike="noStrike" kern="0" cap="none" spc="0" normalizeH="0" baseline="0" noProof="0" dirty="0" smtClean="0">
                  <a:ln>
                    <a:noFill/>
                  </a:ln>
                  <a:solidFill>
                    <a:srgbClr val="FFFFFF"/>
                  </a:solidFill>
                  <a:effectLst/>
                  <a:uLnTx/>
                  <a:uFillTx/>
                  <a:latin typeface="Tahoma" pitchFamily="-64" charset="0"/>
                  <a:ea typeface="+mn-ea"/>
                  <a:cs typeface="+mn-cs"/>
                </a:rPr>
              </a:br>
              <a:r>
                <a:rPr kumimoji="0" lang="en-US" sz="2600" b="0" i="0" u="none" strike="noStrike" kern="0" cap="none" spc="0" normalizeH="0" baseline="0" noProof="0" dirty="0" smtClean="0">
                  <a:ln>
                    <a:noFill/>
                  </a:ln>
                  <a:solidFill>
                    <a:srgbClr val="FFFFFF"/>
                  </a:solidFill>
                  <a:effectLst/>
                  <a:uLnTx/>
                  <a:uFillTx/>
                  <a:latin typeface="Tahoma" pitchFamily="-64" charset="0"/>
                  <a:ea typeface="+mn-ea"/>
                  <a:cs typeface="+mn-cs"/>
                </a:rPr>
                <a:t>Learning</a:t>
              </a:r>
            </a:p>
          </p:txBody>
        </p:sp>
      </p:grpSp>
    </p:spTree>
    <p:extLst>
      <p:ext uri="{BB962C8B-B14F-4D97-AF65-F5344CB8AC3E}">
        <p14:creationId xmlns:p14="http://schemas.microsoft.com/office/powerpoint/2010/main" val="708294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3"/>
          <p:cNvSpPr>
            <a:spLocks noGrp="1"/>
          </p:cNvSpPr>
          <p:nvPr>
            <p:ph type="sldNum" idx="12"/>
          </p:nvPr>
        </p:nvSpPr>
        <p:spPr/>
        <p:txBody>
          <a:bodyPr/>
          <a:lstStyle/>
          <a:p>
            <a:fld id="{0C5F25B8-787B-884A-ACAF-3762DD321ED5}" type="slidenum">
              <a:rPr lang="en-US"/>
              <a:pPr/>
              <a:t>80</a:t>
            </a:fld>
            <a:endParaRPr lang="en-US"/>
          </a:p>
        </p:txBody>
      </p:sp>
      <p:sp>
        <p:nvSpPr>
          <p:cNvPr id="15366" name="Rectangle 6"/>
          <p:cNvSpPr>
            <a:spLocks noChangeArrowheads="1"/>
          </p:cNvSpPr>
          <p:nvPr/>
        </p:nvSpPr>
        <p:spPr bwMode="auto">
          <a:xfrm>
            <a:off x="1820160" y="3318108"/>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67" name="Rectangle 7"/>
          <p:cNvSpPr>
            <a:spLocks noChangeArrowheads="1"/>
          </p:cNvSpPr>
          <p:nvPr/>
        </p:nvSpPr>
        <p:spPr bwMode="auto">
          <a:xfrm>
            <a:off x="1820160" y="2697404"/>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68" name="Rectangle 8"/>
          <p:cNvSpPr>
            <a:spLocks noChangeArrowheads="1"/>
          </p:cNvSpPr>
          <p:nvPr/>
        </p:nvSpPr>
        <p:spPr bwMode="auto">
          <a:xfrm>
            <a:off x="1821600" y="204501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69" name="Line 9"/>
          <p:cNvSpPr>
            <a:spLocks noChangeShapeType="1"/>
          </p:cNvSpPr>
          <p:nvPr/>
        </p:nvSpPr>
        <p:spPr bwMode="auto">
          <a:xfrm flipV="1">
            <a:off x="2377441" y="2901905"/>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0" name="Line 10"/>
          <p:cNvSpPr>
            <a:spLocks noChangeShapeType="1"/>
          </p:cNvSpPr>
          <p:nvPr/>
        </p:nvSpPr>
        <p:spPr bwMode="auto">
          <a:xfrm flipV="1">
            <a:off x="2377441" y="2248077"/>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1" name="Line 11"/>
          <p:cNvSpPr>
            <a:spLocks noChangeShapeType="1"/>
          </p:cNvSpPr>
          <p:nvPr/>
        </p:nvSpPr>
        <p:spPr bwMode="auto">
          <a:xfrm flipV="1">
            <a:off x="2377441" y="3522610"/>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2" name="Line 12"/>
          <p:cNvSpPr>
            <a:spLocks noChangeShapeType="1"/>
          </p:cNvSpPr>
          <p:nvPr/>
        </p:nvSpPr>
        <p:spPr bwMode="auto">
          <a:xfrm flipV="1">
            <a:off x="2377441" y="1628812"/>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3" name="Text Box 13"/>
          <p:cNvSpPr txBox="1">
            <a:spLocks noChangeArrowheads="1"/>
          </p:cNvSpPr>
          <p:nvPr/>
        </p:nvSpPr>
        <p:spPr bwMode="auto">
          <a:xfrm>
            <a:off x="2453760" y="3668066"/>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374" name="Rectangle 14"/>
          <p:cNvSpPr>
            <a:spLocks noChangeArrowheads="1"/>
          </p:cNvSpPr>
          <p:nvPr/>
        </p:nvSpPr>
        <p:spPr bwMode="auto">
          <a:xfrm>
            <a:off x="4923360" y="3318108"/>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75" name="Rectangle 15"/>
          <p:cNvSpPr>
            <a:spLocks noChangeArrowheads="1"/>
          </p:cNvSpPr>
          <p:nvPr/>
        </p:nvSpPr>
        <p:spPr bwMode="auto">
          <a:xfrm>
            <a:off x="4923360" y="2698843"/>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76" name="Rectangle 16"/>
          <p:cNvSpPr>
            <a:spLocks noChangeArrowheads="1"/>
          </p:cNvSpPr>
          <p:nvPr/>
        </p:nvSpPr>
        <p:spPr bwMode="auto">
          <a:xfrm>
            <a:off x="4923360" y="204501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77" name="Line 17"/>
          <p:cNvSpPr>
            <a:spLocks noChangeShapeType="1"/>
          </p:cNvSpPr>
          <p:nvPr/>
        </p:nvSpPr>
        <p:spPr bwMode="auto">
          <a:xfrm>
            <a:off x="5479201" y="2250957"/>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8" name="Line 18"/>
          <p:cNvSpPr>
            <a:spLocks noChangeShapeType="1"/>
          </p:cNvSpPr>
          <p:nvPr/>
        </p:nvSpPr>
        <p:spPr bwMode="auto">
          <a:xfrm>
            <a:off x="5479201" y="2903345"/>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79" name="Line 19"/>
          <p:cNvSpPr>
            <a:spLocks noChangeShapeType="1"/>
          </p:cNvSpPr>
          <p:nvPr/>
        </p:nvSpPr>
        <p:spPr bwMode="auto">
          <a:xfrm>
            <a:off x="5479201" y="1630251"/>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0" name="Line 20"/>
          <p:cNvSpPr>
            <a:spLocks noChangeShapeType="1"/>
          </p:cNvSpPr>
          <p:nvPr/>
        </p:nvSpPr>
        <p:spPr bwMode="auto">
          <a:xfrm>
            <a:off x="5479201" y="3524050"/>
            <a:ext cx="1440" cy="41476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1" name="Text Box 21"/>
          <p:cNvSpPr txBox="1">
            <a:spLocks noChangeArrowheads="1"/>
          </p:cNvSpPr>
          <p:nvPr/>
        </p:nvSpPr>
        <p:spPr bwMode="auto">
          <a:xfrm>
            <a:off x="5556960" y="3668066"/>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382" name="Rectangle 22"/>
          <p:cNvSpPr>
            <a:spLocks noChangeArrowheads="1"/>
          </p:cNvSpPr>
          <p:nvPr/>
        </p:nvSpPr>
        <p:spPr bwMode="auto">
          <a:xfrm>
            <a:off x="1831680" y="5999670"/>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83" name="Rectangle 23"/>
          <p:cNvSpPr>
            <a:spLocks noChangeArrowheads="1"/>
          </p:cNvSpPr>
          <p:nvPr/>
        </p:nvSpPr>
        <p:spPr bwMode="auto">
          <a:xfrm>
            <a:off x="1831680" y="537896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84" name="Rectangle 24"/>
          <p:cNvSpPr>
            <a:spLocks noChangeArrowheads="1"/>
          </p:cNvSpPr>
          <p:nvPr/>
        </p:nvSpPr>
        <p:spPr bwMode="auto">
          <a:xfrm>
            <a:off x="1831680" y="4726576"/>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85" name="Line 25"/>
          <p:cNvSpPr>
            <a:spLocks noChangeShapeType="1"/>
          </p:cNvSpPr>
          <p:nvPr/>
        </p:nvSpPr>
        <p:spPr bwMode="auto">
          <a:xfrm flipV="1">
            <a:off x="2387520" y="5583467"/>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6" name="Line 26"/>
          <p:cNvSpPr>
            <a:spLocks noChangeShapeType="1"/>
          </p:cNvSpPr>
          <p:nvPr/>
        </p:nvSpPr>
        <p:spPr bwMode="auto">
          <a:xfrm flipV="1">
            <a:off x="2387520" y="4929638"/>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7" name="Line 27"/>
          <p:cNvSpPr>
            <a:spLocks noChangeShapeType="1"/>
          </p:cNvSpPr>
          <p:nvPr/>
        </p:nvSpPr>
        <p:spPr bwMode="auto">
          <a:xfrm flipV="1">
            <a:off x="2387520" y="6204172"/>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8" name="Line 28"/>
          <p:cNvSpPr>
            <a:spLocks noChangeShapeType="1"/>
          </p:cNvSpPr>
          <p:nvPr/>
        </p:nvSpPr>
        <p:spPr bwMode="auto">
          <a:xfrm flipV="1">
            <a:off x="2387520" y="4308933"/>
            <a:ext cx="1440" cy="417644"/>
          </a:xfrm>
          <a:prstGeom prst="line">
            <a:avLst/>
          </a:prstGeom>
          <a:noFill/>
          <a:ln w="54720"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389" name="Text Box 29"/>
          <p:cNvSpPr txBox="1">
            <a:spLocks noChangeArrowheads="1"/>
          </p:cNvSpPr>
          <p:nvPr/>
        </p:nvSpPr>
        <p:spPr bwMode="auto">
          <a:xfrm>
            <a:off x="2463840" y="6348187"/>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390" name="Text Box 30"/>
          <p:cNvSpPr txBox="1">
            <a:spLocks noChangeArrowheads="1"/>
          </p:cNvSpPr>
          <p:nvPr/>
        </p:nvSpPr>
        <p:spPr bwMode="auto">
          <a:xfrm rot="16200000">
            <a:off x="483012" y="2611735"/>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feed-forward</a:t>
            </a:r>
          </a:p>
        </p:txBody>
      </p:sp>
      <p:sp>
        <p:nvSpPr>
          <p:cNvPr id="15391" name="Text Box 31"/>
          <p:cNvSpPr txBox="1">
            <a:spLocks noChangeArrowheads="1"/>
          </p:cNvSpPr>
          <p:nvPr/>
        </p:nvSpPr>
        <p:spPr bwMode="auto">
          <a:xfrm rot="16200000">
            <a:off x="3519971" y="2611735"/>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Feed-back</a:t>
            </a:r>
          </a:p>
        </p:txBody>
      </p:sp>
      <p:sp>
        <p:nvSpPr>
          <p:cNvPr id="15392" name="Text Box 32"/>
          <p:cNvSpPr txBox="1">
            <a:spLocks noChangeArrowheads="1"/>
          </p:cNvSpPr>
          <p:nvPr/>
        </p:nvSpPr>
        <p:spPr bwMode="auto">
          <a:xfrm rot="16200000">
            <a:off x="526212" y="5293297"/>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Bi-directional</a:t>
            </a:r>
          </a:p>
        </p:txBody>
      </p:sp>
      <p:sp>
        <p:nvSpPr>
          <p:cNvPr id="15393" name="Text Box 33"/>
          <p:cNvSpPr txBox="1">
            <a:spLocks noChangeArrowheads="1"/>
          </p:cNvSpPr>
          <p:nvPr/>
        </p:nvSpPr>
        <p:spPr bwMode="auto">
          <a:xfrm>
            <a:off x="2867040" y="2150146"/>
            <a:ext cx="165888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dirty="0"/>
              <a:t> Neural nets</a:t>
            </a:r>
          </a:p>
          <a:p>
            <a:pPr algn="l">
              <a:spcBef>
                <a:spcPts val="0"/>
              </a:spcBef>
              <a:buSzPct val="58000"/>
              <a:buFont typeface="Times New Roman" charset="0"/>
              <a:buBlip>
                <a:blip r:embed="rId3"/>
              </a:buBlip>
            </a:pPr>
            <a:r>
              <a:rPr lang="en-US" sz="1400" dirty="0"/>
              <a:t> </a:t>
            </a:r>
            <a:r>
              <a:rPr lang="en-US" sz="1400" dirty="0" err="1"/>
              <a:t>Conv</a:t>
            </a:r>
            <a:r>
              <a:rPr lang="en-US" sz="1400" dirty="0"/>
              <a:t> Nets</a:t>
            </a:r>
          </a:p>
        </p:txBody>
      </p:sp>
      <p:sp>
        <p:nvSpPr>
          <p:cNvPr id="15394" name="Text Box 34"/>
          <p:cNvSpPr txBox="1">
            <a:spLocks noChangeArrowheads="1"/>
          </p:cNvSpPr>
          <p:nvPr/>
        </p:nvSpPr>
        <p:spPr bwMode="auto">
          <a:xfrm>
            <a:off x="5937121" y="2150146"/>
            <a:ext cx="256464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a:t> Hierar. Sparse Coding</a:t>
            </a:r>
          </a:p>
          <a:p>
            <a:pPr algn="l">
              <a:spcBef>
                <a:spcPts val="0"/>
              </a:spcBef>
              <a:buSzPct val="58000"/>
              <a:buFont typeface="Times New Roman" charset="0"/>
              <a:buBlip>
                <a:blip r:embed="rId3"/>
              </a:buBlip>
            </a:pPr>
            <a:r>
              <a:rPr lang="en-US" sz="1400"/>
              <a:t> Deconv Nets</a:t>
            </a:r>
          </a:p>
        </p:txBody>
      </p:sp>
      <p:sp>
        <p:nvSpPr>
          <p:cNvPr id="15395" name="Text Box 35"/>
          <p:cNvSpPr txBox="1">
            <a:spLocks noChangeArrowheads="1"/>
          </p:cNvSpPr>
          <p:nvPr/>
        </p:nvSpPr>
        <p:spPr bwMode="auto">
          <a:xfrm>
            <a:off x="2812321" y="4798584"/>
            <a:ext cx="1598400" cy="1010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dirty="0"/>
              <a:t> Stacked </a:t>
            </a:r>
          </a:p>
          <a:p>
            <a:pPr algn="l">
              <a:spcBef>
                <a:spcPts val="0"/>
              </a:spcBef>
              <a:buSzPct val="58000"/>
            </a:pPr>
            <a:r>
              <a:rPr lang="en-US" sz="1400" dirty="0"/>
              <a:t>Auto-encoders</a:t>
            </a:r>
          </a:p>
          <a:p>
            <a:pPr algn="l">
              <a:spcBef>
                <a:spcPts val="0"/>
              </a:spcBef>
              <a:buSzPct val="58000"/>
              <a:buFont typeface="Times New Roman" charset="0"/>
              <a:buBlip>
                <a:blip r:embed="rId3"/>
              </a:buBlip>
            </a:pPr>
            <a:r>
              <a:rPr lang="en-US" sz="1400" dirty="0"/>
              <a:t> DBM</a:t>
            </a:r>
          </a:p>
        </p:txBody>
      </p:sp>
      <p:sp>
        <p:nvSpPr>
          <p:cNvPr id="15396" name="Rectangle 36"/>
          <p:cNvSpPr>
            <a:spLocks noChangeArrowheads="1"/>
          </p:cNvSpPr>
          <p:nvPr/>
        </p:nvSpPr>
        <p:spPr bwMode="auto">
          <a:xfrm>
            <a:off x="4923360" y="5996789"/>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97" name="Rectangle 37"/>
          <p:cNvSpPr>
            <a:spLocks noChangeArrowheads="1"/>
          </p:cNvSpPr>
          <p:nvPr/>
        </p:nvSpPr>
        <p:spPr bwMode="auto">
          <a:xfrm>
            <a:off x="4923360" y="5376085"/>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98" name="Rectangle 38"/>
          <p:cNvSpPr>
            <a:spLocks noChangeArrowheads="1"/>
          </p:cNvSpPr>
          <p:nvPr/>
        </p:nvSpPr>
        <p:spPr bwMode="auto">
          <a:xfrm>
            <a:off x="4923360" y="4723696"/>
            <a:ext cx="1036800" cy="207382"/>
          </a:xfrm>
          <a:prstGeom prst="rect">
            <a:avLst/>
          </a:prstGeom>
          <a:solidFill>
            <a:srgbClr val="99CCFF"/>
          </a:solidFill>
          <a:ln w="9525"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5399" name="Line 39"/>
          <p:cNvSpPr>
            <a:spLocks noChangeShapeType="1"/>
          </p:cNvSpPr>
          <p:nvPr/>
        </p:nvSpPr>
        <p:spPr bwMode="auto">
          <a:xfrm flipV="1">
            <a:off x="5479201" y="5580587"/>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0" name="Line 40"/>
          <p:cNvSpPr>
            <a:spLocks noChangeShapeType="1"/>
          </p:cNvSpPr>
          <p:nvPr/>
        </p:nvSpPr>
        <p:spPr bwMode="auto">
          <a:xfrm flipV="1">
            <a:off x="5479201" y="4926758"/>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1" name="Line 41"/>
          <p:cNvSpPr>
            <a:spLocks noChangeShapeType="1"/>
          </p:cNvSpPr>
          <p:nvPr/>
        </p:nvSpPr>
        <p:spPr bwMode="auto">
          <a:xfrm flipV="1">
            <a:off x="5479201" y="6201291"/>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2" name="Line 42"/>
          <p:cNvSpPr>
            <a:spLocks noChangeShapeType="1"/>
          </p:cNvSpPr>
          <p:nvPr/>
        </p:nvSpPr>
        <p:spPr bwMode="auto">
          <a:xfrm flipV="1">
            <a:off x="5479201" y="4306052"/>
            <a:ext cx="1440" cy="417644"/>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3" name="Text Box 43"/>
          <p:cNvSpPr txBox="1">
            <a:spLocks noChangeArrowheads="1"/>
          </p:cNvSpPr>
          <p:nvPr/>
        </p:nvSpPr>
        <p:spPr bwMode="auto">
          <a:xfrm>
            <a:off x="5459040" y="6443237"/>
            <a:ext cx="6220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p>
            <a:r>
              <a:rPr lang="en-US">
                <a:solidFill>
                  <a:srgbClr val="000000"/>
                </a:solidFill>
                <a:latin typeface="FreeSans" charset="0"/>
              </a:rPr>
              <a:t>input</a:t>
            </a:r>
          </a:p>
        </p:txBody>
      </p:sp>
      <p:sp>
        <p:nvSpPr>
          <p:cNvPr id="15404" name="Text Box 44"/>
          <p:cNvSpPr txBox="1">
            <a:spLocks noChangeArrowheads="1"/>
          </p:cNvSpPr>
          <p:nvPr/>
        </p:nvSpPr>
        <p:spPr bwMode="auto">
          <a:xfrm rot="16200000">
            <a:off x="3586211" y="5290416"/>
            <a:ext cx="2073818"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r>
              <a:rPr lang="en-US" sz="2200">
                <a:solidFill>
                  <a:srgbClr val="FF0000"/>
                </a:solidFill>
                <a:latin typeface="FreeSans" charset="0"/>
              </a:rPr>
              <a:t>Recurrent</a:t>
            </a:r>
          </a:p>
        </p:txBody>
      </p:sp>
      <p:sp>
        <p:nvSpPr>
          <p:cNvPr id="15405" name="Text Box 45"/>
          <p:cNvSpPr txBox="1">
            <a:spLocks noChangeArrowheads="1"/>
          </p:cNvSpPr>
          <p:nvPr/>
        </p:nvSpPr>
        <p:spPr bwMode="auto">
          <a:xfrm>
            <a:off x="6491520" y="4827387"/>
            <a:ext cx="2651040" cy="779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l">
              <a:spcBef>
                <a:spcPts val="0"/>
              </a:spcBef>
              <a:buSzPct val="58000"/>
              <a:buFont typeface="Times New Roman" charset="0"/>
              <a:buBlip>
                <a:blip r:embed="rId3"/>
              </a:buBlip>
            </a:pPr>
            <a:r>
              <a:rPr lang="en-US" sz="1400"/>
              <a:t> Recurrent Neural nets</a:t>
            </a:r>
          </a:p>
          <a:p>
            <a:pPr algn="l">
              <a:spcBef>
                <a:spcPts val="0"/>
              </a:spcBef>
              <a:buSzPct val="58000"/>
              <a:buFont typeface="Times New Roman" charset="0"/>
              <a:buBlip>
                <a:blip r:embed="rId3"/>
              </a:buBlip>
            </a:pPr>
            <a:r>
              <a:rPr lang="en-US" sz="1400"/>
              <a:t> Recursive Nets</a:t>
            </a:r>
          </a:p>
          <a:p>
            <a:pPr algn="l">
              <a:spcBef>
                <a:spcPts val="0"/>
              </a:spcBef>
              <a:buSzPct val="58000"/>
              <a:buFont typeface="Times New Roman" charset="0"/>
              <a:buBlip>
                <a:blip r:embed="rId3"/>
              </a:buBlip>
            </a:pPr>
            <a:r>
              <a:rPr lang="en-US" sz="1400"/>
              <a:t> LISTA</a:t>
            </a:r>
          </a:p>
        </p:txBody>
      </p:sp>
      <p:sp>
        <p:nvSpPr>
          <p:cNvPr id="15406" name="Line 46"/>
          <p:cNvSpPr>
            <a:spLocks noChangeShapeType="1"/>
          </p:cNvSpPr>
          <p:nvPr/>
        </p:nvSpPr>
        <p:spPr bwMode="auto">
          <a:xfrm flipV="1">
            <a:off x="6264000" y="4601284"/>
            <a:ext cx="1440" cy="1827551"/>
          </a:xfrm>
          <a:prstGeom prst="line">
            <a:avLst/>
          </a:prstGeom>
          <a:noFill/>
          <a:ln w="54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7" name="Line 47"/>
          <p:cNvSpPr>
            <a:spLocks noChangeShapeType="1"/>
          </p:cNvSpPr>
          <p:nvPr/>
        </p:nvSpPr>
        <p:spPr bwMode="auto">
          <a:xfrm>
            <a:off x="5456160" y="4627207"/>
            <a:ext cx="829440" cy="1440"/>
          </a:xfrm>
          <a:prstGeom prst="line">
            <a:avLst/>
          </a:prstGeom>
          <a:noFill/>
          <a:ln w="54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408" name="Line 48"/>
          <p:cNvSpPr>
            <a:spLocks noChangeShapeType="1"/>
          </p:cNvSpPr>
          <p:nvPr/>
        </p:nvSpPr>
        <p:spPr bwMode="auto">
          <a:xfrm flipH="1">
            <a:off x="5630400" y="6395712"/>
            <a:ext cx="62496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1" name="AutoShape 1"/>
          <p:cNvSpPr>
            <a:spLocks noChangeArrowheads="1"/>
          </p:cNvSpPr>
          <p:nvPr/>
        </p:nvSpPr>
        <p:spPr bwMode="auto">
          <a:xfrm>
            <a:off x="829440" y="1255812"/>
            <a:ext cx="3732480" cy="2903345"/>
          </a:xfrm>
          <a:prstGeom prst="irregularSeal2">
            <a:avLst/>
          </a:prstGeom>
          <a:solidFill>
            <a:srgbClr val="FFFF00">
              <a:alpha val="50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52" name="AutoShape 1"/>
          <p:cNvSpPr>
            <a:spLocks noChangeArrowheads="1"/>
          </p:cNvSpPr>
          <p:nvPr/>
        </p:nvSpPr>
        <p:spPr bwMode="auto">
          <a:xfrm>
            <a:off x="3963720" y="4030855"/>
            <a:ext cx="3732480" cy="2903345"/>
          </a:xfrm>
          <a:prstGeom prst="irregularSeal2">
            <a:avLst/>
          </a:prstGeom>
          <a:solidFill>
            <a:srgbClr val="FFFF00">
              <a:alpha val="50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53" name="Content Placeholder 2"/>
          <p:cNvSpPr txBox="1">
            <a:spLocks/>
          </p:cNvSpPr>
          <p:nvPr/>
        </p:nvSpPr>
        <p:spPr>
          <a:xfrm>
            <a:off x="685800" y="1143000"/>
            <a:ext cx="7772400" cy="5257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endParaRPr lang="en-US" dirty="0"/>
          </a:p>
        </p:txBody>
      </p:sp>
      <p:sp>
        <p:nvSpPr>
          <p:cNvPr id="5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Focus of this class</a:t>
            </a:r>
          </a:p>
        </p:txBody>
      </p:sp>
      <p:sp>
        <p:nvSpPr>
          <p:cNvPr id="55" name="TextBox 54"/>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56"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Tree>
    <p:extLst>
      <p:ext uri="{BB962C8B-B14F-4D97-AF65-F5344CB8AC3E}">
        <p14:creationId xmlns:p14="http://schemas.microsoft.com/office/powerpoint/2010/main" val="30446355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types of learning </a:t>
            </a:r>
            <a:r>
              <a:rPr lang="en-US" dirty="0" smtClean="0"/>
              <a:t>protocols</a:t>
            </a:r>
            <a:endParaRPr lang="en-US" dirty="0"/>
          </a:p>
        </p:txBody>
      </p:sp>
      <p:sp>
        <p:nvSpPr>
          <p:cNvPr id="3" name="Content Placeholder 2"/>
          <p:cNvSpPr>
            <a:spLocks noGrp="1"/>
          </p:cNvSpPr>
          <p:nvPr>
            <p:ph idx="1"/>
          </p:nvPr>
        </p:nvSpPr>
        <p:spPr/>
        <p:txBody>
          <a:bodyPr/>
          <a:lstStyle/>
          <a:p>
            <a:r>
              <a:rPr lang="en-US" dirty="0" smtClean="0"/>
              <a:t>Purely </a:t>
            </a:r>
            <a:r>
              <a:rPr lang="en-US" dirty="0"/>
              <a:t>supervised</a:t>
            </a:r>
          </a:p>
          <a:p>
            <a:pPr lvl="2"/>
            <a:r>
              <a:rPr lang="en-US" dirty="0" err="1"/>
              <a:t>Backprop</a:t>
            </a:r>
            <a:r>
              <a:rPr lang="en-US" dirty="0"/>
              <a:t> + SGD</a:t>
            </a:r>
          </a:p>
          <a:p>
            <a:pPr lvl="1"/>
            <a:r>
              <a:rPr lang="en-US" dirty="0">
                <a:solidFill>
                  <a:srgbClr val="FF0000"/>
                </a:solidFill>
              </a:rPr>
              <a:t>Good when there is lots of labeled data.</a:t>
            </a:r>
          </a:p>
          <a:p>
            <a:endParaRPr lang="en-US" dirty="0"/>
          </a:p>
          <a:p>
            <a:r>
              <a:rPr lang="en-US" dirty="0"/>
              <a:t>Layer-wise unsupervised + </a:t>
            </a:r>
            <a:r>
              <a:rPr lang="en-US" dirty="0" err="1"/>
              <a:t>superv</a:t>
            </a:r>
            <a:r>
              <a:rPr lang="en-US" dirty="0"/>
              <a:t>. linear classifier</a:t>
            </a:r>
          </a:p>
          <a:p>
            <a:pPr lvl="2"/>
            <a:r>
              <a:rPr lang="en-US" dirty="0"/>
              <a:t>Train each layer in sequence using regularized auto-encoders or RBMs</a:t>
            </a:r>
          </a:p>
          <a:p>
            <a:pPr lvl="2"/>
            <a:r>
              <a:rPr lang="en-US" dirty="0"/>
              <a:t>Hold fix the feature extractor, train linear classifier on features</a:t>
            </a:r>
          </a:p>
          <a:p>
            <a:pPr lvl="1"/>
            <a:r>
              <a:rPr lang="en-US" dirty="0">
                <a:solidFill>
                  <a:srgbClr val="FF0000"/>
                </a:solidFill>
              </a:rPr>
              <a:t>Good when labeled data is scarce but there is lots of unlabeled data.</a:t>
            </a:r>
          </a:p>
          <a:p>
            <a:endParaRPr lang="en-US" dirty="0"/>
          </a:p>
          <a:p>
            <a:r>
              <a:rPr lang="en-US" dirty="0"/>
              <a:t>Layer-wise unsupervised + supervised </a:t>
            </a:r>
            <a:r>
              <a:rPr lang="en-US" dirty="0" err="1"/>
              <a:t>backprop</a:t>
            </a:r>
            <a:endParaRPr lang="en-US" dirty="0"/>
          </a:p>
          <a:p>
            <a:pPr lvl="2"/>
            <a:r>
              <a:rPr lang="en-US" dirty="0"/>
              <a:t>Train each layer in sequence</a:t>
            </a:r>
          </a:p>
          <a:p>
            <a:pPr lvl="2"/>
            <a:r>
              <a:rPr lang="en-US" dirty="0" err="1"/>
              <a:t>Backprop</a:t>
            </a:r>
            <a:r>
              <a:rPr lang="en-US" dirty="0"/>
              <a:t> through the whole system</a:t>
            </a:r>
          </a:p>
          <a:p>
            <a:pPr lvl="1"/>
            <a:r>
              <a:rPr lang="en-US" dirty="0">
                <a:solidFill>
                  <a:srgbClr val="FF0000"/>
                </a:solidFill>
              </a:rPr>
              <a:t>Good when learning problem is very difficult.</a:t>
            </a:r>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81</a:t>
            </a:fld>
            <a:endParaRPr lang="en-US"/>
          </a:p>
        </p:txBody>
      </p:sp>
      <p:sp>
        <p:nvSpPr>
          <p:cNvPr id="7" name="TextBox 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93435699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of this class</a:t>
            </a:r>
            <a:endParaRPr lang="en-US" dirty="0"/>
          </a:p>
        </p:txBody>
      </p:sp>
      <p:sp>
        <p:nvSpPr>
          <p:cNvPr id="3" name="Content Placeholder 2"/>
          <p:cNvSpPr>
            <a:spLocks noGrp="1"/>
          </p:cNvSpPr>
          <p:nvPr>
            <p:ph idx="1"/>
          </p:nvPr>
        </p:nvSpPr>
        <p:spPr/>
        <p:txBody>
          <a:bodyPr/>
          <a:lstStyle/>
          <a:p>
            <a:r>
              <a:rPr lang="en-US" dirty="0" smtClean="0"/>
              <a:t>Purely </a:t>
            </a:r>
            <a:r>
              <a:rPr lang="en-US" dirty="0"/>
              <a:t>supervised</a:t>
            </a:r>
          </a:p>
          <a:p>
            <a:pPr lvl="2"/>
            <a:r>
              <a:rPr lang="en-US" dirty="0" err="1"/>
              <a:t>Backprop</a:t>
            </a:r>
            <a:r>
              <a:rPr lang="en-US" dirty="0"/>
              <a:t> + SGD</a:t>
            </a:r>
          </a:p>
          <a:p>
            <a:pPr lvl="1"/>
            <a:r>
              <a:rPr lang="en-US" dirty="0">
                <a:solidFill>
                  <a:srgbClr val="FF0000"/>
                </a:solidFill>
              </a:rPr>
              <a:t>Good when there is lots of labeled data.</a:t>
            </a:r>
          </a:p>
          <a:p>
            <a:endParaRPr lang="en-US" dirty="0"/>
          </a:p>
          <a:p>
            <a:r>
              <a:rPr lang="en-US" dirty="0"/>
              <a:t>Layer-wise unsupervised + </a:t>
            </a:r>
            <a:r>
              <a:rPr lang="en-US" dirty="0" err="1"/>
              <a:t>superv</a:t>
            </a:r>
            <a:r>
              <a:rPr lang="en-US" dirty="0"/>
              <a:t>. linear classifier</a:t>
            </a:r>
          </a:p>
          <a:p>
            <a:pPr lvl="2"/>
            <a:r>
              <a:rPr lang="en-US" dirty="0"/>
              <a:t>Train each layer in sequence using regularized auto-encoders or RBMs</a:t>
            </a:r>
          </a:p>
          <a:p>
            <a:pPr lvl="2"/>
            <a:r>
              <a:rPr lang="en-US" dirty="0"/>
              <a:t>Hold fix the feature extractor, train linear classifier on features</a:t>
            </a:r>
          </a:p>
          <a:p>
            <a:pPr lvl="1"/>
            <a:r>
              <a:rPr lang="en-US" dirty="0">
                <a:solidFill>
                  <a:srgbClr val="FF0000"/>
                </a:solidFill>
              </a:rPr>
              <a:t>Good when labeled data is scarce but there is lots of unlabeled data.</a:t>
            </a:r>
          </a:p>
          <a:p>
            <a:endParaRPr lang="en-US" dirty="0"/>
          </a:p>
          <a:p>
            <a:r>
              <a:rPr lang="en-US" dirty="0"/>
              <a:t>Layer-wise unsupervised + supervised </a:t>
            </a:r>
            <a:r>
              <a:rPr lang="en-US" dirty="0" err="1"/>
              <a:t>backprop</a:t>
            </a:r>
            <a:endParaRPr lang="en-US" dirty="0"/>
          </a:p>
          <a:p>
            <a:pPr lvl="2"/>
            <a:r>
              <a:rPr lang="en-US" dirty="0"/>
              <a:t>Train each layer in sequence</a:t>
            </a:r>
          </a:p>
          <a:p>
            <a:pPr lvl="2"/>
            <a:r>
              <a:rPr lang="en-US" dirty="0" err="1"/>
              <a:t>Backprop</a:t>
            </a:r>
            <a:r>
              <a:rPr lang="en-US" dirty="0"/>
              <a:t> through the whole system</a:t>
            </a:r>
          </a:p>
          <a:p>
            <a:pPr lvl="1"/>
            <a:r>
              <a:rPr lang="en-US" dirty="0">
                <a:solidFill>
                  <a:srgbClr val="FF0000"/>
                </a:solidFill>
              </a:rPr>
              <a:t>Good when learning problem is very difficult.</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82</a:t>
            </a:fld>
            <a:endParaRPr lang="en-US"/>
          </a:p>
        </p:txBody>
      </p:sp>
      <p:sp>
        <p:nvSpPr>
          <p:cNvPr id="6" name="AutoShape 1"/>
          <p:cNvSpPr>
            <a:spLocks noChangeArrowheads="1"/>
          </p:cNvSpPr>
          <p:nvPr/>
        </p:nvSpPr>
        <p:spPr bwMode="auto">
          <a:xfrm>
            <a:off x="0" y="1143000"/>
            <a:ext cx="6668640" cy="1451672"/>
          </a:xfrm>
          <a:prstGeom prst="irregularSeal2">
            <a:avLst/>
          </a:prstGeom>
          <a:solidFill>
            <a:srgbClr val="FFFF00">
              <a:alpha val="50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 name="TextBox 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98844140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83</a:t>
            </a:fld>
            <a:endParaRPr lang="en-US"/>
          </a:p>
        </p:txBody>
      </p:sp>
      <p:pic>
        <p:nvPicPr>
          <p:cNvPr id="7" name="Picture 6"/>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3303906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84</a:t>
            </a:fld>
            <a:endParaRPr lang="en-US"/>
          </a:p>
        </p:txBody>
      </p:sp>
      <p:pic>
        <p:nvPicPr>
          <p:cNvPr id="3" name="Picture 2"/>
          <p:cNvPicPr>
            <a:picLocks noChangeAspect="1"/>
          </p:cNvPicPr>
          <p:nvPr/>
        </p:nvPicPr>
        <p:blipFill>
          <a:blip r:embed="rId2"/>
          <a:stretch>
            <a:fillRect/>
          </a:stretch>
        </p:blipFill>
        <p:spPr>
          <a:xfrm>
            <a:off x="12700" y="0"/>
            <a:ext cx="9117419" cy="6858000"/>
          </a:xfrm>
          <a:prstGeom prst="rect">
            <a:avLst/>
          </a:prstGeom>
        </p:spPr>
      </p:pic>
    </p:spTree>
    <p:extLst>
      <p:ext uri="{BB962C8B-B14F-4D97-AF65-F5344CB8AC3E}">
        <p14:creationId xmlns:p14="http://schemas.microsoft.com/office/powerpoint/2010/main" val="286356906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458200" cy="685800"/>
          </a:xfrm>
        </p:spPr>
        <p:txBody>
          <a:bodyPr/>
          <a:lstStyle/>
          <a:p>
            <a:r>
              <a:rPr lang="en-US" dirty="0" smtClean="0"/>
              <a:t>Logistic Regression as a Cascade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85</a:t>
            </a:fld>
            <a:endParaRPr lang="en-US"/>
          </a:p>
        </p:txBody>
      </p:sp>
      <p:pic>
        <p:nvPicPr>
          <p:cNvPr id="9" name="Picture 8"/>
          <p:cNvPicPr>
            <a:picLocks noChangeAspect="1"/>
          </p:cNvPicPr>
          <p:nvPr/>
        </p:nvPicPr>
        <p:blipFill>
          <a:blip r:embed="rId2"/>
          <a:stretch>
            <a:fillRect/>
          </a:stretch>
        </p:blipFill>
        <p:spPr>
          <a:xfrm>
            <a:off x="624502" y="1706418"/>
            <a:ext cx="2656156" cy="2582646"/>
          </a:xfrm>
          <a:prstGeom prst="rect">
            <a:avLst/>
          </a:prstGeom>
        </p:spPr>
      </p:pic>
      <p:sp>
        <p:nvSpPr>
          <p:cNvPr id="10" name="TextBox 9"/>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11" name="Right Arrow 10"/>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55" y="2362200"/>
            <a:ext cx="3810000" cy="1104900"/>
          </a:xfrm>
          <a:prstGeom prst="rect">
            <a:avLst/>
          </a:prstGeom>
        </p:spPr>
      </p:pic>
      <p:sp>
        <p:nvSpPr>
          <p:cNvPr id="18" name="TextBox 1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07655117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Logistic Regression as a Cascade</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86</a:t>
            </a:fld>
            <a:endParaRPr lang="en-US"/>
          </a:p>
        </p:txBody>
      </p:sp>
      <p:pic>
        <p:nvPicPr>
          <p:cNvPr id="9" name="Picture 8"/>
          <p:cNvPicPr>
            <a:picLocks noChangeAspect="1"/>
          </p:cNvPicPr>
          <p:nvPr/>
        </p:nvPicPr>
        <p:blipFill>
          <a:blip r:embed="rId2"/>
          <a:stretch>
            <a:fillRect/>
          </a:stretch>
        </p:blipFill>
        <p:spPr>
          <a:xfrm>
            <a:off x="624502" y="1706418"/>
            <a:ext cx="2656156" cy="2582646"/>
          </a:xfrm>
          <a:prstGeom prst="rect">
            <a:avLst/>
          </a:prstGeom>
        </p:spPr>
      </p:pic>
      <p:sp>
        <p:nvSpPr>
          <p:cNvPr id="10" name="TextBox 9"/>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11" name="Right Arrow 10"/>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55" y="2362200"/>
            <a:ext cx="3810000" cy="1104900"/>
          </a:xfrm>
          <a:prstGeom prst="rect">
            <a:avLst/>
          </a:prstGeom>
        </p:spPr>
      </p:pic>
      <p:pic>
        <p:nvPicPr>
          <p:cNvPr id="7" name="Picture 6"/>
          <p:cNvPicPr>
            <a:picLocks noChangeAspect="1"/>
          </p:cNvPicPr>
          <p:nvPr/>
        </p:nvPicPr>
        <p:blipFill>
          <a:blip r:embed="rId4"/>
          <a:stretch>
            <a:fillRect/>
          </a:stretch>
        </p:blipFill>
        <p:spPr>
          <a:xfrm>
            <a:off x="838200" y="4839328"/>
            <a:ext cx="7467600" cy="1335382"/>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207000"/>
            <a:ext cx="876300" cy="431800"/>
          </a:xfrm>
          <a:prstGeom prst="rect">
            <a:avLst/>
          </a:prstGeom>
          <a:solidFill>
            <a:schemeClr val="bg1"/>
          </a:solidFill>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88061892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87</a:t>
            </a:fld>
            <a:endParaRPr lang="en-US"/>
          </a:p>
        </p:txBody>
      </p:sp>
      <p:pic>
        <p:nvPicPr>
          <p:cNvPr id="7" name="Picture 6"/>
          <p:cNvPicPr>
            <a:picLocks noChangeAspect="1"/>
          </p:cNvPicPr>
          <p:nvPr/>
        </p:nvPicPr>
        <p:blipFill>
          <a:blip r:embed="rId2"/>
          <a:stretch>
            <a:fillRect/>
          </a:stretch>
        </p:blipFill>
        <p:spPr>
          <a:xfrm>
            <a:off x="0" y="1219200"/>
            <a:ext cx="9144000" cy="4412202"/>
          </a:xfrm>
          <a:prstGeom prst="rect">
            <a:avLst/>
          </a:prstGeom>
        </p:spPr>
      </p:pic>
      <p:sp>
        <p:nvSpPr>
          <p:cNvPr id="8" name="Rectangle 7"/>
          <p:cNvSpPr/>
          <p:nvPr/>
        </p:nvSpPr>
        <p:spPr bwMode="auto">
          <a:xfrm>
            <a:off x="6096000" y="1143000"/>
            <a:ext cx="30480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0" y="1143000"/>
            <a:ext cx="28956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5029200" y="3886200"/>
            <a:ext cx="28956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95563231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88</a:t>
            </a:fld>
            <a:endParaRPr lang="en-US"/>
          </a:p>
        </p:txBody>
      </p:sp>
      <p:pic>
        <p:nvPicPr>
          <p:cNvPr id="7" name="Picture 6"/>
          <p:cNvPicPr>
            <a:picLocks noChangeAspect="1"/>
          </p:cNvPicPr>
          <p:nvPr/>
        </p:nvPicPr>
        <p:blipFill>
          <a:blip r:embed="rId2"/>
          <a:stretch>
            <a:fillRect/>
          </a:stretch>
        </p:blipFill>
        <p:spPr>
          <a:xfrm>
            <a:off x="0" y="1219200"/>
            <a:ext cx="9144000" cy="4412202"/>
          </a:xfrm>
          <a:prstGeom prst="rect">
            <a:avLst/>
          </a:prstGeom>
        </p:spPr>
      </p:pic>
      <p:sp>
        <p:nvSpPr>
          <p:cNvPr id="8" name="Rectangle 7"/>
          <p:cNvSpPr/>
          <p:nvPr/>
        </p:nvSpPr>
        <p:spPr bwMode="auto">
          <a:xfrm>
            <a:off x="6096000" y="1143000"/>
            <a:ext cx="30480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0" y="1143000"/>
            <a:ext cx="28956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73247051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All loca</a:t>
            </a:r>
            <a:r>
              <a:rPr lang="en-US" dirty="0"/>
              <a:t>l</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89</a:t>
            </a:fld>
            <a:endParaRPr lang="en-US"/>
          </a:p>
        </p:txBody>
      </p:sp>
      <p:pic>
        <p:nvPicPr>
          <p:cNvPr id="7" name="Picture 6"/>
          <p:cNvPicPr>
            <a:picLocks noChangeAspect="1"/>
          </p:cNvPicPr>
          <p:nvPr/>
        </p:nvPicPr>
        <p:blipFill>
          <a:blip r:embed="rId2"/>
          <a:stretch>
            <a:fillRect/>
          </a:stretch>
        </p:blipFill>
        <p:spPr>
          <a:xfrm>
            <a:off x="0" y="1219200"/>
            <a:ext cx="9144000" cy="4412202"/>
          </a:xfrm>
          <a:prstGeom prst="rect">
            <a:avLst/>
          </a:prstGeom>
        </p:spPr>
      </p:pic>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4983969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in a Nutshell</a:t>
            </a:r>
          </a:p>
        </p:txBody>
      </p:sp>
      <p:sp>
        <p:nvSpPr>
          <p:cNvPr id="3" name="Content Placeholder 2"/>
          <p:cNvSpPr>
            <a:spLocks noGrp="1"/>
          </p:cNvSpPr>
          <p:nvPr>
            <p:ph idx="1"/>
          </p:nvPr>
        </p:nvSpPr>
        <p:spPr/>
        <p:txBody>
          <a:bodyPr/>
          <a:lstStyle/>
          <a:p>
            <a:r>
              <a:rPr lang="en-US" dirty="0"/>
              <a:t>Tens of thousands of machine learning algorithms</a:t>
            </a:r>
          </a:p>
          <a:p>
            <a:pPr lvl="1"/>
            <a:r>
              <a:rPr lang="en-US" dirty="0" smtClean="0"/>
              <a:t>Hundreds </a:t>
            </a:r>
            <a:r>
              <a:rPr lang="en-US" dirty="0"/>
              <a:t>new every year</a:t>
            </a:r>
          </a:p>
          <a:p>
            <a:endParaRPr lang="en-US" dirty="0" smtClean="0"/>
          </a:p>
          <a:p>
            <a:r>
              <a:rPr lang="en-US" dirty="0" smtClean="0"/>
              <a:t>Decades of ML research oversimplified:</a:t>
            </a:r>
          </a:p>
          <a:p>
            <a:pPr lvl="1"/>
            <a:r>
              <a:rPr lang="en-US" dirty="0" smtClean="0"/>
              <a:t>All of Machine Learning:</a:t>
            </a:r>
            <a:endParaRPr lang="en-US" dirty="0"/>
          </a:p>
          <a:p>
            <a:pPr lvl="1"/>
            <a:r>
              <a:rPr lang="en-US" dirty="0"/>
              <a:t>Learn a mapping from input to output f: X </a:t>
            </a:r>
            <a:r>
              <a:rPr lang="en-US" dirty="0" smtClean="0">
                <a:sym typeface="Wingdings"/>
              </a:rPr>
              <a:t></a:t>
            </a:r>
            <a:r>
              <a:rPr lang="en-US" dirty="0" smtClean="0"/>
              <a:t> </a:t>
            </a:r>
            <a:r>
              <a:rPr lang="en-US" dirty="0"/>
              <a:t>Y</a:t>
            </a:r>
          </a:p>
          <a:p>
            <a:pPr lvl="2"/>
            <a:r>
              <a:rPr lang="en-US" dirty="0"/>
              <a:t>e</a:t>
            </a:r>
            <a:r>
              <a:rPr lang="en-US" dirty="0" smtClean="0"/>
              <a:t>.g. X</a:t>
            </a:r>
            <a:r>
              <a:rPr lang="en-US" dirty="0"/>
              <a:t>: emails, Y: {spam, </a:t>
            </a:r>
            <a:r>
              <a:rPr lang="en-US" dirty="0" err="1"/>
              <a:t>notspam</a:t>
            </a:r>
            <a:r>
              <a:rPr lang="en-US" dirty="0"/>
              <a:t>}</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a:t>
            </a:fld>
            <a:endParaRPr lang="en-US"/>
          </a:p>
        </p:txBody>
      </p:sp>
      <p:sp>
        <p:nvSpPr>
          <p:cNvPr id="6" name="TextBox 5"/>
          <p:cNvSpPr txBox="1"/>
          <p:nvPr/>
        </p:nvSpPr>
        <p:spPr>
          <a:xfrm>
            <a:off x="3507042" y="6578469"/>
            <a:ext cx="2211813" cy="276999"/>
          </a:xfrm>
          <a:prstGeom prst="rect">
            <a:avLst/>
          </a:prstGeom>
          <a:noFill/>
        </p:spPr>
        <p:txBody>
          <a:bodyPr wrap="none" rtlCol="0">
            <a:spAutoFit/>
          </a:bodyPr>
          <a:lstStyle/>
          <a:p>
            <a:r>
              <a:rPr lang="en-US" dirty="0" smtClean="0">
                <a:solidFill>
                  <a:schemeClr val="bg1">
                    <a:lumMod val="65000"/>
                  </a:schemeClr>
                </a:solidFill>
              </a:rPr>
              <a:t>Slide Credit: Pedro </a:t>
            </a:r>
            <a:r>
              <a:rPr lang="en-US" dirty="0" err="1" smtClean="0">
                <a:solidFill>
                  <a:schemeClr val="bg1">
                    <a:lumMod val="65000"/>
                  </a:schemeClr>
                </a:solidFill>
              </a:rPr>
              <a:t>Domingos</a:t>
            </a:r>
            <a:endParaRPr lang="en-US" dirty="0">
              <a:solidFill>
                <a:schemeClr val="bg1">
                  <a:lumMod val="65000"/>
                </a:schemeClr>
              </a:solidFill>
            </a:endParaRPr>
          </a:p>
        </p:txBody>
      </p:sp>
    </p:spTree>
    <p:extLst>
      <p:ext uri="{BB962C8B-B14F-4D97-AF65-F5344CB8AC3E}">
        <p14:creationId xmlns:p14="http://schemas.microsoft.com/office/powerpoint/2010/main" val="3846573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Logistic Regression as a Cascade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90</a:t>
            </a:fld>
            <a:endParaRPr lang="en-US"/>
          </a:p>
        </p:txBody>
      </p:sp>
      <p:pic>
        <p:nvPicPr>
          <p:cNvPr id="6" name="Picture 5"/>
          <p:cNvPicPr>
            <a:picLocks noChangeAspect="1"/>
          </p:cNvPicPr>
          <p:nvPr/>
        </p:nvPicPr>
        <p:blipFill rotWithShape="1">
          <a:blip r:embed="rId2"/>
          <a:srcRect b="18482"/>
          <a:stretch/>
        </p:blipFill>
        <p:spPr>
          <a:xfrm>
            <a:off x="0" y="985974"/>
            <a:ext cx="9144000" cy="4786753"/>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76400"/>
            <a:ext cx="1082488" cy="533400"/>
          </a:xfrm>
          <a:prstGeom prst="rect">
            <a:avLst/>
          </a:prstGeom>
          <a:solidFill>
            <a:schemeClr val="bg1"/>
          </a:solidFill>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281710" y="1475509"/>
            <a:ext cx="368979" cy="353291"/>
          </a:xfrm>
          <a:prstGeom prst="rect">
            <a:avLst/>
          </a:prstGeom>
          <a:solidFill>
            <a:schemeClr val="bg1"/>
          </a:solidFill>
        </p:spPr>
      </p:pic>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381000" y="3352800"/>
            <a:ext cx="368979" cy="353291"/>
          </a:xfrm>
          <a:prstGeom prst="rect">
            <a:avLst/>
          </a:prstGeom>
          <a:solidFill>
            <a:schemeClr val="bg1"/>
          </a:solidFill>
        </p:spPr>
      </p:pic>
      <p:sp>
        <p:nvSpPr>
          <p:cNvPr id="11" name="Rectangle 10"/>
          <p:cNvSpPr/>
          <p:nvPr/>
        </p:nvSpPr>
        <p:spPr bwMode="auto">
          <a:xfrm>
            <a:off x="0" y="2895600"/>
            <a:ext cx="5410200" cy="25146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43042157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Logistic Regression as a Cascade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91</a:t>
            </a:fld>
            <a:endParaRPr lang="en-US"/>
          </a:p>
        </p:txBody>
      </p:sp>
      <p:pic>
        <p:nvPicPr>
          <p:cNvPr id="6" name="Picture 5"/>
          <p:cNvPicPr>
            <a:picLocks noChangeAspect="1"/>
          </p:cNvPicPr>
          <p:nvPr/>
        </p:nvPicPr>
        <p:blipFill rotWithShape="1">
          <a:blip r:embed="rId2"/>
          <a:srcRect b="22218"/>
          <a:stretch/>
        </p:blipFill>
        <p:spPr>
          <a:xfrm>
            <a:off x="0" y="985974"/>
            <a:ext cx="9144000" cy="456739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76400"/>
            <a:ext cx="1082488" cy="533400"/>
          </a:xfrm>
          <a:prstGeom prst="rect">
            <a:avLst/>
          </a:prstGeom>
          <a:solidFill>
            <a:schemeClr val="bg1"/>
          </a:solidFill>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281710" y="1475509"/>
            <a:ext cx="368979" cy="353291"/>
          </a:xfrm>
          <a:prstGeom prst="rect">
            <a:avLst/>
          </a:prstGeom>
          <a:solidFill>
            <a:schemeClr val="bg1"/>
          </a:solidFill>
        </p:spPr>
      </p:pic>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381000" y="3352800"/>
            <a:ext cx="368979" cy="353291"/>
          </a:xfrm>
          <a:prstGeom prst="rect">
            <a:avLst/>
          </a:prstGeom>
          <a:solidFill>
            <a:schemeClr val="bg1"/>
          </a:solidFill>
        </p:spPr>
      </p:pic>
      <p:sp>
        <p:nvSpPr>
          <p:cNvPr id="11" name="Rectangle 10"/>
          <p:cNvSpPr/>
          <p:nvPr/>
        </p:nvSpPr>
        <p:spPr bwMode="auto">
          <a:xfrm>
            <a:off x="0" y="3733800"/>
            <a:ext cx="2759364" cy="15240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0" y="3048000"/>
            <a:ext cx="1143000" cy="15240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90786104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Logistic Regression as a Cascade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92</a:t>
            </a:fld>
            <a:endParaRPr lang="en-US"/>
          </a:p>
        </p:txBody>
      </p:sp>
      <p:pic>
        <p:nvPicPr>
          <p:cNvPr id="6" name="Picture 5"/>
          <p:cNvPicPr>
            <a:picLocks noChangeAspect="1"/>
          </p:cNvPicPr>
          <p:nvPr/>
        </p:nvPicPr>
        <p:blipFill>
          <a:blip r:embed="rId2"/>
          <a:stretch>
            <a:fillRect/>
          </a:stretch>
        </p:blipFill>
        <p:spPr>
          <a:xfrm>
            <a:off x="0" y="985974"/>
            <a:ext cx="9144000" cy="5872026"/>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76400"/>
            <a:ext cx="1082488" cy="533400"/>
          </a:xfrm>
          <a:prstGeom prst="rect">
            <a:avLst/>
          </a:prstGeom>
          <a:solidFill>
            <a:schemeClr val="bg1"/>
          </a:solidFill>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281710" y="1475509"/>
            <a:ext cx="368979" cy="353291"/>
          </a:xfrm>
          <a:prstGeom prst="rect">
            <a:avLst/>
          </a:prstGeom>
          <a:solidFill>
            <a:schemeClr val="bg1"/>
          </a:solidFill>
        </p:spPr>
      </p:pic>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381000" y="3352800"/>
            <a:ext cx="368979" cy="353291"/>
          </a:xfrm>
          <a:prstGeom prst="rect">
            <a:avLst/>
          </a:prstGeom>
          <a:solidFill>
            <a:schemeClr val="bg1"/>
          </a:solidFill>
        </p:spPr>
      </p:pic>
      <p:pic>
        <p:nvPicPr>
          <p:cNvPr id="12" name="Picture 11"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5791200" y="6160655"/>
            <a:ext cx="368979" cy="353291"/>
          </a:xfrm>
          <a:prstGeom prst="rect">
            <a:avLst/>
          </a:prstGeom>
          <a:solidFill>
            <a:schemeClr val="bg1"/>
          </a:solidFill>
        </p:spPr>
      </p:pic>
      <p:sp>
        <p:nvSpPr>
          <p:cNvPr id="13" name="TextBox 12"/>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3419277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Computation: Forward-Prop</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93</a:t>
            </a:fld>
            <a:endParaRPr lang="en-US"/>
          </a:p>
        </p:txBody>
      </p:sp>
      <p:pic>
        <p:nvPicPr>
          <p:cNvPr id="7" name="Picture 6"/>
          <p:cNvPicPr>
            <a:picLocks noChangeAspect="1"/>
          </p:cNvPicPr>
          <p:nvPr/>
        </p:nvPicPr>
        <p:blipFill>
          <a:blip r:embed="rId2"/>
          <a:stretch>
            <a:fillRect/>
          </a:stretch>
        </p:blipFill>
        <p:spPr>
          <a:xfrm>
            <a:off x="0" y="1790700"/>
            <a:ext cx="9144000" cy="3270157"/>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50616817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Computation: Back-Prop</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94</a:t>
            </a:fld>
            <a:endParaRPr lang="en-US"/>
          </a:p>
        </p:txBody>
      </p:sp>
      <p:pic>
        <p:nvPicPr>
          <p:cNvPr id="3" name="Picture 2"/>
          <p:cNvPicPr>
            <a:picLocks noChangeAspect="1"/>
          </p:cNvPicPr>
          <p:nvPr/>
        </p:nvPicPr>
        <p:blipFill>
          <a:blip r:embed="rId2"/>
          <a:stretch>
            <a:fillRect/>
          </a:stretch>
        </p:blipFill>
        <p:spPr>
          <a:xfrm>
            <a:off x="0" y="1817255"/>
            <a:ext cx="9144000" cy="3308918"/>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91612251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95</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7" name="Right Arrow 6"/>
          <p:cNvSpPr/>
          <p:nvPr/>
        </p:nvSpPr>
        <p:spPr bwMode="auto">
          <a:xfrm>
            <a:off x="6858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52460404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96</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8" name="Right Arrow 7"/>
          <p:cNvSpPr/>
          <p:nvPr/>
        </p:nvSpPr>
        <p:spPr bwMode="auto">
          <a:xfrm>
            <a:off x="3810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67623538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97</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9" name="Right Arrow 8"/>
          <p:cNvSpPr/>
          <p:nvPr/>
        </p:nvSpPr>
        <p:spPr bwMode="auto">
          <a:xfrm>
            <a:off x="6858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8731261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98</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9" name="Right Arrow 8"/>
          <p:cNvSpPr/>
          <p:nvPr/>
        </p:nvSpPr>
        <p:spPr bwMode="auto">
          <a:xfrm rot="10800000">
            <a:off x="6858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17643168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99</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8" name="Right Arrow 7"/>
          <p:cNvSpPr/>
          <p:nvPr/>
        </p:nvSpPr>
        <p:spPr bwMode="auto">
          <a:xfrm rot="10800000">
            <a:off x="3810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1554777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37797</TotalTime>
  <Words>5175</Words>
  <Application>Microsoft Macintosh PowerPoint</Application>
  <PresentationFormat>On-screen Show (4:3)</PresentationFormat>
  <Paragraphs>1324</Paragraphs>
  <Slides>127</Slides>
  <Notes>21</Notes>
  <HiddenSlides>0</HiddenSlides>
  <MMClips>0</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127</vt:i4>
      </vt:variant>
    </vt:vector>
  </HeadingPairs>
  <TitlesOfParts>
    <vt:vector size="129" baseType="lpstr">
      <vt:lpstr>pictures</vt:lpstr>
      <vt:lpstr>Blank Presentation</vt:lpstr>
      <vt:lpstr>ECE 6504:  Deep Learning for Perception</vt:lpstr>
      <vt:lpstr>What is this class about?</vt:lpstr>
      <vt:lpstr>Acquisitions</vt:lpstr>
      <vt:lpstr>First Caveat</vt:lpstr>
      <vt:lpstr>Topics Covered in Intro to ML</vt:lpstr>
      <vt:lpstr>What is Machine Learning?</vt:lpstr>
      <vt:lpstr>What is Machine Learning?</vt:lpstr>
      <vt:lpstr>What is Machine Learning?</vt:lpstr>
      <vt:lpstr>ML in a Nutshell</vt:lpstr>
      <vt:lpstr>Types of Learning</vt:lpstr>
      <vt:lpstr>Tasks</vt:lpstr>
      <vt:lpstr>Supervised Learning</vt:lpstr>
      <vt:lpstr>Vision: Image Classification</vt:lpstr>
      <vt:lpstr>NLP: Machine Translation</vt:lpstr>
      <vt:lpstr>Speech: Speech2Text</vt:lpstr>
      <vt:lpstr>AI: Turing Test</vt:lpstr>
      <vt:lpstr>AI: Visual Turing Test</vt:lpstr>
      <vt:lpstr>Supervised Learning</vt:lpstr>
      <vt:lpstr>Synonyms</vt:lpstr>
      <vt:lpstr>So what is Deep (Machine)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is Deep (Machine) Learning?</vt:lpstr>
      <vt:lpstr>PowerPoint Presentation</vt:lpstr>
      <vt:lpstr>Feature Engineering</vt:lpstr>
      <vt:lpstr>What are the current bottlenecks?</vt:lpstr>
      <vt:lpstr>Seeing is worse than believing</vt:lpstr>
      <vt:lpstr>PowerPoint Presentation</vt:lpstr>
      <vt:lpstr>PowerPoint Presentation</vt:lpstr>
      <vt:lpstr>PowerPoint Presentation</vt:lpstr>
      <vt:lpstr>PowerPoint Presentation</vt:lpstr>
      <vt:lpstr>Do we really need deep models?</vt:lpstr>
      <vt:lpstr>So what is Deep (Machine) Learning?</vt:lpstr>
      <vt:lpstr>Distributed Representations Toy Example</vt:lpstr>
      <vt:lpstr>Distributed Representations Toy Example</vt:lpstr>
      <vt:lpstr>Power of distributed representations!</vt:lpstr>
      <vt:lpstr>Power of distributed representations!</vt:lpstr>
      <vt:lpstr>Power of distributed representations!</vt:lpstr>
      <vt:lpstr>Power of distributed representations!</vt:lpstr>
      <vt:lpstr>Distributed Representations</vt:lpstr>
      <vt:lpstr>Power of distributed representations!</vt:lpstr>
      <vt:lpstr>So what is Deep (Machine) Learning?</vt:lpstr>
      <vt:lpstr>Benefits of Deep/Representation Learning</vt:lpstr>
      <vt:lpstr>“Expert” intuitions can be misleading</vt:lpstr>
      <vt:lpstr>Problems with Deep Learning</vt:lpstr>
      <vt:lpstr>Problems with Deep Learning</vt:lpstr>
      <vt:lpstr>Problems with Deep Learning</vt:lpstr>
      <vt:lpstr>Problems with Deep Learning</vt:lpstr>
      <vt:lpstr>Problems with Deep Learning</vt:lpstr>
      <vt:lpstr>Yes it works, but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ImageNet Large Scale Visual Recognition Challenge (ILSVRC)</vt:lpstr>
      <vt:lpstr>Data Enabling Richer Models</vt:lpstr>
      <vt:lpstr>ImageNet Classification 2012</vt:lpstr>
      <vt:lpstr>Other Domains &amp; Applications</vt:lpstr>
      <vt:lpstr>Why are things working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types of learning protocols</vt:lpstr>
      <vt:lpstr>Focus of this class</vt:lpstr>
      <vt:lpstr>PowerPoint Presentation</vt:lpstr>
      <vt:lpstr>PowerPoint Presentation</vt:lpstr>
      <vt:lpstr>Logistic Regression as a Cascade</vt:lpstr>
      <vt:lpstr>Logistic Regression as a Cascade</vt:lpstr>
      <vt:lpstr>Chain Rule</vt:lpstr>
      <vt:lpstr>Chain Rule</vt:lpstr>
      <vt:lpstr>Chain Rule: All local</vt:lpstr>
      <vt:lpstr>Logistic Regression as a Cascade</vt:lpstr>
      <vt:lpstr>Logistic Regression as a Cascade</vt:lpstr>
      <vt:lpstr>Logistic Regression as a Cascade</vt:lpstr>
      <vt:lpstr>Key Computation: Forward-Prop</vt:lpstr>
      <vt:lpstr>Key Computation: Back-Prop</vt:lpstr>
      <vt:lpstr>Neural Network Training</vt:lpstr>
      <vt:lpstr>Neural Network Training</vt:lpstr>
      <vt:lpstr>Neural Network Training</vt:lpstr>
      <vt:lpstr>Neural Network Training</vt:lpstr>
      <vt:lpstr>Neural Network Training</vt:lpstr>
      <vt:lpstr>Neural Network Training</vt:lpstr>
      <vt:lpstr>Neural Network Training</vt:lpstr>
      <vt:lpstr>Neural Network Training</vt:lpstr>
      <vt:lpstr>Course Information</vt:lpstr>
      <vt:lpstr>TAs</vt:lpstr>
      <vt:lpstr>Syllabus</vt:lpstr>
      <vt:lpstr>Syllabus</vt:lpstr>
      <vt:lpstr>Prerequisites</vt:lpstr>
      <vt:lpstr>Prerequisites</vt:lpstr>
      <vt:lpstr>Prerequisites</vt:lpstr>
      <vt:lpstr>Prerequisites</vt:lpstr>
      <vt:lpstr>Organization &amp; Deliverables</vt:lpstr>
      <vt:lpstr>Homeworks</vt:lpstr>
      <vt:lpstr>HW0</vt:lpstr>
      <vt:lpstr>Paper Reviews</vt:lpstr>
      <vt:lpstr>Presentations</vt:lpstr>
      <vt:lpstr>Project</vt:lpstr>
      <vt:lpstr>Spring 2013 Projects</vt:lpstr>
      <vt:lpstr>Spring 2013 Projects</vt:lpstr>
      <vt:lpstr>Spring 2013 Projects</vt:lpstr>
      <vt:lpstr>Re-grading Policy</vt:lpstr>
      <vt:lpstr>Collaboration Policy</vt:lpstr>
      <vt:lpstr>Waitlist / Audit / Sit in</vt:lpstr>
      <vt:lpstr>Communication Channels</vt:lpstr>
      <vt:lpstr>How to do well in class?</vt:lpstr>
      <vt:lpstr>Other Relevant Classes</vt:lpstr>
      <vt:lpstr>Todo</vt:lpstr>
      <vt:lpstr>Welcome</vt:lpstr>
    </vt:vector>
  </TitlesOfParts>
  <Manager/>
  <Company>Virginia Tech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2206</cp:revision>
  <cp:lastPrinted>2009-01-27T18:32:10Z</cp:lastPrinted>
  <dcterms:created xsi:type="dcterms:W3CDTF">2012-10-15T09:25:23Z</dcterms:created>
  <dcterms:modified xsi:type="dcterms:W3CDTF">2015-08-26T01:41:09Z</dcterms:modified>
  <cp:category/>
</cp:coreProperties>
</file>