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70" r:id="rId4"/>
    <p:sldId id="259" r:id="rId5"/>
    <p:sldId id="260" r:id="rId6"/>
    <p:sldId id="262" r:id="rId7"/>
    <p:sldId id="263" r:id="rId8"/>
    <p:sldId id="264" r:id="rId9"/>
    <p:sldId id="265" r:id="rId10"/>
    <p:sldId id="272" r:id="rId11"/>
    <p:sldId id="268" r:id="rId12"/>
    <p:sldId id="271" r:id="rId13"/>
    <p:sldId id="299" r:id="rId14"/>
    <p:sldId id="300" r:id="rId15"/>
    <p:sldId id="274" r:id="rId16"/>
    <p:sldId id="301" r:id="rId17"/>
    <p:sldId id="273" r:id="rId18"/>
    <p:sldId id="275" r:id="rId19"/>
    <p:sldId id="276" r:id="rId20"/>
    <p:sldId id="282" r:id="rId21"/>
    <p:sldId id="277" r:id="rId22"/>
    <p:sldId id="278" r:id="rId23"/>
    <p:sldId id="279" r:id="rId24"/>
    <p:sldId id="280" r:id="rId25"/>
    <p:sldId id="281" r:id="rId26"/>
    <p:sldId id="286" r:id="rId27"/>
    <p:sldId id="290" r:id="rId28"/>
    <p:sldId id="292" r:id="rId29"/>
    <p:sldId id="287" r:id="rId30"/>
    <p:sldId id="289" r:id="rId31"/>
    <p:sldId id="293" r:id="rId32"/>
    <p:sldId id="285" r:id="rId33"/>
    <p:sldId id="294" r:id="rId34"/>
    <p:sldId id="295" r:id="rId35"/>
    <p:sldId id="296" r:id="rId36"/>
    <p:sldId id="297" r:id="rId37"/>
    <p:sldId id="298" r:id="rId38"/>
    <p:sldId id="30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36" autoAdjust="0"/>
  </p:normalViewPr>
  <p:slideViewPr>
    <p:cSldViewPr snapToGrid="0">
      <p:cViewPr varScale="1">
        <p:scale>
          <a:sx n="77" d="100"/>
          <a:sy n="77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58992-3845-463E-855F-C388777CF07D}" type="datetimeFigureOut">
              <a:rPr lang="en-IN" smtClean="0"/>
              <a:t>18-12-2015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860F-CB87-4F45-A54D-2B19B2B228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32228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8ABA4-59BA-4AB7-A5CA-50B1B1C2A517}" type="datetimeFigureOut">
              <a:rPr lang="en-IN" smtClean="0"/>
              <a:t>18-12-2015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29F74-CE5A-4883-81C6-43D1441690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99350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884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0276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1049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2034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8919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1916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2470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01213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4923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3907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6837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1938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8797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3753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45039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1403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7947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5409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7902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04684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5661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531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16975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7925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47199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9774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74015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23105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5772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0656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8300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6679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2734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2901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29F74-CE5A-4883-81C6-43D1441690F7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6680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9D29-3612-4E98-8D7C-823CC7E83AE2}" type="datetime1">
              <a:rPr lang="en-IN" smtClean="0"/>
              <a:t>18-12-2015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Image Credit: Oriol Vinyals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8AE0-4E36-46C9-B072-5846FCC780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769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AD97-B225-439B-BA4A-8004D5241A99}" type="datetime1">
              <a:rPr lang="en-IN" smtClean="0"/>
              <a:t>18-12-2015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Image Credit: Oriol Vinyals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8AE0-4E36-46C9-B072-5846FCC780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715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30F8C-FF08-4035-A851-47AE7C5892D3}" type="datetime1">
              <a:rPr lang="en-IN" smtClean="0"/>
              <a:t>18-12-2015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Image Credit: Oriol Vinyals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8AE0-4E36-46C9-B072-5846FCC780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990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9FFF3-70F5-47ED-8502-8F8CE6DFEDD3}" type="datetime1">
              <a:rPr lang="en-IN" smtClean="0"/>
              <a:t>18-12-2015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Image Credit: Oriol Vinyals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8AE0-4E36-46C9-B072-5846FCC780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626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5345-E6F6-4385-BECF-2A16525851AF}" type="datetime1">
              <a:rPr lang="en-IN" smtClean="0"/>
              <a:t>18-12-2015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Image Credit: Oriol Vinyals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8AE0-4E36-46C9-B072-5846FCC780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643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A0DE-D511-4C43-BCB9-AAE951B9ABD2}" type="datetime1">
              <a:rPr lang="en-IN" smtClean="0"/>
              <a:t>18-12-2015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Image Credit: Oriol Vinyals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8AE0-4E36-46C9-B072-5846FCC780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556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3D17D-D2CF-4450-BD4C-1AC9F64D9EDE}" type="datetime1">
              <a:rPr lang="en-IN" smtClean="0"/>
              <a:t>18-12-2015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Image Credit: Oriol Vinyals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8AE0-4E36-46C9-B072-5846FCC780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725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B5366-D357-42AD-A8DC-05B6CC9DD2B0}" type="datetime1">
              <a:rPr lang="en-IN" smtClean="0"/>
              <a:t>18-12-2015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Image Credit: Oriol Vinyals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8AE0-4E36-46C9-B072-5846FCC780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839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49CB-4D54-4C79-9020-5A3F5E0BD28C}" type="datetime1">
              <a:rPr lang="en-IN" smtClean="0"/>
              <a:t>18-12-2015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Image Credit: Oriol Vinyals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8AE0-4E36-46C9-B072-5846FCC780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475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5423E-B94D-4467-BAC7-5FD3353AD2DE}" type="datetime1">
              <a:rPr lang="en-IN" smtClean="0"/>
              <a:t>18-12-2015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Image Credit: Oriol Vinyals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8AE0-4E36-46C9-B072-5846FCC780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651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07FDD-C00A-4060-8617-C742A16992AA}" type="datetime1">
              <a:rPr lang="en-IN" smtClean="0"/>
              <a:t>18-12-2015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Image Credit: Oriol Vinyals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F8AE0-4E36-46C9-B072-5846FCC780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713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A9368-8D71-4594-8317-2D52432BD8F6}" type="datetime1">
              <a:rPr lang="en-IN" smtClean="0"/>
              <a:t>18-12-2015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Image Credit: Oriol Vinyals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F8AE0-4E36-46C9-B072-5846FCC780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375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Show and Tell: A Neural Image Caption Generator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Oriol</a:t>
            </a:r>
            <a:r>
              <a:rPr lang="en-US" dirty="0" smtClean="0"/>
              <a:t> </a:t>
            </a:r>
            <a:r>
              <a:rPr lang="en-US" dirty="0" err="1" smtClean="0"/>
              <a:t>Vinyals</a:t>
            </a:r>
            <a:r>
              <a:rPr lang="en-US" dirty="0" smtClean="0"/>
              <a:t>, Google</a:t>
            </a:r>
          </a:p>
          <a:p>
            <a:r>
              <a:rPr lang="en-IN" dirty="0"/>
              <a:t>Alexander </a:t>
            </a:r>
            <a:r>
              <a:rPr lang="en-IN" dirty="0" err="1" smtClean="0"/>
              <a:t>Toshev</a:t>
            </a:r>
            <a:r>
              <a:rPr lang="en-IN" dirty="0" smtClean="0"/>
              <a:t>, Google</a:t>
            </a:r>
          </a:p>
          <a:p>
            <a:r>
              <a:rPr lang="en-IN" dirty="0" err="1"/>
              <a:t>Samy</a:t>
            </a:r>
            <a:r>
              <a:rPr lang="en-IN" dirty="0"/>
              <a:t> </a:t>
            </a:r>
            <a:r>
              <a:rPr lang="en-IN" dirty="0" err="1" smtClean="0"/>
              <a:t>Bengio</a:t>
            </a:r>
            <a:r>
              <a:rPr lang="en-IN" dirty="0" smtClean="0"/>
              <a:t>, Google</a:t>
            </a:r>
          </a:p>
          <a:p>
            <a:r>
              <a:rPr lang="en-IN" dirty="0" err="1"/>
              <a:t>Dumitru</a:t>
            </a:r>
            <a:r>
              <a:rPr lang="en-IN" dirty="0"/>
              <a:t> </a:t>
            </a:r>
            <a:r>
              <a:rPr lang="en-IN" dirty="0" err="1" smtClean="0"/>
              <a:t>Erhan</a:t>
            </a:r>
            <a:r>
              <a:rPr lang="en-IN" dirty="0" smtClean="0"/>
              <a:t>, Google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84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365125"/>
            <a:ext cx="9561237" cy="607084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Slide Credit: </a:t>
            </a:r>
            <a:r>
              <a:rPr lang="en-IN" dirty="0" err="1" smtClean="0"/>
              <a:t>Oriol</a:t>
            </a:r>
            <a:r>
              <a:rPr lang="en-IN" dirty="0" smtClean="0"/>
              <a:t> </a:t>
            </a:r>
            <a:r>
              <a:rPr lang="en-IN" dirty="0" err="1" smtClean="0"/>
              <a:t>Vinyals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194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BLEU </a:t>
            </a:r>
            <a:r>
              <a:rPr lang="pt-BR" dirty="0" smtClean="0"/>
              <a:t>score for generation</a:t>
            </a:r>
          </a:p>
          <a:p>
            <a:r>
              <a:rPr lang="pt-BR" dirty="0" smtClean="0"/>
              <a:t>Recall and mean rank for ranking </a:t>
            </a:r>
            <a:endParaRPr lang="pt-BR" dirty="0"/>
          </a:p>
          <a:p>
            <a:r>
              <a:rPr lang="en-IN" dirty="0" smtClean="0"/>
              <a:t>Mechanical </a:t>
            </a:r>
            <a:r>
              <a:rPr lang="en-IN" dirty="0"/>
              <a:t>Turk experiment: human </a:t>
            </a:r>
            <a:r>
              <a:rPr lang="en-IN" dirty="0" smtClean="0"/>
              <a:t>subjects </a:t>
            </a:r>
            <a:r>
              <a:rPr lang="en-IN" dirty="0"/>
              <a:t>give </a:t>
            </a:r>
            <a:r>
              <a:rPr lang="en-IN" dirty="0" smtClean="0"/>
              <a:t>a score </a:t>
            </a:r>
            <a:r>
              <a:rPr lang="en-IN" dirty="0"/>
              <a:t>on the usefulness </a:t>
            </a:r>
            <a:r>
              <a:rPr lang="en-IN" dirty="0" smtClean="0"/>
              <a:t>of descriptions</a:t>
            </a:r>
            <a:endParaRPr lang="en-IN" dirty="0"/>
          </a:p>
          <a:p>
            <a:r>
              <a:rPr lang="en-IN" dirty="0" smtClean="0"/>
              <a:t>Also </a:t>
            </a:r>
            <a:r>
              <a:rPr lang="en-IN" dirty="0"/>
              <a:t>use perplexity </a:t>
            </a:r>
            <a:r>
              <a:rPr lang="en-IN" dirty="0" smtClean="0"/>
              <a:t>for </a:t>
            </a:r>
            <a:r>
              <a:rPr lang="en-IN" dirty="0" err="1" smtClean="0"/>
              <a:t>hyperparameter</a:t>
            </a:r>
            <a:r>
              <a:rPr lang="en-IN" dirty="0" smtClean="0"/>
              <a:t> tuning but not reported</a:t>
            </a:r>
          </a:p>
        </p:txBody>
      </p:sp>
    </p:spTree>
    <p:extLst>
      <p:ext uri="{BB962C8B-B14F-4D97-AF65-F5344CB8AC3E}">
        <p14:creationId xmlns:p14="http://schemas.microsoft.com/office/powerpoint/2010/main" val="274018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Sentence generation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8108" y="1429111"/>
            <a:ext cx="7880311" cy="486618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Image Credit</a:t>
            </a:r>
            <a:r>
              <a:rPr lang="en-IN" dirty="0"/>
              <a:t>: Reference paper</a:t>
            </a:r>
          </a:p>
        </p:txBody>
      </p:sp>
    </p:spTree>
    <p:extLst>
      <p:ext uri="{BB962C8B-B14F-4D97-AF65-F5344CB8AC3E}">
        <p14:creationId xmlns:p14="http://schemas.microsoft.com/office/powerpoint/2010/main" val="17138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</a:t>
            </a:r>
            <a:r>
              <a:rPr lang="en-US" dirty="0" err="1" smtClean="0"/>
              <a:t>Reranking</a:t>
            </a:r>
            <a:r>
              <a:rPr lang="en-US" dirty="0" smtClean="0"/>
              <a:t> 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084" y="1584493"/>
            <a:ext cx="6234107" cy="483360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Image Credit</a:t>
            </a:r>
            <a:r>
              <a:rPr lang="en-IN" dirty="0"/>
              <a:t>: Reference paper</a:t>
            </a:r>
          </a:p>
        </p:txBody>
      </p:sp>
    </p:spTree>
    <p:extLst>
      <p:ext uri="{BB962C8B-B14F-4D97-AF65-F5344CB8AC3E}">
        <p14:creationId xmlns:p14="http://schemas.microsoft.com/office/powerpoint/2010/main" val="281172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Human Evaluation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681" y="1690688"/>
            <a:ext cx="6323596" cy="4704449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Image Credit</a:t>
            </a:r>
            <a:r>
              <a:rPr lang="en-IN" dirty="0"/>
              <a:t>: Reference paper</a:t>
            </a:r>
          </a:p>
        </p:txBody>
      </p:sp>
    </p:spTree>
    <p:extLst>
      <p:ext uri="{BB962C8B-B14F-4D97-AF65-F5344CB8AC3E}">
        <p14:creationId xmlns:p14="http://schemas.microsoft.com/office/powerpoint/2010/main" val="64370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061" y="185352"/>
            <a:ext cx="9442939" cy="617099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Image Credit</a:t>
            </a:r>
            <a:r>
              <a:rPr lang="en-IN" dirty="0"/>
              <a:t>: Reference paper</a:t>
            </a:r>
          </a:p>
        </p:txBody>
      </p:sp>
    </p:spTree>
    <p:extLst>
      <p:ext uri="{BB962C8B-B14F-4D97-AF65-F5344CB8AC3E}">
        <p14:creationId xmlns:p14="http://schemas.microsoft.com/office/powerpoint/2010/main" val="28280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results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Transfer learning	</a:t>
            </a:r>
          </a:p>
          <a:p>
            <a:pPr lvl="1"/>
            <a:r>
              <a:rPr lang="pt-BR" dirty="0" smtClean="0"/>
              <a:t>Flickr30k to Flickr8k improves BLEU score by 4 points</a:t>
            </a:r>
          </a:p>
          <a:p>
            <a:endParaRPr lang="en-US" dirty="0"/>
          </a:p>
          <a:p>
            <a:r>
              <a:rPr lang="en-US" dirty="0" smtClean="0"/>
              <a:t>Generation diversity</a:t>
            </a:r>
          </a:p>
          <a:p>
            <a:pPr lvl="1"/>
            <a:r>
              <a:rPr lang="en-US" dirty="0" smtClean="0"/>
              <a:t>Best candidate sentence is present in training set 80% of the times.</a:t>
            </a:r>
            <a:endParaRPr lang="pt-B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004" y="4137324"/>
            <a:ext cx="6208335" cy="110147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Image Credit: Reference paper</a:t>
            </a:r>
          </a:p>
        </p:txBody>
      </p:sp>
    </p:spTree>
    <p:extLst>
      <p:ext uri="{BB962C8B-B14F-4D97-AF65-F5344CB8AC3E}">
        <p14:creationId xmlns:p14="http://schemas.microsoft.com/office/powerpoint/2010/main" val="285355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example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77547"/>
            <a:ext cx="8428662" cy="487880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Image Credit: Oriol Vinyals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586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example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501619"/>
            <a:ext cx="8551985" cy="489918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Image Credit: Oriol Vinyals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98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92" y="1122363"/>
            <a:ext cx="11207262" cy="2387600"/>
          </a:xfrm>
        </p:spPr>
        <p:txBody>
          <a:bodyPr>
            <a:normAutofit fontScale="90000"/>
          </a:bodyPr>
          <a:lstStyle/>
          <a:p>
            <a:r>
              <a:rPr lang="en-IN" dirty="0"/>
              <a:t>Mind’s Eye: A Recurrent Visual Representation for Image Caption Generation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Xinlei</a:t>
            </a:r>
            <a:r>
              <a:rPr lang="en-US" dirty="0" smtClean="0"/>
              <a:t> Chen, CMU</a:t>
            </a:r>
          </a:p>
          <a:p>
            <a:r>
              <a:rPr lang="en-IN" dirty="0"/>
              <a:t>C. Lawrence </a:t>
            </a:r>
            <a:r>
              <a:rPr lang="en-IN" dirty="0" err="1"/>
              <a:t>Zitnick</a:t>
            </a:r>
            <a:r>
              <a:rPr lang="en-IN" dirty="0" smtClean="0"/>
              <a:t>, MSR, Redmond</a:t>
            </a:r>
          </a:p>
        </p:txBody>
      </p:sp>
    </p:spTree>
    <p:extLst>
      <p:ext uri="{BB962C8B-B14F-4D97-AF65-F5344CB8AC3E}">
        <p14:creationId xmlns:p14="http://schemas.microsoft.com/office/powerpoint/2010/main" val="23050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5293" y="1811810"/>
            <a:ext cx="6822831" cy="43476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Image Credit: </a:t>
            </a:r>
            <a:r>
              <a:rPr lang="en-US" dirty="0" err="1"/>
              <a:t>Oriol</a:t>
            </a:r>
            <a:r>
              <a:rPr lang="en-US" dirty="0"/>
              <a:t> </a:t>
            </a:r>
            <a:r>
              <a:rPr lang="en-US" dirty="0" err="1"/>
              <a:t>Vinyals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77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Motivation: A </a:t>
            </a:r>
            <a:r>
              <a:rPr lang="en-IN" dirty="0"/>
              <a:t>good image description is often said to “paint a </a:t>
            </a:r>
            <a:r>
              <a:rPr lang="en-IN" dirty="0" smtClean="0"/>
              <a:t>picture in </a:t>
            </a:r>
            <a:r>
              <a:rPr lang="en-IN" dirty="0"/>
              <a:t>your mind’s eye</a:t>
            </a:r>
            <a:r>
              <a:rPr lang="en-IN" dirty="0" smtClean="0"/>
              <a:t>.”</a:t>
            </a:r>
          </a:p>
          <a:p>
            <a:r>
              <a:rPr lang="en-IN" dirty="0" smtClean="0"/>
              <a:t>Objective: To learn bi-directional representation that can generate</a:t>
            </a:r>
          </a:p>
          <a:p>
            <a:pPr lvl="1"/>
            <a:r>
              <a:rPr lang="en-IN" dirty="0" smtClean="0"/>
              <a:t>novel </a:t>
            </a:r>
            <a:r>
              <a:rPr lang="en-IN" dirty="0"/>
              <a:t>descriptions from </a:t>
            </a:r>
            <a:r>
              <a:rPr lang="en-IN" dirty="0" smtClean="0"/>
              <a:t>images, and </a:t>
            </a:r>
          </a:p>
          <a:p>
            <a:pPr lvl="1"/>
            <a:r>
              <a:rPr lang="en-IN" dirty="0" smtClean="0"/>
              <a:t>visual </a:t>
            </a:r>
            <a:r>
              <a:rPr lang="en-IN" dirty="0"/>
              <a:t>representations from descriptions</a:t>
            </a:r>
            <a:r>
              <a:rPr lang="en-IN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089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0257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916460" y="6492875"/>
            <a:ext cx="4114800" cy="365125"/>
          </a:xfrm>
        </p:spPr>
        <p:txBody>
          <a:bodyPr/>
          <a:lstStyle/>
          <a:p>
            <a:r>
              <a:rPr lang="en-IN" dirty="0" smtClean="0"/>
              <a:t>Image Credit: Larry </a:t>
            </a:r>
            <a:r>
              <a:rPr lang="en-IN" dirty="0" err="1" smtClean="0"/>
              <a:t>Zitnick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818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983"/>
            <a:ext cx="12199088" cy="685401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891746" y="6492875"/>
            <a:ext cx="4114800" cy="365125"/>
          </a:xfrm>
        </p:spPr>
        <p:txBody>
          <a:bodyPr/>
          <a:lstStyle/>
          <a:p>
            <a:r>
              <a:rPr lang="en-IN" dirty="0" smtClean="0"/>
              <a:t>Image Credit</a:t>
            </a:r>
            <a:r>
              <a:rPr lang="en-IN" dirty="0"/>
              <a:t>: Larry </a:t>
            </a:r>
            <a:r>
              <a:rPr lang="en-IN" dirty="0" err="1"/>
              <a:t>Zitnick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9302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63"/>
            <a:ext cx="12192000" cy="68593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916459" y="6492875"/>
            <a:ext cx="4114800" cy="365125"/>
          </a:xfrm>
        </p:spPr>
        <p:txBody>
          <a:bodyPr/>
          <a:lstStyle/>
          <a:p>
            <a:r>
              <a:rPr lang="en-IN" dirty="0" smtClean="0"/>
              <a:t>Image Credit</a:t>
            </a:r>
            <a:r>
              <a:rPr lang="en-IN" dirty="0"/>
              <a:t>: Larry </a:t>
            </a:r>
            <a:r>
              <a:rPr lang="en-IN" dirty="0" err="1"/>
              <a:t>Zitnick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294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904103" y="6492875"/>
            <a:ext cx="4114800" cy="365125"/>
          </a:xfrm>
        </p:spPr>
        <p:txBody>
          <a:bodyPr/>
          <a:lstStyle/>
          <a:p>
            <a:r>
              <a:rPr lang="en-IN" dirty="0" smtClean="0"/>
              <a:t>Image Credit</a:t>
            </a:r>
            <a:r>
              <a:rPr lang="en-IN" dirty="0"/>
              <a:t>: Larry </a:t>
            </a:r>
            <a:r>
              <a:rPr lang="en-IN" dirty="0" err="1"/>
              <a:t>Zitnick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84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71" y="0"/>
            <a:ext cx="12218071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Image Credit</a:t>
            </a:r>
            <a:r>
              <a:rPr lang="en-IN" dirty="0"/>
              <a:t>: Larry </a:t>
            </a:r>
            <a:r>
              <a:rPr lang="en-IN" dirty="0" err="1"/>
              <a:t>Zitnick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73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379" y="1690688"/>
            <a:ext cx="2787529" cy="3878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287" y="765775"/>
            <a:ext cx="7401513" cy="572812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Image Credit</a:t>
            </a:r>
            <a:r>
              <a:rPr lang="en-IN" dirty="0"/>
              <a:t>: Larry </a:t>
            </a:r>
            <a:r>
              <a:rPr lang="en-IN" dirty="0" err="1"/>
              <a:t>Zitnick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09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 smtClean="0"/>
                  <a:t>Objective function consists of two components:</a:t>
                </a:r>
              </a:p>
              <a:p>
                <a:pPr lvl="1"/>
                <a:r>
                  <a:rPr lang="en-IN" dirty="0" smtClean="0"/>
                  <a:t>probability </a:t>
                </a:r>
                <a:r>
                  <a:rPr lang="en-IN" dirty="0"/>
                  <a:t>of </a:t>
                </a:r>
                <a:r>
                  <a:rPr lang="en-IN" dirty="0" smtClean="0"/>
                  <a:t>a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b="1" i="1" dirty="0" smtClean="0"/>
                  <a:t> </a:t>
                </a:r>
                <a:r>
                  <a:rPr lang="en-IN" dirty="0"/>
                  <a:t>being generated at </a:t>
                </a:r>
                <a:r>
                  <a:rPr lang="en-IN" dirty="0" smtClean="0"/>
                  <a:t>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 smtClean="0"/>
                  <a:t>given the </a:t>
                </a:r>
                <a:r>
                  <a:rPr lang="en-IN" dirty="0"/>
                  <a:t>set </a:t>
                </a:r>
                <a:r>
                  <a:rPr lang="en-IN" dirty="0" smtClean="0"/>
                  <a:t>of previously </a:t>
                </a:r>
                <a:r>
                  <a:rPr lang="en-IN" dirty="0"/>
                  <a:t>generated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IN" b="1" i="1" dirty="0" smtClean="0"/>
                  <a:t> </a:t>
                </a:r>
                <a:r>
                  <a:rPr lang="en-IN" dirty="0" smtClean="0"/>
                  <a:t>and the observed visual </a:t>
                </a:r>
                <a:r>
                  <a:rPr lang="en-IN" dirty="0"/>
                  <a:t>features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N" dirty="0" smtClean="0"/>
                  <a:t>, </a:t>
                </a:r>
              </a:p>
              <a:p>
                <a:pPr lvl="1"/>
                <a:r>
                  <a:rPr lang="en-IN" dirty="0" smtClean="0"/>
                  <a:t>likelihood </a:t>
                </a:r>
                <a:r>
                  <a:rPr lang="en-IN" dirty="0"/>
                  <a:t>of visual features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IN" dirty="0"/>
                  <a:t> given a set of spoken or </a:t>
                </a:r>
                <a:r>
                  <a:rPr lang="en-IN" dirty="0" smtClean="0"/>
                  <a:t>read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IN" dirty="0"/>
                  <a:t> </a:t>
                </a:r>
                <a:r>
                  <a:rPr lang="en-IN" dirty="0" smtClean="0"/>
                  <a:t>for generating </a:t>
                </a:r>
                <a:r>
                  <a:rPr lang="en-IN" dirty="0"/>
                  <a:t>visual </a:t>
                </a:r>
                <a:r>
                  <a:rPr lang="en-IN" dirty="0" smtClean="0"/>
                  <a:t>representations </a:t>
                </a:r>
                <a:r>
                  <a:rPr lang="en-IN" dirty="0"/>
                  <a:t>of the scene or </a:t>
                </a:r>
                <a:r>
                  <a:rPr lang="en-IN" dirty="0" smtClean="0"/>
                  <a:t>for performing </a:t>
                </a:r>
                <a:r>
                  <a:rPr lang="en-IN" dirty="0"/>
                  <a:t>image </a:t>
                </a:r>
                <a:r>
                  <a:rPr lang="en-IN" dirty="0" smtClean="0"/>
                  <a:t>search</a:t>
                </a:r>
              </a:p>
              <a:p>
                <a:pPr marL="228600" lvl="1">
                  <a:spcBef>
                    <a:spcPts val="1000"/>
                  </a:spcBef>
                </a:pPr>
                <a:r>
                  <a:rPr lang="en-US" sz="2800" dirty="0" smtClean="0"/>
                  <a:t>A set of latent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 smtClean="0"/>
                  <a:t> encodes the visual interpretations of the previously seen words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IN" dirty="0" smtClean="0"/>
              </a:p>
              <a:p>
                <a:pPr marL="228600" lvl="1">
                  <a:spcBef>
                    <a:spcPts val="1000"/>
                  </a:spcBef>
                </a:pPr>
                <a:r>
                  <a:rPr lang="en-IN" dirty="0" smtClean="0"/>
                  <a:t>Objective function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043" t="-2241" r="-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90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IN" dirty="0"/>
          </a:p>
        </p:txBody>
      </p:sp>
      <p:pic>
        <p:nvPicPr>
          <p:cNvPr id="6" name="図 3" descr="Chen_Minds_Eye_A_2015_CVPR_paper.pdf - Adobe Acroba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4378" y="1146085"/>
            <a:ext cx="4702628" cy="50308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1358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Main contribution is the addition of recurrent visual hidden layer </a:t>
            </a:r>
            <a:r>
              <a:rPr lang="en-US" i="1" dirty="0" smtClean="0"/>
              <a:t>u</a:t>
            </a:r>
            <a:endParaRPr lang="en-US" dirty="0" smtClean="0"/>
          </a:p>
          <a:p>
            <a:r>
              <a:rPr lang="en-US" dirty="0" smtClean="0"/>
              <a:t>Recurrent layer </a:t>
            </a:r>
            <a:r>
              <a:rPr lang="en-US" i="1" dirty="0" smtClean="0"/>
              <a:t>u</a:t>
            </a:r>
            <a:r>
              <a:rPr lang="en-US" b="1" i="1" dirty="0" smtClean="0"/>
              <a:t> </a:t>
            </a:r>
            <a:r>
              <a:rPr lang="en-US" dirty="0" smtClean="0"/>
              <a:t>tries to reconstruct visual features v</a:t>
            </a:r>
            <a:endParaRPr lang="en-US" dirty="0"/>
          </a:p>
          <a:p>
            <a:r>
              <a:rPr lang="en-US" dirty="0" smtClean="0"/>
              <a:t>Visual hidden layer </a:t>
            </a:r>
            <a:r>
              <a:rPr lang="en-US" i="1" dirty="0" smtClean="0"/>
              <a:t>u</a:t>
            </a:r>
            <a:r>
              <a:rPr lang="en-US" dirty="0" smtClean="0"/>
              <a:t> is also used to predict the next word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Image Credit: Reference paper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874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63" y="199292"/>
            <a:ext cx="12198063" cy="65414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99292"/>
            <a:ext cx="4536831" cy="785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0631" y="2536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Hidden visual units </a:t>
            </a:r>
            <a:r>
              <a:rPr lang="en-US" b="1" i="1" dirty="0" smtClean="0"/>
              <a:t>u</a:t>
            </a:r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5568" y="6474984"/>
            <a:ext cx="4114800" cy="365125"/>
          </a:xfrm>
        </p:spPr>
        <p:txBody>
          <a:bodyPr/>
          <a:lstStyle/>
          <a:p>
            <a:r>
              <a:rPr lang="en-IN" dirty="0" smtClean="0"/>
              <a:t>Image Credit: Larry </a:t>
            </a:r>
            <a:r>
              <a:rPr lang="en-IN" dirty="0" err="1" smtClean="0"/>
              <a:t>Zitnick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811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flowchart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08" y="1825625"/>
            <a:ext cx="9096803" cy="39069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Image Credit: Reference paper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222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Recurrent Neural Networks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123" y="1555546"/>
            <a:ext cx="5861539" cy="48914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874154"/>
            <a:ext cx="2936631" cy="253115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Image Credit: Larry </a:t>
            </a:r>
            <a:r>
              <a:rPr lang="en-IN" dirty="0" err="1" smtClean="0"/>
              <a:t>Zitnick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80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model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152292" cy="4351338"/>
              </a:xfrm>
            </p:spPr>
            <p:txBody>
              <a:bodyPr/>
              <a:lstStyle/>
              <a:p>
                <a:r>
                  <a:rPr lang="en-IN" dirty="0" smtClean="0"/>
                  <a:t>For generating sentences, </a:t>
                </a:r>
              </a:p>
              <a:p>
                <a:pPr lvl="1"/>
                <a:r>
                  <a:rPr lang="en-IN" dirty="0" smtClean="0"/>
                  <a:t>v are </a:t>
                </a:r>
                <a:r>
                  <a:rPr lang="en-IN" dirty="0"/>
                  <a:t>known</a:t>
                </a:r>
                <a:r>
                  <a:rPr lang="en-IN" dirty="0" smtClean="0"/>
                  <a:t>,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ṽ</m:t>
                    </m:r>
                  </m:oMath>
                </a14:m>
                <a:r>
                  <a:rPr lang="en-IN" dirty="0" smtClean="0"/>
                  <a:t> are </a:t>
                </a:r>
                <a:r>
                  <a:rPr lang="en-IN" dirty="0"/>
                  <a:t>ignored.</a:t>
                </a:r>
                <a:endParaRPr lang="en-IN" dirty="0" smtClean="0"/>
              </a:p>
              <a:p>
                <a:r>
                  <a:rPr lang="en-US" dirty="0" smtClean="0"/>
                  <a:t>Uses hidden representations </a:t>
                </a:r>
                <a:r>
                  <a:rPr lang="en-US" i="1" dirty="0" smtClean="0"/>
                  <a:t>s</a:t>
                </a:r>
                <a:r>
                  <a:rPr lang="en-US" dirty="0" smtClean="0"/>
                  <a:t> as well as visual interpretations </a:t>
                </a:r>
                <a:r>
                  <a:rPr lang="en-US" i="1" dirty="0" smtClean="0"/>
                  <a:t>u</a:t>
                </a:r>
                <a:r>
                  <a:rPr lang="en-US" dirty="0" smtClean="0"/>
                  <a:t> to predict words </a:t>
                </a:r>
                <a:r>
                  <a:rPr lang="en-US" i="1" dirty="0" smtClean="0"/>
                  <a:t>w</a:t>
                </a:r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152292" cy="4351338"/>
              </a:xfrm>
              <a:blipFill rotWithShape="0">
                <a:blip r:embed="rId3"/>
                <a:stretch>
                  <a:fillRect l="-2130" t="-2241" r="-39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3" descr="Chen_Minds_Eye_A_2015_CVPR_paper.pdf - Adobe Acroba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567717"/>
            <a:ext cx="4479949" cy="43513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Image Credit</a:t>
            </a:r>
            <a:r>
              <a:rPr lang="en-IN" dirty="0"/>
              <a:t>: Reference paper</a:t>
            </a:r>
          </a:p>
        </p:txBody>
      </p:sp>
    </p:spTree>
    <p:extLst>
      <p:ext uri="{BB962C8B-B14F-4D97-AF65-F5344CB8AC3E}">
        <p14:creationId xmlns:p14="http://schemas.microsoft.com/office/powerpoint/2010/main" val="10916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777154" cy="4351338"/>
              </a:xfrm>
            </p:spPr>
            <p:txBody>
              <a:bodyPr/>
              <a:lstStyle/>
              <a:p>
                <a:r>
                  <a:rPr lang="en-IN" dirty="0" smtClean="0"/>
                  <a:t>While </a:t>
                </a:r>
                <a:r>
                  <a:rPr lang="en-IN" dirty="0"/>
                  <a:t>predicting visual </a:t>
                </a:r>
                <a:r>
                  <a:rPr lang="en-IN" dirty="0" smtClean="0"/>
                  <a:t>features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ṽ</m:t>
                    </m:r>
                  </m:oMath>
                </a14:m>
                <a:r>
                  <a:rPr lang="en-IN" dirty="0" smtClean="0"/>
                  <a:t> from sentences,</a:t>
                </a:r>
              </a:p>
              <a:p>
                <a:pPr lvl="1"/>
                <a:r>
                  <a:rPr lang="en-IN" i="1" dirty="0" smtClean="0"/>
                  <a:t>w</a:t>
                </a:r>
                <a:r>
                  <a:rPr lang="en-IN" dirty="0" smtClean="0"/>
                  <a:t> are known,</a:t>
                </a:r>
              </a:p>
              <a:p>
                <a:pPr lvl="1"/>
                <a:r>
                  <a:rPr lang="en-IN" i="1" dirty="0" smtClean="0"/>
                  <a:t>s</a:t>
                </a:r>
                <a:r>
                  <a:rPr lang="en-IN" dirty="0" smtClean="0"/>
                  <a:t> </a:t>
                </a:r>
                <a:r>
                  <a:rPr lang="en-IN" dirty="0"/>
                  <a:t>and </a:t>
                </a:r>
                <a:r>
                  <a:rPr lang="en-IN" i="1" dirty="0" smtClean="0"/>
                  <a:t>v</a:t>
                </a:r>
                <a:r>
                  <a:rPr lang="en-IN" dirty="0"/>
                  <a:t> </a:t>
                </a:r>
                <a:r>
                  <a:rPr lang="en-IN" dirty="0" smtClean="0"/>
                  <a:t>are ignored.</a:t>
                </a:r>
              </a:p>
              <a:p>
                <a:r>
                  <a:rPr lang="en-US" dirty="0"/>
                  <a:t>V</a:t>
                </a:r>
                <a:r>
                  <a:rPr lang="en-US" dirty="0" smtClean="0"/>
                  <a:t>isual interpretations </a:t>
                </a:r>
                <a:r>
                  <a:rPr lang="en-US" i="1" dirty="0" smtClean="0"/>
                  <a:t>u</a:t>
                </a:r>
                <a:r>
                  <a:rPr lang="en-US" dirty="0"/>
                  <a:t> </a:t>
                </a:r>
                <a:r>
                  <a:rPr lang="en-US" dirty="0" smtClean="0"/>
                  <a:t>are used to reconstruct visual features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ṽ</m:t>
                    </m:r>
                  </m:oMath>
                </a14:m>
                <a:r>
                  <a:rPr lang="en-US" b="1" dirty="0" smtClean="0"/>
                  <a:t>. </a:t>
                </a:r>
                <a:endParaRPr lang="en-IN" b="1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777154" cy="4351338"/>
              </a:xfrm>
              <a:blipFill rotWithShape="0">
                <a:blip r:embed="rId3"/>
                <a:stretch>
                  <a:fillRect l="-2299" t="-2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4" descr="Chen_Minds_Eye_A_2015_CVPR_paper.pdf - Adobe Acroba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7242" y="1122241"/>
            <a:ext cx="5294315" cy="549793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Image Credit</a:t>
            </a:r>
            <a:r>
              <a:rPr lang="en-IN" dirty="0"/>
              <a:t>: Reference paper</a:t>
            </a:r>
          </a:p>
        </p:txBody>
      </p:sp>
    </p:spTree>
    <p:extLst>
      <p:ext uri="{BB962C8B-B14F-4D97-AF65-F5344CB8AC3E}">
        <p14:creationId xmlns:p14="http://schemas.microsoft.com/office/powerpoint/2010/main" val="34311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Sentence generation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32" y="1922586"/>
            <a:ext cx="6309391" cy="28838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Image Credit</a:t>
            </a:r>
            <a:r>
              <a:rPr lang="en-IN" dirty="0"/>
              <a:t>: Reference paper</a:t>
            </a:r>
          </a:p>
        </p:txBody>
      </p:sp>
    </p:spTree>
    <p:extLst>
      <p:ext uri="{BB962C8B-B14F-4D97-AF65-F5344CB8AC3E}">
        <p14:creationId xmlns:p14="http://schemas.microsoft.com/office/powerpoint/2010/main" val="15449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Sentence generation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64" y="2074984"/>
            <a:ext cx="11358651" cy="269630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Image Credit</a:t>
            </a:r>
            <a:r>
              <a:rPr lang="en-IN" dirty="0"/>
              <a:t>: Reference paper</a:t>
            </a:r>
          </a:p>
        </p:txBody>
      </p:sp>
    </p:spTree>
    <p:extLst>
      <p:ext uri="{BB962C8B-B14F-4D97-AF65-F5344CB8AC3E}">
        <p14:creationId xmlns:p14="http://schemas.microsoft.com/office/powerpoint/2010/main" val="22835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Retrieval tasks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882" y="1690688"/>
            <a:ext cx="8002236" cy="44862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Image Credit</a:t>
            </a:r>
            <a:r>
              <a:rPr lang="en-IN" dirty="0"/>
              <a:t>: Reference paper</a:t>
            </a:r>
          </a:p>
        </p:txBody>
      </p:sp>
    </p:spTree>
    <p:extLst>
      <p:ext uri="{BB962C8B-B14F-4D97-AF65-F5344CB8AC3E}">
        <p14:creationId xmlns:p14="http://schemas.microsoft.com/office/powerpoint/2010/main" val="20769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Retrieval tasks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721" y="1825625"/>
            <a:ext cx="9051954" cy="352828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Image Credit</a:t>
            </a:r>
            <a:r>
              <a:rPr lang="en-IN" dirty="0"/>
              <a:t>: Reference paper</a:t>
            </a:r>
          </a:p>
        </p:txBody>
      </p:sp>
    </p:spTree>
    <p:extLst>
      <p:ext uri="{BB962C8B-B14F-4D97-AF65-F5344CB8AC3E}">
        <p14:creationId xmlns:p14="http://schemas.microsoft.com/office/powerpoint/2010/main" val="363478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results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96600" cy="435133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77" y="1418858"/>
            <a:ext cx="11136923" cy="500583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IN" dirty="0" smtClean="0"/>
              <a:t>Image Credit</a:t>
            </a:r>
            <a:r>
              <a:rPr lang="en-IN" dirty="0"/>
              <a:t>: Reference paper</a:t>
            </a:r>
          </a:p>
        </p:txBody>
      </p:sp>
    </p:spTree>
    <p:extLst>
      <p:ext uri="{BB962C8B-B14F-4D97-AF65-F5344CB8AC3E}">
        <p14:creationId xmlns:p14="http://schemas.microsoft.com/office/powerpoint/2010/main" val="11493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92" y="1122363"/>
            <a:ext cx="11207262" cy="2387600"/>
          </a:xfrm>
        </p:spPr>
        <p:txBody>
          <a:bodyPr>
            <a:normAutofit/>
          </a:bodyPr>
          <a:lstStyle/>
          <a:p>
            <a:r>
              <a:rPr lang="en-IN" dirty="0" smtClean="0"/>
              <a:t>Questions 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60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Generative model</a:t>
            </a:r>
            <a:endParaRPr lang="en-IN" dirty="0" smtClean="0"/>
          </a:p>
          <a:p>
            <a:r>
              <a:rPr lang="en-IN" dirty="0" smtClean="0"/>
              <a:t>CNN (vision) + LSTM</a:t>
            </a:r>
            <a:r>
              <a:rPr lang="en-IN" dirty="0"/>
              <a:t> </a:t>
            </a:r>
            <a:r>
              <a:rPr lang="en-IN" dirty="0" smtClean="0"/>
              <a:t>(language)</a:t>
            </a:r>
          </a:p>
          <a:p>
            <a:r>
              <a:rPr lang="en-IN" dirty="0"/>
              <a:t>End-to-end </a:t>
            </a:r>
            <a:r>
              <a:rPr lang="en-IN" dirty="0" smtClean="0"/>
              <a:t>system </a:t>
            </a:r>
            <a:r>
              <a:rPr lang="en-IN" dirty="0"/>
              <a:t>t</a:t>
            </a:r>
            <a:r>
              <a:rPr lang="en-IN" dirty="0" smtClean="0"/>
              <a:t>rained to </a:t>
            </a:r>
            <a:r>
              <a:rPr lang="en-IN" dirty="0"/>
              <a:t>m</a:t>
            </a:r>
            <a:r>
              <a:rPr lang="en-IN" dirty="0" smtClean="0"/>
              <a:t>aximize </a:t>
            </a:r>
            <a:r>
              <a:rPr lang="en-IN" dirty="0"/>
              <a:t>likelihood of target </a:t>
            </a:r>
            <a:r>
              <a:rPr lang="en-IN" dirty="0" smtClean="0"/>
              <a:t>description given image</a:t>
            </a:r>
          </a:p>
          <a:p>
            <a:r>
              <a:rPr lang="en-US" dirty="0" smtClean="0"/>
              <a:t>State-of-the-art results</a:t>
            </a:r>
            <a:endParaRPr lang="en-IN" dirty="0" smtClean="0"/>
          </a:p>
          <a:p>
            <a:pPr lvl="1"/>
            <a:r>
              <a:rPr lang="en-US" dirty="0" smtClean="0"/>
              <a:t>PASCAL dataset: BLEU-1: 25 </a:t>
            </a:r>
            <a:r>
              <a:rPr lang="sv-SE" dirty="0" smtClean="0"/>
              <a:t>→ 59</a:t>
            </a:r>
            <a:endParaRPr lang="en-IN" dirty="0"/>
          </a:p>
          <a:p>
            <a:pPr lvl="1"/>
            <a:r>
              <a:rPr lang="sv-SE" dirty="0" smtClean="0"/>
              <a:t>Flickr30k </a:t>
            </a:r>
            <a:r>
              <a:rPr lang="sv-SE" dirty="0"/>
              <a:t>dataset: </a:t>
            </a:r>
            <a:r>
              <a:rPr lang="sv-SE" dirty="0" smtClean="0"/>
              <a:t>BLEU-1: </a:t>
            </a:r>
            <a:r>
              <a:rPr lang="sv-SE" dirty="0"/>
              <a:t>55 → </a:t>
            </a:r>
            <a:r>
              <a:rPr lang="sv-SE" dirty="0" smtClean="0"/>
              <a:t>66</a:t>
            </a:r>
          </a:p>
          <a:p>
            <a:pPr lvl="1"/>
            <a:r>
              <a:rPr lang="sv-SE" dirty="0" smtClean="0"/>
              <a:t>MS COCO: BLEU-4 score of 27.7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415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Motivation </a:t>
            </a:r>
            <a:r>
              <a:rPr lang="en-IN" dirty="0"/>
              <a:t>from </a:t>
            </a:r>
            <a:r>
              <a:rPr lang="en-IN" dirty="0" smtClean="0"/>
              <a:t>Machine Translation: </a:t>
            </a:r>
            <a:r>
              <a:rPr lang="en-IN" dirty="0"/>
              <a:t>encoder RNN and decoder </a:t>
            </a:r>
            <a:r>
              <a:rPr lang="en-IN" dirty="0" smtClean="0"/>
              <a:t>RNN </a:t>
            </a:r>
          </a:p>
          <a:p>
            <a:r>
              <a:rPr lang="en-IN" dirty="0" smtClean="0"/>
              <a:t>Replace encoder RNN with deep CNN</a:t>
            </a:r>
          </a:p>
          <a:p>
            <a:pPr lvl="1"/>
            <a:r>
              <a:rPr lang="en-US" dirty="0" smtClean="0"/>
              <a:t>Produces a rich representation of input image</a:t>
            </a:r>
            <a:endParaRPr lang="en-IN" dirty="0" smtClean="0"/>
          </a:p>
          <a:p>
            <a:r>
              <a:rPr lang="en-IN" dirty="0" smtClean="0"/>
              <a:t>Fully </a:t>
            </a:r>
            <a:r>
              <a:rPr lang="en-IN" dirty="0"/>
              <a:t>trainable </a:t>
            </a:r>
            <a:r>
              <a:rPr lang="en-IN" dirty="0" smtClean="0"/>
              <a:t>network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290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307" y="1527846"/>
            <a:ext cx="6388626" cy="486123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Image Credit</a:t>
            </a:r>
            <a:r>
              <a:rPr lang="en-IN" dirty="0"/>
              <a:t>: Reference paper</a:t>
            </a:r>
          </a:p>
        </p:txBody>
      </p:sp>
    </p:spTree>
    <p:extLst>
      <p:ext uri="{BB962C8B-B14F-4D97-AF65-F5344CB8AC3E}">
        <p14:creationId xmlns:p14="http://schemas.microsoft.com/office/powerpoint/2010/main" val="25603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271"/>
            <a:ext cx="10515600" cy="1325563"/>
          </a:xfrm>
        </p:spPr>
        <p:txBody>
          <a:bodyPr/>
          <a:lstStyle/>
          <a:p>
            <a:r>
              <a:rPr lang="en-US" dirty="0" smtClean="0"/>
              <a:t>Model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1834"/>
            <a:ext cx="10515600" cy="4734826"/>
          </a:xfrm>
        </p:spPr>
        <p:txBody>
          <a:bodyPr>
            <a:normAutofit/>
          </a:bodyPr>
          <a:lstStyle/>
          <a:p>
            <a:r>
              <a:rPr lang="en-IN" dirty="0"/>
              <a:t>O</a:t>
            </a:r>
            <a:r>
              <a:rPr lang="en-IN" dirty="0" smtClean="0"/>
              <a:t>bjective: maximize probability of correct description given the image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Chain rule for joint probability over words of sentence 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IN" dirty="0"/>
              <a:t>Optimize sum of log probabilities over whole training </a:t>
            </a:r>
            <a:r>
              <a:rPr lang="en-IN" dirty="0" smtClean="0"/>
              <a:t>set</a:t>
            </a:r>
          </a:p>
          <a:p>
            <a:r>
              <a:rPr lang="en-IN" dirty="0"/>
              <a:t>Loss function: negative log </a:t>
            </a:r>
            <a:r>
              <a:rPr lang="en-IN" dirty="0" smtClean="0"/>
              <a:t>likelihood of the correct word</a:t>
            </a:r>
            <a:endParaRPr lang="en-IN" dirty="0"/>
          </a:p>
          <a:p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027" y="2214101"/>
            <a:ext cx="3880810" cy="73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865" y="3648113"/>
            <a:ext cx="4839129" cy="989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830" y="5610839"/>
            <a:ext cx="3499201" cy="928073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2027" y="6538912"/>
            <a:ext cx="4114800" cy="365125"/>
          </a:xfrm>
        </p:spPr>
        <p:txBody>
          <a:bodyPr/>
          <a:lstStyle/>
          <a:p>
            <a:r>
              <a:rPr lang="en-IN" dirty="0" smtClean="0"/>
              <a:t>Image Credit</a:t>
            </a:r>
            <a:r>
              <a:rPr lang="en-IN" dirty="0"/>
              <a:t>: Reference paper</a:t>
            </a:r>
          </a:p>
        </p:txBody>
      </p:sp>
    </p:spTree>
    <p:extLst>
      <p:ext uri="{BB962C8B-B14F-4D97-AF65-F5344CB8AC3E}">
        <p14:creationId xmlns:p14="http://schemas.microsoft.com/office/powerpoint/2010/main" val="334386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generation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Two approaches</a:t>
            </a:r>
          </a:p>
          <a:p>
            <a:pPr lvl="1"/>
            <a:r>
              <a:rPr lang="en-US" sz="2600" dirty="0" smtClean="0">
                <a:cs typeface="Tahoma" pitchFamily="2"/>
              </a:rPr>
              <a:t>Sampling: sample one word from probability distribution </a:t>
            </a:r>
            <a:r>
              <a:rPr lang="en-US" sz="2600" i="1" dirty="0" smtClean="0">
                <a:cs typeface="Tahoma" pitchFamily="2"/>
              </a:rPr>
              <a:t>p</a:t>
            </a:r>
            <a:r>
              <a:rPr lang="en-US" sz="2600" i="1" baseline="-25000" dirty="0" smtClean="0">
                <a:cs typeface="Tahoma" pitchFamily="2"/>
              </a:rPr>
              <a:t>i</a:t>
            </a:r>
            <a:r>
              <a:rPr lang="en-US" sz="2600" dirty="0">
                <a:cs typeface="Tahoma" pitchFamily="2"/>
              </a:rPr>
              <a:t> </a:t>
            </a:r>
            <a:r>
              <a:rPr lang="en-US" sz="2600" dirty="0" smtClean="0">
                <a:cs typeface="Tahoma" pitchFamily="2"/>
              </a:rPr>
              <a:t>and feed the corresponding embedding as input at the </a:t>
            </a:r>
            <a:r>
              <a:rPr lang="en-US" sz="2600" dirty="0">
                <a:cs typeface="Tahoma" pitchFamily="2"/>
              </a:rPr>
              <a:t>next time step until </a:t>
            </a:r>
            <a:r>
              <a:rPr lang="en-US" sz="2600" dirty="0" smtClean="0">
                <a:cs typeface="Tahoma" pitchFamily="2"/>
              </a:rPr>
              <a:t>an </a:t>
            </a:r>
            <a:r>
              <a:rPr lang="en-US" sz="2600" dirty="0">
                <a:cs typeface="Tahoma" pitchFamily="2"/>
              </a:rPr>
              <a:t>EOS token </a:t>
            </a:r>
            <a:r>
              <a:rPr lang="en-US" sz="2600" dirty="0" smtClean="0">
                <a:cs typeface="Tahoma" pitchFamily="2"/>
              </a:rPr>
              <a:t>is sampled or </a:t>
            </a:r>
            <a:r>
              <a:rPr lang="en-US" sz="2600" dirty="0">
                <a:cs typeface="Tahoma" pitchFamily="2"/>
              </a:rPr>
              <a:t>till a maximum length</a:t>
            </a:r>
          </a:p>
          <a:p>
            <a:pPr lvl="1"/>
            <a:r>
              <a:rPr lang="en-US" sz="2600" dirty="0" smtClean="0">
                <a:cs typeface="Tahoma" pitchFamily="2"/>
              </a:rPr>
              <a:t>Beam search: keep k best sentences at each time </a:t>
            </a:r>
            <a:endParaRPr lang="en-US" sz="2400" dirty="0" smtClean="0">
              <a:cs typeface="Tahoma" pitchFamily="2"/>
            </a:endParaRPr>
          </a:p>
          <a:p>
            <a:r>
              <a:rPr lang="en-US" dirty="0" smtClean="0">
                <a:cs typeface="Tahoma" pitchFamily="2"/>
              </a:rPr>
              <a:t>The paper used a beam size of 20</a:t>
            </a:r>
          </a:p>
          <a:p>
            <a:pPr lvl="1"/>
            <a:r>
              <a:rPr lang="en-US" sz="2600" dirty="0" smtClean="0">
                <a:cs typeface="Tahoma" pitchFamily="2"/>
              </a:rPr>
              <a:t>Beam size of 1 degrades results by 2 BLEU points</a:t>
            </a:r>
            <a:endParaRPr lang="en-US" sz="2600" dirty="0"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0294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details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Datasets are smaller</a:t>
            </a:r>
            <a:endParaRPr lang="en-US" dirty="0"/>
          </a:p>
          <a:p>
            <a:r>
              <a:rPr lang="en-US" dirty="0" smtClean="0"/>
              <a:t> Solution</a:t>
            </a:r>
          </a:p>
          <a:p>
            <a:pPr lvl="1"/>
            <a:r>
              <a:rPr lang="en-US" dirty="0" smtClean="0"/>
              <a:t>Transfer learning</a:t>
            </a:r>
          </a:p>
          <a:p>
            <a:pPr lvl="1"/>
            <a:r>
              <a:rPr lang="en-US" dirty="0" smtClean="0"/>
              <a:t>Dropout</a:t>
            </a:r>
          </a:p>
          <a:p>
            <a:pPr lvl="1"/>
            <a:r>
              <a:rPr lang="en-US" dirty="0" err="1" smtClean="0"/>
              <a:t>Ensembling</a:t>
            </a:r>
            <a:endParaRPr lang="en-IN" dirty="0"/>
          </a:p>
          <a:p>
            <a:r>
              <a:rPr lang="en-IN" dirty="0" smtClean="0"/>
              <a:t>Can </a:t>
            </a:r>
            <a:r>
              <a:rPr lang="en-IN" dirty="0"/>
              <a:t>initialize weights of CNN </a:t>
            </a:r>
            <a:endParaRPr lang="en-IN" dirty="0" smtClean="0"/>
          </a:p>
          <a:p>
            <a:pPr lvl="1"/>
            <a:r>
              <a:rPr lang="en-IN" dirty="0" smtClean="0"/>
              <a:t>trained for classification task on </a:t>
            </a:r>
            <a:r>
              <a:rPr lang="en-IN" dirty="0" err="1" smtClean="0"/>
              <a:t>ImageNet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7497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Widescreen</PresentationFormat>
  <Paragraphs>161</Paragraphs>
  <Slides>38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Tahoma</vt:lpstr>
      <vt:lpstr>Office Theme</vt:lpstr>
      <vt:lpstr>Show and Tell: A Neural Image Caption Generator</vt:lpstr>
      <vt:lpstr>Example</vt:lpstr>
      <vt:lpstr>System flowchart</vt:lpstr>
      <vt:lpstr>Introduction</vt:lpstr>
      <vt:lpstr>Introduction</vt:lpstr>
      <vt:lpstr>Model</vt:lpstr>
      <vt:lpstr>Model</vt:lpstr>
      <vt:lpstr>Sentence generation</vt:lpstr>
      <vt:lpstr>Training details</vt:lpstr>
      <vt:lpstr>PowerPoint Presentation</vt:lpstr>
      <vt:lpstr>Evaluation</vt:lpstr>
      <vt:lpstr>Results – Sentence generation</vt:lpstr>
      <vt:lpstr>Results – Reranking </vt:lpstr>
      <vt:lpstr>Results – Human Evaluation</vt:lpstr>
      <vt:lpstr>PowerPoint Presentation</vt:lpstr>
      <vt:lpstr>Other results</vt:lpstr>
      <vt:lpstr>Good example</vt:lpstr>
      <vt:lpstr>Bad example</vt:lpstr>
      <vt:lpstr>Mind’s Eye: A Recurrent Visual Representation for Image Caption Generation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</vt:lpstr>
      <vt:lpstr>Objective</vt:lpstr>
      <vt:lpstr>Model</vt:lpstr>
      <vt:lpstr>PowerPoint Presentation</vt:lpstr>
      <vt:lpstr>Recurrent Neural Networks</vt:lpstr>
      <vt:lpstr>This model</vt:lpstr>
      <vt:lpstr>Model</vt:lpstr>
      <vt:lpstr>Results – Sentence generation</vt:lpstr>
      <vt:lpstr>Results – Sentence generation</vt:lpstr>
      <vt:lpstr>Results – Retrieval tasks</vt:lpstr>
      <vt:lpstr>Results – Retrieval tasks</vt:lpstr>
      <vt:lpstr>Qualitative results</vt:lpstr>
      <vt:lpstr>Questions 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2015-12-18T07:44:55Z</dcterms:created>
  <dcterms:modified xsi:type="dcterms:W3CDTF">2015-12-18T07:51:13Z</dcterms:modified>
</cp:coreProperties>
</file>