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Lst>
  <p:notesMasterIdLst>
    <p:notesMasterId r:id="rId57"/>
  </p:notesMasterIdLst>
  <p:sldIdLst>
    <p:sldId id="256" r:id="rId5"/>
    <p:sldId id="280" r:id="rId6"/>
    <p:sldId id="321" r:id="rId7"/>
    <p:sldId id="260" r:id="rId8"/>
    <p:sldId id="267" r:id="rId9"/>
    <p:sldId id="258" r:id="rId10"/>
    <p:sldId id="268" r:id="rId11"/>
    <p:sldId id="261" r:id="rId12"/>
    <p:sldId id="277" r:id="rId13"/>
    <p:sldId id="269" r:id="rId14"/>
    <p:sldId id="272" r:id="rId15"/>
    <p:sldId id="273" r:id="rId16"/>
    <p:sldId id="262" r:id="rId17"/>
    <p:sldId id="264" r:id="rId18"/>
    <p:sldId id="276" r:id="rId19"/>
    <p:sldId id="275" r:id="rId20"/>
    <p:sldId id="274" r:id="rId21"/>
    <p:sldId id="271" r:id="rId22"/>
    <p:sldId id="279" r:id="rId23"/>
    <p:sldId id="265" r:id="rId24"/>
    <p:sldId id="266" r:id="rId25"/>
    <p:sldId id="32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E3D2-7873-422F-9B20-222504137F4E}" type="datetimeFigureOut">
              <a:rPr lang="en-US" smtClean="0"/>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DD6F4-2A50-47FA-B180-008761CD1B70}" type="slidenum">
              <a:rPr lang="en-US" smtClean="0"/>
              <a:t>‹#›</a:t>
            </a:fld>
            <a:endParaRPr lang="en-US"/>
          </a:p>
        </p:txBody>
      </p:sp>
    </p:spTree>
    <p:extLst>
      <p:ext uri="{BB962C8B-B14F-4D97-AF65-F5344CB8AC3E}">
        <p14:creationId xmlns:p14="http://schemas.microsoft.com/office/powerpoint/2010/main" val="344355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DD6F4-2A50-47FA-B180-008761CD1B70}" type="slidenum">
              <a:rPr lang="en-US" smtClean="0"/>
              <a:t>23</a:t>
            </a:fld>
            <a:endParaRPr lang="en-US"/>
          </a:p>
        </p:txBody>
      </p:sp>
    </p:spTree>
    <p:extLst>
      <p:ext uri="{BB962C8B-B14F-4D97-AF65-F5344CB8AC3E}">
        <p14:creationId xmlns:p14="http://schemas.microsoft.com/office/powerpoint/2010/main" val="4664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0E5684-77E0-4CFD-B5B1-5341FB423AF5}"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0E5684-77E0-4CFD-B5B1-5341FB423AF5}"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0E5684-77E0-4CFD-B5B1-5341FB423AF5}"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0056" y="381431"/>
            <a:ext cx="7643886"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399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48917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6642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5685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0386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0056" y="381431"/>
            <a:ext cx="7643886"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4676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60471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441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0E5684-77E0-4CFD-B5B1-5341FB423AF5}"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6492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19786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0056" y="381431"/>
            <a:ext cx="7643886"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4927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23715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9956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40222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6950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E5684-77E0-4CFD-B5B1-5341FB423AF5}"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0E5684-77E0-4CFD-B5B1-5341FB423AF5}"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0E5684-77E0-4CFD-B5B1-5341FB423AF5}" type="datetimeFigureOut">
              <a:rPr lang="en-IN" smtClean="0"/>
              <a:t>22-10-2015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0E5684-77E0-4CFD-B5B1-5341FB423AF5}" type="datetimeFigureOut">
              <a:rPr lang="en-IN" smtClean="0"/>
              <a:t>22-10-2015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E5684-77E0-4CFD-B5B1-5341FB423AF5}" type="datetimeFigureOut">
              <a:rPr lang="en-IN" smtClean="0"/>
              <a:t>22-10-2015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E5684-77E0-4CFD-B5B1-5341FB423AF5}"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E5684-77E0-4CFD-B5B1-5341FB423AF5}"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3DE5B8-D1ED-4920-A988-DC6F01CB3EAD}"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E5684-77E0-4CFD-B5B1-5341FB423AF5}" type="datetimeFigureOut">
              <a:rPr lang="en-IN" smtClean="0"/>
              <a:t>22-10-2015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DE5B8-D1ED-4920-A988-DC6F01CB3EAD}"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70812" y="257911"/>
            <a:ext cx="6402374"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2492222" y="3079056"/>
            <a:ext cx="4159554" cy="16573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76657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70812" y="257911"/>
            <a:ext cx="6402374"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2492222" y="3079056"/>
            <a:ext cx="4159554" cy="16573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75134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70812" y="257911"/>
            <a:ext cx="6402374" cy="69469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2492222" y="3079056"/>
            <a:ext cx="4159554" cy="165735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10/22/2015</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56633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0.png"/><Relationship Id="rId18" Type="http://schemas.openxmlformats.org/officeDocument/2006/relationships/image" Target="../media/image21.png"/><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29.png"/><Relationship Id="rId17" Type="http://schemas.openxmlformats.org/officeDocument/2006/relationships/image" Target="../media/image20.png"/><Relationship Id="rId2" Type="http://schemas.openxmlformats.org/officeDocument/2006/relationships/image" Target="../media/image13.jpg"/><Relationship Id="rId16" Type="http://schemas.openxmlformats.org/officeDocument/2006/relationships/image" Target="../media/image33.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0.png"/><Relationship Id="rId18" Type="http://schemas.openxmlformats.org/officeDocument/2006/relationships/image" Target="../media/image21.png"/><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29.png"/><Relationship Id="rId17" Type="http://schemas.openxmlformats.org/officeDocument/2006/relationships/image" Target="../media/image20.png"/><Relationship Id="rId2" Type="http://schemas.openxmlformats.org/officeDocument/2006/relationships/image" Target="../media/image13.jpg"/><Relationship Id="rId16" Type="http://schemas.openxmlformats.org/officeDocument/2006/relationships/image" Target="../media/image33.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5.png"/><Relationship Id="rId7"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4.png"/><Relationship Id="rId5" Type="http://schemas.openxmlformats.org/officeDocument/2006/relationships/image" Target="../media/image42.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35.png"/><Relationship Id="rId7"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8.wmf"/><Relationship Id="rId4" Type="http://schemas.openxmlformats.org/officeDocument/2006/relationships/image" Target="../media/image36.png"/><Relationship Id="rId9"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5.xml"/><Relationship Id="rId4" Type="http://schemas.openxmlformats.org/officeDocument/2006/relationships/image" Target="../media/image51.jp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0.png"/><Relationship Id="rId18" Type="http://schemas.openxmlformats.org/officeDocument/2006/relationships/image" Target="../media/image21.png"/><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29.png"/><Relationship Id="rId17" Type="http://schemas.openxmlformats.org/officeDocument/2006/relationships/image" Target="../media/image20.png"/><Relationship Id="rId2" Type="http://schemas.openxmlformats.org/officeDocument/2006/relationships/image" Target="../media/image13.jpg"/><Relationship Id="rId16" Type="http://schemas.openxmlformats.org/officeDocument/2006/relationships/image" Target="../media/image33.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4.jp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4.jp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4.jp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49.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50.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51.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0.png"/><Relationship Id="rId18" Type="http://schemas.openxmlformats.org/officeDocument/2006/relationships/image" Target="../media/image21.png"/><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29.png"/><Relationship Id="rId17" Type="http://schemas.openxmlformats.org/officeDocument/2006/relationships/image" Target="../media/image20.png"/><Relationship Id="rId2" Type="http://schemas.openxmlformats.org/officeDocument/2006/relationships/image" Target="../media/image13.jpg"/><Relationship Id="rId16" Type="http://schemas.openxmlformats.org/officeDocument/2006/relationships/image" Target="../media/image33.png"/><Relationship Id="rId20"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image" Target="../media/image16.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25.png"/></Relationships>
</file>

<file path=ppt/slides/_rels/slide4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6.png"/><Relationship Id="rId7"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68.png"/><Relationship Id="rId10" Type="http://schemas.openxmlformats.org/officeDocument/2006/relationships/image" Target="../media/image75.png"/><Relationship Id="rId4" Type="http://schemas.openxmlformats.org/officeDocument/2006/relationships/image" Target="../media/image67.png"/><Relationship Id="rId9" Type="http://schemas.openxmlformats.org/officeDocument/2006/relationships/image" Target="../media/image74.png"/></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Image Captioning </a:t>
            </a:r>
            <a:r>
              <a:rPr lang="en-IN" dirty="0"/>
              <a:t>A</a:t>
            </a:r>
            <a:r>
              <a:rPr lang="en-IN" dirty="0" smtClean="0"/>
              <a:t>pproaches</a:t>
            </a:r>
            <a:endParaRPr lang="en-IN" dirty="0"/>
          </a:p>
        </p:txBody>
      </p:sp>
      <p:sp>
        <p:nvSpPr>
          <p:cNvPr id="3" name="Subtitle 2"/>
          <p:cNvSpPr>
            <a:spLocks noGrp="1"/>
          </p:cNvSpPr>
          <p:nvPr>
            <p:ph type="subTitle" idx="1"/>
          </p:nvPr>
        </p:nvSpPr>
        <p:spPr/>
        <p:txBody>
          <a:bodyPr/>
          <a:lstStyle/>
          <a:p>
            <a:r>
              <a:rPr lang="en-IN" dirty="0" err="1" smtClean="0"/>
              <a:t>Azam</a:t>
            </a:r>
            <a:r>
              <a:rPr lang="en-IN" dirty="0" smtClean="0"/>
              <a:t> </a:t>
            </a:r>
            <a:r>
              <a:rPr lang="en-IN" dirty="0" err="1" smtClean="0"/>
              <a:t>Moosavi</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01" y="332656"/>
            <a:ext cx="8229600" cy="1143000"/>
          </a:xfrm>
        </p:spPr>
        <p:txBody>
          <a:bodyPr/>
          <a:lstStyle/>
          <a:p>
            <a:r>
              <a:rPr lang="en-US" dirty="0" smtClean="0"/>
              <a:t>Image description</a:t>
            </a:r>
            <a:endParaRPr lang="en-US" dirty="0"/>
          </a:p>
        </p:txBody>
      </p:sp>
      <p:sp>
        <p:nvSpPr>
          <p:cNvPr id="5" name="TextBox 4"/>
          <p:cNvSpPr txBox="1"/>
          <p:nvPr/>
        </p:nvSpPr>
        <p:spPr>
          <a:xfrm>
            <a:off x="2555776" y="2780928"/>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9" name="TextBox 8"/>
          <p:cNvSpPr txBox="1"/>
          <p:nvPr/>
        </p:nvSpPr>
        <p:spPr>
          <a:xfrm>
            <a:off x="2192394" y="3521280"/>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0" name="TextBox 9"/>
          <p:cNvSpPr txBox="1"/>
          <p:nvPr/>
        </p:nvSpPr>
        <p:spPr>
          <a:xfrm>
            <a:off x="3322146" y="3519554"/>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1" name="TextBox 10"/>
          <p:cNvSpPr txBox="1"/>
          <p:nvPr/>
        </p:nvSpPr>
        <p:spPr>
          <a:xfrm>
            <a:off x="4398481" y="3519554"/>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2" name="TextBox 11"/>
          <p:cNvSpPr txBox="1"/>
          <p:nvPr/>
        </p:nvSpPr>
        <p:spPr>
          <a:xfrm>
            <a:off x="5472046" y="3519554"/>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14" name="Straight Arrow Connector 13"/>
          <p:cNvCxnSpPr/>
          <p:nvPr/>
        </p:nvCxnSpPr>
        <p:spPr>
          <a:xfrm flipH="1">
            <a:off x="5861802" y="3148443"/>
            <a:ext cx="6288" cy="348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80822" y="3185185"/>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45836" y="2463441"/>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7863" y="3209075"/>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45543" y="393077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829902" y="3913218"/>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731763" y="3913218"/>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94525" y="384901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51277" y="4260962"/>
            <a:ext cx="792088"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26" name="TextBox 25"/>
          <p:cNvSpPr txBox="1"/>
          <p:nvPr/>
        </p:nvSpPr>
        <p:spPr>
          <a:xfrm>
            <a:off x="3425433" y="4260962"/>
            <a:ext cx="792088"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27" name="TextBox 26"/>
          <p:cNvSpPr txBox="1"/>
          <p:nvPr/>
        </p:nvSpPr>
        <p:spPr>
          <a:xfrm>
            <a:off x="4462894" y="4281888"/>
            <a:ext cx="792088"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28" name="TextBox 27"/>
          <p:cNvSpPr txBox="1"/>
          <p:nvPr/>
        </p:nvSpPr>
        <p:spPr>
          <a:xfrm>
            <a:off x="5444593" y="4259640"/>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36" name="TextBox 35"/>
          <p:cNvSpPr txBox="1"/>
          <p:nvPr/>
        </p:nvSpPr>
        <p:spPr>
          <a:xfrm>
            <a:off x="6601798" y="3503959"/>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43" name="Straight Arrow Connector 42"/>
          <p:cNvCxnSpPr/>
          <p:nvPr/>
        </p:nvCxnSpPr>
        <p:spPr>
          <a:xfrm>
            <a:off x="2683353" y="3200038"/>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035046" y="3210239"/>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1"/>
          </p:cNvCxnSpPr>
          <p:nvPr/>
        </p:nvCxnSpPr>
        <p:spPr>
          <a:xfrm>
            <a:off x="2999697" y="37042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071252" y="37042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49597" y="37042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86551" y="37042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690468" y="4248503"/>
            <a:ext cx="792088" cy="307777"/>
          </a:xfrm>
          <a:prstGeom prst="rect">
            <a:avLst/>
          </a:prstGeom>
          <a:solidFill>
            <a:schemeClr val="bg1"/>
          </a:solidFill>
        </p:spPr>
        <p:txBody>
          <a:bodyPr wrap="square" rtlCol="0">
            <a:spAutoFit/>
          </a:bodyPr>
          <a:lstStyle/>
          <a:p>
            <a:r>
              <a:rPr lang="en-US" sz="1400" dirty="0" smtClean="0"/>
              <a:t>&lt;EOS&gt;</a:t>
            </a:r>
            <a:endParaRPr lang="en-US" sz="1400" dirty="0"/>
          </a:p>
        </p:txBody>
      </p:sp>
      <p:cxnSp>
        <p:nvCxnSpPr>
          <p:cNvPr id="51" name="Straight Arrow Connector 50"/>
          <p:cNvCxnSpPr/>
          <p:nvPr/>
        </p:nvCxnSpPr>
        <p:spPr>
          <a:xfrm>
            <a:off x="6998022" y="3888886"/>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endCxn id="10" idx="0"/>
          </p:cNvCxnSpPr>
          <p:nvPr/>
        </p:nvCxnSpPr>
        <p:spPr>
          <a:xfrm flipV="1">
            <a:off x="2657028" y="3519554"/>
            <a:ext cx="1061162" cy="897974"/>
          </a:xfrm>
          <a:prstGeom prst="curvedConnector4">
            <a:avLst>
              <a:gd name="adj1" fmla="val 31339"/>
              <a:gd name="adj2" fmla="val 1254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flipV="1">
            <a:off x="3612786" y="3501306"/>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flipV="1">
            <a:off x="4715254" y="3563837"/>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flipV="1">
            <a:off x="5824294" y="3430775"/>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666493" y="3205732"/>
            <a:ext cx="4338731" cy="127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176903" y="4244235"/>
            <a:ext cx="792088" cy="323165"/>
          </a:xfrm>
          <a:prstGeom prst="rect">
            <a:avLst/>
          </a:prstGeom>
          <a:solidFill>
            <a:schemeClr val="bg1"/>
          </a:solidFill>
        </p:spPr>
        <p:txBody>
          <a:bodyPr wrap="square" rtlCol="0">
            <a:spAutoFit/>
          </a:bodyPr>
          <a:lstStyle/>
          <a:p>
            <a:r>
              <a:rPr lang="en-US" sz="1500" dirty="0" smtClean="0"/>
              <a:t>&lt;BOS&gt;</a:t>
            </a:r>
            <a:endParaRPr lang="en-US" sz="1500" dirty="0"/>
          </a:p>
        </p:txBody>
      </p:sp>
      <p:cxnSp>
        <p:nvCxnSpPr>
          <p:cNvPr id="67" name="Curved Connector 66"/>
          <p:cNvCxnSpPr/>
          <p:nvPr/>
        </p:nvCxnSpPr>
        <p:spPr>
          <a:xfrm flipV="1">
            <a:off x="1582293" y="3503959"/>
            <a:ext cx="1061162" cy="897974"/>
          </a:xfrm>
          <a:prstGeom prst="curvedConnector4">
            <a:avLst>
              <a:gd name="adj1" fmla="val 31339"/>
              <a:gd name="adj2" fmla="val 125457"/>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614439" y="1718820"/>
            <a:ext cx="733425" cy="685800"/>
          </a:xfrm>
          <a:prstGeom prst="rect">
            <a:avLst/>
          </a:prstGeom>
        </p:spPr>
      </p:pic>
    </p:spTree>
    <p:extLst>
      <p:ext uri="{BB962C8B-B14F-4D97-AF65-F5344CB8AC3E}">
        <p14:creationId xmlns:p14="http://schemas.microsoft.com/office/powerpoint/2010/main" val="3510149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906403" y="4459560"/>
            <a:ext cx="792088"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40" name="TextBox 39"/>
          <p:cNvSpPr txBox="1"/>
          <p:nvPr/>
        </p:nvSpPr>
        <p:spPr>
          <a:xfrm>
            <a:off x="2872599" y="4468288"/>
            <a:ext cx="792088"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41" name="TextBox 40"/>
          <p:cNvSpPr txBox="1"/>
          <p:nvPr/>
        </p:nvSpPr>
        <p:spPr>
          <a:xfrm>
            <a:off x="3966268" y="4539479"/>
            <a:ext cx="792088"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42" name="TextBox 41"/>
          <p:cNvSpPr txBox="1"/>
          <p:nvPr/>
        </p:nvSpPr>
        <p:spPr>
          <a:xfrm>
            <a:off x="4998634" y="4455746"/>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45" name="TextBox 44"/>
          <p:cNvSpPr txBox="1"/>
          <p:nvPr/>
        </p:nvSpPr>
        <p:spPr>
          <a:xfrm>
            <a:off x="5023053" y="2941827"/>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46" name="TextBox 45"/>
          <p:cNvSpPr txBox="1"/>
          <p:nvPr/>
        </p:nvSpPr>
        <p:spPr>
          <a:xfrm>
            <a:off x="6103384" y="4469749"/>
            <a:ext cx="792088" cy="307777"/>
          </a:xfrm>
          <a:prstGeom prst="rect">
            <a:avLst/>
          </a:prstGeom>
          <a:solidFill>
            <a:schemeClr val="bg1"/>
          </a:solidFill>
        </p:spPr>
        <p:txBody>
          <a:bodyPr wrap="square" rtlCol="0">
            <a:spAutoFit/>
          </a:bodyPr>
          <a:lstStyle/>
          <a:p>
            <a:r>
              <a:rPr lang="en-US" sz="1400" dirty="0" smtClean="0"/>
              <a:t>&lt;EOS&gt;</a:t>
            </a:r>
            <a:endParaRPr lang="en-US" sz="1400" dirty="0"/>
          </a:p>
        </p:txBody>
      </p:sp>
      <p:sp>
        <p:nvSpPr>
          <p:cNvPr id="52" name="TextBox 51"/>
          <p:cNvSpPr txBox="1"/>
          <p:nvPr/>
        </p:nvSpPr>
        <p:spPr>
          <a:xfrm>
            <a:off x="725585" y="4491511"/>
            <a:ext cx="792088" cy="323165"/>
          </a:xfrm>
          <a:prstGeom prst="rect">
            <a:avLst/>
          </a:prstGeom>
          <a:solidFill>
            <a:schemeClr val="bg1"/>
          </a:solidFill>
        </p:spPr>
        <p:txBody>
          <a:bodyPr wrap="square" rtlCol="0">
            <a:spAutoFit/>
          </a:bodyPr>
          <a:lstStyle/>
          <a:p>
            <a:r>
              <a:rPr lang="en-US" sz="1500" dirty="0" smtClean="0"/>
              <a:t>&lt;BOS&gt;</a:t>
            </a:r>
            <a:endParaRPr lang="en-US" sz="1500" dirty="0"/>
          </a:p>
        </p:txBody>
      </p:sp>
      <p:sp>
        <p:nvSpPr>
          <p:cNvPr id="58" name="TextBox 57"/>
          <p:cNvSpPr txBox="1"/>
          <p:nvPr/>
        </p:nvSpPr>
        <p:spPr>
          <a:xfrm>
            <a:off x="1835696" y="2348880"/>
            <a:ext cx="792088" cy="369332"/>
          </a:xfrm>
          <a:prstGeom prst="rect">
            <a:avLst/>
          </a:prstGeom>
          <a:solidFill>
            <a:srgbClr val="C00000"/>
          </a:solidFill>
        </p:spPr>
        <p:txBody>
          <a:bodyPr wrap="square" rtlCol="0">
            <a:spAutoFit/>
          </a:bodyPr>
          <a:lstStyle/>
          <a:p>
            <a:r>
              <a:rPr lang="en-US" dirty="0" smtClean="0"/>
              <a:t>CNN</a:t>
            </a:r>
            <a:endParaRPr lang="en-US" dirty="0"/>
          </a:p>
        </p:txBody>
      </p:sp>
      <p:cxnSp>
        <p:nvCxnSpPr>
          <p:cNvPr id="72" name="Straight Arrow Connector 71"/>
          <p:cNvCxnSpPr/>
          <p:nvPr/>
        </p:nvCxnSpPr>
        <p:spPr>
          <a:xfrm>
            <a:off x="538551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1050810" y="365393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66268" y="2953945"/>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83" name="TextBox 82"/>
          <p:cNvSpPr txBox="1"/>
          <p:nvPr/>
        </p:nvSpPr>
        <p:spPr>
          <a:xfrm>
            <a:off x="1810938" y="297769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5" name="Straight Arrow Connector 84"/>
          <p:cNvCxnSpPr/>
          <p:nvPr/>
        </p:nvCxnSpPr>
        <p:spPr>
          <a:xfrm>
            <a:off x="2620389" y="315354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48115" y="296523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8" name="Straight Arrow Connector 87"/>
          <p:cNvCxnSpPr/>
          <p:nvPr/>
        </p:nvCxnSpPr>
        <p:spPr>
          <a:xfrm>
            <a:off x="3647828" y="3155578"/>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719897" y="3149896"/>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95162" y="2933675"/>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92" name="Straight Arrow Connector 91"/>
          <p:cNvCxnSpPr/>
          <p:nvPr/>
        </p:nvCxnSpPr>
        <p:spPr>
          <a:xfrm>
            <a:off x="5815141" y="3138611"/>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836035" y="3686021"/>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8" name="TextBox 97"/>
          <p:cNvSpPr txBox="1"/>
          <p:nvPr/>
        </p:nvSpPr>
        <p:spPr>
          <a:xfrm>
            <a:off x="2913101" y="370222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9" name="TextBox 98"/>
          <p:cNvSpPr txBox="1"/>
          <p:nvPr/>
        </p:nvSpPr>
        <p:spPr>
          <a:xfrm>
            <a:off x="4023566" y="368733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0" name="TextBox 99"/>
          <p:cNvSpPr txBox="1"/>
          <p:nvPr/>
        </p:nvSpPr>
        <p:spPr>
          <a:xfrm>
            <a:off x="515993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1" name="TextBox 100"/>
          <p:cNvSpPr txBox="1"/>
          <p:nvPr/>
        </p:nvSpPr>
        <p:spPr>
          <a:xfrm>
            <a:off x="614264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cxnSp>
        <p:nvCxnSpPr>
          <p:cNvPr id="102" name="Straight Arrow Connector 101"/>
          <p:cNvCxnSpPr/>
          <p:nvPr/>
        </p:nvCxnSpPr>
        <p:spPr>
          <a:xfrm>
            <a:off x="2206113" y="330805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412095" y="3392451"/>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340558" y="335904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476117" y="333374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480029" y="334702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flipV="1">
            <a:off x="212487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flipV="1">
            <a:off x="3238515" y="3687335"/>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a:xfrm flipV="1">
            <a:off x="4278961" y="3649136"/>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urved Connector 109"/>
          <p:cNvCxnSpPr/>
          <p:nvPr/>
        </p:nvCxnSpPr>
        <p:spPr>
          <a:xfrm flipV="1">
            <a:off x="525952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2143778" y="406333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27043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238515" y="408711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487231" y="4001384"/>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2107234" y="2733726"/>
            <a:ext cx="4343453" cy="249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247137" y="2742995"/>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107572" y="2716701"/>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452689" y="2716701"/>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4313124" y="2690407"/>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429500" y="2656757"/>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2537266" y="3933056"/>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3664687" y="3918507"/>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4785228" y="3918507"/>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5815141" y="3914118"/>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6" name="Title 1"/>
          <p:cNvSpPr>
            <a:spLocks noGrp="1"/>
          </p:cNvSpPr>
          <p:nvPr>
            <p:ph type="title"/>
          </p:nvPr>
        </p:nvSpPr>
        <p:spPr>
          <a:xfrm>
            <a:off x="278901" y="332656"/>
            <a:ext cx="8229600" cy="1143000"/>
          </a:xfrm>
        </p:spPr>
        <p:txBody>
          <a:bodyPr/>
          <a:lstStyle/>
          <a:p>
            <a:r>
              <a:rPr lang="en-US" dirty="0" smtClean="0"/>
              <a:t>Image description</a:t>
            </a:r>
            <a:endParaRPr lang="en-US" dirty="0"/>
          </a:p>
        </p:txBody>
      </p:sp>
      <p:pic>
        <p:nvPicPr>
          <p:cNvPr id="2" name="Picture 1"/>
          <p:cNvPicPr>
            <a:picLocks noChangeAspect="1"/>
          </p:cNvPicPr>
          <p:nvPr/>
        </p:nvPicPr>
        <p:blipFill>
          <a:blip r:embed="rId2"/>
          <a:stretch>
            <a:fillRect/>
          </a:stretch>
        </p:blipFill>
        <p:spPr>
          <a:xfrm>
            <a:off x="1846602" y="1390156"/>
            <a:ext cx="733425" cy="685800"/>
          </a:xfrm>
          <a:prstGeom prst="rect">
            <a:avLst/>
          </a:prstGeom>
        </p:spPr>
      </p:pic>
      <p:cxnSp>
        <p:nvCxnSpPr>
          <p:cNvPr id="50" name="Straight Arrow Connector 49"/>
          <p:cNvCxnSpPr/>
          <p:nvPr/>
        </p:nvCxnSpPr>
        <p:spPr>
          <a:xfrm>
            <a:off x="2213315" y="2031393"/>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20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906403" y="4459560"/>
            <a:ext cx="792088"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40" name="TextBox 39"/>
          <p:cNvSpPr txBox="1"/>
          <p:nvPr/>
        </p:nvSpPr>
        <p:spPr>
          <a:xfrm>
            <a:off x="2872599" y="4468288"/>
            <a:ext cx="792088"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41" name="TextBox 40"/>
          <p:cNvSpPr txBox="1"/>
          <p:nvPr/>
        </p:nvSpPr>
        <p:spPr>
          <a:xfrm>
            <a:off x="3966268" y="4539479"/>
            <a:ext cx="792088"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42" name="TextBox 41"/>
          <p:cNvSpPr txBox="1"/>
          <p:nvPr/>
        </p:nvSpPr>
        <p:spPr>
          <a:xfrm>
            <a:off x="4998634" y="4455746"/>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45" name="TextBox 44"/>
          <p:cNvSpPr txBox="1"/>
          <p:nvPr/>
        </p:nvSpPr>
        <p:spPr>
          <a:xfrm>
            <a:off x="5023053" y="2941827"/>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46" name="TextBox 45"/>
          <p:cNvSpPr txBox="1"/>
          <p:nvPr/>
        </p:nvSpPr>
        <p:spPr>
          <a:xfrm>
            <a:off x="6103384" y="4469749"/>
            <a:ext cx="792088" cy="307777"/>
          </a:xfrm>
          <a:prstGeom prst="rect">
            <a:avLst/>
          </a:prstGeom>
          <a:solidFill>
            <a:schemeClr val="bg1"/>
          </a:solidFill>
        </p:spPr>
        <p:txBody>
          <a:bodyPr wrap="square" rtlCol="0">
            <a:spAutoFit/>
          </a:bodyPr>
          <a:lstStyle/>
          <a:p>
            <a:r>
              <a:rPr lang="en-US" sz="1400" dirty="0" smtClean="0"/>
              <a:t>&lt;EOS&gt;</a:t>
            </a:r>
            <a:endParaRPr lang="en-US" sz="1400" dirty="0"/>
          </a:p>
        </p:txBody>
      </p:sp>
      <p:sp>
        <p:nvSpPr>
          <p:cNvPr id="52" name="TextBox 51"/>
          <p:cNvSpPr txBox="1"/>
          <p:nvPr/>
        </p:nvSpPr>
        <p:spPr>
          <a:xfrm>
            <a:off x="725585" y="4491511"/>
            <a:ext cx="792088" cy="323165"/>
          </a:xfrm>
          <a:prstGeom prst="rect">
            <a:avLst/>
          </a:prstGeom>
          <a:solidFill>
            <a:schemeClr val="bg1"/>
          </a:solidFill>
        </p:spPr>
        <p:txBody>
          <a:bodyPr wrap="square" rtlCol="0">
            <a:spAutoFit/>
          </a:bodyPr>
          <a:lstStyle/>
          <a:p>
            <a:r>
              <a:rPr lang="en-US" sz="1500" dirty="0" smtClean="0"/>
              <a:t>&lt;BOS&gt;</a:t>
            </a:r>
            <a:endParaRPr lang="en-US" sz="1500" dirty="0"/>
          </a:p>
        </p:txBody>
      </p:sp>
      <p:sp>
        <p:nvSpPr>
          <p:cNvPr id="58" name="TextBox 57"/>
          <p:cNvSpPr txBox="1"/>
          <p:nvPr/>
        </p:nvSpPr>
        <p:spPr>
          <a:xfrm>
            <a:off x="1835696" y="2348880"/>
            <a:ext cx="792088" cy="369332"/>
          </a:xfrm>
          <a:prstGeom prst="rect">
            <a:avLst/>
          </a:prstGeom>
          <a:solidFill>
            <a:srgbClr val="C00000"/>
          </a:solidFill>
        </p:spPr>
        <p:txBody>
          <a:bodyPr wrap="square" rtlCol="0">
            <a:spAutoFit/>
          </a:bodyPr>
          <a:lstStyle/>
          <a:p>
            <a:r>
              <a:rPr lang="en-US" dirty="0" smtClean="0"/>
              <a:t>CNN</a:t>
            </a:r>
            <a:endParaRPr lang="en-US" dirty="0"/>
          </a:p>
        </p:txBody>
      </p:sp>
      <p:cxnSp>
        <p:nvCxnSpPr>
          <p:cNvPr id="72" name="Straight Arrow Connector 71"/>
          <p:cNvCxnSpPr/>
          <p:nvPr/>
        </p:nvCxnSpPr>
        <p:spPr>
          <a:xfrm>
            <a:off x="538551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1050810" y="3649994"/>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66268" y="2953945"/>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83" name="TextBox 82"/>
          <p:cNvSpPr txBox="1"/>
          <p:nvPr/>
        </p:nvSpPr>
        <p:spPr>
          <a:xfrm>
            <a:off x="1810938" y="297769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5" name="Straight Arrow Connector 84"/>
          <p:cNvCxnSpPr/>
          <p:nvPr/>
        </p:nvCxnSpPr>
        <p:spPr>
          <a:xfrm>
            <a:off x="2620389" y="315354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48115" y="296523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8" name="Straight Arrow Connector 87"/>
          <p:cNvCxnSpPr/>
          <p:nvPr/>
        </p:nvCxnSpPr>
        <p:spPr>
          <a:xfrm>
            <a:off x="3647828" y="3155578"/>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719897" y="3149896"/>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95162" y="2933675"/>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92" name="Straight Arrow Connector 91"/>
          <p:cNvCxnSpPr/>
          <p:nvPr/>
        </p:nvCxnSpPr>
        <p:spPr>
          <a:xfrm>
            <a:off x="5815141" y="3138611"/>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836035" y="3686021"/>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8" name="TextBox 97"/>
          <p:cNvSpPr txBox="1"/>
          <p:nvPr/>
        </p:nvSpPr>
        <p:spPr>
          <a:xfrm>
            <a:off x="2913101" y="370222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9" name="TextBox 98"/>
          <p:cNvSpPr txBox="1"/>
          <p:nvPr/>
        </p:nvSpPr>
        <p:spPr>
          <a:xfrm>
            <a:off x="4023566" y="368733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0" name="TextBox 99"/>
          <p:cNvSpPr txBox="1"/>
          <p:nvPr/>
        </p:nvSpPr>
        <p:spPr>
          <a:xfrm>
            <a:off x="515993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1" name="TextBox 100"/>
          <p:cNvSpPr txBox="1"/>
          <p:nvPr/>
        </p:nvSpPr>
        <p:spPr>
          <a:xfrm>
            <a:off x="614264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cxnSp>
        <p:nvCxnSpPr>
          <p:cNvPr id="102" name="Straight Arrow Connector 101"/>
          <p:cNvCxnSpPr/>
          <p:nvPr/>
        </p:nvCxnSpPr>
        <p:spPr>
          <a:xfrm>
            <a:off x="2206113" y="330805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412095" y="3392451"/>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340558" y="335904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476117" y="333374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480029" y="334702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flipV="1">
            <a:off x="212487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flipV="1">
            <a:off x="3238515" y="3687335"/>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a:xfrm flipV="1">
            <a:off x="4278961" y="3649136"/>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urved Connector 109"/>
          <p:cNvCxnSpPr/>
          <p:nvPr/>
        </p:nvCxnSpPr>
        <p:spPr>
          <a:xfrm flipV="1">
            <a:off x="525952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2143778" y="406333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27043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238515" y="408711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487231" y="4001384"/>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2107234" y="2733726"/>
            <a:ext cx="4343453" cy="249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247137" y="2742995"/>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107572" y="2716701"/>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452689" y="2716701"/>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4313124" y="2690407"/>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429500" y="2656757"/>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rot="5400000">
            <a:off x="2245628" y="2801548"/>
            <a:ext cx="835368" cy="790470"/>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rot="5400000">
            <a:off x="3320319" y="2803591"/>
            <a:ext cx="871999" cy="782160"/>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p:cNvCxnSpPr/>
          <p:nvPr/>
        </p:nvCxnSpPr>
        <p:spPr>
          <a:xfrm rot="5400000">
            <a:off x="4387840" y="2818675"/>
            <a:ext cx="861316" cy="772338"/>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6"/>
          <p:cNvCxnSpPr/>
          <p:nvPr/>
        </p:nvCxnSpPr>
        <p:spPr>
          <a:xfrm rot="5400000">
            <a:off x="5428856" y="2833639"/>
            <a:ext cx="934518" cy="753231"/>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590652" y="3933056"/>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701117" y="3928667"/>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815654" y="3878670"/>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815141" y="3886891"/>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itle 1"/>
          <p:cNvSpPr>
            <a:spLocks noGrp="1"/>
          </p:cNvSpPr>
          <p:nvPr>
            <p:ph type="title"/>
          </p:nvPr>
        </p:nvSpPr>
        <p:spPr>
          <a:xfrm>
            <a:off x="278901" y="332656"/>
            <a:ext cx="8229600" cy="1143000"/>
          </a:xfrm>
        </p:spPr>
        <p:txBody>
          <a:bodyPr/>
          <a:lstStyle/>
          <a:p>
            <a:r>
              <a:rPr lang="en-US" dirty="0" smtClean="0"/>
              <a:t>Image description</a:t>
            </a:r>
            <a:endParaRPr lang="en-US" dirty="0"/>
          </a:p>
        </p:txBody>
      </p:sp>
      <p:sp>
        <p:nvSpPr>
          <p:cNvPr id="44" name="TextBox 43"/>
          <p:cNvSpPr txBox="1"/>
          <p:nvPr/>
        </p:nvSpPr>
        <p:spPr>
          <a:xfrm>
            <a:off x="4595186" y="1722169"/>
            <a:ext cx="1959319" cy="369332"/>
          </a:xfrm>
          <a:prstGeom prst="rect">
            <a:avLst/>
          </a:prstGeom>
          <a:noFill/>
        </p:spPr>
        <p:txBody>
          <a:bodyPr wrap="none" rtlCol="0">
            <a:spAutoFit/>
          </a:bodyPr>
          <a:lstStyle/>
          <a:p>
            <a:r>
              <a:rPr lang="en-US" b="1" dirty="0" smtClean="0">
                <a:solidFill>
                  <a:srgbClr val="FF0000"/>
                </a:solidFill>
              </a:rPr>
              <a:t>Two layered factor</a:t>
            </a:r>
            <a:endParaRPr lang="en-US" b="1" dirty="0">
              <a:solidFill>
                <a:srgbClr val="FF0000"/>
              </a:solidFill>
            </a:endParaRPr>
          </a:p>
        </p:txBody>
      </p:sp>
      <p:cxnSp>
        <p:nvCxnSpPr>
          <p:cNvPr id="54" name="Straight Arrow Connector 53"/>
          <p:cNvCxnSpPr/>
          <p:nvPr/>
        </p:nvCxnSpPr>
        <p:spPr>
          <a:xfrm>
            <a:off x="2187351" y="2031393"/>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2"/>
          <a:stretch>
            <a:fillRect/>
          </a:stretch>
        </p:blipFill>
        <p:spPr>
          <a:xfrm>
            <a:off x="1846602" y="1390156"/>
            <a:ext cx="733425" cy="685800"/>
          </a:xfrm>
          <a:prstGeom prst="rect">
            <a:avLst/>
          </a:prstGeom>
        </p:spPr>
      </p:pic>
    </p:spTree>
    <p:extLst>
      <p:ext uri="{BB962C8B-B14F-4D97-AF65-F5344CB8AC3E}">
        <p14:creationId xmlns:p14="http://schemas.microsoft.com/office/powerpoint/2010/main" val="2526269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29600" cy="4525963"/>
          </a:xfrm>
        </p:spPr>
        <p:txBody>
          <a:bodyPr>
            <a:normAutofit/>
          </a:bodyPr>
          <a:lstStyle/>
          <a:p>
            <a:r>
              <a:rPr lang="en-US" dirty="0"/>
              <a:t>In contrast to activity recognition, the static image description task only requires a single </a:t>
            </a:r>
            <a:r>
              <a:rPr lang="en-US" dirty="0" err="1"/>
              <a:t>convolutional</a:t>
            </a:r>
            <a:r>
              <a:rPr lang="en-US" dirty="0"/>
              <a:t> </a:t>
            </a:r>
            <a:r>
              <a:rPr lang="en-US" dirty="0" smtClean="0"/>
              <a:t>network.</a:t>
            </a:r>
          </a:p>
          <a:p>
            <a:r>
              <a:rPr lang="en-US" dirty="0"/>
              <a:t>B</a:t>
            </a:r>
            <a:r>
              <a:rPr lang="en-US" dirty="0" smtClean="0"/>
              <a:t>oth </a:t>
            </a:r>
            <a:r>
              <a:rPr lang="en-US" dirty="0"/>
              <a:t>the image features and the previous word are provided as inputs to the sequential model, in this case a stack of LSTMs (each with 1000 hidden units</a:t>
            </a:r>
            <a:r>
              <a:rPr lang="en-US" dirty="0" smtClean="0"/>
              <a:t>) is used.</a:t>
            </a:r>
            <a:endParaRPr lang="en-IN" dirty="0"/>
          </a:p>
        </p:txBody>
      </p:sp>
      <p:sp>
        <p:nvSpPr>
          <p:cNvPr id="7" name="Title 1"/>
          <p:cNvSpPr>
            <a:spLocks noGrp="1"/>
          </p:cNvSpPr>
          <p:nvPr>
            <p:ph type="title"/>
          </p:nvPr>
        </p:nvSpPr>
        <p:spPr/>
        <p:txBody>
          <a:bodyPr/>
          <a:lstStyle/>
          <a:p>
            <a:r>
              <a:rPr lang="en-US" dirty="0" smtClean="0"/>
              <a:t>Image Description</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Image Description Evaluation</a:t>
            </a:r>
            <a:endParaRPr lang="en-IN"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51520" y="1484784"/>
            <a:ext cx="8783909" cy="507866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Image Description Evaluation</a:t>
            </a:r>
            <a:endParaRPr lang="en-IN" dirty="0"/>
          </a:p>
        </p:txBody>
      </p:sp>
      <p:pic>
        <p:nvPicPr>
          <p:cNvPr id="2" name="Picture 1"/>
          <p:cNvPicPr>
            <a:picLocks noChangeAspect="1"/>
          </p:cNvPicPr>
          <p:nvPr/>
        </p:nvPicPr>
        <p:blipFill>
          <a:blip r:embed="rId2"/>
          <a:stretch>
            <a:fillRect/>
          </a:stretch>
        </p:blipFill>
        <p:spPr>
          <a:xfrm>
            <a:off x="457200" y="1441262"/>
            <a:ext cx="7519392" cy="5061591"/>
          </a:xfrm>
          <a:prstGeom prst="rect">
            <a:avLst/>
          </a:prstGeom>
        </p:spPr>
      </p:pic>
    </p:spTree>
    <p:extLst>
      <p:ext uri="{BB962C8B-B14F-4D97-AF65-F5344CB8AC3E}">
        <p14:creationId xmlns:p14="http://schemas.microsoft.com/office/powerpoint/2010/main" val="2112388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Image Description Evaluation</a:t>
            </a:r>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763688" y="1844824"/>
            <a:ext cx="4824536" cy="4574462"/>
          </a:xfrm>
          <a:prstGeom prst="rect">
            <a:avLst/>
          </a:prstGeom>
          <a:noFill/>
          <a:ln w="9525">
            <a:noFill/>
            <a:miter lim="800000"/>
            <a:headEnd/>
            <a:tailEnd/>
          </a:ln>
        </p:spPr>
      </p:pic>
    </p:spTree>
    <p:extLst>
      <p:ext uri="{BB962C8B-B14F-4D97-AF65-F5344CB8AC3E}">
        <p14:creationId xmlns:p14="http://schemas.microsoft.com/office/powerpoint/2010/main" val="3392869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338112" y="4994627"/>
            <a:ext cx="843013"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26" name="TextBox 25"/>
          <p:cNvSpPr txBox="1"/>
          <p:nvPr/>
        </p:nvSpPr>
        <p:spPr>
          <a:xfrm>
            <a:off x="3304308" y="5003355"/>
            <a:ext cx="843013"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27" name="TextBox 26"/>
          <p:cNvSpPr txBox="1"/>
          <p:nvPr/>
        </p:nvSpPr>
        <p:spPr>
          <a:xfrm>
            <a:off x="4397977" y="5074546"/>
            <a:ext cx="843013"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28" name="TextBox 27"/>
          <p:cNvSpPr txBox="1"/>
          <p:nvPr/>
        </p:nvSpPr>
        <p:spPr>
          <a:xfrm>
            <a:off x="5430343" y="4990813"/>
            <a:ext cx="843013"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50" name="TextBox 49"/>
          <p:cNvSpPr txBox="1"/>
          <p:nvPr/>
        </p:nvSpPr>
        <p:spPr>
          <a:xfrm>
            <a:off x="6535093" y="5004816"/>
            <a:ext cx="843013" cy="307777"/>
          </a:xfrm>
          <a:prstGeom prst="rect">
            <a:avLst/>
          </a:prstGeom>
          <a:solidFill>
            <a:schemeClr val="bg1"/>
          </a:solidFill>
        </p:spPr>
        <p:txBody>
          <a:bodyPr wrap="square" rtlCol="0">
            <a:spAutoFit/>
          </a:bodyPr>
          <a:lstStyle/>
          <a:p>
            <a:r>
              <a:rPr lang="en-US" sz="1400" dirty="0" smtClean="0"/>
              <a:t>&lt;EOS&gt;</a:t>
            </a:r>
            <a:endParaRPr lang="en-US" sz="1400" dirty="0"/>
          </a:p>
        </p:txBody>
      </p:sp>
      <p:sp>
        <p:nvSpPr>
          <p:cNvPr id="66" name="TextBox 65"/>
          <p:cNvSpPr txBox="1"/>
          <p:nvPr/>
        </p:nvSpPr>
        <p:spPr>
          <a:xfrm>
            <a:off x="1142972" y="5010620"/>
            <a:ext cx="870025" cy="323165"/>
          </a:xfrm>
          <a:prstGeom prst="rect">
            <a:avLst/>
          </a:prstGeom>
          <a:solidFill>
            <a:schemeClr val="bg1"/>
          </a:solidFill>
        </p:spPr>
        <p:txBody>
          <a:bodyPr wrap="square" rtlCol="0">
            <a:spAutoFit/>
          </a:bodyPr>
          <a:lstStyle/>
          <a:p>
            <a:r>
              <a:rPr lang="en-US" sz="1500" dirty="0" smtClean="0"/>
              <a:t>&lt;BOS&gt;</a:t>
            </a:r>
            <a:endParaRPr lang="en-US" sz="1500" dirty="0"/>
          </a:p>
        </p:txBody>
      </p:sp>
      <p:cxnSp>
        <p:nvCxnSpPr>
          <p:cNvPr id="54" name="Straight Arrow Connector 53"/>
          <p:cNvCxnSpPr/>
          <p:nvPr/>
        </p:nvCxnSpPr>
        <p:spPr>
          <a:xfrm>
            <a:off x="6108624" y="3190776"/>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868144" y="4584419"/>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p:nvPr/>
        </p:nvCxnSpPr>
        <p:spPr>
          <a:xfrm flipV="1">
            <a:off x="1534440" y="4184203"/>
            <a:ext cx="1180930" cy="9162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338112" y="3473792"/>
            <a:ext cx="5031772" cy="369332"/>
          </a:xfrm>
          <a:prstGeom prst="rect">
            <a:avLst/>
          </a:prstGeom>
          <a:solidFill>
            <a:srgbClr val="00B0F0"/>
          </a:solidFill>
        </p:spPr>
        <p:txBody>
          <a:bodyPr wrap="square" rtlCol="0">
            <a:spAutoFit/>
          </a:bodyPr>
          <a:lstStyle/>
          <a:p>
            <a:pPr algn="ctr"/>
            <a:r>
              <a:rPr lang="en-US" dirty="0" smtClean="0"/>
              <a:t>Average</a:t>
            </a:r>
            <a:endParaRPr lang="en-US" dirty="0"/>
          </a:p>
        </p:txBody>
      </p:sp>
      <p:sp>
        <p:nvSpPr>
          <p:cNvPr id="87" name="TextBox 86"/>
          <p:cNvSpPr txBox="1"/>
          <p:nvPr/>
        </p:nvSpPr>
        <p:spPr>
          <a:xfrm>
            <a:off x="2267744" y="4221088"/>
            <a:ext cx="843013"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1" name="TextBox 90"/>
          <p:cNvSpPr txBox="1"/>
          <p:nvPr/>
        </p:nvSpPr>
        <p:spPr>
          <a:xfrm>
            <a:off x="3344810" y="4237292"/>
            <a:ext cx="843013"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2" name="TextBox 91"/>
          <p:cNvSpPr txBox="1"/>
          <p:nvPr/>
        </p:nvSpPr>
        <p:spPr>
          <a:xfrm>
            <a:off x="4455275" y="4222402"/>
            <a:ext cx="843013"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3" name="TextBox 92"/>
          <p:cNvSpPr txBox="1"/>
          <p:nvPr/>
        </p:nvSpPr>
        <p:spPr>
          <a:xfrm>
            <a:off x="5591643" y="4229071"/>
            <a:ext cx="843013"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4" name="TextBox 93"/>
          <p:cNvSpPr txBox="1"/>
          <p:nvPr/>
        </p:nvSpPr>
        <p:spPr>
          <a:xfrm>
            <a:off x="6574353" y="4229071"/>
            <a:ext cx="843013"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cxnSp>
        <p:nvCxnSpPr>
          <p:cNvPr id="95" name="Straight Arrow Connector 94"/>
          <p:cNvCxnSpPr/>
          <p:nvPr/>
        </p:nvCxnSpPr>
        <p:spPr>
          <a:xfrm>
            <a:off x="2688747" y="3843124"/>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894729" y="3927518"/>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823192" y="3894114"/>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5958751" y="386881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962663" y="3882089"/>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p:nvPr/>
        </p:nvCxnSpPr>
        <p:spPr>
          <a:xfrm flipV="1">
            <a:off x="2607511" y="4196088"/>
            <a:ext cx="1180930" cy="9162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p:nvPr/>
        </p:nvCxnSpPr>
        <p:spPr>
          <a:xfrm flipV="1">
            <a:off x="3721149" y="4222402"/>
            <a:ext cx="1180930" cy="9162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p:nvPr/>
        </p:nvCxnSpPr>
        <p:spPr>
          <a:xfrm flipV="1">
            <a:off x="4761595" y="4184203"/>
            <a:ext cx="1180930" cy="9162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p:nvPr/>
        </p:nvCxnSpPr>
        <p:spPr>
          <a:xfrm flipV="1">
            <a:off x="5742161" y="4196088"/>
            <a:ext cx="1180930" cy="9162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2626412" y="4598403"/>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753064" y="4584419"/>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3721149" y="4622183"/>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969865" y="4536451"/>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itle 1"/>
          <p:cNvSpPr>
            <a:spLocks noGrp="1"/>
          </p:cNvSpPr>
          <p:nvPr>
            <p:ph type="title"/>
          </p:nvPr>
        </p:nvSpPr>
        <p:spPr>
          <a:xfrm>
            <a:off x="-191526" y="154941"/>
            <a:ext cx="8758698" cy="1143000"/>
          </a:xfrm>
        </p:spPr>
        <p:txBody>
          <a:bodyPr/>
          <a:lstStyle/>
          <a:p>
            <a:r>
              <a:rPr lang="en-US" dirty="0" smtClean="0"/>
              <a:t>Video description</a:t>
            </a:r>
            <a:endParaRPr lang="en-US" dirty="0"/>
          </a:p>
        </p:txBody>
      </p:sp>
      <p:sp>
        <p:nvSpPr>
          <p:cNvPr id="135" name="TextBox 134"/>
          <p:cNvSpPr txBox="1"/>
          <p:nvPr/>
        </p:nvSpPr>
        <p:spPr>
          <a:xfrm>
            <a:off x="3008275" y="2764290"/>
            <a:ext cx="843013" cy="369332"/>
          </a:xfrm>
          <a:prstGeom prst="rect">
            <a:avLst/>
          </a:prstGeom>
          <a:solidFill>
            <a:srgbClr val="C00000"/>
          </a:solidFill>
        </p:spPr>
        <p:txBody>
          <a:bodyPr wrap="square" rtlCol="0">
            <a:spAutoFit/>
          </a:bodyPr>
          <a:lstStyle/>
          <a:p>
            <a:r>
              <a:rPr lang="en-US" dirty="0" smtClean="0"/>
              <a:t>CNN</a:t>
            </a:r>
            <a:endParaRPr lang="en-US" dirty="0"/>
          </a:p>
        </p:txBody>
      </p:sp>
      <p:sp>
        <p:nvSpPr>
          <p:cNvPr id="136" name="TextBox 135"/>
          <p:cNvSpPr txBox="1"/>
          <p:nvPr/>
        </p:nvSpPr>
        <p:spPr>
          <a:xfrm>
            <a:off x="3922556" y="2778286"/>
            <a:ext cx="843013" cy="369332"/>
          </a:xfrm>
          <a:prstGeom prst="rect">
            <a:avLst/>
          </a:prstGeom>
          <a:solidFill>
            <a:srgbClr val="C00000"/>
          </a:solidFill>
        </p:spPr>
        <p:txBody>
          <a:bodyPr wrap="square" rtlCol="0">
            <a:spAutoFit/>
          </a:bodyPr>
          <a:lstStyle/>
          <a:p>
            <a:r>
              <a:rPr lang="en-US" dirty="0" smtClean="0"/>
              <a:t>CNN</a:t>
            </a:r>
            <a:endParaRPr lang="en-US" dirty="0"/>
          </a:p>
        </p:txBody>
      </p:sp>
      <p:sp>
        <p:nvSpPr>
          <p:cNvPr id="137" name="TextBox 136"/>
          <p:cNvSpPr txBox="1"/>
          <p:nvPr/>
        </p:nvSpPr>
        <p:spPr>
          <a:xfrm>
            <a:off x="4828446" y="2778286"/>
            <a:ext cx="843013" cy="369332"/>
          </a:xfrm>
          <a:prstGeom prst="rect">
            <a:avLst/>
          </a:prstGeom>
          <a:solidFill>
            <a:srgbClr val="C00000"/>
          </a:solidFill>
        </p:spPr>
        <p:txBody>
          <a:bodyPr wrap="square" rtlCol="0">
            <a:spAutoFit/>
          </a:bodyPr>
          <a:lstStyle/>
          <a:p>
            <a:r>
              <a:rPr lang="en-US" dirty="0" smtClean="0"/>
              <a:t>CNN</a:t>
            </a:r>
            <a:endParaRPr lang="en-US" dirty="0"/>
          </a:p>
        </p:txBody>
      </p:sp>
      <p:sp>
        <p:nvSpPr>
          <p:cNvPr id="164" name="TextBox 163"/>
          <p:cNvSpPr txBox="1"/>
          <p:nvPr/>
        </p:nvSpPr>
        <p:spPr>
          <a:xfrm>
            <a:off x="5742727" y="2783163"/>
            <a:ext cx="843013" cy="369332"/>
          </a:xfrm>
          <a:prstGeom prst="rect">
            <a:avLst/>
          </a:prstGeom>
          <a:solidFill>
            <a:srgbClr val="C00000"/>
          </a:solidFill>
        </p:spPr>
        <p:txBody>
          <a:bodyPr wrap="square" rtlCol="0">
            <a:spAutoFit/>
          </a:bodyPr>
          <a:lstStyle/>
          <a:p>
            <a:r>
              <a:rPr lang="en-US" dirty="0" smtClean="0"/>
              <a:t>CNN</a:t>
            </a:r>
            <a:endParaRPr lang="en-US" dirty="0"/>
          </a:p>
        </p:txBody>
      </p:sp>
      <p:cxnSp>
        <p:nvCxnSpPr>
          <p:cNvPr id="186" name="Straight Arrow Connector 185"/>
          <p:cNvCxnSpPr/>
          <p:nvPr/>
        </p:nvCxnSpPr>
        <p:spPr>
          <a:xfrm>
            <a:off x="5188721" y="3190776"/>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4276020" y="3190776"/>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3426180" y="3190776"/>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3392370" y="2487534"/>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2" name="Picture 191"/>
          <p:cNvPicPr>
            <a:picLocks noChangeAspect="1"/>
          </p:cNvPicPr>
          <p:nvPr/>
        </p:nvPicPr>
        <p:blipFill>
          <a:blip r:embed="rId2"/>
          <a:stretch>
            <a:fillRect/>
          </a:stretch>
        </p:blipFill>
        <p:spPr>
          <a:xfrm>
            <a:off x="2976651" y="1775738"/>
            <a:ext cx="3552825" cy="809625"/>
          </a:xfrm>
          <a:prstGeom prst="rect">
            <a:avLst/>
          </a:prstGeom>
        </p:spPr>
      </p:pic>
      <p:cxnSp>
        <p:nvCxnSpPr>
          <p:cNvPr id="193" name="Straight Arrow Connector 192"/>
          <p:cNvCxnSpPr/>
          <p:nvPr/>
        </p:nvCxnSpPr>
        <p:spPr>
          <a:xfrm>
            <a:off x="4269315" y="2499244"/>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5221372" y="2537327"/>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6098316" y="2491004"/>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3022361" y="4365104"/>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4147321" y="4365104"/>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5240990" y="4365104"/>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a:off x="6251904" y="4421958"/>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329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77035" y="3182936"/>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25" name="TextBox 24"/>
          <p:cNvSpPr txBox="1"/>
          <p:nvPr/>
        </p:nvSpPr>
        <p:spPr>
          <a:xfrm>
            <a:off x="4333253" y="4664153"/>
            <a:ext cx="792088"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26" name="TextBox 25"/>
          <p:cNvSpPr txBox="1"/>
          <p:nvPr/>
        </p:nvSpPr>
        <p:spPr>
          <a:xfrm>
            <a:off x="5299449" y="4672881"/>
            <a:ext cx="792088"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27" name="TextBox 26"/>
          <p:cNvSpPr txBox="1"/>
          <p:nvPr/>
        </p:nvSpPr>
        <p:spPr>
          <a:xfrm>
            <a:off x="6393118" y="4744072"/>
            <a:ext cx="792088"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28" name="TextBox 27"/>
          <p:cNvSpPr txBox="1"/>
          <p:nvPr/>
        </p:nvSpPr>
        <p:spPr>
          <a:xfrm>
            <a:off x="7425484" y="4660339"/>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36" name="TextBox 35"/>
          <p:cNvSpPr txBox="1"/>
          <p:nvPr/>
        </p:nvSpPr>
        <p:spPr>
          <a:xfrm>
            <a:off x="7449903" y="3146420"/>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50" name="TextBox 49"/>
          <p:cNvSpPr txBox="1"/>
          <p:nvPr/>
        </p:nvSpPr>
        <p:spPr>
          <a:xfrm>
            <a:off x="8530234" y="4674342"/>
            <a:ext cx="792088" cy="307777"/>
          </a:xfrm>
          <a:prstGeom prst="rect">
            <a:avLst/>
          </a:prstGeom>
          <a:solidFill>
            <a:schemeClr val="bg1"/>
          </a:solidFill>
        </p:spPr>
        <p:txBody>
          <a:bodyPr wrap="square" rtlCol="0">
            <a:spAutoFit/>
          </a:bodyPr>
          <a:lstStyle/>
          <a:p>
            <a:r>
              <a:rPr lang="en-US" sz="1400" dirty="0" smtClean="0"/>
              <a:t>&lt;EOS&gt;</a:t>
            </a:r>
            <a:endParaRPr lang="en-US" sz="1400" dirty="0"/>
          </a:p>
        </p:txBody>
      </p:sp>
      <p:sp>
        <p:nvSpPr>
          <p:cNvPr id="66" name="TextBox 65"/>
          <p:cNvSpPr txBox="1"/>
          <p:nvPr/>
        </p:nvSpPr>
        <p:spPr>
          <a:xfrm>
            <a:off x="3139745" y="4680146"/>
            <a:ext cx="817468" cy="323165"/>
          </a:xfrm>
          <a:prstGeom prst="rect">
            <a:avLst/>
          </a:prstGeom>
          <a:solidFill>
            <a:schemeClr val="bg1"/>
          </a:solidFill>
        </p:spPr>
        <p:txBody>
          <a:bodyPr wrap="square" rtlCol="0">
            <a:spAutoFit/>
          </a:bodyPr>
          <a:lstStyle/>
          <a:p>
            <a:r>
              <a:rPr lang="en-US" sz="1500" dirty="0" smtClean="0"/>
              <a:t>&lt;BOS&gt;</a:t>
            </a:r>
            <a:endParaRPr lang="en-US" sz="1500" dirty="0"/>
          </a:p>
        </p:txBody>
      </p:sp>
      <p:sp>
        <p:nvSpPr>
          <p:cNvPr id="39" name="TextBox 38"/>
          <p:cNvSpPr txBox="1"/>
          <p:nvPr/>
        </p:nvSpPr>
        <p:spPr>
          <a:xfrm>
            <a:off x="278397" y="2447197"/>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40" name="TextBox 39"/>
          <p:cNvSpPr txBox="1"/>
          <p:nvPr/>
        </p:nvSpPr>
        <p:spPr>
          <a:xfrm>
            <a:off x="1163837" y="2447197"/>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41" name="TextBox 40"/>
          <p:cNvSpPr txBox="1"/>
          <p:nvPr/>
        </p:nvSpPr>
        <p:spPr>
          <a:xfrm>
            <a:off x="2114601" y="2447197"/>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42" name="TextBox 41"/>
          <p:cNvSpPr txBox="1"/>
          <p:nvPr/>
        </p:nvSpPr>
        <p:spPr>
          <a:xfrm>
            <a:off x="3000041" y="2447197"/>
            <a:ext cx="792088" cy="369332"/>
          </a:xfrm>
          <a:prstGeom prst="rect">
            <a:avLst/>
          </a:prstGeom>
          <a:solidFill>
            <a:srgbClr val="C00000"/>
          </a:solidFill>
        </p:spPr>
        <p:txBody>
          <a:bodyPr wrap="square" rtlCol="0">
            <a:spAutoFit/>
          </a:bodyPr>
          <a:lstStyle/>
          <a:p>
            <a:r>
              <a:rPr lang="en-US" dirty="0" smtClean="0"/>
              <a:t>CNN</a:t>
            </a:r>
            <a:endParaRPr lang="en-US" dirty="0"/>
          </a:p>
        </p:txBody>
      </p:sp>
      <p:cxnSp>
        <p:nvCxnSpPr>
          <p:cNvPr id="54" name="Straight Arrow Connector 53"/>
          <p:cNvCxnSpPr/>
          <p:nvPr/>
        </p:nvCxnSpPr>
        <p:spPr>
          <a:xfrm>
            <a:off x="3385297" y="2849050"/>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67239" y="2890939"/>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503443" y="2851454"/>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7239" y="2112322"/>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551386" y="2874939"/>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84067" y="3586483"/>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548479" y="3581836"/>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594055" y="355515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526847" y="3563640"/>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812360" y="4253945"/>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0" name="Picture 79"/>
          <p:cNvPicPr>
            <a:picLocks noChangeAspect="1"/>
          </p:cNvPicPr>
          <p:nvPr/>
        </p:nvPicPr>
        <p:blipFill>
          <a:blip r:embed="rId2"/>
          <a:stretch>
            <a:fillRect/>
          </a:stretch>
        </p:blipFill>
        <p:spPr>
          <a:xfrm>
            <a:off x="251520" y="1400526"/>
            <a:ext cx="3552825" cy="809625"/>
          </a:xfrm>
          <a:prstGeom prst="rect">
            <a:avLst/>
          </a:prstGeom>
        </p:spPr>
      </p:pic>
      <p:cxnSp>
        <p:nvCxnSpPr>
          <p:cNvPr id="81" name="Straight Arrow Connector 80"/>
          <p:cNvCxnSpPr/>
          <p:nvPr/>
        </p:nvCxnSpPr>
        <p:spPr>
          <a:xfrm>
            <a:off x="1544184" y="2124032"/>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496241" y="2162115"/>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373185" y="2115792"/>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8824" y="3201487"/>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89" name="TextBox 88"/>
          <p:cNvSpPr txBox="1"/>
          <p:nvPr/>
        </p:nvSpPr>
        <p:spPr>
          <a:xfrm>
            <a:off x="1125635" y="3182283"/>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90" name="Straight Arrow Connector 89"/>
          <p:cNvCxnSpPr>
            <a:endCxn id="89" idx="1"/>
          </p:cNvCxnSpPr>
          <p:nvPr/>
        </p:nvCxnSpPr>
        <p:spPr>
          <a:xfrm>
            <a:off x="803186" y="3366949"/>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100"/>
          <p:cNvCxnSpPr/>
          <p:nvPr/>
        </p:nvCxnSpPr>
        <p:spPr>
          <a:xfrm flipV="1">
            <a:off x="3478656" y="3853729"/>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393118" y="3158538"/>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03" name="TextBox 102"/>
          <p:cNvSpPr txBox="1"/>
          <p:nvPr/>
        </p:nvSpPr>
        <p:spPr>
          <a:xfrm>
            <a:off x="3168381" y="3175193"/>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04" name="TextBox 103"/>
          <p:cNvSpPr txBox="1"/>
          <p:nvPr/>
        </p:nvSpPr>
        <p:spPr>
          <a:xfrm>
            <a:off x="4237788" y="3182283"/>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105" name="Straight Arrow Connector 104"/>
          <p:cNvCxnSpPr/>
          <p:nvPr/>
        </p:nvCxnSpPr>
        <p:spPr>
          <a:xfrm>
            <a:off x="3881712" y="3366949"/>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5047239" y="3358133"/>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374965" y="3169823"/>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108" name="Straight Arrow Connector 107"/>
          <p:cNvCxnSpPr/>
          <p:nvPr/>
        </p:nvCxnSpPr>
        <p:spPr>
          <a:xfrm>
            <a:off x="2868781" y="3378524"/>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6074678" y="3360171"/>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7146747" y="3354489"/>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866707" y="3378524"/>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8522012" y="3138268"/>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114" name="Straight Arrow Connector 113"/>
          <p:cNvCxnSpPr/>
          <p:nvPr/>
        </p:nvCxnSpPr>
        <p:spPr>
          <a:xfrm>
            <a:off x="8241991" y="3343204"/>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17478" y="3898597"/>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84" name="TextBox 83"/>
          <p:cNvSpPr txBox="1"/>
          <p:nvPr/>
        </p:nvSpPr>
        <p:spPr>
          <a:xfrm>
            <a:off x="1151741" y="3884613"/>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85" name="TextBox 84"/>
          <p:cNvSpPr txBox="1"/>
          <p:nvPr/>
        </p:nvSpPr>
        <p:spPr>
          <a:xfrm>
            <a:off x="2201970" y="3884613"/>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86" name="TextBox 85"/>
          <p:cNvSpPr txBox="1"/>
          <p:nvPr/>
        </p:nvSpPr>
        <p:spPr>
          <a:xfrm>
            <a:off x="3220873" y="3915210"/>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87" name="TextBox 86"/>
          <p:cNvSpPr txBox="1"/>
          <p:nvPr/>
        </p:nvSpPr>
        <p:spPr>
          <a:xfrm>
            <a:off x="4262885" y="389061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1" name="TextBox 90"/>
          <p:cNvSpPr txBox="1"/>
          <p:nvPr/>
        </p:nvSpPr>
        <p:spPr>
          <a:xfrm>
            <a:off x="5339951" y="3906818"/>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2" name="TextBox 91"/>
          <p:cNvSpPr txBox="1"/>
          <p:nvPr/>
        </p:nvSpPr>
        <p:spPr>
          <a:xfrm>
            <a:off x="6450416" y="3891928"/>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3" name="TextBox 92"/>
          <p:cNvSpPr txBox="1"/>
          <p:nvPr/>
        </p:nvSpPr>
        <p:spPr>
          <a:xfrm>
            <a:off x="7586784" y="3898597"/>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4" name="TextBox 93"/>
          <p:cNvSpPr txBox="1"/>
          <p:nvPr/>
        </p:nvSpPr>
        <p:spPr>
          <a:xfrm>
            <a:off x="8569494" y="3898597"/>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cxnSp>
        <p:nvCxnSpPr>
          <p:cNvPr id="95" name="Straight Arrow Connector 94"/>
          <p:cNvCxnSpPr/>
          <p:nvPr/>
        </p:nvCxnSpPr>
        <p:spPr>
          <a:xfrm>
            <a:off x="4632963" y="3512650"/>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838945" y="3597044"/>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5767408" y="3563640"/>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7902967" y="3538338"/>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8906879" y="355161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p:nvPr/>
        </p:nvCxnSpPr>
        <p:spPr>
          <a:xfrm flipV="1">
            <a:off x="4551727" y="3865614"/>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p:nvPr/>
        </p:nvCxnSpPr>
        <p:spPr>
          <a:xfrm flipV="1">
            <a:off x="5665365" y="3891928"/>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p:nvPr/>
        </p:nvCxnSpPr>
        <p:spPr>
          <a:xfrm flipV="1">
            <a:off x="6705811" y="3853729"/>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p:nvPr/>
        </p:nvCxnSpPr>
        <p:spPr>
          <a:xfrm flipV="1">
            <a:off x="7686377" y="3865614"/>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4570628" y="4267929"/>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697280" y="4253945"/>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5665365" y="4291709"/>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8914081" y="4205977"/>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itle 1"/>
          <p:cNvSpPr>
            <a:spLocks noGrp="1"/>
          </p:cNvSpPr>
          <p:nvPr>
            <p:ph type="title"/>
          </p:nvPr>
        </p:nvSpPr>
        <p:spPr>
          <a:xfrm>
            <a:off x="278901" y="332656"/>
            <a:ext cx="8229600" cy="1143000"/>
          </a:xfrm>
        </p:spPr>
        <p:txBody>
          <a:bodyPr/>
          <a:lstStyle/>
          <a:p>
            <a:r>
              <a:rPr lang="en-US" dirty="0" smtClean="0"/>
              <a:t>Video description</a:t>
            </a:r>
            <a:endParaRPr lang="en-US" dirty="0"/>
          </a:p>
        </p:txBody>
      </p:sp>
      <p:cxnSp>
        <p:nvCxnSpPr>
          <p:cNvPr id="30" name="Straight Arrow Connector 29"/>
          <p:cNvCxnSpPr/>
          <p:nvPr/>
        </p:nvCxnSpPr>
        <p:spPr>
          <a:xfrm flipH="1">
            <a:off x="273079" y="5276039"/>
            <a:ext cx="3531266" cy="101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4155111" y="5306787"/>
            <a:ext cx="4881385" cy="68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445087" y="5445224"/>
            <a:ext cx="2177923" cy="323165"/>
          </a:xfrm>
          <a:prstGeom prst="rect">
            <a:avLst/>
          </a:prstGeom>
          <a:solidFill>
            <a:schemeClr val="bg1"/>
          </a:solidFill>
        </p:spPr>
        <p:txBody>
          <a:bodyPr wrap="square" rtlCol="0">
            <a:spAutoFit/>
          </a:bodyPr>
          <a:lstStyle/>
          <a:p>
            <a:r>
              <a:rPr lang="en-US" sz="1500" dirty="0" smtClean="0"/>
              <a:t>N time step video frames</a:t>
            </a:r>
            <a:endParaRPr lang="en-US" sz="1500" dirty="0"/>
          </a:p>
        </p:txBody>
      </p:sp>
      <p:sp>
        <p:nvSpPr>
          <p:cNvPr id="131" name="TextBox 130"/>
          <p:cNvSpPr txBox="1"/>
          <p:nvPr/>
        </p:nvSpPr>
        <p:spPr>
          <a:xfrm>
            <a:off x="5361454" y="5568530"/>
            <a:ext cx="3202986" cy="323165"/>
          </a:xfrm>
          <a:prstGeom prst="rect">
            <a:avLst/>
          </a:prstGeom>
          <a:solidFill>
            <a:schemeClr val="bg1"/>
          </a:solidFill>
        </p:spPr>
        <p:txBody>
          <a:bodyPr wrap="square" rtlCol="0">
            <a:spAutoFit/>
          </a:bodyPr>
          <a:lstStyle/>
          <a:p>
            <a:r>
              <a:rPr lang="en-US" sz="1500" dirty="0" smtClean="0"/>
              <a:t>M time step produce description</a:t>
            </a:r>
            <a:endParaRPr lang="en-US" sz="1500" dirty="0"/>
          </a:p>
        </p:txBody>
      </p:sp>
      <p:cxnSp>
        <p:nvCxnSpPr>
          <p:cNvPr id="132" name="Straight Arrow Connector 131"/>
          <p:cNvCxnSpPr/>
          <p:nvPr/>
        </p:nvCxnSpPr>
        <p:spPr>
          <a:xfrm>
            <a:off x="803186" y="4130468"/>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1854586" y="4095599"/>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832833" y="4130468"/>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3915339" y="4121690"/>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039005" y="4105759"/>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074678" y="4105759"/>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7212078" y="4091210"/>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8217647" y="4121690"/>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0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906403" y="4459560"/>
            <a:ext cx="792088" cy="323165"/>
          </a:xfrm>
          <a:prstGeom prst="rect">
            <a:avLst/>
          </a:prstGeom>
          <a:solidFill>
            <a:schemeClr val="bg1"/>
          </a:solidFill>
        </p:spPr>
        <p:txBody>
          <a:bodyPr wrap="square" rtlCol="0">
            <a:spAutoFit/>
          </a:bodyPr>
          <a:lstStyle/>
          <a:p>
            <a:r>
              <a:rPr lang="en-US" sz="1500" dirty="0" smtClean="0"/>
              <a:t>a</a:t>
            </a:r>
            <a:endParaRPr lang="en-US" sz="1500" dirty="0"/>
          </a:p>
        </p:txBody>
      </p:sp>
      <p:sp>
        <p:nvSpPr>
          <p:cNvPr id="40" name="TextBox 39"/>
          <p:cNvSpPr txBox="1"/>
          <p:nvPr/>
        </p:nvSpPr>
        <p:spPr>
          <a:xfrm>
            <a:off x="2872599" y="4468288"/>
            <a:ext cx="792088" cy="323165"/>
          </a:xfrm>
          <a:prstGeom prst="rect">
            <a:avLst/>
          </a:prstGeom>
          <a:solidFill>
            <a:schemeClr val="bg1"/>
          </a:solidFill>
        </p:spPr>
        <p:txBody>
          <a:bodyPr wrap="square" rtlCol="0">
            <a:spAutoFit/>
          </a:bodyPr>
          <a:lstStyle/>
          <a:p>
            <a:r>
              <a:rPr lang="en-US" sz="1500" dirty="0" smtClean="0"/>
              <a:t>dog</a:t>
            </a:r>
            <a:endParaRPr lang="en-US" sz="1500" dirty="0"/>
          </a:p>
        </p:txBody>
      </p:sp>
      <p:sp>
        <p:nvSpPr>
          <p:cNvPr id="41" name="TextBox 40"/>
          <p:cNvSpPr txBox="1"/>
          <p:nvPr/>
        </p:nvSpPr>
        <p:spPr>
          <a:xfrm>
            <a:off x="3966268" y="4539479"/>
            <a:ext cx="792088" cy="307777"/>
          </a:xfrm>
          <a:prstGeom prst="rect">
            <a:avLst/>
          </a:prstGeom>
          <a:solidFill>
            <a:schemeClr val="bg1"/>
          </a:solidFill>
        </p:spPr>
        <p:txBody>
          <a:bodyPr wrap="square" rtlCol="0">
            <a:spAutoFit/>
          </a:bodyPr>
          <a:lstStyle/>
          <a:p>
            <a:r>
              <a:rPr lang="en-US" sz="1400" dirty="0" smtClean="0"/>
              <a:t>is</a:t>
            </a:r>
            <a:endParaRPr lang="en-US" sz="1400" dirty="0"/>
          </a:p>
        </p:txBody>
      </p:sp>
      <p:sp>
        <p:nvSpPr>
          <p:cNvPr id="42" name="TextBox 41"/>
          <p:cNvSpPr txBox="1"/>
          <p:nvPr/>
        </p:nvSpPr>
        <p:spPr>
          <a:xfrm>
            <a:off x="4998634" y="4455746"/>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sp>
        <p:nvSpPr>
          <p:cNvPr id="45" name="TextBox 44"/>
          <p:cNvSpPr txBox="1"/>
          <p:nvPr/>
        </p:nvSpPr>
        <p:spPr>
          <a:xfrm>
            <a:off x="5023053" y="2941827"/>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46" name="TextBox 45"/>
          <p:cNvSpPr txBox="1"/>
          <p:nvPr/>
        </p:nvSpPr>
        <p:spPr>
          <a:xfrm>
            <a:off x="6103384" y="4469749"/>
            <a:ext cx="792088" cy="307777"/>
          </a:xfrm>
          <a:prstGeom prst="rect">
            <a:avLst/>
          </a:prstGeom>
          <a:solidFill>
            <a:schemeClr val="bg1"/>
          </a:solidFill>
        </p:spPr>
        <p:txBody>
          <a:bodyPr wrap="square" rtlCol="0">
            <a:spAutoFit/>
          </a:bodyPr>
          <a:lstStyle/>
          <a:p>
            <a:r>
              <a:rPr lang="en-US" sz="1400" dirty="0" smtClean="0"/>
              <a:t>&lt;EOS&gt;</a:t>
            </a:r>
            <a:endParaRPr lang="en-US" sz="1400" dirty="0"/>
          </a:p>
        </p:txBody>
      </p:sp>
      <p:sp>
        <p:nvSpPr>
          <p:cNvPr id="52" name="TextBox 51"/>
          <p:cNvSpPr txBox="1"/>
          <p:nvPr/>
        </p:nvSpPr>
        <p:spPr>
          <a:xfrm>
            <a:off x="725585" y="4491511"/>
            <a:ext cx="792088" cy="323165"/>
          </a:xfrm>
          <a:prstGeom prst="rect">
            <a:avLst/>
          </a:prstGeom>
          <a:solidFill>
            <a:schemeClr val="bg1"/>
          </a:solidFill>
        </p:spPr>
        <p:txBody>
          <a:bodyPr wrap="square" rtlCol="0">
            <a:spAutoFit/>
          </a:bodyPr>
          <a:lstStyle/>
          <a:p>
            <a:r>
              <a:rPr lang="en-US" sz="1500" dirty="0" smtClean="0"/>
              <a:t>&lt;BOS&gt;</a:t>
            </a:r>
            <a:endParaRPr lang="en-US" sz="1500" dirty="0"/>
          </a:p>
        </p:txBody>
      </p:sp>
      <p:sp>
        <p:nvSpPr>
          <p:cNvPr id="58" name="TextBox 57"/>
          <p:cNvSpPr txBox="1"/>
          <p:nvPr/>
        </p:nvSpPr>
        <p:spPr>
          <a:xfrm>
            <a:off x="852872" y="1777855"/>
            <a:ext cx="3168814" cy="369332"/>
          </a:xfrm>
          <a:prstGeom prst="rect">
            <a:avLst/>
          </a:prstGeom>
          <a:solidFill>
            <a:schemeClr val="accent6">
              <a:lumMod val="75000"/>
            </a:schemeClr>
          </a:solidFill>
        </p:spPr>
        <p:txBody>
          <a:bodyPr wrap="square" rtlCol="0">
            <a:spAutoFit/>
          </a:bodyPr>
          <a:lstStyle/>
          <a:p>
            <a:r>
              <a:rPr lang="en-US" dirty="0" smtClean="0"/>
              <a:t>Pre-trained detector predictions</a:t>
            </a:r>
            <a:endParaRPr lang="en-US" dirty="0"/>
          </a:p>
        </p:txBody>
      </p:sp>
      <p:cxnSp>
        <p:nvCxnSpPr>
          <p:cNvPr id="72" name="Straight Arrow Connector 71"/>
          <p:cNvCxnSpPr/>
          <p:nvPr/>
        </p:nvCxnSpPr>
        <p:spPr>
          <a:xfrm>
            <a:off x="538551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1050810" y="3649994"/>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66268" y="2953945"/>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83" name="TextBox 82"/>
          <p:cNvSpPr txBox="1"/>
          <p:nvPr/>
        </p:nvSpPr>
        <p:spPr>
          <a:xfrm>
            <a:off x="1810938" y="297769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5" name="Straight Arrow Connector 84"/>
          <p:cNvCxnSpPr/>
          <p:nvPr/>
        </p:nvCxnSpPr>
        <p:spPr>
          <a:xfrm>
            <a:off x="2620389" y="315354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48115" y="2965230"/>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88" name="Straight Arrow Connector 87"/>
          <p:cNvCxnSpPr/>
          <p:nvPr/>
        </p:nvCxnSpPr>
        <p:spPr>
          <a:xfrm>
            <a:off x="3647828" y="3155578"/>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719897" y="3149896"/>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95162" y="2933675"/>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92" name="Straight Arrow Connector 91"/>
          <p:cNvCxnSpPr/>
          <p:nvPr/>
        </p:nvCxnSpPr>
        <p:spPr>
          <a:xfrm>
            <a:off x="5815141" y="3138611"/>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836035" y="3686021"/>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8" name="TextBox 97"/>
          <p:cNvSpPr txBox="1"/>
          <p:nvPr/>
        </p:nvSpPr>
        <p:spPr>
          <a:xfrm>
            <a:off x="2913101" y="370222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99" name="TextBox 98"/>
          <p:cNvSpPr txBox="1"/>
          <p:nvPr/>
        </p:nvSpPr>
        <p:spPr>
          <a:xfrm>
            <a:off x="4023566" y="3687335"/>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0" name="TextBox 99"/>
          <p:cNvSpPr txBox="1"/>
          <p:nvPr/>
        </p:nvSpPr>
        <p:spPr>
          <a:xfrm>
            <a:off x="515993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sp>
        <p:nvSpPr>
          <p:cNvPr id="101" name="TextBox 100"/>
          <p:cNvSpPr txBox="1"/>
          <p:nvPr/>
        </p:nvSpPr>
        <p:spPr>
          <a:xfrm>
            <a:off x="6142644" y="3694004"/>
            <a:ext cx="792088" cy="369332"/>
          </a:xfrm>
          <a:prstGeom prst="rect">
            <a:avLst/>
          </a:prstGeom>
          <a:solidFill>
            <a:schemeClr val="accent4">
              <a:lumMod val="60000"/>
              <a:lumOff val="40000"/>
            </a:schemeClr>
          </a:solidFill>
        </p:spPr>
        <p:txBody>
          <a:bodyPr wrap="square" rtlCol="0">
            <a:spAutoFit/>
          </a:bodyPr>
          <a:lstStyle/>
          <a:p>
            <a:r>
              <a:rPr lang="en-US" dirty="0" smtClean="0"/>
              <a:t>LSTM</a:t>
            </a:r>
            <a:endParaRPr lang="en-US" dirty="0"/>
          </a:p>
        </p:txBody>
      </p:sp>
      <p:cxnSp>
        <p:nvCxnSpPr>
          <p:cNvPr id="102" name="Straight Arrow Connector 101"/>
          <p:cNvCxnSpPr/>
          <p:nvPr/>
        </p:nvCxnSpPr>
        <p:spPr>
          <a:xfrm>
            <a:off x="2206113" y="330805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412095" y="3392451"/>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340558" y="3359047"/>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476117" y="333374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480029" y="334702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flipV="1">
            <a:off x="212487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flipV="1">
            <a:off x="3238515" y="3687335"/>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a:xfrm flipV="1">
            <a:off x="4278961" y="3649136"/>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Curved Connector 109"/>
          <p:cNvCxnSpPr/>
          <p:nvPr/>
        </p:nvCxnSpPr>
        <p:spPr>
          <a:xfrm flipV="1">
            <a:off x="5259527" y="3661021"/>
            <a:ext cx="1180930" cy="916222"/>
          </a:xfrm>
          <a:prstGeom prst="curvedConnector4">
            <a:avLst>
              <a:gd name="adj1" fmla="val 45874"/>
              <a:gd name="adj2" fmla="val 1249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2143778" y="406333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270430" y="4049352"/>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238515" y="4087116"/>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487231" y="4001384"/>
            <a:ext cx="0" cy="4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itle 1"/>
          <p:cNvSpPr txBox="1">
            <a:spLocks/>
          </p:cNvSpPr>
          <p:nvPr/>
        </p:nvSpPr>
        <p:spPr>
          <a:xfrm>
            <a:off x="-867663" y="3035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Video description</a:t>
            </a:r>
            <a:endParaRPr lang="en-US" dirty="0"/>
          </a:p>
        </p:txBody>
      </p:sp>
      <p:cxnSp>
        <p:nvCxnSpPr>
          <p:cNvPr id="136" name="Straight Arrow Connector 135"/>
          <p:cNvCxnSpPr/>
          <p:nvPr/>
        </p:nvCxnSpPr>
        <p:spPr>
          <a:xfrm>
            <a:off x="3238515" y="2670346"/>
            <a:ext cx="7202" cy="2948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100995" y="2123975"/>
            <a:ext cx="13779" cy="88761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415496" y="2646943"/>
            <a:ext cx="7202" cy="2948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4313124" y="2690407"/>
            <a:ext cx="7202" cy="2948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6429500" y="2656757"/>
            <a:ext cx="7202" cy="2948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590652" y="3886891"/>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699237" y="3886891"/>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837409" y="3886891"/>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15141" y="3906938"/>
            <a:ext cx="322449"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107572" y="2716701"/>
            <a:ext cx="7202" cy="29488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43778" y="2642254"/>
            <a:ext cx="4285722" cy="21187"/>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757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Tasks involving sequences:</a:t>
            </a:r>
          </a:p>
          <a:p>
            <a:pPr marL="0" indent="0">
              <a:buNone/>
            </a:pPr>
            <a:r>
              <a:rPr lang="en-US" dirty="0" smtClean="0">
                <a:latin typeface="Times New Roman" panose="02020603050405020304" pitchFamily="18" charset="0"/>
                <a:cs typeface="Times New Roman" panose="02020603050405020304" pitchFamily="18" charset="0"/>
              </a:rPr>
              <a:t>      Image and video description</a:t>
            </a:r>
          </a:p>
          <a:p>
            <a:pPr marL="0" indent="0">
              <a:buNone/>
            </a:pPr>
            <a:endParaRPr lang="en-US" dirty="0">
              <a:latin typeface="Times New Roman" panose="02020603050405020304" pitchFamily="18" charset="0"/>
              <a:cs typeface="Times New Roman" panose="02020603050405020304" pitchFamily="18" charset="0"/>
            </a:endParaRPr>
          </a:p>
          <a:p>
            <a:r>
              <a:rPr lang="en-US" spc="-5" dirty="0">
                <a:latin typeface="Times New Roman" panose="02020603050405020304" pitchFamily="18" charset="0"/>
                <a:cs typeface="Times New Roman" panose="02020603050405020304" pitchFamily="18" charset="0"/>
              </a:rPr>
              <a:t>Long-term recurrent convolutional networks for visual recognition and description</a:t>
            </a:r>
            <a:endParaRPr lang="en-IN" kern="0"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spc="-20" dirty="0">
                <a:latin typeface="Times New Roman" panose="02020603050405020304" pitchFamily="18" charset="0"/>
                <a:cs typeface="Times New Roman" panose="02020603050405020304" pitchFamily="18" charset="0"/>
              </a:rPr>
              <a:t>From </a:t>
            </a:r>
            <a:r>
              <a:rPr lang="en-US" spc="-5" dirty="0">
                <a:latin typeface="Times New Roman" panose="02020603050405020304" pitchFamily="18" charset="0"/>
                <a:cs typeface="Times New Roman" panose="02020603050405020304" pitchFamily="18" charset="0"/>
              </a:rPr>
              <a:t>Captions </a:t>
            </a:r>
            <a:r>
              <a:rPr lang="en-US" spc="-25"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Visual </a:t>
            </a:r>
            <a:r>
              <a:rPr lang="en-US" spc="-5" dirty="0">
                <a:latin typeface="Times New Roman" panose="02020603050405020304" pitchFamily="18" charset="0"/>
                <a:cs typeface="Times New Roman" panose="02020603050405020304" pitchFamily="18" charset="0"/>
              </a:rPr>
              <a:t>Concepts  </a:t>
            </a:r>
            <a:r>
              <a:rPr lang="en-US" dirty="0">
                <a:latin typeface="Times New Roman" panose="02020603050405020304" pitchFamily="18" charset="0"/>
                <a:cs typeface="Times New Roman" panose="02020603050405020304" pitchFamily="18" charset="0"/>
              </a:rPr>
              <a:t>and</a:t>
            </a:r>
            <a:r>
              <a:rPr lang="en-US" spc="-8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Back</a:t>
            </a:r>
            <a:r>
              <a:rPr lang="en-US" dirty="0" smtClean="0">
                <a:latin typeface="Times New Roman" panose="02020603050405020304" pitchFamily="18" charset="0"/>
                <a:cs typeface="Times New Roman" panose="02020603050405020304" pitchFamily="18" charset="0"/>
              </a:rPr>
              <a:t>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820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Video Description</a:t>
            </a:r>
            <a:endParaRPr lang="en-IN"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51520" y="1628800"/>
            <a:ext cx="8640960" cy="4896544"/>
          </a:xfrm>
          <a:prstGeom prst="rect">
            <a:avLst/>
          </a:prstGeom>
          <a:noFill/>
          <a:ln w="9525">
            <a:noFill/>
            <a:miter lim="800000"/>
            <a:headEnd/>
            <a:tailEnd/>
          </a:ln>
        </p:spPr>
      </p:pic>
      <p:sp>
        <p:nvSpPr>
          <p:cNvPr id="4" name="TextBox 3"/>
          <p:cNvSpPr txBox="1"/>
          <p:nvPr/>
        </p:nvSpPr>
        <p:spPr>
          <a:xfrm>
            <a:off x="7292479" y="6391759"/>
            <a:ext cx="1521570" cy="246221"/>
          </a:xfrm>
          <a:prstGeom prst="rect">
            <a:avLst/>
          </a:prstGeom>
          <a:noFill/>
        </p:spPr>
        <p:txBody>
          <a:bodyPr wrap="none" rtlCol="0">
            <a:spAutoFit/>
          </a:bodyPr>
          <a:lstStyle/>
          <a:p>
            <a:r>
              <a:rPr lang="en-US" sz="1000" b="1" dirty="0" smtClean="0">
                <a:solidFill>
                  <a:schemeClr val="bg1">
                    <a:lumMod val="50000"/>
                  </a:schemeClr>
                </a:solidFill>
              </a:rPr>
              <a:t>Figure credit: main paper</a:t>
            </a:r>
            <a:endParaRPr lang="en-US" sz="1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Video Description Evaluation</a:t>
            </a:r>
            <a:endParaRPr lang="en-IN" dirty="0"/>
          </a:p>
        </p:txBody>
      </p:sp>
      <p:sp>
        <p:nvSpPr>
          <p:cNvPr id="4" name="Content Placeholder 3"/>
          <p:cNvSpPr>
            <a:spLocks noGrp="1"/>
          </p:cNvSpPr>
          <p:nvPr>
            <p:ph idx="1"/>
          </p:nvPr>
        </p:nvSpPr>
        <p:spPr>
          <a:xfrm>
            <a:off x="457200" y="1600200"/>
            <a:ext cx="8229600" cy="4925144"/>
          </a:xfrm>
        </p:spPr>
        <p:txBody>
          <a:bodyPr/>
          <a:lstStyle/>
          <a:p>
            <a:pPr>
              <a:buNone/>
            </a:pPr>
            <a:r>
              <a:rPr lang="en-US" dirty="0" err="1"/>
              <a:t>TACoS</a:t>
            </a:r>
            <a:r>
              <a:rPr lang="en-US" dirty="0"/>
              <a:t> multilevel </a:t>
            </a:r>
            <a:r>
              <a:rPr lang="en-US" dirty="0" smtClean="0"/>
              <a:t>dataset</a:t>
            </a:r>
            <a:r>
              <a:rPr lang="en-US" dirty="0"/>
              <a:t>, which has </a:t>
            </a:r>
            <a:r>
              <a:rPr lang="en-US" dirty="0" smtClean="0"/>
              <a:t>44,762 video/sentence </a:t>
            </a:r>
            <a:r>
              <a:rPr lang="en-US" dirty="0"/>
              <a:t>pairs (about 40,000 for training/validation). </a:t>
            </a:r>
            <a:endParaRPr lang="en-IN" dirty="0"/>
          </a:p>
        </p:txBody>
      </p:sp>
      <p:pic>
        <p:nvPicPr>
          <p:cNvPr id="7170" name="Picture 2"/>
          <p:cNvPicPr>
            <a:picLocks noChangeAspect="1" noChangeArrowheads="1"/>
          </p:cNvPicPr>
          <p:nvPr/>
        </p:nvPicPr>
        <p:blipFill>
          <a:blip r:embed="rId2" cstate="print"/>
          <a:srcRect/>
          <a:stretch>
            <a:fillRect/>
          </a:stretch>
        </p:blipFill>
        <p:spPr bwMode="auto">
          <a:xfrm>
            <a:off x="1475656" y="3212976"/>
            <a:ext cx="6336704" cy="2841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752" y="1007587"/>
            <a:ext cx="7620634" cy="1395730"/>
          </a:xfrm>
          <a:prstGeom prst="rect">
            <a:avLst/>
          </a:prstGeom>
        </p:spPr>
        <p:txBody>
          <a:bodyPr vert="horz" wrap="square" lIns="0" tIns="0" rIns="0" bIns="0" rtlCol="0">
            <a:spAutoFit/>
          </a:bodyPr>
          <a:lstStyle/>
          <a:p>
            <a:pPr marL="2788285" marR="5080" indent="-2776220">
              <a:lnSpc>
                <a:spcPct val="102299"/>
              </a:lnSpc>
            </a:pPr>
            <a:r>
              <a:rPr spc="-20" dirty="0"/>
              <a:t>From </a:t>
            </a:r>
            <a:r>
              <a:rPr spc="-5" dirty="0"/>
              <a:t>Captions </a:t>
            </a:r>
            <a:r>
              <a:rPr spc="-25" dirty="0"/>
              <a:t>to </a:t>
            </a:r>
            <a:r>
              <a:rPr dirty="0"/>
              <a:t>Visual </a:t>
            </a:r>
            <a:r>
              <a:rPr spc="-5" dirty="0"/>
              <a:t>Concepts  </a:t>
            </a:r>
            <a:r>
              <a:rPr dirty="0"/>
              <a:t>and</a:t>
            </a:r>
            <a:r>
              <a:rPr spc="-85" dirty="0"/>
              <a:t> </a:t>
            </a:r>
            <a:r>
              <a:rPr spc="-5" dirty="0"/>
              <a:t>Back</a:t>
            </a:r>
          </a:p>
        </p:txBody>
      </p:sp>
      <p:sp>
        <p:nvSpPr>
          <p:cNvPr id="3" name="object 3"/>
          <p:cNvSpPr txBox="1"/>
          <p:nvPr/>
        </p:nvSpPr>
        <p:spPr>
          <a:xfrm>
            <a:off x="431811" y="5916545"/>
            <a:ext cx="8281034" cy="525780"/>
          </a:xfrm>
          <a:prstGeom prst="rect">
            <a:avLst/>
          </a:prstGeom>
        </p:spPr>
        <p:txBody>
          <a:bodyPr vert="horz" wrap="square" lIns="0" tIns="0" rIns="0" bIns="0" rtlCol="0">
            <a:spAutoFit/>
          </a:bodyPr>
          <a:lstStyle/>
          <a:p>
            <a:pPr marL="12700" marR="5080" indent="170815">
              <a:lnSpc>
                <a:spcPct val="101000"/>
              </a:lnSpc>
            </a:pPr>
            <a:r>
              <a:rPr sz="1650" spc="10" dirty="0">
                <a:solidFill>
                  <a:srgbClr val="898989"/>
                </a:solidFill>
                <a:cs typeface="Calibri"/>
              </a:rPr>
              <a:t>Hao Cheng, </a:t>
            </a:r>
            <a:r>
              <a:rPr sz="1650" spc="5" dirty="0">
                <a:solidFill>
                  <a:srgbClr val="898989"/>
                </a:solidFill>
                <a:cs typeface="Calibri"/>
              </a:rPr>
              <a:t>Li </a:t>
            </a:r>
            <a:r>
              <a:rPr sz="1650" spc="10" dirty="0">
                <a:solidFill>
                  <a:srgbClr val="898989"/>
                </a:solidFill>
                <a:cs typeface="Calibri"/>
              </a:rPr>
              <a:t>Deng, </a:t>
            </a:r>
            <a:r>
              <a:rPr sz="1650" spc="5" dirty="0">
                <a:solidFill>
                  <a:srgbClr val="898989"/>
                </a:solidFill>
                <a:cs typeface="Calibri"/>
              </a:rPr>
              <a:t>Jacob Devlin, Piotr </a:t>
            </a:r>
            <a:r>
              <a:rPr sz="1650" spc="-15" dirty="0">
                <a:solidFill>
                  <a:srgbClr val="898989"/>
                </a:solidFill>
                <a:cs typeface="Calibri"/>
              </a:rPr>
              <a:t>Dollár, </a:t>
            </a:r>
            <a:r>
              <a:rPr sz="1650" spc="10" dirty="0">
                <a:solidFill>
                  <a:srgbClr val="898989"/>
                </a:solidFill>
                <a:cs typeface="Calibri"/>
              </a:rPr>
              <a:t>Hao </a:t>
            </a:r>
            <a:r>
              <a:rPr sz="1650" dirty="0">
                <a:solidFill>
                  <a:srgbClr val="898989"/>
                </a:solidFill>
                <a:cs typeface="Calibri"/>
              </a:rPr>
              <a:t>Fang, Jianfeng Gao, </a:t>
            </a:r>
            <a:r>
              <a:rPr sz="1650" spc="10" dirty="0">
                <a:solidFill>
                  <a:srgbClr val="898989"/>
                </a:solidFill>
                <a:cs typeface="Calibri"/>
              </a:rPr>
              <a:t>Xiaodong He, </a:t>
            </a:r>
            <a:r>
              <a:rPr sz="1650" spc="-5" dirty="0">
                <a:solidFill>
                  <a:srgbClr val="898989"/>
                </a:solidFill>
                <a:cs typeface="Calibri"/>
              </a:rPr>
              <a:t>Forrest  </a:t>
            </a:r>
            <a:r>
              <a:rPr sz="1650" spc="5" dirty="0">
                <a:solidFill>
                  <a:srgbClr val="898989"/>
                </a:solidFill>
                <a:cs typeface="Calibri"/>
              </a:rPr>
              <a:t>Iandola, </a:t>
            </a:r>
            <a:r>
              <a:rPr sz="1650" spc="-5" dirty="0">
                <a:solidFill>
                  <a:srgbClr val="898989"/>
                </a:solidFill>
                <a:cs typeface="Calibri"/>
              </a:rPr>
              <a:t>Margaret </a:t>
            </a:r>
            <a:r>
              <a:rPr sz="1650" spc="5" dirty="0">
                <a:solidFill>
                  <a:srgbClr val="898989"/>
                </a:solidFill>
                <a:cs typeface="Calibri"/>
              </a:rPr>
              <a:t>Mitchell, </a:t>
            </a:r>
            <a:r>
              <a:rPr sz="1650" spc="10" dirty="0">
                <a:solidFill>
                  <a:srgbClr val="898989"/>
                </a:solidFill>
                <a:cs typeface="Calibri"/>
              </a:rPr>
              <a:t>John </a:t>
            </a:r>
            <a:r>
              <a:rPr sz="1650" spc="5" dirty="0">
                <a:solidFill>
                  <a:srgbClr val="898989"/>
                </a:solidFill>
                <a:cs typeface="Calibri"/>
              </a:rPr>
              <a:t>C. </a:t>
            </a:r>
            <a:r>
              <a:rPr sz="1650" dirty="0">
                <a:solidFill>
                  <a:srgbClr val="898989"/>
                </a:solidFill>
                <a:cs typeface="Calibri"/>
              </a:rPr>
              <a:t>Platt, </a:t>
            </a:r>
            <a:r>
              <a:rPr sz="1650" spc="10" dirty="0">
                <a:solidFill>
                  <a:srgbClr val="898989"/>
                </a:solidFill>
                <a:cs typeface="Calibri"/>
              </a:rPr>
              <a:t>Rupesh </a:t>
            </a:r>
            <a:r>
              <a:rPr sz="1650" spc="-5" dirty="0">
                <a:solidFill>
                  <a:srgbClr val="898989"/>
                </a:solidFill>
                <a:cs typeface="Calibri"/>
              </a:rPr>
              <a:t>Srivastava, </a:t>
            </a:r>
            <a:r>
              <a:rPr sz="1650" spc="5" dirty="0">
                <a:solidFill>
                  <a:srgbClr val="898989"/>
                </a:solidFill>
                <a:cs typeface="Calibri"/>
              </a:rPr>
              <a:t>C. Lawrence Zitnick, </a:t>
            </a:r>
            <a:r>
              <a:rPr sz="1650" dirty="0">
                <a:solidFill>
                  <a:srgbClr val="898989"/>
                </a:solidFill>
                <a:cs typeface="Calibri"/>
              </a:rPr>
              <a:t>Geoffrey</a:t>
            </a:r>
            <a:r>
              <a:rPr sz="1650" spc="85" dirty="0">
                <a:solidFill>
                  <a:srgbClr val="898989"/>
                </a:solidFill>
                <a:cs typeface="Calibri"/>
              </a:rPr>
              <a:t> </a:t>
            </a:r>
            <a:r>
              <a:rPr sz="1650" dirty="0">
                <a:solidFill>
                  <a:srgbClr val="898989"/>
                </a:solidFill>
                <a:cs typeface="Calibri"/>
              </a:rPr>
              <a:t>Zweig</a:t>
            </a:r>
            <a:endParaRPr sz="1650">
              <a:solidFill>
                <a:prstClr val="black"/>
              </a:solidFill>
              <a:cs typeface="Calibri"/>
            </a:endParaRP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195070" marR="1118870" algn="ctr">
              <a:lnSpc>
                <a:spcPct val="100699"/>
              </a:lnSpc>
            </a:pPr>
            <a:r>
              <a:rPr spc="-10" dirty="0"/>
              <a:t>Saurabh</a:t>
            </a:r>
            <a:r>
              <a:rPr spc="-75" dirty="0"/>
              <a:t> </a:t>
            </a:r>
            <a:r>
              <a:rPr spc="-10" dirty="0"/>
              <a:t>Gupta </a:t>
            </a:r>
            <a:r>
              <a:rPr dirty="0"/>
              <a:t> UC</a:t>
            </a:r>
            <a:r>
              <a:rPr spc="-85" dirty="0"/>
              <a:t> </a:t>
            </a:r>
            <a:r>
              <a:rPr spc="-15" dirty="0"/>
              <a:t>Berkeley</a:t>
            </a:r>
          </a:p>
          <a:p>
            <a:pPr marL="0">
              <a:lnSpc>
                <a:spcPct val="100000"/>
              </a:lnSpc>
            </a:pPr>
            <a:endParaRPr spc="-15" dirty="0"/>
          </a:p>
          <a:p>
            <a:pPr marL="0" algn="ctr">
              <a:lnSpc>
                <a:spcPct val="100000"/>
              </a:lnSpc>
              <a:spcBef>
                <a:spcPts val="1455"/>
              </a:spcBef>
            </a:pPr>
            <a:r>
              <a:rPr spc="-30" dirty="0"/>
              <a:t>Work </a:t>
            </a:r>
            <a:r>
              <a:rPr spc="-5" dirty="0"/>
              <a:t>done </a:t>
            </a:r>
            <a:r>
              <a:rPr spc="-15" dirty="0"/>
              <a:t>at </a:t>
            </a:r>
            <a:r>
              <a:rPr spc="-10" dirty="0"/>
              <a:t>Microsoft</a:t>
            </a:r>
            <a:r>
              <a:rPr spc="55" dirty="0"/>
              <a:t> </a:t>
            </a:r>
            <a:r>
              <a:rPr spc="-15" dirty="0"/>
              <a:t>Research</a:t>
            </a:r>
          </a:p>
        </p:txBody>
      </p:sp>
    </p:spTree>
    <p:extLst>
      <p:ext uri="{BB962C8B-B14F-4D97-AF65-F5344CB8AC3E}">
        <p14:creationId xmlns:p14="http://schemas.microsoft.com/office/powerpoint/2010/main" val="400797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9607" y="489673"/>
            <a:ext cx="5591594" cy="359519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4" name="object 4"/>
          <p:cNvSpPr/>
          <p:nvPr/>
        </p:nvSpPr>
        <p:spPr>
          <a:xfrm>
            <a:off x="1752600" y="1104456"/>
            <a:ext cx="1048816"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6" name="object 6"/>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7" name="object 7"/>
          <p:cNvSpPr/>
          <p:nvPr/>
        </p:nvSpPr>
        <p:spPr>
          <a:xfrm>
            <a:off x="4267504" y="968782"/>
            <a:ext cx="1172870"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9" name="object 9"/>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0" name="object 10"/>
          <p:cNvSpPr/>
          <p:nvPr/>
        </p:nvSpPr>
        <p:spPr>
          <a:xfrm>
            <a:off x="4414113" y="2042910"/>
            <a:ext cx="1150315" cy="39573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2" name="object 12"/>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3" name="object 13"/>
          <p:cNvSpPr/>
          <p:nvPr/>
        </p:nvSpPr>
        <p:spPr>
          <a:xfrm>
            <a:off x="1752600" y="2721310"/>
            <a:ext cx="1037539" cy="384423"/>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5" name="object 15"/>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6" name="object 16"/>
          <p:cNvSpPr/>
          <p:nvPr/>
        </p:nvSpPr>
        <p:spPr>
          <a:xfrm>
            <a:off x="4166006" y="1715022"/>
            <a:ext cx="1127760"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8" name="object 18"/>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19" name="object 19"/>
          <p:cNvSpPr/>
          <p:nvPr/>
        </p:nvSpPr>
        <p:spPr>
          <a:xfrm>
            <a:off x="5722315" y="2099438"/>
            <a:ext cx="676655" cy="395730"/>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33" name="object 33"/>
          <p:cNvSpPr/>
          <p:nvPr/>
        </p:nvSpPr>
        <p:spPr>
          <a:xfrm>
            <a:off x="292100" y="5339697"/>
            <a:ext cx="2681160" cy="1175402"/>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545724" y="5421071"/>
            <a:ext cx="2155799" cy="1057863"/>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325324" y="5370790"/>
            <a:ext cx="2599320" cy="1098405"/>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6" name="object 36"/>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a:solidFill>
                <a:prstClr val="black"/>
              </a:solidFill>
              <a:cs typeface="Calibri"/>
            </a:endParaRPr>
          </a:p>
        </p:txBody>
      </p:sp>
      <p:sp>
        <p:nvSpPr>
          <p:cNvPr id="37" name="object 37"/>
          <p:cNvSpPr/>
          <p:nvPr/>
        </p:nvSpPr>
        <p:spPr>
          <a:xfrm>
            <a:off x="292100" y="4354169"/>
            <a:ext cx="2672105" cy="822782"/>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1052970" y="4399375"/>
            <a:ext cx="1141307" cy="750449"/>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329846" y="4381423"/>
            <a:ext cx="2833795" cy="732474"/>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40" name="object 40"/>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6" name="object 46"/>
          <p:cNvSpPr/>
          <p:nvPr/>
        </p:nvSpPr>
        <p:spPr>
          <a:xfrm>
            <a:off x="5937248" y="4279906"/>
            <a:ext cx="3206750" cy="38100"/>
          </a:xfrm>
          <a:custGeom>
            <a:avLst/>
            <a:gdLst/>
            <a:ahLst/>
            <a:cxnLst/>
            <a:rect l="l" t="t" r="r" b="b"/>
            <a:pathLst>
              <a:path w="3206750" h="38100">
                <a:moveTo>
                  <a:pt x="0" y="0"/>
                </a:moveTo>
                <a:lnTo>
                  <a:pt x="3206751" y="0"/>
                </a:lnTo>
                <a:lnTo>
                  <a:pt x="3206751" y="38100"/>
                </a:lnTo>
                <a:lnTo>
                  <a:pt x="0" y="3810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21" name="TextBox 20"/>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62753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9607" y="489673"/>
            <a:ext cx="5591594" cy="359519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4" name="object 4"/>
          <p:cNvSpPr/>
          <p:nvPr/>
        </p:nvSpPr>
        <p:spPr>
          <a:xfrm>
            <a:off x="1752600" y="1104456"/>
            <a:ext cx="1048816" cy="39573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6" name="object 6"/>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7" name="object 7"/>
          <p:cNvSpPr/>
          <p:nvPr/>
        </p:nvSpPr>
        <p:spPr>
          <a:xfrm>
            <a:off x="4267504" y="968782"/>
            <a:ext cx="1172870"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9" name="object 9"/>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0" name="object 10"/>
          <p:cNvSpPr/>
          <p:nvPr/>
        </p:nvSpPr>
        <p:spPr>
          <a:xfrm>
            <a:off x="4414113" y="2042910"/>
            <a:ext cx="1150315"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2" name="object 12"/>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3" name="object 13"/>
          <p:cNvSpPr/>
          <p:nvPr/>
        </p:nvSpPr>
        <p:spPr>
          <a:xfrm>
            <a:off x="1752600" y="2721310"/>
            <a:ext cx="1037539" cy="3844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5" name="object 15"/>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6" name="object 16"/>
          <p:cNvSpPr/>
          <p:nvPr/>
        </p:nvSpPr>
        <p:spPr>
          <a:xfrm>
            <a:off x="4166006" y="1715022"/>
            <a:ext cx="1127760" cy="3957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8" name="object 18"/>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19" name="object 19"/>
          <p:cNvSpPr/>
          <p:nvPr/>
        </p:nvSpPr>
        <p:spPr>
          <a:xfrm>
            <a:off x="5722315" y="2099438"/>
            <a:ext cx="676655"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21" name="object 21"/>
          <p:cNvSpPr/>
          <p:nvPr/>
        </p:nvSpPr>
        <p:spPr>
          <a:xfrm>
            <a:off x="6170739" y="5339697"/>
            <a:ext cx="2681160" cy="117540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6218325"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6179794" y="4318000"/>
            <a:ext cx="2672105" cy="81373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6859143"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6222847" y="4338218"/>
            <a:ext cx="2592222" cy="735016"/>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26" name="object 26"/>
          <p:cNvSpPr txBox="1"/>
          <p:nvPr/>
        </p:nvSpPr>
        <p:spPr>
          <a:xfrm>
            <a:off x="5937250" y="4298950"/>
            <a:ext cx="3206750" cy="2540000"/>
          </a:xfrm>
          <a:prstGeom prst="rect">
            <a:avLst/>
          </a:prstGeom>
        </p:spPr>
        <p:txBody>
          <a:bodyPr vert="horz" wrap="square" lIns="0" tIns="117475" rIns="0" bIns="0" rtlCol="0">
            <a:spAutoFit/>
          </a:bodyPr>
          <a:lstStyle/>
          <a:p>
            <a:pPr marL="1003300" marR="1013460" indent="-22225">
              <a:lnSpc>
                <a:spcPts val="2350"/>
              </a:lnSpc>
              <a:spcBef>
                <a:spcPts val="925"/>
              </a:spcBef>
            </a:pPr>
            <a:r>
              <a:rPr sz="2000" spc="-5" dirty="0">
                <a:solidFill>
                  <a:srgbClr val="FFFFFF"/>
                </a:solidFill>
                <a:cs typeface="Calibri"/>
              </a:rPr>
              <a:t>3.</a:t>
            </a:r>
            <a:r>
              <a:rPr sz="2000" spc="-70" dirty="0">
                <a:solidFill>
                  <a:srgbClr val="FFFFFF"/>
                </a:solidFill>
                <a:cs typeface="Calibri"/>
              </a:rPr>
              <a:t> </a:t>
            </a:r>
            <a:r>
              <a:rPr sz="2000" spc="-5" dirty="0">
                <a:solidFill>
                  <a:srgbClr val="FFFFFF"/>
                </a:solidFill>
                <a:cs typeface="Calibri"/>
              </a:rPr>
              <a:t>Sentence  </a:t>
            </a:r>
            <a:r>
              <a:rPr sz="2000" spc="-45" dirty="0">
                <a:solidFill>
                  <a:srgbClr val="FFFFFF"/>
                </a:solidFill>
                <a:cs typeface="Calibri"/>
              </a:rPr>
              <a:t>Re7Ranking</a:t>
            </a:r>
            <a:endParaRPr sz="2000">
              <a:solidFill>
                <a:prstClr val="black"/>
              </a:solidFill>
              <a:cs typeface="Calibri"/>
            </a:endParaRPr>
          </a:p>
          <a:p>
            <a:endParaRPr sz="2000">
              <a:solidFill>
                <a:prstClr val="black"/>
              </a:solidFill>
              <a:latin typeface="Times New Roman"/>
              <a:cs typeface="Times New Roman"/>
            </a:endParaRPr>
          </a:p>
          <a:p>
            <a:pPr>
              <a:spcBef>
                <a:spcPts val="32"/>
              </a:spcBef>
            </a:pPr>
            <a:endParaRPr sz="2500">
              <a:solidFill>
                <a:prstClr val="black"/>
              </a:solidFill>
              <a:latin typeface="Times New Roman"/>
              <a:cs typeface="Times New Roman"/>
            </a:endParaRPr>
          </a:p>
          <a:p>
            <a:pPr marL="742315" marR="608330" indent="-167640">
              <a:lnSpc>
                <a:spcPts val="1989"/>
              </a:lnSpc>
            </a:pPr>
            <a:r>
              <a:rPr sz="1700" spc="5" dirty="0">
                <a:solidFill>
                  <a:prstClr val="black"/>
                </a:solidFill>
                <a:cs typeface="Calibri"/>
              </a:rPr>
              <a:t>#1 A woman holding a  camera </a:t>
            </a:r>
            <a:r>
              <a:rPr sz="1700" dirty="0">
                <a:solidFill>
                  <a:prstClr val="black"/>
                </a:solidFill>
                <a:cs typeface="Calibri"/>
              </a:rPr>
              <a:t>in </a:t>
            </a:r>
            <a:r>
              <a:rPr sz="1700" spc="5" dirty="0">
                <a:solidFill>
                  <a:prstClr val="black"/>
                </a:solidFill>
                <a:cs typeface="Calibri"/>
              </a:rPr>
              <a:t>a</a:t>
            </a:r>
            <a:r>
              <a:rPr sz="1700" spc="-90" dirty="0">
                <a:solidFill>
                  <a:prstClr val="black"/>
                </a:solidFill>
                <a:cs typeface="Calibri"/>
              </a:rPr>
              <a:t> </a:t>
            </a:r>
            <a:r>
              <a:rPr sz="1700" spc="5" dirty="0">
                <a:solidFill>
                  <a:prstClr val="black"/>
                </a:solidFill>
                <a:cs typeface="Calibri"/>
              </a:rPr>
              <a:t>crowd.</a:t>
            </a:r>
            <a:endParaRPr sz="1700">
              <a:solidFill>
                <a:prstClr val="black"/>
              </a:solidFill>
              <a:cs typeface="Calibri"/>
            </a:endParaRPr>
          </a:p>
          <a:p>
            <a:pPr>
              <a:spcBef>
                <a:spcPts val="46"/>
              </a:spcBef>
            </a:pPr>
            <a:endParaRPr sz="1700">
              <a:solidFill>
                <a:prstClr val="black"/>
              </a:solidFill>
              <a:latin typeface="Times New Roman"/>
              <a:cs typeface="Times New Roman"/>
            </a:endParaRPr>
          </a:p>
          <a:p>
            <a:pPr marR="495934" algn="r"/>
            <a:r>
              <a:rPr sz="1200" dirty="0">
                <a:solidFill>
                  <a:srgbClr val="898989"/>
                </a:solidFill>
                <a:cs typeface="Calibri"/>
              </a:rPr>
              <a:t>3</a:t>
            </a:r>
            <a:endParaRPr sz="1200">
              <a:solidFill>
                <a:prstClr val="black"/>
              </a:solidFill>
              <a:cs typeface="Calibri"/>
            </a:endParaRPr>
          </a:p>
        </p:txBody>
      </p:sp>
      <p:sp>
        <p:nvSpPr>
          <p:cNvPr id="27" name="object 27"/>
          <p:cNvSpPr/>
          <p:nvPr/>
        </p:nvSpPr>
        <p:spPr>
          <a:xfrm>
            <a:off x="3154426" y="5339697"/>
            <a:ext cx="2690228" cy="1175402"/>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28" name="object 28"/>
          <p:cNvSpPr/>
          <p:nvPr/>
        </p:nvSpPr>
        <p:spPr>
          <a:xfrm>
            <a:off x="3198772"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9" name="object 29"/>
          <p:cNvSpPr txBox="1"/>
          <p:nvPr/>
        </p:nvSpPr>
        <p:spPr>
          <a:xfrm>
            <a:off x="3345037" y="5577763"/>
            <a:ext cx="2311400" cy="699770"/>
          </a:xfrm>
          <a:prstGeom prst="rect">
            <a:avLst/>
          </a:prstGeom>
        </p:spPr>
        <p:txBody>
          <a:bodyPr vert="horz" wrap="square" lIns="0" tIns="0" rIns="0" bIns="0" rtlCol="0">
            <a:spAutoFit/>
          </a:bodyPr>
          <a:lstStyle/>
          <a:p>
            <a:pPr algn="ctr"/>
            <a:r>
              <a:rPr sz="1100" spc="20" dirty="0">
                <a:solidFill>
                  <a:prstClr val="black"/>
                </a:solidFill>
                <a:cs typeface="Calibri"/>
              </a:rPr>
              <a:t>A </a:t>
            </a:r>
            <a:r>
              <a:rPr sz="1100" spc="15" dirty="0">
                <a:solidFill>
                  <a:prstClr val="black"/>
                </a:solidFill>
                <a:cs typeface="Calibri"/>
              </a:rPr>
              <a:t>purple </a:t>
            </a:r>
            <a:r>
              <a:rPr sz="1100" spc="20" dirty="0">
                <a:solidFill>
                  <a:prstClr val="black"/>
                </a:solidFill>
                <a:cs typeface="Calibri"/>
              </a:rPr>
              <a:t>camera </a:t>
            </a:r>
            <a:r>
              <a:rPr sz="1100" spc="15" dirty="0">
                <a:solidFill>
                  <a:prstClr val="black"/>
                </a:solidFill>
                <a:cs typeface="Calibri"/>
              </a:rPr>
              <a:t>with a</a:t>
            </a:r>
            <a:r>
              <a:rPr sz="1100" spc="-85" dirty="0">
                <a:solidFill>
                  <a:prstClr val="black"/>
                </a:solidFill>
                <a:cs typeface="Calibri"/>
              </a:rPr>
              <a:t> </a:t>
            </a:r>
            <a:r>
              <a:rPr sz="1100" spc="20" dirty="0">
                <a:solidFill>
                  <a:prstClr val="black"/>
                </a:solidFill>
                <a:cs typeface="Calibri"/>
              </a:rPr>
              <a:t>woman.</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 </a:t>
            </a:r>
            <a:r>
              <a:rPr sz="1100" spc="20" dirty="0">
                <a:solidFill>
                  <a:prstClr val="black"/>
                </a:solidFill>
                <a:cs typeface="Calibri"/>
              </a:rPr>
              <a:t>camera </a:t>
            </a:r>
            <a:r>
              <a:rPr sz="1100" spc="15" dirty="0">
                <a:solidFill>
                  <a:prstClr val="black"/>
                </a:solidFill>
                <a:cs typeface="Calibri"/>
              </a:rPr>
              <a:t>in a</a:t>
            </a:r>
            <a:r>
              <a:rPr sz="1100" spc="-114" dirty="0">
                <a:solidFill>
                  <a:prstClr val="black"/>
                </a:solidFill>
                <a:cs typeface="Calibri"/>
              </a:rPr>
              <a:t> </a:t>
            </a:r>
            <a:r>
              <a:rPr sz="1100" spc="15" dirty="0">
                <a:solidFill>
                  <a:prstClr val="black"/>
                </a:solidFill>
                <a:cs typeface="Calibri"/>
              </a:rPr>
              <a:t>crowd.</a:t>
            </a:r>
            <a:endParaRPr sz="1100">
              <a:solidFill>
                <a:prstClr val="black"/>
              </a:solidFill>
              <a:cs typeface="Calibri"/>
            </a:endParaRPr>
          </a:p>
          <a:p>
            <a:pPr algn="ctr">
              <a:spcBef>
                <a:spcPts val="30"/>
              </a:spcBef>
            </a:pPr>
            <a:r>
              <a:rPr sz="1100" spc="5" dirty="0">
                <a:solidFill>
                  <a:prstClr val="black"/>
                </a:solidFill>
                <a:cs typeface="Calibri"/>
              </a:rPr>
              <a:t>...</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a:t>
            </a:r>
            <a:r>
              <a:rPr sz="1100" spc="-114" dirty="0">
                <a:solidFill>
                  <a:prstClr val="black"/>
                </a:solidFill>
                <a:cs typeface="Calibri"/>
              </a:rPr>
              <a:t> </a:t>
            </a:r>
            <a:r>
              <a:rPr sz="1100" spc="15" dirty="0">
                <a:solidFill>
                  <a:prstClr val="black"/>
                </a:solidFill>
                <a:cs typeface="Calibri"/>
              </a:rPr>
              <a:t>cat.</a:t>
            </a:r>
            <a:endParaRPr sz="1100">
              <a:solidFill>
                <a:prstClr val="black"/>
              </a:solidFill>
              <a:cs typeface="Calibri"/>
            </a:endParaRPr>
          </a:p>
        </p:txBody>
      </p:sp>
      <p:sp>
        <p:nvSpPr>
          <p:cNvPr id="30" name="object 30"/>
          <p:cNvSpPr/>
          <p:nvPr/>
        </p:nvSpPr>
        <p:spPr>
          <a:xfrm>
            <a:off x="3154426" y="4318000"/>
            <a:ext cx="2690228" cy="813739"/>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31" name="object 31"/>
          <p:cNvSpPr/>
          <p:nvPr/>
        </p:nvSpPr>
        <p:spPr>
          <a:xfrm>
            <a:off x="3833774"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3203295" y="4338218"/>
            <a:ext cx="2592222" cy="735016"/>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33" name="object 33"/>
          <p:cNvSpPr txBox="1"/>
          <p:nvPr/>
        </p:nvSpPr>
        <p:spPr>
          <a:xfrm>
            <a:off x="3886711" y="4416325"/>
            <a:ext cx="1229360" cy="605790"/>
          </a:xfrm>
          <a:prstGeom prst="rect">
            <a:avLst/>
          </a:prstGeom>
        </p:spPr>
        <p:txBody>
          <a:bodyPr vert="horz" wrap="square" lIns="0" tIns="0" rIns="0" bIns="0" rtlCol="0">
            <a:spAutoFit/>
          </a:bodyPr>
          <a:lstStyle/>
          <a:p>
            <a:pPr marL="32384" marR="5080" indent="-20320">
              <a:lnSpc>
                <a:spcPts val="2350"/>
              </a:lnSpc>
            </a:pPr>
            <a:r>
              <a:rPr sz="2000" spc="-5" dirty="0">
                <a:solidFill>
                  <a:srgbClr val="FFFFFF"/>
                </a:solidFill>
                <a:cs typeface="Calibri"/>
              </a:rPr>
              <a:t>2.</a:t>
            </a:r>
            <a:r>
              <a:rPr sz="2000" spc="-70" dirty="0">
                <a:solidFill>
                  <a:srgbClr val="FFFFFF"/>
                </a:solidFill>
                <a:cs typeface="Calibri"/>
              </a:rPr>
              <a:t> </a:t>
            </a:r>
            <a:r>
              <a:rPr sz="2000" spc="-5" dirty="0">
                <a:solidFill>
                  <a:srgbClr val="FFFFFF"/>
                </a:solidFill>
                <a:cs typeface="Calibri"/>
              </a:rPr>
              <a:t>Sentence  Generation</a:t>
            </a:r>
            <a:endParaRPr sz="2000">
              <a:solidFill>
                <a:prstClr val="black"/>
              </a:solidFill>
              <a:cs typeface="Calibri"/>
            </a:endParaRPr>
          </a:p>
        </p:txBody>
      </p:sp>
      <p:sp>
        <p:nvSpPr>
          <p:cNvPr id="34" name="object 34"/>
          <p:cNvSpPr/>
          <p:nvPr/>
        </p:nvSpPr>
        <p:spPr>
          <a:xfrm>
            <a:off x="292100" y="5339697"/>
            <a:ext cx="2681160" cy="1175402"/>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545724" y="5421071"/>
            <a:ext cx="2155799" cy="1057863"/>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36" name="object 36"/>
          <p:cNvSpPr/>
          <p:nvPr/>
        </p:nvSpPr>
        <p:spPr>
          <a:xfrm>
            <a:off x="325324" y="5370790"/>
            <a:ext cx="2599320" cy="1098405"/>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37" name="object 37"/>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a:solidFill>
                <a:prstClr val="black"/>
              </a:solidFill>
              <a:cs typeface="Calibri"/>
            </a:endParaRPr>
          </a:p>
        </p:txBody>
      </p:sp>
      <p:sp>
        <p:nvSpPr>
          <p:cNvPr id="38" name="object 38"/>
          <p:cNvSpPr/>
          <p:nvPr/>
        </p:nvSpPr>
        <p:spPr>
          <a:xfrm>
            <a:off x="292100" y="4354169"/>
            <a:ext cx="2672105" cy="82278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1052970" y="4399375"/>
            <a:ext cx="1141307" cy="750449"/>
          </a:xfrm>
          <a:prstGeom prst="rect">
            <a:avLst/>
          </a:prstGeom>
          <a:blipFill>
            <a:blip r:embed="rId21" cstate="print"/>
            <a:stretch>
              <a:fillRect/>
            </a:stretch>
          </a:blipFill>
        </p:spPr>
        <p:txBody>
          <a:bodyPr wrap="square" lIns="0" tIns="0" rIns="0" bIns="0" rtlCol="0"/>
          <a:lstStyle/>
          <a:p>
            <a:endParaRPr>
              <a:solidFill>
                <a:prstClr val="black"/>
              </a:solidFill>
            </a:endParaRPr>
          </a:p>
        </p:txBody>
      </p:sp>
      <p:sp>
        <p:nvSpPr>
          <p:cNvPr id="40" name="object 40"/>
          <p:cNvSpPr/>
          <p:nvPr/>
        </p:nvSpPr>
        <p:spPr>
          <a:xfrm>
            <a:off x="329846" y="4381423"/>
            <a:ext cx="2833795" cy="732474"/>
          </a:xfrm>
          <a:prstGeom prst="rect">
            <a:avLst/>
          </a:prstGeom>
          <a:blipFill>
            <a:blip r:embed="rId22" cstate="print"/>
            <a:stretch>
              <a:fillRect/>
            </a:stretch>
          </a:blipFill>
        </p:spPr>
        <p:txBody>
          <a:bodyPr wrap="square" lIns="0" tIns="0" rIns="0" bIns="0" rtlCol="0"/>
          <a:lstStyle/>
          <a:p>
            <a:endParaRPr>
              <a:solidFill>
                <a:prstClr val="black"/>
              </a:solidFill>
            </a:endParaRPr>
          </a:p>
        </p:txBody>
      </p:sp>
      <p:sp>
        <p:nvSpPr>
          <p:cNvPr id="41" name="object 41"/>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2" name="object 42"/>
          <p:cNvSpPr/>
          <p:nvPr/>
        </p:nvSpPr>
        <p:spPr>
          <a:xfrm>
            <a:off x="5935154" y="4645228"/>
            <a:ext cx="184150" cy="212725"/>
          </a:xfrm>
          <a:custGeom>
            <a:avLst/>
            <a:gdLst/>
            <a:ahLst/>
            <a:cxnLst/>
            <a:rect l="l" t="t" r="r" b="b"/>
            <a:pathLst>
              <a:path w="184150" h="212725">
                <a:moveTo>
                  <a:pt x="101193" y="0"/>
                </a:moveTo>
                <a:lnTo>
                  <a:pt x="101193" y="47853"/>
                </a:lnTo>
                <a:lnTo>
                  <a:pt x="0" y="47853"/>
                </a:lnTo>
                <a:lnTo>
                  <a:pt x="0" y="164846"/>
                </a:lnTo>
                <a:lnTo>
                  <a:pt x="101193" y="164846"/>
                </a:lnTo>
                <a:lnTo>
                  <a:pt x="101193" y="212699"/>
                </a:lnTo>
                <a:lnTo>
                  <a:pt x="183984" y="106349"/>
                </a:lnTo>
                <a:lnTo>
                  <a:pt x="101193" y="0"/>
                </a:lnTo>
                <a:close/>
              </a:path>
            </a:pathLst>
          </a:custGeom>
          <a:solidFill>
            <a:srgbClr val="D9E0ED"/>
          </a:solidFill>
        </p:spPr>
        <p:txBody>
          <a:bodyPr wrap="square" lIns="0" tIns="0" rIns="0" bIns="0" rtlCol="0"/>
          <a:lstStyle/>
          <a:p>
            <a:endParaRPr>
              <a:solidFill>
                <a:prstClr val="black"/>
              </a:solidFill>
            </a:endParaRPr>
          </a:p>
        </p:txBody>
      </p:sp>
      <p:sp>
        <p:nvSpPr>
          <p:cNvPr id="43" name="object 43"/>
          <p:cNvSpPr/>
          <p:nvPr/>
        </p:nvSpPr>
        <p:spPr>
          <a:xfrm>
            <a:off x="5935154" y="4645228"/>
            <a:ext cx="184150" cy="212725"/>
          </a:xfrm>
          <a:custGeom>
            <a:avLst/>
            <a:gdLst/>
            <a:ahLst/>
            <a:cxnLst/>
            <a:rect l="l" t="t" r="r" b="b"/>
            <a:pathLst>
              <a:path w="184150" h="212725">
                <a:moveTo>
                  <a:pt x="101187" y="0"/>
                </a:moveTo>
                <a:lnTo>
                  <a:pt x="101187" y="47858"/>
                </a:lnTo>
                <a:lnTo>
                  <a:pt x="0" y="47858"/>
                </a:lnTo>
                <a:lnTo>
                  <a:pt x="0" y="164844"/>
                </a:lnTo>
                <a:lnTo>
                  <a:pt x="101187" y="164844"/>
                </a:lnTo>
                <a:lnTo>
                  <a:pt x="101187" y="212703"/>
                </a:lnTo>
                <a:lnTo>
                  <a:pt x="183976" y="106351"/>
                </a:lnTo>
                <a:lnTo>
                  <a:pt x="101187" y="0"/>
                </a:lnTo>
                <a:close/>
              </a:path>
            </a:pathLst>
          </a:custGeom>
          <a:ln w="9048">
            <a:solidFill>
              <a:srgbClr val="4675A3"/>
            </a:solidFill>
          </a:ln>
        </p:spPr>
        <p:txBody>
          <a:bodyPr wrap="square" lIns="0" tIns="0" rIns="0" bIns="0" rtlCol="0"/>
          <a:lstStyle/>
          <a:p>
            <a:endParaRPr>
              <a:solidFill>
                <a:prstClr val="black"/>
              </a:solidFill>
            </a:endParaRPr>
          </a:p>
        </p:txBody>
      </p:sp>
      <p:sp>
        <p:nvSpPr>
          <p:cNvPr id="44" name="object 44"/>
          <p:cNvSpPr/>
          <p:nvPr/>
        </p:nvSpPr>
        <p:spPr>
          <a:xfrm>
            <a:off x="5937250" y="4298950"/>
            <a:ext cx="3206750" cy="2540000"/>
          </a:xfrm>
          <a:custGeom>
            <a:avLst/>
            <a:gdLst/>
            <a:ahLst/>
            <a:cxnLst/>
            <a:rect l="l" t="t" r="r" b="b"/>
            <a:pathLst>
              <a:path w="3206750" h="2540000">
                <a:moveTo>
                  <a:pt x="0" y="0"/>
                </a:moveTo>
                <a:lnTo>
                  <a:pt x="3206750" y="0"/>
                </a:lnTo>
                <a:lnTo>
                  <a:pt x="3206750" y="2540000"/>
                </a:lnTo>
                <a:lnTo>
                  <a:pt x="0" y="2540000"/>
                </a:lnTo>
                <a:lnTo>
                  <a:pt x="0" y="0"/>
                </a:lnTo>
                <a:close/>
              </a:path>
            </a:pathLst>
          </a:custGeom>
          <a:solidFill>
            <a:srgbClr val="FFFFFF"/>
          </a:solidFill>
        </p:spPr>
        <p:txBody>
          <a:bodyPr wrap="square" lIns="0" tIns="0" rIns="0" bIns="0" rtlCol="0"/>
          <a:lstStyle/>
          <a:p>
            <a:endParaRPr dirty="0">
              <a:solidFill>
                <a:prstClr val="black"/>
              </a:solidFill>
            </a:endParaRPr>
          </a:p>
        </p:txBody>
      </p:sp>
      <p:sp>
        <p:nvSpPr>
          <p:cNvPr id="45" name="object 45"/>
          <p:cNvSpPr/>
          <p:nvPr/>
        </p:nvSpPr>
        <p:spPr>
          <a:xfrm>
            <a:off x="5937248" y="4279906"/>
            <a:ext cx="3206750" cy="38100"/>
          </a:xfrm>
          <a:custGeom>
            <a:avLst/>
            <a:gdLst/>
            <a:ahLst/>
            <a:cxnLst/>
            <a:rect l="l" t="t" r="r" b="b"/>
            <a:pathLst>
              <a:path w="3206750" h="38100">
                <a:moveTo>
                  <a:pt x="0" y="0"/>
                </a:moveTo>
                <a:lnTo>
                  <a:pt x="3206751" y="0"/>
                </a:lnTo>
                <a:lnTo>
                  <a:pt x="3206751" y="38100"/>
                </a:lnTo>
                <a:lnTo>
                  <a:pt x="0" y="3810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46" name="object 46"/>
          <p:cNvSpPr/>
          <p:nvPr/>
        </p:nvSpPr>
        <p:spPr>
          <a:xfrm>
            <a:off x="5937248" y="4298956"/>
            <a:ext cx="3206750" cy="2540000"/>
          </a:xfrm>
          <a:custGeom>
            <a:avLst/>
            <a:gdLst/>
            <a:ahLst/>
            <a:cxnLst/>
            <a:rect l="l" t="t" r="r" b="b"/>
            <a:pathLst>
              <a:path w="3206750" h="2540000">
                <a:moveTo>
                  <a:pt x="3206751" y="2539993"/>
                </a:moveTo>
                <a:lnTo>
                  <a:pt x="0" y="2539993"/>
                </a:lnTo>
                <a:lnTo>
                  <a:pt x="0" y="0"/>
                </a:lnTo>
              </a:path>
            </a:pathLst>
          </a:custGeom>
          <a:ln w="38100">
            <a:solidFill>
              <a:srgbClr val="FFFFFF"/>
            </a:solidFill>
          </a:ln>
        </p:spPr>
        <p:txBody>
          <a:bodyPr wrap="square" lIns="0" tIns="0" rIns="0" bIns="0" rtlCol="0"/>
          <a:lstStyle/>
          <a:p>
            <a:endParaRPr>
              <a:solidFill>
                <a:prstClr val="black"/>
              </a:solidFill>
            </a:endParaRPr>
          </a:p>
        </p:txBody>
      </p:sp>
      <p:sp>
        <p:nvSpPr>
          <p:cNvPr id="47" name="TextBox 46"/>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1961830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51138" y="6434484"/>
            <a:ext cx="102870" cy="198755"/>
          </a:xfrm>
          <a:prstGeom prst="rect">
            <a:avLst/>
          </a:prstGeom>
        </p:spPr>
        <p:txBody>
          <a:bodyPr vert="horz" wrap="square" lIns="0" tIns="0" rIns="0" bIns="0" rtlCol="0">
            <a:spAutoFit/>
          </a:bodyPr>
          <a:lstStyle/>
          <a:p>
            <a:pPr marL="12700"/>
            <a:r>
              <a:rPr sz="1200" dirty="0">
                <a:solidFill>
                  <a:srgbClr val="898989"/>
                </a:solidFill>
                <a:cs typeface="Calibri"/>
              </a:rPr>
              <a:t>3</a:t>
            </a:r>
            <a:endParaRPr sz="1200">
              <a:solidFill>
                <a:prstClr val="black"/>
              </a:solidFill>
              <a:cs typeface="Calibri"/>
            </a:endParaRPr>
          </a:p>
        </p:txBody>
      </p:sp>
      <p:sp>
        <p:nvSpPr>
          <p:cNvPr id="3" name="object 3"/>
          <p:cNvSpPr/>
          <p:nvPr/>
        </p:nvSpPr>
        <p:spPr>
          <a:xfrm>
            <a:off x="1789607" y="489673"/>
            <a:ext cx="5591594" cy="359519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5" name="object 5"/>
          <p:cNvSpPr/>
          <p:nvPr/>
        </p:nvSpPr>
        <p:spPr>
          <a:xfrm>
            <a:off x="1752600" y="1104456"/>
            <a:ext cx="1048816" cy="39573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7" name="object 7"/>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8" name="object 8"/>
          <p:cNvSpPr/>
          <p:nvPr/>
        </p:nvSpPr>
        <p:spPr>
          <a:xfrm>
            <a:off x="4267504" y="968782"/>
            <a:ext cx="1172870"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10" name="object 10"/>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1" name="object 11"/>
          <p:cNvSpPr/>
          <p:nvPr/>
        </p:nvSpPr>
        <p:spPr>
          <a:xfrm>
            <a:off x="4414113" y="2042910"/>
            <a:ext cx="1150315"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3" name="object 13"/>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4" name="object 14"/>
          <p:cNvSpPr/>
          <p:nvPr/>
        </p:nvSpPr>
        <p:spPr>
          <a:xfrm>
            <a:off x="1752600" y="2721310"/>
            <a:ext cx="1037539" cy="3844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5" name="object 15"/>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6" name="object 16"/>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7" name="object 17"/>
          <p:cNvSpPr/>
          <p:nvPr/>
        </p:nvSpPr>
        <p:spPr>
          <a:xfrm>
            <a:off x="4166006" y="1715022"/>
            <a:ext cx="1127760" cy="3957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8"/>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9" name="object 19"/>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20" name="object 20"/>
          <p:cNvSpPr/>
          <p:nvPr/>
        </p:nvSpPr>
        <p:spPr>
          <a:xfrm>
            <a:off x="5722315" y="2099438"/>
            <a:ext cx="676655"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1" name="object 21"/>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22" name="object 22"/>
          <p:cNvSpPr/>
          <p:nvPr/>
        </p:nvSpPr>
        <p:spPr>
          <a:xfrm>
            <a:off x="6170739" y="5339697"/>
            <a:ext cx="2681160" cy="117540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6218325"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4" name="object 24"/>
          <p:cNvSpPr txBox="1"/>
          <p:nvPr/>
        </p:nvSpPr>
        <p:spPr>
          <a:xfrm>
            <a:off x="6499574" y="5674411"/>
            <a:ext cx="2041525" cy="516255"/>
          </a:xfrm>
          <a:prstGeom prst="rect">
            <a:avLst/>
          </a:prstGeom>
        </p:spPr>
        <p:txBody>
          <a:bodyPr vert="horz" wrap="square" lIns="0" tIns="0" rIns="0" bIns="0" rtlCol="0">
            <a:spAutoFit/>
          </a:bodyPr>
          <a:lstStyle/>
          <a:p>
            <a:pPr marL="179705" marR="5080" indent="-167640">
              <a:lnSpc>
                <a:spcPts val="1989"/>
              </a:lnSpc>
            </a:pPr>
            <a:r>
              <a:rPr sz="1700" spc="5" dirty="0">
                <a:solidFill>
                  <a:prstClr val="black"/>
                </a:solidFill>
                <a:cs typeface="Calibri"/>
              </a:rPr>
              <a:t>#1 A woman holding a  camera </a:t>
            </a:r>
            <a:r>
              <a:rPr sz="1700" dirty="0">
                <a:solidFill>
                  <a:prstClr val="black"/>
                </a:solidFill>
                <a:cs typeface="Calibri"/>
              </a:rPr>
              <a:t>in </a:t>
            </a:r>
            <a:r>
              <a:rPr sz="1700" spc="5" dirty="0">
                <a:solidFill>
                  <a:prstClr val="black"/>
                </a:solidFill>
                <a:cs typeface="Calibri"/>
              </a:rPr>
              <a:t>a</a:t>
            </a:r>
            <a:r>
              <a:rPr sz="1700" spc="-90" dirty="0">
                <a:solidFill>
                  <a:prstClr val="black"/>
                </a:solidFill>
                <a:cs typeface="Calibri"/>
              </a:rPr>
              <a:t> </a:t>
            </a:r>
            <a:r>
              <a:rPr sz="1700" spc="5" dirty="0">
                <a:solidFill>
                  <a:prstClr val="black"/>
                </a:solidFill>
                <a:cs typeface="Calibri"/>
              </a:rPr>
              <a:t>crowd.</a:t>
            </a:r>
            <a:endParaRPr sz="1700">
              <a:solidFill>
                <a:prstClr val="black"/>
              </a:solidFill>
              <a:cs typeface="Calibri"/>
            </a:endParaRPr>
          </a:p>
        </p:txBody>
      </p:sp>
      <p:sp>
        <p:nvSpPr>
          <p:cNvPr id="25" name="object 25"/>
          <p:cNvSpPr/>
          <p:nvPr/>
        </p:nvSpPr>
        <p:spPr>
          <a:xfrm>
            <a:off x="6179794" y="4318000"/>
            <a:ext cx="2672105" cy="81373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6" name="object 26"/>
          <p:cNvSpPr/>
          <p:nvPr/>
        </p:nvSpPr>
        <p:spPr>
          <a:xfrm>
            <a:off x="6859143"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6222847" y="4338218"/>
            <a:ext cx="2592222" cy="735016"/>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28" name="object 28"/>
          <p:cNvSpPr txBox="1"/>
          <p:nvPr/>
        </p:nvSpPr>
        <p:spPr>
          <a:xfrm>
            <a:off x="6906263" y="4416325"/>
            <a:ext cx="1229360" cy="615553"/>
          </a:xfrm>
          <a:prstGeom prst="rect">
            <a:avLst/>
          </a:prstGeom>
        </p:spPr>
        <p:txBody>
          <a:bodyPr vert="horz" wrap="square" lIns="0" tIns="0" rIns="0" bIns="0" rtlCol="0">
            <a:spAutoFit/>
          </a:bodyPr>
          <a:lstStyle/>
          <a:p>
            <a:pPr marL="34290" marR="5080" indent="-22225">
              <a:lnSpc>
                <a:spcPts val="2350"/>
              </a:lnSpc>
            </a:pPr>
            <a:r>
              <a:rPr sz="2000" spc="-5" dirty="0">
                <a:solidFill>
                  <a:srgbClr val="FFFFFF"/>
                </a:solidFill>
                <a:cs typeface="Calibri"/>
              </a:rPr>
              <a:t>3.</a:t>
            </a:r>
            <a:r>
              <a:rPr sz="2000" spc="-70" dirty="0">
                <a:solidFill>
                  <a:srgbClr val="FFFFFF"/>
                </a:solidFill>
                <a:cs typeface="Calibri"/>
              </a:rPr>
              <a:t> </a:t>
            </a:r>
            <a:r>
              <a:rPr sz="2000" spc="-5" dirty="0">
                <a:solidFill>
                  <a:srgbClr val="FFFFFF"/>
                </a:solidFill>
                <a:cs typeface="Calibri"/>
              </a:rPr>
              <a:t>Sentence  </a:t>
            </a:r>
            <a:r>
              <a:rPr sz="2000" spc="-45" dirty="0" smtClean="0">
                <a:solidFill>
                  <a:srgbClr val="FFFFFF"/>
                </a:solidFill>
                <a:cs typeface="Calibri"/>
              </a:rPr>
              <a:t>Re</a:t>
            </a:r>
            <a:r>
              <a:rPr lang="en-US" sz="2000" spc="-45" dirty="0" smtClean="0">
                <a:solidFill>
                  <a:srgbClr val="FFFFFF"/>
                </a:solidFill>
                <a:cs typeface="Calibri"/>
              </a:rPr>
              <a:t>-</a:t>
            </a:r>
            <a:r>
              <a:rPr sz="2000" spc="-45" dirty="0" smtClean="0">
                <a:solidFill>
                  <a:srgbClr val="FFFFFF"/>
                </a:solidFill>
                <a:cs typeface="Calibri"/>
              </a:rPr>
              <a:t>Ranking</a:t>
            </a:r>
            <a:endParaRPr sz="2000" dirty="0">
              <a:solidFill>
                <a:prstClr val="black"/>
              </a:solidFill>
              <a:cs typeface="Calibri"/>
            </a:endParaRPr>
          </a:p>
        </p:txBody>
      </p:sp>
      <p:sp>
        <p:nvSpPr>
          <p:cNvPr id="29" name="object 29"/>
          <p:cNvSpPr/>
          <p:nvPr/>
        </p:nvSpPr>
        <p:spPr>
          <a:xfrm>
            <a:off x="3154426" y="5339697"/>
            <a:ext cx="2690228" cy="1175402"/>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30" name="object 30"/>
          <p:cNvSpPr/>
          <p:nvPr/>
        </p:nvSpPr>
        <p:spPr>
          <a:xfrm>
            <a:off x="3198772"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1" name="object 31"/>
          <p:cNvSpPr txBox="1"/>
          <p:nvPr/>
        </p:nvSpPr>
        <p:spPr>
          <a:xfrm>
            <a:off x="3345037" y="5577763"/>
            <a:ext cx="2311400" cy="699770"/>
          </a:xfrm>
          <a:prstGeom prst="rect">
            <a:avLst/>
          </a:prstGeom>
        </p:spPr>
        <p:txBody>
          <a:bodyPr vert="horz" wrap="square" lIns="0" tIns="0" rIns="0" bIns="0" rtlCol="0">
            <a:spAutoFit/>
          </a:bodyPr>
          <a:lstStyle/>
          <a:p>
            <a:pPr algn="ctr"/>
            <a:r>
              <a:rPr sz="1100" spc="20" dirty="0">
                <a:solidFill>
                  <a:prstClr val="black"/>
                </a:solidFill>
                <a:cs typeface="Calibri"/>
              </a:rPr>
              <a:t>A </a:t>
            </a:r>
            <a:r>
              <a:rPr sz="1100" spc="15" dirty="0">
                <a:solidFill>
                  <a:prstClr val="black"/>
                </a:solidFill>
                <a:cs typeface="Calibri"/>
              </a:rPr>
              <a:t>purple </a:t>
            </a:r>
            <a:r>
              <a:rPr sz="1100" spc="20" dirty="0">
                <a:solidFill>
                  <a:prstClr val="black"/>
                </a:solidFill>
                <a:cs typeface="Calibri"/>
              </a:rPr>
              <a:t>camera </a:t>
            </a:r>
            <a:r>
              <a:rPr sz="1100" spc="15" dirty="0">
                <a:solidFill>
                  <a:prstClr val="black"/>
                </a:solidFill>
                <a:cs typeface="Calibri"/>
              </a:rPr>
              <a:t>with a</a:t>
            </a:r>
            <a:r>
              <a:rPr sz="1100" spc="-85" dirty="0">
                <a:solidFill>
                  <a:prstClr val="black"/>
                </a:solidFill>
                <a:cs typeface="Calibri"/>
              </a:rPr>
              <a:t> </a:t>
            </a:r>
            <a:r>
              <a:rPr sz="1100" spc="20" dirty="0">
                <a:solidFill>
                  <a:prstClr val="black"/>
                </a:solidFill>
                <a:cs typeface="Calibri"/>
              </a:rPr>
              <a:t>woman.</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 </a:t>
            </a:r>
            <a:r>
              <a:rPr sz="1100" spc="20" dirty="0">
                <a:solidFill>
                  <a:prstClr val="black"/>
                </a:solidFill>
                <a:cs typeface="Calibri"/>
              </a:rPr>
              <a:t>camera </a:t>
            </a:r>
            <a:r>
              <a:rPr sz="1100" spc="15" dirty="0">
                <a:solidFill>
                  <a:prstClr val="black"/>
                </a:solidFill>
                <a:cs typeface="Calibri"/>
              </a:rPr>
              <a:t>in a</a:t>
            </a:r>
            <a:r>
              <a:rPr sz="1100" spc="-114" dirty="0">
                <a:solidFill>
                  <a:prstClr val="black"/>
                </a:solidFill>
                <a:cs typeface="Calibri"/>
              </a:rPr>
              <a:t> </a:t>
            </a:r>
            <a:r>
              <a:rPr sz="1100" spc="15" dirty="0">
                <a:solidFill>
                  <a:prstClr val="black"/>
                </a:solidFill>
                <a:cs typeface="Calibri"/>
              </a:rPr>
              <a:t>crowd.</a:t>
            </a:r>
            <a:endParaRPr sz="1100">
              <a:solidFill>
                <a:prstClr val="black"/>
              </a:solidFill>
              <a:cs typeface="Calibri"/>
            </a:endParaRPr>
          </a:p>
          <a:p>
            <a:pPr algn="ctr">
              <a:spcBef>
                <a:spcPts val="30"/>
              </a:spcBef>
            </a:pPr>
            <a:r>
              <a:rPr sz="1100" spc="5" dirty="0">
                <a:solidFill>
                  <a:prstClr val="black"/>
                </a:solidFill>
                <a:cs typeface="Calibri"/>
              </a:rPr>
              <a:t>...</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a:t>
            </a:r>
            <a:r>
              <a:rPr sz="1100" spc="-114" dirty="0">
                <a:solidFill>
                  <a:prstClr val="black"/>
                </a:solidFill>
                <a:cs typeface="Calibri"/>
              </a:rPr>
              <a:t> </a:t>
            </a:r>
            <a:r>
              <a:rPr sz="1100" spc="15" dirty="0">
                <a:solidFill>
                  <a:prstClr val="black"/>
                </a:solidFill>
                <a:cs typeface="Calibri"/>
              </a:rPr>
              <a:t>cat.</a:t>
            </a:r>
            <a:endParaRPr sz="1100">
              <a:solidFill>
                <a:prstClr val="black"/>
              </a:solidFill>
              <a:cs typeface="Calibri"/>
            </a:endParaRPr>
          </a:p>
        </p:txBody>
      </p:sp>
      <p:sp>
        <p:nvSpPr>
          <p:cNvPr id="32" name="object 32"/>
          <p:cNvSpPr/>
          <p:nvPr/>
        </p:nvSpPr>
        <p:spPr>
          <a:xfrm>
            <a:off x="3154426" y="4318000"/>
            <a:ext cx="2690228" cy="813739"/>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33" name="object 33"/>
          <p:cNvSpPr/>
          <p:nvPr/>
        </p:nvSpPr>
        <p:spPr>
          <a:xfrm>
            <a:off x="3833774"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3203295" y="4338218"/>
            <a:ext cx="2592222" cy="735016"/>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35" name="object 35"/>
          <p:cNvSpPr txBox="1"/>
          <p:nvPr/>
        </p:nvSpPr>
        <p:spPr>
          <a:xfrm>
            <a:off x="3886711" y="4416325"/>
            <a:ext cx="1229360" cy="605790"/>
          </a:xfrm>
          <a:prstGeom prst="rect">
            <a:avLst/>
          </a:prstGeom>
        </p:spPr>
        <p:txBody>
          <a:bodyPr vert="horz" wrap="square" lIns="0" tIns="0" rIns="0" bIns="0" rtlCol="0">
            <a:spAutoFit/>
          </a:bodyPr>
          <a:lstStyle/>
          <a:p>
            <a:pPr marL="32384" marR="5080" indent="-20320">
              <a:lnSpc>
                <a:spcPts val="2350"/>
              </a:lnSpc>
            </a:pPr>
            <a:r>
              <a:rPr sz="2000" spc="-5" dirty="0">
                <a:solidFill>
                  <a:srgbClr val="FFFFFF"/>
                </a:solidFill>
                <a:cs typeface="Calibri"/>
              </a:rPr>
              <a:t>2.</a:t>
            </a:r>
            <a:r>
              <a:rPr sz="2000" spc="-70" dirty="0">
                <a:solidFill>
                  <a:srgbClr val="FFFFFF"/>
                </a:solidFill>
                <a:cs typeface="Calibri"/>
              </a:rPr>
              <a:t> </a:t>
            </a:r>
            <a:r>
              <a:rPr sz="2000" spc="-5" dirty="0">
                <a:solidFill>
                  <a:srgbClr val="FFFFFF"/>
                </a:solidFill>
                <a:cs typeface="Calibri"/>
              </a:rPr>
              <a:t>Sentence  Generation</a:t>
            </a:r>
            <a:endParaRPr sz="2000">
              <a:solidFill>
                <a:prstClr val="black"/>
              </a:solidFill>
              <a:cs typeface="Calibri"/>
            </a:endParaRPr>
          </a:p>
        </p:txBody>
      </p:sp>
      <p:sp>
        <p:nvSpPr>
          <p:cNvPr id="36" name="object 36"/>
          <p:cNvSpPr/>
          <p:nvPr/>
        </p:nvSpPr>
        <p:spPr>
          <a:xfrm>
            <a:off x="292100" y="5339697"/>
            <a:ext cx="2681160" cy="1175402"/>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37" name="object 37"/>
          <p:cNvSpPr/>
          <p:nvPr/>
        </p:nvSpPr>
        <p:spPr>
          <a:xfrm>
            <a:off x="545724" y="5421071"/>
            <a:ext cx="2155799" cy="1057863"/>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325324" y="5370790"/>
            <a:ext cx="2599320" cy="1098405"/>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39" name="object 39"/>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a:solidFill>
                <a:prstClr val="black"/>
              </a:solidFill>
              <a:cs typeface="Calibri"/>
            </a:endParaRPr>
          </a:p>
        </p:txBody>
      </p:sp>
      <p:sp>
        <p:nvSpPr>
          <p:cNvPr id="40" name="object 40"/>
          <p:cNvSpPr/>
          <p:nvPr/>
        </p:nvSpPr>
        <p:spPr>
          <a:xfrm>
            <a:off x="292100" y="4354169"/>
            <a:ext cx="2672105" cy="82278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41" name="object 41"/>
          <p:cNvSpPr/>
          <p:nvPr/>
        </p:nvSpPr>
        <p:spPr>
          <a:xfrm>
            <a:off x="1052970" y="4399375"/>
            <a:ext cx="1141307" cy="750449"/>
          </a:xfrm>
          <a:prstGeom prst="rect">
            <a:avLst/>
          </a:prstGeom>
          <a:blipFill>
            <a:blip r:embed="rId21"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329846" y="4381423"/>
            <a:ext cx="2833795" cy="732474"/>
          </a:xfrm>
          <a:prstGeom prst="rect">
            <a:avLst/>
          </a:prstGeom>
          <a:blipFill>
            <a:blip r:embed="rId22" cstate="print"/>
            <a:stretch>
              <a:fillRect/>
            </a:stretch>
          </a:blipFill>
        </p:spPr>
        <p:txBody>
          <a:bodyPr wrap="square" lIns="0" tIns="0" rIns="0" bIns="0" rtlCol="0"/>
          <a:lstStyle/>
          <a:p>
            <a:endParaRPr>
              <a:solidFill>
                <a:prstClr val="black"/>
              </a:solidFill>
            </a:endParaRPr>
          </a:p>
        </p:txBody>
      </p:sp>
      <p:sp>
        <p:nvSpPr>
          <p:cNvPr id="43" name="object 43"/>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4" name="object 44"/>
          <p:cNvSpPr/>
          <p:nvPr/>
        </p:nvSpPr>
        <p:spPr>
          <a:xfrm>
            <a:off x="5935154" y="4645228"/>
            <a:ext cx="184150" cy="212725"/>
          </a:xfrm>
          <a:custGeom>
            <a:avLst/>
            <a:gdLst/>
            <a:ahLst/>
            <a:cxnLst/>
            <a:rect l="l" t="t" r="r" b="b"/>
            <a:pathLst>
              <a:path w="184150" h="212725">
                <a:moveTo>
                  <a:pt x="101193" y="0"/>
                </a:moveTo>
                <a:lnTo>
                  <a:pt x="101193" y="47853"/>
                </a:lnTo>
                <a:lnTo>
                  <a:pt x="0" y="47853"/>
                </a:lnTo>
                <a:lnTo>
                  <a:pt x="0" y="164846"/>
                </a:lnTo>
                <a:lnTo>
                  <a:pt x="101193" y="164846"/>
                </a:lnTo>
                <a:lnTo>
                  <a:pt x="101193" y="212699"/>
                </a:lnTo>
                <a:lnTo>
                  <a:pt x="183984" y="106349"/>
                </a:lnTo>
                <a:lnTo>
                  <a:pt x="101193" y="0"/>
                </a:lnTo>
                <a:close/>
              </a:path>
            </a:pathLst>
          </a:custGeom>
          <a:solidFill>
            <a:srgbClr val="D9E0ED"/>
          </a:solidFill>
        </p:spPr>
        <p:txBody>
          <a:bodyPr wrap="square" lIns="0" tIns="0" rIns="0" bIns="0" rtlCol="0"/>
          <a:lstStyle/>
          <a:p>
            <a:endParaRPr>
              <a:solidFill>
                <a:prstClr val="black"/>
              </a:solidFill>
            </a:endParaRPr>
          </a:p>
        </p:txBody>
      </p:sp>
      <p:sp>
        <p:nvSpPr>
          <p:cNvPr id="45" name="object 45"/>
          <p:cNvSpPr/>
          <p:nvPr/>
        </p:nvSpPr>
        <p:spPr>
          <a:xfrm>
            <a:off x="5935154" y="4645228"/>
            <a:ext cx="184150" cy="212725"/>
          </a:xfrm>
          <a:custGeom>
            <a:avLst/>
            <a:gdLst/>
            <a:ahLst/>
            <a:cxnLst/>
            <a:rect l="l" t="t" r="r" b="b"/>
            <a:pathLst>
              <a:path w="184150" h="212725">
                <a:moveTo>
                  <a:pt x="101187" y="0"/>
                </a:moveTo>
                <a:lnTo>
                  <a:pt x="101187" y="47858"/>
                </a:lnTo>
                <a:lnTo>
                  <a:pt x="0" y="47858"/>
                </a:lnTo>
                <a:lnTo>
                  <a:pt x="0" y="164844"/>
                </a:lnTo>
                <a:lnTo>
                  <a:pt x="101187" y="164844"/>
                </a:lnTo>
                <a:lnTo>
                  <a:pt x="101187" y="212703"/>
                </a:lnTo>
                <a:lnTo>
                  <a:pt x="183976" y="106351"/>
                </a:lnTo>
                <a:lnTo>
                  <a:pt x="101187" y="0"/>
                </a:lnTo>
                <a:close/>
              </a:path>
            </a:pathLst>
          </a:custGeom>
          <a:ln w="9048">
            <a:solidFill>
              <a:srgbClr val="4675A3"/>
            </a:solidFill>
          </a:ln>
        </p:spPr>
        <p:txBody>
          <a:bodyPr wrap="square" lIns="0" tIns="0" rIns="0" bIns="0" rtlCol="0"/>
          <a:lstStyle/>
          <a:p>
            <a:endParaRPr>
              <a:solidFill>
                <a:prstClr val="black"/>
              </a:solidFill>
            </a:endParaRPr>
          </a:p>
        </p:txBody>
      </p:sp>
      <p:sp>
        <p:nvSpPr>
          <p:cNvPr id="46" name="TextBox 45"/>
          <p:cNvSpPr txBox="1"/>
          <p:nvPr/>
        </p:nvSpPr>
        <p:spPr>
          <a:xfrm>
            <a:off x="7292479" y="6476836"/>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3092094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9607" y="489673"/>
            <a:ext cx="5591594" cy="359519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4" name="object 4"/>
          <p:cNvSpPr/>
          <p:nvPr/>
        </p:nvSpPr>
        <p:spPr>
          <a:xfrm>
            <a:off x="1752600" y="1104456"/>
            <a:ext cx="1048816" cy="39573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6" name="object 6"/>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7" name="object 7"/>
          <p:cNvSpPr/>
          <p:nvPr/>
        </p:nvSpPr>
        <p:spPr>
          <a:xfrm>
            <a:off x="4267504" y="968782"/>
            <a:ext cx="1172870"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9" name="object 9"/>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0" name="object 10"/>
          <p:cNvSpPr/>
          <p:nvPr/>
        </p:nvSpPr>
        <p:spPr>
          <a:xfrm>
            <a:off x="4414113" y="2042910"/>
            <a:ext cx="1150315"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2" name="object 12"/>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3" name="object 13"/>
          <p:cNvSpPr/>
          <p:nvPr/>
        </p:nvSpPr>
        <p:spPr>
          <a:xfrm>
            <a:off x="1752600" y="2721310"/>
            <a:ext cx="1037539" cy="3844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5" name="object 15"/>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6" name="object 16"/>
          <p:cNvSpPr/>
          <p:nvPr/>
        </p:nvSpPr>
        <p:spPr>
          <a:xfrm>
            <a:off x="4166006" y="1715022"/>
            <a:ext cx="1127760" cy="3957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8" name="object 18"/>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19" name="object 19"/>
          <p:cNvSpPr/>
          <p:nvPr/>
        </p:nvSpPr>
        <p:spPr>
          <a:xfrm>
            <a:off x="5722315" y="2099438"/>
            <a:ext cx="676655"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33" name="object 33"/>
          <p:cNvSpPr/>
          <p:nvPr/>
        </p:nvSpPr>
        <p:spPr>
          <a:xfrm>
            <a:off x="292100" y="5339697"/>
            <a:ext cx="2681160" cy="117540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545724" y="5421071"/>
            <a:ext cx="2155799" cy="1057863"/>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325324" y="5370790"/>
            <a:ext cx="2599320" cy="1098405"/>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36" name="object 36"/>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a:solidFill>
                <a:prstClr val="black"/>
              </a:solidFill>
              <a:cs typeface="Calibri"/>
            </a:endParaRPr>
          </a:p>
        </p:txBody>
      </p:sp>
      <p:sp>
        <p:nvSpPr>
          <p:cNvPr id="37" name="object 37"/>
          <p:cNvSpPr/>
          <p:nvPr/>
        </p:nvSpPr>
        <p:spPr>
          <a:xfrm>
            <a:off x="292100" y="4354169"/>
            <a:ext cx="2672105" cy="822782"/>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1052970" y="4399375"/>
            <a:ext cx="1141307" cy="750449"/>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329846" y="4381423"/>
            <a:ext cx="2833795" cy="732474"/>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40" name="object 40"/>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6" name="object 46"/>
          <p:cNvSpPr/>
          <p:nvPr/>
        </p:nvSpPr>
        <p:spPr>
          <a:xfrm>
            <a:off x="5937248" y="4279906"/>
            <a:ext cx="3206750" cy="38100"/>
          </a:xfrm>
          <a:custGeom>
            <a:avLst/>
            <a:gdLst/>
            <a:ahLst/>
            <a:cxnLst/>
            <a:rect l="l" t="t" r="r" b="b"/>
            <a:pathLst>
              <a:path w="3206750" h="38100">
                <a:moveTo>
                  <a:pt x="0" y="0"/>
                </a:moveTo>
                <a:lnTo>
                  <a:pt x="3206751" y="0"/>
                </a:lnTo>
                <a:lnTo>
                  <a:pt x="3206751" y="38100"/>
                </a:lnTo>
                <a:lnTo>
                  <a:pt x="0" y="3810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30" name="TextBox 29"/>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361970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51138" y="6434484"/>
            <a:ext cx="102870" cy="198755"/>
          </a:xfrm>
          <a:prstGeom prst="rect">
            <a:avLst/>
          </a:prstGeom>
        </p:spPr>
        <p:txBody>
          <a:bodyPr vert="horz" wrap="square" lIns="0" tIns="0" rIns="0" bIns="0" rtlCol="0">
            <a:spAutoFit/>
          </a:bodyPr>
          <a:lstStyle/>
          <a:p>
            <a:pPr marL="12700"/>
            <a:r>
              <a:rPr sz="1200" dirty="0">
                <a:solidFill>
                  <a:srgbClr val="898989"/>
                </a:solidFill>
                <a:cs typeface="Calibri"/>
              </a:rPr>
              <a:t>4</a:t>
            </a:r>
            <a:endParaRPr sz="1200">
              <a:solidFill>
                <a:prstClr val="black"/>
              </a:solidFill>
              <a:cs typeface="Calibri"/>
            </a:endParaRPr>
          </a:p>
        </p:txBody>
      </p:sp>
      <p:sp>
        <p:nvSpPr>
          <p:cNvPr id="3" name="object 3"/>
          <p:cNvSpPr/>
          <p:nvPr/>
        </p:nvSpPr>
        <p:spPr>
          <a:xfrm>
            <a:off x="990730" y="2019719"/>
            <a:ext cx="1046786" cy="278461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2293150" y="2750324"/>
            <a:ext cx="1512570" cy="944880"/>
          </a:xfrm>
          <a:prstGeom prst="rect">
            <a:avLst/>
          </a:prstGeom>
          <a:solidFill>
            <a:srgbClr val="919191"/>
          </a:solidFill>
          <a:ln w="8495">
            <a:solidFill>
              <a:srgbClr val="000000"/>
            </a:solidFill>
          </a:ln>
        </p:spPr>
        <p:txBody>
          <a:bodyPr vert="horz" wrap="square" lIns="0" tIns="0" rIns="0" bIns="0" rtlCol="0">
            <a:spAutoFit/>
          </a:bodyPr>
          <a:lstStyle/>
          <a:p>
            <a:endParaRPr sz="1200">
              <a:solidFill>
                <a:prstClr val="black"/>
              </a:solidFill>
              <a:latin typeface="Times New Roman"/>
              <a:cs typeface="Times New Roman"/>
            </a:endParaRPr>
          </a:p>
          <a:p>
            <a:pPr>
              <a:spcBef>
                <a:spcPts val="35"/>
              </a:spcBef>
            </a:pPr>
            <a:endParaRPr sz="1350">
              <a:solidFill>
                <a:prstClr val="black"/>
              </a:solidFill>
              <a:latin typeface="Times New Roman"/>
              <a:cs typeface="Times New Roman"/>
            </a:endParaRPr>
          </a:p>
          <a:p>
            <a:pPr marL="3175" algn="ctr"/>
            <a:r>
              <a:rPr sz="1200" dirty="0">
                <a:solidFill>
                  <a:srgbClr val="FFFFFF"/>
                </a:solidFill>
                <a:cs typeface="Calibri"/>
              </a:rPr>
              <a:t>CNN</a:t>
            </a:r>
            <a:endParaRPr sz="1200">
              <a:solidFill>
                <a:prstClr val="black"/>
              </a:solidFill>
              <a:cs typeface="Calibri"/>
            </a:endParaRPr>
          </a:p>
        </p:txBody>
      </p:sp>
      <p:sp>
        <p:nvSpPr>
          <p:cNvPr id="5" name="object 5"/>
          <p:cNvSpPr txBox="1"/>
          <p:nvPr/>
        </p:nvSpPr>
        <p:spPr>
          <a:xfrm>
            <a:off x="2293710" y="3805564"/>
            <a:ext cx="1475105" cy="424815"/>
          </a:xfrm>
          <a:prstGeom prst="rect">
            <a:avLst/>
          </a:prstGeom>
        </p:spPr>
        <p:txBody>
          <a:bodyPr vert="horz" wrap="square" lIns="0" tIns="0" rIns="0" bIns="0" rtlCol="0">
            <a:spAutoFit/>
          </a:bodyPr>
          <a:lstStyle/>
          <a:p>
            <a:pPr marL="43180" marR="5080" indent="-31115">
              <a:lnSpc>
                <a:spcPct val="102800"/>
              </a:lnSpc>
            </a:pPr>
            <a:r>
              <a:rPr sz="1300" spc="15" dirty="0">
                <a:solidFill>
                  <a:prstClr val="black"/>
                </a:solidFill>
                <a:cs typeface="Calibri"/>
              </a:rPr>
              <a:t>FC6, FC7, </a:t>
            </a:r>
            <a:r>
              <a:rPr sz="1300" spc="20" dirty="0">
                <a:solidFill>
                  <a:prstClr val="black"/>
                </a:solidFill>
                <a:cs typeface="Calibri"/>
              </a:rPr>
              <a:t>FC8 </a:t>
            </a:r>
            <a:r>
              <a:rPr sz="1300" spc="15" dirty="0">
                <a:solidFill>
                  <a:prstClr val="black"/>
                </a:solidFill>
                <a:cs typeface="Calibri"/>
              </a:rPr>
              <a:t>as</a:t>
            </a:r>
            <a:r>
              <a:rPr sz="1300" spc="-85" dirty="0">
                <a:solidFill>
                  <a:prstClr val="black"/>
                </a:solidFill>
                <a:cs typeface="Calibri"/>
              </a:rPr>
              <a:t> </a:t>
            </a:r>
            <a:r>
              <a:rPr sz="1300" spc="10" dirty="0">
                <a:solidFill>
                  <a:prstClr val="black"/>
                </a:solidFill>
                <a:cs typeface="Calibri"/>
              </a:rPr>
              <a:t>fully  </a:t>
            </a:r>
            <a:r>
              <a:rPr sz="1300" spc="15" dirty="0">
                <a:solidFill>
                  <a:prstClr val="black"/>
                </a:solidFill>
                <a:cs typeface="Calibri"/>
              </a:rPr>
              <a:t>convolutional</a:t>
            </a:r>
            <a:r>
              <a:rPr sz="1300" spc="-75" dirty="0">
                <a:solidFill>
                  <a:prstClr val="black"/>
                </a:solidFill>
                <a:cs typeface="Calibri"/>
              </a:rPr>
              <a:t> </a:t>
            </a:r>
            <a:r>
              <a:rPr sz="1300" spc="15" dirty="0">
                <a:solidFill>
                  <a:prstClr val="black"/>
                </a:solidFill>
                <a:cs typeface="Calibri"/>
              </a:rPr>
              <a:t>layers</a:t>
            </a:r>
            <a:endParaRPr sz="1300" dirty="0">
              <a:solidFill>
                <a:prstClr val="black"/>
              </a:solidFill>
              <a:cs typeface="Calibri"/>
            </a:endParaRPr>
          </a:p>
        </p:txBody>
      </p:sp>
      <p:sp>
        <p:nvSpPr>
          <p:cNvPr id="6" name="object 6"/>
          <p:cNvSpPr txBox="1"/>
          <p:nvPr/>
        </p:nvSpPr>
        <p:spPr>
          <a:xfrm>
            <a:off x="5761050" y="2598013"/>
            <a:ext cx="1139825" cy="1172845"/>
          </a:xfrm>
          <a:prstGeom prst="rect">
            <a:avLst/>
          </a:prstGeom>
          <a:ln w="19125">
            <a:solidFill>
              <a:srgbClr val="000000"/>
            </a:solidFill>
          </a:ln>
        </p:spPr>
        <p:txBody>
          <a:bodyPr vert="horz" wrap="square" lIns="0" tIns="7185" rIns="0" bIns="0" rtlCol="0">
            <a:spAutoFit/>
          </a:bodyPr>
          <a:lstStyle/>
          <a:p>
            <a:pPr>
              <a:spcBef>
                <a:spcPts val="56"/>
              </a:spcBef>
            </a:pPr>
            <a:endParaRPr sz="2600">
              <a:solidFill>
                <a:prstClr val="black"/>
              </a:solidFill>
              <a:latin typeface="Times New Roman"/>
              <a:cs typeface="Times New Roman"/>
            </a:endParaRPr>
          </a:p>
          <a:p>
            <a:pPr marL="328295"/>
            <a:r>
              <a:rPr sz="2400" spc="5" dirty="0">
                <a:solidFill>
                  <a:prstClr val="black"/>
                </a:solidFill>
                <a:cs typeface="Calibri"/>
              </a:rPr>
              <a:t>MIL</a:t>
            </a:r>
            <a:endParaRPr sz="2400">
              <a:solidFill>
                <a:prstClr val="black"/>
              </a:solidFill>
              <a:cs typeface="Calibri"/>
            </a:endParaRPr>
          </a:p>
        </p:txBody>
      </p:sp>
      <p:sp>
        <p:nvSpPr>
          <p:cNvPr id="7" name="object 7"/>
          <p:cNvSpPr/>
          <p:nvPr/>
        </p:nvSpPr>
        <p:spPr>
          <a:xfrm>
            <a:off x="4088536" y="1866900"/>
            <a:ext cx="1046786" cy="250445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4136478" y="1886038"/>
            <a:ext cx="948055" cy="2419985"/>
          </a:xfrm>
          <a:custGeom>
            <a:avLst/>
            <a:gdLst/>
            <a:ahLst/>
            <a:cxnLst/>
            <a:rect l="l" t="t" r="r" b="b"/>
            <a:pathLst>
              <a:path w="948054" h="2419985">
                <a:moveTo>
                  <a:pt x="947851" y="0"/>
                </a:moveTo>
                <a:lnTo>
                  <a:pt x="0" y="712139"/>
                </a:lnTo>
                <a:lnTo>
                  <a:pt x="0" y="2419553"/>
                </a:lnTo>
                <a:lnTo>
                  <a:pt x="947851" y="1707413"/>
                </a:lnTo>
                <a:lnTo>
                  <a:pt x="947851" y="0"/>
                </a:lnTo>
                <a:close/>
              </a:path>
            </a:pathLst>
          </a:custGeom>
          <a:solidFill>
            <a:srgbClr val="6095C9"/>
          </a:solidFill>
        </p:spPr>
        <p:txBody>
          <a:bodyPr wrap="square" lIns="0" tIns="0" rIns="0" bIns="0" rtlCol="0"/>
          <a:lstStyle/>
          <a:p>
            <a:endParaRPr>
              <a:solidFill>
                <a:prstClr val="black"/>
              </a:solidFill>
            </a:endParaRPr>
          </a:p>
        </p:txBody>
      </p:sp>
      <p:sp>
        <p:nvSpPr>
          <p:cNvPr id="9" name="object 9"/>
          <p:cNvSpPr/>
          <p:nvPr/>
        </p:nvSpPr>
        <p:spPr>
          <a:xfrm>
            <a:off x="4136478" y="1886038"/>
            <a:ext cx="948055" cy="2419985"/>
          </a:xfrm>
          <a:custGeom>
            <a:avLst/>
            <a:gdLst/>
            <a:ahLst/>
            <a:cxnLst/>
            <a:rect l="l" t="t" r="r" b="b"/>
            <a:pathLst>
              <a:path w="948054" h="2419985">
                <a:moveTo>
                  <a:pt x="947851" y="0"/>
                </a:moveTo>
                <a:lnTo>
                  <a:pt x="0" y="712143"/>
                </a:lnTo>
                <a:lnTo>
                  <a:pt x="0" y="2419557"/>
                </a:lnTo>
                <a:lnTo>
                  <a:pt x="947851" y="1707414"/>
                </a:lnTo>
                <a:lnTo>
                  <a:pt x="947851" y="0"/>
                </a:lnTo>
                <a:close/>
              </a:path>
            </a:pathLst>
          </a:custGeom>
          <a:ln w="8492">
            <a:solidFill>
              <a:srgbClr val="000000"/>
            </a:solidFill>
          </a:ln>
        </p:spPr>
        <p:txBody>
          <a:bodyPr wrap="square" lIns="0" tIns="0" rIns="0" bIns="0" rtlCol="0"/>
          <a:lstStyle/>
          <a:p>
            <a:endParaRPr>
              <a:solidFill>
                <a:prstClr val="black"/>
              </a:solidFill>
            </a:endParaRPr>
          </a:p>
        </p:txBody>
      </p:sp>
      <p:sp>
        <p:nvSpPr>
          <p:cNvPr id="10" name="object 10"/>
          <p:cNvSpPr/>
          <p:nvPr/>
        </p:nvSpPr>
        <p:spPr>
          <a:xfrm>
            <a:off x="4352366" y="1866900"/>
            <a:ext cx="1038275" cy="250445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394987" y="1886038"/>
            <a:ext cx="948055" cy="2419985"/>
          </a:xfrm>
          <a:custGeom>
            <a:avLst/>
            <a:gdLst/>
            <a:ahLst/>
            <a:cxnLst/>
            <a:rect l="l" t="t" r="r" b="b"/>
            <a:pathLst>
              <a:path w="948054" h="2419985">
                <a:moveTo>
                  <a:pt x="947851" y="0"/>
                </a:moveTo>
                <a:lnTo>
                  <a:pt x="0" y="712139"/>
                </a:lnTo>
                <a:lnTo>
                  <a:pt x="0" y="2419553"/>
                </a:lnTo>
                <a:lnTo>
                  <a:pt x="947851" y="1707413"/>
                </a:lnTo>
                <a:lnTo>
                  <a:pt x="947851" y="0"/>
                </a:lnTo>
                <a:close/>
              </a:path>
            </a:pathLst>
          </a:custGeom>
          <a:solidFill>
            <a:srgbClr val="6095C9"/>
          </a:solidFill>
        </p:spPr>
        <p:txBody>
          <a:bodyPr wrap="square" lIns="0" tIns="0" rIns="0" bIns="0" rtlCol="0"/>
          <a:lstStyle/>
          <a:p>
            <a:endParaRPr>
              <a:solidFill>
                <a:prstClr val="black"/>
              </a:solidFill>
            </a:endParaRPr>
          </a:p>
        </p:txBody>
      </p:sp>
      <p:sp>
        <p:nvSpPr>
          <p:cNvPr id="12" name="object 12"/>
          <p:cNvSpPr/>
          <p:nvPr/>
        </p:nvSpPr>
        <p:spPr>
          <a:xfrm>
            <a:off x="4394987" y="1886038"/>
            <a:ext cx="948055" cy="2419985"/>
          </a:xfrm>
          <a:custGeom>
            <a:avLst/>
            <a:gdLst/>
            <a:ahLst/>
            <a:cxnLst/>
            <a:rect l="l" t="t" r="r" b="b"/>
            <a:pathLst>
              <a:path w="948054" h="2419985">
                <a:moveTo>
                  <a:pt x="947851" y="0"/>
                </a:moveTo>
                <a:lnTo>
                  <a:pt x="0" y="712143"/>
                </a:lnTo>
                <a:lnTo>
                  <a:pt x="0" y="2419557"/>
                </a:lnTo>
                <a:lnTo>
                  <a:pt x="947851" y="1707414"/>
                </a:lnTo>
                <a:lnTo>
                  <a:pt x="947851" y="0"/>
                </a:lnTo>
                <a:close/>
              </a:path>
            </a:pathLst>
          </a:custGeom>
          <a:ln w="8492">
            <a:solidFill>
              <a:srgbClr val="000000"/>
            </a:solidFill>
          </a:ln>
        </p:spPr>
        <p:txBody>
          <a:bodyPr wrap="square" lIns="0" tIns="0" rIns="0" bIns="0" rtlCol="0"/>
          <a:lstStyle/>
          <a:p>
            <a:endParaRPr>
              <a:solidFill>
                <a:prstClr val="black"/>
              </a:solidFill>
            </a:endParaRPr>
          </a:p>
        </p:txBody>
      </p:sp>
      <p:sp>
        <p:nvSpPr>
          <p:cNvPr id="13" name="object 13"/>
          <p:cNvSpPr txBox="1"/>
          <p:nvPr/>
        </p:nvSpPr>
        <p:spPr>
          <a:xfrm>
            <a:off x="4089224" y="4358928"/>
            <a:ext cx="1188085" cy="424815"/>
          </a:xfrm>
          <a:prstGeom prst="rect">
            <a:avLst/>
          </a:prstGeom>
        </p:spPr>
        <p:txBody>
          <a:bodyPr vert="horz" wrap="square" lIns="0" tIns="0" rIns="0" bIns="0" rtlCol="0">
            <a:spAutoFit/>
          </a:bodyPr>
          <a:lstStyle/>
          <a:p>
            <a:pPr marL="12700" marR="5080" indent="166370">
              <a:lnSpc>
                <a:spcPct val="102800"/>
              </a:lnSpc>
            </a:pPr>
            <a:r>
              <a:rPr sz="1300" spc="10" dirty="0">
                <a:solidFill>
                  <a:prstClr val="black"/>
                </a:solidFill>
                <a:cs typeface="Calibri"/>
              </a:rPr>
              <a:t>Spatial </a:t>
            </a:r>
            <a:r>
              <a:rPr sz="1300" spc="15" dirty="0">
                <a:solidFill>
                  <a:prstClr val="black"/>
                </a:solidFill>
                <a:cs typeface="Calibri"/>
              </a:rPr>
              <a:t>class  probability</a:t>
            </a:r>
            <a:r>
              <a:rPr sz="1300" spc="-75" dirty="0">
                <a:solidFill>
                  <a:prstClr val="black"/>
                </a:solidFill>
                <a:cs typeface="Calibri"/>
              </a:rPr>
              <a:t> </a:t>
            </a:r>
            <a:r>
              <a:rPr sz="1300" spc="20" dirty="0">
                <a:solidFill>
                  <a:prstClr val="black"/>
                </a:solidFill>
                <a:cs typeface="Calibri"/>
              </a:rPr>
              <a:t>maps</a:t>
            </a:r>
            <a:endParaRPr sz="1300">
              <a:solidFill>
                <a:prstClr val="black"/>
              </a:solidFill>
              <a:cs typeface="Calibri"/>
            </a:endParaRPr>
          </a:p>
        </p:txBody>
      </p:sp>
      <p:sp>
        <p:nvSpPr>
          <p:cNvPr id="14" name="object 14"/>
          <p:cNvSpPr/>
          <p:nvPr/>
        </p:nvSpPr>
        <p:spPr>
          <a:xfrm>
            <a:off x="7152309" y="3055448"/>
            <a:ext cx="1123381" cy="39901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7195591" y="3085592"/>
            <a:ext cx="1034415" cy="306070"/>
          </a:xfrm>
          <a:custGeom>
            <a:avLst/>
            <a:gdLst/>
            <a:ahLst/>
            <a:cxnLst/>
            <a:rect l="l" t="t" r="r" b="b"/>
            <a:pathLst>
              <a:path w="1034415" h="306070">
                <a:moveTo>
                  <a:pt x="0" y="0"/>
                </a:moveTo>
                <a:lnTo>
                  <a:pt x="1034021" y="0"/>
                </a:lnTo>
                <a:lnTo>
                  <a:pt x="1034021" y="305625"/>
                </a:lnTo>
                <a:lnTo>
                  <a:pt x="0" y="305625"/>
                </a:lnTo>
                <a:lnTo>
                  <a:pt x="0" y="0"/>
                </a:lnTo>
                <a:close/>
              </a:path>
            </a:pathLst>
          </a:custGeom>
          <a:solidFill>
            <a:srgbClr val="89A24C"/>
          </a:solidFill>
        </p:spPr>
        <p:txBody>
          <a:bodyPr wrap="square" lIns="0" tIns="0" rIns="0" bIns="0" rtlCol="0"/>
          <a:lstStyle/>
          <a:p>
            <a:endParaRPr>
              <a:solidFill>
                <a:prstClr val="black"/>
              </a:solidFill>
            </a:endParaRPr>
          </a:p>
        </p:txBody>
      </p:sp>
      <p:sp>
        <p:nvSpPr>
          <p:cNvPr id="16" name="object 16"/>
          <p:cNvSpPr/>
          <p:nvPr/>
        </p:nvSpPr>
        <p:spPr>
          <a:xfrm>
            <a:off x="7195591" y="3085592"/>
            <a:ext cx="1034415" cy="306070"/>
          </a:xfrm>
          <a:custGeom>
            <a:avLst/>
            <a:gdLst/>
            <a:ahLst/>
            <a:cxnLst/>
            <a:rect l="l" t="t" r="r" b="b"/>
            <a:pathLst>
              <a:path w="1034415" h="306070">
                <a:moveTo>
                  <a:pt x="0" y="0"/>
                </a:moveTo>
                <a:lnTo>
                  <a:pt x="1034021" y="0"/>
                </a:lnTo>
                <a:lnTo>
                  <a:pt x="1034021" y="305628"/>
                </a:lnTo>
                <a:lnTo>
                  <a:pt x="0" y="305628"/>
                </a:lnTo>
                <a:lnTo>
                  <a:pt x="0" y="0"/>
                </a:lnTo>
                <a:close/>
              </a:path>
            </a:pathLst>
          </a:custGeom>
          <a:ln w="8491">
            <a:solidFill>
              <a:srgbClr val="000000"/>
            </a:solidFill>
          </a:ln>
        </p:spPr>
        <p:txBody>
          <a:bodyPr wrap="square" lIns="0" tIns="0" rIns="0" bIns="0" rtlCol="0"/>
          <a:lstStyle/>
          <a:p>
            <a:endParaRPr>
              <a:solidFill>
                <a:prstClr val="black"/>
              </a:solidFill>
            </a:endParaRPr>
          </a:p>
        </p:txBody>
      </p:sp>
      <p:sp>
        <p:nvSpPr>
          <p:cNvPr id="17" name="object 17"/>
          <p:cNvSpPr txBox="1"/>
          <p:nvPr/>
        </p:nvSpPr>
        <p:spPr>
          <a:xfrm>
            <a:off x="7322666" y="3563845"/>
            <a:ext cx="775970" cy="424815"/>
          </a:xfrm>
          <a:prstGeom prst="rect">
            <a:avLst/>
          </a:prstGeom>
        </p:spPr>
        <p:txBody>
          <a:bodyPr vert="horz" wrap="square" lIns="0" tIns="0" rIns="0" bIns="0" rtlCol="0">
            <a:spAutoFit/>
          </a:bodyPr>
          <a:lstStyle/>
          <a:p>
            <a:pPr marL="12700" marR="5080" indent="76835">
              <a:lnSpc>
                <a:spcPct val="102800"/>
              </a:lnSpc>
            </a:pPr>
            <a:r>
              <a:rPr sz="1300" spc="15" dirty="0">
                <a:solidFill>
                  <a:prstClr val="black"/>
                </a:solidFill>
                <a:cs typeface="Calibri"/>
              </a:rPr>
              <a:t>Per class  probability</a:t>
            </a:r>
            <a:endParaRPr sz="1300">
              <a:solidFill>
                <a:prstClr val="black"/>
              </a:solidFill>
              <a:cs typeface="Calibri"/>
            </a:endParaRPr>
          </a:p>
        </p:txBody>
      </p:sp>
      <p:sp>
        <p:nvSpPr>
          <p:cNvPr id="18" name="object 18"/>
          <p:cNvSpPr txBox="1"/>
          <p:nvPr/>
        </p:nvSpPr>
        <p:spPr>
          <a:xfrm>
            <a:off x="1250846" y="4713090"/>
            <a:ext cx="535940" cy="260985"/>
          </a:xfrm>
          <a:prstGeom prst="rect">
            <a:avLst/>
          </a:prstGeom>
        </p:spPr>
        <p:txBody>
          <a:bodyPr vert="horz" wrap="square" lIns="0" tIns="0" rIns="0" bIns="0" rtlCol="0">
            <a:spAutoFit/>
          </a:bodyPr>
          <a:lstStyle/>
          <a:p>
            <a:pPr marL="12700"/>
            <a:r>
              <a:rPr sz="1600" dirty="0">
                <a:solidFill>
                  <a:prstClr val="black"/>
                </a:solidFill>
                <a:cs typeface="Calibri"/>
              </a:rPr>
              <a:t>Image</a:t>
            </a:r>
            <a:endParaRPr sz="1600">
              <a:solidFill>
                <a:prstClr val="black"/>
              </a:solidFill>
              <a:cs typeface="Calibri"/>
            </a:endParaRPr>
          </a:p>
        </p:txBody>
      </p:sp>
      <p:sp>
        <p:nvSpPr>
          <p:cNvPr id="19" name="object 19"/>
          <p:cNvSpPr txBox="1"/>
          <p:nvPr/>
        </p:nvSpPr>
        <p:spPr>
          <a:xfrm>
            <a:off x="5679847" y="3862092"/>
            <a:ext cx="1229995" cy="424815"/>
          </a:xfrm>
          <a:prstGeom prst="rect">
            <a:avLst/>
          </a:prstGeom>
        </p:spPr>
        <p:txBody>
          <a:bodyPr vert="horz" wrap="square" lIns="0" tIns="0" rIns="0" bIns="0" rtlCol="0">
            <a:spAutoFit/>
          </a:bodyPr>
          <a:lstStyle/>
          <a:p>
            <a:pPr marL="316865" marR="5080" indent="-304800">
              <a:lnSpc>
                <a:spcPct val="102800"/>
              </a:lnSpc>
            </a:pPr>
            <a:r>
              <a:rPr sz="1300" spc="15" dirty="0">
                <a:solidFill>
                  <a:prstClr val="black"/>
                </a:solidFill>
                <a:cs typeface="Calibri"/>
              </a:rPr>
              <a:t>Multiple</a:t>
            </a:r>
            <a:r>
              <a:rPr sz="1300" spc="-65" dirty="0">
                <a:solidFill>
                  <a:prstClr val="black"/>
                </a:solidFill>
                <a:cs typeface="Calibri"/>
              </a:rPr>
              <a:t> </a:t>
            </a:r>
            <a:r>
              <a:rPr sz="1300" spc="15" dirty="0">
                <a:solidFill>
                  <a:prstClr val="black"/>
                </a:solidFill>
                <a:cs typeface="Calibri"/>
              </a:rPr>
              <a:t>Instance  Learning</a:t>
            </a:r>
            <a:endParaRPr sz="1300">
              <a:solidFill>
                <a:prstClr val="black"/>
              </a:solidFill>
              <a:cs typeface="Calibri"/>
            </a:endParaRPr>
          </a:p>
        </p:txBody>
      </p:sp>
      <p:sp>
        <p:nvSpPr>
          <p:cNvPr id="20" name="Title 1"/>
          <p:cNvSpPr txBox="1">
            <a:spLocks/>
          </p:cNvSpPr>
          <p:nvPr/>
        </p:nvSpPr>
        <p:spPr>
          <a:xfrm>
            <a:off x="762000" y="257911"/>
            <a:ext cx="7011186" cy="694690"/>
          </a:xfrm>
          <a:prstGeom prst="rect">
            <a:avLst/>
          </a:prstGeom>
        </p:spPr>
        <p:txBody>
          <a:bodyPr/>
          <a:lstStyle>
            <a:lvl1pPr>
              <a:defRPr>
                <a:latin typeface="+mj-lt"/>
                <a:ea typeface="+mj-ea"/>
                <a:cs typeface="+mj-cs"/>
              </a:defRPr>
            </a:lvl1pPr>
          </a:lstStyle>
          <a:p>
            <a:r>
              <a:rPr lang="en-US" sz="3500" kern="0" dirty="0" smtClean="0">
                <a:solidFill>
                  <a:sysClr val="windowText" lastClr="000000"/>
                </a:solidFill>
              </a:rPr>
              <a:t>Caption generation:</a:t>
            </a:r>
            <a:endParaRPr lang="en-US" sz="3500" kern="0" dirty="0">
              <a:solidFill>
                <a:sysClr val="windowText" lastClr="000000"/>
              </a:solidFill>
            </a:endParaRPr>
          </a:p>
          <a:p>
            <a:r>
              <a:rPr lang="en-US" sz="3500" kern="0" dirty="0" smtClean="0">
                <a:solidFill>
                  <a:sysClr val="windowText" lastClr="000000"/>
                </a:solidFill>
              </a:rPr>
              <a:t>      Visual detectors:</a:t>
            </a:r>
            <a:endParaRPr lang="en-US" sz="3500" kern="0" dirty="0">
              <a:solidFill>
                <a:sysClr val="windowText" lastClr="000000"/>
              </a:solidFill>
            </a:endParaRPr>
          </a:p>
        </p:txBody>
      </p:sp>
      <p:sp>
        <p:nvSpPr>
          <p:cNvPr id="22" name="TextBox 21"/>
          <p:cNvSpPr txBox="1"/>
          <p:nvPr/>
        </p:nvSpPr>
        <p:spPr>
          <a:xfrm>
            <a:off x="1526973" y="1380492"/>
            <a:ext cx="6557180" cy="369332"/>
          </a:xfrm>
          <a:prstGeom prst="rect">
            <a:avLst/>
          </a:prstGeom>
          <a:noFill/>
        </p:spPr>
        <p:txBody>
          <a:bodyPr wrap="none" rtlCol="0">
            <a:spAutoFit/>
          </a:bodyPr>
          <a:lstStyle/>
          <a:p>
            <a:r>
              <a:rPr lang="en-US" dirty="0" smtClean="0">
                <a:solidFill>
                  <a:prstClr val="black"/>
                </a:solidFill>
              </a:rPr>
              <a:t>Detects a set of words that are likely </a:t>
            </a:r>
            <a:r>
              <a:rPr lang="en-US" dirty="0" smtClean="0">
                <a:solidFill>
                  <a:prstClr val="black"/>
                </a:solidFill>
              </a:rPr>
              <a:t>to </a:t>
            </a:r>
            <a:r>
              <a:rPr lang="en-US" dirty="0" smtClean="0">
                <a:solidFill>
                  <a:prstClr val="black"/>
                </a:solidFill>
              </a:rPr>
              <a:t>be part of the image caption</a:t>
            </a:r>
            <a:endParaRPr lang="en-US" dirty="0">
              <a:solidFill>
                <a:prstClr val="black"/>
              </a:solidFil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284488821"/>
              </p:ext>
            </p:extLst>
          </p:nvPr>
        </p:nvGraphicFramePr>
        <p:xfrm>
          <a:off x="2578100" y="4973638"/>
          <a:ext cx="4381500" cy="1049337"/>
        </p:xfrm>
        <a:graphic>
          <a:graphicData uri="http://schemas.openxmlformats.org/presentationml/2006/ole">
            <mc:AlternateContent xmlns:mc="http://schemas.openxmlformats.org/markup-compatibility/2006">
              <mc:Choice xmlns:v="urn:schemas-microsoft-com:vml" Requires="v">
                <p:oleObj spid="_x0000_s1047" name="Equation" r:id="rId7" imgW="2082600" imgH="634680" progId="Equation.DSMT4">
                  <p:embed/>
                </p:oleObj>
              </mc:Choice>
              <mc:Fallback>
                <p:oleObj name="Equation" r:id="rId7" imgW="2082600" imgH="634680" progId="Equation.DSMT4">
                  <p:embed/>
                  <p:pic>
                    <p:nvPicPr>
                      <p:cNvPr id="0" name=""/>
                      <p:cNvPicPr/>
                      <p:nvPr/>
                    </p:nvPicPr>
                    <p:blipFill>
                      <a:blip r:embed="rId8"/>
                      <a:stretch>
                        <a:fillRect/>
                      </a:stretch>
                    </p:blipFill>
                    <p:spPr>
                      <a:xfrm>
                        <a:off x="2578100" y="4973638"/>
                        <a:ext cx="4381500" cy="1049337"/>
                      </a:xfrm>
                      <a:prstGeom prst="rect">
                        <a:avLst/>
                      </a:prstGeom>
                    </p:spPr>
                  </p:pic>
                </p:oleObj>
              </mc:Fallback>
            </mc:AlternateContent>
          </a:graphicData>
        </a:graphic>
      </p:graphicFrame>
      <p:sp>
        <p:nvSpPr>
          <p:cNvPr id="24" name="TextBox 23"/>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1209081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178826" cy="537589"/>
          </a:xfrm>
        </p:spPr>
        <p:txBody>
          <a:bodyPr/>
          <a:lstStyle/>
          <a:p>
            <a:r>
              <a:rPr lang="en-US" sz="3600" dirty="0" smtClean="0"/>
              <a:t>Multiple Instance Learning (MIL)</a:t>
            </a:r>
            <a:endParaRPr lang="en-US" sz="3600" dirty="0"/>
          </a:p>
        </p:txBody>
      </p:sp>
      <p:sp>
        <p:nvSpPr>
          <p:cNvPr id="3" name="Content Placeholder 2"/>
          <p:cNvSpPr>
            <a:spLocks noGrp="1"/>
          </p:cNvSpPr>
          <p:nvPr>
            <p:ph sz="quarter" idx="1"/>
          </p:nvPr>
        </p:nvSpPr>
        <p:spPr>
          <a:xfrm>
            <a:off x="548640" y="942748"/>
            <a:ext cx="7543800" cy="2323083"/>
          </a:xfrm>
        </p:spPr>
        <p:txBody>
          <a:bodyPr>
            <a:no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MIL, instead of giving the learner labels for the individual examples, the trainer only labels collections of examples, which are called bags.</a:t>
            </a: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sp>
        <p:nvSpPr>
          <p:cNvPr id="29" name="object 4"/>
          <p:cNvSpPr/>
          <p:nvPr/>
        </p:nvSpPr>
        <p:spPr>
          <a:xfrm>
            <a:off x="1719479" y="3065895"/>
            <a:ext cx="803234" cy="803234"/>
          </a:xfrm>
          <a:prstGeom prst="rect">
            <a:avLst/>
          </a:prstGeom>
          <a:blipFill>
            <a:blip r:embed="rId2" cstate="print"/>
            <a:stretch>
              <a:fillRect/>
            </a:stretch>
          </a:blipFill>
        </p:spPr>
        <p:txBody>
          <a:bodyPr wrap="square" lIns="0" tIns="0" rIns="0" bIns="0" rtlCol="0"/>
          <a:lstStyle/>
          <a:p>
            <a:endParaRPr sz="1588">
              <a:solidFill>
                <a:prstClr val="black"/>
              </a:solidFill>
            </a:endParaRPr>
          </a:p>
        </p:txBody>
      </p:sp>
      <p:sp>
        <p:nvSpPr>
          <p:cNvPr id="30" name="object 5"/>
          <p:cNvSpPr/>
          <p:nvPr/>
        </p:nvSpPr>
        <p:spPr>
          <a:xfrm>
            <a:off x="7326055" y="3057863"/>
            <a:ext cx="803234" cy="803234"/>
          </a:xfrm>
          <a:prstGeom prst="rect">
            <a:avLst/>
          </a:prstGeom>
          <a:blipFill>
            <a:blip r:embed="rId3" cstate="print"/>
            <a:stretch>
              <a:fillRect/>
            </a:stretch>
          </a:blipFill>
        </p:spPr>
        <p:txBody>
          <a:bodyPr wrap="square" lIns="0" tIns="0" rIns="0" bIns="0" rtlCol="0"/>
          <a:lstStyle/>
          <a:p>
            <a:endParaRPr sz="1588">
              <a:solidFill>
                <a:prstClr val="black"/>
              </a:solidFill>
            </a:endParaRPr>
          </a:p>
        </p:txBody>
      </p:sp>
      <p:sp>
        <p:nvSpPr>
          <p:cNvPr id="31" name="object 6"/>
          <p:cNvSpPr/>
          <p:nvPr/>
        </p:nvSpPr>
        <p:spPr>
          <a:xfrm>
            <a:off x="1912256" y="3314899"/>
            <a:ext cx="5976063" cy="305228"/>
          </a:xfrm>
          <a:prstGeom prst="rect">
            <a:avLst/>
          </a:prstGeom>
          <a:blipFill>
            <a:blip r:embed="rId4" cstate="print"/>
            <a:stretch>
              <a:fillRect/>
            </a:stretch>
          </a:blipFill>
        </p:spPr>
        <p:txBody>
          <a:bodyPr wrap="square" lIns="0" tIns="0" rIns="0" bIns="0" rtlCol="0"/>
          <a:lstStyle/>
          <a:p>
            <a:endParaRPr sz="1588">
              <a:solidFill>
                <a:prstClr val="black"/>
              </a:solidFill>
            </a:endParaRPr>
          </a:p>
        </p:txBody>
      </p:sp>
      <p:sp>
        <p:nvSpPr>
          <p:cNvPr id="32" name="object 7"/>
          <p:cNvSpPr txBox="1"/>
          <p:nvPr/>
        </p:nvSpPr>
        <p:spPr>
          <a:xfrm>
            <a:off x="7045862" y="2490981"/>
            <a:ext cx="1588994" cy="346249"/>
          </a:xfrm>
          <a:prstGeom prst="rect">
            <a:avLst/>
          </a:prstGeom>
        </p:spPr>
        <p:txBody>
          <a:bodyPr vert="horz" wrap="square" lIns="0" tIns="0" rIns="0" bIns="0" rtlCol="0">
            <a:spAutoFit/>
          </a:bodyPr>
          <a:lstStyle/>
          <a:p>
            <a:pPr marL="11206"/>
            <a:r>
              <a:rPr sz="2250" spc="106" dirty="0">
                <a:solidFill>
                  <a:prstClr val="black"/>
                </a:solidFill>
                <a:latin typeface="Arial"/>
                <a:cs typeface="Arial"/>
              </a:rPr>
              <a:t>Supervised</a:t>
            </a:r>
            <a:endParaRPr sz="2250">
              <a:solidFill>
                <a:prstClr val="black"/>
              </a:solidFill>
              <a:latin typeface="Arial"/>
              <a:cs typeface="Arial"/>
            </a:endParaRPr>
          </a:p>
        </p:txBody>
      </p:sp>
      <p:sp>
        <p:nvSpPr>
          <p:cNvPr id="33" name="object 8"/>
          <p:cNvSpPr txBox="1"/>
          <p:nvPr/>
        </p:nvSpPr>
        <p:spPr>
          <a:xfrm>
            <a:off x="1437006" y="2490981"/>
            <a:ext cx="1947022" cy="346249"/>
          </a:xfrm>
          <a:prstGeom prst="rect">
            <a:avLst/>
          </a:prstGeom>
        </p:spPr>
        <p:txBody>
          <a:bodyPr vert="horz" wrap="square" lIns="0" tIns="0" rIns="0" bIns="0" rtlCol="0">
            <a:spAutoFit/>
          </a:bodyPr>
          <a:lstStyle/>
          <a:p>
            <a:pPr marL="11206"/>
            <a:r>
              <a:rPr sz="2250" spc="115" dirty="0">
                <a:solidFill>
                  <a:prstClr val="black"/>
                </a:solidFill>
                <a:latin typeface="Arial"/>
                <a:cs typeface="Arial"/>
              </a:rPr>
              <a:t>Unsupervised</a:t>
            </a:r>
            <a:endParaRPr sz="2250" dirty="0">
              <a:solidFill>
                <a:prstClr val="black"/>
              </a:solidFill>
              <a:latin typeface="Arial"/>
              <a:cs typeface="Arial"/>
            </a:endParaRPr>
          </a:p>
        </p:txBody>
      </p:sp>
      <p:sp>
        <p:nvSpPr>
          <p:cNvPr id="34" name="object 9"/>
          <p:cNvSpPr txBox="1"/>
          <p:nvPr/>
        </p:nvSpPr>
        <p:spPr>
          <a:xfrm>
            <a:off x="7328665" y="4042362"/>
            <a:ext cx="1023097" cy="910506"/>
          </a:xfrm>
          <a:prstGeom prst="rect">
            <a:avLst/>
          </a:prstGeom>
        </p:spPr>
        <p:txBody>
          <a:bodyPr vert="horz" wrap="square" lIns="0" tIns="0" rIns="0" bIns="0" rtlCol="0">
            <a:spAutoFit/>
          </a:bodyPr>
          <a:lstStyle/>
          <a:p>
            <a:pPr marL="11206" marR="4483" algn="ctr">
              <a:lnSpc>
                <a:spcPts val="1774"/>
              </a:lnSpc>
            </a:pPr>
            <a:r>
              <a:rPr sz="1500" b="1" i="1" spc="-49" dirty="0">
                <a:solidFill>
                  <a:prstClr val="black"/>
                </a:solidFill>
                <a:latin typeface="Arial"/>
                <a:cs typeface="Arial"/>
              </a:rPr>
              <a:t>Neural </a:t>
            </a:r>
            <a:r>
              <a:rPr sz="1500" b="1" i="1" spc="-88" dirty="0">
                <a:solidFill>
                  <a:prstClr val="black"/>
                </a:solidFill>
                <a:latin typeface="Arial"/>
                <a:cs typeface="Arial"/>
              </a:rPr>
              <a:t>Nets  </a:t>
            </a:r>
            <a:r>
              <a:rPr sz="1500" b="1" i="1" spc="-199" dirty="0">
                <a:solidFill>
                  <a:prstClr val="black"/>
                </a:solidFill>
                <a:latin typeface="Arial"/>
                <a:cs typeface="Arial"/>
              </a:rPr>
              <a:t>P</a:t>
            </a:r>
            <a:r>
              <a:rPr sz="1500" b="1" i="1" spc="-115" dirty="0">
                <a:solidFill>
                  <a:prstClr val="black"/>
                </a:solidFill>
                <a:latin typeface="Arial"/>
                <a:cs typeface="Arial"/>
              </a:rPr>
              <a:t>e</a:t>
            </a:r>
            <a:r>
              <a:rPr sz="1500" b="1" i="1" spc="-53" dirty="0">
                <a:solidFill>
                  <a:prstClr val="black"/>
                </a:solidFill>
                <a:latin typeface="Arial"/>
                <a:cs typeface="Arial"/>
              </a:rPr>
              <a:t>r</a:t>
            </a:r>
            <a:r>
              <a:rPr sz="1500" b="1" i="1" spc="-13" dirty="0">
                <a:solidFill>
                  <a:prstClr val="black"/>
                </a:solidFill>
                <a:latin typeface="Arial"/>
                <a:cs typeface="Arial"/>
              </a:rPr>
              <a:t>c</a:t>
            </a:r>
            <a:r>
              <a:rPr sz="1500" b="1" i="1" spc="-62" dirty="0">
                <a:solidFill>
                  <a:prstClr val="black"/>
                </a:solidFill>
                <a:latin typeface="Arial"/>
                <a:cs typeface="Arial"/>
              </a:rPr>
              <a:t>ep</a:t>
            </a:r>
            <a:r>
              <a:rPr sz="1500" b="1" i="1" spc="13" dirty="0">
                <a:solidFill>
                  <a:prstClr val="black"/>
                </a:solidFill>
                <a:latin typeface="Arial"/>
                <a:cs typeface="Arial"/>
              </a:rPr>
              <a:t>t</a:t>
            </a:r>
            <a:r>
              <a:rPr sz="1500" b="1" i="1" spc="-66" dirty="0">
                <a:solidFill>
                  <a:prstClr val="black"/>
                </a:solidFill>
                <a:latin typeface="Arial"/>
                <a:cs typeface="Arial"/>
              </a:rPr>
              <a:t>r</a:t>
            </a:r>
            <a:r>
              <a:rPr sz="1500" b="1" i="1" spc="-31" dirty="0">
                <a:solidFill>
                  <a:prstClr val="black"/>
                </a:solidFill>
                <a:latin typeface="Arial"/>
                <a:cs typeface="Arial"/>
              </a:rPr>
              <a:t>o</a:t>
            </a:r>
            <a:r>
              <a:rPr sz="1500" b="1" i="1" spc="-101" dirty="0">
                <a:solidFill>
                  <a:prstClr val="black"/>
                </a:solidFill>
                <a:latin typeface="Arial"/>
                <a:cs typeface="Arial"/>
              </a:rPr>
              <a:t>n</a:t>
            </a:r>
            <a:r>
              <a:rPr sz="1500" b="1" i="1" spc="-159" dirty="0">
                <a:solidFill>
                  <a:prstClr val="black"/>
                </a:solidFill>
                <a:latin typeface="Arial"/>
                <a:cs typeface="Arial"/>
              </a:rPr>
              <a:t>s </a:t>
            </a:r>
            <a:r>
              <a:rPr sz="1500" b="1" i="1" spc="-106" dirty="0">
                <a:solidFill>
                  <a:prstClr val="black"/>
                </a:solidFill>
                <a:latin typeface="Arial"/>
                <a:cs typeface="Arial"/>
              </a:rPr>
              <a:t> </a:t>
            </a:r>
            <a:r>
              <a:rPr sz="1500" b="1" i="1" spc="-35" dirty="0">
                <a:solidFill>
                  <a:prstClr val="black"/>
                </a:solidFill>
                <a:latin typeface="Arial"/>
                <a:cs typeface="Arial"/>
              </a:rPr>
              <a:t>SVM</a:t>
            </a:r>
            <a:endParaRPr sz="1500">
              <a:solidFill>
                <a:prstClr val="black"/>
              </a:solidFill>
              <a:latin typeface="Arial"/>
              <a:cs typeface="Arial"/>
            </a:endParaRPr>
          </a:p>
          <a:p>
            <a:pPr algn="ctr">
              <a:lnSpc>
                <a:spcPts val="1716"/>
              </a:lnSpc>
            </a:pPr>
            <a:r>
              <a:rPr sz="1500" b="1" i="1" spc="-79" dirty="0">
                <a:solidFill>
                  <a:prstClr val="black"/>
                </a:solidFill>
                <a:latin typeface="Arial"/>
                <a:cs typeface="Arial"/>
              </a:rPr>
              <a:t>...</a:t>
            </a:r>
            <a:endParaRPr sz="1500">
              <a:solidFill>
                <a:prstClr val="black"/>
              </a:solidFill>
              <a:latin typeface="Arial"/>
              <a:cs typeface="Arial"/>
            </a:endParaRPr>
          </a:p>
        </p:txBody>
      </p:sp>
      <p:sp>
        <p:nvSpPr>
          <p:cNvPr id="35" name="object 10"/>
          <p:cNvSpPr txBox="1"/>
          <p:nvPr/>
        </p:nvSpPr>
        <p:spPr>
          <a:xfrm>
            <a:off x="1596368" y="4042362"/>
            <a:ext cx="1402976" cy="910506"/>
          </a:xfrm>
          <a:prstGeom prst="rect">
            <a:avLst/>
          </a:prstGeom>
        </p:spPr>
        <p:txBody>
          <a:bodyPr vert="horz" wrap="square" lIns="0" tIns="0" rIns="0" bIns="0" rtlCol="0">
            <a:spAutoFit/>
          </a:bodyPr>
          <a:lstStyle/>
          <a:p>
            <a:pPr marL="330031" marR="323307" algn="ctr">
              <a:lnSpc>
                <a:spcPts val="1774"/>
              </a:lnSpc>
            </a:pPr>
            <a:r>
              <a:rPr lang="en-US" sz="1500" b="1" i="1" spc="-499" dirty="0" smtClean="0">
                <a:solidFill>
                  <a:prstClr val="black"/>
                </a:solidFill>
                <a:latin typeface="Arial"/>
                <a:cs typeface="Arial"/>
              </a:rPr>
              <a:t>K m</a:t>
            </a:r>
            <a:r>
              <a:rPr sz="1500" b="1" i="1" spc="-93" dirty="0" smtClean="0">
                <a:solidFill>
                  <a:prstClr val="black"/>
                </a:solidFill>
                <a:latin typeface="Arial"/>
                <a:cs typeface="Arial"/>
              </a:rPr>
              <a:t>e</a:t>
            </a:r>
            <a:r>
              <a:rPr sz="1500" b="1" i="1" spc="22" dirty="0" smtClean="0">
                <a:solidFill>
                  <a:prstClr val="black"/>
                </a:solidFill>
                <a:latin typeface="Arial"/>
                <a:cs typeface="Arial"/>
              </a:rPr>
              <a:t>a</a:t>
            </a:r>
            <a:r>
              <a:rPr sz="1500" b="1" i="1" spc="-101" dirty="0" smtClean="0">
                <a:solidFill>
                  <a:prstClr val="black"/>
                </a:solidFill>
                <a:latin typeface="Arial"/>
                <a:cs typeface="Arial"/>
              </a:rPr>
              <a:t>n</a:t>
            </a:r>
            <a:r>
              <a:rPr sz="1500" b="1" i="1" spc="-159" dirty="0" smtClean="0">
                <a:solidFill>
                  <a:prstClr val="black"/>
                </a:solidFill>
                <a:latin typeface="Arial"/>
                <a:cs typeface="Arial"/>
              </a:rPr>
              <a:t>s </a:t>
            </a:r>
            <a:r>
              <a:rPr sz="1500" b="1" i="1" spc="-106" dirty="0" smtClean="0">
                <a:solidFill>
                  <a:prstClr val="black"/>
                </a:solidFill>
                <a:latin typeface="Arial"/>
                <a:cs typeface="Arial"/>
              </a:rPr>
              <a:t> </a:t>
            </a:r>
            <a:r>
              <a:rPr sz="1500" b="1" i="1" spc="-176" dirty="0">
                <a:solidFill>
                  <a:prstClr val="black"/>
                </a:solidFill>
                <a:latin typeface="Arial"/>
                <a:cs typeface="Arial"/>
              </a:rPr>
              <a:t>PCA</a:t>
            </a:r>
            <a:endParaRPr sz="1500" dirty="0">
              <a:solidFill>
                <a:prstClr val="black"/>
              </a:solidFill>
              <a:latin typeface="Arial"/>
              <a:cs typeface="Arial"/>
            </a:endParaRPr>
          </a:p>
          <a:p>
            <a:pPr algn="ctr">
              <a:lnSpc>
                <a:spcPts val="1703"/>
              </a:lnSpc>
            </a:pPr>
            <a:r>
              <a:rPr sz="1500" b="1" i="1" spc="44" dirty="0">
                <a:solidFill>
                  <a:prstClr val="black"/>
                </a:solidFill>
                <a:latin typeface="Arial"/>
                <a:cs typeface="Arial"/>
              </a:rPr>
              <a:t>Mixture</a:t>
            </a:r>
            <a:r>
              <a:rPr sz="1500" b="1" i="1" spc="-101" dirty="0">
                <a:solidFill>
                  <a:prstClr val="black"/>
                </a:solidFill>
                <a:latin typeface="Arial"/>
                <a:cs typeface="Arial"/>
              </a:rPr>
              <a:t> </a:t>
            </a:r>
            <a:r>
              <a:rPr sz="1500" b="1" i="1" spc="-62" dirty="0">
                <a:solidFill>
                  <a:prstClr val="black"/>
                </a:solidFill>
                <a:latin typeface="Arial"/>
                <a:cs typeface="Arial"/>
              </a:rPr>
              <a:t>Models</a:t>
            </a:r>
            <a:endParaRPr sz="1500" dirty="0">
              <a:solidFill>
                <a:prstClr val="black"/>
              </a:solidFill>
              <a:latin typeface="Arial"/>
              <a:cs typeface="Arial"/>
            </a:endParaRPr>
          </a:p>
          <a:p>
            <a:pPr algn="ctr">
              <a:lnSpc>
                <a:spcPts val="1787"/>
              </a:lnSpc>
            </a:pPr>
            <a:r>
              <a:rPr sz="1500" b="1" i="1" spc="-79" dirty="0">
                <a:solidFill>
                  <a:prstClr val="black"/>
                </a:solidFill>
                <a:latin typeface="Arial"/>
                <a:cs typeface="Arial"/>
              </a:rPr>
              <a:t>...</a:t>
            </a:r>
            <a:endParaRPr sz="1500" dirty="0">
              <a:solidFill>
                <a:prstClr val="black"/>
              </a:solidFill>
              <a:latin typeface="Arial"/>
              <a:cs typeface="Arial"/>
            </a:endParaRPr>
          </a:p>
        </p:txBody>
      </p:sp>
      <p:sp>
        <p:nvSpPr>
          <p:cNvPr id="36" name="object 11"/>
          <p:cNvSpPr txBox="1"/>
          <p:nvPr/>
        </p:nvSpPr>
        <p:spPr>
          <a:xfrm>
            <a:off x="1395012" y="5007647"/>
            <a:ext cx="3182471" cy="1458348"/>
          </a:xfrm>
          <a:prstGeom prst="rect">
            <a:avLst/>
          </a:prstGeom>
        </p:spPr>
        <p:txBody>
          <a:bodyPr vert="horz" wrap="square" lIns="0" tIns="0" rIns="0" bIns="0" rtlCol="0">
            <a:spAutoFit/>
          </a:bodyPr>
          <a:lstStyle/>
          <a:p>
            <a:pPr marL="396149" marR="4483" indent="-384943">
              <a:lnSpc>
                <a:spcPct val="126499"/>
              </a:lnSpc>
              <a:buFontTx/>
              <a:buAutoNum type="arabicPeriod"/>
              <a:tabLst>
                <a:tab pos="259430" algn="l"/>
              </a:tabLst>
            </a:pPr>
            <a:r>
              <a:rPr sz="1500" spc="71" dirty="0">
                <a:solidFill>
                  <a:prstClr val="black"/>
                </a:solidFill>
                <a:latin typeface="Arial"/>
                <a:cs typeface="Arial"/>
              </a:rPr>
              <a:t>Recover </a:t>
            </a:r>
            <a:r>
              <a:rPr sz="1500" spc="106" dirty="0">
                <a:solidFill>
                  <a:prstClr val="black"/>
                </a:solidFill>
                <a:latin typeface="Arial"/>
                <a:cs typeface="Arial"/>
              </a:rPr>
              <a:t>“latent” structure,</a:t>
            </a:r>
            <a:r>
              <a:rPr sz="1500" spc="49" dirty="0">
                <a:solidFill>
                  <a:prstClr val="black"/>
                </a:solidFill>
                <a:latin typeface="Arial"/>
                <a:cs typeface="Arial"/>
              </a:rPr>
              <a:t> </a:t>
            </a:r>
            <a:r>
              <a:rPr sz="1500" spc="124" dirty="0">
                <a:solidFill>
                  <a:prstClr val="black"/>
                </a:solidFill>
                <a:latin typeface="Arial"/>
                <a:cs typeface="Arial"/>
              </a:rPr>
              <a:t>but  </a:t>
            </a:r>
            <a:r>
              <a:rPr sz="1500" spc="115" dirty="0">
                <a:solidFill>
                  <a:prstClr val="black"/>
                </a:solidFill>
                <a:latin typeface="Arial"/>
                <a:cs typeface="Arial"/>
              </a:rPr>
              <a:t>not </a:t>
            </a:r>
            <a:r>
              <a:rPr sz="1500" spc="35" dirty="0">
                <a:solidFill>
                  <a:prstClr val="black"/>
                </a:solidFill>
                <a:latin typeface="Arial"/>
                <a:cs typeface="Arial"/>
              </a:rPr>
              <a:t>a</a:t>
            </a:r>
            <a:r>
              <a:rPr sz="1500" spc="18" dirty="0">
                <a:solidFill>
                  <a:prstClr val="black"/>
                </a:solidFill>
                <a:latin typeface="Arial"/>
                <a:cs typeface="Arial"/>
              </a:rPr>
              <a:t> </a:t>
            </a:r>
            <a:r>
              <a:rPr sz="1500" spc="66" dirty="0" smtClean="0">
                <a:solidFill>
                  <a:prstClr val="black"/>
                </a:solidFill>
                <a:latin typeface="Arial"/>
                <a:cs typeface="Arial"/>
              </a:rPr>
              <a:t>classifier</a:t>
            </a:r>
            <a:endParaRPr lang="en-US" sz="1500" dirty="0">
              <a:solidFill>
                <a:prstClr val="black"/>
              </a:solidFill>
              <a:latin typeface="Arial"/>
              <a:cs typeface="Arial"/>
            </a:endParaRPr>
          </a:p>
          <a:p>
            <a:pPr marL="396149" marR="4483" indent="-384943">
              <a:lnSpc>
                <a:spcPct val="126499"/>
              </a:lnSpc>
              <a:buFontTx/>
              <a:buAutoNum type="arabicPeriod"/>
              <a:tabLst>
                <a:tab pos="259430" algn="l"/>
              </a:tabLst>
            </a:pPr>
            <a:r>
              <a:rPr lang="en-US" sz="1500" spc="124" dirty="0" smtClean="0">
                <a:solidFill>
                  <a:prstClr val="black"/>
                </a:solidFill>
                <a:latin typeface="Arial"/>
                <a:cs typeface="Arial"/>
              </a:rPr>
              <a:t>Hope </a:t>
            </a:r>
            <a:r>
              <a:rPr sz="1500" spc="124" dirty="0" smtClean="0">
                <a:solidFill>
                  <a:prstClr val="black"/>
                </a:solidFill>
                <a:latin typeface="Arial"/>
                <a:cs typeface="Arial"/>
              </a:rPr>
              <a:t>that </a:t>
            </a:r>
            <a:r>
              <a:rPr sz="1500" spc="115" dirty="0">
                <a:solidFill>
                  <a:prstClr val="black"/>
                </a:solidFill>
                <a:latin typeface="Arial"/>
                <a:cs typeface="Arial"/>
              </a:rPr>
              <a:t>structure </a:t>
            </a:r>
            <a:r>
              <a:rPr sz="1500" spc="40" dirty="0">
                <a:solidFill>
                  <a:prstClr val="black"/>
                </a:solidFill>
                <a:latin typeface="Arial"/>
                <a:cs typeface="Arial"/>
              </a:rPr>
              <a:t>is</a:t>
            </a:r>
            <a:r>
              <a:rPr sz="1500" spc="-4" dirty="0">
                <a:solidFill>
                  <a:prstClr val="black"/>
                </a:solidFill>
                <a:latin typeface="Arial"/>
                <a:cs typeface="Arial"/>
              </a:rPr>
              <a:t> </a:t>
            </a:r>
            <a:r>
              <a:rPr sz="1500" spc="93" dirty="0">
                <a:solidFill>
                  <a:prstClr val="black"/>
                </a:solidFill>
                <a:latin typeface="Arial"/>
                <a:cs typeface="Arial"/>
              </a:rPr>
              <a:t>“useful”</a:t>
            </a:r>
            <a:endParaRPr sz="1500" dirty="0">
              <a:solidFill>
                <a:prstClr val="black"/>
              </a:solidFill>
              <a:latin typeface="Arial"/>
              <a:cs typeface="Arial"/>
            </a:endParaRPr>
          </a:p>
          <a:p>
            <a:pPr marL="258870" indent="-247663">
              <a:spcBef>
                <a:spcPts val="476"/>
              </a:spcBef>
              <a:buFontTx/>
              <a:buAutoNum type="arabicPeriod"/>
              <a:tabLst>
                <a:tab pos="259430" algn="l"/>
              </a:tabLst>
            </a:pPr>
            <a:r>
              <a:rPr sz="1500" spc="88" dirty="0">
                <a:solidFill>
                  <a:prstClr val="black"/>
                </a:solidFill>
                <a:latin typeface="Arial"/>
                <a:cs typeface="Arial"/>
              </a:rPr>
              <a:t>No </a:t>
            </a:r>
            <a:r>
              <a:rPr sz="1500" spc="44" dirty="0">
                <a:solidFill>
                  <a:prstClr val="black"/>
                </a:solidFill>
                <a:latin typeface="Arial"/>
                <a:cs typeface="Arial"/>
              </a:rPr>
              <a:t>labels</a:t>
            </a:r>
            <a:r>
              <a:rPr sz="1500" spc="26" dirty="0">
                <a:solidFill>
                  <a:prstClr val="black"/>
                </a:solidFill>
                <a:latin typeface="Arial"/>
                <a:cs typeface="Arial"/>
              </a:rPr>
              <a:t> </a:t>
            </a:r>
            <a:r>
              <a:rPr sz="1500" spc="88" dirty="0">
                <a:solidFill>
                  <a:prstClr val="black"/>
                </a:solidFill>
                <a:latin typeface="Arial"/>
                <a:cs typeface="Arial"/>
              </a:rPr>
              <a:t>required</a:t>
            </a:r>
            <a:endParaRPr sz="1500" dirty="0">
              <a:solidFill>
                <a:prstClr val="black"/>
              </a:solidFill>
              <a:latin typeface="Arial"/>
              <a:cs typeface="Arial"/>
            </a:endParaRPr>
          </a:p>
        </p:txBody>
      </p:sp>
      <p:sp>
        <p:nvSpPr>
          <p:cNvPr id="37" name="object 12"/>
          <p:cNvSpPr txBox="1"/>
          <p:nvPr/>
        </p:nvSpPr>
        <p:spPr>
          <a:xfrm>
            <a:off x="6053770" y="5068225"/>
            <a:ext cx="2594162" cy="820738"/>
          </a:xfrm>
          <a:prstGeom prst="rect">
            <a:avLst/>
          </a:prstGeom>
        </p:spPr>
        <p:txBody>
          <a:bodyPr vert="horz" wrap="square" lIns="0" tIns="0" rIns="0" bIns="0" rtlCol="0">
            <a:spAutoFit/>
          </a:bodyPr>
          <a:lstStyle/>
          <a:p>
            <a:pPr marL="258870" indent="-247663">
              <a:buFontTx/>
              <a:buAutoNum type="arabicPeriod"/>
              <a:tabLst>
                <a:tab pos="259430" algn="l"/>
              </a:tabLst>
            </a:pPr>
            <a:r>
              <a:rPr sz="1500" spc="79" dirty="0">
                <a:solidFill>
                  <a:prstClr val="black"/>
                </a:solidFill>
                <a:latin typeface="Arial"/>
                <a:cs typeface="Arial"/>
              </a:rPr>
              <a:t>Train</a:t>
            </a:r>
            <a:r>
              <a:rPr sz="1500" spc="40" dirty="0">
                <a:solidFill>
                  <a:prstClr val="black"/>
                </a:solidFill>
                <a:latin typeface="Arial"/>
                <a:cs typeface="Arial"/>
              </a:rPr>
              <a:t> </a:t>
            </a:r>
            <a:r>
              <a:rPr sz="1500" spc="66" dirty="0">
                <a:solidFill>
                  <a:prstClr val="black"/>
                </a:solidFill>
                <a:latin typeface="Arial"/>
                <a:cs typeface="Arial"/>
              </a:rPr>
              <a:t>classifier</a:t>
            </a:r>
            <a:endParaRPr sz="1500">
              <a:solidFill>
                <a:prstClr val="black"/>
              </a:solidFill>
              <a:latin typeface="Arial"/>
              <a:cs typeface="Arial"/>
            </a:endParaRPr>
          </a:p>
          <a:p>
            <a:pPr marL="258870" indent="-247663">
              <a:spcBef>
                <a:spcPts val="476"/>
              </a:spcBef>
              <a:buFontTx/>
              <a:buAutoNum type="arabicPeriod"/>
              <a:tabLst>
                <a:tab pos="259430" algn="l"/>
              </a:tabLst>
            </a:pPr>
            <a:r>
              <a:rPr sz="1500" spc="62" dirty="0">
                <a:solidFill>
                  <a:prstClr val="black"/>
                </a:solidFill>
                <a:latin typeface="Arial"/>
                <a:cs typeface="Arial"/>
              </a:rPr>
              <a:t>Success </a:t>
            </a:r>
            <a:r>
              <a:rPr sz="1500" spc="137" dirty="0">
                <a:solidFill>
                  <a:prstClr val="black"/>
                </a:solidFill>
                <a:latin typeface="Arial"/>
                <a:cs typeface="Arial"/>
              </a:rPr>
              <a:t>= </a:t>
            </a:r>
            <a:r>
              <a:rPr sz="1500" spc="79" dirty="0">
                <a:solidFill>
                  <a:prstClr val="black"/>
                </a:solidFill>
                <a:latin typeface="Arial"/>
                <a:cs typeface="Arial"/>
              </a:rPr>
              <a:t>low </a:t>
            </a:r>
            <a:r>
              <a:rPr sz="1500" spc="119" dirty="0">
                <a:solidFill>
                  <a:prstClr val="black"/>
                </a:solidFill>
                <a:latin typeface="Arial"/>
                <a:cs typeface="Arial"/>
              </a:rPr>
              <a:t>test</a:t>
            </a:r>
            <a:r>
              <a:rPr sz="1500" spc="18" dirty="0">
                <a:solidFill>
                  <a:prstClr val="black"/>
                </a:solidFill>
                <a:latin typeface="Arial"/>
                <a:cs typeface="Arial"/>
              </a:rPr>
              <a:t> </a:t>
            </a:r>
            <a:r>
              <a:rPr sz="1500" spc="115" dirty="0">
                <a:solidFill>
                  <a:prstClr val="black"/>
                </a:solidFill>
                <a:latin typeface="Arial"/>
                <a:cs typeface="Arial"/>
              </a:rPr>
              <a:t>error</a:t>
            </a:r>
            <a:endParaRPr sz="1500">
              <a:solidFill>
                <a:prstClr val="black"/>
              </a:solidFill>
              <a:latin typeface="Arial"/>
              <a:cs typeface="Arial"/>
            </a:endParaRPr>
          </a:p>
          <a:p>
            <a:pPr marL="258870" indent="-247663">
              <a:spcBef>
                <a:spcPts val="476"/>
              </a:spcBef>
              <a:buFontTx/>
              <a:buAutoNum type="arabicPeriod"/>
              <a:tabLst>
                <a:tab pos="259430" algn="l"/>
              </a:tabLst>
            </a:pPr>
            <a:r>
              <a:rPr sz="1500" spc="62" dirty="0">
                <a:solidFill>
                  <a:prstClr val="black"/>
                </a:solidFill>
                <a:latin typeface="Arial"/>
                <a:cs typeface="Arial"/>
              </a:rPr>
              <a:t>Requires</a:t>
            </a:r>
            <a:r>
              <a:rPr sz="1500" spc="35" dirty="0">
                <a:solidFill>
                  <a:prstClr val="black"/>
                </a:solidFill>
                <a:latin typeface="Arial"/>
                <a:cs typeface="Arial"/>
              </a:rPr>
              <a:t> </a:t>
            </a:r>
            <a:r>
              <a:rPr sz="1500" spc="44" dirty="0">
                <a:solidFill>
                  <a:prstClr val="black"/>
                </a:solidFill>
                <a:latin typeface="Arial"/>
                <a:cs typeface="Arial"/>
              </a:rPr>
              <a:t>labels</a:t>
            </a:r>
            <a:endParaRPr sz="1500">
              <a:solidFill>
                <a:prstClr val="black"/>
              </a:solidFill>
              <a:latin typeface="Arial"/>
              <a:cs typeface="Arial"/>
            </a:endParaRPr>
          </a:p>
        </p:txBody>
      </p:sp>
      <p:sp>
        <p:nvSpPr>
          <p:cNvPr id="38" name="object 13"/>
          <p:cNvSpPr/>
          <p:nvPr/>
        </p:nvSpPr>
        <p:spPr>
          <a:xfrm>
            <a:off x="5542874" y="2495599"/>
            <a:ext cx="803462" cy="803462"/>
          </a:xfrm>
          <a:custGeom>
            <a:avLst/>
            <a:gdLst/>
            <a:ahLst/>
            <a:cxnLst/>
            <a:rect l="l" t="t" r="r" b="b"/>
            <a:pathLst>
              <a:path w="910590" h="910589">
                <a:moveTo>
                  <a:pt x="910332" y="546199"/>
                </a:moveTo>
                <a:lnTo>
                  <a:pt x="0" y="546199"/>
                </a:lnTo>
                <a:lnTo>
                  <a:pt x="455166" y="910332"/>
                </a:lnTo>
                <a:lnTo>
                  <a:pt x="910332" y="546199"/>
                </a:lnTo>
                <a:close/>
              </a:path>
              <a:path w="910590" h="910589">
                <a:moveTo>
                  <a:pt x="607191" y="0"/>
                </a:moveTo>
                <a:lnTo>
                  <a:pt x="303140" y="0"/>
                </a:lnTo>
                <a:lnTo>
                  <a:pt x="303140" y="546199"/>
                </a:lnTo>
                <a:lnTo>
                  <a:pt x="607191" y="546199"/>
                </a:lnTo>
                <a:lnTo>
                  <a:pt x="607191" y="0"/>
                </a:lnTo>
                <a:close/>
              </a:path>
            </a:pathLst>
          </a:custGeom>
          <a:solidFill>
            <a:srgbClr val="E8D067"/>
          </a:solidFill>
        </p:spPr>
        <p:txBody>
          <a:bodyPr wrap="square" lIns="0" tIns="0" rIns="0" bIns="0" rtlCol="0"/>
          <a:lstStyle/>
          <a:p>
            <a:endParaRPr sz="1588">
              <a:solidFill>
                <a:prstClr val="black"/>
              </a:solidFill>
            </a:endParaRPr>
          </a:p>
        </p:txBody>
      </p:sp>
      <p:sp>
        <p:nvSpPr>
          <p:cNvPr id="39" name="object 14"/>
          <p:cNvSpPr/>
          <p:nvPr/>
        </p:nvSpPr>
        <p:spPr>
          <a:xfrm>
            <a:off x="5542874" y="2495599"/>
            <a:ext cx="803462" cy="803462"/>
          </a:xfrm>
          <a:custGeom>
            <a:avLst/>
            <a:gdLst/>
            <a:ahLst/>
            <a:cxnLst/>
            <a:rect l="l" t="t" r="r" b="b"/>
            <a:pathLst>
              <a:path w="910590" h="910589">
                <a:moveTo>
                  <a:pt x="607191" y="0"/>
                </a:moveTo>
                <a:lnTo>
                  <a:pt x="303140" y="0"/>
                </a:lnTo>
                <a:lnTo>
                  <a:pt x="303140" y="546199"/>
                </a:lnTo>
                <a:lnTo>
                  <a:pt x="0" y="546199"/>
                </a:lnTo>
                <a:lnTo>
                  <a:pt x="455166" y="910332"/>
                </a:lnTo>
                <a:lnTo>
                  <a:pt x="910332" y="546199"/>
                </a:lnTo>
                <a:lnTo>
                  <a:pt x="607191" y="546199"/>
                </a:lnTo>
                <a:lnTo>
                  <a:pt x="607191" y="0"/>
                </a:lnTo>
                <a:close/>
              </a:path>
            </a:pathLst>
          </a:custGeom>
          <a:ln w="18206">
            <a:solidFill>
              <a:srgbClr val="000000"/>
            </a:solidFill>
          </a:ln>
        </p:spPr>
        <p:txBody>
          <a:bodyPr wrap="square" lIns="0" tIns="0" rIns="0" bIns="0" rtlCol="0"/>
          <a:lstStyle/>
          <a:p>
            <a:endParaRPr sz="1588">
              <a:solidFill>
                <a:prstClr val="black"/>
              </a:solidFill>
            </a:endParaRPr>
          </a:p>
        </p:txBody>
      </p:sp>
      <p:sp>
        <p:nvSpPr>
          <p:cNvPr id="40" name="object 15"/>
          <p:cNvSpPr txBox="1"/>
          <p:nvPr/>
        </p:nvSpPr>
        <p:spPr>
          <a:xfrm>
            <a:off x="4943189" y="2104290"/>
            <a:ext cx="2099422" cy="230832"/>
          </a:xfrm>
          <a:prstGeom prst="rect">
            <a:avLst/>
          </a:prstGeom>
        </p:spPr>
        <p:txBody>
          <a:bodyPr vert="horz" wrap="square" lIns="0" tIns="0" rIns="0" bIns="0" rtlCol="0">
            <a:spAutoFit/>
          </a:bodyPr>
          <a:lstStyle/>
          <a:p>
            <a:pPr marL="11206"/>
            <a:r>
              <a:rPr sz="1500" b="1" i="1" spc="4" dirty="0">
                <a:solidFill>
                  <a:prstClr val="black"/>
                </a:solidFill>
                <a:latin typeface="Arial"/>
                <a:cs typeface="Arial"/>
              </a:rPr>
              <a:t>Multi-Instance</a:t>
            </a:r>
            <a:r>
              <a:rPr sz="1500" b="1" i="1" spc="-110" dirty="0">
                <a:solidFill>
                  <a:prstClr val="black"/>
                </a:solidFill>
                <a:latin typeface="Arial"/>
                <a:cs typeface="Arial"/>
              </a:rPr>
              <a:t> </a:t>
            </a:r>
            <a:r>
              <a:rPr sz="1500" b="1" i="1" spc="-71" dirty="0">
                <a:solidFill>
                  <a:prstClr val="black"/>
                </a:solidFill>
                <a:latin typeface="Arial"/>
                <a:cs typeface="Arial"/>
              </a:rPr>
              <a:t>Learning</a:t>
            </a:r>
            <a:endParaRPr sz="1500">
              <a:solidFill>
                <a:prstClr val="black"/>
              </a:solidFill>
              <a:latin typeface="Arial"/>
              <a:cs typeface="Arial"/>
            </a:endParaRPr>
          </a:p>
        </p:txBody>
      </p:sp>
      <p:sp>
        <p:nvSpPr>
          <p:cNvPr id="42" name="object 16"/>
          <p:cNvSpPr txBox="1"/>
          <p:nvPr/>
        </p:nvSpPr>
        <p:spPr>
          <a:xfrm>
            <a:off x="4376073" y="4042363"/>
            <a:ext cx="1948143" cy="679673"/>
          </a:xfrm>
          <a:prstGeom prst="rect">
            <a:avLst/>
          </a:prstGeom>
        </p:spPr>
        <p:txBody>
          <a:bodyPr vert="horz" wrap="square" lIns="0" tIns="0" rIns="0" bIns="0" rtlCol="0">
            <a:spAutoFit/>
          </a:bodyPr>
          <a:lstStyle/>
          <a:p>
            <a:pPr marL="11206" marR="4483" algn="ctr">
              <a:lnSpc>
                <a:spcPts val="1774"/>
              </a:lnSpc>
            </a:pPr>
            <a:r>
              <a:rPr sz="1500" b="1" i="1" spc="-66" dirty="0">
                <a:solidFill>
                  <a:prstClr val="black"/>
                </a:solidFill>
                <a:latin typeface="Arial"/>
                <a:cs typeface="Arial"/>
              </a:rPr>
              <a:t>Transductive </a:t>
            </a:r>
            <a:r>
              <a:rPr sz="1500" b="1" i="1" spc="-57" dirty="0">
                <a:solidFill>
                  <a:prstClr val="black"/>
                </a:solidFill>
                <a:latin typeface="Arial"/>
                <a:cs typeface="Arial"/>
              </a:rPr>
              <a:t>Inference  </a:t>
            </a:r>
            <a:r>
              <a:rPr sz="1500" b="1" i="1" spc="-26" dirty="0">
                <a:solidFill>
                  <a:prstClr val="black"/>
                </a:solidFill>
                <a:latin typeface="Arial"/>
                <a:cs typeface="Arial"/>
              </a:rPr>
              <a:t>Co-training</a:t>
            </a:r>
            <a:endParaRPr sz="1500" dirty="0">
              <a:solidFill>
                <a:prstClr val="black"/>
              </a:solidFill>
              <a:latin typeface="Arial"/>
              <a:cs typeface="Arial"/>
            </a:endParaRPr>
          </a:p>
          <a:p>
            <a:pPr algn="ctr">
              <a:lnSpc>
                <a:spcPts val="1716"/>
              </a:lnSpc>
            </a:pPr>
            <a:r>
              <a:rPr sz="1500" b="1" i="1" spc="-79" dirty="0">
                <a:solidFill>
                  <a:prstClr val="black"/>
                </a:solidFill>
                <a:latin typeface="Arial"/>
                <a:cs typeface="Arial"/>
              </a:rPr>
              <a:t>...</a:t>
            </a:r>
            <a:endParaRPr sz="1500" dirty="0">
              <a:solidFill>
                <a:prstClr val="black"/>
              </a:solidFill>
              <a:latin typeface="Arial"/>
              <a:cs typeface="Arial"/>
            </a:endParaRPr>
          </a:p>
        </p:txBody>
      </p:sp>
    </p:spTree>
    <p:extLst>
      <p:ext uri="{BB962C8B-B14F-4D97-AF65-F5344CB8AC3E}">
        <p14:creationId xmlns:p14="http://schemas.microsoft.com/office/powerpoint/2010/main" val="695966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74319"/>
            <a:ext cx="7178826" cy="537589"/>
          </a:xfrm>
        </p:spPr>
        <p:txBody>
          <a:bodyPr/>
          <a:lstStyle/>
          <a:p>
            <a:r>
              <a:rPr lang="en-US" sz="3600" dirty="0" smtClean="0"/>
              <a:t>Multiple Instance Learning (MIL)</a:t>
            </a:r>
            <a:endParaRPr lang="en-US" sz="3600" dirty="0"/>
          </a:p>
        </p:txBody>
      </p:sp>
      <p:sp>
        <p:nvSpPr>
          <p:cNvPr id="3" name="Content Placeholder 2"/>
          <p:cNvSpPr>
            <a:spLocks noGrp="1"/>
          </p:cNvSpPr>
          <p:nvPr>
            <p:ph sz="quarter" idx="1"/>
          </p:nvPr>
        </p:nvSpPr>
        <p:spPr>
          <a:xfrm>
            <a:off x="685800" y="1099746"/>
            <a:ext cx="7543800" cy="2323083"/>
          </a:xfrm>
        </p:spPr>
        <p:txBody>
          <a:bodyPr>
            <a:noAutofit/>
          </a:bodyPr>
          <a:lstStyle/>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 bag is labeled positive if there is at least one positive example in it</a:t>
            </a:r>
          </a:p>
          <a:p>
            <a:r>
              <a:rPr lang="en-US" sz="2000" dirty="0" smtClean="0">
                <a:latin typeface="Times New Roman" panose="02020603050405020304" pitchFamily="18" charset="0"/>
                <a:cs typeface="Times New Roman" panose="02020603050405020304" pitchFamily="18" charset="0"/>
              </a:rPr>
              <a:t> and it is labeled negative if all the examples in it are negative</a:t>
            </a:r>
          </a:p>
        </p:txBody>
      </p:sp>
      <p:grpSp>
        <p:nvGrpSpPr>
          <p:cNvPr id="4" name="Group 32"/>
          <p:cNvGrpSpPr>
            <a:grpSpLocks/>
          </p:cNvGrpSpPr>
          <p:nvPr/>
        </p:nvGrpSpPr>
        <p:grpSpPr bwMode="auto">
          <a:xfrm>
            <a:off x="1066800" y="4810125"/>
            <a:ext cx="6705600" cy="1209675"/>
            <a:chOff x="384" y="1388"/>
            <a:chExt cx="4673" cy="954"/>
          </a:xfrm>
        </p:grpSpPr>
        <p:sp>
          <p:nvSpPr>
            <p:cNvPr id="5" name="Oval 5"/>
            <p:cNvSpPr>
              <a:spLocks noChangeArrowheads="1"/>
            </p:cNvSpPr>
            <p:nvPr/>
          </p:nvSpPr>
          <p:spPr bwMode="auto">
            <a:xfrm>
              <a:off x="384" y="1389"/>
              <a:ext cx="953" cy="953"/>
            </a:xfrm>
            <a:prstGeom prst="ellipse">
              <a:avLst/>
            </a:prstGeom>
            <a:noFill/>
            <a:ln w="9525">
              <a:solidFill>
                <a:schemeClr val="tx1"/>
              </a:solidFill>
              <a:round/>
              <a:headEnd/>
              <a:tailEnd/>
            </a:ln>
            <a:effectLst/>
          </p:spPr>
          <p:txBody>
            <a:bodyPr wrap="none" anchor="ctr"/>
            <a:lstStyle/>
            <a:p>
              <a:endParaRPr lang="en-US">
                <a:solidFill>
                  <a:prstClr val="black"/>
                </a:solidFill>
              </a:endParaRPr>
            </a:p>
          </p:txBody>
        </p:sp>
        <p:sp>
          <p:nvSpPr>
            <p:cNvPr id="6" name="Oval 6"/>
            <p:cNvSpPr>
              <a:spLocks noChangeArrowheads="1"/>
            </p:cNvSpPr>
            <p:nvPr/>
          </p:nvSpPr>
          <p:spPr bwMode="auto">
            <a:xfrm>
              <a:off x="611" y="1616"/>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7" name="Oval 7"/>
            <p:cNvSpPr>
              <a:spLocks noChangeArrowheads="1"/>
            </p:cNvSpPr>
            <p:nvPr/>
          </p:nvSpPr>
          <p:spPr bwMode="auto">
            <a:xfrm>
              <a:off x="702" y="2024"/>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8" name="Oval 8"/>
            <p:cNvSpPr>
              <a:spLocks noChangeArrowheads="1"/>
            </p:cNvSpPr>
            <p:nvPr/>
          </p:nvSpPr>
          <p:spPr bwMode="auto">
            <a:xfrm>
              <a:off x="974" y="1661"/>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9" name="Oval 9"/>
            <p:cNvSpPr>
              <a:spLocks noChangeArrowheads="1"/>
            </p:cNvSpPr>
            <p:nvPr/>
          </p:nvSpPr>
          <p:spPr bwMode="auto">
            <a:xfrm>
              <a:off x="1019" y="1979"/>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0" name="Oval 10"/>
            <p:cNvSpPr>
              <a:spLocks noChangeArrowheads="1"/>
            </p:cNvSpPr>
            <p:nvPr/>
          </p:nvSpPr>
          <p:spPr bwMode="auto">
            <a:xfrm>
              <a:off x="520" y="1843"/>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1" name="Oval 11"/>
            <p:cNvSpPr>
              <a:spLocks noChangeArrowheads="1"/>
            </p:cNvSpPr>
            <p:nvPr/>
          </p:nvSpPr>
          <p:spPr bwMode="auto">
            <a:xfrm>
              <a:off x="1428" y="1389"/>
              <a:ext cx="953" cy="953"/>
            </a:xfrm>
            <a:prstGeom prst="ellipse">
              <a:avLst/>
            </a:prstGeom>
            <a:noFill/>
            <a:ln w="9525">
              <a:solidFill>
                <a:schemeClr val="tx1"/>
              </a:solidFill>
              <a:round/>
              <a:headEnd/>
              <a:tailEnd/>
            </a:ln>
            <a:effectLst/>
          </p:spPr>
          <p:txBody>
            <a:bodyPr wrap="none" anchor="ctr"/>
            <a:lstStyle/>
            <a:p>
              <a:endParaRPr lang="en-US">
                <a:solidFill>
                  <a:prstClr val="black"/>
                </a:solidFill>
              </a:endParaRPr>
            </a:p>
          </p:txBody>
        </p:sp>
        <p:sp>
          <p:nvSpPr>
            <p:cNvPr id="12" name="Oval 13"/>
            <p:cNvSpPr>
              <a:spLocks noChangeArrowheads="1"/>
            </p:cNvSpPr>
            <p:nvPr/>
          </p:nvSpPr>
          <p:spPr bwMode="auto">
            <a:xfrm>
              <a:off x="1746" y="2024"/>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3" name="Oval 14"/>
            <p:cNvSpPr>
              <a:spLocks noChangeArrowheads="1"/>
            </p:cNvSpPr>
            <p:nvPr/>
          </p:nvSpPr>
          <p:spPr bwMode="auto">
            <a:xfrm>
              <a:off x="2018" y="1661"/>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4" name="Oval 16"/>
            <p:cNvSpPr>
              <a:spLocks noChangeArrowheads="1"/>
            </p:cNvSpPr>
            <p:nvPr/>
          </p:nvSpPr>
          <p:spPr bwMode="auto">
            <a:xfrm>
              <a:off x="1564" y="1843"/>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5" name="Oval 17"/>
            <p:cNvSpPr>
              <a:spLocks noChangeArrowheads="1"/>
            </p:cNvSpPr>
            <p:nvPr/>
          </p:nvSpPr>
          <p:spPr bwMode="auto">
            <a:xfrm>
              <a:off x="2970" y="1389"/>
              <a:ext cx="953" cy="953"/>
            </a:xfrm>
            <a:prstGeom prst="ellipse">
              <a:avLst/>
            </a:prstGeom>
            <a:noFill/>
            <a:ln w="9525">
              <a:solidFill>
                <a:schemeClr val="tx1"/>
              </a:solidFill>
              <a:round/>
              <a:headEnd/>
              <a:tailEnd/>
            </a:ln>
            <a:effectLst/>
          </p:spPr>
          <p:txBody>
            <a:bodyPr wrap="none" anchor="ctr"/>
            <a:lstStyle/>
            <a:p>
              <a:endParaRPr lang="en-US">
                <a:solidFill>
                  <a:prstClr val="black"/>
                </a:solidFill>
              </a:endParaRPr>
            </a:p>
          </p:txBody>
        </p:sp>
        <p:sp>
          <p:nvSpPr>
            <p:cNvPr id="16" name="Oval 18"/>
            <p:cNvSpPr>
              <a:spLocks noChangeArrowheads="1"/>
            </p:cNvSpPr>
            <p:nvPr/>
          </p:nvSpPr>
          <p:spPr bwMode="auto">
            <a:xfrm>
              <a:off x="3197" y="1616"/>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7" name="Oval 19"/>
            <p:cNvSpPr>
              <a:spLocks noChangeArrowheads="1"/>
            </p:cNvSpPr>
            <p:nvPr/>
          </p:nvSpPr>
          <p:spPr bwMode="auto">
            <a:xfrm>
              <a:off x="3288" y="2024"/>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18" name="Oval 20"/>
            <p:cNvSpPr>
              <a:spLocks noChangeArrowheads="1"/>
            </p:cNvSpPr>
            <p:nvPr/>
          </p:nvSpPr>
          <p:spPr bwMode="auto">
            <a:xfrm>
              <a:off x="3560" y="1661"/>
              <a:ext cx="136" cy="136"/>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19" name="Oval 21"/>
            <p:cNvSpPr>
              <a:spLocks noChangeArrowheads="1"/>
            </p:cNvSpPr>
            <p:nvPr/>
          </p:nvSpPr>
          <p:spPr bwMode="auto">
            <a:xfrm>
              <a:off x="3605" y="1979"/>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20" name="Oval 22"/>
            <p:cNvSpPr>
              <a:spLocks noChangeArrowheads="1"/>
            </p:cNvSpPr>
            <p:nvPr/>
          </p:nvSpPr>
          <p:spPr bwMode="auto">
            <a:xfrm>
              <a:off x="3106" y="1843"/>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21" name="Oval 23"/>
            <p:cNvSpPr>
              <a:spLocks noChangeArrowheads="1"/>
            </p:cNvSpPr>
            <p:nvPr/>
          </p:nvSpPr>
          <p:spPr bwMode="auto">
            <a:xfrm>
              <a:off x="4104" y="1388"/>
              <a:ext cx="953" cy="953"/>
            </a:xfrm>
            <a:prstGeom prst="ellipse">
              <a:avLst/>
            </a:prstGeom>
            <a:noFill/>
            <a:ln w="9525">
              <a:solidFill>
                <a:schemeClr val="tx1"/>
              </a:solidFill>
              <a:round/>
              <a:headEnd/>
              <a:tailEnd/>
            </a:ln>
            <a:effectLst/>
          </p:spPr>
          <p:txBody>
            <a:bodyPr wrap="none" anchor="ctr"/>
            <a:lstStyle/>
            <a:p>
              <a:endParaRPr lang="en-US">
                <a:solidFill>
                  <a:prstClr val="black"/>
                </a:solidFill>
              </a:endParaRPr>
            </a:p>
          </p:txBody>
        </p:sp>
        <p:sp>
          <p:nvSpPr>
            <p:cNvPr id="22" name="Oval 24"/>
            <p:cNvSpPr>
              <a:spLocks noChangeArrowheads="1"/>
            </p:cNvSpPr>
            <p:nvPr/>
          </p:nvSpPr>
          <p:spPr bwMode="auto">
            <a:xfrm>
              <a:off x="4331" y="1615"/>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23" name="Oval 26"/>
            <p:cNvSpPr>
              <a:spLocks noChangeArrowheads="1"/>
            </p:cNvSpPr>
            <p:nvPr/>
          </p:nvSpPr>
          <p:spPr bwMode="auto">
            <a:xfrm>
              <a:off x="4694" y="1660"/>
              <a:ext cx="136" cy="136"/>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sp>
          <p:nvSpPr>
            <p:cNvPr id="24" name="Oval 27"/>
            <p:cNvSpPr>
              <a:spLocks noChangeArrowheads="1"/>
            </p:cNvSpPr>
            <p:nvPr/>
          </p:nvSpPr>
          <p:spPr bwMode="auto">
            <a:xfrm>
              <a:off x="4739" y="1978"/>
              <a:ext cx="136" cy="136"/>
            </a:xfrm>
            <a:prstGeom prst="ellipse">
              <a:avLst/>
            </a:prstGeom>
            <a:solidFill>
              <a:schemeClr val="accent1"/>
            </a:solidFill>
            <a:ln w="9525">
              <a:solidFill>
                <a:schemeClr val="tx1"/>
              </a:solidFill>
              <a:round/>
              <a:headEnd/>
              <a:tailEnd/>
            </a:ln>
            <a:effectLst/>
          </p:spPr>
          <p:txBody>
            <a:bodyPr wrap="none" anchor="ctr"/>
            <a:lstStyle/>
            <a:p>
              <a:endParaRPr lang="en-US">
                <a:solidFill>
                  <a:prstClr val="black"/>
                </a:solidFill>
              </a:endParaRPr>
            </a:p>
          </p:txBody>
        </p:sp>
        <p:sp>
          <p:nvSpPr>
            <p:cNvPr id="25" name="Oval 28"/>
            <p:cNvSpPr>
              <a:spLocks noChangeArrowheads="1"/>
            </p:cNvSpPr>
            <p:nvPr/>
          </p:nvSpPr>
          <p:spPr bwMode="auto">
            <a:xfrm>
              <a:off x="4240" y="1842"/>
              <a:ext cx="136" cy="136"/>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grpSp>
      <p:sp>
        <p:nvSpPr>
          <p:cNvPr id="26" name="TextBox 25"/>
          <p:cNvSpPr txBox="1"/>
          <p:nvPr/>
        </p:nvSpPr>
        <p:spPr>
          <a:xfrm>
            <a:off x="1447800" y="4343400"/>
            <a:ext cx="2141933" cy="369332"/>
          </a:xfrm>
          <a:prstGeom prst="rect">
            <a:avLst/>
          </a:prstGeom>
          <a:noFill/>
        </p:spPr>
        <p:txBody>
          <a:bodyPr wrap="none" rtlCol="0">
            <a:spAutoFit/>
          </a:bodyPr>
          <a:lstStyle/>
          <a:p>
            <a:r>
              <a:rPr lang="en-US" dirty="0" smtClean="0">
                <a:solidFill>
                  <a:prstClr val="black"/>
                </a:solidFill>
              </a:rPr>
              <a:t>Negative Bags (</a:t>
            </a:r>
            <a:r>
              <a:rPr lang="en-US" i="1" dirty="0" smtClean="0">
                <a:solidFill>
                  <a:prstClr val="black"/>
                </a:solidFill>
              </a:rPr>
              <a:t>B</a:t>
            </a:r>
            <a:r>
              <a:rPr lang="en-US" i="1" baseline="-25000" dirty="0" smtClean="0">
                <a:solidFill>
                  <a:prstClr val="black"/>
                </a:solidFill>
              </a:rPr>
              <a:t>i</a:t>
            </a:r>
            <a:r>
              <a:rPr lang="en-US" i="1" baseline="30000" dirty="0" smtClean="0">
                <a:solidFill>
                  <a:prstClr val="black"/>
                </a:solidFill>
              </a:rPr>
              <a:t>-</a:t>
            </a:r>
            <a:r>
              <a:rPr lang="en-US" dirty="0" smtClean="0">
                <a:solidFill>
                  <a:prstClr val="black"/>
                </a:solidFill>
              </a:rPr>
              <a:t>)</a:t>
            </a:r>
            <a:endParaRPr lang="en-US" dirty="0">
              <a:solidFill>
                <a:prstClr val="black"/>
              </a:solidFill>
            </a:endParaRPr>
          </a:p>
        </p:txBody>
      </p:sp>
      <p:sp>
        <p:nvSpPr>
          <p:cNvPr id="27" name="TextBox 26"/>
          <p:cNvSpPr txBox="1"/>
          <p:nvPr/>
        </p:nvSpPr>
        <p:spPr>
          <a:xfrm>
            <a:off x="5148478" y="4343400"/>
            <a:ext cx="2077813" cy="369332"/>
          </a:xfrm>
          <a:prstGeom prst="rect">
            <a:avLst/>
          </a:prstGeom>
          <a:noFill/>
        </p:spPr>
        <p:txBody>
          <a:bodyPr wrap="none" rtlCol="0">
            <a:spAutoFit/>
          </a:bodyPr>
          <a:lstStyle/>
          <a:p>
            <a:r>
              <a:rPr lang="en-US" dirty="0" smtClean="0">
                <a:solidFill>
                  <a:prstClr val="black"/>
                </a:solidFill>
              </a:rPr>
              <a:t>Positive Bags (</a:t>
            </a:r>
            <a:r>
              <a:rPr lang="en-US" i="1" dirty="0" smtClean="0">
                <a:solidFill>
                  <a:prstClr val="black"/>
                </a:solidFill>
              </a:rPr>
              <a:t>B</a:t>
            </a:r>
            <a:r>
              <a:rPr lang="en-US" i="1" baseline="-25000" dirty="0" smtClean="0">
                <a:solidFill>
                  <a:prstClr val="black"/>
                </a:solidFill>
              </a:rPr>
              <a:t>i</a:t>
            </a:r>
            <a:r>
              <a:rPr lang="en-US" i="1" baseline="30000" dirty="0" smtClean="0">
                <a:solidFill>
                  <a:prstClr val="black"/>
                </a:solidFill>
              </a:rPr>
              <a:t>+</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480827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1619672" y="3140968"/>
            <a:ext cx="5248130" cy="746102"/>
          </a:xfrm>
          <a:prstGeom prst="rect">
            <a:avLst/>
          </a:prstGeom>
        </p:spPr>
        <p:txBody>
          <a:bodyPr vert="horz" wrap="square" lIns="0" tIns="0" rIns="0" bIns="0" rtlCol="0">
            <a:spAutoFit/>
          </a:bodyPr>
          <a:lstStyle/>
          <a:p>
            <a:pPr marL="1195070" marR="1118870" algn="ctr">
              <a:lnSpc>
                <a:spcPct val="100699"/>
              </a:lnSpc>
            </a:pPr>
            <a:r>
              <a:rPr lang="en-US" dirty="0" smtClean="0">
                <a:latin typeface="Times New Roman" panose="02020603050405020304" pitchFamily="18" charset="0"/>
                <a:cs typeface="Times New Roman" panose="02020603050405020304" pitchFamily="18" charset="0"/>
              </a:rPr>
              <a:t>Donahue Jeff, et al</a:t>
            </a:r>
          </a:p>
          <a:p>
            <a:pPr marL="1195070" marR="1118870" algn="ctr">
              <a:lnSpc>
                <a:spcPct val="100699"/>
              </a:lnSpc>
            </a:pPr>
            <a:r>
              <a:rPr lang="en-US" spc="-15" dirty="0" smtClean="0">
                <a:latin typeface="Times New Roman" panose="02020603050405020304" pitchFamily="18" charset="0"/>
                <a:cs typeface="Times New Roman" panose="02020603050405020304" pitchFamily="18" charset="0"/>
              </a:rPr>
              <a:t>Berkeley</a:t>
            </a:r>
            <a:endParaRPr spc="-15"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48971" y="404664"/>
            <a:ext cx="8229600" cy="1754326"/>
          </a:xfrm>
          <a:prstGeom prst="rect">
            <a:avLst/>
          </a:prstGeom>
        </p:spPr>
        <p:txBody>
          <a:bodyPr wrap="square" lIns="0" tIns="0" rIns="0" bIns="0">
            <a:spAutoFit/>
          </a:bodyPr>
          <a:lstStyle>
            <a:lvl1pPr>
              <a:defRPr sz="4400" b="0" i="0">
                <a:solidFill>
                  <a:schemeClr val="tx1"/>
                </a:solidFill>
                <a:latin typeface="Calibri"/>
                <a:ea typeface="+mj-ea"/>
                <a:cs typeface="Calibri"/>
              </a:defRPr>
            </a:lvl1pPr>
          </a:lstStyle>
          <a:p>
            <a:pPr algn="ctr"/>
            <a:r>
              <a:rPr lang="en-US" sz="3800" spc="-5" dirty="0">
                <a:latin typeface="Times New Roman" panose="02020603050405020304" pitchFamily="18" charset="0"/>
                <a:cs typeface="Times New Roman" panose="02020603050405020304" pitchFamily="18" charset="0"/>
              </a:rPr>
              <a:t>Long-term recurrent convolutional networks for visual recognition and description</a:t>
            </a:r>
            <a:endParaRPr lang="en-IN" sz="3800" kern="0" dirty="0"/>
          </a:p>
        </p:txBody>
      </p:sp>
    </p:spTree>
    <p:extLst>
      <p:ext uri="{BB962C8B-B14F-4D97-AF65-F5344CB8AC3E}">
        <p14:creationId xmlns:p14="http://schemas.microsoft.com/office/powerpoint/2010/main" val="871371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1143000"/>
            <a:ext cx="8458200" cy="3939540"/>
          </a:xfrm>
        </p:spPr>
        <p:txBody>
          <a:bodyPr/>
          <a:lstStyle/>
          <a:p>
            <a:r>
              <a:rPr lang="en-US" sz="1800" dirty="0"/>
              <a:t>we want to know target class based on its visual content. </a:t>
            </a:r>
          </a:p>
          <a:p>
            <a:r>
              <a:rPr lang="en-US" sz="1700" dirty="0" smtClean="0"/>
              <a:t>For </a:t>
            </a:r>
            <a:r>
              <a:rPr lang="en-US" sz="1700" dirty="0"/>
              <a:t>instance, the target class might be "beach", where the image contains both "sand" and "water". </a:t>
            </a:r>
            <a:endParaRPr lang="en-US" sz="1700" dirty="0" smtClean="0"/>
          </a:p>
          <a:p>
            <a:endParaRPr lang="en-US" sz="1700" dirty="0"/>
          </a:p>
          <a:p>
            <a:r>
              <a:rPr lang="en-US" sz="1700" dirty="0"/>
              <a:t>In MIL terms, the image is described as a </a:t>
            </a:r>
            <a:r>
              <a:rPr lang="en-US" sz="1700" dirty="0" smtClean="0"/>
              <a:t>bag                                                 where each       is </a:t>
            </a:r>
            <a:r>
              <a:rPr lang="en-US" sz="1700" dirty="0"/>
              <a:t>the feature vector (called instance) </a:t>
            </a:r>
            <a:r>
              <a:rPr lang="en-US" sz="1700" dirty="0" smtClean="0"/>
              <a:t>extracted  </a:t>
            </a:r>
            <a:r>
              <a:rPr lang="en-US" sz="1700" dirty="0"/>
              <a:t>from the corresponding </a:t>
            </a:r>
            <a:r>
              <a:rPr lang="en-US" sz="1700" dirty="0" err="1"/>
              <a:t>i-th</a:t>
            </a:r>
            <a:r>
              <a:rPr lang="en-US" sz="1700" dirty="0"/>
              <a:t> region in </a:t>
            </a:r>
            <a:r>
              <a:rPr lang="en-US" sz="1700" dirty="0" smtClean="0"/>
              <a:t>the </a:t>
            </a:r>
            <a:r>
              <a:rPr lang="en-US" sz="1700" dirty="0"/>
              <a:t>image and N is the total regions (instances</a:t>
            </a:r>
            <a:r>
              <a:rPr lang="en-US" sz="1700" dirty="0" smtClean="0"/>
              <a:t>) </a:t>
            </a:r>
            <a:r>
              <a:rPr lang="en-US" sz="1700" dirty="0"/>
              <a:t>partitioning the image. </a:t>
            </a:r>
            <a:endParaRPr lang="en-US" sz="1700" dirty="0" smtClean="0"/>
          </a:p>
          <a:p>
            <a:endParaRPr lang="en-US" sz="1700" dirty="0"/>
          </a:p>
          <a:p>
            <a:endParaRPr lang="en-US" sz="1700" dirty="0" smtClean="0"/>
          </a:p>
          <a:p>
            <a:endParaRPr lang="en-US" sz="1700" dirty="0"/>
          </a:p>
          <a:p>
            <a:endParaRPr lang="en-US" sz="1700" dirty="0" smtClean="0"/>
          </a:p>
          <a:p>
            <a:r>
              <a:rPr lang="en-US" sz="1700" dirty="0" smtClean="0"/>
              <a:t>The </a:t>
            </a:r>
            <a:r>
              <a:rPr lang="en-US" sz="1700" dirty="0"/>
              <a:t>bag is labeled positive ("beach") </a:t>
            </a:r>
            <a:r>
              <a:rPr lang="en-US" sz="1700" dirty="0" smtClean="0"/>
              <a:t>if</a:t>
            </a:r>
          </a:p>
          <a:p>
            <a:r>
              <a:rPr lang="en-US" sz="1700" dirty="0" smtClean="0"/>
              <a:t> </a:t>
            </a:r>
            <a:r>
              <a:rPr lang="en-US" sz="1700" dirty="0"/>
              <a:t>it contains both "sand" region </a:t>
            </a:r>
            <a:r>
              <a:rPr lang="en-US" sz="1700" dirty="0" smtClean="0"/>
              <a:t>instances</a:t>
            </a:r>
          </a:p>
          <a:p>
            <a:r>
              <a:rPr lang="en-US" sz="1700" dirty="0" smtClean="0"/>
              <a:t> </a:t>
            </a:r>
            <a:r>
              <a:rPr lang="en-US" sz="1700" dirty="0"/>
              <a:t>and "water" region instances.</a:t>
            </a:r>
          </a:p>
          <a:p>
            <a:endParaRPr lang="en-US" sz="1700" dirty="0"/>
          </a:p>
        </p:txBody>
      </p:sp>
      <p:pic>
        <p:nvPicPr>
          <p:cNvPr id="5" name="Content Placeholder 4"/>
          <p:cNvPicPr>
            <a:picLocks noGrp="1" noChangeAspect="1"/>
          </p:cNvPicPr>
          <p:nvPr>
            <p:ph sz="half" idx="3"/>
          </p:nvPr>
        </p:nvPicPr>
        <p:blipFill>
          <a:blip r:embed="rId3"/>
          <a:stretch>
            <a:fillRect/>
          </a:stretch>
        </p:blipFill>
        <p:spPr>
          <a:xfrm>
            <a:off x="4038600" y="2959595"/>
            <a:ext cx="4840842" cy="3824459"/>
          </a:xfrm>
          <a:prstGeom prst="rect">
            <a:avLst/>
          </a:prstGeom>
        </p:spPr>
      </p:pic>
      <p:sp>
        <p:nvSpPr>
          <p:cNvPr id="6" name="Title 1"/>
          <p:cNvSpPr>
            <a:spLocks noGrp="1"/>
          </p:cNvSpPr>
          <p:nvPr>
            <p:ph type="title"/>
          </p:nvPr>
        </p:nvSpPr>
        <p:spPr>
          <a:xfrm>
            <a:off x="594360" y="274319"/>
            <a:ext cx="7178826" cy="537589"/>
          </a:xfrm>
        </p:spPr>
        <p:txBody>
          <a:bodyPr/>
          <a:lstStyle/>
          <a:p>
            <a:r>
              <a:rPr lang="en-US" sz="3600" dirty="0" smtClean="0"/>
              <a:t>Multiple Instance Learning (MIL)</a:t>
            </a:r>
            <a:endParaRPr lang="en-US" sz="3600" dirty="0"/>
          </a:p>
        </p:txBody>
      </p:sp>
      <p:graphicFrame>
        <p:nvGraphicFramePr>
          <p:cNvPr id="9" name="Object 8"/>
          <p:cNvGraphicFramePr>
            <a:graphicFrameLocks noChangeAspect="1"/>
          </p:cNvGraphicFramePr>
          <p:nvPr>
            <p:extLst>
              <p:ext uri="{D42A27DB-BD31-4B8C-83A1-F6EECF244321}">
                <p14:modId xmlns:p14="http://schemas.microsoft.com/office/powerpoint/2010/main" val="3772747564"/>
              </p:ext>
            </p:extLst>
          </p:nvPr>
        </p:nvGraphicFramePr>
        <p:xfrm>
          <a:off x="4355976" y="2132856"/>
          <a:ext cx="2432050" cy="377825"/>
        </p:xfrm>
        <a:graphic>
          <a:graphicData uri="http://schemas.openxmlformats.org/presentationml/2006/ole">
            <mc:AlternateContent xmlns:mc="http://schemas.openxmlformats.org/markup-compatibility/2006">
              <mc:Choice xmlns:v="urn:schemas-microsoft-com:vml" Requires="v">
                <p:oleObj spid="_x0000_s3081" name="Equation" r:id="rId4" imgW="1155600" imgH="228600" progId="Equation.DSMT4">
                  <p:embed/>
                </p:oleObj>
              </mc:Choice>
              <mc:Fallback>
                <p:oleObj name="Equation" r:id="rId4" imgW="1155600" imgH="228600" progId="Equation.DSMT4">
                  <p:embed/>
                  <p:pic>
                    <p:nvPicPr>
                      <p:cNvPr id="0" name=""/>
                      <p:cNvPicPr/>
                      <p:nvPr/>
                    </p:nvPicPr>
                    <p:blipFill>
                      <a:blip r:embed="rId5"/>
                      <a:stretch>
                        <a:fillRect/>
                      </a:stretch>
                    </p:blipFill>
                    <p:spPr>
                      <a:xfrm>
                        <a:off x="4355976" y="2132856"/>
                        <a:ext cx="2432050" cy="37782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 name="Rectangle 1"/>
              <p:cNvSpPr/>
              <p:nvPr/>
            </p:nvSpPr>
            <p:spPr>
              <a:xfrm>
                <a:off x="7668344" y="2132856"/>
                <a:ext cx="42280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mtClean="0">
                              <a:latin typeface="Cambria Math" panose="02040503050406030204" pitchFamily="18" charset="0"/>
                            </a:rPr>
                          </m:ctrlPr>
                        </m:sSubPr>
                        <m:e>
                          <m:r>
                            <a:rPr lang="en-US" i="1">
                              <a:latin typeface="Cambria Math" panose="02040503050406030204" pitchFamily="18" charset="0"/>
                            </a:rPr>
                            <m:t>𝑥</m:t>
                          </m:r>
                        </m:e>
                        <m:sub>
                          <m:r>
                            <m:rPr>
                              <m:sty m:val="p"/>
                            </m:rPr>
                            <a:rPr lang="en-US" b="0" i="0" smtClean="0">
                              <a:latin typeface="Cambria Math" panose="02040503050406030204" pitchFamily="18" charset="0"/>
                            </a:rPr>
                            <m:t>i</m:t>
                          </m:r>
                        </m:sub>
                      </m:sSub>
                    </m:oMath>
                  </m:oMathPara>
                </a14:m>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7668344" y="2132856"/>
                <a:ext cx="422808" cy="369332"/>
              </a:xfrm>
              <a:prstGeom prst="rect">
                <a:avLst/>
              </a:prstGeom>
              <a:blipFill rotWithShape="0">
                <a:blip r:embed="rId6"/>
                <a:stretch>
                  <a:fillRect b="-1667"/>
                </a:stretch>
              </a:blipFill>
            </p:spPr>
            <p:txBody>
              <a:bodyPr/>
              <a:lstStyle/>
              <a:p>
                <a:r>
                  <a:rPr lang="en-US">
                    <a:noFill/>
                  </a:rPr>
                  <a:t> </a:t>
                </a:r>
              </a:p>
            </p:txBody>
          </p:sp>
        </mc:Fallback>
      </mc:AlternateContent>
      <p:sp>
        <p:nvSpPr>
          <p:cNvPr id="4" name="TextBox 3"/>
          <p:cNvSpPr txBox="1"/>
          <p:nvPr/>
        </p:nvSpPr>
        <p:spPr>
          <a:xfrm>
            <a:off x="381000" y="6165304"/>
            <a:ext cx="3430095" cy="553998"/>
          </a:xfrm>
          <a:prstGeom prst="rect">
            <a:avLst/>
          </a:prstGeom>
          <a:noFill/>
        </p:spPr>
        <p:txBody>
          <a:bodyPr wrap="square" rtlCol="0">
            <a:spAutoFit/>
          </a:bodyPr>
          <a:lstStyle/>
          <a:p>
            <a:r>
              <a:rPr lang="en-US" sz="1000" b="1" dirty="0" smtClean="0"/>
              <a:t>Image credit: Multiple instance classification, review, taxonomy and comparative study</a:t>
            </a:r>
            <a:br>
              <a:rPr lang="en-US" sz="1000" b="1" dirty="0" smtClean="0"/>
            </a:br>
            <a:r>
              <a:rPr lang="en-US" sz="1000" b="1" dirty="0" err="1" smtClean="0"/>
              <a:t>Jaume</a:t>
            </a:r>
            <a:r>
              <a:rPr lang="en-US" sz="1000" b="1" dirty="0" smtClean="0"/>
              <a:t> </a:t>
            </a:r>
            <a:r>
              <a:rPr lang="en-US" sz="1000" b="1" dirty="0" err="1" smtClean="0"/>
              <a:t>Amores</a:t>
            </a:r>
            <a:r>
              <a:rPr lang="en-US" sz="1000" b="1" dirty="0" smtClean="0"/>
              <a:t> (2013)</a:t>
            </a:r>
            <a:endParaRPr lang="en-US" sz="1000" b="1" dirty="0"/>
          </a:p>
        </p:txBody>
      </p:sp>
    </p:spTree>
    <p:extLst>
      <p:ext uri="{BB962C8B-B14F-4D97-AF65-F5344CB8AC3E}">
        <p14:creationId xmlns:p14="http://schemas.microsoft.com/office/powerpoint/2010/main" val="1291194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812" y="257911"/>
            <a:ext cx="6402374" cy="1107996"/>
          </a:xfrm>
        </p:spPr>
        <p:txBody>
          <a:bodyPr/>
          <a:lstStyle/>
          <a:p>
            <a:r>
              <a:rPr lang="en-US" sz="3600" dirty="0" smtClean="0"/>
              <a:t>Noisy-Or for Estimating the Density</a:t>
            </a:r>
            <a:endParaRPr lang="en-US" sz="3600" dirty="0"/>
          </a:p>
        </p:txBody>
      </p:sp>
      <p:sp>
        <p:nvSpPr>
          <p:cNvPr id="3" name="Content Placeholder 2"/>
          <p:cNvSpPr>
            <a:spLocks noGrp="1"/>
          </p:cNvSpPr>
          <p:nvPr>
            <p:ph sz="quarter" idx="1"/>
          </p:nvPr>
        </p:nvSpPr>
        <p:spPr>
          <a:xfrm>
            <a:off x="609600" y="1491972"/>
            <a:ext cx="6781800" cy="3508653"/>
          </a:xfrm>
        </p:spPr>
        <p:txBody>
          <a:bodyPr/>
          <a:lstStyle/>
          <a:p>
            <a:r>
              <a:rPr lang="en-US" dirty="0" smtClean="0"/>
              <a:t>It is assumed that the event can only happen if at least one of the causations occurred</a:t>
            </a:r>
          </a:p>
          <a:p>
            <a:endParaRPr lang="en-US" dirty="0" smtClean="0"/>
          </a:p>
          <a:p>
            <a:r>
              <a:rPr lang="en-US" dirty="0" smtClean="0"/>
              <a:t>It is also assumed that the probability of any cause failing to trigger the event is independent of any other cause</a:t>
            </a:r>
          </a:p>
          <a:p>
            <a:pPr lvl="1"/>
            <a:endParaRPr lang="en-US" dirty="0" smtClean="0"/>
          </a:p>
          <a:p>
            <a:pPr lvl="1"/>
            <a:endParaRPr lang="en-US" dirty="0" smtClean="0"/>
          </a:p>
          <a:p>
            <a:pPr>
              <a:buNone/>
            </a:pPr>
            <a:endParaRPr lang="en-US" dirty="0" smtClean="0"/>
          </a:p>
          <a:p>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7" name="Picture 2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61206" y="4591050"/>
            <a:ext cx="6158794" cy="819150"/>
          </a:xfrm>
          <a:prstGeom prst="rect">
            <a:avLst/>
          </a:prstGeom>
          <a:noFill/>
        </p:spPr>
      </p:pic>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638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47799" y="3932053"/>
            <a:ext cx="5334001" cy="458972"/>
          </a:xfrm>
          <a:prstGeom prst="rect">
            <a:avLst/>
          </a:prstGeom>
          <a:noFill/>
        </p:spPr>
      </p:pic>
    </p:spTree>
    <p:extLst>
      <p:ext uri="{BB962C8B-B14F-4D97-AF65-F5344CB8AC3E}">
        <p14:creationId xmlns:p14="http://schemas.microsoft.com/office/powerpoint/2010/main" val="2991677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90730" y="2019719"/>
            <a:ext cx="1046786" cy="278461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2293150" y="2750324"/>
            <a:ext cx="1512570" cy="944880"/>
          </a:xfrm>
          <a:prstGeom prst="rect">
            <a:avLst/>
          </a:prstGeom>
          <a:solidFill>
            <a:srgbClr val="919191"/>
          </a:solidFill>
          <a:ln w="8495">
            <a:solidFill>
              <a:srgbClr val="000000"/>
            </a:solidFill>
          </a:ln>
        </p:spPr>
        <p:txBody>
          <a:bodyPr vert="horz" wrap="square" lIns="0" tIns="0" rIns="0" bIns="0" rtlCol="0">
            <a:spAutoFit/>
          </a:bodyPr>
          <a:lstStyle/>
          <a:p>
            <a:endParaRPr sz="1200">
              <a:solidFill>
                <a:prstClr val="black"/>
              </a:solidFill>
              <a:latin typeface="Times New Roman"/>
              <a:cs typeface="Times New Roman"/>
            </a:endParaRPr>
          </a:p>
          <a:p>
            <a:pPr>
              <a:spcBef>
                <a:spcPts val="35"/>
              </a:spcBef>
            </a:pPr>
            <a:endParaRPr sz="1350">
              <a:solidFill>
                <a:prstClr val="black"/>
              </a:solidFill>
              <a:latin typeface="Times New Roman"/>
              <a:cs typeface="Times New Roman"/>
            </a:endParaRPr>
          </a:p>
          <a:p>
            <a:pPr marL="3175" algn="ctr"/>
            <a:r>
              <a:rPr sz="1200" dirty="0">
                <a:solidFill>
                  <a:srgbClr val="FFFFFF"/>
                </a:solidFill>
                <a:cs typeface="Calibri"/>
              </a:rPr>
              <a:t>CNN</a:t>
            </a:r>
            <a:endParaRPr sz="1200">
              <a:solidFill>
                <a:prstClr val="black"/>
              </a:solidFill>
              <a:cs typeface="Calibri"/>
            </a:endParaRPr>
          </a:p>
        </p:txBody>
      </p:sp>
      <p:sp>
        <p:nvSpPr>
          <p:cNvPr id="5" name="object 5"/>
          <p:cNvSpPr txBox="1"/>
          <p:nvPr/>
        </p:nvSpPr>
        <p:spPr>
          <a:xfrm>
            <a:off x="2293710" y="3805564"/>
            <a:ext cx="1475105" cy="424815"/>
          </a:xfrm>
          <a:prstGeom prst="rect">
            <a:avLst/>
          </a:prstGeom>
        </p:spPr>
        <p:txBody>
          <a:bodyPr vert="horz" wrap="square" lIns="0" tIns="0" rIns="0" bIns="0" rtlCol="0">
            <a:spAutoFit/>
          </a:bodyPr>
          <a:lstStyle/>
          <a:p>
            <a:pPr marL="43180" marR="5080" indent="-31115">
              <a:lnSpc>
                <a:spcPct val="102800"/>
              </a:lnSpc>
            </a:pPr>
            <a:r>
              <a:rPr sz="1300" spc="15" dirty="0">
                <a:solidFill>
                  <a:prstClr val="black"/>
                </a:solidFill>
                <a:cs typeface="Calibri"/>
              </a:rPr>
              <a:t>FC6, FC7, </a:t>
            </a:r>
            <a:r>
              <a:rPr sz="1300" spc="20" dirty="0">
                <a:solidFill>
                  <a:prstClr val="black"/>
                </a:solidFill>
                <a:cs typeface="Calibri"/>
              </a:rPr>
              <a:t>FC8 </a:t>
            </a:r>
            <a:r>
              <a:rPr sz="1300" spc="15" dirty="0">
                <a:solidFill>
                  <a:prstClr val="black"/>
                </a:solidFill>
                <a:cs typeface="Calibri"/>
              </a:rPr>
              <a:t>as</a:t>
            </a:r>
            <a:r>
              <a:rPr sz="1300" spc="-85" dirty="0">
                <a:solidFill>
                  <a:prstClr val="black"/>
                </a:solidFill>
                <a:cs typeface="Calibri"/>
              </a:rPr>
              <a:t> </a:t>
            </a:r>
            <a:r>
              <a:rPr sz="1300" spc="10" dirty="0">
                <a:solidFill>
                  <a:prstClr val="black"/>
                </a:solidFill>
                <a:cs typeface="Calibri"/>
              </a:rPr>
              <a:t>fully  </a:t>
            </a:r>
            <a:r>
              <a:rPr sz="1300" spc="15" dirty="0">
                <a:solidFill>
                  <a:prstClr val="black"/>
                </a:solidFill>
                <a:cs typeface="Calibri"/>
              </a:rPr>
              <a:t>convolutional</a:t>
            </a:r>
            <a:r>
              <a:rPr sz="1300" spc="-75" dirty="0">
                <a:solidFill>
                  <a:prstClr val="black"/>
                </a:solidFill>
                <a:cs typeface="Calibri"/>
              </a:rPr>
              <a:t> </a:t>
            </a:r>
            <a:r>
              <a:rPr sz="1300" spc="15" dirty="0">
                <a:solidFill>
                  <a:prstClr val="black"/>
                </a:solidFill>
                <a:cs typeface="Calibri"/>
              </a:rPr>
              <a:t>layers</a:t>
            </a:r>
            <a:endParaRPr sz="1300">
              <a:solidFill>
                <a:prstClr val="black"/>
              </a:solidFill>
              <a:cs typeface="Calibri"/>
            </a:endParaRPr>
          </a:p>
        </p:txBody>
      </p:sp>
      <p:sp>
        <p:nvSpPr>
          <p:cNvPr id="6" name="object 6"/>
          <p:cNvSpPr txBox="1"/>
          <p:nvPr/>
        </p:nvSpPr>
        <p:spPr>
          <a:xfrm>
            <a:off x="5761050" y="2598013"/>
            <a:ext cx="1139825" cy="1172845"/>
          </a:xfrm>
          <a:prstGeom prst="rect">
            <a:avLst/>
          </a:prstGeom>
          <a:ln w="19125">
            <a:solidFill>
              <a:srgbClr val="000000"/>
            </a:solidFill>
          </a:ln>
        </p:spPr>
        <p:txBody>
          <a:bodyPr vert="horz" wrap="square" lIns="0" tIns="7185" rIns="0" bIns="0" rtlCol="0">
            <a:spAutoFit/>
          </a:bodyPr>
          <a:lstStyle/>
          <a:p>
            <a:pPr>
              <a:spcBef>
                <a:spcPts val="56"/>
              </a:spcBef>
            </a:pPr>
            <a:endParaRPr sz="2600">
              <a:solidFill>
                <a:prstClr val="black"/>
              </a:solidFill>
              <a:latin typeface="Times New Roman"/>
              <a:cs typeface="Times New Roman"/>
            </a:endParaRPr>
          </a:p>
          <a:p>
            <a:pPr marL="328295"/>
            <a:r>
              <a:rPr sz="2400" spc="5" dirty="0">
                <a:solidFill>
                  <a:prstClr val="black"/>
                </a:solidFill>
                <a:cs typeface="Calibri"/>
              </a:rPr>
              <a:t>MIL</a:t>
            </a:r>
            <a:endParaRPr sz="2400">
              <a:solidFill>
                <a:prstClr val="black"/>
              </a:solidFill>
              <a:cs typeface="Calibri"/>
            </a:endParaRPr>
          </a:p>
        </p:txBody>
      </p:sp>
      <p:sp>
        <p:nvSpPr>
          <p:cNvPr id="7" name="object 7"/>
          <p:cNvSpPr/>
          <p:nvPr/>
        </p:nvSpPr>
        <p:spPr>
          <a:xfrm>
            <a:off x="4088536" y="1866900"/>
            <a:ext cx="1046786" cy="250445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4136478" y="1886038"/>
            <a:ext cx="948055" cy="2419985"/>
          </a:xfrm>
          <a:custGeom>
            <a:avLst/>
            <a:gdLst/>
            <a:ahLst/>
            <a:cxnLst/>
            <a:rect l="l" t="t" r="r" b="b"/>
            <a:pathLst>
              <a:path w="948054" h="2419985">
                <a:moveTo>
                  <a:pt x="947851" y="0"/>
                </a:moveTo>
                <a:lnTo>
                  <a:pt x="0" y="712139"/>
                </a:lnTo>
                <a:lnTo>
                  <a:pt x="0" y="2419553"/>
                </a:lnTo>
                <a:lnTo>
                  <a:pt x="947851" y="1707413"/>
                </a:lnTo>
                <a:lnTo>
                  <a:pt x="947851" y="0"/>
                </a:lnTo>
                <a:close/>
              </a:path>
            </a:pathLst>
          </a:custGeom>
          <a:solidFill>
            <a:srgbClr val="6095C9"/>
          </a:solidFill>
        </p:spPr>
        <p:txBody>
          <a:bodyPr wrap="square" lIns="0" tIns="0" rIns="0" bIns="0" rtlCol="0"/>
          <a:lstStyle/>
          <a:p>
            <a:endParaRPr>
              <a:solidFill>
                <a:prstClr val="black"/>
              </a:solidFill>
            </a:endParaRPr>
          </a:p>
        </p:txBody>
      </p:sp>
      <p:sp>
        <p:nvSpPr>
          <p:cNvPr id="9" name="object 9"/>
          <p:cNvSpPr/>
          <p:nvPr/>
        </p:nvSpPr>
        <p:spPr>
          <a:xfrm>
            <a:off x="4136478" y="1886038"/>
            <a:ext cx="948055" cy="2419985"/>
          </a:xfrm>
          <a:custGeom>
            <a:avLst/>
            <a:gdLst/>
            <a:ahLst/>
            <a:cxnLst/>
            <a:rect l="l" t="t" r="r" b="b"/>
            <a:pathLst>
              <a:path w="948054" h="2419985">
                <a:moveTo>
                  <a:pt x="947851" y="0"/>
                </a:moveTo>
                <a:lnTo>
                  <a:pt x="0" y="712143"/>
                </a:lnTo>
                <a:lnTo>
                  <a:pt x="0" y="2419557"/>
                </a:lnTo>
                <a:lnTo>
                  <a:pt x="947851" y="1707414"/>
                </a:lnTo>
                <a:lnTo>
                  <a:pt x="947851" y="0"/>
                </a:lnTo>
                <a:close/>
              </a:path>
            </a:pathLst>
          </a:custGeom>
          <a:ln w="8492">
            <a:solidFill>
              <a:srgbClr val="000000"/>
            </a:solidFill>
          </a:ln>
        </p:spPr>
        <p:txBody>
          <a:bodyPr wrap="square" lIns="0" tIns="0" rIns="0" bIns="0" rtlCol="0"/>
          <a:lstStyle/>
          <a:p>
            <a:endParaRPr>
              <a:solidFill>
                <a:prstClr val="black"/>
              </a:solidFill>
            </a:endParaRPr>
          </a:p>
        </p:txBody>
      </p:sp>
      <p:sp>
        <p:nvSpPr>
          <p:cNvPr id="10" name="object 10"/>
          <p:cNvSpPr/>
          <p:nvPr/>
        </p:nvSpPr>
        <p:spPr>
          <a:xfrm>
            <a:off x="4352366" y="1866900"/>
            <a:ext cx="1038275" cy="250445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4394987" y="1886038"/>
            <a:ext cx="948055" cy="2419985"/>
          </a:xfrm>
          <a:custGeom>
            <a:avLst/>
            <a:gdLst/>
            <a:ahLst/>
            <a:cxnLst/>
            <a:rect l="l" t="t" r="r" b="b"/>
            <a:pathLst>
              <a:path w="948054" h="2419985">
                <a:moveTo>
                  <a:pt x="947851" y="0"/>
                </a:moveTo>
                <a:lnTo>
                  <a:pt x="0" y="712139"/>
                </a:lnTo>
                <a:lnTo>
                  <a:pt x="0" y="2419553"/>
                </a:lnTo>
                <a:lnTo>
                  <a:pt x="947851" y="1707413"/>
                </a:lnTo>
                <a:lnTo>
                  <a:pt x="947851" y="0"/>
                </a:lnTo>
                <a:close/>
              </a:path>
            </a:pathLst>
          </a:custGeom>
          <a:solidFill>
            <a:srgbClr val="6095C9"/>
          </a:solidFill>
        </p:spPr>
        <p:txBody>
          <a:bodyPr wrap="square" lIns="0" tIns="0" rIns="0" bIns="0" rtlCol="0"/>
          <a:lstStyle/>
          <a:p>
            <a:endParaRPr>
              <a:solidFill>
                <a:prstClr val="black"/>
              </a:solidFill>
            </a:endParaRPr>
          </a:p>
        </p:txBody>
      </p:sp>
      <p:sp>
        <p:nvSpPr>
          <p:cNvPr id="12" name="object 12"/>
          <p:cNvSpPr/>
          <p:nvPr/>
        </p:nvSpPr>
        <p:spPr>
          <a:xfrm>
            <a:off x="4394987" y="1886038"/>
            <a:ext cx="948055" cy="2419985"/>
          </a:xfrm>
          <a:custGeom>
            <a:avLst/>
            <a:gdLst/>
            <a:ahLst/>
            <a:cxnLst/>
            <a:rect l="l" t="t" r="r" b="b"/>
            <a:pathLst>
              <a:path w="948054" h="2419985">
                <a:moveTo>
                  <a:pt x="947851" y="0"/>
                </a:moveTo>
                <a:lnTo>
                  <a:pt x="0" y="712143"/>
                </a:lnTo>
                <a:lnTo>
                  <a:pt x="0" y="2419557"/>
                </a:lnTo>
                <a:lnTo>
                  <a:pt x="947851" y="1707414"/>
                </a:lnTo>
                <a:lnTo>
                  <a:pt x="947851" y="0"/>
                </a:lnTo>
                <a:close/>
              </a:path>
            </a:pathLst>
          </a:custGeom>
          <a:ln w="8492">
            <a:solidFill>
              <a:srgbClr val="000000"/>
            </a:solidFill>
          </a:ln>
        </p:spPr>
        <p:txBody>
          <a:bodyPr wrap="square" lIns="0" tIns="0" rIns="0" bIns="0" rtlCol="0"/>
          <a:lstStyle/>
          <a:p>
            <a:endParaRPr>
              <a:solidFill>
                <a:prstClr val="black"/>
              </a:solidFill>
            </a:endParaRPr>
          </a:p>
        </p:txBody>
      </p:sp>
      <p:sp>
        <p:nvSpPr>
          <p:cNvPr id="13" name="object 13"/>
          <p:cNvSpPr txBox="1"/>
          <p:nvPr/>
        </p:nvSpPr>
        <p:spPr>
          <a:xfrm>
            <a:off x="4089224" y="4358928"/>
            <a:ext cx="1188085" cy="424815"/>
          </a:xfrm>
          <a:prstGeom prst="rect">
            <a:avLst/>
          </a:prstGeom>
        </p:spPr>
        <p:txBody>
          <a:bodyPr vert="horz" wrap="square" lIns="0" tIns="0" rIns="0" bIns="0" rtlCol="0">
            <a:spAutoFit/>
          </a:bodyPr>
          <a:lstStyle/>
          <a:p>
            <a:pPr marL="12700" marR="5080" indent="166370">
              <a:lnSpc>
                <a:spcPct val="102800"/>
              </a:lnSpc>
            </a:pPr>
            <a:r>
              <a:rPr sz="1300" spc="10" dirty="0">
                <a:solidFill>
                  <a:prstClr val="black"/>
                </a:solidFill>
                <a:cs typeface="Calibri"/>
              </a:rPr>
              <a:t>Spatial </a:t>
            </a:r>
            <a:r>
              <a:rPr sz="1300" spc="15" dirty="0">
                <a:solidFill>
                  <a:prstClr val="black"/>
                </a:solidFill>
                <a:cs typeface="Calibri"/>
              </a:rPr>
              <a:t>class  probability</a:t>
            </a:r>
            <a:r>
              <a:rPr sz="1300" spc="-75" dirty="0">
                <a:solidFill>
                  <a:prstClr val="black"/>
                </a:solidFill>
                <a:cs typeface="Calibri"/>
              </a:rPr>
              <a:t> </a:t>
            </a:r>
            <a:r>
              <a:rPr sz="1300" spc="20" dirty="0">
                <a:solidFill>
                  <a:prstClr val="black"/>
                </a:solidFill>
                <a:cs typeface="Calibri"/>
              </a:rPr>
              <a:t>maps</a:t>
            </a:r>
            <a:endParaRPr sz="1300">
              <a:solidFill>
                <a:prstClr val="black"/>
              </a:solidFill>
              <a:cs typeface="Calibri"/>
            </a:endParaRPr>
          </a:p>
        </p:txBody>
      </p:sp>
      <p:sp>
        <p:nvSpPr>
          <p:cNvPr id="14" name="object 14"/>
          <p:cNvSpPr/>
          <p:nvPr/>
        </p:nvSpPr>
        <p:spPr>
          <a:xfrm>
            <a:off x="7152309" y="3055448"/>
            <a:ext cx="1123381" cy="399014"/>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7195591" y="3085592"/>
            <a:ext cx="1034415" cy="306070"/>
          </a:xfrm>
          <a:custGeom>
            <a:avLst/>
            <a:gdLst/>
            <a:ahLst/>
            <a:cxnLst/>
            <a:rect l="l" t="t" r="r" b="b"/>
            <a:pathLst>
              <a:path w="1034415" h="306070">
                <a:moveTo>
                  <a:pt x="0" y="0"/>
                </a:moveTo>
                <a:lnTo>
                  <a:pt x="1034021" y="0"/>
                </a:lnTo>
                <a:lnTo>
                  <a:pt x="1034021" y="305625"/>
                </a:lnTo>
                <a:lnTo>
                  <a:pt x="0" y="305625"/>
                </a:lnTo>
                <a:lnTo>
                  <a:pt x="0" y="0"/>
                </a:lnTo>
                <a:close/>
              </a:path>
            </a:pathLst>
          </a:custGeom>
          <a:solidFill>
            <a:srgbClr val="89A24C"/>
          </a:solidFill>
        </p:spPr>
        <p:txBody>
          <a:bodyPr wrap="square" lIns="0" tIns="0" rIns="0" bIns="0" rtlCol="0"/>
          <a:lstStyle/>
          <a:p>
            <a:endParaRPr>
              <a:solidFill>
                <a:prstClr val="black"/>
              </a:solidFill>
            </a:endParaRPr>
          </a:p>
        </p:txBody>
      </p:sp>
      <p:sp>
        <p:nvSpPr>
          <p:cNvPr id="16" name="object 16"/>
          <p:cNvSpPr/>
          <p:nvPr/>
        </p:nvSpPr>
        <p:spPr>
          <a:xfrm>
            <a:off x="7195591" y="3085592"/>
            <a:ext cx="1034415" cy="306070"/>
          </a:xfrm>
          <a:custGeom>
            <a:avLst/>
            <a:gdLst/>
            <a:ahLst/>
            <a:cxnLst/>
            <a:rect l="l" t="t" r="r" b="b"/>
            <a:pathLst>
              <a:path w="1034415" h="306070">
                <a:moveTo>
                  <a:pt x="0" y="0"/>
                </a:moveTo>
                <a:lnTo>
                  <a:pt x="1034021" y="0"/>
                </a:lnTo>
                <a:lnTo>
                  <a:pt x="1034021" y="305628"/>
                </a:lnTo>
                <a:lnTo>
                  <a:pt x="0" y="305628"/>
                </a:lnTo>
                <a:lnTo>
                  <a:pt x="0" y="0"/>
                </a:lnTo>
                <a:close/>
              </a:path>
            </a:pathLst>
          </a:custGeom>
          <a:ln w="8491">
            <a:solidFill>
              <a:srgbClr val="000000"/>
            </a:solidFill>
          </a:ln>
        </p:spPr>
        <p:txBody>
          <a:bodyPr wrap="square" lIns="0" tIns="0" rIns="0" bIns="0" rtlCol="0"/>
          <a:lstStyle/>
          <a:p>
            <a:endParaRPr>
              <a:solidFill>
                <a:prstClr val="black"/>
              </a:solidFill>
            </a:endParaRPr>
          </a:p>
        </p:txBody>
      </p:sp>
      <p:sp>
        <p:nvSpPr>
          <p:cNvPr id="17" name="object 17"/>
          <p:cNvSpPr txBox="1"/>
          <p:nvPr/>
        </p:nvSpPr>
        <p:spPr>
          <a:xfrm>
            <a:off x="7322666" y="3563845"/>
            <a:ext cx="775970" cy="424815"/>
          </a:xfrm>
          <a:prstGeom prst="rect">
            <a:avLst/>
          </a:prstGeom>
        </p:spPr>
        <p:txBody>
          <a:bodyPr vert="horz" wrap="square" lIns="0" tIns="0" rIns="0" bIns="0" rtlCol="0">
            <a:spAutoFit/>
          </a:bodyPr>
          <a:lstStyle/>
          <a:p>
            <a:pPr marL="12700" marR="5080" indent="76835">
              <a:lnSpc>
                <a:spcPct val="102800"/>
              </a:lnSpc>
            </a:pPr>
            <a:r>
              <a:rPr sz="1300" spc="15" dirty="0">
                <a:solidFill>
                  <a:prstClr val="black"/>
                </a:solidFill>
                <a:cs typeface="Calibri"/>
              </a:rPr>
              <a:t>Per class  probability</a:t>
            </a:r>
            <a:endParaRPr sz="1300">
              <a:solidFill>
                <a:prstClr val="black"/>
              </a:solidFill>
              <a:cs typeface="Calibri"/>
            </a:endParaRPr>
          </a:p>
        </p:txBody>
      </p:sp>
      <p:sp>
        <p:nvSpPr>
          <p:cNvPr id="18" name="object 18"/>
          <p:cNvSpPr txBox="1"/>
          <p:nvPr/>
        </p:nvSpPr>
        <p:spPr>
          <a:xfrm>
            <a:off x="1250846" y="4713090"/>
            <a:ext cx="535940" cy="260985"/>
          </a:xfrm>
          <a:prstGeom prst="rect">
            <a:avLst/>
          </a:prstGeom>
        </p:spPr>
        <p:txBody>
          <a:bodyPr vert="horz" wrap="square" lIns="0" tIns="0" rIns="0" bIns="0" rtlCol="0">
            <a:spAutoFit/>
          </a:bodyPr>
          <a:lstStyle/>
          <a:p>
            <a:pPr marL="12700"/>
            <a:r>
              <a:rPr sz="1600" dirty="0">
                <a:solidFill>
                  <a:prstClr val="black"/>
                </a:solidFill>
                <a:cs typeface="Calibri"/>
              </a:rPr>
              <a:t>Image</a:t>
            </a:r>
            <a:endParaRPr sz="1600">
              <a:solidFill>
                <a:prstClr val="black"/>
              </a:solidFill>
              <a:cs typeface="Calibri"/>
            </a:endParaRPr>
          </a:p>
        </p:txBody>
      </p:sp>
      <p:sp>
        <p:nvSpPr>
          <p:cNvPr id="19" name="object 19"/>
          <p:cNvSpPr txBox="1"/>
          <p:nvPr/>
        </p:nvSpPr>
        <p:spPr>
          <a:xfrm>
            <a:off x="5679847" y="3862092"/>
            <a:ext cx="1229995" cy="424815"/>
          </a:xfrm>
          <a:prstGeom prst="rect">
            <a:avLst/>
          </a:prstGeom>
        </p:spPr>
        <p:txBody>
          <a:bodyPr vert="horz" wrap="square" lIns="0" tIns="0" rIns="0" bIns="0" rtlCol="0">
            <a:spAutoFit/>
          </a:bodyPr>
          <a:lstStyle/>
          <a:p>
            <a:pPr marL="316865" marR="5080" indent="-304800">
              <a:lnSpc>
                <a:spcPct val="102800"/>
              </a:lnSpc>
            </a:pPr>
            <a:r>
              <a:rPr sz="1300" spc="15" dirty="0">
                <a:solidFill>
                  <a:prstClr val="black"/>
                </a:solidFill>
                <a:cs typeface="Calibri"/>
              </a:rPr>
              <a:t>Multiple</a:t>
            </a:r>
            <a:r>
              <a:rPr sz="1300" spc="-65" dirty="0">
                <a:solidFill>
                  <a:prstClr val="black"/>
                </a:solidFill>
                <a:cs typeface="Calibri"/>
              </a:rPr>
              <a:t> </a:t>
            </a:r>
            <a:r>
              <a:rPr sz="1300" spc="15" dirty="0">
                <a:solidFill>
                  <a:prstClr val="black"/>
                </a:solidFill>
                <a:cs typeface="Calibri"/>
              </a:rPr>
              <a:t>Instance  Learning</a:t>
            </a:r>
            <a:endParaRPr sz="1300">
              <a:solidFill>
                <a:prstClr val="black"/>
              </a:solidFill>
              <a:cs typeface="Calibri"/>
            </a:endParaRPr>
          </a:p>
        </p:txBody>
      </p:sp>
      <p:sp>
        <p:nvSpPr>
          <p:cNvPr id="20" name="Title 1"/>
          <p:cNvSpPr txBox="1">
            <a:spLocks/>
          </p:cNvSpPr>
          <p:nvPr/>
        </p:nvSpPr>
        <p:spPr>
          <a:xfrm>
            <a:off x="762000" y="257911"/>
            <a:ext cx="7011186" cy="694690"/>
          </a:xfrm>
          <a:prstGeom prst="rect">
            <a:avLst/>
          </a:prstGeom>
        </p:spPr>
        <p:txBody>
          <a:bodyPr/>
          <a:lstStyle>
            <a:lvl1pPr>
              <a:defRPr>
                <a:latin typeface="+mj-lt"/>
                <a:ea typeface="+mj-ea"/>
                <a:cs typeface="+mj-cs"/>
              </a:defRPr>
            </a:lvl1pPr>
          </a:lstStyle>
          <a:p>
            <a:r>
              <a:rPr lang="en-US" sz="3500" kern="0" dirty="0" smtClean="0">
                <a:solidFill>
                  <a:sysClr val="windowText" lastClr="000000"/>
                </a:solidFill>
              </a:rPr>
              <a:t>Caption generation:</a:t>
            </a:r>
            <a:endParaRPr lang="en-US" sz="3500" kern="0" dirty="0">
              <a:solidFill>
                <a:sysClr val="windowText" lastClr="000000"/>
              </a:solidFill>
            </a:endParaRPr>
          </a:p>
          <a:p>
            <a:r>
              <a:rPr lang="en-US" sz="3500" kern="0" dirty="0" smtClean="0">
                <a:solidFill>
                  <a:sysClr val="windowText" lastClr="000000"/>
                </a:solidFill>
              </a:rPr>
              <a:t>      Visual detectors:</a:t>
            </a:r>
            <a:endParaRPr lang="en-US" sz="3500" kern="0" dirty="0">
              <a:solidFill>
                <a:sysClr val="windowText" lastClr="000000"/>
              </a:solidFill>
            </a:endParaRPr>
          </a:p>
        </p:txBody>
      </p:sp>
      <p:sp>
        <p:nvSpPr>
          <p:cNvPr id="22" name="TextBox 21"/>
          <p:cNvSpPr txBox="1"/>
          <p:nvPr/>
        </p:nvSpPr>
        <p:spPr>
          <a:xfrm>
            <a:off x="1526973" y="1380492"/>
            <a:ext cx="6482480" cy="369332"/>
          </a:xfrm>
          <a:prstGeom prst="rect">
            <a:avLst/>
          </a:prstGeom>
          <a:noFill/>
        </p:spPr>
        <p:txBody>
          <a:bodyPr wrap="none" rtlCol="0">
            <a:spAutoFit/>
          </a:bodyPr>
          <a:lstStyle/>
          <a:p>
            <a:r>
              <a:rPr lang="en-US" dirty="0" smtClean="0">
                <a:solidFill>
                  <a:prstClr val="black"/>
                </a:solidFill>
              </a:rPr>
              <a:t>Detects a set of words that are likely o be part of the image caption</a:t>
            </a:r>
            <a:endParaRPr lang="en-US" dirty="0">
              <a:solidFill>
                <a:prstClr val="black"/>
              </a:solidFil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101703487"/>
              </p:ext>
            </p:extLst>
          </p:nvPr>
        </p:nvGraphicFramePr>
        <p:xfrm>
          <a:off x="1350963" y="4813300"/>
          <a:ext cx="4381500" cy="1150938"/>
        </p:xfrm>
        <a:graphic>
          <a:graphicData uri="http://schemas.openxmlformats.org/presentationml/2006/ole">
            <mc:AlternateContent xmlns:mc="http://schemas.openxmlformats.org/markup-compatibility/2006">
              <mc:Choice xmlns:v="urn:schemas-microsoft-com:vml" Requires="v">
                <p:oleObj spid="_x0000_s2090" name="Equation" r:id="rId7" imgW="2082600" imgH="634680" progId="Equation.DSMT4">
                  <p:embed/>
                </p:oleObj>
              </mc:Choice>
              <mc:Fallback>
                <p:oleObj name="Equation" r:id="rId7" imgW="2082600" imgH="634680" progId="Equation.DSMT4">
                  <p:embed/>
                  <p:pic>
                    <p:nvPicPr>
                      <p:cNvPr id="0" name=""/>
                      <p:cNvPicPr/>
                      <p:nvPr/>
                    </p:nvPicPr>
                    <p:blipFill>
                      <a:blip r:embed="rId8"/>
                      <a:stretch>
                        <a:fillRect/>
                      </a:stretch>
                    </p:blipFill>
                    <p:spPr>
                      <a:xfrm>
                        <a:off x="1350963" y="4813300"/>
                        <a:ext cx="4381500" cy="1150938"/>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5779117" y="4843582"/>
          <a:ext cx="3355975" cy="825500"/>
        </p:xfrm>
        <a:graphic>
          <a:graphicData uri="http://schemas.openxmlformats.org/presentationml/2006/ole">
            <mc:AlternateContent xmlns:mc="http://schemas.openxmlformats.org/markup-compatibility/2006">
              <mc:Choice xmlns:v="urn:schemas-microsoft-com:vml" Requires="v">
                <p:oleObj spid="_x0000_s2091" name="Equation" r:id="rId9" imgW="1206360" imgH="368280" progId="Equation.DSMT4">
                  <p:embed/>
                </p:oleObj>
              </mc:Choice>
              <mc:Fallback>
                <p:oleObj name="Equation" r:id="rId9" imgW="1206360" imgH="368280" progId="Equation.DSMT4">
                  <p:embed/>
                  <p:pic>
                    <p:nvPicPr>
                      <p:cNvPr id="0" name=""/>
                      <p:cNvPicPr/>
                      <p:nvPr/>
                    </p:nvPicPr>
                    <p:blipFill>
                      <a:blip r:embed="rId10"/>
                      <a:stretch>
                        <a:fillRect/>
                      </a:stretch>
                    </p:blipFill>
                    <p:spPr>
                      <a:xfrm>
                        <a:off x="5779117" y="4843582"/>
                        <a:ext cx="3355975" cy="825500"/>
                      </a:xfrm>
                      <a:prstGeom prst="rect">
                        <a:avLst/>
                      </a:prstGeom>
                    </p:spPr>
                  </p:pic>
                </p:oleObj>
              </mc:Fallback>
            </mc:AlternateContent>
          </a:graphicData>
        </a:graphic>
      </p:graphicFrame>
      <p:sp>
        <p:nvSpPr>
          <p:cNvPr id="25" name="TextBox 24"/>
          <p:cNvSpPr txBox="1"/>
          <p:nvPr/>
        </p:nvSpPr>
        <p:spPr>
          <a:xfrm>
            <a:off x="7278860" y="6102646"/>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003556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0" y="0"/>
            <a:ext cx="4916373" cy="677108"/>
          </a:xfrm>
          <a:prstGeom prst="rect">
            <a:avLst/>
          </a:prstGeom>
        </p:spPr>
        <p:txBody>
          <a:bodyPr vert="horz" wrap="square" lIns="0" tIns="0" rIns="0" bIns="0" rtlCol="0">
            <a:spAutoFit/>
          </a:bodyPr>
          <a:lstStyle/>
          <a:p>
            <a:pPr marL="12700">
              <a:lnSpc>
                <a:spcPct val="100000"/>
              </a:lnSpc>
            </a:pPr>
            <a:r>
              <a:rPr lang="en-US" dirty="0" smtClean="0"/>
              <a:t>Visual detectors</a:t>
            </a:r>
            <a:endParaRPr dirty="0"/>
          </a:p>
        </p:txBody>
      </p:sp>
      <p:sp>
        <p:nvSpPr>
          <p:cNvPr id="4" name="object 4"/>
          <p:cNvSpPr/>
          <p:nvPr/>
        </p:nvSpPr>
        <p:spPr>
          <a:xfrm>
            <a:off x="292100" y="632175"/>
            <a:ext cx="8559800" cy="1854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7" name="object 3"/>
          <p:cNvSpPr/>
          <p:nvPr/>
        </p:nvSpPr>
        <p:spPr>
          <a:xfrm>
            <a:off x="194430" y="2448685"/>
            <a:ext cx="8737600" cy="1854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8" name="object 2"/>
          <p:cNvSpPr/>
          <p:nvPr/>
        </p:nvSpPr>
        <p:spPr>
          <a:xfrm>
            <a:off x="683568" y="4359725"/>
            <a:ext cx="7264400" cy="197519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TextBox 8"/>
          <p:cNvSpPr txBox="1"/>
          <p:nvPr/>
        </p:nvSpPr>
        <p:spPr>
          <a:xfrm>
            <a:off x="6156176" y="6537700"/>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smtClean="0">
                <a:solidFill>
                  <a:schemeClr val="bg1">
                    <a:lumMod val="50000"/>
                  </a:schemeClr>
                </a:solidFill>
              </a:rPr>
              <a:t>Saurabh</a:t>
            </a:r>
            <a:r>
              <a:rPr lang="en-US" sz="1000" b="1" spc="-75" dirty="0" smtClean="0">
                <a:solidFill>
                  <a:schemeClr val="bg1">
                    <a:lumMod val="50000"/>
                  </a:schemeClr>
                </a:solidFill>
              </a:rPr>
              <a:t> </a:t>
            </a:r>
            <a:r>
              <a:rPr lang="en-US" sz="1000" b="1" spc="-10" dirty="0" smtClean="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314541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89607" y="489673"/>
            <a:ext cx="5591594" cy="359519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4" name="object 4"/>
          <p:cNvSpPr/>
          <p:nvPr/>
        </p:nvSpPr>
        <p:spPr>
          <a:xfrm>
            <a:off x="1752600" y="1104456"/>
            <a:ext cx="1048816" cy="39573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6" name="object 6"/>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7" name="object 7"/>
          <p:cNvSpPr/>
          <p:nvPr/>
        </p:nvSpPr>
        <p:spPr>
          <a:xfrm>
            <a:off x="4267504" y="968782"/>
            <a:ext cx="1172870"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8" name="object 8"/>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9" name="object 9"/>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0" name="object 10"/>
          <p:cNvSpPr/>
          <p:nvPr/>
        </p:nvSpPr>
        <p:spPr>
          <a:xfrm>
            <a:off x="4414113" y="2042910"/>
            <a:ext cx="1150315"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2" name="object 12"/>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3" name="object 13"/>
          <p:cNvSpPr/>
          <p:nvPr/>
        </p:nvSpPr>
        <p:spPr>
          <a:xfrm>
            <a:off x="1752600" y="2721310"/>
            <a:ext cx="1037539" cy="3844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5" name="object 15"/>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6" name="object 16"/>
          <p:cNvSpPr/>
          <p:nvPr/>
        </p:nvSpPr>
        <p:spPr>
          <a:xfrm>
            <a:off x="4166006" y="1715022"/>
            <a:ext cx="1127760" cy="3957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8" name="object 18"/>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19" name="object 19"/>
          <p:cNvSpPr/>
          <p:nvPr/>
        </p:nvSpPr>
        <p:spPr>
          <a:xfrm>
            <a:off x="5722315" y="2099438"/>
            <a:ext cx="676655"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21" name="object 21"/>
          <p:cNvSpPr/>
          <p:nvPr/>
        </p:nvSpPr>
        <p:spPr>
          <a:xfrm>
            <a:off x="6170739" y="5339697"/>
            <a:ext cx="2681160" cy="117540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2" name="object 22"/>
          <p:cNvSpPr/>
          <p:nvPr/>
        </p:nvSpPr>
        <p:spPr>
          <a:xfrm>
            <a:off x="6218325"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6179794" y="4318000"/>
            <a:ext cx="2672105" cy="81373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4" name="object 24"/>
          <p:cNvSpPr/>
          <p:nvPr/>
        </p:nvSpPr>
        <p:spPr>
          <a:xfrm>
            <a:off x="6859143"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5" name="object 25"/>
          <p:cNvSpPr/>
          <p:nvPr/>
        </p:nvSpPr>
        <p:spPr>
          <a:xfrm>
            <a:off x="6222847" y="4338218"/>
            <a:ext cx="2592222" cy="735016"/>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26" name="object 26"/>
          <p:cNvSpPr txBox="1"/>
          <p:nvPr/>
        </p:nvSpPr>
        <p:spPr>
          <a:xfrm>
            <a:off x="5937250" y="4298950"/>
            <a:ext cx="3206750" cy="2540000"/>
          </a:xfrm>
          <a:prstGeom prst="rect">
            <a:avLst/>
          </a:prstGeom>
        </p:spPr>
        <p:txBody>
          <a:bodyPr vert="horz" wrap="square" lIns="0" tIns="117475" rIns="0" bIns="0" rtlCol="0">
            <a:spAutoFit/>
          </a:bodyPr>
          <a:lstStyle/>
          <a:p>
            <a:pPr marL="1003300" marR="1013460" indent="-22225">
              <a:lnSpc>
                <a:spcPts val="2350"/>
              </a:lnSpc>
              <a:spcBef>
                <a:spcPts val="925"/>
              </a:spcBef>
            </a:pPr>
            <a:r>
              <a:rPr sz="2000" spc="-5" dirty="0">
                <a:solidFill>
                  <a:srgbClr val="FFFFFF"/>
                </a:solidFill>
                <a:cs typeface="Calibri"/>
              </a:rPr>
              <a:t>3.</a:t>
            </a:r>
            <a:r>
              <a:rPr sz="2000" spc="-70" dirty="0">
                <a:solidFill>
                  <a:srgbClr val="FFFFFF"/>
                </a:solidFill>
                <a:cs typeface="Calibri"/>
              </a:rPr>
              <a:t> </a:t>
            </a:r>
            <a:r>
              <a:rPr sz="2000" spc="-5" dirty="0">
                <a:solidFill>
                  <a:srgbClr val="FFFFFF"/>
                </a:solidFill>
                <a:cs typeface="Calibri"/>
              </a:rPr>
              <a:t>Sentence  </a:t>
            </a:r>
            <a:r>
              <a:rPr sz="2000" spc="-45" dirty="0">
                <a:solidFill>
                  <a:srgbClr val="FFFFFF"/>
                </a:solidFill>
                <a:cs typeface="Calibri"/>
              </a:rPr>
              <a:t>Re7Ranking</a:t>
            </a:r>
            <a:endParaRPr sz="2000">
              <a:solidFill>
                <a:prstClr val="black"/>
              </a:solidFill>
              <a:cs typeface="Calibri"/>
            </a:endParaRPr>
          </a:p>
          <a:p>
            <a:endParaRPr sz="2000">
              <a:solidFill>
                <a:prstClr val="black"/>
              </a:solidFill>
              <a:latin typeface="Times New Roman"/>
              <a:cs typeface="Times New Roman"/>
            </a:endParaRPr>
          </a:p>
          <a:p>
            <a:pPr>
              <a:spcBef>
                <a:spcPts val="32"/>
              </a:spcBef>
            </a:pPr>
            <a:endParaRPr sz="2500">
              <a:solidFill>
                <a:prstClr val="black"/>
              </a:solidFill>
              <a:latin typeface="Times New Roman"/>
              <a:cs typeface="Times New Roman"/>
            </a:endParaRPr>
          </a:p>
          <a:p>
            <a:pPr marL="742315" marR="608330" indent="-167640">
              <a:lnSpc>
                <a:spcPts val="1989"/>
              </a:lnSpc>
            </a:pPr>
            <a:r>
              <a:rPr sz="1700" spc="5" dirty="0">
                <a:solidFill>
                  <a:prstClr val="black"/>
                </a:solidFill>
                <a:cs typeface="Calibri"/>
              </a:rPr>
              <a:t>#1 A woman holding a  camera </a:t>
            </a:r>
            <a:r>
              <a:rPr sz="1700" dirty="0">
                <a:solidFill>
                  <a:prstClr val="black"/>
                </a:solidFill>
                <a:cs typeface="Calibri"/>
              </a:rPr>
              <a:t>in </a:t>
            </a:r>
            <a:r>
              <a:rPr sz="1700" spc="5" dirty="0">
                <a:solidFill>
                  <a:prstClr val="black"/>
                </a:solidFill>
                <a:cs typeface="Calibri"/>
              </a:rPr>
              <a:t>a</a:t>
            </a:r>
            <a:r>
              <a:rPr sz="1700" spc="-90" dirty="0">
                <a:solidFill>
                  <a:prstClr val="black"/>
                </a:solidFill>
                <a:cs typeface="Calibri"/>
              </a:rPr>
              <a:t> </a:t>
            </a:r>
            <a:r>
              <a:rPr sz="1700" spc="5" dirty="0">
                <a:solidFill>
                  <a:prstClr val="black"/>
                </a:solidFill>
                <a:cs typeface="Calibri"/>
              </a:rPr>
              <a:t>crowd.</a:t>
            </a:r>
            <a:endParaRPr sz="1700">
              <a:solidFill>
                <a:prstClr val="black"/>
              </a:solidFill>
              <a:cs typeface="Calibri"/>
            </a:endParaRPr>
          </a:p>
          <a:p>
            <a:pPr>
              <a:spcBef>
                <a:spcPts val="46"/>
              </a:spcBef>
            </a:pPr>
            <a:endParaRPr sz="1700">
              <a:solidFill>
                <a:prstClr val="black"/>
              </a:solidFill>
              <a:latin typeface="Times New Roman"/>
              <a:cs typeface="Times New Roman"/>
            </a:endParaRPr>
          </a:p>
          <a:p>
            <a:pPr marR="495934" algn="r"/>
            <a:r>
              <a:rPr sz="1200" dirty="0">
                <a:solidFill>
                  <a:srgbClr val="898989"/>
                </a:solidFill>
                <a:cs typeface="Calibri"/>
              </a:rPr>
              <a:t>3</a:t>
            </a:r>
            <a:endParaRPr sz="1200">
              <a:solidFill>
                <a:prstClr val="black"/>
              </a:solidFill>
              <a:cs typeface="Calibri"/>
            </a:endParaRPr>
          </a:p>
        </p:txBody>
      </p:sp>
      <p:sp>
        <p:nvSpPr>
          <p:cNvPr id="27" name="object 27"/>
          <p:cNvSpPr/>
          <p:nvPr/>
        </p:nvSpPr>
        <p:spPr>
          <a:xfrm>
            <a:off x="3154426" y="5339697"/>
            <a:ext cx="2690228" cy="1175402"/>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28" name="object 28"/>
          <p:cNvSpPr/>
          <p:nvPr/>
        </p:nvSpPr>
        <p:spPr>
          <a:xfrm>
            <a:off x="3198772"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9" name="object 29"/>
          <p:cNvSpPr txBox="1"/>
          <p:nvPr/>
        </p:nvSpPr>
        <p:spPr>
          <a:xfrm>
            <a:off x="3345037" y="5577763"/>
            <a:ext cx="2311400" cy="699770"/>
          </a:xfrm>
          <a:prstGeom prst="rect">
            <a:avLst/>
          </a:prstGeom>
        </p:spPr>
        <p:txBody>
          <a:bodyPr vert="horz" wrap="square" lIns="0" tIns="0" rIns="0" bIns="0" rtlCol="0">
            <a:spAutoFit/>
          </a:bodyPr>
          <a:lstStyle/>
          <a:p>
            <a:pPr algn="ctr"/>
            <a:r>
              <a:rPr sz="1100" spc="20" dirty="0">
                <a:solidFill>
                  <a:prstClr val="black"/>
                </a:solidFill>
                <a:cs typeface="Calibri"/>
              </a:rPr>
              <a:t>A </a:t>
            </a:r>
            <a:r>
              <a:rPr sz="1100" spc="15" dirty="0">
                <a:solidFill>
                  <a:prstClr val="black"/>
                </a:solidFill>
                <a:cs typeface="Calibri"/>
              </a:rPr>
              <a:t>purple </a:t>
            </a:r>
            <a:r>
              <a:rPr sz="1100" spc="20" dirty="0">
                <a:solidFill>
                  <a:prstClr val="black"/>
                </a:solidFill>
                <a:cs typeface="Calibri"/>
              </a:rPr>
              <a:t>camera </a:t>
            </a:r>
            <a:r>
              <a:rPr sz="1100" spc="15" dirty="0">
                <a:solidFill>
                  <a:prstClr val="black"/>
                </a:solidFill>
                <a:cs typeface="Calibri"/>
              </a:rPr>
              <a:t>with a</a:t>
            </a:r>
            <a:r>
              <a:rPr sz="1100" spc="-85" dirty="0">
                <a:solidFill>
                  <a:prstClr val="black"/>
                </a:solidFill>
                <a:cs typeface="Calibri"/>
              </a:rPr>
              <a:t> </a:t>
            </a:r>
            <a:r>
              <a:rPr sz="1100" spc="20" dirty="0">
                <a:solidFill>
                  <a:prstClr val="black"/>
                </a:solidFill>
                <a:cs typeface="Calibri"/>
              </a:rPr>
              <a:t>woman.</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 </a:t>
            </a:r>
            <a:r>
              <a:rPr sz="1100" spc="20" dirty="0">
                <a:solidFill>
                  <a:prstClr val="black"/>
                </a:solidFill>
                <a:cs typeface="Calibri"/>
              </a:rPr>
              <a:t>camera </a:t>
            </a:r>
            <a:r>
              <a:rPr sz="1100" spc="15" dirty="0">
                <a:solidFill>
                  <a:prstClr val="black"/>
                </a:solidFill>
                <a:cs typeface="Calibri"/>
              </a:rPr>
              <a:t>in a</a:t>
            </a:r>
            <a:r>
              <a:rPr sz="1100" spc="-114" dirty="0">
                <a:solidFill>
                  <a:prstClr val="black"/>
                </a:solidFill>
                <a:cs typeface="Calibri"/>
              </a:rPr>
              <a:t> </a:t>
            </a:r>
            <a:r>
              <a:rPr sz="1100" spc="15" dirty="0">
                <a:solidFill>
                  <a:prstClr val="black"/>
                </a:solidFill>
                <a:cs typeface="Calibri"/>
              </a:rPr>
              <a:t>crowd.</a:t>
            </a:r>
            <a:endParaRPr sz="1100">
              <a:solidFill>
                <a:prstClr val="black"/>
              </a:solidFill>
              <a:cs typeface="Calibri"/>
            </a:endParaRPr>
          </a:p>
          <a:p>
            <a:pPr algn="ctr">
              <a:spcBef>
                <a:spcPts val="30"/>
              </a:spcBef>
            </a:pPr>
            <a:r>
              <a:rPr sz="1100" spc="5" dirty="0">
                <a:solidFill>
                  <a:prstClr val="black"/>
                </a:solidFill>
                <a:cs typeface="Calibri"/>
              </a:rPr>
              <a:t>...</a:t>
            </a:r>
            <a:endParaRPr sz="110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a:t>
            </a:r>
            <a:r>
              <a:rPr sz="1100" spc="-114" dirty="0">
                <a:solidFill>
                  <a:prstClr val="black"/>
                </a:solidFill>
                <a:cs typeface="Calibri"/>
              </a:rPr>
              <a:t> </a:t>
            </a:r>
            <a:r>
              <a:rPr sz="1100" spc="15" dirty="0">
                <a:solidFill>
                  <a:prstClr val="black"/>
                </a:solidFill>
                <a:cs typeface="Calibri"/>
              </a:rPr>
              <a:t>cat.</a:t>
            </a:r>
            <a:endParaRPr sz="1100">
              <a:solidFill>
                <a:prstClr val="black"/>
              </a:solidFill>
              <a:cs typeface="Calibri"/>
            </a:endParaRPr>
          </a:p>
        </p:txBody>
      </p:sp>
      <p:sp>
        <p:nvSpPr>
          <p:cNvPr id="30" name="object 30"/>
          <p:cNvSpPr/>
          <p:nvPr/>
        </p:nvSpPr>
        <p:spPr>
          <a:xfrm>
            <a:off x="3154426" y="4318000"/>
            <a:ext cx="2690228" cy="813739"/>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31" name="object 31"/>
          <p:cNvSpPr/>
          <p:nvPr/>
        </p:nvSpPr>
        <p:spPr>
          <a:xfrm>
            <a:off x="3833774"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2" name="object 32"/>
          <p:cNvSpPr/>
          <p:nvPr/>
        </p:nvSpPr>
        <p:spPr>
          <a:xfrm>
            <a:off x="3203295" y="4338218"/>
            <a:ext cx="2592222" cy="735016"/>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33" name="object 33"/>
          <p:cNvSpPr txBox="1"/>
          <p:nvPr/>
        </p:nvSpPr>
        <p:spPr>
          <a:xfrm>
            <a:off x="3886711" y="4416325"/>
            <a:ext cx="1229360" cy="605790"/>
          </a:xfrm>
          <a:prstGeom prst="rect">
            <a:avLst/>
          </a:prstGeom>
        </p:spPr>
        <p:txBody>
          <a:bodyPr vert="horz" wrap="square" lIns="0" tIns="0" rIns="0" bIns="0" rtlCol="0">
            <a:spAutoFit/>
          </a:bodyPr>
          <a:lstStyle/>
          <a:p>
            <a:pPr marL="32384" marR="5080" indent="-20320">
              <a:lnSpc>
                <a:spcPts val="2350"/>
              </a:lnSpc>
            </a:pPr>
            <a:r>
              <a:rPr sz="2000" spc="-5" dirty="0">
                <a:solidFill>
                  <a:srgbClr val="FFFFFF"/>
                </a:solidFill>
                <a:cs typeface="Calibri"/>
              </a:rPr>
              <a:t>2.</a:t>
            </a:r>
            <a:r>
              <a:rPr sz="2000" spc="-70" dirty="0">
                <a:solidFill>
                  <a:srgbClr val="FFFFFF"/>
                </a:solidFill>
                <a:cs typeface="Calibri"/>
              </a:rPr>
              <a:t> </a:t>
            </a:r>
            <a:r>
              <a:rPr sz="2000" spc="-5" dirty="0">
                <a:solidFill>
                  <a:srgbClr val="FFFFFF"/>
                </a:solidFill>
                <a:cs typeface="Calibri"/>
              </a:rPr>
              <a:t>Sentence  Generation</a:t>
            </a:r>
            <a:endParaRPr sz="2000">
              <a:solidFill>
                <a:prstClr val="black"/>
              </a:solidFill>
              <a:cs typeface="Calibri"/>
            </a:endParaRPr>
          </a:p>
        </p:txBody>
      </p:sp>
      <p:sp>
        <p:nvSpPr>
          <p:cNvPr id="34" name="object 34"/>
          <p:cNvSpPr/>
          <p:nvPr/>
        </p:nvSpPr>
        <p:spPr>
          <a:xfrm>
            <a:off x="292100" y="5339697"/>
            <a:ext cx="2681160" cy="1175402"/>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35" name="object 35"/>
          <p:cNvSpPr/>
          <p:nvPr/>
        </p:nvSpPr>
        <p:spPr>
          <a:xfrm>
            <a:off x="545724" y="5421071"/>
            <a:ext cx="2155799" cy="1057863"/>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36" name="object 36"/>
          <p:cNvSpPr/>
          <p:nvPr/>
        </p:nvSpPr>
        <p:spPr>
          <a:xfrm>
            <a:off x="325324" y="5370790"/>
            <a:ext cx="2599320" cy="1098405"/>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37" name="object 37"/>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dirty="0">
              <a:solidFill>
                <a:prstClr val="black"/>
              </a:solidFill>
              <a:cs typeface="Calibri"/>
            </a:endParaRPr>
          </a:p>
        </p:txBody>
      </p:sp>
      <p:sp>
        <p:nvSpPr>
          <p:cNvPr id="38" name="object 38"/>
          <p:cNvSpPr/>
          <p:nvPr/>
        </p:nvSpPr>
        <p:spPr>
          <a:xfrm>
            <a:off x="292100" y="4354169"/>
            <a:ext cx="2672105" cy="82278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39" name="object 39"/>
          <p:cNvSpPr/>
          <p:nvPr/>
        </p:nvSpPr>
        <p:spPr>
          <a:xfrm>
            <a:off x="1052970" y="4399375"/>
            <a:ext cx="1141307" cy="750449"/>
          </a:xfrm>
          <a:prstGeom prst="rect">
            <a:avLst/>
          </a:prstGeom>
          <a:blipFill>
            <a:blip r:embed="rId21" cstate="print"/>
            <a:stretch>
              <a:fillRect/>
            </a:stretch>
          </a:blipFill>
        </p:spPr>
        <p:txBody>
          <a:bodyPr wrap="square" lIns="0" tIns="0" rIns="0" bIns="0" rtlCol="0"/>
          <a:lstStyle/>
          <a:p>
            <a:endParaRPr>
              <a:solidFill>
                <a:prstClr val="black"/>
              </a:solidFill>
            </a:endParaRPr>
          </a:p>
        </p:txBody>
      </p:sp>
      <p:sp>
        <p:nvSpPr>
          <p:cNvPr id="40" name="object 40"/>
          <p:cNvSpPr/>
          <p:nvPr/>
        </p:nvSpPr>
        <p:spPr>
          <a:xfrm>
            <a:off x="329846" y="4381423"/>
            <a:ext cx="2833795" cy="732474"/>
          </a:xfrm>
          <a:prstGeom prst="rect">
            <a:avLst/>
          </a:prstGeom>
          <a:blipFill>
            <a:blip r:embed="rId22" cstate="print"/>
            <a:stretch>
              <a:fillRect/>
            </a:stretch>
          </a:blipFill>
        </p:spPr>
        <p:txBody>
          <a:bodyPr wrap="square" lIns="0" tIns="0" rIns="0" bIns="0" rtlCol="0"/>
          <a:lstStyle/>
          <a:p>
            <a:endParaRPr>
              <a:solidFill>
                <a:prstClr val="black"/>
              </a:solidFill>
            </a:endParaRPr>
          </a:p>
        </p:txBody>
      </p:sp>
      <p:sp>
        <p:nvSpPr>
          <p:cNvPr id="41" name="object 41"/>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2" name="object 42"/>
          <p:cNvSpPr/>
          <p:nvPr/>
        </p:nvSpPr>
        <p:spPr>
          <a:xfrm>
            <a:off x="5935154" y="4645228"/>
            <a:ext cx="184150" cy="212725"/>
          </a:xfrm>
          <a:custGeom>
            <a:avLst/>
            <a:gdLst/>
            <a:ahLst/>
            <a:cxnLst/>
            <a:rect l="l" t="t" r="r" b="b"/>
            <a:pathLst>
              <a:path w="184150" h="212725">
                <a:moveTo>
                  <a:pt x="101193" y="0"/>
                </a:moveTo>
                <a:lnTo>
                  <a:pt x="101193" y="47853"/>
                </a:lnTo>
                <a:lnTo>
                  <a:pt x="0" y="47853"/>
                </a:lnTo>
                <a:lnTo>
                  <a:pt x="0" y="164846"/>
                </a:lnTo>
                <a:lnTo>
                  <a:pt x="101193" y="164846"/>
                </a:lnTo>
                <a:lnTo>
                  <a:pt x="101193" y="212699"/>
                </a:lnTo>
                <a:lnTo>
                  <a:pt x="183984" y="106349"/>
                </a:lnTo>
                <a:lnTo>
                  <a:pt x="101193" y="0"/>
                </a:lnTo>
                <a:close/>
              </a:path>
            </a:pathLst>
          </a:custGeom>
          <a:solidFill>
            <a:srgbClr val="D9E0ED"/>
          </a:solidFill>
        </p:spPr>
        <p:txBody>
          <a:bodyPr wrap="square" lIns="0" tIns="0" rIns="0" bIns="0" rtlCol="0"/>
          <a:lstStyle/>
          <a:p>
            <a:endParaRPr>
              <a:solidFill>
                <a:prstClr val="black"/>
              </a:solidFill>
            </a:endParaRPr>
          </a:p>
        </p:txBody>
      </p:sp>
      <p:sp>
        <p:nvSpPr>
          <p:cNvPr id="43" name="object 43"/>
          <p:cNvSpPr/>
          <p:nvPr/>
        </p:nvSpPr>
        <p:spPr>
          <a:xfrm>
            <a:off x="5935154" y="4645228"/>
            <a:ext cx="184150" cy="212725"/>
          </a:xfrm>
          <a:custGeom>
            <a:avLst/>
            <a:gdLst/>
            <a:ahLst/>
            <a:cxnLst/>
            <a:rect l="l" t="t" r="r" b="b"/>
            <a:pathLst>
              <a:path w="184150" h="212725">
                <a:moveTo>
                  <a:pt x="101187" y="0"/>
                </a:moveTo>
                <a:lnTo>
                  <a:pt x="101187" y="47858"/>
                </a:lnTo>
                <a:lnTo>
                  <a:pt x="0" y="47858"/>
                </a:lnTo>
                <a:lnTo>
                  <a:pt x="0" y="164844"/>
                </a:lnTo>
                <a:lnTo>
                  <a:pt x="101187" y="164844"/>
                </a:lnTo>
                <a:lnTo>
                  <a:pt x="101187" y="212703"/>
                </a:lnTo>
                <a:lnTo>
                  <a:pt x="183976" y="106351"/>
                </a:lnTo>
                <a:lnTo>
                  <a:pt x="101187" y="0"/>
                </a:lnTo>
                <a:close/>
              </a:path>
            </a:pathLst>
          </a:custGeom>
          <a:ln w="9048">
            <a:solidFill>
              <a:srgbClr val="4675A3"/>
            </a:solidFill>
          </a:ln>
        </p:spPr>
        <p:txBody>
          <a:bodyPr wrap="square" lIns="0" tIns="0" rIns="0" bIns="0" rtlCol="0"/>
          <a:lstStyle/>
          <a:p>
            <a:endParaRPr>
              <a:solidFill>
                <a:prstClr val="black"/>
              </a:solidFill>
            </a:endParaRPr>
          </a:p>
        </p:txBody>
      </p:sp>
      <p:sp>
        <p:nvSpPr>
          <p:cNvPr id="44" name="object 44"/>
          <p:cNvSpPr/>
          <p:nvPr/>
        </p:nvSpPr>
        <p:spPr>
          <a:xfrm>
            <a:off x="5937250" y="4298950"/>
            <a:ext cx="3206750" cy="2540000"/>
          </a:xfrm>
          <a:custGeom>
            <a:avLst/>
            <a:gdLst/>
            <a:ahLst/>
            <a:cxnLst/>
            <a:rect l="l" t="t" r="r" b="b"/>
            <a:pathLst>
              <a:path w="3206750" h="2540000">
                <a:moveTo>
                  <a:pt x="0" y="0"/>
                </a:moveTo>
                <a:lnTo>
                  <a:pt x="3206750" y="0"/>
                </a:lnTo>
                <a:lnTo>
                  <a:pt x="3206750" y="2540000"/>
                </a:lnTo>
                <a:lnTo>
                  <a:pt x="0" y="2540000"/>
                </a:lnTo>
                <a:lnTo>
                  <a:pt x="0" y="0"/>
                </a:lnTo>
                <a:close/>
              </a:path>
            </a:pathLst>
          </a:custGeom>
          <a:solidFill>
            <a:srgbClr val="FFFFFF"/>
          </a:solidFill>
        </p:spPr>
        <p:txBody>
          <a:bodyPr wrap="square" lIns="0" tIns="0" rIns="0" bIns="0" rtlCol="0"/>
          <a:lstStyle/>
          <a:p>
            <a:endParaRPr dirty="0">
              <a:solidFill>
                <a:prstClr val="black"/>
              </a:solidFill>
            </a:endParaRPr>
          </a:p>
        </p:txBody>
      </p:sp>
      <p:sp>
        <p:nvSpPr>
          <p:cNvPr id="45" name="object 45"/>
          <p:cNvSpPr/>
          <p:nvPr/>
        </p:nvSpPr>
        <p:spPr>
          <a:xfrm>
            <a:off x="5937248" y="4279906"/>
            <a:ext cx="3206750" cy="38100"/>
          </a:xfrm>
          <a:custGeom>
            <a:avLst/>
            <a:gdLst/>
            <a:ahLst/>
            <a:cxnLst/>
            <a:rect l="l" t="t" r="r" b="b"/>
            <a:pathLst>
              <a:path w="3206750" h="38100">
                <a:moveTo>
                  <a:pt x="0" y="0"/>
                </a:moveTo>
                <a:lnTo>
                  <a:pt x="3206751" y="0"/>
                </a:lnTo>
                <a:lnTo>
                  <a:pt x="3206751" y="38100"/>
                </a:lnTo>
                <a:lnTo>
                  <a:pt x="0" y="38100"/>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46" name="object 46"/>
          <p:cNvSpPr/>
          <p:nvPr/>
        </p:nvSpPr>
        <p:spPr>
          <a:xfrm>
            <a:off x="5937248" y="4298956"/>
            <a:ext cx="3206750" cy="2540000"/>
          </a:xfrm>
          <a:custGeom>
            <a:avLst/>
            <a:gdLst/>
            <a:ahLst/>
            <a:cxnLst/>
            <a:rect l="l" t="t" r="r" b="b"/>
            <a:pathLst>
              <a:path w="3206750" h="2540000">
                <a:moveTo>
                  <a:pt x="3206751" y="2539993"/>
                </a:moveTo>
                <a:lnTo>
                  <a:pt x="0" y="2539993"/>
                </a:lnTo>
                <a:lnTo>
                  <a:pt x="0" y="0"/>
                </a:lnTo>
              </a:path>
            </a:pathLst>
          </a:custGeom>
          <a:ln w="38100">
            <a:solidFill>
              <a:srgbClr val="FFFFFF"/>
            </a:solidFill>
          </a:ln>
        </p:spPr>
        <p:txBody>
          <a:bodyPr wrap="square" lIns="0" tIns="0" rIns="0" bIns="0" rtlCol="0"/>
          <a:lstStyle/>
          <a:p>
            <a:endParaRPr>
              <a:solidFill>
                <a:prstClr val="black"/>
              </a:solidFill>
            </a:endParaRPr>
          </a:p>
        </p:txBody>
      </p:sp>
      <p:sp>
        <p:nvSpPr>
          <p:cNvPr id="47" name="TextBox 46"/>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699143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p:nvPr/>
        </p:nvSpPr>
        <p:spPr>
          <a:xfrm>
            <a:off x="885265" y="2330824"/>
            <a:ext cx="6247031" cy="1115690"/>
          </a:xfrm>
          <a:prstGeom prst="rect">
            <a:avLst/>
          </a:prstGeom>
          <a:noFill/>
        </p:spPr>
        <p:txBody>
          <a:bodyPr vert="horz" wrap="none" lIns="0" tIns="0" rIns="0" bIns="0" rtlCol="0">
            <a:spAutoFit/>
          </a:bodyPr>
          <a:lstStyle/>
          <a:p>
            <a:pPr>
              <a:lnSpc>
                <a:spcPts val="2912"/>
              </a:lnSpc>
            </a:pPr>
            <a:r>
              <a:rPr lang="en-CA" sz="2471" dirty="0">
                <a:solidFill>
                  <a:srgbClr val="CC0000"/>
                </a:solidFill>
                <a:latin typeface="Times New Roman"/>
                <a:cs typeface="Times New Roman"/>
              </a:rPr>
              <a:t>•</a:t>
            </a:r>
            <a:r>
              <a:rPr lang="en-CA" sz="2471" dirty="0">
                <a:solidFill>
                  <a:srgbClr val="D71E00"/>
                </a:solidFill>
                <a:latin typeface="Arial"/>
                <a:cs typeface="Arial"/>
              </a:rPr>
              <a:t> </a:t>
            </a:r>
            <a:r>
              <a:rPr lang="en-CA" sz="2471" dirty="0">
                <a:solidFill>
                  <a:srgbClr val="000000"/>
                </a:solidFill>
                <a:cs typeface="Calibri"/>
              </a:rPr>
              <a:t> Goal: compute the probability of a sentence or</a:t>
            </a:r>
            <a:r>
              <a:rPr lang="en-CA" sz="2471" dirty="0">
                <a:solidFill>
                  <a:srgbClr val="000000"/>
                </a:solidFill>
                <a:latin typeface="Times New Roman"/>
              </a:rPr>
              <a:t/>
            </a:r>
            <a:br>
              <a:rPr lang="en-CA" sz="2471" dirty="0">
                <a:solidFill>
                  <a:srgbClr val="000000"/>
                </a:solidFill>
                <a:latin typeface="Times New Roman"/>
              </a:rPr>
            </a:br>
            <a:r>
              <a:rPr lang="en-CA" sz="2471" dirty="0">
                <a:solidFill>
                  <a:srgbClr val="000000"/>
                </a:solidFill>
                <a:cs typeface="Calibri"/>
              </a:rPr>
              <a:t>sequence of words:</a:t>
            </a:r>
          </a:p>
          <a:p>
            <a:pPr>
              <a:lnSpc>
                <a:spcPts val="2912"/>
              </a:lnSpc>
            </a:pPr>
            <a:endParaRPr lang="en-CA" sz="2471" dirty="0">
              <a:solidFill>
                <a:srgbClr val="000000"/>
              </a:solidFill>
            </a:endParaRPr>
          </a:p>
        </p:txBody>
      </p:sp>
      <p:sp>
        <p:nvSpPr>
          <p:cNvPr id="16" name="TextBox 6"/>
          <p:cNvSpPr txBox="1"/>
          <p:nvPr/>
        </p:nvSpPr>
        <p:spPr>
          <a:xfrm>
            <a:off x="885265" y="3608295"/>
            <a:ext cx="6249724" cy="718145"/>
          </a:xfrm>
          <a:prstGeom prst="rect">
            <a:avLst/>
          </a:prstGeom>
          <a:noFill/>
        </p:spPr>
        <p:txBody>
          <a:bodyPr vert="horz" wrap="none" lIns="0" tIns="0" rIns="0" bIns="0" rtlCol="0">
            <a:spAutoFit/>
          </a:bodyPr>
          <a:lstStyle/>
          <a:p>
            <a:pPr>
              <a:lnSpc>
                <a:spcPts val="2841"/>
              </a:lnSpc>
            </a:pPr>
            <a:r>
              <a:rPr lang="en-CA" sz="2471">
                <a:solidFill>
                  <a:srgbClr val="CC0000"/>
                </a:solidFill>
                <a:latin typeface="Times New Roman"/>
                <a:cs typeface="Times New Roman"/>
              </a:rPr>
              <a:t>•</a:t>
            </a:r>
            <a:r>
              <a:rPr lang="en-CA" sz="2471">
                <a:solidFill>
                  <a:srgbClr val="D71E00"/>
                </a:solidFill>
                <a:latin typeface="Arial"/>
                <a:cs typeface="Arial"/>
              </a:rPr>
              <a:t> </a:t>
            </a:r>
            <a:r>
              <a:rPr lang="en-CA" sz="2471">
                <a:solidFill>
                  <a:srgbClr val="000000"/>
                </a:solidFill>
                <a:cs typeface="Calibri"/>
              </a:rPr>
              <a:t> Related task: probability of an upcoming word:</a:t>
            </a:r>
          </a:p>
          <a:p>
            <a:pPr>
              <a:lnSpc>
                <a:spcPts val="2841"/>
              </a:lnSpc>
            </a:pPr>
            <a:endParaRPr lang="en-CA" sz="2471">
              <a:solidFill>
                <a:srgbClr val="000000"/>
              </a:solidFill>
            </a:endParaRPr>
          </a:p>
        </p:txBody>
      </p:sp>
      <p:sp>
        <p:nvSpPr>
          <p:cNvPr id="17" name="TextBox 8"/>
          <p:cNvSpPr txBox="1"/>
          <p:nvPr/>
        </p:nvSpPr>
        <p:spPr>
          <a:xfrm>
            <a:off x="885265" y="4381501"/>
            <a:ext cx="5301772" cy="718145"/>
          </a:xfrm>
          <a:prstGeom prst="rect">
            <a:avLst/>
          </a:prstGeom>
          <a:noFill/>
        </p:spPr>
        <p:txBody>
          <a:bodyPr vert="horz" wrap="none" lIns="0" tIns="0" rIns="0" bIns="0" rtlCol="0">
            <a:spAutoFit/>
          </a:bodyPr>
          <a:lstStyle/>
          <a:p>
            <a:pPr>
              <a:lnSpc>
                <a:spcPts val="2841"/>
              </a:lnSpc>
            </a:pPr>
            <a:r>
              <a:rPr lang="en-CA" sz="2471">
                <a:solidFill>
                  <a:srgbClr val="CC0000"/>
                </a:solidFill>
                <a:latin typeface="Times New Roman"/>
                <a:cs typeface="Times New Roman"/>
              </a:rPr>
              <a:t>•</a:t>
            </a:r>
            <a:r>
              <a:rPr lang="en-CA" sz="2471">
                <a:solidFill>
                  <a:srgbClr val="D71E00"/>
                </a:solidFill>
                <a:latin typeface="Arial"/>
                <a:cs typeface="Arial"/>
              </a:rPr>
              <a:t> </a:t>
            </a:r>
            <a:r>
              <a:rPr lang="en-CA" sz="2471">
                <a:solidFill>
                  <a:srgbClr val="000000"/>
                </a:solidFill>
                <a:cs typeface="Calibri"/>
              </a:rPr>
              <a:t> A model that computes either of these:</a:t>
            </a:r>
          </a:p>
          <a:p>
            <a:pPr>
              <a:lnSpc>
                <a:spcPts val="2841"/>
              </a:lnSpc>
            </a:pPr>
            <a:endParaRPr lang="en-CA" sz="2471">
              <a:solidFill>
                <a:srgbClr val="000000"/>
              </a:solidFill>
            </a:endParaRPr>
          </a:p>
        </p:txBody>
      </p:sp>
      <p:sp>
        <p:nvSpPr>
          <p:cNvPr id="18" name="TextBox 10"/>
          <p:cNvSpPr txBox="1"/>
          <p:nvPr/>
        </p:nvSpPr>
        <p:spPr>
          <a:xfrm>
            <a:off x="5098677" y="4818530"/>
            <a:ext cx="2997231" cy="615553"/>
          </a:xfrm>
          <a:prstGeom prst="rect">
            <a:avLst/>
          </a:prstGeom>
          <a:noFill/>
        </p:spPr>
        <p:txBody>
          <a:bodyPr vert="horz" wrap="none" lIns="0" tIns="0" rIns="0" bIns="0" rtlCol="0">
            <a:spAutoFit/>
          </a:bodyPr>
          <a:lstStyle/>
          <a:p>
            <a:pPr>
              <a:lnSpc>
                <a:spcPts val="2382"/>
              </a:lnSpc>
            </a:pPr>
            <a:r>
              <a:rPr lang="en-CA" sz="2118">
                <a:solidFill>
                  <a:srgbClr val="000000"/>
                </a:solidFill>
                <a:cs typeface="Calibri"/>
              </a:rPr>
              <a:t>is called a</a:t>
            </a:r>
            <a:r>
              <a:rPr lang="en-CA" sz="2127" b="1">
                <a:solidFill>
                  <a:srgbClr val="A50021"/>
                </a:solidFill>
                <a:latin typeface="Calibri Bold"/>
                <a:cs typeface="Calibri Bold"/>
              </a:rPr>
              <a:t> language model</a:t>
            </a:r>
            <a:r>
              <a:rPr lang="en-CA" sz="2118">
                <a:solidFill>
                  <a:srgbClr val="000000"/>
                </a:solidFill>
                <a:cs typeface="Calibri"/>
              </a:rPr>
              <a:t>.</a:t>
            </a:r>
          </a:p>
          <a:p>
            <a:pPr>
              <a:lnSpc>
                <a:spcPts val="2435"/>
              </a:lnSpc>
            </a:pPr>
            <a:endParaRPr lang="en-CA" sz="2118">
              <a:solidFill>
                <a:srgbClr val="000000"/>
              </a:solidFill>
            </a:endParaRPr>
          </a:p>
        </p:txBody>
      </p:sp>
      <p:sp>
        <p:nvSpPr>
          <p:cNvPr id="19" name="TextBox 5"/>
          <p:cNvSpPr txBox="1"/>
          <p:nvPr/>
        </p:nvSpPr>
        <p:spPr>
          <a:xfrm>
            <a:off x="1636059" y="3249706"/>
            <a:ext cx="2741135" cy="512961"/>
          </a:xfrm>
          <a:prstGeom prst="rect">
            <a:avLst/>
          </a:prstGeom>
          <a:noFill/>
        </p:spPr>
        <p:txBody>
          <a:bodyPr vert="horz" wrap="none" lIns="0" tIns="0" rIns="0" bIns="0" rtlCol="0">
            <a:spAutoFit/>
          </a:bodyPr>
          <a:lstStyle/>
          <a:p>
            <a:pPr>
              <a:lnSpc>
                <a:spcPts val="2030"/>
              </a:lnSpc>
            </a:pPr>
            <a:r>
              <a:rPr lang="en-CA" sz="1765" dirty="0">
                <a:solidFill>
                  <a:srgbClr val="000000"/>
                </a:solidFill>
                <a:cs typeface="Calibri"/>
              </a:rPr>
              <a:t>P(W) = P(w</a:t>
            </a:r>
            <a:r>
              <a:rPr lang="en-CA" sz="1176" dirty="0">
                <a:solidFill>
                  <a:srgbClr val="000000"/>
                </a:solidFill>
                <a:cs typeface="Calibri"/>
              </a:rPr>
              <a:t>1</a:t>
            </a:r>
            <a:r>
              <a:rPr lang="en-CA" sz="1765" dirty="0">
                <a:solidFill>
                  <a:srgbClr val="000000"/>
                </a:solidFill>
                <a:cs typeface="Calibri"/>
              </a:rPr>
              <a:t>,w</a:t>
            </a:r>
            <a:r>
              <a:rPr lang="en-CA" sz="1176" dirty="0">
                <a:solidFill>
                  <a:srgbClr val="000000"/>
                </a:solidFill>
                <a:cs typeface="Calibri"/>
              </a:rPr>
              <a:t>2</a:t>
            </a:r>
            <a:r>
              <a:rPr lang="en-CA" sz="1765" dirty="0">
                <a:solidFill>
                  <a:srgbClr val="000000"/>
                </a:solidFill>
                <a:cs typeface="Calibri"/>
              </a:rPr>
              <a:t>,w</a:t>
            </a:r>
            <a:r>
              <a:rPr lang="en-CA" sz="1176" dirty="0">
                <a:solidFill>
                  <a:srgbClr val="000000"/>
                </a:solidFill>
                <a:cs typeface="Calibri"/>
              </a:rPr>
              <a:t>3</a:t>
            </a:r>
            <a:r>
              <a:rPr lang="en-CA" sz="1765" dirty="0">
                <a:solidFill>
                  <a:srgbClr val="000000"/>
                </a:solidFill>
                <a:cs typeface="Calibri"/>
              </a:rPr>
              <a:t>,w</a:t>
            </a:r>
            <a:r>
              <a:rPr lang="en-CA" sz="1176" dirty="0">
                <a:solidFill>
                  <a:srgbClr val="000000"/>
                </a:solidFill>
                <a:cs typeface="Calibri"/>
              </a:rPr>
              <a:t>4</a:t>
            </a:r>
            <a:r>
              <a:rPr lang="en-CA" sz="1765" dirty="0">
                <a:solidFill>
                  <a:srgbClr val="000000"/>
                </a:solidFill>
                <a:cs typeface="Calibri"/>
              </a:rPr>
              <a:t>,w</a:t>
            </a:r>
            <a:r>
              <a:rPr lang="en-CA" sz="1176" dirty="0">
                <a:solidFill>
                  <a:srgbClr val="000000"/>
                </a:solidFill>
                <a:cs typeface="Calibri"/>
              </a:rPr>
              <a:t>5</a:t>
            </a:r>
            <a:r>
              <a:rPr lang="en-CA" sz="1765" dirty="0">
                <a:solidFill>
                  <a:srgbClr val="000000"/>
                </a:solidFill>
                <a:cs typeface="Calibri"/>
              </a:rPr>
              <a:t>…</a:t>
            </a:r>
            <a:r>
              <a:rPr lang="en-CA" sz="1765" dirty="0" err="1">
                <a:solidFill>
                  <a:srgbClr val="000000"/>
                </a:solidFill>
                <a:cs typeface="Calibri"/>
              </a:rPr>
              <a:t>w</a:t>
            </a:r>
            <a:r>
              <a:rPr lang="en-CA" sz="1176" dirty="0" err="1">
                <a:solidFill>
                  <a:srgbClr val="000000"/>
                </a:solidFill>
                <a:cs typeface="Calibri"/>
              </a:rPr>
              <a:t>n</a:t>
            </a:r>
            <a:r>
              <a:rPr lang="en-CA" sz="1765" dirty="0">
                <a:solidFill>
                  <a:srgbClr val="000000"/>
                </a:solidFill>
                <a:cs typeface="Calibri"/>
              </a:rPr>
              <a:t>)</a:t>
            </a:r>
          </a:p>
          <a:p>
            <a:pPr>
              <a:lnSpc>
                <a:spcPts val="2030"/>
              </a:lnSpc>
            </a:pPr>
            <a:endParaRPr lang="en-CA" sz="1651" dirty="0">
              <a:solidFill>
                <a:srgbClr val="000000"/>
              </a:solidFill>
            </a:endParaRPr>
          </a:p>
        </p:txBody>
      </p:sp>
      <p:sp>
        <p:nvSpPr>
          <p:cNvPr id="20" name="TextBox 7"/>
          <p:cNvSpPr txBox="1"/>
          <p:nvPr/>
        </p:nvSpPr>
        <p:spPr>
          <a:xfrm>
            <a:off x="1591236" y="4034118"/>
            <a:ext cx="1721625" cy="512961"/>
          </a:xfrm>
          <a:prstGeom prst="rect">
            <a:avLst/>
          </a:prstGeom>
          <a:noFill/>
        </p:spPr>
        <p:txBody>
          <a:bodyPr vert="horz" wrap="none" lIns="0" tIns="0" rIns="0" bIns="0" rtlCol="0">
            <a:spAutoFit/>
          </a:bodyPr>
          <a:lstStyle/>
          <a:p>
            <a:pPr>
              <a:lnSpc>
                <a:spcPts val="2030"/>
              </a:lnSpc>
            </a:pPr>
            <a:r>
              <a:rPr lang="en-CA" sz="1765" dirty="0">
                <a:solidFill>
                  <a:srgbClr val="000000"/>
                </a:solidFill>
                <a:cs typeface="Calibri"/>
              </a:rPr>
              <a:t>P(w</a:t>
            </a:r>
            <a:r>
              <a:rPr lang="en-CA" sz="1176" dirty="0">
                <a:solidFill>
                  <a:srgbClr val="000000"/>
                </a:solidFill>
                <a:cs typeface="Calibri"/>
              </a:rPr>
              <a:t>5</a:t>
            </a:r>
            <a:r>
              <a:rPr lang="en-CA" sz="1765" dirty="0">
                <a:solidFill>
                  <a:srgbClr val="000000"/>
                </a:solidFill>
                <a:cs typeface="Calibri"/>
              </a:rPr>
              <a:t>|w</a:t>
            </a:r>
            <a:r>
              <a:rPr lang="en-CA" sz="1176" dirty="0">
                <a:solidFill>
                  <a:srgbClr val="000000"/>
                </a:solidFill>
                <a:cs typeface="Calibri"/>
              </a:rPr>
              <a:t>1</a:t>
            </a:r>
            <a:r>
              <a:rPr lang="en-CA" sz="1765" dirty="0">
                <a:solidFill>
                  <a:srgbClr val="000000"/>
                </a:solidFill>
                <a:cs typeface="Calibri"/>
              </a:rPr>
              <a:t>,w</a:t>
            </a:r>
            <a:r>
              <a:rPr lang="en-CA" sz="1176" dirty="0">
                <a:solidFill>
                  <a:srgbClr val="000000"/>
                </a:solidFill>
                <a:cs typeface="Calibri"/>
              </a:rPr>
              <a:t>2</a:t>
            </a:r>
            <a:r>
              <a:rPr lang="en-CA" sz="1765" dirty="0">
                <a:solidFill>
                  <a:srgbClr val="000000"/>
                </a:solidFill>
                <a:cs typeface="Calibri"/>
              </a:rPr>
              <a:t>,w</a:t>
            </a:r>
            <a:r>
              <a:rPr lang="en-CA" sz="1176" dirty="0">
                <a:solidFill>
                  <a:srgbClr val="000000"/>
                </a:solidFill>
                <a:cs typeface="Calibri"/>
              </a:rPr>
              <a:t>3</a:t>
            </a:r>
            <a:r>
              <a:rPr lang="en-CA" sz="1765" dirty="0">
                <a:solidFill>
                  <a:srgbClr val="000000"/>
                </a:solidFill>
                <a:cs typeface="Calibri"/>
              </a:rPr>
              <a:t>,w</a:t>
            </a:r>
            <a:r>
              <a:rPr lang="en-CA" sz="1176" dirty="0">
                <a:solidFill>
                  <a:srgbClr val="000000"/>
                </a:solidFill>
                <a:cs typeface="Calibri"/>
              </a:rPr>
              <a:t>4</a:t>
            </a:r>
            <a:r>
              <a:rPr lang="en-CA" sz="1765" dirty="0">
                <a:solidFill>
                  <a:srgbClr val="000000"/>
                </a:solidFill>
                <a:cs typeface="Calibri"/>
              </a:rPr>
              <a:t>)</a:t>
            </a:r>
          </a:p>
          <a:p>
            <a:pPr>
              <a:lnSpc>
                <a:spcPts val="2030"/>
              </a:lnSpc>
            </a:pPr>
            <a:endParaRPr lang="en-CA" sz="1617" dirty="0">
              <a:solidFill>
                <a:srgbClr val="000000"/>
              </a:solidFill>
            </a:endParaRPr>
          </a:p>
        </p:txBody>
      </p:sp>
      <p:sp>
        <p:nvSpPr>
          <p:cNvPr id="21" name="TextBox 9"/>
          <p:cNvSpPr txBox="1"/>
          <p:nvPr/>
        </p:nvSpPr>
        <p:spPr>
          <a:xfrm>
            <a:off x="1792941" y="4863353"/>
            <a:ext cx="2614498" cy="512961"/>
          </a:xfrm>
          <a:prstGeom prst="rect">
            <a:avLst/>
          </a:prstGeom>
          <a:noFill/>
        </p:spPr>
        <p:txBody>
          <a:bodyPr vert="horz" wrap="none" lIns="0" tIns="0" rIns="0" bIns="0" rtlCol="0">
            <a:spAutoFit/>
          </a:bodyPr>
          <a:lstStyle/>
          <a:p>
            <a:pPr>
              <a:lnSpc>
                <a:spcPts val="2030"/>
              </a:lnSpc>
            </a:pPr>
            <a:r>
              <a:rPr lang="en-CA" sz="1765">
                <a:solidFill>
                  <a:srgbClr val="000000"/>
                </a:solidFill>
                <a:cs typeface="Calibri"/>
              </a:rPr>
              <a:t>P(W)   or   P(w</a:t>
            </a:r>
            <a:r>
              <a:rPr lang="en-CA" sz="1176">
                <a:solidFill>
                  <a:srgbClr val="000000"/>
                </a:solidFill>
                <a:cs typeface="Calibri"/>
              </a:rPr>
              <a:t>n</a:t>
            </a:r>
            <a:r>
              <a:rPr lang="en-CA" sz="1765">
                <a:solidFill>
                  <a:srgbClr val="000000"/>
                </a:solidFill>
                <a:cs typeface="Calibri"/>
              </a:rPr>
              <a:t>|w</a:t>
            </a:r>
            <a:r>
              <a:rPr lang="en-CA" sz="1176">
                <a:solidFill>
                  <a:srgbClr val="000000"/>
                </a:solidFill>
                <a:cs typeface="Calibri"/>
              </a:rPr>
              <a:t>1</a:t>
            </a:r>
            <a:r>
              <a:rPr lang="en-CA" sz="1765">
                <a:solidFill>
                  <a:srgbClr val="000000"/>
                </a:solidFill>
                <a:cs typeface="Calibri"/>
              </a:rPr>
              <a:t>,w</a:t>
            </a:r>
            <a:r>
              <a:rPr lang="en-CA" sz="1176">
                <a:solidFill>
                  <a:srgbClr val="000000"/>
                </a:solidFill>
                <a:cs typeface="Calibri"/>
              </a:rPr>
              <a:t>2</a:t>
            </a:r>
            <a:r>
              <a:rPr lang="en-CA" sz="1765">
                <a:solidFill>
                  <a:srgbClr val="000000"/>
                </a:solidFill>
                <a:cs typeface="Calibri"/>
              </a:rPr>
              <a:t>…w</a:t>
            </a:r>
            <a:r>
              <a:rPr lang="en-CA" sz="1176">
                <a:solidFill>
                  <a:srgbClr val="000000"/>
                </a:solidFill>
                <a:cs typeface="Calibri"/>
              </a:rPr>
              <a:t>n-1</a:t>
            </a:r>
            <a:r>
              <a:rPr lang="en-CA" sz="1765">
                <a:solidFill>
                  <a:srgbClr val="000000"/>
                </a:solidFill>
                <a:cs typeface="Calibri"/>
              </a:rPr>
              <a:t>)</a:t>
            </a:r>
          </a:p>
          <a:p>
            <a:pPr>
              <a:lnSpc>
                <a:spcPts val="2030"/>
              </a:lnSpc>
            </a:pPr>
            <a:endParaRPr lang="en-CA" sz="1655">
              <a:solidFill>
                <a:srgbClr val="000000"/>
              </a:solidFill>
            </a:endParaRPr>
          </a:p>
        </p:txBody>
      </p:sp>
      <p:sp>
        <p:nvSpPr>
          <p:cNvPr id="22" name="object 2"/>
          <p:cNvSpPr txBox="1">
            <a:spLocks/>
          </p:cNvSpPr>
          <p:nvPr/>
        </p:nvSpPr>
        <p:spPr>
          <a:xfrm>
            <a:off x="1066800" y="304800"/>
            <a:ext cx="6477000" cy="1231106"/>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4000" kern="0" spc="-10" dirty="0" smtClean="0">
                <a:solidFill>
                  <a:sysClr val="windowText" lastClr="000000"/>
                </a:solidFill>
              </a:rPr>
              <a:t>Probabilistic language modeling</a:t>
            </a:r>
            <a:endParaRPr lang="en-US" sz="4000" kern="0" spc="-10" dirty="0">
              <a:solidFill>
                <a:sysClr val="windowText" lastClr="000000"/>
              </a:solidFill>
            </a:endParaRPr>
          </a:p>
        </p:txBody>
      </p:sp>
    </p:spTree>
    <p:extLst>
      <p:ext uri="{BB962C8B-B14F-4D97-AF65-F5344CB8AC3E}">
        <p14:creationId xmlns:p14="http://schemas.microsoft.com/office/powerpoint/2010/main" val="3715138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p:nvPr/>
        </p:nvSpPr>
        <p:spPr>
          <a:xfrm>
            <a:off x="821146" y="1669171"/>
            <a:ext cx="6858542" cy="3369897"/>
          </a:xfrm>
          <a:prstGeom prst="rect">
            <a:avLst/>
          </a:prstGeom>
        </p:spPr>
        <p:txBody>
          <a:bodyPr vert="horz" wrap="square" lIns="0" tIns="0" rIns="0" bIns="0" rtlCol="0">
            <a:spAutoFit/>
          </a:bodyPr>
          <a:lstStyle/>
          <a:p>
            <a:pPr marL="230770" indent="-219910">
              <a:buFont typeface="Meiryo"/>
              <a:buChar char="•"/>
              <a:tabLst>
                <a:tab pos="231313" algn="l"/>
              </a:tabLst>
            </a:pPr>
            <a:r>
              <a:rPr sz="1753" b="1" spc="-26" dirty="0">
                <a:solidFill>
                  <a:prstClr val="black"/>
                </a:solidFill>
                <a:latin typeface="Arial"/>
                <a:cs typeface="Arial"/>
              </a:rPr>
              <a:t>Markov</a:t>
            </a:r>
            <a:r>
              <a:rPr sz="1753" b="1" spc="120" dirty="0">
                <a:solidFill>
                  <a:prstClr val="black"/>
                </a:solidFill>
                <a:latin typeface="Arial"/>
                <a:cs typeface="Arial"/>
              </a:rPr>
              <a:t> </a:t>
            </a:r>
            <a:r>
              <a:rPr sz="1753" b="1" spc="-77" dirty="0">
                <a:solidFill>
                  <a:prstClr val="black"/>
                </a:solidFill>
                <a:latin typeface="Arial"/>
                <a:cs typeface="Arial"/>
              </a:rPr>
              <a:t>assumption</a:t>
            </a:r>
            <a:r>
              <a:rPr sz="1753" spc="-77" dirty="0">
                <a:solidFill>
                  <a:prstClr val="black"/>
                </a:solidFill>
                <a:latin typeface="Arial"/>
                <a:cs typeface="Arial"/>
              </a:rPr>
              <a:t>:</a:t>
            </a:r>
            <a:endParaRPr sz="1753" dirty="0">
              <a:solidFill>
                <a:prstClr val="black"/>
              </a:solidFill>
              <a:latin typeface="Arial"/>
              <a:cs typeface="Arial"/>
            </a:endParaRPr>
          </a:p>
          <a:p>
            <a:pPr marL="469142" lvl="1" indent="-231856">
              <a:spcBef>
                <a:spcPts val="1206"/>
              </a:spcBef>
              <a:buFont typeface="Arial"/>
              <a:buChar char="–"/>
              <a:tabLst>
                <a:tab pos="469685" algn="l"/>
              </a:tabLst>
            </a:pPr>
            <a:r>
              <a:rPr sz="1753" spc="-47" dirty="0">
                <a:solidFill>
                  <a:prstClr val="black"/>
                </a:solidFill>
                <a:latin typeface="Arial"/>
                <a:cs typeface="Arial"/>
              </a:rPr>
              <a:t>only </a:t>
            </a:r>
            <a:r>
              <a:rPr sz="1753" spc="-86" dirty="0">
                <a:solidFill>
                  <a:prstClr val="black"/>
                </a:solidFill>
                <a:latin typeface="Arial"/>
                <a:cs typeface="Arial"/>
              </a:rPr>
              <a:t>previous </a:t>
            </a:r>
            <a:r>
              <a:rPr sz="1753" spc="-43" dirty="0">
                <a:solidFill>
                  <a:prstClr val="black"/>
                </a:solidFill>
                <a:latin typeface="Arial"/>
                <a:cs typeface="Arial"/>
              </a:rPr>
              <a:t>history</a:t>
            </a:r>
            <a:r>
              <a:rPr sz="1753" spc="398" dirty="0">
                <a:solidFill>
                  <a:prstClr val="black"/>
                </a:solidFill>
                <a:latin typeface="Arial"/>
                <a:cs typeface="Arial"/>
              </a:rPr>
              <a:t> </a:t>
            </a:r>
            <a:r>
              <a:rPr sz="1753" spc="-38" dirty="0">
                <a:solidFill>
                  <a:prstClr val="black"/>
                </a:solidFill>
                <a:latin typeface="Arial"/>
                <a:cs typeface="Arial"/>
              </a:rPr>
              <a:t>matters</a:t>
            </a:r>
            <a:endParaRPr sz="1753" dirty="0">
              <a:solidFill>
                <a:prstClr val="black"/>
              </a:solidFill>
              <a:latin typeface="Arial"/>
              <a:cs typeface="Arial"/>
            </a:endParaRPr>
          </a:p>
          <a:p>
            <a:pPr marL="469142" marR="1033850" lvl="1" indent="-231856">
              <a:lnSpc>
                <a:spcPct val="100800"/>
              </a:lnSpc>
              <a:buFont typeface="Arial"/>
              <a:buChar char="–"/>
              <a:tabLst>
                <a:tab pos="469685" algn="l"/>
              </a:tabLst>
            </a:pPr>
            <a:r>
              <a:rPr sz="1753" spc="-13" dirty="0">
                <a:solidFill>
                  <a:prstClr val="black"/>
                </a:solidFill>
                <a:latin typeface="Arial"/>
                <a:cs typeface="Arial"/>
              </a:rPr>
              <a:t>limited </a:t>
            </a:r>
            <a:r>
              <a:rPr sz="1753" spc="-73" dirty="0">
                <a:solidFill>
                  <a:prstClr val="black"/>
                </a:solidFill>
                <a:latin typeface="Arial"/>
                <a:cs typeface="Arial"/>
              </a:rPr>
              <a:t>memory: </a:t>
            </a:r>
            <a:r>
              <a:rPr sz="1753" spc="-47" dirty="0">
                <a:solidFill>
                  <a:prstClr val="black"/>
                </a:solidFill>
                <a:latin typeface="Arial"/>
                <a:cs typeface="Arial"/>
              </a:rPr>
              <a:t>only </a:t>
            </a:r>
            <a:r>
              <a:rPr sz="1753" spc="-38" dirty="0">
                <a:solidFill>
                  <a:prstClr val="black"/>
                </a:solidFill>
                <a:latin typeface="Arial"/>
                <a:cs typeface="Arial"/>
              </a:rPr>
              <a:t>last </a:t>
            </a:r>
            <a:r>
              <a:rPr sz="1753" i="1" spc="-9" dirty="0">
                <a:solidFill>
                  <a:prstClr val="black"/>
                </a:solidFill>
                <a:latin typeface="Georgia"/>
                <a:cs typeface="Georgia"/>
              </a:rPr>
              <a:t>k </a:t>
            </a:r>
            <a:r>
              <a:rPr sz="1753" spc="-103" dirty="0">
                <a:solidFill>
                  <a:prstClr val="black"/>
                </a:solidFill>
                <a:latin typeface="Arial"/>
                <a:cs typeface="Arial"/>
              </a:rPr>
              <a:t>words </a:t>
            </a:r>
            <a:r>
              <a:rPr sz="1753" spc="-120" dirty="0">
                <a:solidFill>
                  <a:prstClr val="black"/>
                </a:solidFill>
                <a:latin typeface="Arial"/>
                <a:cs typeface="Arial"/>
              </a:rPr>
              <a:t>are </a:t>
            </a:r>
            <a:r>
              <a:rPr sz="1753" spc="-64" dirty="0">
                <a:solidFill>
                  <a:prstClr val="black"/>
                </a:solidFill>
                <a:latin typeface="Arial"/>
                <a:cs typeface="Arial"/>
              </a:rPr>
              <a:t>included </a:t>
            </a:r>
            <a:r>
              <a:rPr sz="1753" spc="-17" dirty="0">
                <a:solidFill>
                  <a:prstClr val="black"/>
                </a:solidFill>
                <a:latin typeface="Arial"/>
                <a:cs typeface="Arial"/>
              </a:rPr>
              <a:t>in </a:t>
            </a:r>
            <a:r>
              <a:rPr sz="1753" spc="-43" dirty="0">
                <a:solidFill>
                  <a:prstClr val="black"/>
                </a:solidFill>
                <a:latin typeface="Arial"/>
                <a:cs typeface="Arial"/>
              </a:rPr>
              <a:t>history  </a:t>
            </a:r>
            <a:r>
              <a:rPr sz="1753" spc="-38" dirty="0">
                <a:solidFill>
                  <a:prstClr val="black"/>
                </a:solidFill>
                <a:latin typeface="Arial"/>
                <a:cs typeface="Arial"/>
              </a:rPr>
              <a:t>(older </a:t>
            </a:r>
            <a:r>
              <a:rPr sz="1753" spc="-103" dirty="0">
                <a:solidFill>
                  <a:prstClr val="black"/>
                </a:solidFill>
                <a:latin typeface="Arial"/>
                <a:cs typeface="Arial"/>
              </a:rPr>
              <a:t>words  </a:t>
            </a:r>
            <a:r>
              <a:rPr sz="1753" spc="-145" dirty="0">
                <a:solidFill>
                  <a:prstClr val="black"/>
                </a:solidFill>
                <a:latin typeface="Arial"/>
                <a:cs typeface="Arial"/>
              </a:rPr>
              <a:t>less</a:t>
            </a:r>
            <a:r>
              <a:rPr sz="1753" spc="38" dirty="0">
                <a:solidFill>
                  <a:prstClr val="black"/>
                </a:solidFill>
                <a:latin typeface="Arial"/>
                <a:cs typeface="Arial"/>
              </a:rPr>
              <a:t> </a:t>
            </a:r>
            <a:r>
              <a:rPr sz="1753" spc="-43" dirty="0">
                <a:solidFill>
                  <a:prstClr val="black"/>
                </a:solidFill>
                <a:latin typeface="Arial"/>
                <a:cs typeface="Arial"/>
              </a:rPr>
              <a:t>relevant)</a:t>
            </a:r>
            <a:endParaRPr sz="1753" dirty="0">
              <a:solidFill>
                <a:prstClr val="black"/>
              </a:solidFill>
              <a:latin typeface="Arial"/>
              <a:cs typeface="Arial"/>
            </a:endParaRPr>
          </a:p>
          <a:p>
            <a:pPr marL="136290">
              <a:spcBef>
                <a:spcPts val="13"/>
              </a:spcBef>
            </a:pPr>
            <a:r>
              <a:rPr sz="1753" i="1" spc="13" dirty="0">
                <a:solidFill>
                  <a:prstClr val="black"/>
                </a:solidFill>
                <a:latin typeface="Meiryo"/>
                <a:cs typeface="Meiryo"/>
              </a:rPr>
              <a:t>→ </a:t>
            </a:r>
            <a:r>
              <a:rPr sz="1753" i="1" spc="30" dirty="0">
                <a:solidFill>
                  <a:prstClr val="black"/>
                </a:solidFill>
                <a:latin typeface="Georgia"/>
                <a:cs typeface="Georgia"/>
              </a:rPr>
              <a:t>k</a:t>
            </a:r>
            <a:r>
              <a:rPr sz="1753" b="1" spc="30" dirty="0">
                <a:solidFill>
                  <a:prstClr val="black"/>
                </a:solidFill>
                <a:latin typeface="Arial"/>
                <a:cs typeface="Arial"/>
              </a:rPr>
              <a:t>th </a:t>
            </a:r>
            <a:r>
              <a:rPr sz="1753" b="1" spc="-73" dirty="0">
                <a:solidFill>
                  <a:prstClr val="black"/>
                </a:solidFill>
                <a:latin typeface="Arial"/>
                <a:cs typeface="Arial"/>
              </a:rPr>
              <a:t>order  </a:t>
            </a:r>
            <a:r>
              <a:rPr sz="1753" b="1" spc="-26" dirty="0">
                <a:solidFill>
                  <a:prstClr val="black"/>
                </a:solidFill>
                <a:latin typeface="Arial"/>
                <a:cs typeface="Arial"/>
              </a:rPr>
              <a:t>Markov</a:t>
            </a:r>
            <a:r>
              <a:rPr sz="1753" b="1" spc="291" dirty="0">
                <a:solidFill>
                  <a:prstClr val="black"/>
                </a:solidFill>
                <a:latin typeface="Arial"/>
                <a:cs typeface="Arial"/>
              </a:rPr>
              <a:t> </a:t>
            </a:r>
            <a:r>
              <a:rPr sz="1753" b="1" spc="-56" dirty="0">
                <a:solidFill>
                  <a:prstClr val="black"/>
                </a:solidFill>
                <a:latin typeface="Arial"/>
                <a:cs typeface="Arial"/>
              </a:rPr>
              <a:t>model</a:t>
            </a:r>
            <a:endParaRPr sz="1753" dirty="0">
              <a:solidFill>
                <a:prstClr val="black"/>
              </a:solidFill>
              <a:latin typeface="Arial"/>
              <a:cs typeface="Arial"/>
            </a:endParaRPr>
          </a:p>
          <a:p>
            <a:pPr>
              <a:spcBef>
                <a:spcPts val="41"/>
              </a:spcBef>
            </a:pPr>
            <a:endParaRPr sz="2052" dirty="0">
              <a:solidFill>
                <a:prstClr val="black"/>
              </a:solidFill>
              <a:latin typeface="Times New Roman"/>
              <a:cs typeface="Times New Roman"/>
            </a:endParaRPr>
          </a:p>
          <a:p>
            <a:pPr marL="230770" indent="-219910">
              <a:buFont typeface="Meiryo"/>
              <a:buChar char="•"/>
              <a:tabLst>
                <a:tab pos="231313" algn="l"/>
              </a:tabLst>
            </a:pPr>
            <a:r>
              <a:rPr sz="1753" spc="-81" dirty="0">
                <a:solidFill>
                  <a:prstClr val="black"/>
                </a:solidFill>
                <a:latin typeface="Arial"/>
                <a:cs typeface="Arial"/>
              </a:rPr>
              <a:t>For </a:t>
            </a:r>
            <a:r>
              <a:rPr sz="1753" spc="-73" dirty="0">
                <a:solidFill>
                  <a:prstClr val="black"/>
                </a:solidFill>
                <a:latin typeface="Arial"/>
                <a:cs typeface="Arial"/>
              </a:rPr>
              <a:t>instance </a:t>
            </a:r>
            <a:r>
              <a:rPr sz="1753" spc="-60" dirty="0">
                <a:solidFill>
                  <a:prstClr val="black"/>
                </a:solidFill>
                <a:latin typeface="Arial"/>
                <a:cs typeface="Arial"/>
              </a:rPr>
              <a:t>2-gram </a:t>
            </a:r>
            <a:r>
              <a:rPr sz="1753" spc="-94" dirty="0">
                <a:solidFill>
                  <a:prstClr val="black"/>
                </a:solidFill>
                <a:latin typeface="Arial"/>
                <a:cs typeface="Arial"/>
              </a:rPr>
              <a:t>language </a:t>
            </a:r>
            <a:r>
              <a:rPr sz="1753" spc="174" dirty="0">
                <a:solidFill>
                  <a:prstClr val="black"/>
                </a:solidFill>
                <a:latin typeface="Arial"/>
                <a:cs typeface="Arial"/>
              </a:rPr>
              <a:t> </a:t>
            </a:r>
            <a:r>
              <a:rPr sz="1753" spc="-56" dirty="0">
                <a:solidFill>
                  <a:prstClr val="black"/>
                </a:solidFill>
                <a:latin typeface="Arial"/>
                <a:cs typeface="Arial"/>
              </a:rPr>
              <a:t>model:</a:t>
            </a:r>
            <a:endParaRPr sz="1753" dirty="0">
              <a:solidFill>
                <a:prstClr val="black"/>
              </a:solidFill>
              <a:latin typeface="Arial"/>
              <a:cs typeface="Arial"/>
            </a:endParaRPr>
          </a:p>
          <a:p>
            <a:pPr>
              <a:spcBef>
                <a:spcPts val="15"/>
              </a:spcBef>
              <a:buFont typeface="Meiryo"/>
              <a:buChar char="•"/>
            </a:pPr>
            <a:endParaRPr sz="2223" dirty="0">
              <a:solidFill>
                <a:prstClr val="black"/>
              </a:solidFill>
              <a:latin typeface="Times New Roman"/>
              <a:cs typeface="Times New Roman"/>
            </a:endParaRPr>
          </a:p>
          <a:p>
            <a:pPr marL="923080"/>
            <a:r>
              <a:rPr sz="1753" i="1" spc="-64" dirty="0">
                <a:solidFill>
                  <a:srgbClr val="990099"/>
                </a:solidFill>
                <a:latin typeface="Georgia"/>
                <a:cs typeface="Georgia"/>
              </a:rPr>
              <a:t>p</a:t>
            </a:r>
            <a:r>
              <a:rPr sz="1753" spc="-64" dirty="0">
                <a:solidFill>
                  <a:srgbClr val="990099"/>
                </a:solidFill>
                <a:latin typeface="Cambria"/>
                <a:cs typeface="Cambria"/>
              </a:rPr>
              <a:t>(</a:t>
            </a:r>
            <a:r>
              <a:rPr sz="1753" i="1" spc="-64" dirty="0">
                <a:solidFill>
                  <a:srgbClr val="990099"/>
                </a:solidFill>
                <a:latin typeface="Georgia"/>
                <a:cs typeface="Georgia"/>
              </a:rPr>
              <a:t>w</a:t>
            </a:r>
            <a:r>
              <a:rPr sz="1860" spc="-96" baseline="-11494" dirty="0">
                <a:solidFill>
                  <a:srgbClr val="990099"/>
                </a:solidFill>
                <a:latin typeface="Verdana"/>
                <a:cs typeface="Verdana"/>
              </a:rPr>
              <a:t>1</a:t>
            </a:r>
            <a:r>
              <a:rPr sz="1753" i="1" spc="-64" dirty="0">
                <a:solidFill>
                  <a:srgbClr val="990099"/>
                </a:solidFill>
                <a:latin typeface="Georgia"/>
                <a:cs typeface="Georgia"/>
              </a:rPr>
              <a:t>, </a:t>
            </a:r>
            <a:r>
              <a:rPr sz="1753" i="1" spc="-68" dirty="0">
                <a:solidFill>
                  <a:srgbClr val="990099"/>
                </a:solidFill>
                <a:latin typeface="Georgia"/>
                <a:cs typeface="Georgia"/>
              </a:rPr>
              <a:t>w</a:t>
            </a:r>
            <a:r>
              <a:rPr sz="1860" spc="-103" baseline="-11494" dirty="0">
                <a:solidFill>
                  <a:srgbClr val="990099"/>
                </a:solidFill>
                <a:latin typeface="Verdana"/>
                <a:cs typeface="Verdana"/>
              </a:rPr>
              <a:t>2</a:t>
            </a:r>
            <a:r>
              <a:rPr sz="1753" i="1" spc="-68" dirty="0">
                <a:solidFill>
                  <a:srgbClr val="990099"/>
                </a:solidFill>
                <a:latin typeface="Georgia"/>
                <a:cs typeface="Georgia"/>
              </a:rPr>
              <a:t>, w</a:t>
            </a:r>
            <a:r>
              <a:rPr sz="1860" spc="-103" baseline="-11494" dirty="0">
                <a:solidFill>
                  <a:srgbClr val="990099"/>
                </a:solidFill>
                <a:latin typeface="Verdana"/>
                <a:cs typeface="Verdana"/>
              </a:rPr>
              <a:t>3</a:t>
            </a:r>
            <a:r>
              <a:rPr sz="1753" i="1" spc="-68" dirty="0">
                <a:solidFill>
                  <a:srgbClr val="990099"/>
                </a:solidFill>
                <a:latin typeface="Georgia"/>
                <a:cs typeface="Georgia"/>
              </a:rPr>
              <a:t>, </a:t>
            </a:r>
            <a:r>
              <a:rPr sz="1753" i="1" spc="13" dirty="0">
                <a:solidFill>
                  <a:srgbClr val="990099"/>
                </a:solidFill>
                <a:latin typeface="Georgia"/>
                <a:cs typeface="Georgia"/>
              </a:rPr>
              <a:t>..., </a:t>
            </a:r>
            <a:r>
              <a:rPr sz="1753" i="1" spc="21" dirty="0">
                <a:solidFill>
                  <a:srgbClr val="990099"/>
                </a:solidFill>
                <a:latin typeface="Georgia"/>
                <a:cs typeface="Georgia"/>
              </a:rPr>
              <a:t>w</a:t>
            </a:r>
            <a:r>
              <a:rPr sz="1860" i="1" spc="32" baseline="-11494" dirty="0">
                <a:solidFill>
                  <a:srgbClr val="990099"/>
                </a:solidFill>
                <a:latin typeface="Arial"/>
                <a:cs typeface="Arial"/>
              </a:rPr>
              <a:t>n</a:t>
            </a:r>
            <a:r>
              <a:rPr sz="1753" spc="21" dirty="0">
                <a:solidFill>
                  <a:srgbClr val="990099"/>
                </a:solidFill>
                <a:latin typeface="Cambria"/>
                <a:cs typeface="Cambria"/>
              </a:rPr>
              <a:t>) </a:t>
            </a:r>
            <a:r>
              <a:rPr sz="1753" i="1" spc="487" dirty="0">
                <a:solidFill>
                  <a:srgbClr val="990099"/>
                </a:solidFill>
                <a:latin typeface="Meiryo"/>
                <a:cs typeface="Meiryo"/>
              </a:rPr>
              <a:t>c</a:t>
            </a:r>
            <a:r>
              <a:rPr sz="1753" i="1" spc="-265" dirty="0">
                <a:solidFill>
                  <a:srgbClr val="990099"/>
                </a:solidFill>
                <a:latin typeface="Meiryo"/>
                <a:cs typeface="Meiryo"/>
              </a:rPr>
              <a:t> </a:t>
            </a:r>
            <a:r>
              <a:rPr sz="1753" i="1" spc="-64" dirty="0">
                <a:solidFill>
                  <a:srgbClr val="990099"/>
                </a:solidFill>
                <a:latin typeface="Georgia"/>
                <a:cs typeface="Georgia"/>
              </a:rPr>
              <a:t>p</a:t>
            </a:r>
            <a:r>
              <a:rPr sz="1753" spc="-64" dirty="0">
                <a:solidFill>
                  <a:srgbClr val="990099"/>
                </a:solidFill>
                <a:latin typeface="Cambria"/>
                <a:cs typeface="Cambria"/>
              </a:rPr>
              <a:t>(</a:t>
            </a:r>
            <a:r>
              <a:rPr sz="1753" i="1" spc="-64" dirty="0">
                <a:solidFill>
                  <a:srgbClr val="990099"/>
                </a:solidFill>
                <a:latin typeface="Georgia"/>
                <a:cs typeface="Georgia"/>
              </a:rPr>
              <a:t>w</a:t>
            </a:r>
            <a:r>
              <a:rPr sz="1860" spc="-96" baseline="-11494" dirty="0">
                <a:solidFill>
                  <a:srgbClr val="990099"/>
                </a:solidFill>
                <a:latin typeface="Verdana"/>
                <a:cs typeface="Verdana"/>
              </a:rPr>
              <a:t>1</a:t>
            </a:r>
            <a:r>
              <a:rPr sz="1753" spc="-64" dirty="0">
                <a:solidFill>
                  <a:srgbClr val="990099"/>
                </a:solidFill>
                <a:latin typeface="Cambria"/>
                <a:cs typeface="Cambria"/>
              </a:rPr>
              <a:t>) </a:t>
            </a:r>
            <a:r>
              <a:rPr sz="1753" i="1" spc="-107" dirty="0">
                <a:solidFill>
                  <a:srgbClr val="990099"/>
                </a:solidFill>
                <a:latin typeface="Georgia"/>
                <a:cs typeface="Georgia"/>
              </a:rPr>
              <a:t>p</a:t>
            </a:r>
            <a:r>
              <a:rPr sz="1753" spc="-107" dirty="0">
                <a:solidFill>
                  <a:srgbClr val="990099"/>
                </a:solidFill>
                <a:latin typeface="Cambria"/>
                <a:cs typeface="Cambria"/>
              </a:rPr>
              <a:t>(</a:t>
            </a:r>
            <a:r>
              <a:rPr sz="1753" i="1" spc="-107" dirty="0">
                <a:solidFill>
                  <a:srgbClr val="990099"/>
                </a:solidFill>
                <a:latin typeface="Georgia"/>
                <a:cs typeface="Georgia"/>
              </a:rPr>
              <a:t>w</a:t>
            </a:r>
            <a:r>
              <a:rPr sz="1860" spc="-160" baseline="-11494" dirty="0">
                <a:solidFill>
                  <a:srgbClr val="990099"/>
                </a:solidFill>
                <a:latin typeface="Verdana"/>
                <a:cs typeface="Verdana"/>
              </a:rPr>
              <a:t>2</a:t>
            </a:r>
            <a:r>
              <a:rPr sz="1753" i="1" spc="-107" dirty="0">
                <a:solidFill>
                  <a:srgbClr val="990099"/>
                </a:solidFill>
                <a:latin typeface="Meiryo"/>
                <a:cs typeface="Meiryo"/>
              </a:rPr>
              <a:t>|</a:t>
            </a:r>
            <a:r>
              <a:rPr sz="1753" i="1" spc="-107" dirty="0">
                <a:solidFill>
                  <a:srgbClr val="990099"/>
                </a:solidFill>
                <a:latin typeface="Georgia"/>
                <a:cs typeface="Georgia"/>
              </a:rPr>
              <a:t>w</a:t>
            </a:r>
            <a:r>
              <a:rPr sz="1860" spc="-160" baseline="-11494" dirty="0">
                <a:solidFill>
                  <a:srgbClr val="990099"/>
                </a:solidFill>
                <a:latin typeface="Verdana"/>
                <a:cs typeface="Verdana"/>
              </a:rPr>
              <a:t>1</a:t>
            </a:r>
            <a:r>
              <a:rPr sz="1753" spc="-107" dirty="0">
                <a:solidFill>
                  <a:srgbClr val="990099"/>
                </a:solidFill>
                <a:latin typeface="Cambria"/>
                <a:cs typeface="Cambria"/>
              </a:rPr>
              <a:t>)  </a:t>
            </a:r>
            <a:r>
              <a:rPr sz="1753" i="1" spc="-51" dirty="0">
                <a:solidFill>
                  <a:srgbClr val="990099"/>
                </a:solidFill>
                <a:latin typeface="Georgia"/>
                <a:cs typeface="Georgia"/>
              </a:rPr>
              <a:t>p</a:t>
            </a:r>
            <a:r>
              <a:rPr sz="1753" spc="-51" dirty="0">
                <a:solidFill>
                  <a:srgbClr val="990099"/>
                </a:solidFill>
                <a:latin typeface="Cambria"/>
                <a:cs typeface="Cambria"/>
              </a:rPr>
              <a:t>(</a:t>
            </a:r>
            <a:r>
              <a:rPr sz="1753" i="1" spc="-51" dirty="0">
                <a:solidFill>
                  <a:srgbClr val="990099"/>
                </a:solidFill>
                <a:latin typeface="Georgia"/>
                <a:cs typeface="Georgia"/>
              </a:rPr>
              <a:t>w</a:t>
            </a:r>
            <a:r>
              <a:rPr sz="1860" spc="-76" baseline="-11494" dirty="0">
                <a:solidFill>
                  <a:srgbClr val="990099"/>
                </a:solidFill>
                <a:latin typeface="Verdana"/>
                <a:cs typeface="Verdana"/>
              </a:rPr>
              <a:t>3</a:t>
            </a:r>
            <a:r>
              <a:rPr sz="1753" i="1" spc="-51" dirty="0">
                <a:solidFill>
                  <a:srgbClr val="990099"/>
                </a:solidFill>
                <a:latin typeface="Meiryo"/>
                <a:cs typeface="Meiryo"/>
              </a:rPr>
              <a:t>|</a:t>
            </a:r>
            <a:r>
              <a:rPr sz="1753" i="1" spc="-51" dirty="0">
                <a:solidFill>
                  <a:srgbClr val="990099"/>
                </a:solidFill>
                <a:latin typeface="Georgia"/>
                <a:cs typeface="Georgia"/>
              </a:rPr>
              <a:t>w</a:t>
            </a:r>
            <a:r>
              <a:rPr sz="1860" spc="-76" baseline="-11494" dirty="0">
                <a:solidFill>
                  <a:srgbClr val="990099"/>
                </a:solidFill>
                <a:latin typeface="Verdana"/>
                <a:cs typeface="Verdana"/>
              </a:rPr>
              <a:t>2</a:t>
            </a:r>
            <a:r>
              <a:rPr sz="1753" spc="-51" dirty="0">
                <a:solidFill>
                  <a:srgbClr val="990099"/>
                </a:solidFill>
                <a:latin typeface="Cambria"/>
                <a:cs typeface="Cambria"/>
              </a:rPr>
              <a:t>)</a:t>
            </a:r>
            <a:r>
              <a:rPr sz="1753" i="1" spc="-51" dirty="0">
                <a:solidFill>
                  <a:srgbClr val="990099"/>
                </a:solidFill>
                <a:latin typeface="Georgia"/>
                <a:cs typeface="Georgia"/>
              </a:rPr>
              <a:t>...p</a:t>
            </a:r>
            <a:r>
              <a:rPr sz="1753" spc="-51" dirty="0">
                <a:solidFill>
                  <a:srgbClr val="990099"/>
                </a:solidFill>
                <a:latin typeface="Cambria"/>
                <a:cs typeface="Cambria"/>
              </a:rPr>
              <a:t>(</a:t>
            </a:r>
            <a:r>
              <a:rPr sz="1753" i="1" spc="-51" dirty="0">
                <a:solidFill>
                  <a:srgbClr val="990099"/>
                </a:solidFill>
                <a:latin typeface="Georgia"/>
                <a:cs typeface="Georgia"/>
              </a:rPr>
              <a:t>w</a:t>
            </a:r>
            <a:r>
              <a:rPr sz="1860" i="1" spc="-76" baseline="-11494" dirty="0">
                <a:solidFill>
                  <a:srgbClr val="990099"/>
                </a:solidFill>
                <a:latin typeface="Arial"/>
                <a:cs typeface="Arial"/>
              </a:rPr>
              <a:t>n</a:t>
            </a:r>
            <a:r>
              <a:rPr sz="1753" i="1" spc="-51" dirty="0">
                <a:solidFill>
                  <a:srgbClr val="990099"/>
                </a:solidFill>
                <a:latin typeface="Meiryo"/>
                <a:cs typeface="Meiryo"/>
              </a:rPr>
              <a:t>|</a:t>
            </a:r>
            <a:r>
              <a:rPr sz="1753" i="1" spc="-51" dirty="0">
                <a:solidFill>
                  <a:srgbClr val="990099"/>
                </a:solidFill>
                <a:latin typeface="Georgia"/>
                <a:cs typeface="Georgia"/>
              </a:rPr>
              <a:t>w</a:t>
            </a:r>
            <a:r>
              <a:rPr sz="1860" i="1" spc="-76" baseline="-11494" dirty="0">
                <a:solidFill>
                  <a:srgbClr val="990099"/>
                </a:solidFill>
                <a:latin typeface="Arial"/>
                <a:cs typeface="Arial"/>
              </a:rPr>
              <a:t>n</a:t>
            </a:r>
            <a:r>
              <a:rPr sz="1860" i="1" spc="-76" baseline="-11494" dirty="0">
                <a:solidFill>
                  <a:srgbClr val="990099"/>
                </a:solidFill>
                <a:latin typeface="Meiryo"/>
                <a:cs typeface="Meiryo"/>
              </a:rPr>
              <a:t>−</a:t>
            </a:r>
            <a:r>
              <a:rPr sz="1860" spc="-76" baseline="-11494" dirty="0">
                <a:solidFill>
                  <a:srgbClr val="990099"/>
                </a:solidFill>
                <a:latin typeface="Verdana"/>
                <a:cs typeface="Verdana"/>
              </a:rPr>
              <a:t>1</a:t>
            </a:r>
            <a:r>
              <a:rPr sz="1753" spc="-51" dirty="0">
                <a:solidFill>
                  <a:srgbClr val="990099"/>
                </a:solidFill>
                <a:latin typeface="Cambria"/>
                <a:cs typeface="Cambria"/>
              </a:rPr>
              <a:t>)</a:t>
            </a:r>
            <a:endParaRPr sz="1753" dirty="0">
              <a:solidFill>
                <a:prstClr val="black"/>
              </a:solidFill>
              <a:latin typeface="Cambria"/>
              <a:cs typeface="Cambria"/>
            </a:endParaRPr>
          </a:p>
          <a:p>
            <a:pPr>
              <a:spcBef>
                <a:spcPts val="6"/>
              </a:spcBef>
            </a:pPr>
            <a:endParaRPr sz="2565" dirty="0">
              <a:solidFill>
                <a:prstClr val="black"/>
              </a:solidFill>
              <a:latin typeface="Times New Roman"/>
              <a:cs typeface="Times New Roman"/>
            </a:endParaRPr>
          </a:p>
          <a:p>
            <a:pPr marL="230770" indent="-219910">
              <a:buFont typeface="Meiryo"/>
              <a:buChar char="•"/>
              <a:tabLst>
                <a:tab pos="231313" algn="l"/>
              </a:tabLst>
            </a:pPr>
            <a:r>
              <a:rPr sz="1753" spc="-9" dirty="0">
                <a:solidFill>
                  <a:prstClr val="black"/>
                </a:solidFill>
                <a:latin typeface="Arial"/>
                <a:cs typeface="Arial"/>
              </a:rPr>
              <a:t>What </a:t>
            </a:r>
            <a:r>
              <a:rPr sz="1753" spc="-90" dirty="0">
                <a:solidFill>
                  <a:prstClr val="black"/>
                </a:solidFill>
                <a:latin typeface="Arial"/>
                <a:cs typeface="Arial"/>
              </a:rPr>
              <a:t>is </a:t>
            </a:r>
            <a:r>
              <a:rPr sz="1753" spc="-47" dirty="0">
                <a:solidFill>
                  <a:prstClr val="black"/>
                </a:solidFill>
                <a:latin typeface="Arial"/>
                <a:cs typeface="Arial"/>
              </a:rPr>
              <a:t>conditioned </a:t>
            </a:r>
            <a:r>
              <a:rPr sz="1753" spc="-51" dirty="0">
                <a:solidFill>
                  <a:prstClr val="black"/>
                </a:solidFill>
                <a:latin typeface="Arial"/>
                <a:cs typeface="Arial"/>
              </a:rPr>
              <a:t>on, </a:t>
            </a:r>
            <a:r>
              <a:rPr sz="1753" spc="-111" dirty="0">
                <a:solidFill>
                  <a:prstClr val="black"/>
                </a:solidFill>
                <a:latin typeface="Arial"/>
                <a:cs typeface="Arial"/>
              </a:rPr>
              <a:t>here  </a:t>
            </a:r>
            <a:r>
              <a:rPr sz="1753" i="1" spc="13" dirty="0">
                <a:solidFill>
                  <a:srgbClr val="990099"/>
                </a:solidFill>
                <a:latin typeface="Georgia"/>
                <a:cs typeface="Georgia"/>
              </a:rPr>
              <a:t>w</a:t>
            </a:r>
            <a:r>
              <a:rPr sz="1860" i="1" spc="19" baseline="-11494" dirty="0">
                <a:solidFill>
                  <a:srgbClr val="990099"/>
                </a:solidFill>
                <a:latin typeface="Arial"/>
                <a:cs typeface="Arial"/>
              </a:rPr>
              <a:t>i</a:t>
            </a:r>
            <a:r>
              <a:rPr sz="1860" i="1" spc="19" baseline="-11494" dirty="0">
                <a:solidFill>
                  <a:srgbClr val="990099"/>
                </a:solidFill>
                <a:latin typeface="Meiryo"/>
                <a:cs typeface="Meiryo"/>
              </a:rPr>
              <a:t>−</a:t>
            </a:r>
            <a:r>
              <a:rPr sz="1860" spc="19" baseline="-11494" dirty="0">
                <a:solidFill>
                  <a:srgbClr val="990099"/>
                </a:solidFill>
                <a:latin typeface="Verdana"/>
                <a:cs typeface="Verdana"/>
              </a:rPr>
              <a:t>1 </a:t>
            </a:r>
            <a:r>
              <a:rPr sz="1753" spc="-90" dirty="0">
                <a:solidFill>
                  <a:prstClr val="black"/>
                </a:solidFill>
                <a:latin typeface="Arial"/>
                <a:cs typeface="Arial"/>
              </a:rPr>
              <a:t>is </a:t>
            </a:r>
            <a:r>
              <a:rPr sz="1753" spc="-68" dirty="0">
                <a:solidFill>
                  <a:prstClr val="black"/>
                </a:solidFill>
                <a:latin typeface="Arial"/>
                <a:cs typeface="Arial"/>
              </a:rPr>
              <a:t>called </a:t>
            </a:r>
            <a:r>
              <a:rPr sz="1753" spc="-34" dirty="0">
                <a:solidFill>
                  <a:prstClr val="black"/>
                </a:solidFill>
                <a:latin typeface="Arial"/>
                <a:cs typeface="Arial"/>
              </a:rPr>
              <a:t>the </a:t>
            </a:r>
            <a:r>
              <a:rPr sz="1753" b="1" spc="-73" dirty="0" smtClean="0">
                <a:solidFill>
                  <a:prstClr val="black"/>
                </a:solidFill>
                <a:latin typeface="Arial"/>
                <a:cs typeface="Arial"/>
              </a:rPr>
              <a:t>history</a:t>
            </a:r>
            <a:endParaRPr sz="1753" dirty="0">
              <a:solidFill>
                <a:prstClr val="black"/>
              </a:solidFill>
              <a:latin typeface="Arial"/>
              <a:cs typeface="Arial"/>
            </a:endParaRPr>
          </a:p>
        </p:txBody>
      </p:sp>
      <p:sp>
        <p:nvSpPr>
          <p:cNvPr id="7" name="object 2"/>
          <p:cNvSpPr txBox="1">
            <a:spLocks/>
          </p:cNvSpPr>
          <p:nvPr/>
        </p:nvSpPr>
        <p:spPr>
          <a:xfrm>
            <a:off x="1066800" y="304800"/>
            <a:ext cx="6477000" cy="615553"/>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4000" kern="0" spc="-10" dirty="0" smtClean="0">
                <a:solidFill>
                  <a:sysClr val="windowText" lastClr="000000"/>
                </a:solidFill>
              </a:rPr>
              <a:t>Markov chains</a:t>
            </a:r>
            <a:endParaRPr lang="en-US" sz="4000" kern="0" spc="-10" dirty="0">
              <a:solidFill>
                <a:sysClr val="windowText" lastClr="000000"/>
              </a:solidFill>
            </a:endParaRPr>
          </a:p>
        </p:txBody>
      </p:sp>
    </p:spTree>
    <p:extLst>
      <p:ext uri="{BB962C8B-B14F-4D97-AF65-F5344CB8AC3E}">
        <p14:creationId xmlns:p14="http://schemas.microsoft.com/office/powerpoint/2010/main" val="3210465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49300" y="2400300"/>
            <a:ext cx="3022600" cy="68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2146300" y="1765300"/>
            <a:ext cx="217804" cy="538480"/>
          </a:xfrm>
          <a:custGeom>
            <a:avLst/>
            <a:gdLst/>
            <a:ahLst/>
            <a:cxnLst/>
            <a:rect l="l" t="t" r="r" b="b"/>
            <a:pathLst>
              <a:path w="217805" h="538480">
                <a:moveTo>
                  <a:pt x="217487" y="431800"/>
                </a:moveTo>
                <a:lnTo>
                  <a:pt x="0" y="431800"/>
                </a:lnTo>
                <a:lnTo>
                  <a:pt x="109537" y="538162"/>
                </a:lnTo>
                <a:lnTo>
                  <a:pt x="217487" y="431800"/>
                </a:lnTo>
                <a:close/>
              </a:path>
              <a:path w="217805" h="538480">
                <a:moveTo>
                  <a:pt x="165100" y="0"/>
                </a:moveTo>
                <a:lnTo>
                  <a:pt x="50800" y="0"/>
                </a:lnTo>
                <a:lnTo>
                  <a:pt x="50800" y="431800"/>
                </a:lnTo>
                <a:lnTo>
                  <a:pt x="165100" y="431800"/>
                </a:lnTo>
                <a:lnTo>
                  <a:pt x="165100" y="0"/>
                </a:lnTo>
                <a:close/>
              </a:path>
            </a:pathLst>
          </a:custGeom>
          <a:solidFill>
            <a:srgbClr val="4F81BD"/>
          </a:solidFill>
        </p:spPr>
        <p:txBody>
          <a:bodyPr wrap="square" lIns="0" tIns="0" rIns="0" bIns="0" rtlCol="0"/>
          <a:lstStyle/>
          <a:p>
            <a:endParaRPr>
              <a:solidFill>
                <a:prstClr val="black"/>
              </a:solidFill>
            </a:endParaRPr>
          </a:p>
        </p:txBody>
      </p:sp>
      <p:sp>
        <p:nvSpPr>
          <p:cNvPr id="5" name="object 5"/>
          <p:cNvSpPr/>
          <p:nvPr/>
        </p:nvSpPr>
        <p:spPr>
          <a:xfrm>
            <a:off x="2146300" y="32178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6" name="object 6"/>
          <p:cNvSpPr/>
          <p:nvPr/>
        </p:nvSpPr>
        <p:spPr>
          <a:xfrm>
            <a:off x="4483100" y="2298700"/>
            <a:ext cx="977900" cy="990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146300" y="48942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8" name="object 8"/>
          <p:cNvSpPr/>
          <p:nvPr/>
        </p:nvSpPr>
        <p:spPr>
          <a:xfrm>
            <a:off x="4013200" y="2684462"/>
            <a:ext cx="468630" cy="228600"/>
          </a:xfrm>
          <a:custGeom>
            <a:avLst/>
            <a:gdLst/>
            <a:ahLst/>
            <a:cxnLst/>
            <a:rect l="l" t="t" r="r" b="b"/>
            <a:pathLst>
              <a:path w="468629" h="228600">
                <a:moveTo>
                  <a:pt x="355600" y="0"/>
                </a:moveTo>
                <a:lnTo>
                  <a:pt x="355600" y="58737"/>
                </a:lnTo>
                <a:lnTo>
                  <a:pt x="0" y="58737"/>
                </a:lnTo>
                <a:lnTo>
                  <a:pt x="0" y="173037"/>
                </a:lnTo>
                <a:lnTo>
                  <a:pt x="355600" y="173037"/>
                </a:lnTo>
                <a:lnTo>
                  <a:pt x="355600" y="228600"/>
                </a:lnTo>
                <a:lnTo>
                  <a:pt x="468312"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9" name="object 9"/>
          <p:cNvSpPr/>
          <p:nvPr/>
        </p:nvSpPr>
        <p:spPr>
          <a:xfrm>
            <a:off x="5473700" y="2681287"/>
            <a:ext cx="473075" cy="228600"/>
          </a:xfrm>
          <a:custGeom>
            <a:avLst/>
            <a:gdLst/>
            <a:ahLst/>
            <a:cxnLst/>
            <a:rect l="l" t="t" r="r" b="b"/>
            <a:pathLst>
              <a:path w="473075" h="228600">
                <a:moveTo>
                  <a:pt x="355600" y="0"/>
                </a:moveTo>
                <a:lnTo>
                  <a:pt x="355600" y="61912"/>
                </a:lnTo>
                <a:lnTo>
                  <a:pt x="0" y="61912"/>
                </a:lnTo>
                <a:lnTo>
                  <a:pt x="0" y="176212"/>
                </a:lnTo>
                <a:lnTo>
                  <a:pt x="355600" y="176212"/>
                </a:lnTo>
                <a:lnTo>
                  <a:pt x="355600" y="228600"/>
                </a:lnTo>
                <a:lnTo>
                  <a:pt x="473075"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10" name="object 10"/>
          <p:cNvSpPr txBox="1"/>
          <p:nvPr/>
        </p:nvSpPr>
        <p:spPr>
          <a:xfrm>
            <a:off x="5985128" y="2543187"/>
            <a:ext cx="1104265" cy="447040"/>
          </a:xfrm>
          <a:prstGeom prst="rect">
            <a:avLst/>
          </a:prstGeom>
        </p:spPr>
        <p:txBody>
          <a:bodyPr vert="horz" wrap="square" lIns="0" tIns="0" rIns="0" bIns="0" rtlCol="0">
            <a:spAutoFit/>
          </a:bodyPr>
          <a:lstStyle/>
          <a:p>
            <a:pPr marL="12700"/>
            <a:r>
              <a:rPr sz="2800" dirty="0">
                <a:solidFill>
                  <a:srgbClr val="1F497D"/>
                </a:solidFill>
                <a:cs typeface="Calibri"/>
              </a:rPr>
              <a:t>holding</a:t>
            </a:r>
            <a:endParaRPr sz="2800">
              <a:solidFill>
                <a:prstClr val="black"/>
              </a:solidFill>
              <a:cs typeface="Calibri"/>
            </a:endParaRPr>
          </a:p>
        </p:txBody>
      </p:sp>
      <p:sp>
        <p:nvSpPr>
          <p:cNvPr id="11" name="object 11"/>
          <p:cNvSpPr/>
          <p:nvPr/>
        </p:nvSpPr>
        <p:spPr>
          <a:xfrm>
            <a:off x="749300" y="3657600"/>
            <a:ext cx="3022600" cy="1231900"/>
          </a:xfrm>
          <a:custGeom>
            <a:avLst/>
            <a:gdLst/>
            <a:ahLst/>
            <a:cxnLst/>
            <a:rect l="l" t="t" r="r" b="b"/>
            <a:pathLst>
              <a:path w="3022600" h="1231900">
                <a:moveTo>
                  <a:pt x="0" y="0"/>
                </a:moveTo>
                <a:lnTo>
                  <a:pt x="3022600" y="0"/>
                </a:lnTo>
                <a:lnTo>
                  <a:pt x="3022600" y="1231900"/>
                </a:lnTo>
                <a:lnTo>
                  <a:pt x="0" y="1231900"/>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12" name="object 12"/>
          <p:cNvSpPr txBox="1"/>
          <p:nvPr/>
        </p:nvSpPr>
        <p:spPr>
          <a:xfrm>
            <a:off x="1024460" y="3784904"/>
            <a:ext cx="770890" cy="309880"/>
          </a:xfrm>
          <a:prstGeom prst="rect">
            <a:avLst/>
          </a:prstGeom>
        </p:spPr>
        <p:txBody>
          <a:bodyPr vert="horz" wrap="square" lIns="0" tIns="0" rIns="0" bIns="0" rtlCol="0">
            <a:spAutoFit/>
          </a:bodyPr>
          <a:lstStyle/>
          <a:p>
            <a:r>
              <a:rPr sz="2000" dirty="0">
                <a:solidFill>
                  <a:srgbClr val="EEECE1"/>
                </a:solidFill>
                <a:cs typeface="Calibri"/>
              </a:rPr>
              <a:t>holding</a:t>
            </a:r>
            <a:endParaRPr sz="2000">
              <a:solidFill>
                <a:prstClr val="black"/>
              </a:solidFill>
              <a:cs typeface="Calibri"/>
            </a:endParaRPr>
          </a:p>
        </p:txBody>
      </p:sp>
      <p:sp>
        <p:nvSpPr>
          <p:cNvPr id="13" name="object 13"/>
          <p:cNvSpPr txBox="1"/>
          <p:nvPr/>
        </p:nvSpPr>
        <p:spPr>
          <a:xfrm>
            <a:off x="933132" y="4503242"/>
            <a:ext cx="761365" cy="309880"/>
          </a:xfrm>
          <a:prstGeom prst="rect">
            <a:avLst/>
          </a:prstGeom>
        </p:spPr>
        <p:txBody>
          <a:bodyPr vert="horz" wrap="square" lIns="0" tIns="0" rIns="0" bIns="0" rtlCol="0">
            <a:spAutoFit/>
          </a:bodyPr>
          <a:lstStyle/>
          <a:p>
            <a:r>
              <a:rPr sz="2000" spc="-20" dirty="0">
                <a:solidFill>
                  <a:srgbClr val="EEECE1"/>
                </a:solidFill>
                <a:cs typeface="Calibri"/>
              </a:rPr>
              <a:t>c</a:t>
            </a:r>
            <a:r>
              <a:rPr sz="2000" dirty="0">
                <a:solidFill>
                  <a:srgbClr val="EEECE1"/>
                </a:solidFill>
                <a:cs typeface="Calibri"/>
              </a:rPr>
              <a:t>ame</a:t>
            </a:r>
            <a:r>
              <a:rPr sz="2000" spc="-45" dirty="0">
                <a:solidFill>
                  <a:srgbClr val="EEECE1"/>
                </a:solidFill>
                <a:cs typeface="Calibri"/>
              </a:rPr>
              <a:t>r</a:t>
            </a:r>
            <a:r>
              <a:rPr sz="2000" dirty="0">
                <a:solidFill>
                  <a:srgbClr val="EEECE1"/>
                </a:solidFill>
                <a:cs typeface="Calibri"/>
              </a:rPr>
              <a:t>a</a:t>
            </a:r>
            <a:endParaRPr sz="2000">
              <a:solidFill>
                <a:prstClr val="black"/>
              </a:solidFill>
              <a:cs typeface="Calibri"/>
            </a:endParaRPr>
          </a:p>
        </p:txBody>
      </p:sp>
      <p:sp>
        <p:nvSpPr>
          <p:cNvPr id="14" name="object 14"/>
          <p:cNvSpPr txBox="1"/>
          <p:nvPr/>
        </p:nvSpPr>
        <p:spPr>
          <a:xfrm>
            <a:off x="2975559" y="4503242"/>
            <a:ext cx="637540" cy="309880"/>
          </a:xfrm>
          <a:prstGeom prst="rect">
            <a:avLst/>
          </a:prstGeom>
        </p:spPr>
        <p:txBody>
          <a:bodyPr vert="horz" wrap="square" lIns="0" tIns="0" rIns="0" bIns="0" rtlCol="0">
            <a:spAutoFit/>
          </a:bodyPr>
          <a:lstStyle/>
          <a:p>
            <a:r>
              <a:rPr sz="2000" dirty="0">
                <a:solidFill>
                  <a:srgbClr val="EEECE1"/>
                </a:solidFill>
                <a:cs typeface="Calibri"/>
              </a:rPr>
              <a:t>c</a:t>
            </a:r>
            <a:r>
              <a:rPr sz="2000" spc="-35" dirty="0">
                <a:solidFill>
                  <a:srgbClr val="EEECE1"/>
                </a:solidFill>
                <a:cs typeface="Calibri"/>
              </a:rPr>
              <a:t>r</a:t>
            </a:r>
            <a:r>
              <a:rPr sz="2000" spc="-10" dirty="0">
                <a:solidFill>
                  <a:srgbClr val="EEECE1"/>
                </a:solidFill>
                <a:cs typeface="Calibri"/>
              </a:rPr>
              <a:t>o</a:t>
            </a:r>
            <a:r>
              <a:rPr sz="2000" spc="-20" dirty="0">
                <a:solidFill>
                  <a:srgbClr val="EEECE1"/>
                </a:solidFill>
                <a:cs typeface="Calibri"/>
              </a:rPr>
              <a:t>w</a:t>
            </a:r>
            <a:r>
              <a:rPr sz="2000" dirty="0">
                <a:solidFill>
                  <a:srgbClr val="EEECE1"/>
                </a:solidFill>
                <a:cs typeface="Calibri"/>
              </a:rPr>
              <a:t>d</a:t>
            </a:r>
            <a:endParaRPr sz="2000">
              <a:solidFill>
                <a:prstClr val="black"/>
              </a:solidFill>
              <a:cs typeface="Calibri"/>
            </a:endParaRPr>
          </a:p>
        </p:txBody>
      </p:sp>
      <p:sp>
        <p:nvSpPr>
          <p:cNvPr id="15" name="object 15"/>
          <p:cNvSpPr txBox="1"/>
          <p:nvPr/>
        </p:nvSpPr>
        <p:spPr>
          <a:xfrm>
            <a:off x="1979712" y="4105325"/>
            <a:ext cx="790183" cy="307777"/>
          </a:xfrm>
          <a:prstGeom prst="rect">
            <a:avLst/>
          </a:prstGeom>
        </p:spPr>
        <p:txBody>
          <a:bodyPr vert="horz" wrap="square" lIns="0" tIns="0" rIns="0" bIns="0" rtlCol="0">
            <a:spAutoFit/>
          </a:bodyPr>
          <a:lstStyle/>
          <a:p>
            <a:r>
              <a:rPr sz="2000" dirty="0" smtClean="0">
                <a:solidFill>
                  <a:srgbClr val="EEECE1"/>
                </a:solidFill>
                <a:cs typeface="Calibri"/>
              </a:rPr>
              <a:t>pu</a:t>
            </a:r>
            <a:r>
              <a:rPr sz="2000" spc="-5" dirty="0" smtClean="0">
                <a:solidFill>
                  <a:srgbClr val="EEECE1"/>
                </a:solidFill>
                <a:cs typeface="Calibri"/>
              </a:rPr>
              <a:t>r</a:t>
            </a:r>
            <a:r>
              <a:rPr sz="2000" dirty="0" smtClean="0">
                <a:solidFill>
                  <a:srgbClr val="EEECE1"/>
                </a:solidFill>
                <a:cs typeface="Calibri"/>
              </a:rPr>
              <a:t>pl</a:t>
            </a:r>
            <a:r>
              <a:rPr lang="en-US" sz="2000" dirty="0" smtClean="0">
                <a:solidFill>
                  <a:srgbClr val="EEECE1"/>
                </a:solidFill>
                <a:cs typeface="Calibri"/>
              </a:rPr>
              <a:t>e</a:t>
            </a:r>
            <a:endParaRPr sz="2000" dirty="0">
              <a:solidFill>
                <a:prstClr val="black"/>
              </a:solidFill>
              <a:cs typeface="Calibri"/>
            </a:endParaRPr>
          </a:p>
        </p:txBody>
      </p:sp>
      <p:sp>
        <p:nvSpPr>
          <p:cNvPr id="16" name="object 16"/>
          <p:cNvSpPr txBox="1"/>
          <p:nvPr/>
        </p:nvSpPr>
        <p:spPr>
          <a:xfrm>
            <a:off x="2899549" y="3727754"/>
            <a:ext cx="309880" cy="309880"/>
          </a:xfrm>
          <a:prstGeom prst="rect">
            <a:avLst/>
          </a:prstGeom>
        </p:spPr>
        <p:txBody>
          <a:bodyPr vert="horz" wrap="square" lIns="0" tIns="0" rIns="0" bIns="0" rtlCol="0">
            <a:spAutoFit/>
          </a:bodyPr>
          <a:lstStyle/>
          <a:p>
            <a:r>
              <a:rPr sz="2000" spc="-20" dirty="0">
                <a:solidFill>
                  <a:srgbClr val="EEECE1"/>
                </a:solidFill>
                <a:cs typeface="Calibri"/>
              </a:rPr>
              <a:t>ca</a:t>
            </a:r>
            <a:r>
              <a:rPr sz="2000" dirty="0">
                <a:solidFill>
                  <a:srgbClr val="EEECE1"/>
                </a:solidFill>
                <a:cs typeface="Calibri"/>
              </a:rPr>
              <a:t>t</a:t>
            </a:r>
            <a:endParaRPr sz="2000">
              <a:solidFill>
                <a:prstClr val="black"/>
              </a:solidFill>
              <a:cs typeface="Calibri"/>
            </a:endParaRPr>
          </a:p>
        </p:txBody>
      </p:sp>
      <p:sp>
        <p:nvSpPr>
          <p:cNvPr id="17" name="object 17"/>
          <p:cNvSpPr txBox="1"/>
          <p:nvPr/>
        </p:nvSpPr>
        <p:spPr>
          <a:xfrm>
            <a:off x="926254" y="1214983"/>
            <a:ext cx="1294130" cy="415925"/>
          </a:xfrm>
          <a:prstGeom prst="rect">
            <a:avLst/>
          </a:prstGeom>
        </p:spPr>
        <p:txBody>
          <a:bodyPr vert="horz" wrap="square" lIns="0" tIns="0" rIns="0" bIns="0" rtlCol="0">
            <a:spAutoFit/>
          </a:bodyPr>
          <a:lstStyle/>
          <a:p>
            <a:pPr marL="12700"/>
            <a:r>
              <a:rPr sz="2600" u="heavy" dirty="0">
                <a:solidFill>
                  <a:prstClr val="black"/>
                </a:solidFill>
                <a:cs typeface="Calibri"/>
              </a:rPr>
              <a:t>A</a:t>
            </a:r>
            <a:r>
              <a:rPr sz="2600" u="heavy" spc="-80" dirty="0">
                <a:solidFill>
                  <a:prstClr val="black"/>
                </a:solidFill>
                <a:cs typeface="Calibri"/>
              </a:rPr>
              <a:t> </a:t>
            </a:r>
            <a:r>
              <a:rPr sz="2600" u="heavy" spc="-10" dirty="0">
                <a:solidFill>
                  <a:prstClr val="black"/>
                </a:solidFill>
                <a:cs typeface="Calibri"/>
              </a:rPr>
              <a:t>woman</a:t>
            </a:r>
            <a:endParaRPr sz="2600">
              <a:solidFill>
                <a:prstClr val="black"/>
              </a:solidFill>
              <a:cs typeface="Calibri"/>
            </a:endParaRPr>
          </a:p>
        </p:txBody>
      </p:sp>
      <p:sp>
        <p:nvSpPr>
          <p:cNvPr id="18" name="object 18"/>
          <p:cNvSpPr/>
          <p:nvPr/>
        </p:nvSpPr>
        <p:spPr>
          <a:xfrm>
            <a:off x="1511300" y="5308600"/>
            <a:ext cx="1485900" cy="9906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21" name="object 2"/>
          <p:cNvSpPr txBox="1">
            <a:spLocks/>
          </p:cNvSpPr>
          <p:nvPr/>
        </p:nvSpPr>
        <p:spPr>
          <a:xfrm>
            <a:off x="612393" y="59899"/>
            <a:ext cx="6477000" cy="1231106"/>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4000" kern="0" spc="-10" dirty="0" smtClean="0">
                <a:solidFill>
                  <a:sysClr val="windowText" lastClr="000000"/>
                </a:solidFill>
              </a:rPr>
              <a:t>Probabilistic language modeling</a:t>
            </a:r>
            <a:endParaRPr lang="en-US" sz="4000" kern="0" spc="-10" dirty="0">
              <a:solidFill>
                <a:sysClr val="windowText" lastClr="000000"/>
              </a:solidFill>
            </a:endParaRPr>
          </a:p>
        </p:txBody>
      </p:sp>
      <p:sp>
        <p:nvSpPr>
          <p:cNvPr id="19" name="TextBox 18"/>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687189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49300" y="2400300"/>
            <a:ext cx="3022600" cy="68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2146300" y="1765300"/>
            <a:ext cx="217804" cy="538480"/>
          </a:xfrm>
          <a:custGeom>
            <a:avLst/>
            <a:gdLst/>
            <a:ahLst/>
            <a:cxnLst/>
            <a:rect l="l" t="t" r="r" b="b"/>
            <a:pathLst>
              <a:path w="217805" h="538480">
                <a:moveTo>
                  <a:pt x="217487" y="431800"/>
                </a:moveTo>
                <a:lnTo>
                  <a:pt x="0" y="431800"/>
                </a:lnTo>
                <a:lnTo>
                  <a:pt x="109537" y="538162"/>
                </a:lnTo>
                <a:lnTo>
                  <a:pt x="217487" y="431800"/>
                </a:lnTo>
                <a:close/>
              </a:path>
              <a:path w="217805" h="538480">
                <a:moveTo>
                  <a:pt x="165100" y="0"/>
                </a:moveTo>
                <a:lnTo>
                  <a:pt x="50800" y="0"/>
                </a:lnTo>
                <a:lnTo>
                  <a:pt x="50800" y="431800"/>
                </a:lnTo>
                <a:lnTo>
                  <a:pt x="165100" y="431800"/>
                </a:lnTo>
                <a:lnTo>
                  <a:pt x="165100" y="0"/>
                </a:lnTo>
                <a:close/>
              </a:path>
            </a:pathLst>
          </a:custGeom>
          <a:solidFill>
            <a:srgbClr val="4F81BD"/>
          </a:solidFill>
        </p:spPr>
        <p:txBody>
          <a:bodyPr wrap="square" lIns="0" tIns="0" rIns="0" bIns="0" rtlCol="0"/>
          <a:lstStyle/>
          <a:p>
            <a:endParaRPr>
              <a:solidFill>
                <a:prstClr val="black"/>
              </a:solidFill>
            </a:endParaRPr>
          </a:p>
        </p:txBody>
      </p:sp>
      <p:sp>
        <p:nvSpPr>
          <p:cNvPr id="5" name="object 5"/>
          <p:cNvSpPr/>
          <p:nvPr/>
        </p:nvSpPr>
        <p:spPr>
          <a:xfrm>
            <a:off x="2146300" y="32178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6" name="object 6"/>
          <p:cNvSpPr/>
          <p:nvPr/>
        </p:nvSpPr>
        <p:spPr>
          <a:xfrm>
            <a:off x="4483100" y="2298700"/>
            <a:ext cx="977900" cy="990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146300" y="48942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8" name="object 8"/>
          <p:cNvSpPr/>
          <p:nvPr/>
        </p:nvSpPr>
        <p:spPr>
          <a:xfrm>
            <a:off x="4013200" y="2684462"/>
            <a:ext cx="468630" cy="228600"/>
          </a:xfrm>
          <a:custGeom>
            <a:avLst/>
            <a:gdLst/>
            <a:ahLst/>
            <a:cxnLst/>
            <a:rect l="l" t="t" r="r" b="b"/>
            <a:pathLst>
              <a:path w="468629" h="228600">
                <a:moveTo>
                  <a:pt x="355600" y="0"/>
                </a:moveTo>
                <a:lnTo>
                  <a:pt x="355600" y="58737"/>
                </a:lnTo>
                <a:lnTo>
                  <a:pt x="0" y="58737"/>
                </a:lnTo>
                <a:lnTo>
                  <a:pt x="0" y="173037"/>
                </a:lnTo>
                <a:lnTo>
                  <a:pt x="355600" y="173037"/>
                </a:lnTo>
                <a:lnTo>
                  <a:pt x="355600" y="228600"/>
                </a:lnTo>
                <a:lnTo>
                  <a:pt x="468312"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9" name="object 9"/>
          <p:cNvSpPr/>
          <p:nvPr/>
        </p:nvSpPr>
        <p:spPr>
          <a:xfrm>
            <a:off x="5473700" y="2681287"/>
            <a:ext cx="473075" cy="228600"/>
          </a:xfrm>
          <a:custGeom>
            <a:avLst/>
            <a:gdLst/>
            <a:ahLst/>
            <a:cxnLst/>
            <a:rect l="l" t="t" r="r" b="b"/>
            <a:pathLst>
              <a:path w="473075" h="228600">
                <a:moveTo>
                  <a:pt x="355600" y="0"/>
                </a:moveTo>
                <a:lnTo>
                  <a:pt x="355600" y="61912"/>
                </a:lnTo>
                <a:lnTo>
                  <a:pt x="0" y="61912"/>
                </a:lnTo>
                <a:lnTo>
                  <a:pt x="0" y="176212"/>
                </a:lnTo>
                <a:lnTo>
                  <a:pt x="355600" y="176212"/>
                </a:lnTo>
                <a:lnTo>
                  <a:pt x="355600" y="228600"/>
                </a:lnTo>
                <a:lnTo>
                  <a:pt x="473075"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10" name="object 10"/>
          <p:cNvSpPr txBox="1"/>
          <p:nvPr/>
        </p:nvSpPr>
        <p:spPr>
          <a:xfrm>
            <a:off x="5985128" y="2543187"/>
            <a:ext cx="1104265" cy="447040"/>
          </a:xfrm>
          <a:prstGeom prst="rect">
            <a:avLst/>
          </a:prstGeom>
        </p:spPr>
        <p:txBody>
          <a:bodyPr vert="horz" wrap="square" lIns="0" tIns="0" rIns="0" bIns="0" rtlCol="0">
            <a:spAutoFit/>
          </a:bodyPr>
          <a:lstStyle/>
          <a:p>
            <a:pPr marL="12700"/>
            <a:r>
              <a:rPr sz="2800" dirty="0">
                <a:solidFill>
                  <a:srgbClr val="1F497D"/>
                </a:solidFill>
                <a:cs typeface="Calibri"/>
              </a:rPr>
              <a:t>holding</a:t>
            </a:r>
            <a:endParaRPr sz="2800">
              <a:solidFill>
                <a:prstClr val="black"/>
              </a:solidFill>
              <a:cs typeface="Calibri"/>
            </a:endParaRPr>
          </a:p>
        </p:txBody>
      </p:sp>
      <p:sp>
        <p:nvSpPr>
          <p:cNvPr id="11" name="object 11"/>
          <p:cNvSpPr/>
          <p:nvPr/>
        </p:nvSpPr>
        <p:spPr>
          <a:xfrm>
            <a:off x="749300" y="3657600"/>
            <a:ext cx="3022600" cy="1231900"/>
          </a:xfrm>
          <a:custGeom>
            <a:avLst/>
            <a:gdLst/>
            <a:ahLst/>
            <a:cxnLst/>
            <a:rect l="l" t="t" r="r" b="b"/>
            <a:pathLst>
              <a:path w="3022600" h="1231900">
                <a:moveTo>
                  <a:pt x="0" y="0"/>
                </a:moveTo>
                <a:lnTo>
                  <a:pt x="3022600" y="0"/>
                </a:lnTo>
                <a:lnTo>
                  <a:pt x="3022600" y="1231900"/>
                </a:lnTo>
                <a:lnTo>
                  <a:pt x="0" y="1231900"/>
                </a:lnTo>
                <a:lnTo>
                  <a:pt x="0" y="0"/>
                </a:lnTo>
                <a:close/>
              </a:path>
            </a:pathLst>
          </a:custGeom>
          <a:solidFill>
            <a:srgbClr val="000000"/>
          </a:solidFill>
        </p:spPr>
        <p:txBody>
          <a:bodyPr wrap="square" lIns="0" tIns="0" rIns="0" bIns="0" rtlCol="0"/>
          <a:lstStyle/>
          <a:p>
            <a:endParaRPr>
              <a:solidFill>
                <a:prstClr val="black"/>
              </a:solidFill>
            </a:endParaRPr>
          </a:p>
        </p:txBody>
      </p:sp>
      <p:sp>
        <p:nvSpPr>
          <p:cNvPr id="12" name="object 12"/>
          <p:cNvSpPr txBox="1"/>
          <p:nvPr/>
        </p:nvSpPr>
        <p:spPr>
          <a:xfrm>
            <a:off x="933132" y="4503242"/>
            <a:ext cx="761365" cy="309880"/>
          </a:xfrm>
          <a:prstGeom prst="rect">
            <a:avLst/>
          </a:prstGeom>
        </p:spPr>
        <p:txBody>
          <a:bodyPr vert="horz" wrap="square" lIns="0" tIns="0" rIns="0" bIns="0" rtlCol="0">
            <a:spAutoFit/>
          </a:bodyPr>
          <a:lstStyle/>
          <a:p>
            <a:r>
              <a:rPr sz="2000" spc="-20" dirty="0">
                <a:solidFill>
                  <a:srgbClr val="EEECE1"/>
                </a:solidFill>
                <a:cs typeface="Calibri"/>
              </a:rPr>
              <a:t>c</a:t>
            </a:r>
            <a:r>
              <a:rPr sz="2000" dirty="0">
                <a:solidFill>
                  <a:srgbClr val="EEECE1"/>
                </a:solidFill>
                <a:cs typeface="Calibri"/>
              </a:rPr>
              <a:t>ame</a:t>
            </a:r>
            <a:r>
              <a:rPr sz="2000" spc="-45" dirty="0">
                <a:solidFill>
                  <a:srgbClr val="EEECE1"/>
                </a:solidFill>
                <a:cs typeface="Calibri"/>
              </a:rPr>
              <a:t>r</a:t>
            </a:r>
            <a:r>
              <a:rPr sz="2000" dirty="0">
                <a:solidFill>
                  <a:srgbClr val="EEECE1"/>
                </a:solidFill>
                <a:cs typeface="Calibri"/>
              </a:rPr>
              <a:t>a</a:t>
            </a:r>
            <a:endParaRPr sz="2000">
              <a:solidFill>
                <a:prstClr val="black"/>
              </a:solidFill>
              <a:cs typeface="Calibri"/>
            </a:endParaRPr>
          </a:p>
        </p:txBody>
      </p:sp>
      <p:sp>
        <p:nvSpPr>
          <p:cNvPr id="13" name="object 13"/>
          <p:cNvSpPr txBox="1"/>
          <p:nvPr/>
        </p:nvSpPr>
        <p:spPr>
          <a:xfrm>
            <a:off x="2975559" y="4503242"/>
            <a:ext cx="637540" cy="309880"/>
          </a:xfrm>
          <a:prstGeom prst="rect">
            <a:avLst/>
          </a:prstGeom>
        </p:spPr>
        <p:txBody>
          <a:bodyPr vert="horz" wrap="square" lIns="0" tIns="0" rIns="0" bIns="0" rtlCol="0">
            <a:spAutoFit/>
          </a:bodyPr>
          <a:lstStyle/>
          <a:p>
            <a:r>
              <a:rPr sz="2000" dirty="0">
                <a:solidFill>
                  <a:srgbClr val="EEECE1"/>
                </a:solidFill>
                <a:cs typeface="Calibri"/>
              </a:rPr>
              <a:t>c</a:t>
            </a:r>
            <a:r>
              <a:rPr sz="2000" spc="-35" dirty="0">
                <a:solidFill>
                  <a:srgbClr val="EEECE1"/>
                </a:solidFill>
                <a:cs typeface="Calibri"/>
              </a:rPr>
              <a:t>r</a:t>
            </a:r>
            <a:r>
              <a:rPr sz="2000" spc="-10" dirty="0">
                <a:solidFill>
                  <a:srgbClr val="EEECE1"/>
                </a:solidFill>
                <a:cs typeface="Calibri"/>
              </a:rPr>
              <a:t>o</a:t>
            </a:r>
            <a:r>
              <a:rPr sz="2000" spc="-20" dirty="0">
                <a:solidFill>
                  <a:srgbClr val="EEECE1"/>
                </a:solidFill>
                <a:cs typeface="Calibri"/>
              </a:rPr>
              <a:t>w</a:t>
            </a:r>
            <a:r>
              <a:rPr sz="2000" dirty="0">
                <a:solidFill>
                  <a:srgbClr val="EEECE1"/>
                </a:solidFill>
                <a:cs typeface="Calibri"/>
              </a:rPr>
              <a:t>d</a:t>
            </a:r>
            <a:endParaRPr sz="2000">
              <a:solidFill>
                <a:prstClr val="black"/>
              </a:solidFill>
              <a:cs typeface="Calibri"/>
            </a:endParaRPr>
          </a:p>
        </p:txBody>
      </p:sp>
      <p:sp>
        <p:nvSpPr>
          <p:cNvPr id="14" name="object 14"/>
          <p:cNvSpPr/>
          <p:nvPr/>
        </p:nvSpPr>
        <p:spPr>
          <a:xfrm>
            <a:off x="3517900" y="1549400"/>
            <a:ext cx="3975100" cy="1219200"/>
          </a:xfrm>
          <a:custGeom>
            <a:avLst/>
            <a:gdLst/>
            <a:ahLst/>
            <a:cxnLst/>
            <a:rect l="l" t="t" r="r" b="b"/>
            <a:pathLst>
              <a:path w="3975100" h="1219200">
                <a:moveTo>
                  <a:pt x="3721100" y="1219200"/>
                </a:moveTo>
                <a:lnTo>
                  <a:pt x="3975100" y="1219200"/>
                </a:lnTo>
                <a:lnTo>
                  <a:pt x="3975100" y="0"/>
                </a:lnTo>
                <a:lnTo>
                  <a:pt x="25399" y="0"/>
                </a:lnTo>
                <a:lnTo>
                  <a:pt x="0" y="0"/>
                </a:lnTo>
              </a:path>
            </a:pathLst>
          </a:custGeom>
          <a:ln w="50800">
            <a:solidFill>
              <a:srgbClr val="0072C6"/>
            </a:solidFill>
          </a:ln>
        </p:spPr>
        <p:txBody>
          <a:bodyPr wrap="square" lIns="0" tIns="0" rIns="0" bIns="0" rtlCol="0"/>
          <a:lstStyle/>
          <a:p>
            <a:endParaRPr>
              <a:solidFill>
                <a:prstClr val="black"/>
              </a:solidFill>
            </a:endParaRPr>
          </a:p>
        </p:txBody>
      </p:sp>
      <p:sp>
        <p:nvSpPr>
          <p:cNvPr id="15" name="object 15"/>
          <p:cNvSpPr/>
          <p:nvPr/>
        </p:nvSpPr>
        <p:spPr>
          <a:xfrm>
            <a:off x="3383279" y="1442719"/>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6" name="object 16"/>
          <p:cNvSpPr/>
          <p:nvPr/>
        </p:nvSpPr>
        <p:spPr>
          <a:xfrm>
            <a:off x="3911600" y="2768600"/>
            <a:ext cx="3581400" cy="1511300"/>
          </a:xfrm>
          <a:custGeom>
            <a:avLst/>
            <a:gdLst/>
            <a:ahLst/>
            <a:cxnLst/>
            <a:rect l="l" t="t" r="r" b="b"/>
            <a:pathLst>
              <a:path w="3581400" h="1511300">
                <a:moveTo>
                  <a:pt x="3327400" y="0"/>
                </a:moveTo>
                <a:lnTo>
                  <a:pt x="3581400" y="0"/>
                </a:lnTo>
                <a:lnTo>
                  <a:pt x="3581400" y="1511299"/>
                </a:lnTo>
                <a:lnTo>
                  <a:pt x="20319" y="1511299"/>
                </a:lnTo>
                <a:lnTo>
                  <a:pt x="0" y="1511299"/>
                </a:lnTo>
              </a:path>
            </a:pathLst>
          </a:custGeom>
          <a:ln w="50800">
            <a:solidFill>
              <a:srgbClr val="0072C6"/>
            </a:solidFill>
          </a:ln>
        </p:spPr>
        <p:txBody>
          <a:bodyPr wrap="square" lIns="0" tIns="0" rIns="0" bIns="0" rtlCol="0"/>
          <a:lstStyle/>
          <a:p>
            <a:endParaRPr>
              <a:solidFill>
                <a:prstClr val="black"/>
              </a:solidFill>
            </a:endParaRPr>
          </a:p>
        </p:txBody>
      </p:sp>
      <p:sp>
        <p:nvSpPr>
          <p:cNvPr id="17" name="object 17"/>
          <p:cNvSpPr/>
          <p:nvPr/>
        </p:nvSpPr>
        <p:spPr>
          <a:xfrm>
            <a:off x="3776979" y="4173220"/>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8" name="object 18"/>
          <p:cNvSpPr/>
          <p:nvPr/>
        </p:nvSpPr>
        <p:spPr>
          <a:xfrm>
            <a:off x="4610100" y="1092200"/>
            <a:ext cx="939800" cy="571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object 19"/>
          <p:cNvSpPr/>
          <p:nvPr/>
        </p:nvSpPr>
        <p:spPr>
          <a:xfrm>
            <a:off x="4749800" y="4191000"/>
            <a:ext cx="1219200" cy="58420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2096160" y="3727754"/>
            <a:ext cx="1113155" cy="687705"/>
          </a:xfrm>
          <a:prstGeom prst="rect">
            <a:avLst/>
          </a:prstGeom>
        </p:spPr>
        <p:txBody>
          <a:bodyPr vert="horz" wrap="square" lIns="0" tIns="0" rIns="0" bIns="0" rtlCol="0">
            <a:spAutoFit/>
          </a:bodyPr>
          <a:lstStyle/>
          <a:p>
            <a:pPr marL="803275"/>
            <a:r>
              <a:rPr sz="2000" spc="-20" dirty="0">
                <a:solidFill>
                  <a:srgbClr val="EEECE1"/>
                </a:solidFill>
                <a:cs typeface="Calibri"/>
              </a:rPr>
              <a:t>ca</a:t>
            </a:r>
            <a:r>
              <a:rPr sz="2000" dirty="0">
                <a:solidFill>
                  <a:srgbClr val="EEECE1"/>
                </a:solidFill>
                <a:cs typeface="Calibri"/>
              </a:rPr>
              <a:t>t</a:t>
            </a:r>
            <a:endParaRPr sz="2000">
              <a:solidFill>
                <a:prstClr val="black"/>
              </a:solidFill>
              <a:cs typeface="Calibri"/>
            </a:endParaRPr>
          </a:p>
          <a:p>
            <a:pPr>
              <a:spcBef>
                <a:spcPts val="570"/>
              </a:spcBef>
            </a:pPr>
            <a:r>
              <a:rPr sz="2000" spc="-5" dirty="0">
                <a:solidFill>
                  <a:srgbClr val="EEECE1"/>
                </a:solidFill>
                <a:cs typeface="Calibri"/>
              </a:rPr>
              <a:t>purple</a:t>
            </a:r>
            <a:endParaRPr sz="2000">
              <a:solidFill>
                <a:prstClr val="black"/>
              </a:solidFill>
              <a:cs typeface="Calibri"/>
            </a:endParaRPr>
          </a:p>
        </p:txBody>
      </p:sp>
      <p:sp>
        <p:nvSpPr>
          <p:cNvPr id="21" name="object 21"/>
          <p:cNvSpPr txBox="1"/>
          <p:nvPr/>
        </p:nvSpPr>
        <p:spPr>
          <a:xfrm>
            <a:off x="930343" y="1214983"/>
            <a:ext cx="2370455" cy="415925"/>
          </a:xfrm>
          <a:prstGeom prst="rect">
            <a:avLst/>
          </a:prstGeom>
        </p:spPr>
        <p:txBody>
          <a:bodyPr vert="horz" wrap="square" lIns="0" tIns="0" rIns="0" bIns="0" rtlCol="0">
            <a:spAutoFit/>
          </a:bodyPr>
          <a:lstStyle/>
          <a:p>
            <a:pPr marL="12700"/>
            <a:r>
              <a:rPr sz="2600" u="heavy" dirty="0">
                <a:solidFill>
                  <a:prstClr val="black"/>
                </a:solidFill>
                <a:cs typeface="Calibri"/>
              </a:rPr>
              <a:t>A </a:t>
            </a:r>
            <a:r>
              <a:rPr sz="2600" u="heavy" spc="-10" dirty="0">
                <a:solidFill>
                  <a:prstClr val="black"/>
                </a:solidFill>
                <a:cs typeface="Calibri"/>
              </a:rPr>
              <a:t>woman</a:t>
            </a:r>
            <a:r>
              <a:rPr sz="2600" u="heavy" spc="-50" dirty="0">
                <a:solidFill>
                  <a:prstClr val="black"/>
                </a:solidFill>
                <a:cs typeface="Calibri"/>
              </a:rPr>
              <a:t> </a:t>
            </a:r>
            <a:r>
              <a:rPr sz="2600" u="heavy" spc="-5" dirty="0">
                <a:solidFill>
                  <a:prstClr val="black"/>
                </a:solidFill>
                <a:cs typeface="Calibri"/>
              </a:rPr>
              <a:t>holding</a:t>
            </a:r>
            <a:endParaRPr sz="2600">
              <a:solidFill>
                <a:prstClr val="black"/>
              </a:solidFill>
              <a:cs typeface="Calibri"/>
            </a:endParaRPr>
          </a:p>
        </p:txBody>
      </p:sp>
      <p:sp>
        <p:nvSpPr>
          <p:cNvPr id="22" name="object 22"/>
          <p:cNvSpPr/>
          <p:nvPr/>
        </p:nvSpPr>
        <p:spPr>
          <a:xfrm>
            <a:off x="1511300" y="5308600"/>
            <a:ext cx="1485900" cy="9906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4" name="object 2"/>
          <p:cNvSpPr txBox="1">
            <a:spLocks/>
          </p:cNvSpPr>
          <p:nvPr/>
        </p:nvSpPr>
        <p:spPr>
          <a:xfrm>
            <a:off x="1313814" y="125389"/>
            <a:ext cx="6477000" cy="1231106"/>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US" sz="4000" kern="0" spc="-10" dirty="0" smtClean="0">
                <a:solidFill>
                  <a:sysClr val="windowText" lastClr="000000"/>
                </a:solidFill>
              </a:rPr>
              <a:t>Probabilistic language modeling</a:t>
            </a:r>
            <a:endParaRPr lang="en-US" sz="4000" kern="0" spc="-10" dirty="0">
              <a:solidFill>
                <a:sysClr val="windowText" lastClr="000000"/>
              </a:solidFill>
            </a:endParaRPr>
          </a:p>
        </p:txBody>
      </p:sp>
      <p:sp>
        <p:nvSpPr>
          <p:cNvPr id="23" name="TextBox 22"/>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119849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49300" y="2400300"/>
            <a:ext cx="3022600" cy="68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2146300" y="1765300"/>
            <a:ext cx="217804" cy="538480"/>
          </a:xfrm>
          <a:custGeom>
            <a:avLst/>
            <a:gdLst/>
            <a:ahLst/>
            <a:cxnLst/>
            <a:rect l="l" t="t" r="r" b="b"/>
            <a:pathLst>
              <a:path w="217805" h="538480">
                <a:moveTo>
                  <a:pt x="217487" y="431800"/>
                </a:moveTo>
                <a:lnTo>
                  <a:pt x="0" y="431800"/>
                </a:lnTo>
                <a:lnTo>
                  <a:pt x="109537" y="538162"/>
                </a:lnTo>
                <a:lnTo>
                  <a:pt x="217487" y="431800"/>
                </a:lnTo>
                <a:close/>
              </a:path>
              <a:path w="217805" h="538480">
                <a:moveTo>
                  <a:pt x="165100" y="0"/>
                </a:moveTo>
                <a:lnTo>
                  <a:pt x="50800" y="0"/>
                </a:lnTo>
                <a:lnTo>
                  <a:pt x="50800" y="431800"/>
                </a:lnTo>
                <a:lnTo>
                  <a:pt x="165100" y="431800"/>
                </a:lnTo>
                <a:lnTo>
                  <a:pt x="165100" y="0"/>
                </a:lnTo>
                <a:close/>
              </a:path>
            </a:pathLst>
          </a:custGeom>
          <a:solidFill>
            <a:srgbClr val="4F81BD"/>
          </a:solidFill>
        </p:spPr>
        <p:txBody>
          <a:bodyPr wrap="square" lIns="0" tIns="0" rIns="0" bIns="0" rtlCol="0"/>
          <a:lstStyle/>
          <a:p>
            <a:endParaRPr>
              <a:solidFill>
                <a:prstClr val="black"/>
              </a:solidFill>
            </a:endParaRPr>
          </a:p>
        </p:txBody>
      </p:sp>
      <p:sp>
        <p:nvSpPr>
          <p:cNvPr id="5" name="object 5"/>
          <p:cNvSpPr/>
          <p:nvPr/>
        </p:nvSpPr>
        <p:spPr>
          <a:xfrm>
            <a:off x="2146300" y="32178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6" name="object 6"/>
          <p:cNvSpPr/>
          <p:nvPr/>
        </p:nvSpPr>
        <p:spPr>
          <a:xfrm>
            <a:off x="4483100" y="2298700"/>
            <a:ext cx="977900" cy="990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146300" y="48942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8" name="object 8"/>
          <p:cNvSpPr/>
          <p:nvPr/>
        </p:nvSpPr>
        <p:spPr>
          <a:xfrm>
            <a:off x="4013200" y="2684462"/>
            <a:ext cx="468630" cy="228600"/>
          </a:xfrm>
          <a:custGeom>
            <a:avLst/>
            <a:gdLst/>
            <a:ahLst/>
            <a:cxnLst/>
            <a:rect l="l" t="t" r="r" b="b"/>
            <a:pathLst>
              <a:path w="468629" h="228600">
                <a:moveTo>
                  <a:pt x="355600" y="0"/>
                </a:moveTo>
                <a:lnTo>
                  <a:pt x="355600" y="58737"/>
                </a:lnTo>
                <a:lnTo>
                  <a:pt x="0" y="58737"/>
                </a:lnTo>
                <a:lnTo>
                  <a:pt x="0" y="173037"/>
                </a:lnTo>
                <a:lnTo>
                  <a:pt x="355600" y="173037"/>
                </a:lnTo>
                <a:lnTo>
                  <a:pt x="355600" y="228600"/>
                </a:lnTo>
                <a:lnTo>
                  <a:pt x="468312"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9" name="object 9"/>
          <p:cNvSpPr/>
          <p:nvPr/>
        </p:nvSpPr>
        <p:spPr>
          <a:xfrm>
            <a:off x="5473700" y="2681287"/>
            <a:ext cx="473075" cy="228600"/>
          </a:xfrm>
          <a:custGeom>
            <a:avLst/>
            <a:gdLst/>
            <a:ahLst/>
            <a:cxnLst/>
            <a:rect l="l" t="t" r="r" b="b"/>
            <a:pathLst>
              <a:path w="473075" h="228600">
                <a:moveTo>
                  <a:pt x="355600" y="0"/>
                </a:moveTo>
                <a:lnTo>
                  <a:pt x="355600" y="61912"/>
                </a:lnTo>
                <a:lnTo>
                  <a:pt x="0" y="61912"/>
                </a:lnTo>
                <a:lnTo>
                  <a:pt x="0" y="176212"/>
                </a:lnTo>
                <a:lnTo>
                  <a:pt x="355600" y="176212"/>
                </a:lnTo>
                <a:lnTo>
                  <a:pt x="355600" y="228600"/>
                </a:lnTo>
                <a:lnTo>
                  <a:pt x="473075"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10" name="object 10"/>
          <p:cNvSpPr txBox="1"/>
          <p:nvPr/>
        </p:nvSpPr>
        <p:spPr>
          <a:xfrm>
            <a:off x="5985128" y="2543187"/>
            <a:ext cx="1104265" cy="447040"/>
          </a:xfrm>
          <a:prstGeom prst="rect">
            <a:avLst/>
          </a:prstGeom>
        </p:spPr>
        <p:txBody>
          <a:bodyPr vert="horz" wrap="square" lIns="0" tIns="0" rIns="0" bIns="0" rtlCol="0">
            <a:spAutoFit/>
          </a:bodyPr>
          <a:lstStyle/>
          <a:p>
            <a:pPr marL="12700"/>
            <a:r>
              <a:rPr sz="2800" dirty="0">
                <a:solidFill>
                  <a:srgbClr val="1F497D"/>
                </a:solidFill>
                <a:cs typeface="Calibri"/>
              </a:rPr>
              <a:t>holding</a:t>
            </a:r>
            <a:endParaRPr sz="2800">
              <a:solidFill>
                <a:prstClr val="black"/>
              </a:solidFill>
              <a:cs typeface="Calibri"/>
            </a:endParaRPr>
          </a:p>
        </p:txBody>
      </p:sp>
      <p:sp>
        <p:nvSpPr>
          <p:cNvPr id="11" name="object 11"/>
          <p:cNvSpPr/>
          <p:nvPr/>
        </p:nvSpPr>
        <p:spPr>
          <a:xfrm>
            <a:off x="3517900" y="1549400"/>
            <a:ext cx="3975100" cy="1219200"/>
          </a:xfrm>
          <a:custGeom>
            <a:avLst/>
            <a:gdLst/>
            <a:ahLst/>
            <a:cxnLst/>
            <a:rect l="l" t="t" r="r" b="b"/>
            <a:pathLst>
              <a:path w="3975100" h="1219200">
                <a:moveTo>
                  <a:pt x="3721100" y="1219200"/>
                </a:moveTo>
                <a:lnTo>
                  <a:pt x="3975100" y="1219200"/>
                </a:lnTo>
                <a:lnTo>
                  <a:pt x="3975100" y="0"/>
                </a:lnTo>
                <a:lnTo>
                  <a:pt x="25399" y="0"/>
                </a:lnTo>
                <a:lnTo>
                  <a:pt x="0" y="0"/>
                </a:lnTo>
              </a:path>
            </a:pathLst>
          </a:custGeom>
          <a:ln w="50800">
            <a:solidFill>
              <a:srgbClr val="0072C6"/>
            </a:solidFill>
          </a:ln>
        </p:spPr>
        <p:txBody>
          <a:bodyPr wrap="square" lIns="0" tIns="0" rIns="0" bIns="0" rtlCol="0"/>
          <a:lstStyle/>
          <a:p>
            <a:endParaRPr>
              <a:solidFill>
                <a:prstClr val="black"/>
              </a:solidFill>
            </a:endParaRPr>
          </a:p>
        </p:txBody>
      </p:sp>
      <p:sp>
        <p:nvSpPr>
          <p:cNvPr id="12" name="object 12"/>
          <p:cNvSpPr/>
          <p:nvPr/>
        </p:nvSpPr>
        <p:spPr>
          <a:xfrm>
            <a:off x="3383279" y="1442719"/>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3" name="object 13"/>
          <p:cNvSpPr/>
          <p:nvPr/>
        </p:nvSpPr>
        <p:spPr>
          <a:xfrm>
            <a:off x="3911600" y="2768600"/>
            <a:ext cx="3581400" cy="1511300"/>
          </a:xfrm>
          <a:custGeom>
            <a:avLst/>
            <a:gdLst/>
            <a:ahLst/>
            <a:cxnLst/>
            <a:rect l="l" t="t" r="r" b="b"/>
            <a:pathLst>
              <a:path w="3581400" h="1511300">
                <a:moveTo>
                  <a:pt x="3327400" y="0"/>
                </a:moveTo>
                <a:lnTo>
                  <a:pt x="3581400" y="0"/>
                </a:lnTo>
                <a:lnTo>
                  <a:pt x="3581400" y="1511299"/>
                </a:lnTo>
                <a:lnTo>
                  <a:pt x="20319" y="1511299"/>
                </a:lnTo>
                <a:lnTo>
                  <a:pt x="0" y="1511299"/>
                </a:lnTo>
              </a:path>
            </a:pathLst>
          </a:custGeom>
          <a:ln w="50800">
            <a:solidFill>
              <a:srgbClr val="0072C6"/>
            </a:solidFill>
          </a:ln>
        </p:spPr>
        <p:txBody>
          <a:bodyPr wrap="square" lIns="0" tIns="0" rIns="0" bIns="0" rtlCol="0"/>
          <a:lstStyle/>
          <a:p>
            <a:endParaRPr>
              <a:solidFill>
                <a:prstClr val="black"/>
              </a:solidFill>
            </a:endParaRPr>
          </a:p>
        </p:txBody>
      </p:sp>
      <p:sp>
        <p:nvSpPr>
          <p:cNvPr id="14" name="object 14"/>
          <p:cNvSpPr/>
          <p:nvPr/>
        </p:nvSpPr>
        <p:spPr>
          <a:xfrm>
            <a:off x="3776979" y="4173220"/>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5" name="object 15"/>
          <p:cNvSpPr/>
          <p:nvPr/>
        </p:nvSpPr>
        <p:spPr>
          <a:xfrm>
            <a:off x="4610100" y="1092200"/>
            <a:ext cx="939800" cy="571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4749800" y="4191000"/>
            <a:ext cx="1219200" cy="58420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749300" y="3657600"/>
            <a:ext cx="3022600" cy="1231900"/>
          </a:xfrm>
          <a:prstGeom prst="rect">
            <a:avLst/>
          </a:prstGeom>
          <a:solidFill>
            <a:srgbClr val="000000"/>
          </a:solidFill>
        </p:spPr>
        <p:txBody>
          <a:bodyPr vert="horz" wrap="square" lIns="0" tIns="69850" rIns="0" bIns="0" rtlCol="0">
            <a:spAutoFit/>
          </a:bodyPr>
          <a:lstStyle/>
          <a:p>
            <a:pPr marR="554990" algn="r">
              <a:spcBef>
                <a:spcPts val="550"/>
              </a:spcBef>
            </a:pPr>
            <a:r>
              <a:rPr sz="2000" spc="-20" dirty="0">
                <a:solidFill>
                  <a:srgbClr val="EEECE1"/>
                </a:solidFill>
                <a:cs typeface="Calibri"/>
              </a:rPr>
              <a:t>ca</a:t>
            </a:r>
            <a:r>
              <a:rPr sz="2000" dirty="0">
                <a:solidFill>
                  <a:srgbClr val="EEECE1"/>
                </a:solidFill>
                <a:cs typeface="Calibri"/>
              </a:rPr>
              <a:t>t</a:t>
            </a:r>
            <a:endParaRPr sz="2000">
              <a:solidFill>
                <a:prstClr val="black"/>
              </a:solidFill>
              <a:cs typeface="Calibri"/>
            </a:endParaRPr>
          </a:p>
          <a:p>
            <a:pPr marL="1346835">
              <a:spcBef>
                <a:spcPts val="570"/>
              </a:spcBef>
            </a:pPr>
            <a:r>
              <a:rPr sz="2000" spc="-5" dirty="0">
                <a:solidFill>
                  <a:srgbClr val="EEECE1"/>
                </a:solidFill>
                <a:cs typeface="Calibri"/>
              </a:rPr>
              <a:t>purple</a:t>
            </a:r>
            <a:endParaRPr sz="2000">
              <a:solidFill>
                <a:prstClr val="black"/>
              </a:solidFill>
              <a:cs typeface="Calibri"/>
            </a:endParaRPr>
          </a:p>
        </p:txBody>
      </p:sp>
      <p:sp>
        <p:nvSpPr>
          <p:cNvPr id="18" name="object 18"/>
          <p:cNvSpPr txBox="1"/>
          <p:nvPr/>
        </p:nvSpPr>
        <p:spPr>
          <a:xfrm>
            <a:off x="930343" y="1214983"/>
            <a:ext cx="2370455" cy="415925"/>
          </a:xfrm>
          <a:prstGeom prst="rect">
            <a:avLst/>
          </a:prstGeom>
        </p:spPr>
        <p:txBody>
          <a:bodyPr vert="horz" wrap="square" lIns="0" tIns="0" rIns="0" bIns="0" rtlCol="0">
            <a:spAutoFit/>
          </a:bodyPr>
          <a:lstStyle/>
          <a:p>
            <a:pPr marL="12700"/>
            <a:r>
              <a:rPr sz="2600" u="heavy" dirty="0">
                <a:solidFill>
                  <a:prstClr val="black"/>
                </a:solidFill>
                <a:cs typeface="Calibri"/>
              </a:rPr>
              <a:t>A </a:t>
            </a:r>
            <a:r>
              <a:rPr sz="2600" u="heavy" spc="-10" dirty="0">
                <a:solidFill>
                  <a:prstClr val="black"/>
                </a:solidFill>
                <a:cs typeface="Calibri"/>
              </a:rPr>
              <a:t>woman</a:t>
            </a:r>
            <a:r>
              <a:rPr sz="2600" u="heavy" spc="-50" dirty="0">
                <a:solidFill>
                  <a:prstClr val="black"/>
                </a:solidFill>
                <a:cs typeface="Calibri"/>
              </a:rPr>
              <a:t> </a:t>
            </a:r>
            <a:r>
              <a:rPr sz="2600" u="heavy" spc="-5" dirty="0">
                <a:solidFill>
                  <a:prstClr val="black"/>
                </a:solidFill>
                <a:cs typeface="Calibri"/>
              </a:rPr>
              <a:t>holding</a:t>
            </a:r>
            <a:endParaRPr sz="2600">
              <a:solidFill>
                <a:prstClr val="black"/>
              </a:solidFill>
              <a:cs typeface="Calibri"/>
            </a:endParaRPr>
          </a:p>
        </p:txBody>
      </p:sp>
      <p:sp>
        <p:nvSpPr>
          <p:cNvPr id="19" name="object 19"/>
          <p:cNvSpPr/>
          <p:nvPr/>
        </p:nvSpPr>
        <p:spPr>
          <a:xfrm>
            <a:off x="1511300" y="5308600"/>
            <a:ext cx="1485900" cy="9906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object 2"/>
          <p:cNvSpPr txBox="1">
            <a:spLocks/>
          </p:cNvSpPr>
          <p:nvPr/>
        </p:nvSpPr>
        <p:spPr>
          <a:xfrm>
            <a:off x="1371600" y="110083"/>
            <a:ext cx="6477000" cy="1231106"/>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US" sz="4000" kern="0" spc="-10" dirty="0" smtClean="0">
                <a:solidFill>
                  <a:sysClr val="windowText" lastClr="000000"/>
                </a:solidFill>
              </a:rPr>
              <a:t>Probabilistic language modeling</a:t>
            </a:r>
            <a:endParaRPr lang="en-US" sz="4000" kern="0" spc="-10" dirty="0">
              <a:solidFill>
                <a:sysClr val="windowText" lastClr="000000"/>
              </a:solidFill>
            </a:endParaRPr>
          </a:p>
        </p:txBody>
      </p:sp>
      <p:sp>
        <p:nvSpPr>
          <p:cNvPr id="20" name="TextBox 19"/>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3785001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LRCN</a:t>
            </a:r>
            <a:endParaRPr lang="en-IN" dirty="0"/>
          </a:p>
        </p:txBody>
      </p:sp>
      <p:sp>
        <p:nvSpPr>
          <p:cNvPr id="5" name="Content Placeholder 4"/>
          <p:cNvSpPr>
            <a:spLocks noGrp="1"/>
          </p:cNvSpPr>
          <p:nvPr>
            <p:ph idx="1"/>
          </p:nvPr>
        </p:nvSpPr>
        <p:spPr/>
        <p:txBody>
          <a:bodyPr>
            <a:normAutofit/>
          </a:bodyPr>
          <a:lstStyle/>
          <a:p>
            <a:pPr algn="just">
              <a:buNone/>
            </a:pPr>
            <a:r>
              <a:rPr lang="en-US" sz="2000" dirty="0" smtClean="0"/>
              <a:t>LRCN is </a:t>
            </a:r>
            <a:r>
              <a:rPr lang="en-US" sz="2000" dirty="0"/>
              <a:t>a class of models that is both </a:t>
            </a:r>
            <a:r>
              <a:rPr lang="en-US" sz="2000" dirty="0" smtClean="0"/>
              <a:t>spatially and </a:t>
            </a:r>
            <a:r>
              <a:rPr lang="en-US" sz="2000" dirty="0"/>
              <a:t>temporally deep, and has the flexibility to be applied to a variety of vision tasks involving sequential inputs and </a:t>
            </a:r>
            <a:r>
              <a:rPr lang="en-US" sz="2000" dirty="0" smtClean="0"/>
              <a:t>outputs.</a:t>
            </a:r>
          </a:p>
          <a:p>
            <a:pPr algn="just">
              <a:buNone/>
            </a:pPr>
            <a:endParaRPr lang="en-IN" sz="2000" dirty="0"/>
          </a:p>
        </p:txBody>
      </p:sp>
      <p:pic>
        <p:nvPicPr>
          <p:cNvPr id="2053" name="Picture 5"/>
          <p:cNvPicPr>
            <a:picLocks noChangeAspect="1" noChangeArrowheads="1"/>
          </p:cNvPicPr>
          <p:nvPr/>
        </p:nvPicPr>
        <p:blipFill>
          <a:blip r:embed="rId2" cstate="print"/>
          <a:srcRect/>
          <a:stretch>
            <a:fillRect/>
          </a:stretch>
        </p:blipFill>
        <p:spPr bwMode="auto">
          <a:xfrm>
            <a:off x="1907702" y="4940152"/>
            <a:ext cx="5112569" cy="1480809"/>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1907703" y="2636912"/>
            <a:ext cx="5726201"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749300" y="2400300"/>
            <a:ext cx="3022600" cy="68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2146300" y="1765300"/>
            <a:ext cx="217804" cy="538480"/>
          </a:xfrm>
          <a:custGeom>
            <a:avLst/>
            <a:gdLst/>
            <a:ahLst/>
            <a:cxnLst/>
            <a:rect l="l" t="t" r="r" b="b"/>
            <a:pathLst>
              <a:path w="217805" h="538480">
                <a:moveTo>
                  <a:pt x="217487" y="431800"/>
                </a:moveTo>
                <a:lnTo>
                  <a:pt x="0" y="431800"/>
                </a:lnTo>
                <a:lnTo>
                  <a:pt x="109537" y="538162"/>
                </a:lnTo>
                <a:lnTo>
                  <a:pt x="217487" y="431800"/>
                </a:lnTo>
                <a:close/>
              </a:path>
              <a:path w="217805" h="538480">
                <a:moveTo>
                  <a:pt x="165100" y="0"/>
                </a:moveTo>
                <a:lnTo>
                  <a:pt x="50800" y="0"/>
                </a:lnTo>
                <a:lnTo>
                  <a:pt x="50800" y="431800"/>
                </a:lnTo>
                <a:lnTo>
                  <a:pt x="165100" y="431800"/>
                </a:lnTo>
                <a:lnTo>
                  <a:pt x="165100" y="0"/>
                </a:lnTo>
                <a:close/>
              </a:path>
            </a:pathLst>
          </a:custGeom>
          <a:solidFill>
            <a:srgbClr val="4F81BD"/>
          </a:solidFill>
        </p:spPr>
        <p:txBody>
          <a:bodyPr wrap="square" lIns="0" tIns="0" rIns="0" bIns="0" rtlCol="0"/>
          <a:lstStyle/>
          <a:p>
            <a:endParaRPr>
              <a:solidFill>
                <a:prstClr val="black"/>
              </a:solidFill>
            </a:endParaRPr>
          </a:p>
        </p:txBody>
      </p:sp>
      <p:sp>
        <p:nvSpPr>
          <p:cNvPr id="5" name="object 5"/>
          <p:cNvSpPr/>
          <p:nvPr/>
        </p:nvSpPr>
        <p:spPr>
          <a:xfrm>
            <a:off x="2146300" y="32178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6" name="object 6"/>
          <p:cNvSpPr/>
          <p:nvPr/>
        </p:nvSpPr>
        <p:spPr>
          <a:xfrm>
            <a:off x="4483100" y="2298700"/>
            <a:ext cx="977900" cy="990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2146300" y="4894262"/>
            <a:ext cx="222250" cy="440055"/>
          </a:xfrm>
          <a:custGeom>
            <a:avLst/>
            <a:gdLst/>
            <a:ahLst/>
            <a:cxnLst/>
            <a:rect l="l" t="t" r="r" b="b"/>
            <a:pathLst>
              <a:path w="222250" h="440054">
                <a:moveTo>
                  <a:pt x="165100" y="109537"/>
                </a:moveTo>
                <a:lnTo>
                  <a:pt x="50800" y="109537"/>
                </a:lnTo>
                <a:lnTo>
                  <a:pt x="50800" y="439737"/>
                </a:lnTo>
                <a:lnTo>
                  <a:pt x="165100" y="439737"/>
                </a:lnTo>
                <a:lnTo>
                  <a:pt x="165100" y="109537"/>
                </a:lnTo>
                <a:close/>
              </a:path>
              <a:path w="222250" h="440054">
                <a:moveTo>
                  <a:pt x="111912" y="0"/>
                </a:moveTo>
                <a:lnTo>
                  <a:pt x="0" y="109537"/>
                </a:lnTo>
                <a:lnTo>
                  <a:pt x="222250" y="109537"/>
                </a:lnTo>
                <a:lnTo>
                  <a:pt x="111912" y="0"/>
                </a:lnTo>
                <a:close/>
              </a:path>
            </a:pathLst>
          </a:custGeom>
          <a:solidFill>
            <a:srgbClr val="4F81BD"/>
          </a:solidFill>
        </p:spPr>
        <p:txBody>
          <a:bodyPr wrap="square" lIns="0" tIns="0" rIns="0" bIns="0" rtlCol="0"/>
          <a:lstStyle/>
          <a:p>
            <a:endParaRPr>
              <a:solidFill>
                <a:prstClr val="black"/>
              </a:solidFill>
            </a:endParaRPr>
          </a:p>
        </p:txBody>
      </p:sp>
      <p:sp>
        <p:nvSpPr>
          <p:cNvPr id="8" name="object 8"/>
          <p:cNvSpPr/>
          <p:nvPr/>
        </p:nvSpPr>
        <p:spPr>
          <a:xfrm>
            <a:off x="4013200" y="2684462"/>
            <a:ext cx="468630" cy="228600"/>
          </a:xfrm>
          <a:custGeom>
            <a:avLst/>
            <a:gdLst/>
            <a:ahLst/>
            <a:cxnLst/>
            <a:rect l="l" t="t" r="r" b="b"/>
            <a:pathLst>
              <a:path w="468629" h="228600">
                <a:moveTo>
                  <a:pt x="355600" y="0"/>
                </a:moveTo>
                <a:lnTo>
                  <a:pt x="355600" y="58737"/>
                </a:lnTo>
                <a:lnTo>
                  <a:pt x="0" y="58737"/>
                </a:lnTo>
                <a:lnTo>
                  <a:pt x="0" y="173037"/>
                </a:lnTo>
                <a:lnTo>
                  <a:pt x="355600" y="173037"/>
                </a:lnTo>
                <a:lnTo>
                  <a:pt x="355600" y="228600"/>
                </a:lnTo>
                <a:lnTo>
                  <a:pt x="468312"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9" name="object 9"/>
          <p:cNvSpPr/>
          <p:nvPr/>
        </p:nvSpPr>
        <p:spPr>
          <a:xfrm>
            <a:off x="5473700" y="2681287"/>
            <a:ext cx="473075" cy="228600"/>
          </a:xfrm>
          <a:custGeom>
            <a:avLst/>
            <a:gdLst/>
            <a:ahLst/>
            <a:cxnLst/>
            <a:rect l="l" t="t" r="r" b="b"/>
            <a:pathLst>
              <a:path w="473075" h="228600">
                <a:moveTo>
                  <a:pt x="355600" y="0"/>
                </a:moveTo>
                <a:lnTo>
                  <a:pt x="355600" y="61912"/>
                </a:lnTo>
                <a:lnTo>
                  <a:pt x="0" y="61912"/>
                </a:lnTo>
                <a:lnTo>
                  <a:pt x="0" y="176212"/>
                </a:lnTo>
                <a:lnTo>
                  <a:pt x="355600" y="176212"/>
                </a:lnTo>
                <a:lnTo>
                  <a:pt x="355600" y="228600"/>
                </a:lnTo>
                <a:lnTo>
                  <a:pt x="473075" y="114300"/>
                </a:lnTo>
                <a:lnTo>
                  <a:pt x="355600" y="0"/>
                </a:lnTo>
                <a:close/>
              </a:path>
            </a:pathLst>
          </a:custGeom>
          <a:solidFill>
            <a:srgbClr val="4F81BD"/>
          </a:solidFill>
        </p:spPr>
        <p:txBody>
          <a:bodyPr wrap="square" lIns="0" tIns="0" rIns="0" bIns="0" rtlCol="0"/>
          <a:lstStyle/>
          <a:p>
            <a:endParaRPr>
              <a:solidFill>
                <a:prstClr val="black"/>
              </a:solidFill>
            </a:endParaRPr>
          </a:p>
        </p:txBody>
      </p:sp>
      <p:sp>
        <p:nvSpPr>
          <p:cNvPr id="10" name="object 10"/>
          <p:cNvSpPr txBox="1"/>
          <p:nvPr/>
        </p:nvSpPr>
        <p:spPr>
          <a:xfrm>
            <a:off x="5985128" y="2543187"/>
            <a:ext cx="1104265" cy="447040"/>
          </a:xfrm>
          <a:prstGeom prst="rect">
            <a:avLst/>
          </a:prstGeom>
        </p:spPr>
        <p:txBody>
          <a:bodyPr vert="horz" wrap="square" lIns="0" tIns="0" rIns="0" bIns="0" rtlCol="0">
            <a:spAutoFit/>
          </a:bodyPr>
          <a:lstStyle/>
          <a:p>
            <a:pPr marL="12700"/>
            <a:r>
              <a:rPr sz="2800" dirty="0">
                <a:solidFill>
                  <a:srgbClr val="1F497D"/>
                </a:solidFill>
                <a:cs typeface="Calibri"/>
              </a:rPr>
              <a:t>holding</a:t>
            </a:r>
            <a:endParaRPr sz="2800">
              <a:solidFill>
                <a:prstClr val="black"/>
              </a:solidFill>
              <a:cs typeface="Calibri"/>
            </a:endParaRPr>
          </a:p>
        </p:txBody>
      </p:sp>
      <p:sp>
        <p:nvSpPr>
          <p:cNvPr id="11" name="object 11"/>
          <p:cNvSpPr/>
          <p:nvPr/>
        </p:nvSpPr>
        <p:spPr>
          <a:xfrm>
            <a:off x="3517900" y="1549400"/>
            <a:ext cx="3975100" cy="1219200"/>
          </a:xfrm>
          <a:custGeom>
            <a:avLst/>
            <a:gdLst/>
            <a:ahLst/>
            <a:cxnLst/>
            <a:rect l="l" t="t" r="r" b="b"/>
            <a:pathLst>
              <a:path w="3975100" h="1219200">
                <a:moveTo>
                  <a:pt x="3721100" y="1219200"/>
                </a:moveTo>
                <a:lnTo>
                  <a:pt x="3975100" y="1219200"/>
                </a:lnTo>
                <a:lnTo>
                  <a:pt x="3975100" y="0"/>
                </a:lnTo>
                <a:lnTo>
                  <a:pt x="25399" y="0"/>
                </a:lnTo>
                <a:lnTo>
                  <a:pt x="0" y="0"/>
                </a:lnTo>
              </a:path>
            </a:pathLst>
          </a:custGeom>
          <a:ln w="50800">
            <a:solidFill>
              <a:srgbClr val="0072C6"/>
            </a:solidFill>
          </a:ln>
        </p:spPr>
        <p:txBody>
          <a:bodyPr wrap="square" lIns="0" tIns="0" rIns="0" bIns="0" rtlCol="0"/>
          <a:lstStyle/>
          <a:p>
            <a:endParaRPr>
              <a:solidFill>
                <a:prstClr val="black"/>
              </a:solidFill>
            </a:endParaRPr>
          </a:p>
        </p:txBody>
      </p:sp>
      <p:sp>
        <p:nvSpPr>
          <p:cNvPr id="12" name="object 12"/>
          <p:cNvSpPr/>
          <p:nvPr/>
        </p:nvSpPr>
        <p:spPr>
          <a:xfrm>
            <a:off x="3383279" y="1442719"/>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3" name="object 13"/>
          <p:cNvSpPr/>
          <p:nvPr/>
        </p:nvSpPr>
        <p:spPr>
          <a:xfrm>
            <a:off x="3911600" y="2768600"/>
            <a:ext cx="3581400" cy="1511300"/>
          </a:xfrm>
          <a:custGeom>
            <a:avLst/>
            <a:gdLst/>
            <a:ahLst/>
            <a:cxnLst/>
            <a:rect l="l" t="t" r="r" b="b"/>
            <a:pathLst>
              <a:path w="3581400" h="1511300">
                <a:moveTo>
                  <a:pt x="3327400" y="0"/>
                </a:moveTo>
                <a:lnTo>
                  <a:pt x="3581400" y="0"/>
                </a:lnTo>
                <a:lnTo>
                  <a:pt x="3581400" y="1511299"/>
                </a:lnTo>
                <a:lnTo>
                  <a:pt x="20319" y="1511299"/>
                </a:lnTo>
                <a:lnTo>
                  <a:pt x="0" y="1511299"/>
                </a:lnTo>
              </a:path>
            </a:pathLst>
          </a:custGeom>
          <a:ln w="50800">
            <a:solidFill>
              <a:srgbClr val="0072C6"/>
            </a:solidFill>
          </a:ln>
        </p:spPr>
        <p:txBody>
          <a:bodyPr wrap="square" lIns="0" tIns="0" rIns="0" bIns="0" rtlCol="0"/>
          <a:lstStyle/>
          <a:p>
            <a:endParaRPr>
              <a:solidFill>
                <a:prstClr val="black"/>
              </a:solidFill>
            </a:endParaRPr>
          </a:p>
        </p:txBody>
      </p:sp>
      <p:sp>
        <p:nvSpPr>
          <p:cNvPr id="14" name="object 14"/>
          <p:cNvSpPr/>
          <p:nvPr/>
        </p:nvSpPr>
        <p:spPr>
          <a:xfrm>
            <a:off x="3776979" y="4173220"/>
            <a:ext cx="213360" cy="213360"/>
          </a:xfrm>
          <a:custGeom>
            <a:avLst/>
            <a:gdLst/>
            <a:ahLst/>
            <a:cxnLst/>
            <a:rect l="l" t="t" r="r" b="b"/>
            <a:pathLst>
              <a:path w="213360" h="213360">
                <a:moveTo>
                  <a:pt x="213360" y="0"/>
                </a:moveTo>
                <a:lnTo>
                  <a:pt x="0" y="106679"/>
                </a:lnTo>
                <a:lnTo>
                  <a:pt x="213360" y="213359"/>
                </a:lnTo>
                <a:lnTo>
                  <a:pt x="160020" y="106679"/>
                </a:lnTo>
                <a:lnTo>
                  <a:pt x="213360" y="0"/>
                </a:lnTo>
                <a:close/>
              </a:path>
            </a:pathLst>
          </a:custGeom>
          <a:solidFill>
            <a:srgbClr val="0072C6"/>
          </a:solidFill>
        </p:spPr>
        <p:txBody>
          <a:bodyPr wrap="square" lIns="0" tIns="0" rIns="0" bIns="0" rtlCol="0"/>
          <a:lstStyle/>
          <a:p>
            <a:endParaRPr>
              <a:solidFill>
                <a:prstClr val="black"/>
              </a:solidFill>
            </a:endParaRPr>
          </a:p>
        </p:txBody>
      </p:sp>
      <p:sp>
        <p:nvSpPr>
          <p:cNvPr id="15" name="object 15"/>
          <p:cNvSpPr/>
          <p:nvPr/>
        </p:nvSpPr>
        <p:spPr>
          <a:xfrm>
            <a:off x="4610100" y="1092200"/>
            <a:ext cx="939800" cy="5715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4749800" y="4191000"/>
            <a:ext cx="1219200" cy="58420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749300" y="3657600"/>
            <a:ext cx="3022600" cy="1231900"/>
          </a:xfrm>
          <a:prstGeom prst="rect">
            <a:avLst/>
          </a:prstGeom>
          <a:solidFill>
            <a:srgbClr val="000000"/>
          </a:solidFill>
        </p:spPr>
        <p:txBody>
          <a:bodyPr vert="horz" wrap="square" lIns="0" tIns="69850" rIns="0" bIns="0" rtlCol="0">
            <a:spAutoFit/>
          </a:bodyPr>
          <a:lstStyle/>
          <a:p>
            <a:pPr marR="554990" algn="r">
              <a:spcBef>
                <a:spcPts val="550"/>
              </a:spcBef>
            </a:pPr>
            <a:r>
              <a:rPr sz="2000" spc="-20" dirty="0">
                <a:solidFill>
                  <a:srgbClr val="EEECE1"/>
                </a:solidFill>
                <a:cs typeface="Calibri"/>
              </a:rPr>
              <a:t>ca</a:t>
            </a:r>
            <a:r>
              <a:rPr sz="2000" dirty="0">
                <a:solidFill>
                  <a:srgbClr val="EEECE1"/>
                </a:solidFill>
                <a:cs typeface="Calibri"/>
              </a:rPr>
              <a:t>t</a:t>
            </a:r>
            <a:endParaRPr sz="2000">
              <a:solidFill>
                <a:prstClr val="black"/>
              </a:solidFill>
              <a:cs typeface="Calibri"/>
            </a:endParaRPr>
          </a:p>
          <a:p>
            <a:pPr marL="1346835">
              <a:spcBef>
                <a:spcPts val="570"/>
              </a:spcBef>
            </a:pPr>
            <a:r>
              <a:rPr sz="2000" spc="-5" dirty="0">
                <a:solidFill>
                  <a:srgbClr val="EEECE1"/>
                </a:solidFill>
                <a:cs typeface="Calibri"/>
              </a:rPr>
              <a:t>purple</a:t>
            </a:r>
            <a:endParaRPr sz="2000">
              <a:solidFill>
                <a:prstClr val="black"/>
              </a:solidFill>
              <a:cs typeface="Calibri"/>
            </a:endParaRPr>
          </a:p>
        </p:txBody>
      </p:sp>
      <p:sp>
        <p:nvSpPr>
          <p:cNvPr id="18" name="object 18"/>
          <p:cNvSpPr txBox="1"/>
          <p:nvPr/>
        </p:nvSpPr>
        <p:spPr>
          <a:xfrm>
            <a:off x="6408597" y="4819622"/>
            <a:ext cx="2370455" cy="1238885"/>
          </a:xfrm>
          <a:prstGeom prst="rect">
            <a:avLst/>
          </a:prstGeom>
        </p:spPr>
        <p:txBody>
          <a:bodyPr vert="horz" wrap="square" lIns="0" tIns="0" rIns="0" bIns="0" rtlCol="0">
            <a:spAutoFit/>
          </a:bodyPr>
          <a:lstStyle/>
          <a:p>
            <a:pPr marL="12700" marR="5080">
              <a:lnSpc>
                <a:spcPct val="102600"/>
              </a:lnSpc>
            </a:pPr>
            <a:r>
              <a:rPr sz="2600" dirty="0">
                <a:solidFill>
                  <a:prstClr val="black"/>
                </a:solidFill>
                <a:cs typeface="Calibri"/>
              </a:rPr>
              <a:t>A </a:t>
            </a:r>
            <a:r>
              <a:rPr sz="2600" spc="-10" dirty="0">
                <a:solidFill>
                  <a:prstClr val="black"/>
                </a:solidFill>
                <a:cs typeface="Calibri"/>
              </a:rPr>
              <a:t>woman</a:t>
            </a:r>
            <a:r>
              <a:rPr sz="2600" spc="-50" dirty="0">
                <a:solidFill>
                  <a:prstClr val="black"/>
                </a:solidFill>
                <a:cs typeface="Calibri"/>
              </a:rPr>
              <a:t> </a:t>
            </a:r>
            <a:r>
              <a:rPr sz="2600" spc="-5" dirty="0">
                <a:solidFill>
                  <a:prstClr val="black"/>
                </a:solidFill>
                <a:cs typeface="Calibri"/>
              </a:rPr>
              <a:t>holding  </a:t>
            </a:r>
            <a:r>
              <a:rPr sz="2600" dirty="0">
                <a:solidFill>
                  <a:prstClr val="black"/>
                </a:solidFill>
                <a:cs typeface="Calibri"/>
              </a:rPr>
              <a:t>a </a:t>
            </a:r>
            <a:r>
              <a:rPr sz="2600" spc="-15" dirty="0">
                <a:solidFill>
                  <a:prstClr val="black"/>
                </a:solidFill>
                <a:cs typeface="Calibri"/>
              </a:rPr>
              <a:t>camera </a:t>
            </a:r>
            <a:r>
              <a:rPr sz="2600" dirty="0">
                <a:solidFill>
                  <a:prstClr val="black"/>
                </a:solidFill>
                <a:cs typeface="Calibri"/>
              </a:rPr>
              <a:t>in a  </a:t>
            </a:r>
            <a:r>
              <a:rPr sz="2600" spc="-15" dirty="0">
                <a:solidFill>
                  <a:prstClr val="black"/>
                </a:solidFill>
                <a:cs typeface="Calibri"/>
              </a:rPr>
              <a:t>crowd.</a:t>
            </a:r>
            <a:endParaRPr sz="2600">
              <a:solidFill>
                <a:prstClr val="black"/>
              </a:solidFill>
              <a:cs typeface="Calibri"/>
            </a:endParaRPr>
          </a:p>
        </p:txBody>
      </p:sp>
      <p:sp>
        <p:nvSpPr>
          <p:cNvPr id="19" name="object 19"/>
          <p:cNvSpPr txBox="1"/>
          <p:nvPr/>
        </p:nvSpPr>
        <p:spPr>
          <a:xfrm>
            <a:off x="930343" y="1214983"/>
            <a:ext cx="2370455" cy="415925"/>
          </a:xfrm>
          <a:prstGeom prst="rect">
            <a:avLst/>
          </a:prstGeom>
        </p:spPr>
        <p:txBody>
          <a:bodyPr vert="horz" wrap="square" lIns="0" tIns="0" rIns="0" bIns="0" rtlCol="0">
            <a:spAutoFit/>
          </a:bodyPr>
          <a:lstStyle/>
          <a:p>
            <a:pPr marL="12700"/>
            <a:r>
              <a:rPr sz="2600" u="heavy" dirty="0">
                <a:solidFill>
                  <a:prstClr val="black"/>
                </a:solidFill>
                <a:cs typeface="Calibri"/>
              </a:rPr>
              <a:t>A </a:t>
            </a:r>
            <a:r>
              <a:rPr sz="2600" u="heavy" spc="-10" dirty="0">
                <a:solidFill>
                  <a:prstClr val="black"/>
                </a:solidFill>
                <a:cs typeface="Calibri"/>
              </a:rPr>
              <a:t>woman</a:t>
            </a:r>
            <a:r>
              <a:rPr sz="2600" u="heavy" spc="-50" dirty="0">
                <a:solidFill>
                  <a:prstClr val="black"/>
                </a:solidFill>
                <a:cs typeface="Calibri"/>
              </a:rPr>
              <a:t> </a:t>
            </a:r>
            <a:r>
              <a:rPr sz="2600" u="heavy" spc="-5" dirty="0">
                <a:solidFill>
                  <a:prstClr val="black"/>
                </a:solidFill>
                <a:cs typeface="Calibri"/>
              </a:rPr>
              <a:t>holding</a:t>
            </a:r>
            <a:endParaRPr sz="2600">
              <a:solidFill>
                <a:prstClr val="black"/>
              </a:solidFill>
              <a:cs typeface="Calibri"/>
            </a:endParaRPr>
          </a:p>
        </p:txBody>
      </p:sp>
      <p:sp>
        <p:nvSpPr>
          <p:cNvPr id="20" name="object 20"/>
          <p:cNvSpPr/>
          <p:nvPr/>
        </p:nvSpPr>
        <p:spPr>
          <a:xfrm>
            <a:off x="1511300" y="5308600"/>
            <a:ext cx="1485900" cy="9906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2" name="object 2"/>
          <p:cNvSpPr txBox="1">
            <a:spLocks/>
          </p:cNvSpPr>
          <p:nvPr/>
        </p:nvSpPr>
        <p:spPr>
          <a:xfrm>
            <a:off x="1464204" y="90653"/>
            <a:ext cx="6477000" cy="1231106"/>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en-US" sz="4000" kern="0" spc="-10" dirty="0" smtClean="0">
                <a:solidFill>
                  <a:sysClr val="windowText" lastClr="000000"/>
                </a:solidFill>
              </a:rPr>
              <a:t>Probabilistic language modeling</a:t>
            </a:r>
            <a:endParaRPr lang="en-US" sz="4000" kern="0" spc="-10" dirty="0">
              <a:solidFill>
                <a:sysClr val="windowText" lastClr="000000"/>
              </a:solidFill>
            </a:endParaRPr>
          </a:p>
        </p:txBody>
      </p:sp>
      <p:sp>
        <p:nvSpPr>
          <p:cNvPr id="21" name="TextBox 20"/>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62153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911"/>
            <a:ext cx="7392186" cy="553998"/>
          </a:xfrm>
        </p:spPr>
        <p:txBody>
          <a:bodyPr/>
          <a:lstStyle/>
          <a:p>
            <a:r>
              <a:rPr lang="en-US" sz="3600" dirty="0" smtClean="0"/>
              <a:t>Maximum entropy language model</a:t>
            </a:r>
            <a:endParaRPr lang="en-US" sz="3600" dirty="0"/>
          </a:p>
        </p:txBody>
      </p:sp>
      <p:sp>
        <p:nvSpPr>
          <p:cNvPr id="3" name="Text Placeholder 2"/>
          <p:cNvSpPr>
            <a:spLocks noGrp="1"/>
          </p:cNvSpPr>
          <p:nvPr>
            <p:ph type="body" idx="1"/>
          </p:nvPr>
        </p:nvSpPr>
        <p:spPr>
          <a:xfrm>
            <a:off x="381000" y="929365"/>
            <a:ext cx="7924800" cy="4431983"/>
          </a:xfrm>
        </p:spPr>
        <p:txBody>
          <a:bodyPr/>
          <a:lstStyle/>
          <a:p>
            <a:r>
              <a:rPr lang="en-US" dirty="0" smtClean="0">
                <a:latin typeface="Times New Roman" panose="02020603050405020304" pitchFamily="18" charset="0"/>
                <a:cs typeface="Times New Roman" panose="02020603050405020304" pitchFamily="18" charset="0"/>
              </a:rPr>
              <a:t>The ME LM estimates the probability of a word conditioned on preceding words and set of words in dictionary that yet to be mentioned in the sentence.</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train the ME LM, the objective function is the </a:t>
            </a:r>
            <a:r>
              <a:rPr lang="en-US" dirty="0" smtClean="0">
                <a:latin typeface="Times New Roman" panose="02020603050405020304" pitchFamily="18" charset="0"/>
                <a:cs typeface="Times New Roman" panose="02020603050405020304" pitchFamily="18" charset="0"/>
              </a:rPr>
              <a:t>log likelihood of the captions conditioned on the corresponding </a:t>
            </a:r>
            <a:r>
              <a:rPr lang="en-US" dirty="0">
                <a:latin typeface="Times New Roman" panose="02020603050405020304" pitchFamily="18" charset="0"/>
                <a:cs typeface="Times New Roman" panose="02020603050405020304" pitchFamily="18" charset="0"/>
              </a:rPr>
              <a:t>set of detected objects</a:t>
            </a:r>
          </a:p>
        </p:txBody>
      </p:sp>
      <p:pic>
        <p:nvPicPr>
          <p:cNvPr id="5" name="Picture 4"/>
          <p:cNvPicPr>
            <a:picLocks noChangeAspect="1"/>
          </p:cNvPicPr>
          <p:nvPr/>
        </p:nvPicPr>
        <p:blipFill>
          <a:blip r:embed="rId2"/>
          <a:stretch>
            <a:fillRect/>
          </a:stretch>
        </p:blipFill>
        <p:spPr>
          <a:xfrm>
            <a:off x="358140" y="2065967"/>
            <a:ext cx="8410575" cy="1876425"/>
          </a:xfrm>
          <a:prstGeom prst="rect">
            <a:avLst/>
          </a:prstGeom>
        </p:spPr>
      </p:pic>
      <p:pic>
        <p:nvPicPr>
          <p:cNvPr id="6" name="Picture 5"/>
          <p:cNvPicPr>
            <a:picLocks noChangeAspect="1"/>
          </p:cNvPicPr>
          <p:nvPr/>
        </p:nvPicPr>
        <p:blipFill>
          <a:blip r:embed="rId3"/>
          <a:stretch>
            <a:fillRect/>
          </a:stretch>
        </p:blipFill>
        <p:spPr>
          <a:xfrm>
            <a:off x="457200" y="5294539"/>
            <a:ext cx="8686800" cy="1552575"/>
          </a:xfrm>
          <a:prstGeom prst="rect">
            <a:avLst/>
          </a:prstGeom>
        </p:spPr>
      </p:pic>
    </p:spTree>
    <p:extLst>
      <p:ext uri="{BB962C8B-B14F-4D97-AF65-F5344CB8AC3E}">
        <p14:creationId xmlns:p14="http://schemas.microsoft.com/office/powerpoint/2010/main" val="2780987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911"/>
            <a:ext cx="7392186" cy="553998"/>
          </a:xfrm>
        </p:spPr>
        <p:txBody>
          <a:bodyPr/>
          <a:lstStyle/>
          <a:p>
            <a:r>
              <a:rPr lang="en-US" sz="3600" dirty="0" smtClean="0"/>
              <a:t>Maximum entropy language model</a:t>
            </a:r>
            <a:endParaRPr lang="en-US" sz="3600" dirty="0"/>
          </a:p>
        </p:txBody>
      </p:sp>
      <p:sp>
        <p:nvSpPr>
          <p:cNvPr id="3" name="Text Placeholder 2"/>
          <p:cNvSpPr>
            <a:spLocks noGrp="1"/>
          </p:cNvSpPr>
          <p:nvPr>
            <p:ph type="body" idx="1"/>
          </p:nvPr>
        </p:nvSpPr>
        <p:spPr>
          <a:xfrm>
            <a:off x="381000" y="1231888"/>
            <a:ext cx="7924800" cy="3693319"/>
          </a:xfrm>
        </p:spPr>
        <p:txBody>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ME LM estimates the probability of a word conditioned on preceding words and set of words in dictionary that yet to be mentioned in the sentence.</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train the ME LM, the objective function is the </a:t>
            </a:r>
            <a:r>
              <a:rPr lang="en-US" dirty="0" smtClean="0">
                <a:latin typeface="Times New Roman" panose="02020603050405020304" pitchFamily="18" charset="0"/>
                <a:cs typeface="Times New Roman" panose="02020603050405020304" pitchFamily="18" charset="0"/>
              </a:rPr>
              <a:t>log likelihood of the captions conditioned on the corresponding </a:t>
            </a:r>
            <a:r>
              <a:rPr lang="en-US" dirty="0">
                <a:latin typeface="Times New Roman" panose="02020603050405020304" pitchFamily="18" charset="0"/>
                <a:cs typeface="Times New Roman" panose="02020603050405020304" pitchFamily="18" charset="0"/>
              </a:rPr>
              <a:t>set of detected objects</a:t>
            </a:r>
          </a:p>
        </p:txBody>
      </p:sp>
      <p:pic>
        <p:nvPicPr>
          <p:cNvPr id="6" name="Picture 5"/>
          <p:cNvPicPr>
            <a:picLocks noChangeAspect="1"/>
          </p:cNvPicPr>
          <p:nvPr/>
        </p:nvPicPr>
        <p:blipFill>
          <a:blip r:embed="rId2"/>
          <a:stretch>
            <a:fillRect/>
          </a:stretch>
        </p:blipFill>
        <p:spPr>
          <a:xfrm>
            <a:off x="228600" y="4902312"/>
            <a:ext cx="8686800" cy="1552575"/>
          </a:xfrm>
          <a:prstGeom prst="rect">
            <a:avLst/>
          </a:prstGeom>
        </p:spPr>
      </p:pic>
      <p:pic>
        <p:nvPicPr>
          <p:cNvPr id="4" name="Picture 3"/>
          <p:cNvPicPr>
            <a:picLocks noChangeAspect="1"/>
          </p:cNvPicPr>
          <p:nvPr/>
        </p:nvPicPr>
        <p:blipFill>
          <a:blip r:embed="rId3"/>
          <a:stretch>
            <a:fillRect/>
          </a:stretch>
        </p:blipFill>
        <p:spPr>
          <a:xfrm>
            <a:off x="228600" y="978716"/>
            <a:ext cx="5019675" cy="1085850"/>
          </a:xfrm>
          <a:prstGeom prst="rect">
            <a:avLst/>
          </a:prstGeom>
        </p:spPr>
      </p:pic>
      <p:pic>
        <p:nvPicPr>
          <p:cNvPr id="7" name="Picture 6"/>
          <p:cNvPicPr>
            <a:picLocks noChangeAspect="1"/>
          </p:cNvPicPr>
          <p:nvPr/>
        </p:nvPicPr>
        <p:blipFill>
          <a:blip r:embed="rId4"/>
          <a:stretch>
            <a:fillRect/>
          </a:stretch>
        </p:blipFill>
        <p:spPr>
          <a:xfrm>
            <a:off x="5486400" y="1046031"/>
            <a:ext cx="2971800" cy="942975"/>
          </a:xfrm>
          <a:prstGeom prst="rect">
            <a:avLst/>
          </a:prstGeom>
        </p:spPr>
      </p:pic>
    </p:spTree>
    <p:extLst>
      <p:ext uri="{BB962C8B-B14F-4D97-AF65-F5344CB8AC3E}">
        <p14:creationId xmlns:p14="http://schemas.microsoft.com/office/powerpoint/2010/main" val="4158888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911"/>
            <a:ext cx="7392186" cy="553998"/>
          </a:xfrm>
        </p:spPr>
        <p:txBody>
          <a:bodyPr/>
          <a:lstStyle/>
          <a:p>
            <a:r>
              <a:rPr lang="en-US" sz="3600" dirty="0" smtClean="0"/>
              <a:t>Maximum entropy language model</a:t>
            </a:r>
            <a:endParaRPr lang="en-US" sz="3600" dirty="0"/>
          </a:p>
        </p:txBody>
      </p:sp>
      <p:sp>
        <p:nvSpPr>
          <p:cNvPr id="3" name="Text Placeholder 2"/>
          <p:cNvSpPr>
            <a:spLocks noGrp="1"/>
          </p:cNvSpPr>
          <p:nvPr>
            <p:ph type="body" idx="1"/>
          </p:nvPr>
        </p:nvSpPr>
        <p:spPr>
          <a:xfrm>
            <a:off x="381000" y="1231888"/>
            <a:ext cx="7924800" cy="4062651"/>
          </a:xfrm>
        </p:spPr>
        <p:txBody>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ME LM estimates the probability of a word conditioned on preceding words and set of words in dictionary that yet to be mentioned in the sentence.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71600" y="1137276"/>
            <a:ext cx="5019675" cy="1085850"/>
          </a:xfrm>
          <a:prstGeom prst="rect">
            <a:avLst/>
          </a:prstGeom>
        </p:spPr>
      </p:pic>
      <p:pic>
        <p:nvPicPr>
          <p:cNvPr id="7" name="Picture 6"/>
          <p:cNvPicPr>
            <a:picLocks noChangeAspect="1"/>
          </p:cNvPicPr>
          <p:nvPr/>
        </p:nvPicPr>
        <p:blipFill>
          <a:blip r:embed="rId3"/>
          <a:stretch>
            <a:fillRect/>
          </a:stretch>
        </p:blipFill>
        <p:spPr>
          <a:xfrm>
            <a:off x="2591193" y="2217030"/>
            <a:ext cx="2971800" cy="942975"/>
          </a:xfrm>
          <a:prstGeom prst="rect">
            <a:avLst/>
          </a:prstGeom>
        </p:spPr>
      </p:pic>
      <p:pic>
        <p:nvPicPr>
          <p:cNvPr id="5" name="Picture 4"/>
          <p:cNvPicPr>
            <a:picLocks noChangeAspect="1"/>
          </p:cNvPicPr>
          <p:nvPr/>
        </p:nvPicPr>
        <p:blipFill>
          <a:blip r:embed="rId4"/>
          <a:stretch>
            <a:fillRect/>
          </a:stretch>
        </p:blipFill>
        <p:spPr>
          <a:xfrm>
            <a:off x="1143000" y="4922426"/>
            <a:ext cx="5362575" cy="466725"/>
          </a:xfrm>
          <a:prstGeom prst="rect">
            <a:avLst/>
          </a:prstGeom>
        </p:spPr>
      </p:pic>
    </p:spTree>
    <p:extLst>
      <p:ext uri="{BB962C8B-B14F-4D97-AF65-F5344CB8AC3E}">
        <p14:creationId xmlns:p14="http://schemas.microsoft.com/office/powerpoint/2010/main" val="160198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1371600"/>
            <a:ext cx="8077200" cy="8125301"/>
          </a:xfrm>
        </p:spPr>
        <p:txBody>
          <a:bodyPr/>
          <a:lstStyle/>
          <a:p>
            <a:r>
              <a:rPr lang="en-US" dirty="0"/>
              <a:t>During generation, we perform a left-to-right beam </a:t>
            </a:r>
            <a:r>
              <a:rPr lang="en-US" dirty="0" smtClean="0"/>
              <a:t>search. </a:t>
            </a:r>
            <a:r>
              <a:rPr lang="en-US" dirty="0"/>
              <a:t>This maintains a stack of length l partial hypotheses. At each step in the search, every path on the stack is extended with a set of likely words, and the resulting length l + 1 paths are stored. The top k length l + 1 paths are retained and the others pruned away.</a:t>
            </a:r>
          </a:p>
          <a:p>
            <a:r>
              <a:rPr lang="en-US" dirty="0"/>
              <a:t>We define the possible extensions to be the end of sentence token &lt;=s&gt;, the 100 most frequent words, the set of attribute words that remain to be mentioned, and all the words in the training data that have been observed to follow the last word in the hypothesis. Pruning is based on the likelihood of the partial path. When &lt;=s&gt; is generated, the full path to &lt;=s&gt; is removed from the stack and set aside as a completed sentence. The process continues until a maximum sentence length L is reached.</a:t>
            </a:r>
          </a:p>
          <a:p>
            <a:r>
              <a:rPr lang="en-US" b="1" dirty="0"/>
              <a:t> </a:t>
            </a:r>
            <a:endParaRPr lang="en-US" dirty="0"/>
          </a:p>
          <a:p>
            <a:r>
              <a:rPr lang="en-US" dirty="0"/>
              <a:t>After obtaining the set of completed sentences C, we form an M-best list as follows. Given a target number of T image attributes to be mentioned, the sequences in C covering at least T objects are added to the M-best list, sorted in descending order by the log-likelihood. If there are less than M sequences covering at least T objects found in C, we reduce T by 1 until M sequences are found.</a:t>
            </a:r>
          </a:p>
          <a:p>
            <a:endParaRPr lang="en-US" dirty="0"/>
          </a:p>
        </p:txBody>
      </p:sp>
    </p:spTree>
    <p:extLst>
      <p:ext uri="{BB962C8B-B14F-4D97-AF65-F5344CB8AC3E}">
        <p14:creationId xmlns:p14="http://schemas.microsoft.com/office/powerpoint/2010/main" val="3153110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47800" y="0"/>
            <a:ext cx="4840173" cy="677108"/>
          </a:xfrm>
          <a:prstGeom prst="rect">
            <a:avLst/>
          </a:prstGeom>
        </p:spPr>
        <p:txBody>
          <a:bodyPr vert="horz" wrap="square" lIns="0" tIns="0" rIns="0" bIns="0" rtlCol="0">
            <a:spAutoFit/>
          </a:bodyPr>
          <a:lstStyle/>
          <a:p>
            <a:pPr marL="12700">
              <a:lnSpc>
                <a:spcPct val="100000"/>
              </a:lnSpc>
            </a:pPr>
            <a:r>
              <a:rPr lang="en-US" dirty="0" smtClean="0"/>
              <a:t>Language model</a:t>
            </a:r>
            <a:endParaRPr dirty="0"/>
          </a:p>
        </p:txBody>
      </p:sp>
      <p:sp>
        <p:nvSpPr>
          <p:cNvPr id="4" name="object 4"/>
          <p:cNvSpPr/>
          <p:nvPr/>
        </p:nvSpPr>
        <p:spPr>
          <a:xfrm>
            <a:off x="292100" y="876300"/>
            <a:ext cx="8559800" cy="1854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2387600" y="2730500"/>
            <a:ext cx="4368800" cy="37846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TextBox 6"/>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1603669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03200" y="330200"/>
            <a:ext cx="8737600" cy="1854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2057400" y="2273300"/>
            <a:ext cx="5029200" cy="42799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489468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9800" y="431800"/>
            <a:ext cx="7264400" cy="2616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3302000" y="3073400"/>
            <a:ext cx="2540000" cy="36703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TextBox 3"/>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042277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89607" y="489673"/>
            <a:ext cx="5591594" cy="359519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804466" y="1162303"/>
            <a:ext cx="2604135" cy="1380490"/>
          </a:xfrm>
          <a:custGeom>
            <a:avLst/>
            <a:gdLst/>
            <a:ahLst/>
            <a:cxnLst/>
            <a:rect l="l" t="t" r="r" b="b"/>
            <a:pathLst>
              <a:path w="2604135" h="1380489">
                <a:moveTo>
                  <a:pt x="0" y="0"/>
                </a:moveTo>
                <a:lnTo>
                  <a:pt x="2603599" y="0"/>
                </a:lnTo>
                <a:lnTo>
                  <a:pt x="2603599" y="1380392"/>
                </a:lnTo>
                <a:lnTo>
                  <a:pt x="0" y="1380392"/>
                </a:lnTo>
                <a:lnTo>
                  <a:pt x="0" y="0"/>
                </a:lnTo>
                <a:close/>
              </a:path>
            </a:pathLst>
          </a:custGeom>
          <a:ln w="25425">
            <a:solidFill>
              <a:srgbClr val="FF2600"/>
            </a:solidFill>
          </a:ln>
        </p:spPr>
        <p:txBody>
          <a:bodyPr wrap="square" lIns="0" tIns="0" rIns="0" bIns="0" rtlCol="0"/>
          <a:lstStyle/>
          <a:p>
            <a:endParaRPr>
              <a:solidFill>
                <a:prstClr val="black"/>
              </a:solidFill>
            </a:endParaRPr>
          </a:p>
        </p:txBody>
      </p:sp>
      <p:sp>
        <p:nvSpPr>
          <p:cNvPr id="5" name="object 5"/>
          <p:cNvSpPr/>
          <p:nvPr/>
        </p:nvSpPr>
        <p:spPr>
          <a:xfrm>
            <a:off x="1752600" y="1104456"/>
            <a:ext cx="1048816" cy="39573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txBox="1"/>
          <p:nvPr/>
        </p:nvSpPr>
        <p:spPr>
          <a:xfrm>
            <a:off x="1823021" y="1160015"/>
            <a:ext cx="713105" cy="339090"/>
          </a:xfrm>
          <a:prstGeom prst="rect">
            <a:avLst/>
          </a:prstGeom>
        </p:spPr>
        <p:txBody>
          <a:bodyPr vert="horz" wrap="square" lIns="0" tIns="0" rIns="0" bIns="0" rtlCol="0">
            <a:spAutoFit/>
          </a:bodyPr>
          <a:lstStyle/>
          <a:p>
            <a:pPr marL="12700"/>
            <a:r>
              <a:rPr sz="2100" spc="15" dirty="0">
                <a:solidFill>
                  <a:srgbClr val="FF0000"/>
                </a:solidFill>
                <a:cs typeface="Calibri"/>
              </a:rPr>
              <a:t>crowd</a:t>
            </a:r>
            <a:endParaRPr sz="2100">
              <a:solidFill>
                <a:prstClr val="black"/>
              </a:solidFill>
              <a:cs typeface="Calibri"/>
            </a:endParaRPr>
          </a:p>
        </p:txBody>
      </p:sp>
      <p:sp>
        <p:nvSpPr>
          <p:cNvPr id="7" name="object 7"/>
          <p:cNvSpPr/>
          <p:nvPr/>
        </p:nvSpPr>
        <p:spPr>
          <a:xfrm>
            <a:off x="4329734" y="1027506"/>
            <a:ext cx="2462530" cy="2626360"/>
          </a:xfrm>
          <a:custGeom>
            <a:avLst/>
            <a:gdLst/>
            <a:ahLst/>
            <a:cxnLst/>
            <a:rect l="l" t="t" r="r" b="b"/>
            <a:pathLst>
              <a:path w="2462529" h="2626360">
                <a:moveTo>
                  <a:pt x="0" y="0"/>
                </a:moveTo>
                <a:lnTo>
                  <a:pt x="2462300" y="0"/>
                </a:lnTo>
                <a:lnTo>
                  <a:pt x="2462300" y="2625986"/>
                </a:lnTo>
                <a:lnTo>
                  <a:pt x="0" y="2625986"/>
                </a:lnTo>
                <a:lnTo>
                  <a:pt x="0" y="0"/>
                </a:lnTo>
                <a:close/>
              </a:path>
            </a:pathLst>
          </a:custGeom>
          <a:ln w="25405">
            <a:solidFill>
              <a:srgbClr val="FF2600"/>
            </a:solidFill>
          </a:ln>
        </p:spPr>
        <p:txBody>
          <a:bodyPr wrap="square" lIns="0" tIns="0" rIns="0" bIns="0" rtlCol="0"/>
          <a:lstStyle/>
          <a:p>
            <a:endParaRPr>
              <a:solidFill>
                <a:prstClr val="black"/>
              </a:solidFill>
            </a:endParaRPr>
          </a:p>
        </p:txBody>
      </p:sp>
      <p:sp>
        <p:nvSpPr>
          <p:cNvPr id="8" name="object 8"/>
          <p:cNvSpPr/>
          <p:nvPr/>
        </p:nvSpPr>
        <p:spPr>
          <a:xfrm>
            <a:off x="4267504" y="968782"/>
            <a:ext cx="1172870" cy="39573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txBox="1">
            <a:spLocks noGrp="1"/>
          </p:cNvSpPr>
          <p:nvPr>
            <p:ph type="title"/>
          </p:nvPr>
        </p:nvSpPr>
        <p:spPr>
          <a:xfrm>
            <a:off x="4349102" y="1025204"/>
            <a:ext cx="850265" cy="339090"/>
          </a:xfrm>
          <a:prstGeom prst="rect">
            <a:avLst/>
          </a:prstGeom>
        </p:spPr>
        <p:txBody>
          <a:bodyPr vert="horz" wrap="square" lIns="0" tIns="0" rIns="0" bIns="0" rtlCol="0">
            <a:spAutoFit/>
          </a:bodyPr>
          <a:lstStyle/>
          <a:p>
            <a:pPr marL="12700">
              <a:lnSpc>
                <a:spcPct val="100000"/>
              </a:lnSpc>
            </a:pPr>
            <a:r>
              <a:rPr sz="2100" spc="15" dirty="0">
                <a:solidFill>
                  <a:srgbClr val="FF0000"/>
                </a:solidFill>
                <a:latin typeface="Calibri"/>
                <a:cs typeface="Calibri"/>
              </a:rPr>
              <a:t>woman</a:t>
            </a:r>
            <a:endParaRPr sz="2100">
              <a:latin typeface="Calibri"/>
              <a:cs typeface="Calibri"/>
            </a:endParaRPr>
          </a:p>
        </p:txBody>
      </p:sp>
      <p:sp>
        <p:nvSpPr>
          <p:cNvPr id="10" name="object 10"/>
          <p:cNvSpPr/>
          <p:nvPr/>
        </p:nvSpPr>
        <p:spPr>
          <a:xfrm>
            <a:off x="4485259" y="2095157"/>
            <a:ext cx="1198880" cy="1102995"/>
          </a:xfrm>
          <a:custGeom>
            <a:avLst/>
            <a:gdLst/>
            <a:ahLst/>
            <a:cxnLst/>
            <a:rect l="l" t="t" r="r" b="b"/>
            <a:pathLst>
              <a:path w="1198879" h="1102995">
                <a:moveTo>
                  <a:pt x="0" y="0"/>
                </a:moveTo>
                <a:lnTo>
                  <a:pt x="1198685" y="0"/>
                </a:lnTo>
                <a:lnTo>
                  <a:pt x="1198685" y="1102428"/>
                </a:lnTo>
                <a:lnTo>
                  <a:pt x="0" y="1102428"/>
                </a:lnTo>
                <a:lnTo>
                  <a:pt x="0" y="0"/>
                </a:lnTo>
                <a:close/>
              </a:path>
            </a:pathLst>
          </a:custGeom>
          <a:ln w="25409">
            <a:solidFill>
              <a:srgbClr val="FF2600"/>
            </a:solidFill>
          </a:ln>
        </p:spPr>
        <p:txBody>
          <a:bodyPr wrap="square" lIns="0" tIns="0" rIns="0" bIns="0" rtlCol="0"/>
          <a:lstStyle/>
          <a:p>
            <a:endParaRPr>
              <a:solidFill>
                <a:prstClr val="black"/>
              </a:solidFill>
            </a:endParaRPr>
          </a:p>
        </p:txBody>
      </p:sp>
      <p:sp>
        <p:nvSpPr>
          <p:cNvPr id="11" name="object 11"/>
          <p:cNvSpPr/>
          <p:nvPr/>
        </p:nvSpPr>
        <p:spPr>
          <a:xfrm>
            <a:off x="4414113" y="2042910"/>
            <a:ext cx="1150315" cy="39573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4571291" y="2103942"/>
            <a:ext cx="844550" cy="339090"/>
          </a:xfrm>
          <a:prstGeom prst="rect">
            <a:avLst/>
          </a:prstGeom>
        </p:spPr>
        <p:txBody>
          <a:bodyPr vert="horz" wrap="square" lIns="0" tIns="0" rIns="0" bIns="0" rtlCol="0">
            <a:spAutoFit/>
          </a:bodyPr>
          <a:lstStyle/>
          <a:p>
            <a:pPr marL="12700"/>
            <a:r>
              <a:rPr sz="2100" spc="15" dirty="0">
                <a:solidFill>
                  <a:srgbClr val="FF0000"/>
                </a:solidFill>
                <a:cs typeface="Calibri"/>
              </a:rPr>
              <a:t>camera</a:t>
            </a:r>
            <a:endParaRPr sz="2100">
              <a:solidFill>
                <a:prstClr val="black"/>
              </a:solidFill>
              <a:cs typeface="Calibri"/>
            </a:endParaRPr>
          </a:p>
        </p:txBody>
      </p:sp>
      <p:sp>
        <p:nvSpPr>
          <p:cNvPr id="13" name="object 13"/>
          <p:cNvSpPr/>
          <p:nvPr/>
        </p:nvSpPr>
        <p:spPr>
          <a:xfrm>
            <a:off x="1811477" y="2778886"/>
            <a:ext cx="2063750" cy="1285875"/>
          </a:xfrm>
          <a:custGeom>
            <a:avLst/>
            <a:gdLst/>
            <a:ahLst/>
            <a:cxnLst/>
            <a:rect l="l" t="t" r="r" b="b"/>
            <a:pathLst>
              <a:path w="2063750" h="1285875">
                <a:moveTo>
                  <a:pt x="0" y="0"/>
                </a:moveTo>
                <a:lnTo>
                  <a:pt x="2063224" y="0"/>
                </a:lnTo>
                <a:lnTo>
                  <a:pt x="2063224" y="1285550"/>
                </a:lnTo>
                <a:lnTo>
                  <a:pt x="0" y="1285550"/>
                </a:lnTo>
                <a:lnTo>
                  <a:pt x="0" y="0"/>
                </a:lnTo>
                <a:close/>
              </a:path>
            </a:pathLst>
          </a:custGeom>
          <a:ln w="25421">
            <a:solidFill>
              <a:srgbClr val="FF2600"/>
            </a:solidFill>
          </a:ln>
        </p:spPr>
        <p:txBody>
          <a:bodyPr wrap="square" lIns="0" tIns="0" rIns="0" bIns="0" rtlCol="0"/>
          <a:lstStyle/>
          <a:p>
            <a:endParaRPr>
              <a:solidFill>
                <a:prstClr val="black"/>
              </a:solidFill>
            </a:endParaRPr>
          </a:p>
        </p:txBody>
      </p:sp>
      <p:sp>
        <p:nvSpPr>
          <p:cNvPr id="14" name="object 14"/>
          <p:cNvSpPr/>
          <p:nvPr/>
        </p:nvSpPr>
        <p:spPr>
          <a:xfrm>
            <a:off x="1752600" y="2721310"/>
            <a:ext cx="1037539" cy="3844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5" name="object 15"/>
          <p:cNvSpPr txBox="1"/>
          <p:nvPr/>
        </p:nvSpPr>
        <p:spPr>
          <a:xfrm>
            <a:off x="1830222" y="2773550"/>
            <a:ext cx="741045" cy="339090"/>
          </a:xfrm>
          <a:prstGeom prst="rect">
            <a:avLst/>
          </a:prstGeom>
        </p:spPr>
        <p:txBody>
          <a:bodyPr vert="horz" wrap="square" lIns="0" tIns="0" rIns="0" bIns="0" rtlCol="0">
            <a:spAutoFit/>
          </a:bodyPr>
          <a:lstStyle/>
          <a:p>
            <a:pPr marL="12700"/>
            <a:r>
              <a:rPr sz="2100" spc="10" dirty="0">
                <a:solidFill>
                  <a:srgbClr val="FF0000"/>
                </a:solidFill>
                <a:cs typeface="Calibri"/>
              </a:rPr>
              <a:t>Purple</a:t>
            </a:r>
            <a:endParaRPr sz="2100">
              <a:solidFill>
                <a:prstClr val="black"/>
              </a:solidFill>
              <a:cs typeface="Calibri"/>
            </a:endParaRPr>
          </a:p>
        </p:txBody>
      </p:sp>
      <p:sp>
        <p:nvSpPr>
          <p:cNvPr id="16" name="object 16"/>
          <p:cNvSpPr/>
          <p:nvPr/>
        </p:nvSpPr>
        <p:spPr>
          <a:xfrm>
            <a:off x="4150677" y="1724672"/>
            <a:ext cx="1278890" cy="2245360"/>
          </a:xfrm>
          <a:custGeom>
            <a:avLst/>
            <a:gdLst/>
            <a:ahLst/>
            <a:cxnLst/>
            <a:rect l="l" t="t" r="r" b="b"/>
            <a:pathLst>
              <a:path w="1278889" h="2245360">
                <a:moveTo>
                  <a:pt x="0" y="0"/>
                </a:moveTo>
                <a:lnTo>
                  <a:pt x="1278836" y="0"/>
                </a:lnTo>
                <a:lnTo>
                  <a:pt x="1278836" y="2244981"/>
                </a:lnTo>
                <a:lnTo>
                  <a:pt x="0" y="2244981"/>
                </a:lnTo>
                <a:lnTo>
                  <a:pt x="0" y="0"/>
                </a:lnTo>
                <a:close/>
              </a:path>
            </a:pathLst>
          </a:custGeom>
          <a:ln w="25390">
            <a:solidFill>
              <a:srgbClr val="FF2600"/>
            </a:solidFill>
          </a:ln>
        </p:spPr>
        <p:txBody>
          <a:bodyPr wrap="square" lIns="0" tIns="0" rIns="0" bIns="0" rtlCol="0"/>
          <a:lstStyle/>
          <a:p>
            <a:endParaRPr>
              <a:solidFill>
                <a:prstClr val="black"/>
              </a:solidFill>
            </a:endParaRPr>
          </a:p>
        </p:txBody>
      </p:sp>
      <p:sp>
        <p:nvSpPr>
          <p:cNvPr id="17" name="object 17"/>
          <p:cNvSpPr/>
          <p:nvPr/>
        </p:nvSpPr>
        <p:spPr>
          <a:xfrm>
            <a:off x="4166006" y="1715022"/>
            <a:ext cx="1127760" cy="39573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8"/>
          <p:cNvSpPr txBox="1"/>
          <p:nvPr/>
        </p:nvSpPr>
        <p:spPr>
          <a:xfrm>
            <a:off x="4240148" y="1770034"/>
            <a:ext cx="846455" cy="339090"/>
          </a:xfrm>
          <a:prstGeom prst="rect">
            <a:avLst/>
          </a:prstGeom>
        </p:spPr>
        <p:txBody>
          <a:bodyPr vert="horz" wrap="square" lIns="0" tIns="0" rIns="0" bIns="0" rtlCol="0">
            <a:spAutoFit/>
          </a:bodyPr>
          <a:lstStyle/>
          <a:p>
            <a:pPr marL="12700"/>
            <a:r>
              <a:rPr sz="2100" spc="10" dirty="0">
                <a:solidFill>
                  <a:srgbClr val="FF0000"/>
                </a:solidFill>
                <a:cs typeface="Calibri"/>
              </a:rPr>
              <a:t>holding</a:t>
            </a:r>
            <a:endParaRPr sz="2100">
              <a:solidFill>
                <a:prstClr val="black"/>
              </a:solidFill>
              <a:cs typeface="Calibri"/>
            </a:endParaRPr>
          </a:p>
        </p:txBody>
      </p:sp>
      <p:sp>
        <p:nvSpPr>
          <p:cNvPr id="19" name="object 19"/>
          <p:cNvSpPr/>
          <p:nvPr/>
        </p:nvSpPr>
        <p:spPr>
          <a:xfrm>
            <a:off x="5784989" y="2156536"/>
            <a:ext cx="1507490" cy="1103630"/>
          </a:xfrm>
          <a:custGeom>
            <a:avLst/>
            <a:gdLst/>
            <a:ahLst/>
            <a:cxnLst/>
            <a:rect l="l" t="t" r="r" b="b"/>
            <a:pathLst>
              <a:path w="1507490" h="1103629">
                <a:moveTo>
                  <a:pt x="0" y="0"/>
                </a:moveTo>
                <a:lnTo>
                  <a:pt x="1507283" y="0"/>
                </a:lnTo>
                <a:lnTo>
                  <a:pt x="1507283" y="1103318"/>
                </a:lnTo>
                <a:lnTo>
                  <a:pt x="0" y="1103318"/>
                </a:lnTo>
                <a:lnTo>
                  <a:pt x="0" y="0"/>
                </a:lnTo>
                <a:close/>
              </a:path>
            </a:pathLst>
          </a:custGeom>
          <a:ln w="25417">
            <a:solidFill>
              <a:srgbClr val="FF2600"/>
            </a:solidFill>
          </a:ln>
        </p:spPr>
        <p:txBody>
          <a:bodyPr wrap="square" lIns="0" tIns="0" rIns="0" bIns="0" rtlCol="0"/>
          <a:lstStyle/>
          <a:p>
            <a:endParaRPr>
              <a:solidFill>
                <a:prstClr val="black"/>
              </a:solidFill>
            </a:endParaRPr>
          </a:p>
        </p:txBody>
      </p:sp>
      <p:sp>
        <p:nvSpPr>
          <p:cNvPr id="20" name="object 20"/>
          <p:cNvSpPr/>
          <p:nvPr/>
        </p:nvSpPr>
        <p:spPr>
          <a:xfrm>
            <a:off x="5722315" y="2099438"/>
            <a:ext cx="676655" cy="395730"/>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1" name="object 21"/>
          <p:cNvSpPr txBox="1"/>
          <p:nvPr/>
        </p:nvSpPr>
        <p:spPr>
          <a:xfrm>
            <a:off x="5803290" y="2154006"/>
            <a:ext cx="360680" cy="339090"/>
          </a:xfrm>
          <a:prstGeom prst="rect">
            <a:avLst/>
          </a:prstGeom>
        </p:spPr>
        <p:txBody>
          <a:bodyPr vert="horz" wrap="square" lIns="0" tIns="0" rIns="0" bIns="0" rtlCol="0">
            <a:spAutoFit/>
          </a:bodyPr>
          <a:lstStyle/>
          <a:p>
            <a:pPr marL="12700"/>
            <a:r>
              <a:rPr sz="2100" spc="10" dirty="0">
                <a:solidFill>
                  <a:srgbClr val="FF0000"/>
                </a:solidFill>
                <a:cs typeface="Calibri"/>
              </a:rPr>
              <a:t>cat</a:t>
            </a:r>
            <a:endParaRPr sz="2100">
              <a:solidFill>
                <a:prstClr val="black"/>
              </a:solidFill>
              <a:cs typeface="Calibri"/>
            </a:endParaRPr>
          </a:p>
        </p:txBody>
      </p:sp>
      <p:sp>
        <p:nvSpPr>
          <p:cNvPr id="22" name="object 22"/>
          <p:cNvSpPr/>
          <p:nvPr/>
        </p:nvSpPr>
        <p:spPr>
          <a:xfrm>
            <a:off x="6170739" y="5339697"/>
            <a:ext cx="2681160" cy="117540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3" name="object 23"/>
          <p:cNvSpPr/>
          <p:nvPr/>
        </p:nvSpPr>
        <p:spPr>
          <a:xfrm>
            <a:off x="6218325"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4" name="object 24"/>
          <p:cNvSpPr txBox="1"/>
          <p:nvPr/>
        </p:nvSpPr>
        <p:spPr>
          <a:xfrm>
            <a:off x="6499574" y="5674411"/>
            <a:ext cx="2041525" cy="516255"/>
          </a:xfrm>
          <a:prstGeom prst="rect">
            <a:avLst/>
          </a:prstGeom>
        </p:spPr>
        <p:txBody>
          <a:bodyPr vert="horz" wrap="square" lIns="0" tIns="0" rIns="0" bIns="0" rtlCol="0">
            <a:spAutoFit/>
          </a:bodyPr>
          <a:lstStyle/>
          <a:p>
            <a:pPr marL="179705" marR="5080" indent="-167640">
              <a:lnSpc>
                <a:spcPts val="1989"/>
              </a:lnSpc>
            </a:pPr>
            <a:r>
              <a:rPr sz="1700" spc="5" dirty="0">
                <a:solidFill>
                  <a:prstClr val="black"/>
                </a:solidFill>
                <a:cs typeface="Calibri"/>
              </a:rPr>
              <a:t>#1 A woman holding a  camera </a:t>
            </a:r>
            <a:r>
              <a:rPr sz="1700" dirty="0">
                <a:solidFill>
                  <a:prstClr val="black"/>
                </a:solidFill>
                <a:cs typeface="Calibri"/>
              </a:rPr>
              <a:t>in </a:t>
            </a:r>
            <a:r>
              <a:rPr sz="1700" spc="5" dirty="0">
                <a:solidFill>
                  <a:prstClr val="black"/>
                </a:solidFill>
                <a:cs typeface="Calibri"/>
              </a:rPr>
              <a:t>a</a:t>
            </a:r>
            <a:r>
              <a:rPr sz="1700" spc="-90" dirty="0">
                <a:solidFill>
                  <a:prstClr val="black"/>
                </a:solidFill>
                <a:cs typeface="Calibri"/>
              </a:rPr>
              <a:t> </a:t>
            </a:r>
            <a:r>
              <a:rPr sz="1700" spc="5" dirty="0">
                <a:solidFill>
                  <a:prstClr val="black"/>
                </a:solidFill>
                <a:cs typeface="Calibri"/>
              </a:rPr>
              <a:t>crowd.</a:t>
            </a:r>
            <a:endParaRPr sz="1700">
              <a:solidFill>
                <a:prstClr val="black"/>
              </a:solidFill>
              <a:cs typeface="Calibri"/>
            </a:endParaRPr>
          </a:p>
        </p:txBody>
      </p:sp>
      <p:sp>
        <p:nvSpPr>
          <p:cNvPr id="25" name="object 25"/>
          <p:cNvSpPr/>
          <p:nvPr/>
        </p:nvSpPr>
        <p:spPr>
          <a:xfrm>
            <a:off x="6179794" y="4318000"/>
            <a:ext cx="2672105" cy="81373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6" name="object 26"/>
          <p:cNvSpPr/>
          <p:nvPr/>
        </p:nvSpPr>
        <p:spPr>
          <a:xfrm>
            <a:off x="6859143"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27" name="object 27"/>
          <p:cNvSpPr/>
          <p:nvPr/>
        </p:nvSpPr>
        <p:spPr>
          <a:xfrm>
            <a:off x="6222847" y="4338218"/>
            <a:ext cx="2592222" cy="735016"/>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
        <p:nvSpPr>
          <p:cNvPr id="28" name="object 28"/>
          <p:cNvSpPr txBox="1"/>
          <p:nvPr/>
        </p:nvSpPr>
        <p:spPr>
          <a:xfrm>
            <a:off x="6906263" y="4416325"/>
            <a:ext cx="1229360" cy="615553"/>
          </a:xfrm>
          <a:prstGeom prst="rect">
            <a:avLst/>
          </a:prstGeom>
        </p:spPr>
        <p:txBody>
          <a:bodyPr vert="horz" wrap="square" lIns="0" tIns="0" rIns="0" bIns="0" rtlCol="0">
            <a:spAutoFit/>
          </a:bodyPr>
          <a:lstStyle/>
          <a:p>
            <a:pPr marL="34290" marR="5080" indent="-22225">
              <a:lnSpc>
                <a:spcPts val="2350"/>
              </a:lnSpc>
            </a:pPr>
            <a:r>
              <a:rPr sz="2000" spc="-5" dirty="0">
                <a:solidFill>
                  <a:srgbClr val="FFFFFF"/>
                </a:solidFill>
                <a:cs typeface="Calibri"/>
              </a:rPr>
              <a:t>3.</a:t>
            </a:r>
            <a:r>
              <a:rPr sz="2000" spc="-70" dirty="0">
                <a:solidFill>
                  <a:srgbClr val="FFFFFF"/>
                </a:solidFill>
                <a:cs typeface="Calibri"/>
              </a:rPr>
              <a:t> </a:t>
            </a:r>
            <a:r>
              <a:rPr sz="2000" spc="-5" dirty="0">
                <a:solidFill>
                  <a:srgbClr val="FFFFFF"/>
                </a:solidFill>
                <a:cs typeface="Calibri"/>
              </a:rPr>
              <a:t>Sentence  </a:t>
            </a:r>
            <a:r>
              <a:rPr sz="2000" spc="-45" dirty="0" smtClean="0">
                <a:solidFill>
                  <a:srgbClr val="FFFFFF"/>
                </a:solidFill>
                <a:cs typeface="Calibri"/>
              </a:rPr>
              <a:t>Re</a:t>
            </a:r>
            <a:r>
              <a:rPr lang="en-US" sz="2000" spc="-45" dirty="0" smtClean="0">
                <a:solidFill>
                  <a:srgbClr val="FFFFFF"/>
                </a:solidFill>
                <a:cs typeface="Calibri"/>
              </a:rPr>
              <a:t>-</a:t>
            </a:r>
            <a:r>
              <a:rPr sz="2000" spc="-45" dirty="0" smtClean="0">
                <a:solidFill>
                  <a:srgbClr val="FFFFFF"/>
                </a:solidFill>
                <a:cs typeface="Calibri"/>
              </a:rPr>
              <a:t>Ranking</a:t>
            </a:r>
            <a:endParaRPr sz="2000" dirty="0">
              <a:solidFill>
                <a:prstClr val="black"/>
              </a:solidFill>
              <a:cs typeface="Calibri"/>
            </a:endParaRPr>
          </a:p>
        </p:txBody>
      </p:sp>
      <p:sp>
        <p:nvSpPr>
          <p:cNvPr id="29" name="object 29"/>
          <p:cNvSpPr/>
          <p:nvPr/>
        </p:nvSpPr>
        <p:spPr>
          <a:xfrm>
            <a:off x="3154426" y="5339697"/>
            <a:ext cx="2690228" cy="1175402"/>
          </a:xfrm>
          <a:prstGeom prst="rect">
            <a:avLst/>
          </a:prstGeom>
          <a:blipFill>
            <a:blip r:embed="rId14" cstate="print"/>
            <a:stretch>
              <a:fillRect/>
            </a:stretch>
          </a:blipFill>
        </p:spPr>
        <p:txBody>
          <a:bodyPr wrap="square" lIns="0" tIns="0" rIns="0" bIns="0" rtlCol="0"/>
          <a:lstStyle/>
          <a:p>
            <a:endParaRPr>
              <a:solidFill>
                <a:prstClr val="black"/>
              </a:solidFill>
            </a:endParaRPr>
          </a:p>
        </p:txBody>
      </p:sp>
      <p:sp>
        <p:nvSpPr>
          <p:cNvPr id="30" name="object 30"/>
          <p:cNvSpPr/>
          <p:nvPr/>
        </p:nvSpPr>
        <p:spPr>
          <a:xfrm>
            <a:off x="3198772" y="5370790"/>
            <a:ext cx="2599320" cy="1098405"/>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31" name="object 31"/>
          <p:cNvSpPr txBox="1"/>
          <p:nvPr/>
        </p:nvSpPr>
        <p:spPr>
          <a:xfrm>
            <a:off x="3345037" y="5577763"/>
            <a:ext cx="2311400" cy="699770"/>
          </a:xfrm>
          <a:prstGeom prst="rect">
            <a:avLst/>
          </a:prstGeom>
        </p:spPr>
        <p:txBody>
          <a:bodyPr vert="horz" wrap="square" lIns="0" tIns="0" rIns="0" bIns="0" rtlCol="0">
            <a:spAutoFit/>
          </a:bodyPr>
          <a:lstStyle/>
          <a:p>
            <a:pPr algn="ctr"/>
            <a:r>
              <a:rPr sz="1100" spc="20" dirty="0">
                <a:solidFill>
                  <a:prstClr val="black"/>
                </a:solidFill>
                <a:cs typeface="Calibri"/>
              </a:rPr>
              <a:t>A </a:t>
            </a:r>
            <a:r>
              <a:rPr sz="1100" spc="15" dirty="0">
                <a:solidFill>
                  <a:prstClr val="black"/>
                </a:solidFill>
                <a:cs typeface="Calibri"/>
              </a:rPr>
              <a:t>purple </a:t>
            </a:r>
            <a:r>
              <a:rPr sz="1100" spc="20" dirty="0">
                <a:solidFill>
                  <a:prstClr val="black"/>
                </a:solidFill>
                <a:cs typeface="Calibri"/>
              </a:rPr>
              <a:t>camera </a:t>
            </a:r>
            <a:r>
              <a:rPr sz="1100" spc="15" dirty="0">
                <a:solidFill>
                  <a:prstClr val="black"/>
                </a:solidFill>
                <a:cs typeface="Calibri"/>
              </a:rPr>
              <a:t>with a</a:t>
            </a:r>
            <a:r>
              <a:rPr sz="1100" spc="-85" dirty="0">
                <a:solidFill>
                  <a:prstClr val="black"/>
                </a:solidFill>
                <a:cs typeface="Calibri"/>
              </a:rPr>
              <a:t> </a:t>
            </a:r>
            <a:r>
              <a:rPr sz="1100" spc="20" dirty="0">
                <a:solidFill>
                  <a:prstClr val="black"/>
                </a:solidFill>
                <a:cs typeface="Calibri"/>
              </a:rPr>
              <a:t>woman.</a:t>
            </a:r>
            <a:endParaRPr sz="1100" dirty="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 </a:t>
            </a:r>
            <a:r>
              <a:rPr sz="1100" spc="20" dirty="0">
                <a:solidFill>
                  <a:prstClr val="black"/>
                </a:solidFill>
                <a:cs typeface="Calibri"/>
              </a:rPr>
              <a:t>camera </a:t>
            </a:r>
            <a:r>
              <a:rPr sz="1100" spc="15" dirty="0">
                <a:solidFill>
                  <a:prstClr val="black"/>
                </a:solidFill>
                <a:cs typeface="Calibri"/>
              </a:rPr>
              <a:t>in a</a:t>
            </a:r>
            <a:r>
              <a:rPr sz="1100" spc="-114" dirty="0">
                <a:solidFill>
                  <a:prstClr val="black"/>
                </a:solidFill>
                <a:cs typeface="Calibri"/>
              </a:rPr>
              <a:t> </a:t>
            </a:r>
            <a:r>
              <a:rPr sz="1100" spc="15" dirty="0">
                <a:solidFill>
                  <a:prstClr val="black"/>
                </a:solidFill>
                <a:cs typeface="Calibri"/>
              </a:rPr>
              <a:t>crowd.</a:t>
            </a:r>
            <a:endParaRPr sz="1100" dirty="0">
              <a:solidFill>
                <a:prstClr val="black"/>
              </a:solidFill>
              <a:cs typeface="Calibri"/>
            </a:endParaRPr>
          </a:p>
          <a:p>
            <a:pPr algn="ctr">
              <a:spcBef>
                <a:spcPts val="30"/>
              </a:spcBef>
            </a:pPr>
            <a:r>
              <a:rPr sz="1100" spc="5" dirty="0">
                <a:solidFill>
                  <a:prstClr val="black"/>
                </a:solidFill>
                <a:cs typeface="Calibri"/>
              </a:rPr>
              <a:t>...</a:t>
            </a:r>
            <a:endParaRPr sz="1100" dirty="0">
              <a:solidFill>
                <a:prstClr val="black"/>
              </a:solidFill>
              <a:cs typeface="Calibri"/>
            </a:endParaRPr>
          </a:p>
          <a:p>
            <a:pPr algn="ctr">
              <a:spcBef>
                <a:spcPts val="30"/>
              </a:spcBef>
            </a:pPr>
            <a:r>
              <a:rPr sz="1100" spc="20" dirty="0">
                <a:solidFill>
                  <a:prstClr val="black"/>
                </a:solidFill>
                <a:cs typeface="Calibri"/>
              </a:rPr>
              <a:t>A </a:t>
            </a:r>
            <a:r>
              <a:rPr sz="1100" spc="25" dirty="0">
                <a:solidFill>
                  <a:prstClr val="black"/>
                </a:solidFill>
                <a:cs typeface="Calibri"/>
              </a:rPr>
              <a:t>woman </a:t>
            </a:r>
            <a:r>
              <a:rPr sz="1100" spc="15" dirty="0">
                <a:solidFill>
                  <a:prstClr val="black"/>
                </a:solidFill>
                <a:cs typeface="Calibri"/>
              </a:rPr>
              <a:t>holding a</a:t>
            </a:r>
            <a:r>
              <a:rPr sz="1100" spc="-114" dirty="0">
                <a:solidFill>
                  <a:prstClr val="black"/>
                </a:solidFill>
                <a:cs typeface="Calibri"/>
              </a:rPr>
              <a:t> </a:t>
            </a:r>
            <a:r>
              <a:rPr sz="1100" spc="15" dirty="0">
                <a:solidFill>
                  <a:prstClr val="black"/>
                </a:solidFill>
                <a:cs typeface="Calibri"/>
              </a:rPr>
              <a:t>cat.</a:t>
            </a:r>
            <a:endParaRPr sz="1100" dirty="0">
              <a:solidFill>
                <a:prstClr val="black"/>
              </a:solidFill>
              <a:cs typeface="Calibri"/>
            </a:endParaRPr>
          </a:p>
        </p:txBody>
      </p:sp>
      <p:sp>
        <p:nvSpPr>
          <p:cNvPr id="32" name="object 32"/>
          <p:cNvSpPr/>
          <p:nvPr/>
        </p:nvSpPr>
        <p:spPr>
          <a:xfrm>
            <a:off x="3154426" y="4318000"/>
            <a:ext cx="2690228" cy="813739"/>
          </a:xfrm>
          <a:prstGeom prst="rect">
            <a:avLst/>
          </a:prstGeom>
          <a:blipFill>
            <a:blip r:embed="rId15" cstate="print"/>
            <a:stretch>
              <a:fillRect/>
            </a:stretch>
          </a:blipFill>
        </p:spPr>
        <p:txBody>
          <a:bodyPr wrap="square" lIns="0" tIns="0" rIns="0" bIns="0" rtlCol="0"/>
          <a:lstStyle/>
          <a:p>
            <a:endParaRPr>
              <a:solidFill>
                <a:prstClr val="black"/>
              </a:solidFill>
            </a:endParaRPr>
          </a:p>
        </p:txBody>
      </p:sp>
      <p:sp>
        <p:nvSpPr>
          <p:cNvPr id="33" name="object 33"/>
          <p:cNvSpPr/>
          <p:nvPr/>
        </p:nvSpPr>
        <p:spPr>
          <a:xfrm>
            <a:off x="3833774" y="4354163"/>
            <a:ext cx="1322463" cy="750449"/>
          </a:xfrm>
          <a:prstGeom prst="rect">
            <a:avLst/>
          </a:prstGeom>
          <a:blipFill>
            <a:blip r:embed="rId12" cstate="print"/>
            <a:stretch>
              <a:fillRect/>
            </a:stretch>
          </a:blipFill>
        </p:spPr>
        <p:txBody>
          <a:bodyPr wrap="square" lIns="0" tIns="0" rIns="0" bIns="0" rtlCol="0"/>
          <a:lstStyle/>
          <a:p>
            <a:endParaRPr>
              <a:solidFill>
                <a:prstClr val="black"/>
              </a:solidFill>
            </a:endParaRPr>
          </a:p>
        </p:txBody>
      </p:sp>
      <p:sp>
        <p:nvSpPr>
          <p:cNvPr id="34" name="object 34"/>
          <p:cNvSpPr/>
          <p:nvPr/>
        </p:nvSpPr>
        <p:spPr>
          <a:xfrm>
            <a:off x="3203295" y="4338218"/>
            <a:ext cx="2592222" cy="735016"/>
          </a:xfrm>
          <a:prstGeom prst="rect">
            <a:avLst/>
          </a:prstGeom>
          <a:blipFill>
            <a:blip r:embed="rId16" cstate="print"/>
            <a:stretch>
              <a:fillRect/>
            </a:stretch>
          </a:blipFill>
        </p:spPr>
        <p:txBody>
          <a:bodyPr wrap="square" lIns="0" tIns="0" rIns="0" bIns="0" rtlCol="0"/>
          <a:lstStyle/>
          <a:p>
            <a:endParaRPr>
              <a:solidFill>
                <a:prstClr val="black"/>
              </a:solidFill>
            </a:endParaRPr>
          </a:p>
        </p:txBody>
      </p:sp>
      <p:sp>
        <p:nvSpPr>
          <p:cNvPr id="35" name="object 35"/>
          <p:cNvSpPr txBox="1"/>
          <p:nvPr/>
        </p:nvSpPr>
        <p:spPr>
          <a:xfrm>
            <a:off x="3886711" y="4416325"/>
            <a:ext cx="1229360" cy="605790"/>
          </a:xfrm>
          <a:prstGeom prst="rect">
            <a:avLst/>
          </a:prstGeom>
        </p:spPr>
        <p:txBody>
          <a:bodyPr vert="horz" wrap="square" lIns="0" tIns="0" rIns="0" bIns="0" rtlCol="0">
            <a:spAutoFit/>
          </a:bodyPr>
          <a:lstStyle/>
          <a:p>
            <a:pPr marL="32384" marR="5080" indent="-20320">
              <a:lnSpc>
                <a:spcPts val="2350"/>
              </a:lnSpc>
            </a:pPr>
            <a:r>
              <a:rPr sz="2000" spc="-5" dirty="0">
                <a:solidFill>
                  <a:srgbClr val="FFFFFF"/>
                </a:solidFill>
                <a:cs typeface="Calibri"/>
              </a:rPr>
              <a:t>2.</a:t>
            </a:r>
            <a:r>
              <a:rPr sz="2000" spc="-70" dirty="0">
                <a:solidFill>
                  <a:srgbClr val="FFFFFF"/>
                </a:solidFill>
                <a:cs typeface="Calibri"/>
              </a:rPr>
              <a:t> </a:t>
            </a:r>
            <a:r>
              <a:rPr sz="2000" spc="-5" dirty="0">
                <a:solidFill>
                  <a:srgbClr val="FFFFFF"/>
                </a:solidFill>
                <a:cs typeface="Calibri"/>
              </a:rPr>
              <a:t>Sentence  Generation</a:t>
            </a:r>
            <a:endParaRPr sz="2000">
              <a:solidFill>
                <a:prstClr val="black"/>
              </a:solidFill>
              <a:cs typeface="Calibri"/>
            </a:endParaRPr>
          </a:p>
        </p:txBody>
      </p:sp>
      <p:sp>
        <p:nvSpPr>
          <p:cNvPr id="36" name="object 36"/>
          <p:cNvSpPr/>
          <p:nvPr/>
        </p:nvSpPr>
        <p:spPr>
          <a:xfrm>
            <a:off x="292100" y="5339697"/>
            <a:ext cx="2681160" cy="1175402"/>
          </a:xfrm>
          <a:prstGeom prst="rect">
            <a:avLst/>
          </a:prstGeom>
          <a:blipFill>
            <a:blip r:embed="rId17" cstate="print"/>
            <a:stretch>
              <a:fillRect/>
            </a:stretch>
          </a:blipFill>
        </p:spPr>
        <p:txBody>
          <a:bodyPr wrap="square" lIns="0" tIns="0" rIns="0" bIns="0" rtlCol="0"/>
          <a:lstStyle/>
          <a:p>
            <a:endParaRPr>
              <a:solidFill>
                <a:prstClr val="black"/>
              </a:solidFill>
            </a:endParaRPr>
          </a:p>
        </p:txBody>
      </p:sp>
      <p:sp>
        <p:nvSpPr>
          <p:cNvPr id="37" name="object 37"/>
          <p:cNvSpPr/>
          <p:nvPr/>
        </p:nvSpPr>
        <p:spPr>
          <a:xfrm>
            <a:off x="545724" y="5421071"/>
            <a:ext cx="2155799" cy="1057863"/>
          </a:xfrm>
          <a:prstGeom prst="rect">
            <a:avLst/>
          </a:prstGeom>
          <a:blipFill>
            <a:blip r:embed="rId18" cstate="print"/>
            <a:stretch>
              <a:fillRect/>
            </a:stretch>
          </a:blipFill>
        </p:spPr>
        <p:txBody>
          <a:bodyPr wrap="square" lIns="0" tIns="0" rIns="0" bIns="0" rtlCol="0"/>
          <a:lstStyle/>
          <a:p>
            <a:endParaRPr>
              <a:solidFill>
                <a:prstClr val="black"/>
              </a:solidFill>
            </a:endParaRPr>
          </a:p>
        </p:txBody>
      </p:sp>
      <p:sp>
        <p:nvSpPr>
          <p:cNvPr id="38" name="object 38"/>
          <p:cNvSpPr/>
          <p:nvPr/>
        </p:nvSpPr>
        <p:spPr>
          <a:xfrm>
            <a:off x="325324" y="5370790"/>
            <a:ext cx="2599320" cy="1098405"/>
          </a:xfrm>
          <a:prstGeom prst="rect">
            <a:avLst/>
          </a:prstGeom>
          <a:blipFill>
            <a:blip r:embed="rId19" cstate="print"/>
            <a:stretch>
              <a:fillRect/>
            </a:stretch>
          </a:blipFill>
        </p:spPr>
        <p:txBody>
          <a:bodyPr wrap="square" lIns="0" tIns="0" rIns="0" bIns="0" rtlCol="0"/>
          <a:lstStyle/>
          <a:p>
            <a:endParaRPr>
              <a:solidFill>
                <a:prstClr val="black"/>
              </a:solidFill>
            </a:endParaRPr>
          </a:p>
        </p:txBody>
      </p:sp>
      <p:sp>
        <p:nvSpPr>
          <p:cNvPr id="39" name="object 39"/>
          <p:cNvSpPr txBox="1"/>
          <p:nvPr/>
        </p:nvSpPr>
        <p:spPr>
          <a:xfrm>
            <a:off x="597060" y="5465294"/>
            <a:ext cx="2059939" cy="926465"/>
          </a:xfrm>
          <a:prstGeom prst="rect">
            <a:avLst/>
          </a:prstGeom>
        </p:spPr>
        <p:txBody>
          <a:bodyPr vert="horz" wrap="square" lIns="0" tIns="0" rIns="0" bIns="0" rtlCol="0">
            <a:spAutoFit/>
          </a:bodyPr>
          <a:lstStyle/>
          <a:p>
            <a:pPr marL="12065" marR="5080" algn="ctr">
              <a:lnSpc>
                <a:spcPct val="99400"/>
              </a:lnSpc>
            </a:pPr>
            <a:r>
              <a:rPr sz="2000" spc="-5" dirty="0">
                <a:solidFill>
                  <a:prstClr val="black"/>
                </a:solidFill>
                <a:cs typeface="Calibri"/>
              </a:rPr>
              <a:t>woman, crowd,</a:t>
            </a:r>
            <a:r>
              <a:rPr sz="2000" spc="-50" dirty="0">
                <a:solidFill>
                  <a:prstClr val="black"/>
                </a:solidFill>
                <a:cs typeface="Calibri"/>
              </a:rPr>
              <a:t> </a:t>
            </a:r>
            <a:r>
              <a:rPr sz="2000" spc="-5" dirty="0">
                <a:solidFill>
                  <a:prstClr val="black"/>
                </a:solidFill>
                <a:cs typeface="Calibri"/>
              </a:rPr>
              <a:t>cat,  camera, holding,  purple</a:t>
            </a:r>
            <a:endParaRPr sz="2000">
              <a:solidFill>
                <a:prstClr val="black"/>
              </a:solidFill>
              <a:cs typeface="Calibri"/>
            </a:endParaRPr>
          </a:p>
        </p:txBody>
      </p:sp>
      <p:sp>
        <p:nvSpPr>
          <p:cNvPr id="40" name="object 40"/>
          <p:cNvSpPr/>
          <p:nvPr/>
        </p:nvSpPr>
        <p:spPr>
          <a:xfrm>
            <a:off x="292100" y="4354169"/>
            <a:ext cx="2672105" cy="822782"/>
          </a:xfrm>
          <a:prstGeom prst="rect">
            <a:avLst/>
          </a:prstGeom>
          <a:blipFill>
            <a:blip r:embed="rId20" cstate="print"/>
            <a:stretch>
              <a:fillRect/>
            </a:stretch>
          </a:blipFill>
        </p:spPr>
        <p:txBody>
          <a:bodyPr wrap="square" lIns="0" tIns="0" rIns="0" bIns="0" rtlCol="0"/>
          <a:lstStyle/>
          <a:p>
            <a:endParaRPr>
              <a:solidFill>
                <a:prstClr val="black"/>
              </a:solidFill>
            </a:endParaRPr>
          </a:p>
        </p:txBody>
      </p:sp>
      <p:sp>
        <p:nvSpPr>
          <p:cNvPr id="41" name="object 41"/>
          <p:cNvSpPr/>
          <p:nvPr/>
        </p:nvSpPr>
        <p:spPr>
          <a:xfrm>
            <a:off x="1052970" y="4399375"/>
            <a:ext cx="1141307" cy="750449"/>
          </a:xfrm>
          <a:prstGeom prst="rect">
            <a:avLst/>
          </a:prstGeom>
          <a:blipFill>
            <a:blip r:embed="rId21" cstate="print"/>
            <a:stretch>
              <a:fillRect/>
            </a:stretch>
          </a:blipFill>
        </p:spPr>
        <p:txBody>
          <a:bodyPr wrap="square" lIns="0" tIns="0" rIns="0" bIns="0" rtlCol="0"/>
          <a:lstStyle/>
          <a:p>
            <a:endParaRPr>
              <a:solidFill>
                <a:prstClr val="black"/>
              </a:solidFill>
            </a:endParaRPr>
          </a:p>
        </p:txBody>
      </p:sp>
      <p:sp>
        <p:nvSpPr>
          <p:cNvPr id="42" name="object 42"/>
          <p:cNvSpPr/>
          <p:nvPr/>
        </p:nvSpPr>
        <p:spPr>
          <a:xfrm>
            <a:off x="329846" y="4381423"/>
            <a:ext cx="2833795" cy="732474"/>
          </a:xfrm>
          <a:prstGeom prst="rect">
            <a:avLst/>
          </a:prstGeom>
          <a:blipFill>
            <a:blip r:embed="rId22" cstate="print"/>
            <a:stretch>
              <a:fillRect/>
            </a:stretch>
          </a:blipFill>
        </p:spPr>
        <p:txBody>
          <a:bodyPr wrap="square" lIns="0" tIns="0" rIns="0" bIns="0" rtlCol="0"/>
          <a:lstStyle/>
          <a:p>
            <a:endParaRPr>
              <a:solidFill>
                <a:prstClr val="black"/>
              </a:solidFill>
            </a:endParaRPr>
          </a:p>
        </p:txBody>
      </p:sp>
      <p:sp>
        <p:nvSpPr>
          <p:cNvPr id="43" name="object 43"/>
          <p:cNvSpPr txBox="1"/>
          <p:nvPr/>
        </p:nvSpPr>
        <p:spPr>
          <a:xfrm>
            <a:off x="1109902" y="4458273"/>
            <a:ext cx="1034415" cy="605790"/>
          </a:xfrm>
          <a:prstGeom prst="rect">
            <a:avLst/>
          </a:prstGeom>
        </p:spPr>
        <p:txBody>
          <a:bodyPr vert="horz" wrap="square" lIns="0" tIns="0" rIns="0" bIns="0" rtlCol="0">
            <a:spAutoFit/>
          </a:bodyPr>
          <a:lstStyle/>
          <a:p>
            <a:pPr marL="12700" marR="5080" indent="88900">
              <a:lnSpc>
                <a:spcPts val="2350"/>
              </a:lnSpc>
            </a:pPr>
            <a:r>
              <a:rPr sz="2000" spc="-5" dirty="0">
                <a:solidFill>
                  <a:srgbClr val="FFFFFF"/>
                </a:solidFill>
                <a:cs typeface="Calibri"/>
              </a:rPr>
              <a:t>1. Word  Detec</a:t>
            </a:r>
            <a:r>
              <a:rPr sz="2000" spc="-10" dirty="0">
                <a:solidFill>
                  <a:srgbClr val="FFFFFF"/>
                </a:solidFill>
                <a:cs typeface="Calibri"/>
              </a:rPr>
              <a:t>ti</a:t>
            </a:r>
            <a:r>
              <a:rPr sz="2000" spc="-5" dirty="0">
                <a:solidFill>
                  <a:srgbClr val="FFFFFF"/>
                </a:solidFill>
                <a:cs typeface="Calibri"/>
              </a:rPr>
              <a:t>on</a:t>
            </a:r>
            <a:endParaRPr sz="2000">
              <a:solidFill>
                <a:prstClr val="black"/>
              </a:solidFill>
              <a:cs typeface="Calibri"/>
            </a:endParaRPr>
          </a:p>
        </p:txBody>
      </p:sp>
      <p:sp>
        <p:nvSpPr>
          <p:cNvPr id="44" name="object 44"/>
          <p:cNvSpPr/>
          <p:nvPr/>
        </p:nvSpPr>
        <p:spPr>
          <a:xfrm>
            <a:off x="5935154" y="4645228"/>
            <a:ext cx="184150" cy="212725"/>
          </a:xfrm>
          <a:custGeom>
            <a:avLst/>
            <a:gdLst/>
            <a:ahLst/>
            <a:cxnLst/>
            <a:rect l="l" t="t" r="r" b="b"/>
            <a:pathLst>
              <a:path w="184150" h="212725">
                <a:moveTo>
                  <a:pt x="101193" y="0"/>
                </a:moveTo>
                <a:lnTo>
                  <a:pt x="101193" y="47853"/>
                </a:lnTo>
                <a:lnTo>
                  <a:pt x="0" y="47853"/>
                </a:lnTo>
                <a:lnTo>
                  <a:pt x="0" y="164846"/>
                </a:lnTo>
                <a:lnTo>
                  <a:pt x="101193" y="164846"/>
                </a:lnTo>
                <a:lnTo>
                  <a:pt x="101193" y="212699"/>
                </a:lnTo>
                <a:lnTo>
                  <a:pt x="183984" y="106349"/>
                </a:lnTo>
                <a:lnTo>
                  <a:pt x="101193" y="0"/>
                </a:lnTo>
                <a:close/>
              </a:path>
            </a:pathLst>
          </a:custGeom>
          <a:solidFill>
            <a:srgbClr val="D9E0ED"/>
          </a:solidFill>
        </p:spPr>
        <p:txBody>
          <a:bodyPr wrap="square" lIns="0" tIns="0" rIns="0" bIns="0" rtlCol="0"/>
          <a:lstStyle/>
          <a:p>
            <a:endParaRPr>
              <a:solidFill>
                <a:prstClr val="black"/>
              </a:solidFill>
            </a:endParaRPr>
          </a:p>
        </p:txBody>
      </p:sp>
      <p:sp>
        <p:nvSpPr>
          <p:cNvPr id="45" name="object 45"/>
          <p:cNvSpPr/>
          <p:nvPr/>
        </p:nvSpPr>
        <p:spPr>
          <a:xfrm>
            <a:off x="5935154" y="4645228"/>
            <a:ext cx="184150" cy="212725"/>
          </a:xfrm>
          <a:custGeom>
            <a:avLst/>
            <a:gdLst/>
            <a:ahLst/>
            <a:cxnLst/>
            <a:rect l="l" t="t" r="r" b="b"/>
            <a:pathLst>
              <a:path w="184150" h="212725">
                <a:moveTo>
                  <a:pt x="101187" y="0"/>
                </a:moveTo>
                <a:lnTo>
                  <a:pt x="101187" y="47858"/>
                </a:lnTo>
                <a:lnTo>
                  <a:pt x="0" y="47858"/>
                </a:lnTo>
                <a:lnTo>
                  <a:pt x="0" y="164844"/>
                </a:lnTo>
                <a:lnTo>
                  <a:pt x="101187" y="164844"/>
                </a:lnTo>
                <a:lnTo>
                  <a:pt x="101187" y="212703"/>
                </a:lnTo>
                <a:lnTo>
                  <a:pt x="183976" y="106351"/>
                </a:lnTo>
                <a:lnTo>
                  <a:pt x="101187" y="0"/>
                </a:lnTo>
                <a:close/>
              </a:path>
            </a:pathLst>
          </a:custGeom>
          <a:ln w="9048">
            <a:solidFill>
              <a:srgbClr val="4675A3"/>
            </a:solidFill>
          </a:ln>
        </p:spPr>
        <p:txBody>
          <a:bodyPr wrap="square" lIns="0" tIns="0" rIns="0" bIns="0" rtlCol="0"/>
          <a:lstStyle/>
          <a:p>
            <a:endParaRPr>
              <a:solidFill>
                <a:prstClr val="black"/>
              </a:solidFill>
            </a:endParaRPr>
          </a:p>
        </p:txBody>
      </p:sp>
      <p:sp>
        <p:nvSpPr>
          <p:cNvPr id="46" name="TextBox 45"/>
          <p:cNvSpPr txBox="1"/>
          <p:nvPr/>
        </p:nvSpPr>
        <p:spPr>
          <a:xfrm>
            <a:off x="7292479" y="6543004"/>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1085628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906699" y="2405291"/>
            <a:ext cx="1339215" cy="1663700"/>
          </a:xfrm>
          <a:custGeom>
            <a:avLst/>
            <a:gdLst/>
            <a:ahLst/>
            <a:cxnLst/>
            <a:rect l="l" t="t" r="r" b="b"/>
            <a:pathLst>
              <a:path w="1339214" h="1663700">
                <a:moveTo>
                  <a:pt x="0" y="0"/>
                </a:moveTo>
                <a:lnTo>
                  <a:pt x="1338964" y="0"/>
                </a:lnTo>
                <a:lnTo>
                  <a:pt x="1338964" y="1663446"/>
                </a:lnTo>
                <a:lnTo>
                  <a:pt x="0" y="1663446"/>
                </a:lnTo>
                <a:lnTo>
                  <a:pt x="0" y="0"/>
                </a:lnTo>
                <a:close/>
              </a:path>
            </a:pathLst>
          </a:custGeom>
          <a:solidFill>
            <a:srgbClr val="9C4540"/>
          </a:solidFill>
        </p:spPr>
        <p:txBody>
          <a:bodyPr wrap="square" lIns="0" tIns="0" rIns="0" bIns="0" rtlCol="0"/>
          <a:lstStyle/>
          <a:p>
            <a:endParaRPr>
              <a:solidFill>
                <a:prstClr val="black"/>
              </a:solidFill>
            </a:endParaRPr>
          </a:p>
        </p:txBody>
      </p:sp>
      <p:sp>
        <p:nvSpPr>
          <p:cNvPr id="3" name="object 3"/>
          <p:cNvSpPr/>
          <p:nvPr/>
        </p:nvSpPr>
        <p:spPr>
          <a:xfrm>
            <a:off x="906699" y="2405290"/>
            <a:ext cx="1339215" cy="1663700"/>
          </a:xfrm>
          <a:custGeom>
            <a:avLst/>
            <a:gdLst/>
            <a:ahLst/>
            <a:cxnLst/>
            <a:rect l="l" t="t" r="r" b="b"/>
            <a:pathLst>
              <a:path w="1339214" h="1663700">
                <a:moveTo>
                  <a:pt x="0" y="0"/>
                </a:moveTo>
                <a:lnTo>
                  <a:pt x="1338970" y="0"/>
                </a:lnTo>
                <a:lnTo>
                  <a:pt x="1338970" y="1663444"/>
                </a:lnTo>
                <a:lnTo>
                  <a:pt x="0" y="1663444"/>
                </a:lnTo>
                <a:lnTo>
                  <a:pt x="0" y="0"/>
                </a:lnTo>
                <a:close/>
              </a:path>
            </a:pathLst>
          </a:custGeom>
          <a:ln w="10368">
            <a:solidFill>
              <a:srgbClr val="000000"/>
            </a:solidFill>
          </a:ln>
        </p:spPr>
        <p:txBody>
          <a:bodyPr wrap="square" lIns="0" tIns="0" rIns="0" bIns="0" rtlCol="0"/>
          <a:lstStyle/>
          <a:p>
            <a:endParaRPr>
              <a:solidFill>
                <a:prstClr val="black"/>
              </a:solidFill>
            </a:endParaRPr>
          </a:p>
        </p:txBody>
      </p:sp>
      <p:sp>
        <p:nvSpPr>
          <p:cNvPr id="4" name="object 4"/>
          <p:cNvSpPr/>
          <p:nvPr/>
        </p:nvSpPr>
        <p:spPr>
          <a:xfrm>
            <a:off x="1061120" y="3834091"/>
            <a:ext cx="1033452" cy="714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1240904" y="3958069"/>
            <a:ext cx="677100" cy="7183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2549982" y="2405291"/>
            <a:ext cx="1339215" cy="1663700"/>
          </a:xfrm>
          <a:custGeom>
            <a:avLst/>
            <a:gdLst/>
            <a:ahLst/>
            <a:cxnLst/>
            <a:rect l="l" t="t" r="r" b="b"/>
            <a:pathLst>
              <a:path w="1339214" h="1663700">
                <a:moveTo>
                  <a:pt x="0" y="0"/>
                </a:moveTo>
                <a:lnTo>
                  <a:pt x="1338973" y="0"/>
                </a:lnTo>
                <a:lnTo>
                  <a:pt x="1338973" y="1663446"/>
                </a:lnTo>
                <a:lnTo>
                  <a:pt x="0" y="1663446"/>
                </a:lnTo>
                <a:lnTo>
                  <a:pt x="0" y="0"/>
                </a:lnTo>
                <a:close/>
              </a:path>
            </a:pathLst>
          </a:custGeom>
          <a:solidFill>
            <a:srgbClr val="9C4540"/>
          </a:solidFill>
        </p:spPr>
        <p:txBody>
          <a:bodyPr wrap="square" lIns="0" tIns="0" rIns="0" bIns="0" rtlCol="0"/>
          <a:lstStyle/>
          <a:p>
            <a:endParaRPr>
              <a:solidFill>
                <a:prstClr val="black"/>
              </a:solidFill>
            </a:endParaRPr>
          </a:p>
        </p:txBody>
      </p:sp>
      <p:sp>
        <p:nvSpPr>
          <p:cNvPr id="7" name="object 7"/>
          <p:cNvSpPr/>
          <p:nvPr/>
        </p:nvSpPr>
        <p:spPr>
          <a:xfrm>
            <a:off x="2549982" y="2405290"/>
            <a:ext cx="1339215" cy="1663700"/>
          </a:xfrm>
          <a:custGeom>
            <a:avLst/>
            <a:gdLst/>
            <a:ahLst/>
            <a:cxnLst/>
            <a:rect l="l" t="t" r="r" b="b"/>
            <a:pathLst>
              <a:path w="1339214" h="1663700">
                <a:moveTo>
                  <a:pt x="0" y="0"/>
                </a:moveTo>
                <a:lnTo>
                  <a:pt x="1338970" y="0"/>
                </a:lnTo>
                <a:lnTo>
                  <a:pt x="1338970" y="1663444"/>
                </a:lnTo>
                <a:lnTo>
                  <a:pt x="0" y="1663444"/>
                </a:lnTo>
                <a:lnTo>
                  <a:pt x="0" y="0"/>
                </a:lnTo>
                <a:close/>
              </a:path>
            </a:pathLst>
          </a:custGeom>
          <a:ln w="10368">
            <a:solidFill>
              <a:srgbClr val="000000"/>
            </a:solidFill>
          </a:ln>
        </p:spPr>
        <p:txBody>
          <a:bodyPr wrap="square" lIns="0" tIns="0" rIns="0" bIns="0" rtlCol="0"/>
          <a:lstStyle/>
          <a:p>
            <a:endParaRPr>
              <a:solidFill>
                <a:prstClr val="black"/>
              </a:solidFill>
            </a:endParaRPr>
          </a:p>
        </p:txBody>
      </p:sp>
      <p:sp>
        <p:nvSpPr>
          <p:cNvPr id="8" name="object 8"/>
          <p:cNvSpPr/>
          <p:nvPr/>
        </p:nvSpPr>
        <p:spPr>
          <a:xfrm>
            <a:off x="2714917" y="3846525"/>
            <a:ext cx="1010119" cy="714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2877089" y="3967226"/>
            <a:ext cx="689463" cy="8042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875520" y="1787258"/>
            <a:ext cx="1339215" cy="64135"/>
          </a:xfrm>
          <a:custGeom>
            <a:avLst/>
            <a:gdLst/>
            <a:ahLst/>
            <a:cxnLst/>
            <a:rect l="l" t="t" r="r" b="b"/>
            <a:pathLst>
              <a:path w="1339214" h="64135">
                <a:moveTo>
                  <a:pt x="0" y="0"/>
                </a:moveTo>
                <a:lnTo>
                  <a:pt x="1338966" y="0"/>
                </a:lnTo>
                <a:lnTo>
                  <a:pt x="1338966" y="63969"/>
                </a:lnTo>
                <a:lnTo>
                  <a:pt x="0" y="63969"/>
                </a:lnTo>
                <a:lnTo>
                  <a:pt x="0" y="0"/>
                </a:lnTo>
                <a:close/>
              </a:path>
            </a:pathLst>
          </a:custGeom>
          <a:solidFill>
            <a:srgbClr val="59BAD1"/>
          </a:solidFill>
        </p:spPr>
        <p:txBody>
          <a:bodyPr wrap="square" lIns="0" tIns="0" rIns="0" bIns="0" rtlCol="0"/>
          <a:lstStyle/>
          <a:p>
            <a:endParaRPr>
              <a:solidFill>
                <a:prstClr val="black"/>
              </a:solidFill>
            </a:endParaRPr>
          </a:p>
        </p:txBody>
      </p:sp>
      <p:sp>
        <p:nvSpPr>
          <p:cNvPr id="11" name="object 11"/>
          <p:cNvSpPr/>
          <p:nvPr/>
        </p:nvSpPr>
        <p:spPr>
          <a:xfrm>
            <a:off x="2550502" y="1765922"/>
            <a:ext cx="1339215" cy="64135"/>
          </a:xfrm>
          <a:custGeom>
            <a:avLst/>
            <a:gdLst/>
            <a:ahLst/>
            <a:cxnLst/>
            <a:rect l="l" t="t" r="r" b="b"/>
            <a:pathLst>
              <a:path w="1339214" h="64135">
                <a:moveTo>
                  <a:pt x="0" y="0"/>
                </a:moveTo>
                <a:lnTo>
                  <a:pt x="1338961" y="0"/>
                </a:lnTo>
                <a:lnTo>
                  <a:pt x="1338961" y="63982"/>
                </a:lnTo>
                <a:lnTo>
                  <a:pt x="0" y="63982"/>
                </a:lnTo>
                <a:lnTo>
                  <a:pt x="0" y="0"/>
                </a:lnTo>
                <a:close/>
              </a:path>
            </a:pathLst>
          </a:custGeom>
          <a:solidFill>
            <a:srgbClr val="59BAD1"/>
          </a:solidFill>
        </p:spPr>
        <p:txBody>
          <a:bodyPr wrap="square" lIns="0" tIns="0" rIns="0" bIns="0" rtlCol="0"/>
          <a:lstStyle/>
          <a:p>
            <a:endParaRPr>
              <a:solidFill>
                <a:prstClr val="black"/>
              </a:solidFill>
            </a:endParaRPr>
          </a:p>
        </p:txBody>
      </p:sp>
      <p:sp>
        <p:nvSpPr>
          <p:cNvPr id="12" name="object 12"/>
          <p:cNvSpPr txBox="1"/>
          <p:nvPr/>
        </p:nvSpPr>
        <p:spPr>
          <a:xfrm>
            <a:off x="901212" y="4701127"/>
            <a:ext cx="1322070" cy="367030"/>
          </a:xfrm>
          <a:prstGeom prst="rect">
            <a:avLst/>
          </a:prstGeom>
        </p:spPr>
        <p:txBody>
          <a:bodyPr vert="horz" wrap="square" lIns="0" tIns="0" rIns="0" bIns="0" rtlCol="0">
            <a:spAutoFit/>
          </a:bodyPr>
          <a:lstStyle/>
          <a:p>
            <a:pPr marL="19685" marR="5080" indent="-7620">
              <a:lnSpc>
                <a:spcPts val="1390"/>
              </a:lnSpc>
            </a:pPr>
            <a:r>
              <a:rPr sz="1300" dirty="0">
                <a:solidFill>
                  <a:prstClr val="black"/>
                </a:solidFill>
                <a:cs typeface="Calibri"/>
              </a:rPr>
              <a:t>A woman holding</a:t>
            </a:r>
            <a:r>
              <a:rPr sz="1300" spc="-55" dirty="0">
                <a:solidFill>
                  <a:prstClr val="black"/>
                </a:solidFill>
                <a:cs typeface="Calibri"/>
              </a:rPr>
              <a:t> </a:t>
            </a:r>
            <a:r>
              <a:rPr sz="1300" dirty="0">
                <a:solidFill>
                  <a:prstClr val="black"/>
                </a:solidFill>
                <a:cs typeface="Calibri"/>
              </a:rPr>
              <a:t>a  camera in a</a:t>
            </a:r>
            <a:r>
              <a:rPr sz="1300" spc="-55" dirty="0">
                <a:solidFill>
                  <a:prstClr val="black"/>
                </a:solidFill>
                <a:cs typeface="Calibri"/>
              </a:rPr>
              <a:t> </a:t>
            </a:r>
            <a:r>
              <a:rPr sz="1300" dirty="0">
                <a:solidFill>
                  <a:prstClr val="black"/>
                </a:solidFill>
                <a:cs typeface="Calibri"/>
              </a:rPr>
              <a:t>crowd.</a:t>
            </a:r>
            <a:endParaRPr sz="1300">
              <a:solidFill>
                <a:prstClr val="black"/>
              </a:solidFill>
              <a:cs typeface="Calibri"/>
            </a:endParaRPr>
          </a:p>
        </p:txBody>
      </p:sp>
      <p:sp>
        <p:nvSpPr>
          <p:cNvPr id="13" name="object 13"/>
          <p:cNvSpPr/>
          <p:nvPr/>
        </p:nvSpPr>
        <p:spPr>
          <a:xfrm>
            <a:off x="3122828" y="1951748"/>
            <a:ext cx="288925" cy="383540"/>
          </a:xfrm>
          <a:custGeom>
            <a:avLst/>
            <a:gdLst/>
            <a:ahLst/>
            <a:cxnLst/>
            <a:rect l="l" t="t" r="r" b="b"/>
            <a:pathLst>
              <a:path w="288925" h="383539">
                <a:moveTo>
                  <a:pt x="216433" y="144221"/>
                </a:moveTo>
                <a:lnTo>
                  <a:pt x="72136" y="144221"/>
                </a:lnTo>
                <a:lnTo>
                  <a:pt x="72136"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4" name="object 14"/>
          <p:cNvSpPr/>
          <p:nvPr/>
        </p:nvSpPr>
        <p:spPr>
          <a:xfrm>
            <a:off x="1219986" y="1611706"/>
            <a:ext cx="668141" cy="856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5" name="object 15"/>
          <p:cNvSpPr/>
          <p:nvPr/>
        </p:nvSpPr>
        <p:spPr>
          <a:xfrm>
            <a:off x="2869285" y="1598726"/>
            <a:ext cx="668140" cy="856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2632798" y="4527041"/>
            <a:ext cx="1213535" cy="818108"/>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1460690" y="1951748"/>
            <a:ext cx="288925" cy="383540"/>
          </a:xfrm>
          <a:custGeom>
            <a:avLst/>
            <a:gdLst/>
            <a:ahLst/>
            <a:cxnLst/>
            <a:rect l="l" t="t" r="r" b="b"/>
            <a:pathLst>
              <a:path w="288925" h="383539">
                <a:moveTo>
                  <a:pt x="216433" y="144221"/>
                </a:moveTo>
                <a:lnTo>
                  <a:pt x="72148" y="144221"/>
                </a:lnTo>
                <a:lnTo>
                  <a:pt x="72148"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8" name="object 18"/>
          <p:cNvSpPr/>
          <p:nvPr/>
        </p:nvSpPr>
        <p:spPr>
          <a:xfrm>
            <a:off x="1449717" y="4149407"/>
            <a:ext cx="288925" cy="383540"/>
          </a:xfrm>
          <a:custGeom>
            <a:avLst/>
            <a:gdLst/>
            <a:ahLst/>
            <a:cxnLst/>
            <a:rect l="l" t="t" r="r" b="b"/>
            <a:pathLst>
              <a:path w="288925" h="383539">
                <a:moveTo>
                  <a:pt x="216433" y="144221"/>
                </a:moveTo>
                <a:lnTo>
                  <a:pt x="72148" y="144221"/>
                </a:lnTo>
                <a:lnTo>
                  <a:pt x="72148" y="382955"/>
                </a:lnTo>
                <a:lnTo>
                  <a:pt x="216433" y="382955"/>
                </a:lnTo>
                <a:lnTo>
                  <a:pt x="216433" y="144221"/>
                </a:lnTo>
                <a:close/>
              </a:path>
              <a:path w="288925" h="383539">
                <a:moveTo>
                  <a:pt x="144284" y="0"/>
                </a:moveTo>
                <a:lnTo>
                  <a:pt x="0" y="144221"/>
                </a:lnTo>
                <a:lnTo>
                  <a:pt x="288582"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9" name="object 19"/>
          <p:cNvSpPr/>
          <p:nvPr/>
        </p:nvSpPr>
        <p:spPr>
          <a:xfrm>
            <a:off x="3097745" y="4068736"/>
            <a:ext cx="288925" cy="383540"/>
          </a:xfrm>
          <a:custGeom>
            <a:avLst/>
            <a:gdLst/>
            <a:ahLst/>
            <a:cxnLst/>
            <a:rect l="l" t="t" r="r" b="b"/>
            <a:pathLst>
              <a:path w="288925" h="383539">
                <a:moveTo>
                  <a:pt x="216433" y="144221"/>
                </a:moveTo>
                <a:lnTo>
                  <a:pt x="72136" y="144221"/>
                </a:lnTo>
                <a:lnTo>
                  <a:pt x="72136"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20" name="object 20"/>
          <p:cNvSpPr/>
          <p:nvPr/>
        </p:nvSpPr>
        <p:spPr>
          <a:xfrm>
            <a:off x="973698" y="2440051"/>
            <a:ext cx="1202330" cy="1270558"/>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2580411" y="2440051"/>
            <a:ext cx="1265923" cy="1254823"/>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2" name="object 2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320" dirty="0"/>
              <a:t>Re-­‐rank </a:t>
            </a:r>
            <a:r>
              <a:rPr spc="-10" dirty="0"/>
              <a:t>hypotheses</a:t>
            </a:r>
            <a:r>
              <a:rPr spc="229" dirty="0"/>
              <a:t> </a:t>
            </a:r>
            <a:r>
              <a:rPr i="1" dirty="0">
                <a:latin typeface="Calibri"/>
                <a:cs typeface="Calibri"/>
              </a:rPr>
              <a:t>globally</a:t>
            </a:r>
          </a:p>
        </p:txBody>
      </p:sp>
      <p:sp>
        <p:nvSpPr>
          <p:cNvPr id="23" name="object 23"/>
          <p:cNvSpPr/>
          <p:nvPr/>
        </p:nvSpPr>
        <p:spPr>
          <a:xfrm>
            <a:off x="6487350" y="4521200"/>
            <a:ext cx="114300" cy="1028700"/>
          </a:xfrm>
          <a:custGeom>
            <a:avLst/>
            <a:gdLst/>
            <a:ahLst/>
            <a:cxnLst/>
            <a:rect l="l" t="t" r="r" b="b"/>
            <a:pathLst>
              <a:path w="114300" h="1028700">
                <a:moveTo>
                  <a:pt x="114300" y="901700"/>
                </a:moveTo>
                <a:lnTo>
                  <a:pt x="0" y="901700"/>
                </a:lnTo>
                <a:lnTo>
                  <a:pt x="57150" y="1028141"/>
                </a:lnTo>
                <a:lnTo>
                  <a:pt x="114300" y="901700"/>
                </a:lnTo>
                <a:close/>
              </a:path>
              <a:path w="114300" h="1028700">
                <a:moveTo>
                  <a:pt x="78549" y="0"/>
                </a:moveTo>
                <a:lnTo>
                  <a:pt x="40449" y="0"/>
                </a:lnTo>
                <a:lnTo>
                  <a:pt x="40449" y="901700"/>
                </a:lnTo>
                <a:lnTo>
                  <a:pt x="78549" y="901700"/>
                </a:lnTo>
                <a:lnTo>
                  <a:pt x="78549" y="0"/>
                </a:lnTo>
                <a:close/>
              </a:path>
            </a:pathLst>
          </a:custGeom>
          <a:solidFill>
            <a:srgbClr val="0433FF"/>
          </a:solidFill>
        </p:spPr>
        <p:txBody>
          <a:bodyPr wrap="square" lIns="0" tIns="0" rIns="0" bIns="0" rtlCol="0"/>
          <a:lstStyle/>
          <a:p>
            <a:endParaRPr>
              <a:solidFill>
                <a:prstClr val="black"/>
              </a:solidFill>
            </a:endParaRPr>
          </a:p>
        </p:txBody>
      </p:sp>
      <p:sp>
        <p:nvSpPr>
          <p:cNvPr id="24" name="object 24"/>
          <p:cNvSpPr/>
          <p:nvPr/>
        </p:nvSpPr>
        <p:spPr>
          <a:xfrm>
            <a:off x="5130800" y="5549900"/>
            <a:ext cx="2819400" cy="596900"/>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6" name="object 26"/>
          <p:cNvSpPr txBox="1"/>
          <p:nvPr/>
        </p:nvSpPr>
        <p:spPr>
          <a:xfrm>
            <a:off x="4883145" y="1352551"/>
            <a:ext cx="3327400" cy="1549400"/>
          </a:xfrm>
          <a:prstGeom prst="rect">
            <a:avLst/>
          </a:prstGeom>
          <a:ln w="12700">
            <a:solidFill>
              <a:srgbClr val="000000"/>
            </a:solidFill>
          </a:ln>
        </p:spPr>
        <p:txBody>
          <a:bodyPr vert="horz" wrap="square" lIns="0" tIns="27940" rIns="0" bIns="0" rtlCol="0">
            <a:spAutoFit/>
          </a:bodyPr>
          <a:lstStyle/>
          <a:p>
            <a:pPr marL="363220" indent="-320675">
              <a:lnSpc>
                <a:spcPts val="1910"/>
              </a:lnSpc>
              <a:spcBef>
                <a:spcPts val="220"/>
              </a:spcBef>
              <a:buFontTx/>
              <a:buAutoNum type="arabicPeriod"/>
              <a:tabLst>
                <a:tab pos="363855" algn="l"/>
              </a:tabLst>
            </a:pPr>
            <a:r>
              <a:rPr sz="1600" dirty="0">
                <a:solidFill>
                  <a:prstClr val="black"/>
                </a:solidFill>
                <a:cs typeface="Calibri"/>
              </a:rPr>
              <a:t>A purple </a:t>
            </a:r>
            <a:r>
              <a:rPr sz="1600" spc="-10" dirty="0">
                <a:solidFill>
                  <a:prstClr val="black"/>
                </a:solidFill>
                <a:cs typeface="Calibri"/>
              </a:rPr>
              <a:t>camera </a:t>
            </a:r>
            <a:r>
              <a:rPr sz="1600" dirty="0">
                <a:solidFill>
                  <a:prstClr val="black"/>
                </a:solidFill>
                <a:cs typeface="Calibri"/>
              </a:rPr>
              <a:t>with a</a:t>
            </a:r>
            <a:r>
              <a:rPr sz="1600" spc="-70" dirty="0">
                <a:solidFill>
                  <a:prstClr val="black"/>
                </a:solidFill>
                <a:cs typeface="Calibri"/>
              </a:rPr>
              <a:t> </a:t>
            </a:r>
            <a:r>
              <a:rPr sz="1600" spc="-5" dirty="0">
                <a:solidFill>
                  <a:prstClr val="black"/>
                </a:solidFill>
                <a:cs typeface="Calibri"/>
              </a:rPr>
              <a:t>woman</a:t>
            </a:r>
            <a:endParaRPr sz="1600" dirty="0">
              <a:solidFill>
                <a:prstClr val="black"/>
              </a:solidFill>
              <a:cs typeface="Calibri"/>
            </a:endParaRPr>
          </a:p>
          <a:p>
            <a:pPr marL="363220" marR="359410" indent="-320675">
              <a:lnSpc>
                <a:spcPts val="1900"/>
              </a:lnSpc>
              <a:spcBef>
                <a:spcPts val="70"/>
              </a:spcBef>
              <a:buFontTx/>
              <a:buAutoNum type="arabicPeriod"/>
              <a:tabLst>
                <a:tab pos="363855" algn="l"/>
              </a:tabLst>
            </a:pPr>
            <a:r>
              <a:rPr sz="1600" dirty="0">
                <a:solidFill>
                  <a:prstClr val="black"/>
                </a:solidFill>
                <a:cs typeface="Calibri"/>
              </a:rPr>
              <a:t>A </a:t>
            </a:r>
            <a:r>
              <a:rPr sz="1600" spc="-5" dirty="0">
                <a:solidFill>
                  <a:prstClr val="black"/>
                </a:solidFill>
                <a:cs typeface="Calibri"/>
              </a:rPr>
              <a:t>woman </a:t>
            </a:r>
            <a:r>
              <a:rPr sz="1600" dirty="0">
                <a:solidFill>
                  <a:prstClr val="black"/>
                </a:solidFill>
                <a:cs typeface="Calibri"/>
              </a:rPr>
              <a:t>holding a </a:t>
            </a:r>
            <a:r>
              <a:rPr sz="1600" spc="-10" dirty="0">
                <a:solidFill>
                  <a:prstClr val="black"/>
                </a:solidFill>
                <a:cs typeface="Calibri"/>
              </a:rPr>
              <a:t>camera </a:t>
            </a:r>
            <a:r>
              <a:rPr sz="1600" dirty="0">
                <a:solidFill>
                  <a:prstClr val="black"/>
                </a:solidFill>
                <a:cs typeface="Calibri"/>
              </a:rPr>
              <a:t>in a  </a:t>
            </a:r>
            <a:r>
              <a:rPr sz="1600" spc="-10" dirty="0">
                <a:solidFill>
                  <a:prstClr val="black"/>
                </a:solidFill>
                <a:cs typeface="Calibri"/>
              </a:rPr>
              <a:t>crowd.</a:t>
            </a:r>
            <a:endParaRPr sz="1600" dirty="0">
              <a:solidFill>
                <a:prstClr val="black"/>
              </a:solidFill>
              <a:cs typeface="Calibri"/>
            </a:endParaRPr>
          </a:p>
          <a:p>
            <a:pPr marL="42545" marR="1012190">
              <a:lnSpc>
                <a:spcPts val="1900"/>
              </a:lnSpc>
              <a:buFontTx/>
              <a:buAutoNum type="arabicPeriod"/>
              <a:tabLst>
                <a:tab pos="363855" algn="l"/>
              </a:tabLst>
            </a:pPr>
            <a:r>
              <a:rPr sz="1600" dirty="0">
                <a:solidFill>
                  <a:prstClr val="black"/>
                </a:solidFill>
                <a:cs typeface="Calibri"/>
              </a:rPr>
              <a:t>A </a:t>
            </a:r>
            <a:r>
              <a:rPr sz="1600" spc="-5" dirty="0">
                <a:solidFill>
                  <a:prstClr val="black"/>
                </a:solidFill>
                <a:cs typeface="Calibri"/>
              </a:rPr>
              <a:t>woman </a:t>
            </a:r>
            <a:r>
              <a:rPr sz="1600" dirty="0">
                <a:solidFill>
                  <a:prstClr val="black"/>
                </a:solidFill>
                <a:cs typeface="Calibri"/>
              </a:rPr>
              <a:t>holding a </a:t>
            </a:r>
            <a:r>
              <a:rPr sz="1600" spc="-10" dirty="0">
                <a:solidFill>
                  <a:prstClr val="black"/>
                </a:solidFill>
                <a:cs typeface="Calibri"/>
              </a:rPr>
              <a:t>cat.  </a:t>
            </a:r>
            <a:r>
              <a:rPr sz="1600" dirty="0">
                <a:solidFill>
                  <a:prstClr val="black"/>
                </a:solidFill>
                <a:cs typeface="Calibri"/>
              </a:rPr>
              <a:t>4.	</a:t>
            </a:r>
            <a:r>
              <a:rPr sz="1600" spc="-5" dirty="0">
                <a:solidFill>
                  <a:prstClr val="black"/>
                </a:solidFill>
                <a:cs typeface="Calibri"/>
              </a:rPr>
              <a:t>….</a:t>
            </a:r>
            <a:endParaRPr sz="1600" dirty="0">
              <a:solidFill>
                <a:prstClr val="black"/>
              </a:solidFill>
              <a:cs typeface="Calibri"/>
            </a:endParaRPr>
          </a:p>
          <a:p>
            <a:pPr marL="42545">
              <a:lnSpc>
                <a:spcPts val="1839"/>
              </a:lnSpc>
              <a:tabLst>
                <a:tab pos="363220" algn="l"/>
              </a:tabLst>
            </a:pPr>
            <a:r>
              <a:rPr sz="1600" dirty="0">
                <a:solidFill>
                  <a:prstClr val="black"/>
                </a:solidFill>
                <a:cs typeface="Calibri"/>
              </a:rPr>
              <a:t>5.	….</a:t>
            </a:r>
          </a:p>
        </p:txBody>
      </p:sp>
      <p:sp>
        <p:nvSpPr>
          <p:cNvPr id="27" name="object 27"/>
          <p:cNvSpPr/>
          <p:nvPr/>
        </p:nvSpPr>
        <p:spPr>
          <a:xfrm>
            <a:off x="6487350" y="2895600"/>
            <a:ext cx="114300" cy="848360"/>
          </a:xfrm>
          <a:custGeom>
            <a:avLst/>
            <a:gdLst/>
            <a:ahLst/>
            <a:cxnLst/>
            <a:rect l="l" t="t" r="r" b="b"/>
            <a:pathLst>
              <a:path w="114300" h="848360">
                <a:moveTo>
                  <a:pt x="114300" y="723900"/>
                </a:moveTo>
                <a:lnTo>
                  <a:pt x="0" y="723900"/>
                </a:lnTo>
                <a:lnTo>
                  <a:pt x="57150" y="847801"/>
                </a:lnTo>
                <a:lnTo>
                  <a:pt x="114300" y="723900"/>
                </a:lnTo>
                <a:close/>
              </a:path>
              <a:path w="114300" h="848360">
                <a:moveTo>
                  <a:pt x="78549" y="0"/>
                </a:moveTo>
                <a:lnTo>
                  <a:pt x="40449" y="0"/>
                </a:lnTo>
                <a:lnTo>
                  <a:pt x="40449" y="723900"/>
                </a:lnTo>
                <a:lnTo>
                  <a:pt x="78549" y="723900"/>
                </a:lnTo>
                <a:lnTo>
                  <a:pt x="78549" y="0"/>
                </a:lnTo>
                <a:close/>
              </a:path>
            </a:pathLst>
          </a:custGeom>
          <a:solidFill>
            <a:srgbClr val="0433FF"/>
          </a:solidFill>
        </p:spPr>
        <p:txBody>
          <a:bodyPr wrap="square" lIns="0" tIns="0" rIns="0" bIns="0" rtlCol="0"/>
          <a:lstStyle/>
          <a:p>
            <a:endParaRPr>
              <a:solidFill>
                <a:prstClr val="black"/>
              </a:solidFill>
            </a:endParaRPr>
          </a:p>
        </p:txBody>
      </p:sp>
      <p:sp>
        <p:nvSpPr>
          <p:cNvPr id="28" name="object 28"/>
          <p:cNvSpPr txBox="1"/>
          <p:nvPr/>
        </p:nvSpPr>
        <p:spPr>
          <a:xfrm>
            <a:off x="1326045" y="5542855"/>
            <a:ext cx="1897380" cy="1014730"/>
          </a:xfrm>
          <a:prstGeom prst="rect">
            <a:avLst/>
          </a:prstGeom>
        </p:spPr>
        <p:txBody>
          <a:bodyPr vert="horz" wrap="square" lIns="0" tIns="0" rIns="0" bIns="0" rtlCol="0">
            <a:spAutoFit/>
          </a:bodyPr>
          <a:lstStyle/>
          <a:p>
            <a:pPr marL="12700" indent="64769" algn="just">
              <a:lnSpc>
                <a:spcPts val="2140"/>
              </a:lnSpc>
            </a:pPr>
            <a:r>
              <a:rPr dirty="0">
                <a:solidFill>
                  <a:prstClr val="black"/>
                </a:solidFill>
                <a:cs typeface="Calibri"/>
              </a:rPr>
              <a:t>DMSM </a:t>
            </a:r>
            <a:r>
              <a:rPr spc="-370" dirty="0">
                <a:solidFill>
                  <a:prstClr val="black"/>
                </a:solidFill>
                <a:cs typeface="Calibri"/>
              </a:rPr>
              <a:t>-­‐       </a:t>
            </a:r>
            <a:r>
              <a:rPr spc="-355" dirty="0">
                <a:solidFill>
                  <a:prstClr val="black"/>
                </a:solidFill>
                <a:cs typeface="Calibri"/>
              </a:rPr>
              <a:t> </a:t>
            </a:r>
            <a:r>
              <a:rPr sz="1600" spc="-5" dirty="0">
                <a:solidFill>
                  <a:prstClr val="black"/>
                </a:solidFill>
                <a:cs typeface="Calibri"/>
              </a:rPr>
              <a:t>Embedding</a:t>
            </a:r>
            <a:endParaRPr sz="1600" dirty="0">
              <a:solidFill>
                <a:prstClr val="black"/>
              </a:solidFill>
              <a:cs typeface="Calibri"/>
            </a:endParaRPr>
          </a:p>
          <a:p>
            <a:pPr marL="12700" marR="5080" indent="35560" algn="just">
              <a:lnSpc>
                <a:spcPts val="1900"/>
              </a:lnSpc>
              <a:spcBef>
                <a:spcPts val="75"/>
              </a:spcBef>
            </a:pPr>
            <a:r>
              <a:rPr sz="1600" spc="-10" dirty="0">
                <a:solidFill>
                  <a:prstClr val="black"/>
                </a:solidFill>
                <a:cs typeface="Calibri"/>
              </a:rPr>
              <a:t>to maximize </a:t>
            </a:r>
            <a:r>
              <a:rPr sz="1600" dirty="0">
                <a:solidFill>
                  <a:prstClr val="black"/>
                </a:solidFill>
                <a:cs typeface="Calibri"/>
              </a:rPr>
              <a:t>similarity  </a:t>
            </a:r>
            <a:r>
              <a:rPr sz="1600" spc="-5" dirty="0">
                <a:solidFill>
                  <a:prstClr val="black"/>
                </a:solidFill>
                <a:cs typeface="Calibri"/>
              </a:rPr>
              <a:t>between image </a:t>
            </a:r>
            <a:r>
              <a:rPr sz="1600" dirty="0">
                <a:solidFill>
                  <a:prstClr val="black"/>
                </a:solidFill>
                <a:cs typeface="Calibri"/>
              </a:rPr>
              <a:t>and</a:t>
            </a:r>
            <a:r>
              <a:rPr sz="1600" spc="-70" dirty="0">
                <a:solidFill>
                  <a:prstClr val="black"/>
                </a:solidFill>
                <a:cs typeface="Calibri"/>
              </a:rPr>
              <a:t> </a:t>
            </a:r>
            <a:r>
              <a:rPr sz="1600" dirty="0">
                <a:solidFill>
                  <a:prstClr val="black"/>
                </a:solidFill>
                <a:cs typeface="Calibri"/>
              </a:rPr>
              <a:t>its  </a:t>
            </a:r>
            <a:r>
              <a:rPr sz="1600" spc="-5" dirty="0">
                <a:solidFill>
                  <a:prstClr val="black"/>
                </a:solidFill>
                <a:cs typeface="Calibri"/>
              </a:rPr>
              <a:t>corresponding</a:t>
            </a:r>
            <a:r>
              <a:rPr sz="1600" spc="-65" dirty="0">
                <a:solidFill>
                  <a:prstClr val="black"/>
                </a:solidFill>
                <a:cs typeface="Calibri"/>
              </a:rPr>
              <a:t> </a:t>
            </a:r>
            <a:r>
              <a:rPr sz="1600" spc="-5" dirty="0">
                <a:solidFill>
                  <a:prstClr val="black"/>
                </a:solidFill>
                <a:cs typeface="Calibri"/>
              </a:rPr>
              <a:t>caption</a:t>
            </a:r>
            <a:endParaRPr sz="1600" dirty="0">
              <a:solidFill>
                <a:prstClr val="black"/>
              </a:solidFill>
              <a:cs typeface="Calibri"/>
            </a:endParaRPr>
          </a:p>
        </p:txBody>
      </p:sp>
      <p:sp>
        <p:nvSpPr>
          <p:cNvPr id="29" name="object 29"/>
          <p:cNvSpPr txBox="1"/>
          <p:nvPr/>
        </p:nvSpPr>
        <p:spPr>
          <a:xfrm>
            <a:off x="5073651" y="3752853"/>
            <a:ext cx="2933700" cy="762000"/>
          </a:xfrm>
          <a:prstGeom prst="rect">
            <a:avLst/>
          </a:prstGeom>
          <a:ln w="12700">
            <a:solidFill>
              <a:srgbClr val="000000"/>
            </a:solidFill>
          </a:ln>
        </p:spPr>
        <p:txBody>
          <a:bodyPr vert="horz" wrap="square" lIns="0" tIns="26034" rIns="0" bIns="0" rtlCol="0">
            <a:spAutoFit/>
          </a:bodyPr>
          <a:lstStyle/>
          <a:p>
            <a:pPr marL="50800" marR="112395">
              <a:lnSpc>
                <a:spcPct val="103200"/>
              </a:lnSpc>
              <a:spcBef>
                <a:spcPts val="204"/>
              </a:spcBef>
            </a:pPr>
            <a:r>
              <a:rPr sz="2100" spc="-10" dirty="0">
                <a:solidFill>
                  <a:prstClr val="black"/>
                </a:solidFill>
                <a:cs typeface="Calibri"/>
              </a:rPr>
              <a:t>Sentence </a:t>
            </a:r>
            <a:r>
              <a:rPr sz="2100" dirty="0">
                <a:solidFill>
                  <a:prstClr val="black"/>
                </a:solidFill>
                <a:cs typeface="Calibri"/>
              </a:rPr>
              <a:t>and </a:t>
            </a:r>
            <a:r>
              <a:rPr sz="2100" spc="-5" dirty="0">
                <a:solidFill>
                  <a:prstClr val="black"/>
                </a:solidFill>
                <a:cs typeface="Calibri"/>
              </a:rPr>
              <a:t>image </a:t>
            </a:r>
            <a:r>
              <a:rPr sz="2100" spc="-10" dirty="0">
                <a:solidFill>
                  <a:prstClr val="black"/>
                </a:solidFill>
                <a:cs typeface="Calibri"/>
              </a:rPr>
              <a:t>level  </a:t>
            </a:r>
            <a:r>
              <a:rPr sz="2100" spc="-15" dirty="0">
                <a:solidFill>
                  <a:prstClr val="black"/>
                </a:solidFill>
                <a:cs typeface="Calibri"/>
              </a:rPr>
              <a:t>features</a:t>
            </a:r>
            <a:endParaRPr sz="2100">
              <a:solidFill>
                <a:prstClr val="black"/>
              </a:solidFill>
              <a:cs typeface="Calibri"/>
            </a:endParaRPr>
          </a:p>
        </p:txBody>
      </p:sp>
      <p:sp>
        <p:nvSpPr>
          <p:cNvPr id="30" name="TextBox 29"/>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3163401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Sequential inputs /outputs</a:t>
            </a:r>
            <a:endParaRPr lang="en-IN"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844824"/>
            <a:ext cx="8229600" cy="4104456"/>
          </a:xfrm>
          <a:prstGeom prst="rect">
            <a:avLst/>
          </a:prstGeom>
          <a:noFill/>
          <a:ln w="9525">
            <a:noFill/>
            <a:miter lim="800000"/>
            <a:headEnd/>
            <a:tailEnd/>
          </a:ln>
        </p:spPr>
      </p:pic>
      <p:sp>
        <p:nvSpPr>
          <p:cNvPr id="4" name="TextBox 3"/>
          <p:cNvSpPr txBox="1"/>
          <p:nvPr/>
        </p:nvSpPr>
        <p:spPr>
          <a:xfrm>
            <a:off x="7292479" y="6391759"/>
            <a:ext cx="1516762" cy="246221"/>
          </a:xfrm>
          <a:prstGeom prst="rect">
            <a:avLst/>
          </a:prstGeom>
          <a:noFill/>
        </p:spPr>
        <p:txBody>
          <a:bodyPr wrap="none" rtlCol="0">
            <a:spAutoFit/>
          </a:bodyPr>
          <a:lstStyle/>
          <a:p>
            <a:r>
              <a:rPr lang="en-US" sz="1000" b="1" dirty="0" smtClean="0">
                <a:solidFill>
                  <a:schemeClr val="bg1">
                    <a:lumMod val="50000"/>
                  </a:schemeClr>
                </a:solidFill>
              </a:rPr>
              <a:t>Image credit: main paper</a:t>
            </a:r>
            <a:endParaRPr lang="en-US" sz="1000"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6699" y="2405291"/>
            <a:ext cx="1339215" cy="1663700"/>
          </a:xfrm>
          <a:custGeom>
            <a:avLst/>
            <a:gdLst/>
            <a:ahLst/>
            <a:cxnLst/>
            <a:rect l="l" t="t" r="r" b="b"/>
            <a:pathLst>
              <a:path w="1339214" h="1663700">
                <a:moveTo>
                  <a:pt x="0" y="0"/>
                </a:moveTo>
                <a:lnTo>
                  <a:pt x="1338964" y="0"/>
                </a:lnTo>
                <a:lnTo>
                  <a:pt x="1338964" y="1663446"/>
                </a:lnTo>
                <a:lnTo>
                  <a:pt x="0" y="1663446"/>
                </a:lnTo>
                <a:lnTo>
                  <a:pt x="0" y="0"/>
                </a:lnTo>
                <a:close/>
              </a:path>
            </a:pathLst>
          </a:custGeom>
          <a:solidFill>
            <a:srgbClr val="9C4540"/>
          </a:solidFill>
        </p:spPr>
        <p:txBody>
          <a:bodyPr wrap="square" lIns="0" tIns="0" rIns="0" bIns="0" rtlCol="0"/>
          <a:lstStyle/>
          <a:p>
            <a:endParaRPr>
              <a:solidFill>
                <a:prstClr val="black"/>
              </a:solidFill>
            </a:endParaRPr>
          </a:p>
        </p:txBody>
      </p:sp>
      <p:sp>
        <p:nvSpPr>
          <p:cNvPr id="3" name="object 3"/>
          <p:cNvSpPr/>
          <p:nvPr/>
        </p:nvSpPr>
        <p:spPr>
          <a:xfrm>
            <a:off x="906699" y="2405290"/>
            <a:ext cx="1339215" cy="1663700"/>
          </a:xfrm>
          <a:custGeom>
            <a:avLst/>
            <a:gdLst/>
            <a:ahLst/>
            <a:cxnLst/>
            <a:rect l="l" t="t" r="r" b="b"/>
            <a:pathLst>
              <a:path w="1339214" h="1663700">
                <a:moveTo>
                  <a:pt x="0" y="0"/>
                </a:moveTo>
                <a:lnTo>
                  <a:pt x="1338970" y="0"/>
                </a:lnTo>
                <a:lnTo>
                  <a:pt x="1338970" y="1663444"/>
                </a:lnTo>
                <a:lnTo>
                  <a:pt x="0" y="1663444"/>
                </a:lnTo>
                <a:lnTo>
                  <a:pt x="0" y="0"/>
                </a:lnTo>
                <a:close/>
              </a:path>
            </a:pathLst>
          </a:custGeom>
          <a:ln w="10368">
            <a:solidFill>
              <a:srgbClr val="000000"/>
            </a:solidFill>
          </a:ln>
        </p:spPr>
        <p:txBody>
          <a:bodyPr wrap="square" lIns="0" tIns="0" rIns="0" bIns="0" rtlCol="0"/>
          <a:lstStyle/>
          <a:p>
            <a:endParaRPr>
              <a:solidFill>
                <a:prstClr val="black"/>
              </a:solidFill>
            </a:endParaRPr>
          </a:p>
        </p:txBody>
      </p:sp>
      <p:sp>
        <p:nvSpPr>
          <p:cNvPr id="4" name="object 4"/>
          <p:cNvSpPr/>
          <p:nvPr/>
        </p:nvSpPr>
        <p:spPr>
          <a:xfrm>
            <a:off x="1061120" y="3834091"/>
            <a:ext cx="1033452" cy="7142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1240904" y="3958069"/>
            <a:ext cx="677100" cy="7183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2549982" y="2405291"/>
            <a:ext cx="1339215" cy="1663700"/>
          </a:xfrm>
          <a:custGeom>
            <a:avLst/>
            <a:gdLst/>
            <a:ahLst/>
            <a:cxnLst/>
            <a:rect l="l" t="t" r="r" b="b"/>
            <a:pathLst>
              <a:path w="1339214" h="1663700">
                <a:moveTo>
                  <a:pt x="0" y="0"/>
                </a:moveTo>
                <a:lnTo>
                  <a:pt x="1338973" y="0"/>
                </a:lnTo>
                <a:lnTo>
                  <a:pt x="1338973" y="1663446"/>
                </a:lnTo>
                <a:lnTo>
                  <a:pt x="0" y="1663446"/>
                </a:lnTo>
                <a:lnTo>
                  <a:pt x="0" y="0"/>
                </a:lnTo>
                <a:close/>
              </a:path>
            </a:pathLst>
          </a:custGeom>
          <a:solidFill>
            <a:srgbClr val="9C4540"/>
          </a:solidFill>
        </p:spPr>
        <p:txBody>
          <a:bodyPr wrap="square" lIns="0" tIns="0" rIns="0" bIns="0" rtlCol="0"/>
          <a:lstStyle/>
          <a:p>
            <a:endParaRPr>
              <a:solidFill>
                <a:prstClr val="black"/>
              </a:solidFill>
            </a:endParaRPr>
          </a:p>
        </p:txBody>
      </p:sp>
      <p:sp>
        <p:nvSpPr>
          <p:cNvPr id="7" name="object 7"/>
          <p:cNvSpPr/>
          <p:nvPr/>
        </p:nvSpPr>
        <p:spPr>
          <a:xfrm>
            <a:off x="2549982" y="2405290"/>
            <a:ext cx="1339215" cy="1663700"/>
          </a:xfrm>
          <a:custGeom>
            <a:avLst/>
            <a:gdLst/>
            <a:ahLst/>
            <a:cxnLst/>
            <a:rect l="l" t="t" r="r" b="b"/>
            <a:pathLst>
              <a:path w="1339214" h="1663700">
                <a:moveTo>
                  <a:pt x="0" y="0"/>
                </a:moveTo>
                <a:lnTo>
                  <a:pt x="1338970" y="0"/>
                </a:lnTo>
                <a:lnTo>
                  <a:pt x="1338970" y="1663444"/>
                </a:lnTo>
                <a:lnTo>
                  <a:pt x="0" y="1663444"/>
                </a:lnTo>
                <a:lnTo>
                  <a:pt x="0" y="0"/>
                </a:lnTo>
                <a:close/>
              </a:path>
            </a:pathLst>
          </a:custGeom>
          <a:ln w="10368">
            <a:solidFill>
              <a:srgbClr val="000000"/>
            </a:solidFill>
          </a:ln>
        </p:spPr>
        <p:txBody>
          <a:bodyPr wrap="square" lIns="0" tIns="0" rIns="0" bIns="0" rtlCol="0"/>
          <a:lstStyle/>
          <a:p>
            <a:endParaRPr>
              <a:solidFill>
                <a:prstClr val="black"/>
              </a:solidFill>
            </a:endParaRPr>
          </a:p>
        </p:txBody>
      </p:sp>
      <p:sp>
        <p:nvSpPr>
          <p:cNvPr id="8" name="object 8"/>
          <p:cNvSpPr/>
          <p:nvPr/>
        </p:nvSpPr>
        <p:spPr>
          <a:xfrm>
            <a:off x="2714917" y="3846525"/>
            <a:ext cx="1010119" cy="714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2877089" y="3967226"/>
            <a:ext cx="689463" cy="8042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875520" y="1787258"/>
            <a:ext cx="1339215" cy="64135"/>
          </a:xfrm>
          <a:custGeom>
            <a:avLst/>
            <a:gdLst/>
            <a:ahLst/>
            <a:cxnLst/>
            <a:rect l="l" t="t" r="r" b="b"/>
            <a:pathLst>
              <a:path w="1339214" h="64135">
                <a:moveTo>
                  <a:pt x="0" y="0"/>
                </a:moveTo>
                <a:lnTo>
                  <a:pt x="1338966" y="0"/>
                </a:lnTo>
                <a:lnTo>
                  <a:pt x="1338966" y="63969"/>
                </a:lnTo>
                <a:lnTo>
                  <a:pt x="0" y="63969"/>
                </a:lnTo>
                <a:lnTo>
                  <a:pt x="0" y="0"/>
                </a:lnTo>
                <a:close/>
              </a:path>
            </a:pathLst>
          </a:custGeom>
          <a:solidFill>
            <a:srgbClr val="59BAD1"/>
          </a:solidFill>
        </p:spPr>
        <p:txBody>
          <a:bodyPr wrap="square" lIns="0" tIns="0" rIns="0" bIns="0" rtlCol="0"/>
          <a:lstStyle/>
          <a:p>
            <a:endParaRPr>
              <a:solidFill>
                <a:prstClr val="black"/>
              </a:solidFill>
            </a:endParaRPr>
          </a:p>
        </p:txBody>
      </p:sp>
      <p:sp>
        <p:nvSpPr>
          <p:cNvPr id="11" name="object 11"/>
          <p:cNvSpPr/>
          <p:nvPr/>
        </p:nvSpPr>
        <p:spPr>
          <a:xfrm>
            <a:off x="2550502" y="1765922"/>
            <a:ext cx="1339215" cy="64135"/>
          </a:xfrm>
          <a:custGeom>
            <a:avLst/>
            <a:gdLst/>
            <a:ahLst/>
            <a:cxnLst/>
            <a:rect l="l" t="t" r="r" b="b"/>
            <a:pathLst>
              <a:path w="1339214" h="64135">
                <a:moveTo>
                  <a:pt x="0" y="0"/>
                </a:moveTo>
                <a:lnTo>
                  <a:pt x="1338961" y="0"/>
                </a:lnTo>
                <a:lnTo>
                  <a:pt x="1338961" y="63982"/>
                </a:lnTo>
                <a:lnTo>
                  <a:pt x="0" y="63982"/>
                </a:lnTo>
                <a:lnTo>
                  <a:pt x="0" y="0"/>
                </a:lnTo>
                <a:close/>
              </a:path>
            </a:pathLst>
          </a:custGeom>
          <a:solidFill>
            <a:srgbClr val="59BAD1"/>
          </a:solidFill>
        </p:spPr>
        <p:txBody>
          <a:bodyPr wrap="square" lIns="0" tIns="0" rIns="0" bIns="0" rtlCol="0"/>
          <a:lstStyle/>
          <a:p>
            <a:endParaRPr>
              <a:solidFill>
                <a:prstClr val="black"/>
              </a:solidFill>
            </a:endParaRPr>
          </a:p>
        </p:txBody>
      </p:sp>
      <p:sp>
        <p:nvSpPr>
          <p:cNvPr id="12" name="object 12"/>
          <p:cNvSpPr txBox="1"/>
          <p:nvPr/>
        </p:nvSpPr>
        <p:spPr>
          <a:xfrm>
            <a:off x="901212" y="4701127"/>
            <a:ext cx="1322070" cy="367030"/>
          </a:xfrm>
          <a:prstGeom prst="rect">
            <a:avLst/>
          </a:prstGeom>
        </p:spPr>
        <p:txBody>
          <a:bodyPr vert="horz" wrap="square" lIns="0" tIns="0" rIns="0" bIns="0" rtlCol="0">
            <a:spAutoFit/>
          </a:bodyPr>
          <a:lstStyle/>
          <a:p>
            <a:pPr marL="19685" marR="5080" indent="-7620">
              <a:lnSpc>
                <a:spcPts val="1390"/>
              </a:lnSpc>
            </a:pPr>
            <a:r>
              <a:rPr sz="1300" dirty="0">
                <a:solidFill>
                  <a:prstClr val="black"/>
                </a:solidFill>
                <a:cs typeface="Calibri"/>
              </a:rPr>
              <a:t>A woman holding</a:t>
            </a:r>
            <a:r>
              <a:rPr sz="1300" spc="-55" dirty="0">
                <a:solidFill>
                  <a:prstClr val="black"/>
                </a:solidFill>
                <a:cs typeface="Calibri"/>
              </a:rPr>
              <a:t> </a:t>
            </a:r>
            <a:r>
              <a:rPr sz="1300" dirty="0">
                <a:solidFill>
                  <a:prstClr val="black"/>
                </a:solidFill>
                <a:cs typeface="Calibri"/>
              </a:rPr>
              <a:t>a  camera in a</a:t>
            </a:r>
            <a:r>
              <a:rPr sz="1300" spc="-55" dirty="0">
                <a:solidFill>
                  <a:prstClr val="black"/>
                </a:solidFill>
                <a:cs typeface="Calibri"/>
              </a:rPr>
              <a:t> </a:t>
            </a:r>
            <a:r>
              <a:rPr sz="1300" dirty="0">
                <a:solidFill>
                  <a:prstClr val="black"/>
                </a:solidFill>
                <a:cs typeface="Calibri"/>
              </a:rPr>
              <a:t>crowd.</a:t>
            </a:r>
            <a:endParaRPr sz="1300">
              <a:solidFill>
                <a:prstClr val="black"/>
              </a:solidFill>
              <a:cs typeface="Calibri"/>
            </a:endParaRPr>
          </a:p>
        </p:txBody>
      </p:sp>
      <p:sp>
        <p:nvSpPr>
          <p:cNvPr id="13" name="object 13"/>
          <p:cNvSpPr/>
          <p:nvPr/>
        </p:nvSpPr>
        <p:spPr>
          <a:xfrm>
            <a:off x="3122828" y="1951748"/>
            <a:ext cx="288925" cy="383540"/>
          </a:xfrm>
          <a:custGeom>
            <a:avLst/>
            <a:gdLst/>
            <a:ahLst/>
            <a:cxnLst/>
            <a:rect l="l" t="t" r="r" b="b"/>
            <a:pathLst>
              <a:path w="288925" h="383539">
                <a:moveTo>
                  <a:pt x="216433" y="144221"/>
                </a:moveTo>
                <a:lnTo>
                  <a:pt x="72136" y="144221"/>
                </a:lnTo>
                <a:lnTo>
                  <a:pt x="72136"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6" name="object 16"/>
          <p:cNvSpPr/>
          <p:nvPr/>
        </p:nvSpPr>
        <p:spPr>
          <a:xfrm>
            <a:off x="2632798" y="4527041"/>
            <a:ext cx="1213535" cy="818108"/>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7"/>
          <p:cNvSpPr/>
          <p:nvPr/>
        </p:nvSpPr>
        <p:spPr>
          <a:xfrm>
            <a:off x="1460690" y="1951748"/>
            <a:ext cx="288925" cy="383540"/>
          </a:xfrm>
          <a:custGeom>
            <a:avLst/>
            <a:gdLst/>
            <a:ahLst/>
            <a:cxnLst/>
            <a:rect l="l" t="t" r="r" b="b"/>
            <a:pathLst>
              <a:path w="288925" h="383539">
                <a:moveTo>
                  <a:pt x="216433" y="144221"/>
                </a:moveTo>
                <a:lnTo>
                  <a:pt x="72148" y="144221"/>
                </a:lnTo>
                <a:lnTo>
                  <a:pt x="72148"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8" name="object 18"/>
          <p:cNvSpPr/>
          <p:nvPr/>
        </p:nvSpPr>
        <p:spPr>
          <a:xfrm>
            <a:off x="1449717" y="4149407"/>
            <a:ext cx="288925" cy="383540"/>
          </a:xfrm>
          <a:custGeom>
            <a:avLst/>
            <a:gdLst/>
            <a:ahLst/>
            <a:cxnLst/>
            <a:rect l="l" t="t" r="r" b="b"/>
            <a:pathLst>
              <a:path w="288925" h="383539">
                <a:moveTo>
                  <a:pt x="216433" y="144221"/>
                </a:moveTo>
                <a:lnTo>
                  <a:pt x="72148" y="144221"/>
                </a:lnTo>
                <a:lnTo>
                  <a:pt x="72148" y="382955"/>
                </a:lnTo>
                <a:lnTo>
                  <a:pt x="216433" y="382955"/>
                </a:lnTo>
                <a:lnTo>
                  <a:pt x="216433" y="144221"/>
                </a:lnTo>
                <a:close/>
              </a:path>
              <a:path w="288925" h="383539">
                <a:moveTo>
                  <a:pt x="144284" y="0"/>
                </a:moveTo>
                <a:lnTo>
                  <a:pt x="0" y="144221"/>
                </a:lnTo>
                <a:lnTo>
                  <a:pt x="288582"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19" name="object 19"/>
          <p:cNvSpPr/>
          <p:nvPr/>
        </p:nvSpPr>
        <p:spPr>
          <a:xfrm>
            <a:off x="3097745" y="4068736"/>
            <a:ext cx="288925" cy="383540"/>
          </a:xfrm>
          <a:custGeom>
            <a:avLst/>
            <a:gdLst/>
            <a:ahLst/>
            <a:cxnLst/>
            <a:rect l="l" t="t" r="r" b="b"/>
            <a:pathLst>
              <a:path w="288925" h="383539">
                <a:moveTo>
                  <a:pt x="216433" y="144221"/>
                </a:moveTo>
                <a:lnTo>
                  <a:pt x="72136" y="144221"/>
                </a:lnTo>
                <a:lnTo>
                  <a:pt x="72136" y="382955"/>
                </a:lnTo>
                <a:lnTo>
                  <a:pt x="216433" y="382955"/>
                </a:lnTo>
                <a:lnTo>
                  <a:pt x="216433" y="144221"/>
                </a:lnTo>
                <a:close/>
              </a:path>
              <a:path w="288925" h="383539">
                <a:moveTo>
                  <a:pt x="144284" y="0"/>
                </a:moveTo>
                <a:lnTo>
                  <a:pt x="0" y="144221"/>
                </a:lnTo>
                <a:lnTo>
                  <a:pt x="288569" y="144221"/>
                </a:lnTo>
                <a:lnTo>
                  <a:pt x="144284" y="0"/>
                </a:lnTo>
                <a:close/>
              </a:path>
            </a:pathLst>
          </a:custGeom>
          <a:solidFill>
            <a:srgbClr val="B5B5B5"/>
          </a:solidFill>
        </p:spPr>
        <p:txBody>
          <a:bodyPr wrap="square" lIns="0" tIns="0" rIns="0" bIns="0" rtlCol="0"/>
          <a:lstStyle/>
          <a:p>
            <a:endParaRPr>
              <a:solidFill>
                <a:prstClr val="black"/>
              </a:solidFill>
            </a:endParaRPr>
          </a:p>
        </p:txBody>
      </p:sp>
      <p:sp>
        <p:nvSpPr>
          <p:cNvPr id="20" name="object 20"/>
          <p:cNvSpPr/>
          <p:nvPr/>
        </p:nvSpPr>
        <p:spPr>
          <a:xfrm>
            <a:off x="973698" y="2440051"/>
            <a:ext cx="1202330" cy="127055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1" name="object 21"/>
          <p:cNvSpPr/>
          <p:nvPr/>
        </p:nvSpPr>
        <p:spPr>
          <a:xfrm>
            <a:off x="2580411" y="2440051"/>
            <a:ext cx="1265923" cy="1254823"/>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2" name="object 2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320" dirty="0"/>
              <a:t>Re-­‐rank </a:t>
            </a:r>
            <a:r>
              <a:rPr spc="-10" dirty="0"/>
              <a:t>hypotheses</a:t>
            </a:r>
            <a:r>
              <a:rPr spc="229" dirty="0"/>
              <a:t> </a:t>
            </a:r>
            <a:r>
              <a:rPr i="1" dirty="0">
                <a:latin typeface="Calibri"/>
                <a:cs typeface="Calibri"/>
              </a:rPr>
              <a:t>globally</a:t>
            </a:r>
          </a:p>
        </p:txBody>
      </p:sp>
      <p:sp>
        <p:nvSpPr>
          <p:cNvPr id="28" name="object 28"/>
          <p:cNvSpPr txBox="1"/>
          <p:nvPr/>
        </p:nvSpPr>
        <p:spPr>
          <a:xfrm>
            <a:off x="1326045" y="5542855"/>
            <a:ext cx="1897380" cy="1014730"/>
          </a:xfrm>
          <a:prstGeom prst="rect">
            <a:avLst/>
          </a:prstGeom>
        </p:spPr>
        <p:txBody>
          <a:bodyPr vert="horz" wrap="square" lIns="0" tIns="0" rIns="0" bIns="0" rtlCol="0">
            <a:spAutoFit/>
          </a:bodyPr>
          <a:lstStyle/>
          <a:p>
            <a:pPr marL="12700" indent="64769" algn="just">
              <a:lnSpc>
                <a:spcPts val="2140"/>
              </a:lnSpc>
            </a:pPr>
            <a:r>
              <a:rPr dirty="0">
                <a:solidFill>
                  <a:prstClr val="black"/>
                </a:solidFill>
                <a:cs typeface="Calibri"/>
              </a:rPr>
              <a:t>DMSM </a:t>
            </a:r>
            <a:r>
              <a:rPr spc="-370" dirty="0">
                <a:solidFill>
                  <a:prstClr val="black"/>
                </a:solidFill>
                <a:cs typeface="Calibri"/>
              </a:rPr>
              <a:t>-­‐       </a:t>
            </a:r>
            <a:r>
              <a:rPr spc="-355" dirty="0">
                <a:solidFill>
                  <a:prstClr val="black"/>
                </a:solidFill>
                <a:cs typeface="Calibri"/>
              </a:rPr>
              <a:t> </a:t>
            </a:r>
            <a:r>
              <a:rPr sz="1600" spc="-5" dirty="0">
                <a:solidFill>
                  <a:prstClr val="black"/>
                </a:solidFill>
                <a:cs typeface="Calibri"/>
              </a:rPr>
              <a:t>Embedding</a:t>
            </a:r>
            <a:endParaRPr sz="1600" dirty="0">
              <a:solidFill>
                <a:prstClr val="black"/>
              </a:solidFill>
              <a:cs typeface="Calibri"/>
            </a:endParaRPr>
          </a:p>
          <a:p>
            <a:pPr marL="12700" marR="5080" indent="35560" algn="just">
              <a:lnSpc>
                <a:spcPts val="1900"/>
              </a:lnSpc>
              <a:spcBef>
                <a:spcPts val="75"/>
              </a:spcBef>
            </a:pPr>
            <a:r>
              <a:rPr sz="1600" spc="-10" dirty="0">
                <a:solidFill>
                  <a:prstClr val="black"/>
                </a:solidFill>
                <a:cs typeface="Calibri"/>
              </a:rPr>
              <a:t>to maximize </a:t>
            </a:r>
            <a:r>
              <a:rPr sz="1600" dirty="0">
                <a:solidFill>
                  <a:prstClr val="black"/>
                </a:solidFill>
                <a:cs typeface="Calibri"/>
              </a:rPr>
              <a:t>similarity  </a:t>
            </a:r>
            <a:r>
              <a:rPr sz="1600" spc="-5" dirty="0">
                <a:solidFill>
                  <a:prstClr val="black"/>
                </a:solidFill>
                <a:cs typeface="Calibri"/>
              </a:rPr>
              <a:t>between image </a:t>
            </a:r>
            <a:r>
              <a:rPr sz="1600" dirty="0">
                <a:solidFill>
                  <a:prstClr val="black"/>
                </a:solidFill>
                <a:cs typeface="Calibri"/>
              </a:rPr>
              <a:t>and</a:t>
            </a:r>
            <a:r>
              <a:rPr sz="1600" spc="-70" dirty="0">
                <a:solidFill>
                  <a:prstClr val="black"/>
                </a:solidFill>
                <a:cs typeface="Calibri"/>
              </a:rPr>
              <a:t> </a:t>
            </a:r>
            <a:r>
              <a:rPr sz="1600" dirty="0">
                <a:solidFill>
                  <a:prstClr val="black"/>
                </a:solidFill>
                <a:cs typeface="Calibri"/>
              </a:rPr>
              <a:t>its  </a:t>
            </a:r>
            <a:r>
              <a:rPr sz="1600" spc="-5" dirty="0">
                <a:solidFill>
                  <a:prstClr val="black"/>
                </a:solidFill>
                <a:cs typeface="Calibri"/>
              </a:rPr>
              <a:t>corresponding</a:t>
            </a:r>
            <a:r>
              <a:rPr sz="1600" spc="-65" dirty="0">
                <a:solidFill>
                  <a:prstClr val="black"/>
                </a:solidFill>
                <a:cs typeface="Calibri"/>
              </a:rPr>
              <a:t> </a:t>
            </a:r>
            <a:r>
              <a:rPr sz="1600" spc="-5" dirty="0">
                <a:solidFill>
                  <a:prstClr val="black"/>
                </a:solidFill>
                <a:cs typeface="Calibri"/>
              </a:rPr>
              <a:t>caption</a:t>
            </a:r>
            <a:endParaRPr sz="1600" dirty="0">
              <a:solidFill>
                <a:prstClr val="black"/>
              </a:solidFill>
              <a:cs typeface="Calibri"/>
            </a:endParaRPr>
          </a:p>
        </p:txBody>
      </p:sp>
      <p:pic>
        <p:nvPicPr>
          <p:cNvPr id="31" name="Picture 30"/>
          <p:cNvPicPr>
            <a:picLocks noChangeAspect="1"/>
          </p:cNvPicPr>
          <p:nvPr/>
        </p:nvPicPr>
        <p:blipFill>
          <a:blip r:embed="rId9"/>
          <a:stretch>
            <a:fillRect/>
          </a:stretch>
        </p:blipFill>
        <p:spPr>
          <a:xfrm>
            <a:off x="4105275" y="4152004"/>
            <a:ext cx="5038725" cy="914400"/>
          </a:xfrm>
          <a:prstGeom prst="rect">
            <a:avLst/>
          </a:prstGeom>
        </p:spPr>
      </p:pic>
      <p:pic>
        <p:nvPicPr>
          <p:cNvPr id="33" name="Picture 32"/>
          <p:cNvPicPr>
            <a:picLocks noChangeAspect="1"/>
          </p:cNvPicPr>
          <p:nvPr/>
        </p:nvPicPr>
        <p:blipFill>
          <a:blip r:embed="rId10"/>
          <a:stretch>
            <a:fillRect/>
          </a:stretch>
        </p:blipFill>
        <p:spPr>
          <a:xfrm>
            <a:off x="5326378" y="5638800"/>
            <a:ext cx="3467100" cy="552450"/>
          </a:xfrm>
          <a:prstGeom prst="rect">
            <a:avLst/>
          </a:prstGeom>
        </p:spPr>
      </p:pic>
      <p:sp>
        <p:nvSpPr>
          <p:cNvPr id="34" name="Rectangle 33"/>
          <p:cNvSpPr/>
          <p:nvPr/>
        </p:nvSpPr>
        <p:spPr>
          <a:xfrm>
            <a:off x="4572000" y="1182994"/>
            <a:ext cx="4572000" cy="5055230"/>
          </a:xfrm>
          <a:prstGeom prst="rect">
            <a:avLst/>
          </a:prstGeom>
        </p:spPr>
        <p:txBody>
          <a:bodyPr>
            <a:spAutoFit/>
          </a:bodyPr>
          <a:lstStyle/>
          <a:p>
            <a:pPr marL="42545">
              <a:lnSpc>
                <a:spcPts val="1910"/>
              </a:lnSpc>
              <a:spcBef>
                <a:spcPts val="220"/>
              </a:spcBef>
              <a:tabLst>
                <a:tab pos="363855" algn="l"/>
              </a:tabLst>
            </a:pPr>
            <a:r>
              <a:rPr lang="en-US" b="1" dirty="0">
                <a:solidFill>
                  <a:prstClr val="black"/>
                </a:solidFill>
                <a:cs typeface="Calibri"/>
              </a:rPr>
              <a:t>Deep Multimodal Similarity Model (DMSM):</a:t>
            </a: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r>
              <a:rPr lang="en-US" dirty="0">
                <a:solidFill>
                  <a:prstClr val="black"/>
                </a:solidFill>
                <a:cs typeface="Calibri"/>
              </a:rPr>
              <a:t>We measure similarity between images and text by measuring cosine similarity between their corresponding vectors. This cosine similarity score is used by MERT to re-rank the sentences.</a:t>
            </a: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r>
              <a:rPr lang="en-US" dirty="0">
                <a:solidFill>
                  <a:prstClr val="black"/>
                </a:solidFill>
                <a:cs typeface="Calibri"/>
              </a:rPr>
              <a:t>we can compute the posterior probability of the text being relevant to the image via:</a:t>
            </a: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r>
              <a:rPr lang="en-US" dirty="0">
                <a:solidFill>
                  <a:prstClr val="black"/>
                </a:solidFill>
                <a:cs typeface="Calibri"/>
              </a:rPr>
              <a:t>Where </a:t>
            </a:r>
          </a:p>
          <a:p>
            <a:pPr marL="42545">
              <a:lnSpc>
                <a:spcPts val="1910"/>
              </a:lnSpc>
              <a:spcBef>
                <a:spcPts val="220"/>
              </a:spcBef>
              <a:tabLst>
                <a:tab pos="363855" algn="l"/>
              </a:tabLst>
            </a:pPr>
            <a:endParaRPr lang="en-US" dirty="0">
              <a:solidFill>
                <a:prstClr val="black"/>
              </a:solidFill>
              <a:cs typeface="Calibri"/>
            </a:endParaRPr>
          </a:p>
          <a:p>
            <a:pPr marL="42545">
              <a:lnSpc>
                <a:spcPts val="1910"/>
              </a:lnSpc>
              <a:spcBef>
                <a:spcPts val="220"/>
              </a:spcBef>
              <a:tabLst>
                <a:tab pos="363855" algn="l"/>
              </a:tabLst>
            </a:pPr>
            <a:endParaRPr lang="en-US" dirty="0">
              <a:solidFill>
                <a:prstClr val="black"/>
              </a:solidFill>
              <a:cs typeface="Calibri"/>
            </a:endParaRPr>
          </a:p>
        </p:txBody>
      </p:sp>
      <p:sp>
        <p:nvSpPr>
          <p:cNvPr id="35" name="TextBox 34"/>
          <p:cNvSpPr txBox="1"/>
          <p:nvPr/>
        </p:nvSpPr>
        <p:spPr>
          <a:xfrm>
            <a:off x="792062" y="1347573"/>
            <a:ext cx="1715311" cy="369332"/>
          </a:xfrm>
          <a:prstGeom prst="rect">
            <a:avLst/>
          </a:prstGeom>
          <a:noFill/>
        </p:spPr>
        <p:txBody>
          <a:bodyPr wrap="square" rtlCol="0">
            <a:spAutoFit/>
          </a:bodyPr>
          <a:lstStyle/>
          <a:p>
            <a:r>
              <a:rPr lang="en-US" dirty="0" smtClean="0">
                <a:solidFill>
                  <a:prstClr val="black"/>
                </a:solidFill>
              </a:rPr>
              <a:t>Text vector: </a:t>
            </a:r>
            <a:r>
              <a:rPr lang="en-US" dirty="0" err="1" smtClean="0">
                <a:solidFill>
                  <a:prstClr val="black"/>
                </a:solidFill>
              </a:rPr>
              <a:t>yD</a:t>
            </a:r>
            <a:r>
              <a:rPr lang="en-US" dirty="0" smtClean="0">
                <a:solidFill>
                  <a:prstClr val="black"/>
                </a:solidFill>
              </a:rPr>
              <a:t> </a:t>
            </a:r>
            <a:endParaRPr lang="en-US" dirty="0">
              <a:solidFill>
                <a:prstClr val="black"/>
              </a:solidFill>
            </a:endParaRPr>
          </a:p>
        </p:txBody>
      </p:sp>
      <p:sp>
        <p:nvSpPr>
          <p:cNvPr id="36" name="TextBox 35"/>
          <p:cNvSpPr txBox="1"/>
          <p:nvPr/>
        </p:nvSpPr>
        <p:spPr>
          <a:xfrm>
            <a:off x="2409634" y="1382333"/>
            <a:ext cx="1781366" cy="369332"/>
          </a:xfrm>
          <a:prstGeom prst="rect">
            <a:avLst/>
          </a:prstGeom>
          <a:noFill/>
        </p:spPr>
        <p:txBody>
          <a:bodyPr wrap="square" rtlCol="0">
            <a:spAutoFit/>
          </a:bodyPr>
          <a:lstStyle/>
          <a:p>
            <a:r>
              <a:rPr lang="en-US" dirty="0" smtClean="0">
                <a:solidFill>
                  <a:prstClr val="black"/>
                </a:solidFill>
              </a:rPr>
              <a:t>Image vector :</a:t>
            </a:r>
            <a:r>
              <a:rPr lang="en-US" dirty="0" err="1" smtClean="0">
                <a:solidFill>
                  <a:prstClr val="black"/>
                </a:solidFill>
              </a:rPr>
              <a:t>yQ</a:t>
            </a:r>
            <a:r>
              <a:rPr lang="en-US" dirty="0" smtClean="0">
                <a:solidFill>
                  <a:prstClr val="black"/>
                </a:solidFill>
              </a:rPr>
              <a:t> </a:t>
            </a:r>
            <a:endParaRPr lang="en-US" dirty="0">
              <a:solidFill>
                <a:prstClr val="black"/>
              </a:solidFill>
            </a:endParaRPr>
          </a:p>
        </p:txBody>
      </p:sp>
      <p:sp>
        <p:nvSpPr>
          <p:cNvPr id="27" name="TextBox 26"/>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Tree>
    <p:extLst>
      <p:ext uri="{BB962C8B-B14F-4D97-AF65-F5344CB8AC3E}">
        <p14:creationId xmlns:p14="http://schemas.microsoft.com/office/powerpoint/2010/main" val="233396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Results</a:t>
            </a:r>
            <a:endParaRPr lang="en-US" dirty="0"/>
          </a:p>
        </p:txBody>
      </p:sp>
      <p:pic>
        <p:nvPicPr>
          <p:cNvPr id="12" name="Picture 11"/>
          <p:cNvPicPr>
            <a:picLocks noChangeAspect="1"/>
          </p:cNvPicPr>
          <p:nvPr/>
        </p:nvPicPr>
        <p:blipFill>
          <a:blip r:embed="rId2"/>
          <a:stretch>
            <a:fillRect/>
          </a:stretch>
        </p:blipFill>
        <p:spPr>
          <a:xfrm>
            <a:off x="107504" y="1916832"/>
            <a:ext cx="8784976" cy="3124200"/>
          </a:xfrm>
          <a:prstGeom prst="rect">
            <a:avLst/>
          </a:prstGeom>
        </p:spPr>
      </p:pic>
      <p:sp>
        <p:nvSpPr>
          <p:cNvPr id="13" name="TextBox 12"/>
          <p:cNvSpPr txBox="1"/>
          <p:nvPr/>
        </p:nvSpPr>
        <p:spPr>
          <a:xfrm>
            <a:off x="7292479" y="6391759"/>
            <a:ext cx="1639551" cy="246221"/>
          </a:xfrm>
          <a:prstGeom prst="rect">
            <a:avLst/>
          </a:prstGeom>
          <a:noFill/>
        </p:spPr>
        <p:txBody>
          <a:bodyPr wrap="none" rtlCol="0">
            <a:spAutoFit/>
          </a:bodyPr>
          <a:lstStyle/>
          <a:p>
            <a:r>
              <a:rPr lang="en-US" sz="1000" b="1" dirty="0" smtClean="0">
                <a:solidFill>
                  <a:schemeClr val="bg1">
                    <a:lumMod val="50000"/>
                  </a:schemeClr>
                </a:solidFill>
              </a:rPr>
              <a:t>Slide credit: </a:t>
            </a:r>
            <a:r>
              <a:rPr lang="en-US" sz="1000" b="1" spc="-10" dirty="0">
                <a:solidFill>
                  <a:schemeClr val="bg1">
                    <a:lumMod val="50000"/>
                  </a:schemeClr>
                </a:solidFill>
              </a:rPr>
              <a:t>Saurabh</a:t>
            </a:r>
            <a:r>
              <a:rPr lang="en-US" sz="1000" b="1" spc="-75" dirty="0">
                <a:solidFill>
                  <a:schemeClr val="bg1">
                    <a:lumMod val="50000"/>
                  </a:schemeClr>
                </a:solidFill>
              </a:rPr>
              <a:t> </a:t>
            </a:r>
            <a:r>
              <a:rPr lang="en-US" sz="1000" b="1" spc="-10" dirty="0">
                <a:solidFill>
                  <a:schemeClr val="bg1">
                    <a:lumMod val="50000"/>
                  </a:schemeClr>
                </a:solidFill>
              </a:rPr>
              <a:t>Gupta </a:t>
            </a:r>
            <a:endParaRPr lang="en-US" sz="1000" b="1" dirty="0">
              <a:solidFill>
                <a:schemeClr val="bg1">
                  <a:lumMod val="50000"/>
                </a:schemeClr>
              </a:solidFill>
            </a:endParaRPr>
          </a:p>
        </p:txBody>
      </p:sp>
      <p:sp>
        <p:nvSpPr>
          <p:cNvPr id="14" name="Rectangle 13"/>
          <p:cNvSpPr/>
          <p:nvPr/>
        </p:nvSpPr>
        <p:spPr>
          <a:xfrm>
            <a:off x="640140" y="952601"/>
            <a:ext cx="7488832" cy="646331"/>
          </a:xfrm>
          <a:prstGeom prst="rect">
            <a:avLst/>
          </a:prstGeom>
        </p:spPr>
        <p:txBody>
          <a:bodyPr wrap="square">
            <a:spAutoFit/>
          </a:bodyPr>
          <a:lstStyle/>
          <a:p>
            <a:r>
              <a:rPr lang="en-US" dirty="0"/>
              <a:t> Caption generation performance for seven variants of our system on the Microsoft COCO dataset</a:t>
            </a:r>
          </a:p>
        </p:txBody>
      </p:sp>
    </p:spTree>
    <p:extLst>
      <p:ext uri="{BB962C8B-B14F-4D97-AF65-F5344CB8AC3E}">
        <p14:creationId xmlns:p14="http://schemas.microsoft.com/office/powerpoint/2010/main" val="1622821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84042" y="3030334"/>
            <a:ext cx="2563495" cy="756920"/>
          </a:xfrm>
          <a:prstGeom prst="rect">
            <a:avLst/>
          </a:prstGeom>
        </p:spPr>
        <p:txBody>
          <a:bodyPr vert="horz" wrap="square" lIns="0" tIns="0" rIns="0" bIns="0" rtlCol="0">
            <a:spAutoFit/>
          </a:bodyPr>
          <a:lstStyle/>
          <a:p>
            <a:pPr marL="12700">
              <a:lnSpc>
                <a:spcPct val="100000"/>
              </a:lnSpc>
            </a:pPr>
            <a:r>
              <a:rPr sz="4800" dirty="0"/>
              <a:t>Thank</a:t>
            </a:r>
            <a:r>
              <a:rPr sz="4800" spc="-90" dirty="0"/>
              <a:t> </a:t>
            </a:r>
            <a:r>
              <a:rPr sz="4800" spc="-125" dirty="0"/>
              <a:t>You</a:t>
            </a:r>
            <a:endParaRPr sz="4800"/>
          </a:p>
        </p:txBody>
      </p:sp>
    </p:spTree>
    <p:extLst>
      <p:ext uri="{BB962C8B-B14F-4D97-AF65-F5344CB8AC3E}">
        <p14:creationId xmlns:p14="http://schemas.microsoft.com/office/powerpoint/2010/main" val="195781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Recognition</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T  individual frames are input to T </a:t>
            </a:r>
            <a:r>
              <a:rPr lang="en-US" dirty="0" err="1" smtClean="0"/>
              <a:t>convolutional</a:t>
            </a:r>
            <a:r>
              <a:rPr lang="en-US" dirty="0" smtClean="0"/>
              <a:t> networks which are then connected to a single layer STM with 256 hidden units.</a:t>
            </a:r>
          </a:p>
          <a:p>
            <a:endParaRPr lang="en-US" dirty="0"/>
          </a:p>
          <a:p>
            <a:r>
              <a:rPr lang="en-US" dirty="0"/>
              <a:t>The CNN base of the LRCN is a hybrid of the </a:t>
            </a:r>
            <a:r>
              <a:rPr lang="en-US" dirty="0" err="1"/>
              <a:t>Caffe</a:t>
            </a:r>
            <a:r>
              <a:rPr lang="en-US" dirty="0"/>
              <a:t> </a:t>
            </a:r>
            <a:r>
              <a:rPr lang="en-US" dirty="0" smtClean="0"/>
              <a:t>reference </a:t>
            </a:r>
            <a:r>
              <a:rPr lang="en-US" dirty="0"/>
              <a:t>model, a minor variant of </a:t>
            </a:r>
            <a:r>
              <a:rPr lang="en-US" dirty="0" err="1" smtClean="0"/>
              <a:t>AlexNet</a:t>
            </a:r>
            <a:r>
              <a:rPr lang="en-US" dirty="0" smtClean="0"/>
              <a:t>, </a:t>
            </a:r>
            <a:r>
              <a:rPr lang="en-US" dirty="0"/>
              <a:t>and the network used by </a:t>
            </a:r>
            <a:r>
              <a:rPr lang="en-US" dirty="0" err="1"/>
              <a:t>Zeiler</a:t>
            </a:r>
            <a:r>
              <a:rPr lang="en-US" dirty="0"/>
              <a:t> &amp; </a:t>
            </a:r>
            <a:r>
              <a:rPr lang="en-US" dirty="0" smtClean="0"/>
              <a:t>Fergus which is </a:t>
            </a:r>
            <a:r>
              <a:rPr lang="en-US" dirty="0"/>
              <a:t>pre-trained on the 1.2M image ILSVRC-2012 </a:t>
            </a:r>
            <a:r>
              <a:rPr lang="en-US" dirty="0" smtClean="0"/>
              <a:t> </a:t>
            </a:r>
            <a:r>
              <a:rPr lang="en-US" dirty="0"/>
              <a:t>classification training subset of the </a:t>
            </a:r>
            <a:r>
              <a:rPr lang="en-US" dirty="0" err="1"/>
              <a:t>ImageNet</a:t>
            </a:r>
            <a:r>
              <a:rPr lang="en-US" dirty="0"/>
              <a:t> </a:t>
            </a:r>
            <a:r>
              <a:rPr lang="en-US" dirty="0" smtClean="0"/>
              <a:t>dataset</a:t>
            </a:r>
            <a:r>
              <a:rPr lang="en-US" dirty="0"/>
              <a:t>,</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8" y="332656"/>
            <a:ext cx="8229600" cy="1143000"/>
          </a:xfrm>
        </p:spPr>
        <p:txBody>
          <a:bodyPr/>
          <a:lstStyle/>
          <a:p>
            <a:r>
              <a:rPr lang="en-US" dirty="0" smtClean="0"/>
              <a:t>Activity recognition</a:t>
            </a:r>
            <a:endParaRPr lang="en-US" dirty="0"/>
          </a:p>
        </p:txBody>
      </p:sp>
      <p:sp>
        <p:nvSpPr>
          <p:cNvPr id="5" name="TextBox 4"/>
          <p:cNvSpPr txBox="1"/>
          <p:nvPr/>
        </p:nvSpPr>
        <p:spPr>
          <a:xfrm>
            <a:off x="2498664" y="2780928"/>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6" name="TextBox 5"/>
          <p:cNvSpPr txBox="1"/>
          <p:nvPr/>
        </p:nvSpPr>
        <p:spPr>
          <a:xfrm>
            <a:off x="3473878" y="2763540"/>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7" name="TextBox 6"/>
          <p:cNvSpPr txBox="1"/>
          <p:nvPr/>
        </p:nvSpPr>
        <p:spPr>
          <a:xfrm>
            <a:off x="4434267" y="2780928"/>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8" name="TextBox 7"/>
          <p:cNvSpPr txBox="1"/>
          <p:nvPr/>
        </p:nvSpPr>
        <p:spPr>
          <a:xfrm>
            <a:off x="5367194" y="2780928"/>
            <a:ext cx="792088" cy="369332"/>
          </a:xfrm>
          <a:prstGeom prst="rect">
            <a:avLst/>
          </a:prstGeom>
          <a:solidFill>
            <a:srgbClr val="C00000"/>
          </a:solidFill>
        </p:spPr>
        <p:txBody>
          <a:bodyPr wrap="square" rtlCol="0">
            <a:spAutoFit/>
          </a:bodyPr>
          <a:lstStyle/>
          <a:p>
            <a:r>
              <a:rPr lang="en-US" dirty="0" smtClean="0"/>
              <a:t>CNN</a:t>
            </a:r>
            <a:endParaRPr lang="en-US" dirty="0"/>
          </a:p>
        </p:txBody>
      </p:sp>
      <p:sp>
        <p:nvSpPr>
          <p:cNvPr id="9" name="TextBox 8"/>
          <p:cNvSpPr txBox="1"/>
          <p:nvPr/>
        </p:nvSpPr>
        <p:spPr>
          <a:xfrm>
            <a:off x="2506996" y="3513144"/>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0" name="TextBox 9"/>
          <p:cNvSpPr txBox="1"/>
          <p:nvPr/>
        </p:nvSpPr>
        <p:spPr>
          <a:xfrm>
            <a:off x="3473878" y="3519554"/>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1" name="TextBox 10"/>
          <p:cNvSpPr txBox="1"/>
          <p:nvPr/>
        </p:nvSpPr>
        <p:spPr>
          <a:xfrm>
            <a:off x="4434267" y="3527954"/>
            <a:ext cx="792088" cy="369332"/>
          </a:xfrm>
          <a:prstGeom prst="rect">
            <a:avLst/>
          </a:prstGeom>
          <a:solidFill>
            <a:srgbClr val="00B0F0"/>
          </a:solidFill>
        </p:spPr>
        <p:txBody>
          <a:bodyPr wrap="square" rtlCol="0">
            <a:spAutoFit/>
          </a:bodyPr>
          <a:lstStyle/>
          <a:p>
            <a:r>
              <a:rPr lang="en-US" dirty="0" smtClean="0"/>
              <a:t>LSTM</a:t>
            </a:r>
            <a:endParaRPr lang="en-US" dirty="0"/>
          </a:p>
        </p:txBody>
      </p:sp>
      <p:sp>
        <p:nvSpPr>
          <p:cNvPr id="12" name="TextBox 11"/>
          <p:cNvSpPr txBox="1"/>
          <p:nvPr/>
        </p:nvSpPr>
        <p:spPr>
          <a:xfrm>
            <a:off x="5367194" y="3484746"/>
            <a:ext cx="792088" cy="369332"/>
          </a:xfrm>
          <a:prstGeom prst="rect">
            <a:avLst/>
          </a:prstGeom>
          <a:solidFill>
            <a:srgbClr val="00B0F0"/>
          </a:solidFill>
        </p:spPr>
        <p:txBody>
          <a:bodyPr wrap="square" rtlCol="0">
            <a:spAutoFit/>
          </a:bodyPr>
          <a:lstStyle/>
          <a:p>
            <a:r>
              <a:rPr lang="en-US" dirty="0" smtClean="0"/>
              <a:t>LSTM</a:t>
            </a:r>
            <a:endParaRPr lang="en-US" dirty="0"/>
          </a:p>
        </p:txBody>
      </p:sp>
      <p:cxnSp>
        <p:nvCxnSpPr>
          <p:cNvPr id="14" name="Straight Arrow Connector 13"/>
          <p:cNvCxnSpPr/>
          <p:nvPr/>
        </p:nvCxnSpPr>
        <p:spPr>
          <a:xfrm>
            <a:off x="5662676" y="3182781"/>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44618" y="3224670"/>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80822" y="3185185"/>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44618" y="2446053"/>
            <a:ext cx="0" cy="317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8765" y="3208670"/>
            <a:ext cx="7202" cy="294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51820" y="391921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73464" y="3930775"/>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71434" y="3888886"/>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94525" y="3849012"/>
            <a:ext cx="7202" cy="29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88438" y="4269158"/>
            <a:ext cx="792088" cy="323165"/>
          </a:xfrm>
          <a:prstGeom prst="rect">
            <a:avLst/>
          </a:prstGeom>
          <a:solidFill>
            <a:schemeClr val="accent2">
              <a:lumMod val="60000"/>
              <a:lumOff val="40000"/>
            </a:schemeClr>
          </a:solidFill>
        </p:spPr>
        <p:txBody>
          <a:bodyPr wrap="square" rtlCol="0">
            <a:spAutoFit/>
          </a:bodyPr>
          <a:lstStyle/>
          <a:p>
            <a:r>
              <a:rPr lang="en-US" sz="1500" dirty="0" smtClean="0"/>
              <a:t>running</a:t>
            </a:r>
            <a:endParaRPr lang="en-US" sz="1500" dirty="0"/>
          </a:p>
        </p:txBody>
      </p:sp>
      <p:sp>
        <p:nvSpPr>
          <p:cNvPr id="26" name="TextBox 25"/>
          <p:cNvSpPr txBox="1"/>
          <p:nvPr/>
        </p:nvSpPr>
        <p:spPr>
          <a:xfrm>
            <a:off x="3482592" y="4260964"/>
            <a:ext cx="792088" cy="323165"/>
          </a:xfrm>
          <a:prstGeom prst="rect">
            <a:avLst/>
          </a:prstGeom>
          <a:solidFill>
            <a:schemeClr val="accent2">
              <a:lumMod val="60000"/>
              <a:lumOff val="40000"/>
            </a:schemeClr>
          </a:solidFill>
        </p:spPr>
        <p:txBody>
          <a:bodyPr wrap="square" rtlCol="0">
            <a:spAutoFit/>
          </a:bodyPr>
          <a:lstStyle/>
          <a:p>
            <a:r>
              <a:rPr lang="en-US" sz="1500" dirty="0" smtClean="0"/>
              <a:t>sitting</a:t>
            </a:r>
            <a:endParaRPr lang="en-US" sz="1500" dirty="0"/>
          </a:p>
        </p:txBody>
      </p:sp>
      <p:sp>
        <p:nvSpPr>
          <p:cNvPr id="27" name="TextBox 26"/>
          <p:cNvSpPr txBox="1"/>
          <p:nvPr/>
        </p:nvSpPr>
        <p:spPr>
          <a:xfrm>
            <a:off x="4452634" y="4263556"/>
            <a:ext cx="792088" cy="307777"/>
          </a:xfrm>
          <a:prstGeom prst="rect">
            <a:avLst/>
          </a:prstGeom>
          <a:solidFill>
            <a:schemeClr val="accent2">
              <a:lumMod val="60000"/>
              <a:lumOff val="40000"/>
            </a:schemeClr>
          </a:solidFill>
        </p:spPr>
        <p:txBody>
          <a:bodyPr wrap="square" rtlCol="0">
            <a:spAutoFit/>
          </a:bodyPr>
          <a:lstStyle/>
          <a:p>
            <a:r>
              <a:rPr lang="en-US" sz="1400" dirty="0" smtClean="0"/>
              <a:t>jumping</a:t>
            </a:r>
            <a:endParaRPr lang="en-US" sz="1400" dirty="0"/>
          </a:p>
        </p:txBody>
      </p:sp>
      <p:sp>
        <p:nvSpPr>
          <p:cNvPr id="28" name="TextBox 27"/>
          <p:cNvSpPr txBox="1"/>
          <p:nvPr/>
        </p:nvSpPr>
        <p:spPr>
          <a:xfrm>
            <a:off x="5395046" y="4235686"/>
            <a:ext cx="792088" cy="307777"/>
          </a:xfrm>
          <a:prstGeom prst="rect">
            <a:avLst/>
          </a:prstGeom>
          <a:solidFill>
            <a:schemeClr val="accent2">
              <a:lumMod val="60000"/>
              <a:lumOff val="40000"/>
            </a:schemeClr>
          </a:solidFill>
        </p:spPr>
        <p:txBody>
          <a:bodyPr wrap="square" rtlCol="0">
            <a:spAutoFit/>
          </a:bodyPr>
          <a:lstStyle/>
          <a:p>
            <a:r>
              <a:rPr lang="en-US" sz="1400" dirty="0" smtClean="0"/>
              <a:t>jumping</a:t>
            </a:r>
            <a:endParaRPr lang="en-US" sz="1400" dirty="0"/>
          </a:p>
        </p:txBody>
      </p:sp>
      <p:cxnSp>
        <p:nvCxnSpPr>
          <p:cNvPr id="29" name="Straight Arrow Connector 28"/>
          <p:cNvCxnSpPr/>
          <p:nvPr/>
        </p:nvCxnSpPr>
        <p:spPr>
          <a:xfrm>
            <a:off x="3021701" y="4580462"/>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730883" y="4571333"/>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1727" y="4593710"/>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32810" y="4580462"/>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384778" y="5255073"/>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94708" y="4889137"/>
            <a:ext cx="3007546" cy="323165"/>
          </a:xfrm>
          <a:prstGeom prst="rect">
            <a:avLst/>
          </a:prstGeom>
          <a:solidFill>
            <a:srgbClr val="00B050"/>
          </a:solidFill>
        </p:spPr>
        <p:txBody>
          <a:bodyPr wrap="square" rtlCol="0">
            <a:spAutoFit/>
          </a:bodyPr>
          <a:lstStyle/>
          <a:p>
            <a:pPr algn="ctr"/>
            <a:r>
              <a:rPr lang="en-US" sz="1500" dirty="0" smtClean="0"/>
              <a:t>Average</a:t>
            </a:r>
            <a:endParaRPr lang="en-US" sz="1500" dirty="0"/>
          </a:p>
        </p:txBody>
      </p:sp>
      <p:sp>
        <p:nvSpPr>
          <p:cNvPr id="35" name="TextBox 34"/>
          <p:cNvSpPr txBox="1"/>
          <p:nvPr/>
        </p:nvSpPr>
        <p:spPr>
          <a:xfrm>
            <a:off x="4052347" y="5538096"/>
            <a:ext cx="792088" cy="307777"/>
          </a:xfrm>
          <a:prstGeom prst="rect">
            <a:avLst/>
          </a:prstGeom>
          <a:solidFill>
            <a:schemeClr val="bg1"/>
          </a:solidFill>
        </p:spPr>
        <p:txBody>
          <a:bodyPr wrap="square" rtlCol="0">
            <a:spAutoFit/>
          </a:bodyPr>
          <a:lstStyle/>
          <a:p>
            <a:r>
              <a:rPr lang="en-US" sz="1400" dirty="0" smtClean="0"/>
              <a:t>jumping</a:t>
            </a:r>
            <a:endParaRPr lang="en-US" sz="1400" dirty="0"/>
          </a:p>
        </p:txBody>
      </p:sp>
      <p:pic>
        <p:nvPicPr>
          <p:cNvPr id="65" name="Picture 64"/>
          <p:cNvPicPr>
            <a:picLocks noChangeAspect="1"/>
          </p:cNvPicPr>
          <p:nvPr/>
        </p:nvPicPr>
        <p:blipFill>
          <a:blip r:embed="rId2"/>
          <a:stretch>
            <a:fillRect/>
          </a:stretch>
        </p:blipFill>
        <p:spPr>
          <a:xfrm>
            <a:off x="2528899" y="1734257"/>
            <a:ext cx="3552825" cy="809625"/>
          </a:xfrm>
          <a:prstGeom prst="rect">
            <a:avLst/>
          </a:prstGeom>
        </p:spPr>
      </p:pic>
      <p:cxnSp>
        <p:nvCxnSpPr>
          <p:cNvPr id="70" name="Straight Arrow Connector 69"/>
          <p:cNvCxnSpPr/>
          <p:nvPr/>
        </p:nvCxnSpPr>
        <p:spPr>
          <a:xfrm>
            <a:off x="3821563" y="2457763"/>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773620" y="2495846"/>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50564" y="2449523"/>
            <a:ext cx="7202" cy="294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160143" y="37126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125942" y="37126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065130" y="3704220"/>
            <a:ext cx="322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33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29600" cy="4525963"/>
          </a:xfrm>
        </p:spPr>
        <p:txBody>
          <a:bodyPr/>
          <a:lstStyle/>
          <a:p>
            <a:endParaRPr lang="en-IN" dirty="0"/>
          </a:p>
        </p:txBody>
      </p:sp>
      <p:sp>
        <p:nvSpPr>
          <p:cNvPr id="7" name="Title 1"/>
          <p:cNvSpPr>
            <a:spLocks noGrp="1"/>
          </p:cNvSpPr>
          <p:nvPr>
            <p:ph type="title"/>
          </p:nvPr>
        </p:nvSpPr>
        <p:spPr/>
        <p:txBody>
          <a:bodyPr/>
          <a:lstStyle/>
          <a:p>
            <a:r>
              <a:rPr lang="en-US" dirty="0" smtClean="0"/>
              <a:t>Activity  Recognition  Evaluation</a:t>
            </a:r>
            <a:endParaRPr lang="en-IN" dirty="0"/>
          </a:p>
        </p:txBody>
      </p:sp>
      <p:pic>
        <p:nvPicPr>
          <p:cNvPr id="3" name="Picture 2"/>
          <p:cNvPicPr>
            <a:picLocks noChangeAspect="1"/>
          </p:cNvPicPr>
          <p:nvPr/>
        </p:nvPicPr>
        <p:blipFill>
          <a:blip r:embed="rId2"/>
          <a:stretch>
            <a:fillRect/>
          </a:stretch>
        </p:blipFill>
        <p:spPr>
          <a:xfrm>
            <a:off x="252754" y="1556792"/>
            <a:ext cx="8434046" cy="45202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1412776"/>
            <a:ext cx="8229600" cy="4525963"/>
          </a:xfrm>
        </p:spPr>
        <p:txBody>
          <a:bodyPr/>
          <a:lstStyle/>
          <a:p>
            <a:r>
              <a:rPr lang="en-US" dirty="0" smtClean="0"/>
              <a:t>We evaluate our architecture on the UCF-101 dataset which consists of over 12,000 videos categorized into 101 human action classes</a:t>
            </a:r>
            <a:endParaRPr lang="en-IN" dirty="0"/>
          </a:p>
        </p:txBody>
      </p:sp>
      <p:pic>
        <p:nvPicPr>
          <p:cNvPr id="4099" name="Picture 3"/>
          <p:cNvPicPr>
            <a:picLocks noChangeAspect="1" noChangeArrowheads="1"/>
          </p:cNvPicPr>
          <p:nvPr/>
        </p:nvPicPr>
        <p:blipFill>
          <a:blip r:embed="rId2" cstate="print"/>
          <a:srcRect/>
          <a:stretch>
            <a:fillRect/>
          </a:stretch>
        </p:blipFill>
        <p:spPr bwMode="auto">
          <a:xfrm>
            <a:off x="611560" y="3068960"/>
            <a:ext cx="7994174" cy="3312368"/>
          </a:xfrm>
          <a:prstGeom prst="rect">
            <a:avLst/>
          </a:prstGeom>
          <a:noFill/>
          <a:ln w="9525">
            <a:noFill/>
            <a:miter lim="800000"/>
            <a:headEnd/>
            <a:tailEnd/>
          </a:ln>
        </p:spPr>
      </p:pic>
      <p:sp>
        <p:nvSpPr>
          <p:cNvPr id="7" name="Title 1"/>
          <p:cNvSpPr>
            <a:spLocks noGrp="1"/>
          </p:cNvSpPr>
          <p:nvPr>
            <p:ph type="title"/>
          </p:nvPr>
        </p:nvSpPr>
        <p:spPr/>
        <p:txBody>
          <a:bodyPr/>
          <a:lstStyle/>
          <a:p>
            <a:r>
              <a:rPr lang="en-US" dirty="0" smtClean="0"/>
              <a:t>Activity  Recognition  Evaluation</a:t>
            </a:r>
            <a:endParaRPr lang="en-IN" dirty="0"/>
          </a:p>
        </p:txBody>
      </p:sp>
    </p:spTree>
    <p:extLst>
      <p:ext uri="{BB962C8B-B14F-4D97-AF65-F5344CB8AC3E}">
        <p14:creationId xmlns:p14="http://schemas.microsoft.com/office/powerpoint/2010/main" val="1916280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1906</Words>
  <Application>Microsoft Office PowerPoint</Application>
  <PresentationFormat>On-screen Show (4:3)</PresentationFormat>
  <Paragraphs>454</Paragraphs>
  <Slides>52</Slides>
  <Notes>1</Notes>
  <HiddenSlides>9</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52</vt:i4>
      </vt:variant>
    </vt:vector>
  </HeadingPairs>
  <TitlesOfParts>
    <vt:vector size="67" baseType="lpstr">
      <vt:lpstr>Arial</vt:lpstr>
      <vt:lpstr>Calibri</vt:lpstr>
      <vt:lpstr>Calibri Bold</vt:lpstr>
      <vt:lpstr>Cambria</vt:lpstr>
      <vt:lpstr>Cambria Math</vt:lpstr>
      <vt:lpstr>Georgia</vt:lpstr>
      <vt:lpstr>Meiryo</vt:lpstr>
      <vt:lpstr>Times New Roman</vt:lpstr>
      <vt:lpstr>Verdana</vt:lpstr>
      <vt:lpstr>Office Theme</vt:lpstr>
      <vt:lpstr>1_Office Theme</vt:lpstr>
      <vt:lpstr>2_Office Theme</vt:lpstr>
      <vt:lpstr>3_Office Theme</vt:lpstr>
      <vt:lpstr>MathType 6.0 Equation</vt:lpstr>
      <vt:lpstr>Equation</vt:lpstr>
      <vt:lpstr>Image Captioning Approaches</vt:lpstr>
      <vt:lpstr>Overview</vt:lpstr>
      <vt:lpstr>PowerPoint Presentation</vt:lpstr>
      <vt:lpstr>LRCN</vt:lpstr>
      <vt:lpstr>Sequential inputs /outputs</vt:lpstr>
      <vt:lpstr>Activity  Recognition</vt:lpstr>
      <vt:lpstr>Activity recognition</vt:lpstr>
      <vt:lpstr>Activity  Recognition  Evaluation</vt:lpstr>
      <vt:lpstr>Activity  Recognition  Evaluation</vt:lpstr>
      <vt:lpstr>Image description</vt:lpstr>
      <vt:lpstr>Image description</vt:lpstr>
      <vt:lpstr>Image description</vt:lpstr>
      <vt:lpstr>Image Description</vt:lpstr>
      <vt:lpstr>Image Description Evaluation</vt:lpstr>
      <vt:lpstr>Image Description Evaluation</vt:lpstr>
      <vt:lpstr>Image Description Evaluation</vt:lpstr>
      <vt:lpstr>Video description</vt:lpstr>
      <vt:lpstr>Video description</vt:lpstr>
      <vt:lpstr>PowerPoint Presentation</vt:lpstr>
      <vt:lpstr>Video Description</vt:lpstr>
      <vt:lpstr>Video Description Evaluation</vt:lpstr>
      <vt:lpstr>From Captions to Visual Concepts  and Back</vt:lpstr>
      <vt:lpstr>woman</vt:lpstr>
      <vt:lpstr>woman</vt:lpstr>
      <vt:lpstr>woman</vt:lpstr>
      <vt:lpstr>woman</vt:lpstr>
      <vt:lpstr>PowerPoint Presentation</vt:lpstr>
      <vt:lpstr>Multiple Instance Learning (MIL)</vt:lpstr>
      <vt:lpstr>Multiple Instance Learning (MIL)</vt:lpstr>
      <vt:lpstr>Multiple Instance Learning (MIL)</vt:lpstr>
      <vt:lpstr>Noisy-Or for Estimating the Density</vt:lpstr>
      <vt:lpstr>PowerPoint Presentation</vt:lpstr>
      <vt:lpstr>Visual detectors</vt:lpstr>
      <vt:lpstr>woman</vt:lpstr>
      <vt:lpstr>PowerPoint Presentation</vt:lpstr>
      <vt:lpstr>PowerPoint Presentation</vt:lpstr>
      <vt:lpstr>PowerPoint Presentation</vt:lpstr>
      <vt:lpstr>PowerPoint Presentation</vt:lpstr>
      <vt:lpstr>PowerPoint Presentation</vt:lpstr>
      <vt:lpstr>PowerPoint Presentation</vt:lpstr>
      <vt:lpstr>Maximum entropy language model</vt:lpstr>
      <vt:lpstr>Maximum entropy language model</vt:lpstr>
      <vt:lpstr>Maximum entropy language model</vt:lpstr>
      <vt:lpstr>PowerPoint Presentation</vt:lpstr>
      <vt:lpstr>Language model</vt:lpstr>
      <vt:lpstr>PowerPoint Presentation</vt:lpstr>
      <vt:lpstr>PowerPoint Presentation</vt:lpstr>
      <vt:lpstr>woman</vt:lpstr>
      <vt:lpstr>Re-­‐rank hypotheses globally</vt:lpstr>
      <vt:lpstr>Re-­‐rank hypotheses globally</vt:lpstr>
      <vt:lpstr>Results</vt:lpstr>
      <vt:lpstr>Thank You</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arjun</dc:creator>
  <cp:lastModifiedBy>Karo</cp:lastModifiedBy>
  <cp:revision>83</cp:revision>
  <dcterms:created xsi:type="dcterms:W3CDTF">2015-10-19T06:50:39Z</dcterms:created>
  <dcterms:modified xsi:type="dcterms:W3CDTF">2015-10-22T18:32:24Z</dcterms:modified>
</cp:coreProperties>
</file>