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29065"/>
          <c:y val="0.0610687"/>
          <c:w val="0.865935"/>
          <c:h val="0.843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BPC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LSTM</c:v>
                </c:pt>
                <c:pt idx="1">
                  <c:v>LSTM with g=1</c:v>
                </c:pt>
                <c:pt idx="2">
                  <c:v>GF LSTM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1.868000</c:v>
                </c:pt>
                <c:pt idx="1">
                  <c:v>1.854000</c:v>
                </c:pt>
                <c:pt idx="2">
                  <c:v>1.842000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1" i="0" strike="noStrike" sz="2000" u="none">
                <a:solidFill>
                  <a:srgbClr val="000000"/>
                </a:solidFill>
                <a:latin typeface="Helvetica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1" i="0" strike="noStrike" sz="2000" u="none">
                <a:solidFill>
                  <a:srgbClr val="000000"/>
                </a:solidFill>
                <a:latin typeface="Helvetica"/>
              </a:defRPr>
            </a:pPr>
          </a:p>
        </c:txPr>
        <c:crossAx val="2094734552"/>
        <c:crosses val="autoZero"/>
        <c:crossBetween val="between"/>
        <c:majorUnit val="0.01"/>
        <c:minorUnit val="0.00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Although Dhruv would tell you that is not an issue at all. (Div-M-best)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Everything can be learnt via backprop</a:t>
            </a:r>
          </a:p>
          <a:p>
            <a:pPr/>
            <a:r>
              <a:t>Show how gradient just gets scaled by a constant and gets stored until the forget signal comes in during backprop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hape 2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Reset gate helps ignore previous hidden states</a:t>
            </a:r>
          </a:p>
          <a:p>
            <a:pPr/>
            <a:r>
              <a:t>Update gate modulates how much of the previous hidden state and how much of the present hidden state need to be mixed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 we learn CW-RNN like interactions?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9" name="Shape 3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to Dhruv!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kjw0612/awesome-rnn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lvl="2"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D</a:t>
            </a:r>
            <a:r>
              <a:rPr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</a:rPr>
              <a:t>i</a:t>
            </a:r>
            <a:r>
              <a:rPr>
                <a:solidFill>
                  <a:schemeClr val="accent1">
                    <a:satOff val="-3355"/>
                    <a:lumOff val="26614"/>
                  </a:schemeClr>
                </a:solidFill>
              </a:rPr>
              <a:t>f</a:t>
            </a:r>
            <a:r>
              <a:rPr>
                <a:solidFill>
                  <a:schemeClr val="accent3">
                    <a:satOff val="18648"/>
                    <a:lumOff val="5971"/>
                  </a:schemeClr>
                </a:solidFill>
              </a:rPr>
              <a:t>f</a:t>
            </a:r>
            <a:r>
              <a:rPr>
                <a:solidFill>
                  <a:schemeClr val="accent6">
                    <a:satOff val="24555"/>
                    <a:lumOff val="22232"/>
                  </a:schemeClr>
                </a:solidFill>
              </a:rPr>
              <a:t>e</a:t>
            </a:r>
            <a:r>
              <a:rPr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rPr>
              <a:t>r</a:t>
            </a:r>
            <a:r>
              <a:rPr>
                <a:solidFill>
                  <a:schemeClr val="accent5">
                    <a:hueOff val="-522602"/>
                    <a:satOff val="-6700"/>
                    <a:lumOff val="-22320"/>
                  </a:schemeClr>
                </a:solidFill>
              </a:rPr>
              <a:t>e</a:t>
            </a:r>
            <a:r>
              <a:rPr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</a:rPr>
              <a:t>n</a:t>
            </a:r>
            <a:r>
              <a:rPr>
                <a:solidFill>
                  <a:srgbClr val="A6AAA9"/>
                </a:solidFill>
              </a:rPr>
              <a:t>t</a:t>
            </a:r>
            <a:r>
              <a:t> </a:t>
            </a:r>
            <a:r>
              <a:rPr>
                <a:solidFill>
                  <a:srgbClr val="53585F"/>
                </a:solidFill>
              </a:rPr>
              <a:t>U</a:t>
            </a:r>
            <a:r>
              <a:rPr>
                <a:solidFill>
                  <a:schemeClr val="accent6">
                    <a:lumOff val="-21524"/>
                  </a:schemeClr>
                </a:solidFill>
              </a:rPr>
              <a:t>n</a:t>
            </a:r>
            <a:r>
              <a:t>i</a:t>
            </a:r>
            <a:r>
              <a:rPr>
                <a:solidFill>
                  <a:srgbClr val="DCDEE0"/>
                </a:solidFill>
              </a:rPr>
              <a:t>t</a:t>
            </a:r>
            <a:r>
              <a:rPr>
                <a:solidFill>
                  <a:schemeClr val="accent3">
                    <a:hueOff val="-333990"/>
                    <a:satOff val="3917"/>
                    <a:lumOff val="-6666"/>
                  </a:schemeClr>
                </a:solidFill>
              </a:rPr>
              <a:t>s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/>
            <a:r>
              <a:t>Ramakrishna Vedantam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LSTM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bridge time intervals in excess of 1000 steps</a:t>
            </a:r>
          </a:p>
          <a:p>
            <a:pPr/>
            <a:r>
              <a:t>Handles noisy inputs</a:t>
            </a:r>
          </a:p>
          <a:p>
            <a:pPr>
              <a:defRPr i="1"/>
            </a:pPr>
            <a:r>
              <a:t>without </a:t>
            </a:r>
            <a:r>
              <a:rPr i="0"/>
              <a:t>compromising on short time lag capabilities</a:t>
            </a:r>
            <a:endParaRPr i="0"/>
          </a:p>
          <a:p>
            <a:pPr>
              <a:defRPr i="1"/>
            </a:pPr>
            <a:r>
              <a:rPr i="0"/>
              <a:t>Architecture, and learning algorithm can set up constant error - carousels for error to back propagate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Constant Error Carousel</a:t>
            </a:r>
          </a:p>
        </p:txBody>
      </p:sp>
      <p:sp>
        <p:nvSpPr>
          <p:cNvPr id="150" name="Shape 150"/>
          <p:cNvSpPr/>
          <p:nvPr/>
        </p:nvSpPr>
        <p:spPr>
          <a:xfrm>
            <a:off x="1322850" y="4616776"/>
            <a:ext cx="1060109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a linear unit, if the activation remains the same,</a:t>
            </a:r>
          </a:p>
          <a:p>
            <a:pPr/>
            <a:r>
              <a:t>the error passes back unaffected.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9832"/>
            <a:ext cx="13004800" cy="915393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3080036" y="973240"/>
            <a:ext cx="3685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54" name="Shape 154"/>
          <p:cNvSpPr/>
          <p:nvPr/>
        </p:nvSpPr>
        <p:spPr>
          <a:xfrm>
            <a:off x="6318113" y="973240"/>
            <a:ext cx="368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55" name="Shape 155"/>
          <p:cNvSpPr/>
          <p:nvPr/>
        </p:nvSpPr>
        <p:spPr>
          <a:xfrm>
            <a:off x="10322405" y="973240"/>
            <a:ext cx="2665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156" name="Shape 156"/>
          <p:cNvSpPr/>
          <p:nvPr/>
        </p:nvSpPr>
        <p:spPr>
          <a:xfrm>
            <a:off x="3019138" y="6976314"/>
            <a:ext cx="368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57" name="Shape 157"/>
          <p:cNvSpPr/>
          <p:nvPr/>
        </p:nvSpPr>
        <p:spPr>
          <a:xfrm>
            <a:off x="6257215" y="6976314"/>
            <a:ext cx="368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58" name="Shape 158"/>
          <p:cNvSpPr/>
          <p:nvPr/>
        </p:nvSpPr>
        <p:spPr>
          <a:xfrm>
            <a:off x="10248671" y="6976314"/>
            <a:ext cx="2922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  <p:bldP build="whole" bldLvl="1" animBg="1" rev="0" advAuto="0" spid="155" grpId="6"/>
      <p:bldP build="whole" bldLvl="1" animBg="1" rev="0" advAuto="0" spid="157" grpId="2"/>
      <p:bldP build="whole" bldLvl="1" animBg="1" rev="0" advAuto="0" spid="154" grpId="5"/>
      <p:bldP build="whole" bldLvl="1" animBg="1" rev="0" advAuto="0" spid="153" grpId="4"/>
      <p:bldP build="whole" bldLvl="1" animBg="1" rev="0" advAuto="0" spid="158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2976930" y="4552950"/>
            <a:ext cx="70509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Limitation for any sequential RNN.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Naive Solution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hidden states for a fixed offset (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 + M</a:t>
            </a:r>
            <a:r>
              <a:t>) when making predictions at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</a:t>
            </a:r>
          </a:p>
        </p:txBody>
      </p:sp>
      <p:sp>
        <p:nvSpPr>
          <p:cNvPr id="164" name="Shape 164"/>
          <p:cNvSpPr/>
          <p:nvPr/>
        </p:nvSpPr>
        <p:spPr>
          <a:xfrm>
            <a:off x="1306609" y="4190555"/>
            <a:ext cx="10696849" cy="3922455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3200">
                <a:latin typeface="Helvetica"/>
                <a:ea typeface="Helvetica"/>
                <a:cs typeface="Helvetica"/>
                <a:sym typeface="Helvetica"/>
              </a:defRPr>
            </a:pPr>
            <a:r>
              <a:t>Problem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</a:t>
            </a:r>
            <a:r>
              <a:t> becomes a hyper-parameter to cross-validate*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Different for different tasks</a:t>
            </a:r>
          </a:p>
        </p:txBody>
      </p:sp>
      <p:sp>
        <p:nvSpPr>
          <p:cNvPr id="165" name="Shape 165"/>
          <p:cNvSpPr/>
          <p:nvPr/>
        </p:nvSpPr>
        <p:spPr>
          <a:xfrm>
            <a:off x="9782069" y="9185088"/>
            <a:ext cx="2054734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*Sorry, Dhruv! :)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2"/>
      <p:bldP build="whole" bldLvl="1" animBg="1" rev="0" advAuto="0" spid="16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Another Solution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two RNN’s one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forward</a:t>
            </a:r>
            <a:r>
              <a:t>, one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backward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/>
            <a:r>
              <a:t>Average the predictions, treating as an ensemble</a:t>
            </a:r>
          </a:p>
        </p:txBody>
      </p:sp>
      <p:sp>
        <p:nvSpPr>
          <p:cNvPr id="171" name="Shape 171"/>
          <p:cNvSpPr/>
          <p:nvPr/>
        </p:nvSpPr>
        <p:spPr>
          <a:xfrm>
            <a:off x="1153975" y="4600513"/>
            <a:ext cx="10696849" cy="3922455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3200">
                <a:latin typeface="Helvetica"/>
                <a:ea typeface="Helvetica"/>
                <a:cs typeface="Helvetica"/>
                <a:sym typeface="Helvetica"/>
              </a:defRPr>
            </a:pPr>
            <a:r>
              <a:t>Problem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Not a true ensemble, inputs different at test time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Not clear if averaging makes sense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Bidirectional RNN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Simple Idea: </a:t>
            </a:r>
          </a:p>
          <a:p>
            <a:pPr marL="0" indent="0">
              <a:buSzTx/>
              <a:buNone/>
            </a:pPr>
            <a:r>
              <a:t>Split hidden state into half forward and half backward</a:t>
            </a:r>
          </a:p>
        </p:txBody>
      </p:sp>
      <p:pic>
        <p:nvPicPr>
          <p:cNvPr id="175" name="Screen Shot 2015-10-14 at 7.45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990" y="4449800"/>
            <a:ext cx="10568820" cy="466146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9789498" y="9327226"/>
            <a:ext cx="314426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pPr/>
            <a:r>
              <a:t>Image credit: BRNN Paper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4933289" y="4552950"/>
            <a:ext cx="31382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Next Question.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044099" y="1546586"/>
            <a:ext cx="75245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How would we do the forward pass?</a:t>
            </a:r>
          </a:p>
        </p:txBody>
      </p:sp>
      <p:sp>
        <p:nvSpPr>
          <p:cNvPr id="181" name="Shape 181"/>
          <p:cNvSpPr/>
          <p:nvPr/>
        </p:nvSpPr>
        <p:spPr>
          <a:xfrm>
            <a:off x="2009936" y="5327313"/>
            <a:ext cx="80074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How would we do the backward pass?</a:t>
            </a:r>
          </a:p>
        </p:txBody>
      </p:sp>
      <p:pic>
        <p:nvPicPr>
          <p:cNvPr id="182" name="Screen Shot 2015-10-14 at 7.48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221" y="2573618"/>
            <a:ext cx="8234354" cy="2585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reen Shot 2015-10-14 at 7.48.5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867" y="6215124"/>
            <a:ext cx="8474015" cy="293294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1789329" y="2220748"/>
            <a:ext cx="8448615" cy="3093753"/>
          </a:xfrm>
          <a:prstGeom prst="rect">
            <a:avLst/>
          </a:prstGeom>
          <a:solidFill>
            <a:srgbClr val="DCDEE0">
              <a:alpha val="21268"/>
            </a:srgbClr>
          </a:solidFill>
          <a:ln w="25400">
            <a:solidFill>
              <a:srgbClr val="85888D">
                <a:alpha val="2126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5" name="Shape 185"/>
          <p:cNvSpPr/>
          <p:nvPr/>
        </p:nvSpPr>
        <p:spPr>
          <a:xfrm>
            <a:off x="1789329" y="6134720"/>
            <a:ext cx="8448615" cy="3093754"/>
          </a:xfrm>
          <a:prstGeom prst="rect">
            <a:avLst/>
          </a:prstGeom>
          <a:solidFill>
            <a:srgbClr val="DCDEE0">
              <a:alpha val="21268"/>
            </a:srgbClr>
          </a:solidFill>
          <a:ln w="25400">
            <a:solidFill>
              <a:srgbClr val="85888D">
                <a:alpha val="2126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5"/>
      <p:bldP build="whole" bldLvl="1" animBg="1" rev="0" advAuto="0" spid="184" grpId="3"/>
      <p:bldP build="whole" bldLvl="1" animBg="1" rev="0" advAuto="0" spid="183" grpId="6"/>
      <p:bldP build="whole" bldLvl="1" animBg="1" rev="0" advAuto="0" spid="184" grpId="4"/>
      <p:bldP build="whole" bldLvl="1" animBg="1" rev="0" advAuto="0" spid="182" grpId="2"/>
      <p:bldP build="whole" bldLvl="1" animBg="1" rev="0" advAuto="0" spid="185" grpId="7"/>
      <p:bldP build="p" bldLvl="5" animBg="1" rev="0" advAuto="0" spid="18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creen Shot 2015-10-12 at 4.01.4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12" y="62724"/>
            <a:ext cx="12074794" cy="9628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Motivation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Recurrent Neural Nets are an extremely powerful class of models</a:t>
            </a:r>
          </a:p>
          <a:p>
            <a:pPr/>
            <a:r>
              <a:t>Useful for a lot of tasks, turing complete in the space of programs</a:t>
            </a:r>
          </a:p>
          <a:p>
            <a:pPr/>
          </a:p>
          <a:p>
            <a:pPr/>
          </a:p>
        </p:txBody>
      </p:sp>
      <p:pic>
        <p:nvPicPr>
          <p:cNvPr id="124" name="LSTM RNN Demo-mLxsbWAYIpw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114941" y="5514543"/>
            <a:ext cx="6774918" cy="3461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68333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952500" y="37973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Still, there is a problem.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656135" y="4241800"/>
            <a:ext cx="8026748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2656135" y="6743700"/>
            <a:ext cx="8026748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2656135" y="1739900"/>
            <a:ext cx="8026748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4" name="Shape 194"/>
          <p:cNvSpPr/>
          <p:nvPr/>
        </p:nvSpPr>
        <p:spPr>
          <a:xfrm rot="16200000">
            <a:off x="6034509" y="5473700"/>
            <a:ext cx="1270001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5" name="Shape 195"/>
          <p:cNvSpPr/>
          <p:nvPr/>
        </p:nvSpPr>
        <p:spPr>
          <a:xfrm rot="16200000">
            <a:off x="6034509" y="2984500"/>
            <a:ext cx="1270001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6" name="Shape 196"/>
          <p:cNvSpPr/>
          <p:nvPr/>
        </p:nvSpPr>
        <p:spPr>
          <a:xfrm>
            <a:off x="4241800" y="6743700"/>
            <a:ext cx="1270000" cy="127000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97" name="Shape 197"/>
          <p:cNvSpPr/>
          <p:nvPr/>
        </p:nvSpPr>
        <p:spPr>
          <a:xfrm>
            <a:off x="4241800" y="4241800"/>
            <a:ext cx="1270000" cy="1270000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h_10</a:t>
            </a:r>
          </a:p>
        </p:txBody>
      </p:sp>
      <p:sp>
        <p:nvSpPr>
          <p:cNvPr id="198" name="Shape 198"/>
          <p:cNvSpPr/>
          <p:nvPr/>
        </p:nvSpPr>
        <p:spPr>
          <a:xfrm>
            <a:off x="8597900" y="1739900"/>
            <a:ext cx="1270000" cy="1270000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t_100</a:t>
            </a:r>
          </a:p>
        </p:txBody>
      </p:sp>
      <p:sp>
        <p:nvSpPr>
          <p:cNvPr id="199" name="Shape 199"/>
          <p:cNvSpPr/>
          <p:nvPr/>
        </p:nvSpPr>
        <p:spPr>
          <a:xfrm>
            <a:off x="7099300" y="6743700"/>
            <a:ext cx="1270000" cy="127000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k</a:t>
            </a:r>
          </a:p>
        </p:txBody>
      </p:sp>
      <p:sp>
        <p:nvSpPr>
          <p:cNvPr id="200" name="Shape 200"/>
          <p:cNvSpPr/>
          <p:nvPr/>
        </p:nvSpPr>
        <p:spPr>
          <a:xfrm>
            <a:off x="653719" y="7054850"/>
            <a:ext cx="12833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Input:</a:t>
            </a:r>
          </a:p>
        </p:txBody>
      </p:sp>
      <p:sp>
        <p:nvSpPr>
          <p:cNvPr id="201" name="Shape 201"/>
          <p:cNvSpPr/>
          <p:nvPr/>
        </p:nvSpPr>
        <p:spPr>
          <a:xfrm>
            <a:off x="425348" y="4279900"/>
            <a:ext cx="174010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Hidden</a:t>
            </a:r>
          </a:p>
          <a:p>
            <a:pPr/>
            <a:r>
              <a:t>State:</a:t>
            </a:r>
          </a:p>
        </p:txBody>
      </p:sp>
      <p:sp>
        <p:nvSpPr>
          <p:cNvPr id="202" name="Shape 202"/>
          <p:cNvSpPr/>
          <p:nvPr/>
        </p:nvSpPr>
        <p:spPr>
          <a:xfrm>
            <a:off x="475869" y="2051050"/>
            <a:ext cx="16390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Output:</a:t>
            </a:r>
          </a:p>
        </p:txBody>
      </p:sp>
      <p:sp>
        <p:nvSpPr>
          <p:cNvPr id="203" name="Shape 203"/>
          <p:cNvSpPr/>
          <p:nvPr/>
        </p:nvSpPr>
        <p:spPr>
          <a:xfrm>
            <a:off x="6363704" y="1739900"/>
            <a:ext cx="1270001" cy="1270000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t_50</a:t>
            </a:r>
          </a:p>
        </p:txBody>
      </p:sp>
      <p:sp>
        <p:nvSpPr>
          <p:cNvPr id="204" name="Shape 204"/>
          <p:cNvSpPr/>
          <p:nvPr/>
        </p:nvSpPr>
        <p:spPr>
          <a:xfrm>
            <a:off x="4278810" y="8489950"/>
            <a:ext cx="4781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Read and Write Gates!</a:t>
            </a:r>
          </a:p>
        </p:txBody>
      </p:sp>
      <p:sp>
        <p:nvSpPr>
          <p:cNvPr id="205" name="Shape 205"/>
          <p:cNvSpPr/>
          <p:nvPr/>
        </p:nvSpPr>
        <p:spPr>
          <a:xfrm>
            <a:off x="3816095" y="5803900"/>
            <a:ext cx="21214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write gate</a:t>
            </a:r>
          </a:p>
        </p:txBody>
      </p:sp>
      <p:sp>
        <p:nvSpPr>
          <p:cNvPr id="206" name="Shape 206"/>
          <p:cNvSpPr/>
          <p:nvPr/>
        </p:nvSpPr>
        <p:spPr>
          <a:xfrm>
            <a:off x="3921683" y="3117850"/>
            <a:ext cx="20880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read gate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5"/>
      <p:bldP build="p" bldLvl="5" animBg="1" rev="0" advAuto="0" spid="199" grpId="4"/>
      <p:bldP build="p" bldLvl="5" animBg="1" rev="0" advAuto="0" spid="197" grpId="2"/>
      <p:bldP build="whole" bldLvl="1" animBg="1" rev="0" advAuto="0" spid="206" grpId="7"/>
      <p:bldP build="whole" bldLvl="1" animBg="1" rev="0" advAuto="0" spid="204" grpId="8"/>
      <p:bldP build="p" bldLvl="5" animBg="1" rev="0" advAuto="0" spid="198" grpId="3"/>
      <p:bldP build="p" bldLvl="5" animBg="1" rev="0" advAuto="0" spid="196" grpId="1"/>
      <p:bldP build="p" bldLvl="5" animBg="1" rev="0" advAuto="0" spid="203" grpId="6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creen Shot 2015-10-12 at 4.13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763" y="553042"/>
            <a:ext cx="12731033" cy="9180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creen Shot 2015-10-12 at 4.14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054" y="133011"/>
            <a:ext cx="13194908" cy="9487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creen Shot 2015-10-12 at 4.19.0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5354" y="63500"/>
            <a:ext cx="10814092" cy="96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Training Issues</a:t>
            </a:r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916"/>
            </a:pPr>
            <a:r>
              <a:t>At the beginning of training, error reduction might be possible without “remembering” anything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Thus, the memory cell maybe abused as a “bias” unit modulated by multiplicative interactions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Solution: set the output bias to a negative value. Experiments show an LSTM unit with negative output bias learns faster.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Gers. et.al (2000) also advocate adding a bias of 1 to the forget gate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Truncated BPTT is typically used to train, although the paper uses RTRL (Real-time recurrent learning)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Limitations</a:t>
            </a:r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LSTM typically behaves like a feedforward net trained by backprop that sees the entire input. </a:t>
            </a:r>
          </a:p>
          <a:p>
            <a:pPr/>
            <a:r>
              <a:t>LSTM cannot distinguish if an input occurred 99 timesteps ago, or 100 time steps ago. Gradient based approaches find it difficult to count discrete time steps.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LSTM Advantages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Constant error carousels can help LSTM bridge large time gaps</a:t>
            </a:r>
          </a:p>
          <a:p>
            <a:pPr/>
            <a:r>
              <a:t>LSTM can handle noise, distributed representations, and continuous values (unlike HMM’s)</a:t>
            </a:r>
          </a:p>
          <a:p>
            <a:pPr/>
            <a:r>
              <a:t>There appears to be no need for parameter fine tuning</a:t>
            </a:r>
          </a:p>
          <a:p>
            <a:pPr/>
            <a:r>
              <a:t>LSTM’s update complexity is same as BPTT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LSTM Applications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Handwriting recognition (Graves et.al)</a:t>
            </a:r>
          </a:p>
          <a:p>
            <a:pPr/>
            <a:r>
              <a:t>Machine Translation (Sutskever et.al)</a:t>
            </a:r>
          </a:p>
          <a:p>
            <a:pPr/>
            <a:r>
              <a:t>Speech recognition (Graves et.al)</a:t>
            </a:r>
          </a:p>
          <a:p>
            <a:pPr/>
            <a:r>
              <a:t>Image Captioning (Vinyals et.al)</a:t>
            </a:r>
          </a:p>
          <a:p>
            <a:pPr>
              <a:defRPr i="1"/>
            </a:pPr>
            <a:r>
              <a:t>and potentially many more 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body" idx="14"/>
          </p:nvPr>
        </p:nvSpPr>
        <p:spPr>
          <a:xfrm>
            <a:off x="1270000" y="5741738"/>
            <a:ext cx="10464800" cy="685801"/>
          </a:xfrm>
          <a:prstGeom prst="rect">
            <a:avLst/>
          </a:prstGeom>
        </p:spPr>
        <p:txBody>
          <a:bodyPr/>
          <a:lstStyle/>
          <a:p>
            <a:pPr/>
            <a:r>
              <a:t>Fast forward 18 years</a:t>
            </a:r>
          </a:p>
        </p:txBody>
      </p:sp>
      <p:pic>
        <p:nvPicPr>
          <p:cNvPr id="22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0368" y="3023586"/>
            <a:ext cx="2144064" cy="2144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body" idx="14"/>
          </p:nvPr>
        </p:nvSpPr>
        <p:spPr>
          <a:xfrm>
            <a:off x="1270000" y="3975100"/>
            <a:ext cx="10464800" cy="1270001"/>
          </a:xfrm>
          <a:prstGeom prst="rect">
            <a:avLst/>
          </a:prstGeom>
        </p:spPr>
        <p:txBody>
          <a:bodyPr/>
          <a:lstStyle/>
          <a:p>
            <a:pPr/>
            <a:r>
              <a:t>However, RNN’s are difficult to train </a:t>
            </a:r>
          </a:p>
          <a:p>
            <a:pPr/>
            <a:r>
              <a:rPr i="1"/>
              <a:t>(as seen in previous classes)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creen Shot 2015-10-12 at 5.07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4379"/>
            <a:ext cx="7001815" cy="204344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32" name="Screen Shot 2015-10-12 at 5.17.0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7774" y="4565615"/>
            <a:ext cx="7143844" cy="24196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2592679" y="5451610"/>
            <a:ext cx="181645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GF RNN</a:t>
            </a:r>
          </a:p>
        </p:txBody>
      </p:sp>
      <p:sp>
        <p:nvSpPr>
          <p:cNvPr id="234" name="Shape 234"/>
          <p:cNvSpPr/>
          <p:nvPr/>
        </p:nvSpPr>
        <p:spPr>
          <a:xfrm>
            <a:off x="8777170" y="7877812"/>
            <a:ext cx="1105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GRU</a:t>
            </a:r>
          </a:p>
        </p:txBody>
      </p:sp>
      <p:sp>
        <p:nvSpPr>
          <p:cNvPr id="235" name="Shape 235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 Units Today</a:t>
            </a:r>
          </a:p>
        </p:txBody>
      </p:sp>
      <p:pic>
        <p:nvPicPr>
          <p:cNvPr id="236" name="Screen Shot 2015-10-14 at 8.20.2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1818" y="6769355"/>
            <a:ext cx="6669198" cy="163266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3289226" y="8807647"/>
            <a:ext cx="20711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Tree RNN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Gated Recurrent Unit (GRU)</a:t>
            </a:r>
          </a:p>
        </p:txBody>
      </p:sp>
      <p:pic>
        <p:nvPicPr>
          <p:cNvPr id="240" name="Screen Shot 2015-10-12 at 5.53.5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604" y="3055413"/>
            <a:ext cx="11537592" cy="363220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9970785" y="9237743"/>
            <a:ext cx="288569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pPr/>
            <a:r>
              <a:t>Figure credit: Chris Olah</a:t>
            </a:r>
          </a:p>
        </p:txBody>
      </p:sp>
      <p:sp>
        <p:nvSpPr>
          <p:cNvPr id="242" name="Shape 242"/>
          <p:cNvSpPr/>
          <p:nvPr/>
        </p:nvSpPr>
        <p:spPr>
          <a:xfrm>
            <a:off x="4793615" y="7139531"/>
            <a:ext cx="341757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Update gate : z</a:t>
            </a:r>
          </a:p>
          <a:p>
            <a:pPr/>
            <a:r>
              <a:t>Reset gate : 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creen Shot 2015-10-14 at 8.26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5539"/>
            <a:ext cx="13004800" cy="9382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Gated Feedback RNN</a:t>
            </a:r>
          </a:p>
          <a:p>
            <a:pPr defTabSz="490727">
              <a:defRPr sz="6719"/>
            </a:pPr>
            <a:r>
              <a:t>(GF-RNN)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People have been using “stacked” RNN’s for a while</a:t>
            </a:r>
          </a:p>
          <a:p>
            <a:pPr/>
            <a:r>
              <a:t>The idea is that the temporal dependencies resolve in a hierarchy (Bengio et.al)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creen Shot 2015-10-12 at 6.03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623" y="1074494"/>
            <a:ext cx="11821554" cy="760461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2815348" y="2564395"/>
            <a:ext cx="1270001" cy="462481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53" name="Shape 253"/>
          <p:cNvSpPr/>
          <p:nvPr/>
        </p:nvSpPr>
        <p:spPr>
          <a:xfrm>
            <a:off x="1076373" y="7153059"/>
            <a:ext cx="125775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RNN</a:t>
            </a:r>
          </a:p>
          <a:p>
            <a:pPr/>
            <a:r>
              <a:t>Stack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Gated Feedback RNN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People have been using “stacked” RNN’s for a while</a:t>
            </a:r>
          </a:p>
          <a:p>
            <a:pPr/>
            <a:r>
              <a:t>The idea is that the temporal dependencies resolve in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hierarchy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/>
            <a:r>
              <a:t>Recent work proposed a CW-RNN where units were updated in intervals of 2^i </a:t>
            </a:r>
            <a:br/>
            <a:r>
              <a:t>(where i ranges from 1 to 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creen Shot 2015-10-12 at 6.10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947" y="2040901"/>
            <a:ext cx="13096694" cy="5671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creen Shot 2015-10-12 at 6.15.2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40207"/>
            <a:ext cx="13004801" cy="474958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Gated Feedback RNN</a:t>
            </a:r>
          </a:p>
          <a:p>
            <a:pPr defTabSz="490727">
              <a:defRPr sz="6719"/>
            </a:pPr>
            <a:r>
              <a:t>(GF-RNN)</a:t>
            </a:r>
          </a:p>
        </p:txBody>
      </p:sp>
      <p:pic>
        <p:nvPicPr>
          <p:cNvPr id="262" name="Screen Shot 2015-10-12 at 6.31.24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63749" y="7979087"/>
            <a:ext cx="6277302" cy="1289392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8568597" y="3470719"/>
            <a:ext cx="10352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</a:t>
            </a:r>
            <a:r>
              <a:rPr baseline="31999"/>
              <a:t>3-&gt;3</a:t>
            </a:r>
          </a:p>
        </p:txBody>
      </p:sp>
      <p:sp>
        <p:nvSpPr>
          <p:cNvPr id="264" name="Shape 264"/>
          <p:cNvSpPr/>
          <p:nvPr/>
        </p:nvSpPr>
        <p:spPr>
          <a:xfrm>
            <a:off x="21077" y="7826493"/>
            <a:ext cx="38752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i="1"/>
              <a:t>Global</a:t>
            </a:r>
            <a:r>
              <a:t> Reset Gate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2"/>
      <p:bldP build="whole" bldLvl="1" animBg="1" rev="0" advAuto="0" spid="26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GF-RNN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the feedback links between stacks, GF-RNN can be applied to various models</a:t>
            </a:r>
          </a:p>
          <a:p>
            <a:pPr/>
            <a:r>
              <a:t>LSTM, GRU and vanilla RNN are explored:</a:t>
            </a:r>
          </a:p>
        </p:txBody>
      </p:sp>
      <p:pic>
        <p:nvPicPr>
          <p:cNvPr id="270" name="Screen Shot 2015-10-12 at 6.35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938" y="5302250"/>
            <a:ext cx="5600701" cy="88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Screen Shot 2015-10-12 at 6.35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3138" y="6460653"/>
            <a:ext cx="5702301" cy="86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Screen Shot 2015-10-12 at 6.36.3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5188" y="7766508"/>
            <a:ext cx="5918201" cy="876301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2341411" y="5296983"/>
            <a:ext cx="25278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Vanilla RNN</a:t>
            </a:r>
          </a:p>
        </p:txBody>
      </p:sp>
      <p:sp>
        <p:nvSpPr>
          <p:cNvPr id="274" name="Shape 274"/>
          <p:cNvSpPr/>
          <p:nvPr/>
        </p:nvSpPr>
        <p:spPr>
          <a:xfrm>
            <a:off x="2963889" y="6531745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LSTM</a:t>
            </a:r>
          </a:p>
        </p:txBody>
      </p:sp>
      <p:sp>
        <p:nvSpPr>
          <p:cNvPr id="275" name="Shape 275"/>
          <p:cNvSpPr/>
          <p:nvPr/>
        </p:nvSpPr>
        <p:spPr>
          <a:xfrm>
            <a:off x="3052814" y="7766508"/>
            <a:ext cx="11050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GRU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Experiments</a:t>
            </a:r>
          </a:p>
        </p:txBody>
      </p:sp>
      <p:sp>
        <p:nvSpPr>
          <p:cNvPr id="278" name="Shape 2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Character level language modeling</a:t>
            </a:r>
          </a:p>
          <a:p>
            <a:pPr/>
            <a:r>
              <a:t>Python program evaluation</a:t>
            </a:r>
          </a:p>
          <a:p>
            <a:pPr/>
            <a:r>
              <a:t>Training objective: negative log likelihood of sequences</a:t>
            </a:r>
          </a:p>
          <a:p>
            <a:pPr/>
            <a:r>
              <a:t>Evaluation metric: BPC (Bits Per Character)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Architectures to facilitate learning/representation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60045" indent="-360045" defTabSz="473201">
              <a:spcBef>
                <a:spcPts val="3400"/>
              </a:spcBef>
              <a:defRPr sz="291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Long Short-Term Memory</a:t>
            </a:r>
            <a:r>
              <a:t> </a:t>
            </a:r>
            <a:br/>
            <a:r>
              <a:rPr i="1"/>
              <a:t>Hochreiter and Schmidhuber, 1997</a:t>
            </a:r>
            <a:endParaRPr i="1"/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Bidirectional RNN’s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t>Schuster and Paliwal, 1997</a:t>
            </a:r>
            <a:endParaRPr i="1"/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Gated Feedback Recurrent Neural Networks</a:t>
            </a:r>
            <a:br/>
            <a:r>
              <a:rPr i="1"/>
              <a:t>Chung et.al., 2015</a:t>
            </a:r>
            <a:endParaRPr i="1"/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Tree Structured LSTM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rPr i="1"/>
              <a:t>Kai et.al., 2015</a:t>
            </a:r>
            <a:endParaRPr i="1"/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Multi-Dimensional RNN’s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t>Graves et.al., 2007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creen Shot 2015-10-14 at 10.04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65324"/>
            <a:ext cx="13004800" cy="542295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9970785" y="9237743"/>
            <a:ext cx="29845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pPr/>
            <a:r>
              <a:t>Figure credit: Main Paper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Validation BPC</a:t>
            </a:r>
          </a:p>
        </p:txBody>
      </p:sp>
      <p:pic>
        <p:nvPicPr>
          <p:cNvPr id="284" name="Screen Shot 2015-10-14 at 8.30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92504"/>
            <a:ext cx="13004800" cy="4730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Effect of Global Reset Gates</a:t>
            </a:r>
          </a:p>
        </p:txBody>
      </p:sp>
      <p:graphicFrame>
        <p:nvGraphicFramePr>
          <p:cNvPr id="287" name="Chart 287"/>
          <p:cNvGraphicFramePr/>
          <p:nvPr/>
        </p:nvGraphicFramePr>
        <p:xfrm>
          <a:off x="3764714" y="2571877"/>
          <a:ext cx="5404686" cy="499110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title"/>
          </p:nvPr>
        </p:nvSpPr>
        <p:spPr>
          <a:xfrm>
            <a:off x="901255" y="3570434"/>
            <a:ext cx="4536926" cy="2159001"/>
          </a:xfrm>
          <a:prstGeom prst="rect">
            <a:avLst/>
          </a:prstGeom>
        </p:spPr>
        <p:txBody>
          <a:bodyPr/>
          <a:lstStyle>
            <a:lvl1pPr defTabSz="356362">
              <a:defRPr sz="4880"/>
            </a:lvl1pPr>
          </a:lstStyle>
          <a:p>
            <a:pPr/>
            <a:r>
              <a:t>Python Program Evaluation</a:t>
            </a:r>
          </a:p>
        </p:txBody>
      </p:sp>
      <p:pic>
        <p:nvPicPr>
          <p:cNvPr id="290" name="Screen Shot 2015-10-14 at 10.14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5108" y="119571"/>
            <a:ext cx="6641557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An RNN that is not an RNN</a:t>
            </a:r>
          </a:p>
        </p:txBody>
      </p:sp>
      <p:sp>
        <p:nvSpPr>
          <p:cNvPr id="293" name="Shape 2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We use RNN’s after unrolling them, in any case</a:t>
            </a:r>
          </a:p>
          <a:p>
            <a:pPr marL="0" indent="0">
              <a:buSzTx/>
              <a:buNone/>
            </a:pPr>
            <a:r>
              <a:t>Why bother with unrolling one?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4895113" y="4552950"/>
            <a:ext cx="3214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Meet Tree RNN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creen Shot 2015-10-14 at 9.36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8746" y="0"/>
            <a:ext cx="1060730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creen Shot 2015-10-14 at 9.44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6352" y="510846"/>
            <a:ext cx="10185401" cy="548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Screen Shot 2015-10-14 at 9.45.1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6062" y="6261688"/>
            <a:ext cx="6905981" cy="889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Screen Shot 2015-10-14 at 9.48.3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17751" y="7416076"/>
            <a:ext cx="6242604" cy="1252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Tree RNN</a:t>
            </a:r>
          </a:p>
        </p:txBody>
      </p:sp>
      <p:sp>
        <p:nvSpPr>
          <p:cNvPr id="304" name="Shape 3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State of the art / close to it on Semantic Relatedness, and sentiment classification benchmarks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Many more!</a:t>
            </a:r>
          </a:p>
        </p:txBody>
      </p:sp>
      <p:sp>
        <p:nvSpPr>
          <p:cNvPr id="307" name="Shape 3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Check out this link for more awesome RNN’s:</a:t>
            </a:r>
          </a:p>
          <a:p>
            <a:pPr marL="0" indent="0">
              <a:buSzTx/>
              <a:buNone/>
            </a:pPr>
            <a:r>
              <a:rPr u="sng">
                <a:hlinkClick r:id="rId3" invalidUrl="" action="" tgtFrame="" tooltip="" history="1" highlightClick="0" endSnd="0"/>
              </a:rPr>
              <a:t>https://github.com/kjw0612/awesome-rnn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Long Short-Term Memory (LSTM)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RNN’s use the hidden state to store representations of recent inputs (“short term memory”)</a:t>
            </a:r>
          </a:p>
          <a:p>
            <a:pPr/>
            <a:r>
              <a:t>This is as opposed to long term memory (stored in weights)</a:t>
            </a:r>
          </a:p>
          <a:p>
            <a:pPr/>
            <a:r>
              <a:t>How do we enhance the short term memory of an RNN, so that it is useful for noisy inputs, and long range dependencies?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Long Short-Term Memory!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creen Shot 2015-10-14 at 6.56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28111"/>
            <a:ext cx="13004800" cy="489737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10096967" y="9241818"/>
            <a:ext cx="289026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pPr/>
            <a:r>
              <a:t>Image credit: Chris Olah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creen Shot 2015-10-12 at 3.35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1950" y="-48772"/>
            <a:ext cx="10894593" cy="817474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8624442" y="9296400"/>
            <a:ext cx="429031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r">
              <a:defRPr sz="2000"/>
            </a:pPr>
            <a:r>
              <a:t>Slide credit: Juergen Schmidhuber</a:t>
            </a:r>
          </a:p>
        </p:txBody>
      </p:sp>
      <p:sp>
        <p:nvSpPr>
          <p:cNvPr id="139" name="Shape 139"/>
          <p:cNvSpPr/>
          <p:nvPr/>
        </p:nvSpPr>
        <p:spPr>
          <a:xfrm>
            <a:off x="127000" y="8255000"/>
            <a:ext cx="487751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Exploding Gradients</a:t>
            </a:r>
          </a:p>
          <a:p>
            <a:pPr marL="444500" indent="-444500" algn="l">
              <a:buSzPct val="75000"/>
              <a:buChar char="•"/>
            </a:pPr>
            <a:r>
              <a:t>Vanishing Gradients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creen Shot 2015-10-12 at 3.50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23" y="374616"/>
            <a:ext cx="12542176" cy="8763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2386" y="2326000"/>
            <a:ext cx="7180028" cy="5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205993" y="202222"/>
            <a:ext cx="44595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Dhruv’s Lecture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