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5" r:id="rId1"/>
    <p:sldMasterId id="2147483687" r:id="rId2"/>
  </p:sldMasterIdLst>
  <p:notesMasterIdLst>
    <p:notesMasterId r:id="rId28"/>
  </p:notesMasterIdLst>
  <p:handoutMasterIdLst>
    <p:handoutMasterId r:id="rId29"/>
  </p:handoutMasterIdLst>
  <p:sldIdLst>
    <p:sldId id="256" r:id="rId3"/>
    <p:sldId id="517" r:id="rId4"/>
    <p:sldId id="514" r:id="rId5"/>
    <p:sldId id="518" r:id="rId6"/>
    <p:sldId id="520" r:id="rId7"/>
    <p:sldId id="521" r:id="rId8"/>
    <p:sldId id="522" r:id="rId9"/>
    <p:sldId id="526" r:id="rId10"/>
    <p:sldId id="525" r:id="rId11"/>
    <p:sldId id="545" r:id="rId12"/>
    <p:sldId id="527" r:id="rId13"/>
    <p:sldId id="528" r:id="rId14"/>
    <p:sldId id="534" r:id="rId15"/>
    <p:sldId id="531" r:id="rId16"/>
    <p:sldId id="532" r:id="rId17"/>
    <p:sldId id="533" r:id="rId18"/>
    <p:sldId id="537" r:id="rId19"/>
    <p:sldId id="536" r:id="rId20"/>
    <p:sldId id="544" r:id="rId21"/>
    <p:sldId id="535" r:id="rId22"/>
    <p:sldId id="538" r:id="rId23"/>
    <p:sldId id="539" r:id="rId24"/>
    <p:sldId id="541" r:id="rId25"/>
    <p:sldId id="543" r:id="rId26"/>
    <p:sldId id="542" r:id="rId27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9E8FF"/>
    <a:srgbClr val="5B5B6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9" autoAdjust="0"/>
    <p:restoredTop sz="93478" autoAdjust="0"/>
  </p:normalViewPr>
  <p:slideViewPr>
    <p:cSldViewPr>
      <p:cViewPr varScale="1">
        <p:scale>
          <a:sx n="113" d="100"/>
          <a:sy n="113" d="100"/>
        </p:scale>
        <p:origin x="-42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4735-A5D0-044D-BE7E-3A4B3C0A561F}" type="datetimeFigureOut">
              <a:rPr lang="en-US" smtClean="0"/>
              <a:pPr/>
              <a:t>10/14/15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C03F-7434-D740-BBB1-1637C88A1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7DD8A4E-80D5-E442-8CCA-D5A1F77B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8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9B584A-B9D8-443D-B09B-86E5AF592380}" type="slidenum">
              <a:rPr lang="en-US"/>
              <a:pPr/>
              <a:t>11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2474" indent="-28172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6884" indent="-22537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7637" indent="-22537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8391" indent="-22537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9144" indent="-225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9898" indent="-225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0651" indent="-225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31405" indent="-225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EC96302-3D4A-0142-9D99-0D8A99FF47A4}" type="slidenum">
              <a:rPr lang="en-US" sz="1200">
                <a:latin typeface="Times New Roman" charset="0"/>
              </a:rPr>
              <a:pPr eaLnBrk="1" hangingPunct="1"/>
              <a:t>13</a:t>
            </a:fld>
            <a:endParaRPr lang="en-US" sz="1200">
              <a:latin typeface="Times New Roman" charset="0"/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210053" y="694641"/>
            <a:ext cx="4437894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151" tIns="45075" rIns="90151" bIns="45075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9940" name="Text Box 3"/>
          <p:cNvSpPr>
            <a:spLocks noGrp="1" noChangeArrowheads="1"/>
          </p:cNvSpPr>
          <p:nvPr>
            <p:ph type="body"/>
          </p:nvPr>
        </p:nvSpPr>
        <p:spPr>
          <a:xfrm>
            <a:off x="687038" y="4343085"/>
            <a:ext cx="5483924" cy="41110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6FF14-906B-8C43-8206-00F0F407B0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AFEEC-C182-2D4A-848B-6A0ED98C1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168A2-5B33-FA46-93E8-3B51497323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Research at TTI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D4A4B-0330-AF4E-991D-7D58C0870B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89279-66D6-F54A-8DF6-8569F0E44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DD396-FCC9-5D4C-A19A-0D227FF654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D718F-682B-7343-BB3C-8AD7033243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E281-1F8F-6944-BFC1-D0DAE21D9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CFAE8-AF25-AC44-B97D-AB359B592C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 smtClean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5" Type="http://schemas.openxmlformats.org/officeDocument/2006/relationships/image" Target="../media/image13.wmf"/><Relationship Id="rId6" Type="http://schemas.openxmlformats.org/officeDocument/2006/relationships/image" Target="../media/image14.wmf"/><Relationship Id="rId7" Type="http://schemas.openxmlformats.org/officeDocument/2006/relationships/image" Target="../media/image15.wmf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1.wmf"/><Relationship Id="rId5" Type="http://schemas.openxmlformats.org/officeDocument/2006/relationships/image" Target="../media/image14.wmf"/><Relationship Id="rId6" Type="http://schemas.openxmlformats.org/officeDocument/2006/relationships/image" Target="../media/image15.wmf"/><Relationship Id="rId7" Type="http://schemas.openxmlformats.org/officeDocument/2006/relationships/image" Target="../media/image12.w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computing.ece.vt.edu/~f15ece6504/homework3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gif"/><Relationship Id="rId3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 smtClean="0"/>
              <a:t>ECE 6504: Deep Learning</a:t>
            </a:r>
            <a:br>
              <a:rPr lang="en-US" dirty="0" smtClean="0"/>
            </a:br>
            <a:r>
              <a:rPr lang="en-US" dirty="0" smtClean="0"/>
              <a:t>for Perception</a:t>
            </a:r>
            <a:endParaRPr lang="en-US" sz="3200" dirty="0"/>
          </a:p>
        </p:txBody>
      </p:sp>
      <p:sp>
        <p:nvSpPr>
          <p:cNvPr id="16" name="Subtitle 3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Dhruv Batra </a:t>
            </a:r>
          </a:p>
          <a:p>
            <a:r>
              <a:rPr lang="en-US" sz="2800" dirty="0" smtClean="0"/>
              <a:t>Virginia Tech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2307610"/>
            <a:ext cx="693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en-US" sz="24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Topics</a:t>
            </a:r>
            <a:r>
              <a:rPr lang="en-US" sz="24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: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Recurrent Neural Networks (RNNs)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 err="1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BackProp</a:t>
            </a:r>
            <a:r>
              <a:rPr lang="en-US" sz="20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 Through Time (BPTT)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Vanishing / Exploding Gradients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[</a:t>
            </a:r>
            <a:r>
              <a:rPr lang="en-US" sz="2000" kern="0" dirty="0" err="1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Abhishek</a:t>
            </a:r>
            <a:r>
              <a:rPr lang="en-US" sz="20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:] </a:t>
            </a:r>
            <a:r>
              <a:rPr lang="en-US" sz="2000" kern="0" dirty="0" err="1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Lua</a:t>
            </a:r>
            <a:r>
              <a:rPr lang="en-US" sz="20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 / Torch Tutorial</a:t>
            </a:r>
            <a:endParaRPr lang="en-US" sz="1600" kern="0" dirty="0" smtClean="0">
              <a:solidFill>
                <a:prstClr val="black"/>
              </a:solidFill>
              <a:latin typeface="Arial"/>
              <a:ea typeface="Osaka"/>
              <a:cs typeface="Osaka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2000" kern="0" dirty="0">
              <a:solidFill>
                <a:prstClr val="black"/>
              </a:solidFill>
              <a:latin typeface="Arial"/>
              <a:ea typeface="Osaka"/>
              <a:cs typeface="Osak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0"/>
            <a:ext cx="501711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21120" y="6578469"/>
            <a:ext cx="3383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Pinheiro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Collobert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, ICML14]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688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Why model sequences?</a:t>
            </a:r>
          </a:p>
        </p:txBody>
      </p:sp>
      <p:pic>
        <p:nvPicPr>
          <p:cNvPr id="20485" name="Picture 3" descr="w51-r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49438" y="1539875"/>
            <a:ext cx="1616075" cy="2879725"/>
          </a:xfrm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" y="1528763"/>
            <a:ext cx="8534400" cy="2898775"/>
            <a:chOff x="96" y="963"/>
            <a:chExt cx="5376" cy="1826"/>
          </a:xfrm>
        </p:grpSpPr>
        <p:pic>
          <p:nvPicPr>
            <p:cNvPr id="20488" name="Picture 5" descr="w51-e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10" y="963"/>
              <a:ext cx="962" cy="1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9" name="Picture 6" descr="w51-b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6" y="963"/>
              <a:ext cx="962" cy="1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0" name="Picture 7" descr="w51-a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90" y="973"/>
              <a:ext cx="940" cy="1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487" name="Picture 8" descr="w51-c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7488" y="1524000"/>
            <a:ext cx="169068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Figure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32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model sequences?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D718F-682B-7343-BB3C-8AD70332433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0" y="2260600"/>
            <a:ext cx="4279900" cy="2324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22577" y="6578469"/>
            <a:ext cx="1980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Alex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Graves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9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model</a:t>
            </a:r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547998" y="5405697"/>
            <a:ext cx="42799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 smtClean="0">
                <a:solidFill>
                  <a:srgbClr val="0064E2"/>
                </a:solidFill>
              </a:rPr>
              <a:t>Hidden Markov Model (HMM)</a:t>
            </a:r>
            <a:endParaRPr lang="en-US" i="1" dirty="0">
              <a:solidFill>
                <a:srgbClr val="0064E2"/>
              </a:solidFill>
            </a:endParaRP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1066800" y="2057400"/>
            <a:ext cx="1143000" cy="914400"/>
          </a:xfrm>
          <a:prstGeom prst="ellipse">
            <a:avLst/>
          </a:prstGeom>
          <a:noFill/>
          <a:ln w="57150">
            <a:solidFill>
              <a:srgbClr val="00007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ysClr val="windowText" lastClr="000000"/>
                </a:solidFill>
              </a:rPr>
              <a:t>Y</a:t>
            </a:r>
            <a:r>
              <a: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= {a,…z}</a:t>
            </a: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1066800" y="2971800"/>
            <a:ext cx="1143000" cy="1447800"/>
            <a:chOff x="384" y="2304"/>
            <a:chExt cx="720" cy="912"/>
          </a:xfrm>
        </p:grpSpPr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384" y="2640"/>
              <a:ext cx="720" cy="576"/>
              <a:chOff x="192" y="1104"/>
              <a:chExt cx="720" cy="576"/>
            </a:xfrm>
          </p:grpSpPr>
          <p:pic>
            <p:nvPicPr>
              <p:cNvPr id="11" name="Picture 6" descr="w51-b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48" y="1248"/>
                <a:ext cx="2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Oval 7"/>
              <p:cNvSpPr>
                <a:spLocks noChangeArrowheads="1"/>
              </p:cNvSpPr>
              <p:nvPr/>
            </p:nvSpPr>
            <p:spPr bwMode="auto">
              <a:xfrm>
                <a:off x="192" y="1104"/>
                <a:ext cx="720" cy="576"/>
              </a:xfrm>
              <a:prstGeom prst="ellips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kern="0" dirty="0">
                    <a:solidFill>
                      <a:sysClr val="windowText" lastClr="000000"/>
                    </a:solidFill>
                  </a:rPr>
                  <a:t>X</a:t>
                </a:r>
                <a:r>
                  <a:rPr kumimoji="0" lang="en-US" sz="16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1</a:t>
                </a: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=          </a:t>
                </a:r>
              </a:p>
            </p:txBody>
          </p:sp>
        </p:grpSp>
        <p:cxnSp>
          <p:nvCxnSpPr>
            <p:cNvPr id="10" name="AutoShape 8"/>
            <p:cNvCxnSpPr>
              <a:cxnSpLocks noChangeShapeType="1"/>
              <a:stCxn id="7" idx="4"/>
              <a:endCxn id="12" idx="0"/>
            </p:cNvCxnSpPr>
            <p:nvPr/>
          </p:nvCxnSpPr>
          <p:spPr bwMode="auto">
            <a:xfrm>
              <a:off x="744" y="2304"/>
              <a:ext cx="0" cy="336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3733800" y="2057400"/>
            <a:ext cx="4572000" cy="914400"/>
            <a:chOff x="2064" y="1728"/>
            <a:chExt cx="2880" cy="576"/>
          </a:xfrm>
        </p:grpSpPr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4224" y="1728"/>
              <a:ext cx="720" cy="576"/>
            </a:xfrm>
            <a:prstGeom prst="ellipse">
              <a:avLst/>
            </a:prstGeom>
            <a:noFill/>
            <a:ln w="57150">
              <a:solidFill>
                <a:srgbClr val="00007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>
                  <a:solidFill>
                    <a:sysClr val="windowText" lastClr="000000"/>
                  </a:solidFill>
                </a:rPr>
                <a:t>Y</a:t>
              </a:r>
              <a:r>
                <a:rPr kumimoji="0" lang="en-US" sz="16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5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= {a,…z}</a:t>
              </a:r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auto">
            <a:xfrm>
              <a:off x="2304" y="1728"/>
              <a:ext cx="720" cy="576"/>
            </a:xfrm>
            <a:prstGeom prst="ellipse">
              <a:avLst/>
            </a:prstGeom>
            <a:noFill/>
            <a:ln w="57150">
              <a:solidFill>
                <a:srgbClr val="00007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>
                  <a:solidFill>
                    <a:sysClr val="windowText" lastClr="000000"/>
                  </a:solidFill>
                </a:rPr>
                <a:t>Y</a:t>
              </a:r>
              <a:r>
                <a:rPr kumimoji="0" lang="en-US" sz="16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3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= {a,…z}</a:t>
              </a:r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3264" y="1728"/>
              <a:ext cx="720" cy="576"/>
            </a:xfrm>
            <a:prstGeom prst="ellipse">
              <a:avLst/>
            </a:prstGeom>
            <a:noFill/>
            <a:ln w="57150">
              <a:solidFill>
                <a:srgbClr val="00007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>
                  <a:solidFill>
                    <a:sysClr val="windowText" lastClr="000000"/>
                  </a:solidFill>
                </a:rPr>
                <a:t>Y</a:t>
              </a:r>
              <a:r>
                <a:rPr kumimoji="0" lang="en-US" sz="16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= {a,…z}</a:t>
              </a:r>
            </a:p>
          </p:txBody>
        </p:sp>
        <p:cxnSp>
          <p:nvCxnSpPr>
            <p:cNvPr id="17" name="AutoShape 13"/>
            <p:cNvCxnSpPr>
              <a:cxnSpLocks noChangeShapeType="1"/>
              <a:stCxn id="16" idx="6"/>
              <a:endCxn id="14" idx="2"/>
            </p:cNvCxnSpPr>
            <p:nvPr/>
          </p:nvCxnSpPr>
          <p:spPr bwMode="auto">
            <a:xfrm>
              <a:off x="4002" y="2016"/>
              <a:ext cx="204" cy="0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8" name="AutoShape 14"/>
            <p:cNvCxnSpPr>
              <a:cxnSpLocks noChangeShapeType="1"/>
              <a:stCxn id="15" idx="6"/>
              <a:endCxn id="16" idx="2"/>
            </p:cNvCxnSpPr>
            <p:nvPr/>
          </p:nvCxnSpPr>
          <p:spPr bwMode="auto">
            <a:xfrm>
              <a:off x="3042" y="2016"/>
              <a:ext cx="204" cy="0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9" name="AutoShape 15"/>
            <p:cNvCxnSpPr>
              <a:cxnSpLocks noChangeShapeType="1"/>
              <a:stCxn id="21" idx="6"/>
              <a:endCxn id="15" idx="2"/>
            </p:cNvCxnSpPr>
            <p:nvPr/>
          </p:nvCxnSpPr>
          <p:spPr bwMode="auto">
            <a:xfrm>
              <a:off x="2064" y="2016"/>
              <a:ext cx="240" cy="0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20" name="Group 16"/>
          <p:cNvGrpSpPr>
            <a:grpSpLocks/>
          </p:cNvGrpSpPr>
          <p:nvPr/>
        </p:nvGrpSpPr>
        <p:grpSpPr bwMode="auto">
          <a:xfrm>
            <a:off x="2209800" y="2057400"/>
            <a:ext cx="1524000" cy="914400"/>
            <a:chOff x="1104" y="1728"/>
            <a:chExt cx="960" cy="576"/>
          </a:xfrm>
        </p:grpSpPr>
        <p:sp>
          <p:nvSpPr>
            <p:cNvPr id="21" name="Oval 17"/>
            <p:cNvSpPr>
              <a:spLocks noChangeArrowheads="1"/>
            </p:cNvSpPr>
            <p:nvPr/>
          </p:nvSpPr>
          <p:spPr bwMode="auto">
            <a:xfrm>
              <a:off x="1344" y="1728"/>
              <a:ext cx="720" cy="576"/>
            </a:xfrm>
            <a:prstGeom prst="ellipse">
              <a:avLst/>
            </a:prstGeom>
            <a:noFill/>
            <a:ln w="57150">
              <a:solidFill>
                <a:srgbClr val="00007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>
                  <a:solidFill>
                    <a:sysClr val="windowText" lastClr="000000"/>
                  </a:solidFill>
                </a:rPr>
                <a:t>Y</a:t>
              </a:r>
              <a:r>
                <a:rPr kumimoji="0" lang="en-US" sz="16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= {a,…z}</a:t>
              </a:r>
            </a:p>
          </p:txBody>
        </p:sp>
        <p:cxnSp>
          <p:nvCxnSpPr>
            <p:cNvPr id="22" name="AutoShape 18"/>
            <p:cNvCxnSpPr>
              <a:cxnSpLocks noChangeShapeType="1"/>
              <a:stCxn id="7" idx="6"/>
              <a:endCxn id="21" idx="2"/>
            </p:cNvCxnSpPr>
            <p:nvPr/>
          </p:nvCxnSpPr>
          <p:spPr bwMode="auto">
            <a:xfrm>
              <a:off x="1104" y="2016"/>
              <a:ext cx="240" cy="0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23" name="Group 19"/>
          <p:cNvGrpSpPr>
            <a:grpSpLocks/>
          </p:cNvGrpSpPr>
          <p:nvPr/>
        </p:nvGrpSpPr>
        <p:grpSpPr bwMode="auto">
          <a:xfrm>
            <a:off x="2590800" y="2971800"/>
            <a:ext cx="1143000" cy="1447800"/>
            <a:chOff x="1344" y="2304"/>
            <a:chExt cx="720" cy="912"/>
          </a:xfrm>
        </p:grpSpPr>
        <p:grpSp>
          <p:nvGrpSpPr>
            <p:cNvPr id="24" name="Group 20"/>
            <p:cNvGrpSpPr>
              <a:grpSpLocks/>
            </p:cNvGrpSpPr>
            <p:nvPr/>
          </p:nvGrpSpPr>
          <p:grpSpPr bwMode="auto">
            <a:xfrm>
              <a:off x="1344" y="2640"/>
              <a:ext cx="720" cy="576"/>
              <a:chOff x="288" y="2112"/>
              <a:chExt cx="720" cy="576"/>
            </a:xfrm>
          </p:grpSpPr>
          <p:pic>
            <p:nvPicPr>
              <p:cNvPr id="26" name="Picture 21" descr="w51-r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2" y="2256"/>
                <a:ext cx="228" cy="28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sp>
            <p:nvSpPr>
              <p:cNvPr id="27" name="Oval 22"/>
              <p:cNvSpPr>
                <a:spLocks noChangeArrowheads="1"/>
              </p:cNvSpPr>
              <p:nvPr/>
            </p:nvSpPr>
            <p:spPr bwMode="auto">
              <a:xfrm>
                <a:off x="288" y="2112"/>
                <a:ext cx="720" cy="576"/>
              </a:xfrm>
              <a:prstGeom prst="ellips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kern="0" dirty="0">
                    <a:solidFill>
                      <a:sysClr val="windowText" lastClr="000000"/>
                    </a:solidFill>
                  </a:rPr>
                  <a:t>X</a:t>
                </a:r>
                <a:r>
                  <a:rPr kumimoji="0" lang="en-US" sz="16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2</a:t>
                </a: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</a:t>
                </a:r>
                <a:r>
                  <a:rPr lang="en-US" sz="1600" kern="0" noProof="0" dirty="0">
                    <a:solidFill>
                      <a:sysClr val="windowText" lastClr="000000"/>
                    </a:solidFill>
                  </a:rPr>
                  <a:t>=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25" name="AutoShape 23"/>
            <p:cNvCxnSpPr>
              <a:cxnSpLocks noChangeShapeType="1"/>
              <a:stCxn id="21" idx="4"/>
              <a:endCxn id="27" idx="0"/>
            </p:cNvCxnSpPr>
            <p:nvPr/>
          </p:nvCxnSpPr>
          <p:spPr bwMode="auto">
            <a:xfrm>
              <a:off x="1704" y="2304"/>
              <a:ext cx="0" cy="336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28" name="Group 24"/>
          <p:cNvGrpSpPr>
            <a:grpSpLocks/>
          </p:cNvGrpSpPr>
          <p:nvPr/>
        </p:nvGrpSpPr>
        <p:grpSpPr bwMode="auto">
          <a:xfrm>
            <a:off x="4114800" y="2971800"/>
            <a:ext cx="1143000" cy="1447800"/>
            <a:chOff x="2304" y="2304"/>
            <a:chExt cx="720" cy="912"/>
          </a:xfrm>
        </p:grpSpPr>
        <p:grpSp>
          <p:nvGrpSpPr>
            <p:cNvPr id="29" name="Group 25"/>
            <p:cNvGrpSpPr>
              <a:grpSpLocks/>
            </p:cNvGrpSpPr>
            <p:nvPr/>
          </p:nvGrpSpPr>
          <p:grpSpPr bwMode="auto">
            <a:xfrm>
              <a:off x="2304" y="2640"/>
              <a:ext cx="720" cy="576"/>
              <a:chOff x="1344" y="1968"/>
              <a:chExt cx="720" cy="576"/>
            </a:xfrm>
          </p:grpSpPr>
          <p:sp>
            <p:nvSpPr>
              <p:cNvPr id="31" name="Oval 26"/>
              <p:cNvSpPr>
                <a:spLocks noChangeArrowheads="1"/>
              </p:cNvSpPr>
              <p:nvPr/>
            </p:nvSpPr>
            <p:spPr bwMode="auto">
              <a:xfrm>
                <a:off x="1344" y="1968"/>
                <a:ext cx="720" cy="576"/>
              </a:xfrm>
              <a:prstGeom prst="ellips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kern="0" dirty="0">
                    <a:solidFill>
                      <a:sysClr val="windowText" lastClr="000000"/>
                    </a:solidFill>
                  </a:rPr>
                  <a:t>X</a:t>
                </a:r>
                <a:r>
                  <a:rPr kumimoji="0" lang="en-US" sz="16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3</a:t>
                </a: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=          </a:t>
                </a:r>
              </a:p>
            </p:txBody>
          </p:sp>
          <p:pic>
            <p:nvPicPr>
              <p:cNvPr id="32" name="Picture 27" descr="w51-a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776" y="2112"/>
                <a:ext cx="211" cy="28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</p:grpSp>
        <p:cxnSp>
          <p:nvCxnSpPr>
            <p:cNvPr id="30" name="AutoShape 28"/>
            <p:cNvCxnSpPr>
              <a:cxnSpLocks noChangeShapeType="1"/>
              <a:stCxn id="15" idx="4"/>
              <a:endCxn id="31" idx="0"/>
            </p:cNvCxnSpPr>
            <p:nvPr/>
          </p:nvCxnSpPr>
          <p:spPr bwMode="auto">
            <a:xfrm>
              <a:off x="2664" y="2304"/>
              <a:ext cx="0" cy="336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33" name="Group 29"/>
          <p:cNvGrpSpPr>
            <a:grpSpLocks/>
          </p:cNvGrpSpPr>
          <p:nvPr/>
        </p:nvGrpSpPr>
        <p:grpSpPr bwMode="auto">
          <a:xfrm>
            <a:off x="5638800" y="2971800"/>
            <a:ext cx="1143000" cy="1447800"/>
            <a:chOff x="3264" y="2304"/>
            <a:chExt cx="720" cy="912"/>
          </a:xfrm>
        </p:grpSpPr>
        <p:grpSp>
          <p:nvGrpSpPr>
            <p:cNvPr id="34" name="Group 30"/>
            <p:cNvGrpSpPr>
              <a:grpSpLocks/>
            </p:cNvGrpSpPr>
            <p:nvPr/>
          </p:nvGrpSpPr>
          <p:grpSpPr bwMode="auto">
            <a:xfrm>
              <a:off x="3264" y="2640"/>
              <a:ext cx="720" cy="576"/>
              <a:chOff x="2208" y="1824"/>
              <a:chExt cx="720" cy="576"/>
            </a:xfrm>
          </p:grpSpPr>
          <p:pic>
            <p:nvPicPr>
              <p:cNvPr id="36" name="Picture 31" descr="w51-c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641" y="1968"/>
                <a:ext cx="23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" name="Oval 32"/>
              <p:cNvSpPr>
                <a:spLocks noChangeArrowheads="1"/>
              </p:cNvSpPr>
              <p:nvPr/>
            </p:nvSpPr>
            <p:spPr bwMode="auto">
              <a:xfrm>
                <a:off x="2208" y="1824"/>
                <a:ext cx="720" cy="576"/>
              </a:xfrm>
              <a:prstGeom prst="ellips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kern="0" dirty="0">
                    <a:solidFill>
                      <a:sysClr val="windowText" lastClr="000000"/>
                    </a:solidFill>
                  </a:rPr>
                  <a:t>X</a:t>
                </a:r>
                <a:r>
                  <a:rPr kumimoji="0" lang="en-US" sz="16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4</a:t>
                </a: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=          </a:t>
                </a:r>
              </a:p>
            </p:txBody>
          </p:sp>
        </p:grpSp>
        <p:cxnSp>
          <p:nvCxnSpPr>
            <p:cNvPr id="35" name="AutoShape 33"/>
            <p:cNvCxnSpPr>
              <a:cxnSpLocks noChangeShapeType="1"/>
              <a:stCxn id="16" idx="4"/>
              <a:endCxn id="37" idx="0"/>
            </p:cNvCxnSpPr>
            <p:nvPr/>
          </p:nvCxnSpPr>
          <p:spPr bwMode="auto">
            <a:xfrm>
              <a:off x="3624" y="2304"/>
              <a:ext cx="0" cy="336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38" name="Group 34"/>
          <p:cNvGrpSpPr>
            <a:grpSpLocks/>
          </p:cNvGrpSpPr>
          <p:nvPr/>
        </p:nvGrpSpPr>
        <p:grpSpPr bwMode="auto">
          <a:xfrm>
            <a:off x="7162800" y="2971800"/>
            <a:ext cx="1143000" cy="1447800"/>
            <a:chOff x="4224" y="2304"/>
            <a:chExt cx="720" cy="912"/>
          </a:xfrm>
        </p:grpSpPr>
        <p:grpSp>
          <p:nvGrpSpPr>
            <p:cNvPr id="39" name="Group 35"/>
            <p:cNvGrpSpPr>
              <a:grpSpLocks/>
            </p:cNvGrpSpPr>
            <p:nvPr/>
          </p:nvGrpSpPr>
          <p:grpSpPr bwMode="auto">
            <a:xfrm>
              <a:off x="4224" y="2640"/>
              <a:ext cx="720" cy="576"/>
              <a:chOff x="3408" y="1824"/>
              <a:chExt cx="720" cy="576"/>
            </a:xfrm>
          </p:grpSpPr>
          <p:pic>
            <p:nvPicPr>
              <p:cNvPr id="41" name="Picture 36" descr="w51-e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864" y="1968"/>
                <a:ext cx="2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" name="Oval 37"/>
              <p:cNvSpPr>
                <a:spLocks noChangeArrowheads="1"/>
              </p:cNvSpPr>
              <p:nvPr/>
            </p:nvSpPr>
            <p:spPr bwMode="auto">
              <a:xfrm>
                <a:off x="3408" y="1824"/>
                <a:ext cx="720" cy="576"/>
              </a:xfrm>
              <a:prstGeom prst="ellips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kern="0" dirty="0">
                    <a:solidFill>
                      <a:sysClr val="windowText" lastClr="000000"/>
                    </a:solidFill>
                  </a:rPr>
                  <a:t>X</a:t>
                </a:r>
                <a:r>
                  <a:rPr kumimoji="0" lang="en-US" sz="16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5</a:t>
                </a: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=          </a:t>
                </a:r>
              </a:p>
            </p:txBody>
          </p:sp>
        </p:grpSp>
        <p:cxnSp>
          <p:nvCxnSpPr>
            <p:cNvPr id="40" name="AutoShape 38"/>
            <p:cNvCxnSpPr>
              <a:cxnSpLocks noChangeShapeType="1"/>
              <a:stCxn id="14" idx="4"/>
              <a:endCxn id="42" idx="0"/>
            </p:cNvCxnSpPr>
            <p:nvPr/>
          </p:nvCxnSpPr>
          <p:spPr bwMode="auto">
            <a:xfrm>
              <a:off x="4584" y="2304"/>
              <a:ext cx="0" cy="336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4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Figure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4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4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628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model sequences?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input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1400"/>
            <a:ext cx="9144000" cy="2175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474" y="1803400"/>
            <a:ext cx="2773926" cy="939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32280" y="6578469"/>
            <a:ext cx="3161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Bengio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Goodfellow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Courville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669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model sequences?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inputs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02249"/>
            <a:ext cx="9144000" cy="25413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500" y="2057400"/>
            <a:ext cx="3162300" cy="673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32280" y="6578469"/>
            <a:ext cx="3161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Bengio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Goodfellow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Courville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7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model sequences?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inputs and outputs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07978"/>
            <a:ext cx="9144000" cy="34928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32280" y="6578469"/>
            <a:ext cx="3161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Bengio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Goodfellow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Courville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831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model sequences?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Neural Nets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268738"/>
            <a:ext cx="5576637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566" y="2362200"/>
            <a:ext cx="5040434" cy="2590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22577" y="6578469"/>
            <a:ext cx="1980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Alex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Graves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354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model sequences?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a spectrum…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144000" cy="28622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7227" y="4690408"/>
            <a:ext cx="11702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Input: No sequence</a:t>
            </a:r>
          </a:p>
          <a:p>
            <a:r>
              <a:rPr lang="en-US" dirty="0" smtClean="0"/>
              <a:t>Output: No sequence</a:t>
            </a:r>
          </a:p>
          <a:p>
            <a:r>
              <a:rPr lang="en-US" dirty="0" smtClean="0"/>
              <a:t>Example: “standard” classification /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regression problems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48006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Input: No sequence</a:t>
            </a:r>
            <a:endParaRPr lang="en-US" dirty="0"/>
          </a:p>
          <a:p>
            <a:r>
              <a:rPr lang="en-US" dirty="0" smtClean="0"/>
              <a:t>Output: Sequence</a:t>
            </a:r>
          </a:p>
          <a:p>
            <a:r>
              <a:rPr lang="en-US" dirty="0" smtClean="0"/>
              <a:t>Example: Im2Caption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4200" y="4800600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Input: Sequence</a:t>
            </a:r>
            <a:endParaRPr lang="en-US" dirty="0"/>
          </a:p>
          <a:p>
            <a:r>
              <a:rPr lang="en-US" dirty="0" smtClean="0"/>
              <a:t>Output: No sequence</a:t>
            </a:r>
          </a:p>
          <a:p>
            <a:r>
              <a:rPr lang="en-US" dirty="0" smtClean="0"/>
              <a:t>Example: sentence classification, multiple-choice question answering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3000" y="480060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Input: Sequence</a:t>
            </a:r>
            <a:endParaRPr lang="en-US" dirty="0"/>
          </a:p>
          <a:p>
            <a:r>
              <a:rPr lang="en-US" dirty="0" smtClean="0"/>
              <a:t>Output: Sequence</a:t>
            </a:r>
          </a:p>
          <a:p>
            <a:r>
              <a:rPr lang="en-US" dirty="0" smtClean="0"/>
              <a:t>Example: machine translation, video captioning, open-ended question answering, video question answering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89882" y="6578469"/>
            <a:ext cx="2246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Andrej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Karpathy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727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 smtClean="0"/>
              <a:t>Things can get arbitrarily complex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4700"/>
            <a:ext cx="9144000" cy="27570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24184" y="6578469"/>
            <a:ext cx="2177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Image Credit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: Herbert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Jaeger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073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HW3</a:t>
            </a:r>
            <a:endParaRPr lang="en-US" dirty="0"/>
          </a:p>
          <a:p>
            <a:pPr lvl="1"/>
            <a:r>
              <a:rPr lang="en-US" dirty="0"/>
              <a:t>Out today</a:t>
            </a:r>
          </a:p>
          <a:p>
            <a:pPr lvl="1"/>
            <a:r>
              <a:rPr lang="en-US" dirty="0"/>
              <a:t>Due </a:t>
            </a:r>
            <a:r>
              <a:rPr lang="en-US" dirty="0" smtClean="0"/>
              <a:t>in 2 weeks</a:t>
            </a:r>
            <a:endParaRPr lang="en-US" dirty="0"/>
          </a:p>
          <a:p>
            <a:pPr lvl="1"/>
            <a:r>
              <a:rPr lang="en-US" dirty="0"/>
              <a:t>Please please please please please start </a:t>
            </a:r>
            <a:r>
              <a:rPr lang="en-US" dirty="0" smtClean="0"/>
              <a:t>early</a:t>
            </a:r>
          </a:p>
          <a:p>
            <a:pPr lvl="1"/>
            <a:r>
              <a:rPr lang="en-US" dirty="0">
                <a:hlinkClick r:id="rId2"/>
              </a:rPr>
              <a:t>https://computing.ece.vt.edu/~f15ece6504/</a:t>
            </a:r>
            <a:r>
              <a:rPr lang="en-US" dirty="0" smtClean="0">
                <a:hlinkClick r:id="rId2"/>
              </a:rPr>
              <a:t>homework3/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99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Parameter </a:t>
            </a:r>
            <a:r>
              <a:rPr lang="en-US" dirty="0" smtClean="0"/>
              <a:t>Sharing + Unrolling</a:t>
            </a:r>
          </a:p>
          <a:p>
            <a:pPr lvl="1"/>
            <a:r>
              <a:rPr lang="en-US" dirty="0" smtClean="0"/>
              <a:t>Keeps numbers of parameters in check</a:t>
            </a:r>
          </a:p>
          <a:p>
            <a:pPr lvl="1"/>
            <a:r>
              <a:rPr lang="en-US" dirty="0" smtClean="0"/>
              <a:t>Allows arbitrary sequence lengths!</a:t>
            </a:r>
          </a:p>
          <a:p>
            <a:pPr lvl="1"/>
            <a:endParaRPr lang="en-US" dirty="0"/>
          </a:p>
          <a:p>
            <a:r>
              <a:rPr lang="en-US" dirty="0" smtClean="0"/>
              <a:t>“Depth”</a:t>
            </a:r>
          </a:p>
          <a:p>
            <a:pPr lvl="1"/>
            <a:r>
              <a:rPr lang="en-US" dirty="0" smtClean="0"/>
              <a:t>Measured in the usual sense of layers</a:t>
            </a:r>
          </a:p>
          <a:p>
            <a:pPr lvl="1"/>
            <a:r>
              <a:rPr lang="en-US" dirty="0" smtClean="0"/>
              <a:t>Not unrolled </a:t>
            </a:r>
            <a:r>
              <a:rPr lang="en-US" dirty="0" err="1" smtClean="0"/>
              <a:t>timesteps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Learning</a:t>
            </a:r>
          </a:p>
          <a:p>
            <a:pPr lvl="1"/>
            <a:r>
              <a:rPr lang="en-US" dirty="0" smtClean="0"/>
              <a:t>Is tricky even for “shallow” models due to unrolling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67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Recurrent </a:t>
            </a:r>
            <a:r>
              <a:rPr lang="en-US" dirty="0"/>
              <a:t>Neural Networks (RNNs)</a:t>
            </a:r>
          </a:p>
          <a:p>
            <a:endParaRPr lang="en-US" dirty="0" smtClean="0"/>
          </a:p>
          <a:p>
            <a:r>
              <a:rPr lang="en-US" dirty="0" smtClean="0"/>
              <a:t>Learning </a:t>
            </a:r>
          </a:p>
          <a:p>
            <a:pPr lvl="1"/>
            <a:r>
              <a:rPr lang="en-US" dirty="0" err="1" smtClean="0"/>
              <a:t>BackProp</a:t>
            </a:r>
            <a:r>
              <a:rPr lang="en-US" dirty="0" smtClean="0"/>
              <a:t> </a:t>
            </a:r>
            <a:r>
              <a:rPr lang="en-US" dirty="0"/>
              <a:t>Through Time (BPTT)</a:t>
            </a:r>
          </a:p>
          <a:p>
            <a:pPr lvl="1"/>
            <a:r>
              <a:rPr lang="en-US" dirty="0" smtClean="0"/>
              <a:t>Vanishing </a:t>
            </a:r>
            <a:r>
              <a:rPr lang="en-US" dirty="0"/>
              <a:t>/ Exploding Gradients</a:t>
            </a:r>
          </a:p>
          <a:p>
            <a:endParaRPr lang="en-US" dirty="0" smtClean="0"/>
          </a:p>
          <a:p>
            <a:r>
              <a:rPr lang="en-US" dirty="0" smtClean="0"/>
              <a:t>[</a:t>
            </a:r>
            <a:r>
              <a:rPr lang="en-US" dirty="0" err="1"/>
              <a:t>Abhishek</a:t>
            </a:r>
            <a:r>
              <a:rPr lang="en-US" dirty="0"/>
              <a:t>:] </a:t>
            </a:r>
            <a:r>
              <a:rPr lang="en-US" dirty="0" err="1"/>
              <a:t>Lua</a:t>
            </a:r>
            <a:r>
              <a:rPr lang="en-US" dirty="0"/>
              <a:t> / Torch Tutorial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23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7420"/>
            <a:ext cx="9144000" cy="52009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07090" y="6578469"/>
            <a:ext cx="2211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Image Credit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: Richard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Socher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620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 [</a:t>
            </a:r>
            <a:r>
              <a:rPr lang="en-US" dirty="0" err="1" smtClean="0"/>
              <a:t>Pascanu</a:t>
            </a:r>
            <a:r>
              <a:rPr lang="en-US" dirty="0" smtClean="0"/>
              <a:t> et al]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Intuition</a:t>
            </a:r>
          </a:p>
          <a:p>
            <a:pPr lvl="2"/>
            <a:r>
              <a:rPr lang="en-US" dirty="0" smtClean="0"/>
              <a:t>Error surface of a single hidden unit RNN; High curvature walls</a:t>
            </a:r>
          </a:p>
          <a:p>
            <a:pPr lvl="2"/>
            <a:r>
              <a:rPr lang="en-US" dirty="0" smtClean="0"/>
              <a:t>Solid lines: standard gradient descent trajectories</a:t>
            </a:r>
          </a:p>
          <a:p>
            <a:pPr lvl="2"/>
            <a:r>
              <a:rPr lang="en-US" dirty="0" smtClean="0"/>
              <a:t>Dashed lines: gradient rescaled to fix problem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552700"/>
            <a:ext cx="60579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51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Pseudocode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708111"/>
            <a:ext cx="6629400" cy="23181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7090" y="6578469"/>
            <a:ext cx="2211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Image Credit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: Richard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Socher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95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Smart Initialization and </a:t>
            </a:r>
            <a:r>
              <a:rPr lang="en-US" dirty="0" err="1" smtClean="0"/>
              <a:t>ReLus</a:t>
            </a:r>
            <a:endParaRPr lang="en-US" dirty="0" smtClean="0"/>
          </a:p>
          <a:p>
            <a:pPr lvl="1"/>
            <a:r>
              <a:rPr lang="en-US" dirty="0" smtClean="0"/>
              <a:t>[</a:t>
            </a:r>
            <a:r>
              <a:rPr lang="en-US" dirty="0" err="1" smtClean="0"/>
              <a:t>Socher</a:t>
            </a:r>
            <a:r>
              <a:rPr lang="en-US" dirty="0" smtClean="0"/>
              <a:t> et al 2013]</a:t>
            </a:r>
          </a:p>
          <a:p>
            <a:pPr lvl="1"/>
            <a:r>
              <a:rPr lang="en-US" i="1" dirty="0" smtClean="0"/>
              <a:t>A Simple Way to Initialize Recurrent Networks of Rectified Linear </a:t>
            </a:r>
            <a:r>
              <a:rPr lang="en-US" dirty="0" smtClean="0"/>
              <a:t>Units, Le et al.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946401"/>
            <a:ext cx="4584432" cy="360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45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Recurrent </a:t>
            </a:r>
            <a:r>
              <a:rPr lang="en-US" dirty="0"/>
              <a:t>Neural Networks (RNNs)</a:t>
            </a:r>
          </a:p>
          <a:p>
            <a:endParaRPr lang="en-US" dirty="0" smtClean="0"/>
          </a:p>
          <a:p>
            <a:r>
              <a:rPr lang="en-US" dirty="0" smtClean="0"/>
              <a:t>Learning </a:t>
            </a:r>
          </a:p>
          <a:p>
            <a:pPr lvl="1"/>
            <a:r>
              <a:rPr lang="en-US" dirty="0" err="1" smtClean="0"/>
              <a:t>BackProp</a:t>
            </a:r>
            <a:r>
              <a:rPr lang="en-US" dirty="0" smtClean="0"/>
              <a:t> </a:t>
            </a:r>
            <a:r>
              <a:rPr lang="en-US" dirty="0"/>
              <a:t>Through Time (BPTT)</a:t>
            </a:r>
          </a:p>
          <a:p>
            <a:pPr lvl="1"/>
            <a:r>
              <a:rPr lang="en-US" dirty="0" smtClean="0"/>
              <a:t>Vanishing </a:t>
            </a:r>
            <a:r>
              <a:rPr lang="en-US" dirty="0"/>
              <a:t>/ Exploding Gradients</a:t>
            </a:r>
          </a:p>
          <a:p>
            <a:endParaRPr lang="en-US" dirty="0" smtClean="0"/>
          </a:p>
          <a:p>
            <a:r>
              <a:rPr lang="en-US" dirty="0" smtClean="0"/>
              <a:t>[</a:t>
            </a:r>
            <a:r>
              <a:rPr lang="en-US" dirty="0" err="1"/>
              <a:t>Abhishek</a:t>
            </a:r>
            <a:r>
              <a:rPr lang="en-US" dirty="0"/>
              <a:t>:] </a:t>
            </a:r>
            <a:r>
              <a:rPr lang="en-US" dirty="0" err="1"/>
              <a:t>Lua</a:t>
            </a:r>
            <a:r>
              <a:rPr lang="en-US" dirty="0"/>
              <a:t> / Torch Tutorial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21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Topic: RNNs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87470"/>
            <a:ext cx="7237076" cy="22653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3371936"/>
            <a:ext cx="2984500" cy="34992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77944" y="6578469"/>
            <a:ext cx="2246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Andrej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Karpathy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88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Synonyms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Recurrent Neural Networks (RNNs)</a:t>
            </a:r>
          </a:p>
          <a:p>
            <a:endParaRPr lang="en-US" dirty="0" smtClean="0"/>
          </a:p>
          <a:p>
            <a:r>
              <a:rPr lang="en-US" dirty="0" smtClean="0"/>
              <a:t>Recursive </a:t>
            </a:r>
            <a:r>
              <a:rPr lang="en-US" dirty="0"/>
              <a:t>Neural </a:t>
            </a:r>
            <a:r>
              <a:rPr lang="en-US" dirty="0" smtClean="0"/>
              <a:t>Networks</a:t>
            </a:r>
          </a:p>
          <a:p>
            <a:pPr lvl="1"/>
            <a:r>
              <a:rPr lang="en-US" dirty="0" smtClean="0"/>
              <a:t>General </a:t>
            </a:r>
            <a:r>
              <a:rPr lang="en-US" dirty="0" err="1" smtClean="0"/>
              <a:t>familty</a:t>
            </a:r>
            <a:r>
              <a:rPr lang="en-US" dirty="0" smtClean="0"/>
              <a:t>; think graphs instead of chains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Types:</a:t>
            </a:r>
          </a:p>
          <a:p>
            <a:pPr lvl="1"/>
            <a:r>
              <a:rPr lang="en-US" dirty="0" smtClean="0"/>
              <a:t>Long Short Term Memory (LSTMs)</a:t>
            </a:r>
          </a:p>
          <a:p>
            <a:pPr lvl="1"/>
            <a:r>
              <a:rPr lang="en-US" dirty="0" smtClean="0"/>
              <a:t>Gated Recurrent Units (GRUs)</a:t>
            </a:r>
          </a:p>
          <a:p>
            <a:pPr lvl="1"/>
            <a:r>
              <a:rPr lang="en-US" dirty="0"/>
              <a:t>Hopfield network</a:t>
            </a:r>
          </a:p>
          <a:p>
            <a:pPr lvl="1"/>
            <a:r>
              <a:rPr lang="en-US" dirty="0"/>
              <a:t>Elman networks</a:t>
            </a:r>
          </a:p>
          <a:p>
            <a:pPr lvl="1"/>
            <a:r>
              <a:rPr lang="en-US" dirty="0" smtClean="0"/>
              <a:t>…</a:t>
            </a:r>
          </a:p>
          <a:p>
            <a:endParaRPr lang="en-US" dirty="0" smtClean="0"/>
          </a:p>
          <a:p>
            <a:r>
              <a:rPr lang="en-US" dirty="0" smtClean="0"/>
              <a:t>Algorithms</a:t>
            </a:r>
          </a:p>
          <a:p>
            <a:pPr lvl="1"/>
            <a:r>
              <a:rPr lang="en-US" dirty="0" err="1" smtClean="0"/>
              <a:t>BackProp</a:t>
            </a:r>
            <a:r>
              <a:rPr lang="en-US" dirty="0" smtClean="0"/>
              <a:t> Through Time (BPTT)</a:t>
            </a:r>
          </a:p>
          <a:p>
            <a:pPr lvl="1"/>
            <a:r>
              <a:rPr lang="en-US" dirty="0" err="1"/>
              <a:t>BackProp</a:t>
            </a:r>
            <a:r>
              <a:rPr lang="en-US" dirty="0"/>
              <a:t> Through </a:t>
            </a:r>
            <a:r>
              <a:rPr lang="en-US" dirty="0" smtClean="0"/>
              <a:t>Structure </a:t>
            </a:r>
            <a:r>
              <a:rPr lang="en-US" dirty="0"/>
              <a:t>(</a:t>
            </a:r>
            <a:r>
              <a:rPr lang="en-US" dirty="0" smtClean="0"/>
              <a:t>BPTS)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73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wrong with MLPs?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1: Can’t model sequences</a:t>
            </a:r>
          </a:p>
          <a:p>
            <a:pPr lvl="1"/>
            <a:r>
              <a:rPr lang="en-US" dirty="0" smtClean="0"/>
              <a:t>Fixed-sized Inputs &amp; Outputs</a:t>
            </a:r>
          </a:p>
          <a:p>
            <a:pPr lvl="1"/>
            <a:r>
              <a:rPr lang="en-US" dirty="0" smtClean="0"/>
              <a:t>No temporal structure</a:t>
            </a:r>
          </a:p>
          <a:p>
            <a:endParaRPr lang="en-US" dirty="0" smtClean="0"/>
          </a:p>
          <a:p>
            <a:r>
              <a:rPr lang="en-US" dirty="0" smtClean="0"/>
              <a:t>Problem 2: Pure feed-forward processing</a:t>
            </a:r>
          </a:p>
          <a:p>
            <a:pPr lvl="1"/>
            <a:r>
              <a:rPr lang="en-US" dirty="0" smtClean="0"/>
              <a:t>No “memory”, no feedback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810000"/>
            <a:ext cx="3657600" cy="27058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1341" y="6578469"/>
            <a:ext cx="2403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Alex Graves, book</a:t>
            </a:r>
          </a:p>
        </p:txBody>
      </p:sp>
    </p:spTree>
    <p:extLst>
      <p:ext uri="{BB962C8B-B14F-4D97-AF65-F5344CB8AC3E}">
        <p14:creationId xmlns:p14="http://schemas.microsoft.com/office/powerpoint/2010/main" val="2020142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Sequences are everywhere…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33332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93875" y="6578469"/>
            <a:ext cx="3238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Alex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Graves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and Kevin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Gimpel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191000"/>
            <a:ext cx="7213600" cy="218440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 bwMode="auto">
          <a:xfrm rot="2907571">
            <a:off x="1452890" y="5844024"/>
            <a:ext cx="990600" cy="228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0080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7543800" cy="3033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82472"/>
            <a:ext cx="9144000" cy="279452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Even where you might not expect a sequence…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602556" y="6578469"/>
            <a:ext cx="2020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Vinyals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et al.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695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Even where you might not expect a sequence… 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06057" y="6578469"/>
            <a:ext cx="2613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Ba et al.;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Gregor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et al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257800"/>
          </a:xfrm>
        </p:spPr>
        <p:txBody>
          <a:bodyPr/>
          <a:lstStyle/>
          <a:p>
            <a:r>
              <a:rPr lang="en-US" dirty="0" smtClean="0"/>
              <a:t>Input ordering = sequence</a:t>
            </a:r>
            <a:endParaRPr lang="en-US" dirty="0"/>
          </a:p>
        </p:txBody>
      </p:sp>
      <p:pic>
        <p:nvPicPr>
          <p:cNvPr id="12" name="Picture 11" descr="house_rea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44" y="1625600"/>
            <a:ext cx="2759456" cy="4927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pic>
        <p:nvPicPr>
          <p:cNvPr id="13" name="Picture 12" descr="house_generat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421" y="1622681"/>
            <a:ext cx="4937799" cy="477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27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i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pictures.thmx</Template>
  <TotalTime>48110</TotalTime>
  <Words>782</Words>
  <Application>Microsoft Macintosh PowerPoint</Application>
  <PresentationFormat>On-screen Show (4:3)</PresentationFormat>
  <Paragraphs>188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pictures</vt:lpstr>
      <vt:lpstr>Blank Presentation</vt:lpstr>
      <vt:lpstr>ECE 6504: Deep Learning for Perception</vt:lpstr>
      <vt:lpstr>Administrativia</vt:lpstr>
      <vt:lpstr>Plan for Today</vt:lpstr>
      <vt:lpstr>New Topic: RNNs</vt:lpstr>
      <vt:lpstr>Synonyms</vt:lpstr>
      <vt:lpstr>What’s wrong with MLPs?</vt:lpstr>
      <vt:lpstr>Sequences are everywhere…</vt:lpstr>
      <vt:lpstr>Even where you might not expect a sequence… </vt:lpstr>
      <vt:lpstr>Even where you might not expect a sequence… </vt:lpstr>
      <vt:lpstr>PowerPoint Presentation</vt:lpstr>
      <vt:lpstr>Why model sequences?</vt:lpstr>
      <vt:lpstr>Why model sequences?</vt:lpstr>
      <vt:lpstr>Name that model</vt:lpstr>
      <vt:lpstr>How do we model sequences?</vt:lpstr>
      <vt:lpstr>How do we model sequences?</vt:lpstr>
      <vt:lpstr>How do we model sequences?</vt:lpstr>
      <vt:lpstr>How do we model sequences?</vt:lpstr>
      <vt:lpstr>How do we model sequences?</vt:lpstr>
      <vt:lpstr>Things can get arbitrarily complex</vt:lpstr>
      <vt:lpstr>Key Ideas</vt:lpstr>
      <vt:lpstr>Plan for Today</vt:lpstr>
      <vt:lpstr>BPTT</vt:lpstr>
      <vt:lpstr>Illustration [Pascanu et al]</vt:lpstr>
      <vt:lpstr>Fix #1</vt:lpstr>
      <vt:lpstr>Fix #2</vt:lpstr>
    </vt:vector>
  </TitlesOfParts>
  <Manager/>
  <Company>Virginia Tech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5984: Introduction to Machine Learning</dc:title>
  <dc:subject>Machine Learning</dc:subject>
  <dc:creator>Dhruv Batra</dc:creator>
  <cp:keywords/>
  <dc:description/>
  <cp:lastModifiedBy>Dhruv Batra</cp:lastModifiedBy>
  <cp:revision>2720</cp:revision>
  <cp:lastPrinted>2015-04-01T17:45:43Z</cp:lastPrinted>
  <dcterms:created xsi:type="dcterms:W3CDTF">2013-03-06T19:31:42Z</dcterms:created>
  <dcterms:modified xsi:type="dcterms:W3CDTF">2015-10-15T02:23:00Z</dcterms:modified>
  <cp:category/>
</cp:coreProperties>
</file>