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9"/>
  </p:notesMasterIdLst>
  <p:sldIdLst>
    <p:sldId id="256" r:id="rId2"/>
    <p:sldId id="287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7" r:id="rId13"/>
    <p:sldId id="288" r:id="rId14"/>
    <p:sldId id="290" r:id="rId15"/>
    <p:sldId id="294" r:id="rId16"/>
    <p:sldId id="308" r:id="rId17"/>
    <p:sldId id="309" r:id="rId18"/>
    <p:sldId id="293" r:id="rId19"/>
    <p:sldId id="296" r:id="rId20"/>
    <p:sldId id="310" r:id="rId21"/>
    <p:sldId id="311" r:id="rId22"/>
    <p:sldId id="289" r:id="rId23"/>
    <p:sldId id="291" r:id="rId24"/>
    <p:sldId id="292" r:id="rId25"/>
    <p:sldId id="312" r:id="rId26"/>
    <p:sldId id="295" r:id="rId27"/>
    <p:sldId id="313" r:id="rId2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8"/>
    <p:restoredTop sz="78969"/>
  </p:normalViewPr>
  <p:slideViewPr>
    <p:cSldViewPr snapToGrid="0" snapToObjects="1">
      <p:cViewPr>
        <p:scale>
          <a:sx n="95" d="100"/>
          <a:sy n="95" d="100"/>
        </p:scale>
        <p:origin x="1256" y="-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90029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Goal of work is to use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FCn</a:t>
            </a:r>
            <a:r>
              <a:rPr lang="en-US" baseline="0" dirty="0" smtClean="0"/>
              <a:t> to predict class at every pixel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Transfer existing classification models to dense prediction tasks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344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849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448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383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layer </a:t>
            </a:r>
            <a:r>
              <a:rPr lang="en-US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deconvolutional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filters are fixed to bilinear inter- </a:t>
            </a:r>
            <a:r>
              <a:rPr lang="en-US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polation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while intermediate </a:t>
            </a:r>
            <a:r>
              <a:rPr lang="en-US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upsampling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layers are initial- </a:t>
            </a:r>
            <a:r>
              <a:rPr lang="en-US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ized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bilinear </a:t>
            </a:r>
            <a:r>
              <a:rPr lang="en-US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upsampling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Changing only the filters and layer strides of a </a:t>
            </a:r>
            <a:r>
              <a:rPr lang="en-US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convnet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produce the same output as this shift-and-stitch trick.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26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similar classification accuracy, our implementation of </a:t>
            </a:r>
            <a:r>
              <a:rPr lang="en-US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GoogLeNet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did not match this segmentation result.”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8062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VAL NUMBERS.</a:t>
            </a:r>
            <a:r>
              <a:rPr lang="en-US" baseline="0" dirty="0" smtClean="0"/>
              <a:t> </a:t>
            </a:r>
            <a:r>
              <a:rPr lang="en-US" dirty="0" smtClean="0"/>
              <a:t>Just begun and they are already state of the art</a:t>
            </a:r>
          </a:p>
          <a:p>
            <a:endParaRPr lang="en-US" dirty="0" smtClean="0"/>
          </a:p>
          <a:p>
            <a:r>
              <a:rPr lang="en-US" dirty="0" smtClean="0"/>
              <a:t>They initialize using</a:t>
            </a:r>
            <a:r>
              <a:rPr lang="en-US" baseline="0" dirty="0" smtClean="0"/>
              <a:t> the classification models trained on </a:t>
            </a:r>
            <a:r>
              <a:rPr lang="en-US" baseline="0" dirty="0" err="1" smtClean="0"/>
              <a:t>imagenet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Train with per-pixel multinomial loss and validate with mean intersection over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99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132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772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“Max fusion made learning difficult due to gradient switching.”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Decreasing the stride of pooling layers is the most straightforward way to obtain finer predictions. However, doing so is problematic for our VGG16-based net.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Setting the pool5 layer to have stride 1 requires our </a:t>
            </a:r>
            <a:r>
              <a:rPr lang="en-US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convolutionalized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fc6 to have a kernel size of 14 × 14 in order to maintain its receptive field size. In </a:t>
            </a:r>
            <a:r>
              <a:rPr lang="en-US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tion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their computational cost, we had difficulty learning such large filters. We made an attempt to re-architect the layers above pool5 with smaller filters, but were not </a:t>
            </a:r>
            <a:r>
              <a:rPr lang="en-US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cessful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achieving comparable performance; one possible explanation is that the initialization from </a:t>
            </a:r>
            <a:r>
              <a:rPr lang="en-US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ImageNet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-trained weights in the upper layers is important.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1459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= only fine tuning in final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7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using existing networks is transfer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8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17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1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following 3 results, dropout</a:t>
            </a:r>
            <a:r>
              <a:rPr lang="en-US" baseline="0" dirty="0" smtClean="0"/>
              <a:t> was used when used in original network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SDS: MCG proposals, feature extraction, SVM to classify, region refinement</a:t>
            </a:r>
          </a:p>
        </p:txBody>
      </p:sp>
    </p:spTree>
    <p:extLst>
      <p:ext uri="{BB962C8B-B14F-4D97-AF65-F5344CB8AC3E}">
        <p14:creationId xmlns:p14="http://schemas.microsoft.com/office/powerpoint/2010/main" val="1574788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Gupta: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 proposals (using depth and </a:t>
            </a:r>
            <a:r>
              <a:rPr lang="en-US" sz="11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deep features for depth and </a:t>
            </a:r>
            <a:r>
              <a:rPr lang="en-US" sz="11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1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svm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classifier, segmentation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Gupta et all encode depth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differently (surface </a:t>
            </a:r>
            <a:r>
              <a:rPr lang="en-US" sz="11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normals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height from ground included)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RGBD (early fusion) little improvement, perhaps difficult to </a:t>
            </a:r>
            <a:r>
              <a:rPr lang="en-US" sz="11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propogate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meaningful gradients through model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add depth information, we train on a model upgraded to take four-channel RGB-D input (early fusion)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787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Semantic: bridge, mountain, sun,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Geometric: horizontal,</a:t>
            </a:r>
            <a:r>
              <a:rPr lang="en-US" baseline="0" dirty="0" smtClean="0"/>
              <a:t> vertical, sky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Farabet</a:t>
            </a:r>
            <a:r>
              <a:rPr lang="en-US" baseline="0" dirty="0" smtClean="0"/>
              <a:t>: multi-scale </a:t>
            </a:r>
            <a:r>
              <a:rPr lang="en-US" baseline="0" dirty="0" err="1" smtClean="0"/>
              <a:t>convnet</a:t>
            </a:r>
            <a:r>
              <a:rPr lang="en-US" baseline="0" dirty="0" smtClean="0"/>
              <a:t>, averaging class predictions across </a:t>
            </a:r>
            <a:r>
              <a:rPr lang="en-US" baseline="0" dirty="0" err="1" smtClean="0"/>
              <a:t>superpixels</a:t>
            </a:r>
            <a:endParaRPr lang="en-US" baseline="0" dirty="0" smtClean="0"/>
          </a:p>
          <a:p>
            <a:r>
              <a:rPr lang="en-US" baseline="0" dirty="0" err="1" smtClean="0"/>
              <a:t>Pinheiro</a:t>
            </a:r>
            <a:r>
              <a:rPr lang="en-US" baseline="0" dirty="0" smtClean="0"/>
              <a:t>: patch based learning using multiple scales with </a:t>
            </a:r>
            <a:r>
              <a:rPr lang="en-US" baseline="0" dirty="0" err="1" smtClean="0"/>
              <a:t>rcnns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37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+ NYUD net for multi-modal input and SIFT Flow net for multi-task output</a:t>
            </a:r>
          </a:p>
        </p:txBody>
      </p:sp>
    </p:spTree>
    <p:extLst>
      <p:ext uri="{BB962C8B-B14F-4D97-AF65-F5344CB8AC3E}">
        <p14:creationId xmlns:p14="http://schemas.microsoft.com/office/powerpoint/2010/main" val="932862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Many segmentation methods powered by Caffe, most FCNs</a:t>
            </a:r>
          </a:p>
        </p:txBody>
      </p:sp>
    </p:spTree>
    <p:extLst>
      <p:ext uri="{BB962C8B-B14F-4D97-AF65-F5344CB8AC3E}">
        <p14:creationId xmlns:p14="http://schemas.microsoft.com/office/powerpoint/2010/main" val="14431550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228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178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2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613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2936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222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note omissions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“activations”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fixed size input, single label output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desire: efficient per-pixel output</a:t>
            </a:r>
          </a:p>
        </p:txBody>
      </p:sp>
    </p:spTree>
    <p:extLst>
      <p:ext uri="{BB962C8B-B14F-4D97-AF65-F5344CB8AC3E}">
        <p14:creationId xmlns:p14="http://schemas.microsoft.com/office/powerpoint/2010/main" val="255789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60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iming>
    <p:tnLst>
      <p:par>
        <p:cTn id="1" dur="indefinite" restart="never" nodeType="tmRoot"/>
      </p:par>
    </p:tnLst>
  </p:timing>
  <p:hf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://caffe.berkeleyvision.org/" TargetMode="External"/><Relationship Id="rId5" Type="http://schemas.openxmlformats.org/officeDocument/2006/relationships/image" Target="../media/image29.png"/><Relationship Id="rId6" Type="http://schemas.openxmlformats.org/officeDocument/2006/relationships/hyperlink" Target="https://github.com/BVLC/caffe" TargetMode="External"/><Relationship Id="rId7" Type="http://schemas.openxmlformats.org/officeDocument/2006/relationships/hyperlink" Target="http://fcn.berkeleyvision.or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685800" y="4129626"/>
            <a:ext cx="7772400" cy="54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UC Berkeley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685800" y="8429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/>
              <a:t>Fully Convolutional Networks</a:t>
            </a:r>
            <a:br>
              <a:rPr lang="en" sz="3600" dirty="0"/>
            </a:br>
            <a:r>
              <a:rPr lang="en" sz="3600" dirty="0"/>
              <a:t>for Semantic Segmentation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ubTitle" idx="4294967295"/>
          </p:nvPr>
        </p:nvSpPr>
        <p:spPr>
          <a:xfrm>
            <a:off x="533400" y="3677013"/>
            <a:ext cx="7772400" cy="471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Jonathan Long*    Evan </a:t>
            </a:r>
            <a:r>
              <a:rPr lang="en" sz="2400" dirty="0" err="1">
                <a:solidFill>
                  <a:srgbClr val="000000"/>
                </a:solidFill>
              </a:rPr>
              <a:t>Shelhamer</a:t>
            </a:r>
            <a:r>
              <a:rPr lang="en" sz="2400" dirty="0">
                <a:solidFill>
                  <a:srgbClr val="000000"/>
                </a:solidFill>
              </a:rPr>
              <a:t>*    Trevor Darrell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 dirty="0"/>
          </a:p>
        </p:txBody>
      </p:sp>
      <p:sp>
        <p:nvSpPr>
          <p:cNvPr id="8" name="Shape 30"/>
          <p:cNvSpPr txBox="1">
            <a:spLocks/>
          </p:cNvSpPr>
          <p:nvPr/>
        </p:nvSpPr>
        <p:spPr>
          <a:xfrm>
            <a:off x="685800" y="4466437"/>
            <a:ext cx="7772400" cy="54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Presented by: Gordon Christie</a:t>
            </a:r>
            <a:endParaRPr lang="en" sz="2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  <p:pic>
        <p:nvPicPr>
          <p:cNvPr id="9" name="Shape 33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322" y="817886"/>
            <a:ext cx="5520556" cy="2859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1083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50274"/>
            <a:ext cx="9144001" cy="2042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becoming fully convolutional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50274"/>
            <a:ext cx="9144001" cy="2042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upsampling output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</p:spTree>
    <p:extLst>
      <p:ext uri="{BB962C8B-B14F-4D97-AF65-F5344CB8AC3E}">
        <p14:creationId xmlns:p14="http://schemas.microsoft.com/office/powerpoint/2010/main" val="77721049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1503400" y="4053587"/>
            <a:ext cx="1131899" cy="32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conv, pool,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nonlinearity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725" y="3783687"/>
            <a:ext cx="95250" cy="257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Shape 150"/>
          <p:cNvGrpSpPr/>
          <p:nvPr/>
        </p:nvGrpSpPr>
        <p:grpSpPr>
          <a:xfrm>
            <a:off x="6731825" y="3398350"/>
            <a:ext cx="1131899" cy="580199"/>
            <a:chOff x="5212375" y="4498425"/>
            <a:chExt cx="1131899" cy="580199"/>
          </a:xfrm>
        </p:grpSpPr>
        <p:sp>
          <p:nvSpPr>
            <p:cNvPr id="151" name="Shape 151"/>
            <p:cNvSpPr txBox="1"/>
            <p:nvPr/>
          </p:nvSpPr>
          <p:spPr>
            <a:xfrm>
              <a:off x="5212375" y="4748925"/>
              <a:ext cx="1131899" cy="329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upsampling</a:t>
              </a:r>
            </a:p>
          </p:txBody>
        </p:sp>
        <p:pic>
          <p:nvPicPr>
            <p:cNvPr id="152" name="Shape 1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30700" y="4498425"/>
              <a:ext cx="95250" cy="257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" name="Shape 153"/>
          <p:cNvGrpSpPr/>
          <p:nvPr/>
        </p:nvGrpSpPr>
        <p:grpSpPr>
          <a:xfrm>
            <a:off x="7445725" y="3694825"/>
            <a:ext cx="1548900" cy="688474"/>
            <a:chOff x="5896825" y="4530500"/>
            <a:chExt cx="1548900" cy="688474"/>
          </a:xfrm>
        </p:grpSpPr>
        <p:sp>
          <p:nvSpPr>
            <p:cNvPr id="154" name="Shape 154"/>
            <p:cNvSpPr txBox="1"/>
            <p:nvPr/>
          </p:nvSpPr>
          <p:spPr>
            <a:xfrm>
              <a:off x="5896825" y="4889275"/>
              <a:ext cx="1548900" cy="329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pixelwise</a:t>
              </a:r>
              <a:br>
                <a:rPr lang="en"/>
              </a:br>
              <a:r>
                <a:rPr lang="en"/>
                <a:t>output + loss</a:t>
              </a:r>
            </a:p>
          </p:txBody>
        </p:sp>
        <p:pic>
          <p:nvPicPr>
            <p:cNvPr id="155" name="Shape 1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23650" y="4530500"/>
              <a:ext cx="95250" cy="257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end-to-end, pixels-to-pixels network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50274"/>
            <a:ext cx="9144001" cy="2042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</p:spTree>
    <p:extLst>
      <p:ext uri="{BB962C8B-B14F-4D97-AF65-F5344CB8AC3E}">
        <p14:creationId xmlns:p14="http://schemas.microsoft.com/office/powerpoint/2010/main" val="364686248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Predictions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Shift-and-stitch: trick that yields dense predictions without interpolation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err="1" smtClean="0"/>
              <a:t>Upsampling</a:t>
            </a:r>
            <a:r>
              <a:rPr lang="en-US" sz="2400" dirty="0" smtClean="0"/>
              <a:t> via </a:t>
            </a:r>
            <a:r>
              <a:rPr lang="en-US" sz="2400" dirty="0" err="1" smtClean="0"/>
              <a:t>deconvolution</a:t>
            </a:r>
            <a:endParaRPr lang="en-US" sz="24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Shift-and-stitch used in preliminary experiments, but not included in final model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err="1" smtClean="0"/>
              <a:t>Upsampling</a:t>
            </a:r>
            <a:r>
              <a:rPr lang="en-US" sz="2400" dirty="0" smtClean="0"/>
              <a:t> found to be more effective and efficient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79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56"/>
    </mc:Choice>
    <mc:Fallback xmlns="">
      <p:transition spd="slow" advTm="8265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to Dense FCN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 smtClean="0"/>
              <a:t>Convolutionalize</a:t>
            </a:r>
            <a:r>
              <a:rPr lang="en-US" sz="2400" dirty="0" smtClean="0"/>
              <a:t> proven classification architectures: </a:t>
            </a:r>
            <a:r>
              <a:rPr lang="en-US" sz="2400" dirty="0" err="1" smtClean="0"/>
              <a:t>AlexNet</a:t>
            </a:r>
            <a:r>
              <a:rPr lang="en-US" sz="2400" dirty="0" smtClean="0"/>
              <a:t>, VGG, and </a:t>
            </a:r>
            <a:r>
              <a:rPr lang="en-US" sz="2400" dirty="0" err="1" smtClean="0"/>
              <a:t>GoogLeNet</a:t>
            </a:r>
            <a:r>
              <a:rPr lang="en-US" sz="2400" dirty="0" smtClean="0"/>
              <a:t> (reimplementation)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Remove classification layer and convert all fully connected layers to convolutions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Append 1x1 convolution with channel dimensions and </a:t>
            </a:r>
            <a:r>
              <a:rPr lang="en-US" sz="2400" dirty="0">
                <a:sym typeface="Wingdings"/>
              </a:rPr>
              <a:t>predict scores at each of the coarse output </a:t>
            </a:r>
            <a:r>
              <a:rPr lang="en-US" sz="2400" dirty="0" smtClean="0">
                <a:sym typeface="Wingdings"/>
              </a:rPr>
              <a:t>locations</a:t>
            </a:r>
            <a:r>
              <a:rPr lang="en-US" sz="2400" dirty="0" smtClean="0"/>
              <a:t> (21 categories + background for PASCAL)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50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68"/>
    </mc:Choice>
    <mc:Fallback xmlns="">
      <p:transition spd="slow" advTm="6076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 to Dense FCN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1153085"/>
          </a:xfrm>
        </p:spPr>
        <p:txBody>
          <a:bodyPr/>
          <a:lstStyle/>
          <a:p>
            <a:r>
              <a:rPr lang="en-US" sz="2400" dirty="0" smtClean="0"/>
              <a:t>Cast </a:t>
            </a:r>
            <a:r>
              <a:rPr lang="en-US" sz="2400" dirty="0"/>
              <a:t>ILSVRC classifiers into FCNs </a:t>
            </a:r>
            <a:r>
              <a:rPr lang="en-US" sz="2400" dirty="0" smtClean="0"/>
              <a:t> and compare </a:t>
            </a:r>
            <a:r>
              <a:rPr lang="en-US" sz="2400" dirty="0"/>
              <a:t>performance on validation set of PASCAL 2011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37" y="2255912"/>
            <a:ext cx="5864976" cy="239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2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35"/>
    </mc:Choice>
    <mc:Fallback xmlns="">
      <p:transition spd="slow" advTm="2553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spectrum of deep features</a:t>
            </a:r>
          </a:p>
        </p:txBody>
      </p:sp>
      <p:grpSp>
        <p:nvGrpSpPr>
          <p:cNvPr id="164" name="Shape 164"/>
          <p:cNvGrpSpPr/>
          <p:nvPr/>
        </p:nvGrpSpPr>
        <p:grpSpPr>
          <a:xfrm>
            <a:off x="4523425" y="3841775"/>
            <a:ext cx="1644000" cy="331800"/>
            <a:chOff x="1184450" y="4020350"/>
            <a:chExt cx="1644000" cy="331800"/>
          </a:xfrm>
        </p:grpSpPr>
        <p:sp>
          <p:nvSpPr>
            <p:cNvPr id="165" name="Shape 165"/>
            <p:cNvSpPr/>
            <p:nvPr/>
          </p:nvSpPr>
          <p:spPr>
            <a:xfrm>
              <a:off x="2170850" y="4020350"/>
              <a:ext cx="328800" cy="329699"/>
            </a:xfrm>
            <a:prstGeom prst="rect">
              <a:avLst/>
            </a:prstGeom>
            <a:solidFill>
              <a:srgbClr val="C8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842050" y="4020350"/>
              <a:ext cx="328800" cy="331800"/>
            </a:xfrm>
            <a:prstGeom prst="rect">
              <a:avLst/>
            </a:prstGeom>
            <a:solidFill>
              <a:srgbClr val="FF191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513250" y="4020350"/>
              <a:ext cx="328800" cy="329999"/>
            </a:xfrm>
            <a:prstGeom prst="rect">
              <a:avLst/>
            </a:prstGeom>
            <a:solidFill>
              <a:srgbClr val="FF69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184450" y="4020350"/>
              <a:ext cx="328800" cy="329699"/>
            </a:xfrm>
            <a:prstGeom prst="rect">
              <a:avLst/>
            </a:prstGeom>
            <a:solidFill>
              <a:srgbClr val="FFB9B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2499650" y="4020350"/>
              <a:ext cx="328800" cy="329699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0" name="Shape 170"/>
          <p:cNvSpPr txBox="1"/>
          <p:nvPr/>
        </p:nvSpPr>
        <p:spPr>
          <a:xfrm>
            <a:off x="457200" y="1295070"/>
            <a:ext cx="8562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combine </a:t>
            </a:r>
            <a:r>
              <a:rPr lang="en" sz="2400" i="1"/>
              <a:t>where</a:t>
            </a:r>
            <a:r>
              <a:rPr lang="en" sz="2400"/>
              <a:t> (local, shallow) with </a:t>
            </a:r>
            <a:r>
              <a:rPr lang="en" sz="2400" i="1"/>
              <a:t>what</a:t>
            </a:r>
            <a:r>
              <a:rPr lang="en" sz="2400"/>
              <a:t> (global, deep)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4472600" y="4216800"/>
            <a:ext cx="53933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fuse features into </a:t>
            </a:r>
            <a:r>
              <a:rPr lang="en" sz="1800" b="1"/>
              <a:t>deep jet</a:t>
            </a:r>
          </a:p>
          <a:p>
            <a:pPr rtl="0">
              <a:spcBef>
                <a:spcPts val="0"/>
              </a:spcBef>
              <a:buNone/>
            </a:pPr>
            <a:endParaRPr sz="1800" b="1"/>
          </a:p>
          <a:p>
            <a:pPr lvl="0" rtl="0">
              <a:spcBef>
                <a:spcPts val="0"/>
              </a:spcBef>
              <a:buNone/>
            </a:pPr>
            <a:r>
              <a:rPr lang="en"/>
              <a:t>(cf. Hariharan et al. CVPR15 “hypercolumn”)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12" y="2123209"/>
            <a:ext cx="8042576" cy="125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124925" y="3480862"/>
            <a:ext cx="95250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</p:spTree>
    <p:extLst>
      <p:ext uri="{BB962C8B-B14F-4D97-AF65-F5344CB8AC3E}">
        <p14:creationId xmlns:p14="http://schemas.microsoft.com/office/powerpoint/2010/main" val="1129033333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skip layers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r="16352"/>
          <a:stretch/>
        </p:blipFill>
        <p:spPr>
          <a:xfrm>
            <a:off x="138875" y="1430075"/>
            <a:ext cx="6792260" cy="3457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Shape 181"/>
          <p:cNvGrpSpPr/>
          <p:nvPr/>
        </p:nvGrpSpPr>
        <p:grpSpPr>
          <a:xfrm>
            <a:off x="3925078" y="2734183"/>
            <a:ext cx="1518599" cy="1454700"/>
            <a:chOff x="3812703" y="2589108"/>
            <a:chExt cx="1518599" cy="1454700"/>
          </a:xfrm>
        </p:grpSpPr>
        <p:pic>
          <p:nvPicPr>
            <p:cNvPr id="182" name="Shape 18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589682">
              <a:off x="4705215" y="2955855"/>
              <a:ext cx="95257" cy="25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Shape 18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8210318">
              <a:off x="4254070" y="3400635"/>
              <a:ext cx="95257" cy="2571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Shape 184"/>
            <p:cNvSpPr txBox="1"/>
            <p:nvPr/>
          </p:nvSpPr>
          <p:spPr>
            <a:xfrm rot="2588524">
              <a:off x="3698514" y="3138175"/>
              <a:ext cx="1746977" cy="35656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>
                  <a:solidFill>
                    <a:srgbClr val="CC4125"/>
                  </a:solidFill>
                </a:rPr>
                <a:t>skip to fuse layers!</a:t>
              </a:r>
            </a:p>
          </p:txBody>
        </p:sp>
      </p:grpSp>
      <p:grpSp>
        <p:nvGrpSpPr>
          <p:cNvPr id="185" name="Shape 185"/>
          <p:cNvGrpSpPr/>
          <p:nvPr/>
        </p:nvGrpSpPr>
        <p:grpSpPr>
          <a:xfrm>
            <a:off x="6875107" y="1861875"/>
            <a:ext cx="1811692" cy="3195137"/>
            <a:chOff x="6875107" y="1861875"/>
            <a:chExt cx="1811692" cy="3195137"/>
          </a:xfrm>
        </p:grpSpPr>
        <p:sp>
          <p:nvSpPr>
            <p:cNvPr id="186" name="Shape 186"/>
            <p:cNvSpPr/>
            <p:nvPr/>
          </p:nvSpPr>
          <p:spPr>
            <a:xfrm rot="5400000">
              <a:off x="6440107" y="2296874"/>
              <a:ext cx="1096199" cy="226200"/>
            </a:xfrm>
            <a:prstGeom prst="uturnArrow">
              <a:avLst>
                <a:gd name="adj1" fmla="val 0"/>
                <a:gd name="adj2" fmla="val 12946"/>
                <a:gd name="adj3" fmla="val 16651"/>
                <a:gd name="adj4" fmla="val 52064"/>
                <a:gd name="adj5" fmla="val 10000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00"/>
            </a:p>
          </p:txBody>
        </p:sp>
        <p:sp>
          <p:nvSpPr>
            <p:cNvPr id="187" name="Shape 187"/>
            <p:cNvSpPr/>
            <p:nvPr/>
          </p:nvSpPr>
          <p:spPr>
            <a:xfrm rot="5400000">
              <a:off x="6459275" y="3527674"/>
              <a:ext cx="1096199" cy="226200"/>
            </a:xfrm>
            <a:prstGeom prst="uturnArrow">
              <a:avLst>
                <a:gd name="adj1" fmla="val 0"/>
                <a:gd name="adj2" fmla="val 12946"/>
                <a:gd name="adj3" fmla="val 16651"/>
                <a:gd name="adj4" fmla="val 52064"/>
                <a:gd name="adj5" fmla="val 10000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00"/>
            </a:p>
          </p:txBody>
        </p:sp>
        <p:cxnSp>
          <p:nvCxnSpPr>
            <p:cNvPr id="188" name="Shape 188"/>
            <p:cNvCxnSpPr/>
            <p:nvPr/>
          </p:nvCxnSpPr>
          <p:spPr>
            <a:xfrm>
              <a:off x="6910225" y="4420475"/>
              <a:ext cx="597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89" name="Shape 189"/>
            <p:cNvSpPr txBox="1"/>
            <p:nvPr/>
          </p:nvSpPr>
          <p:spPr>
            <a:xfrm>
              <a:off x="7308000" y="2178775"/>
              <a:ext cx="1378800" cy="343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interp + sum</a:t>
              </a:r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7307987" y="3402837"/>
              <a:ext cx="1378800" cy="343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interp + sum</a:t>
              </a:r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x="7258562" y="4713812"/>
              <a:ext cx="1378800" cy="343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dense output</a:t>
              </a:r>
            </a:p>
          </p:txBody>
        </p:sp>
        <p:pic>
          <p:nvPicPr>
            <p:cNvPr id="192" name="Shape 192"/>
            <p:cNvPicPr preferRelativeResize="0"/>
            <p:nvPr/>
          </p:nvPicPr>
          <p:blipFill rotWithShape="1">
            <a:blip r:embed="rId3">
              <a:alphaModFix/>
            </a:blip>
            <a:srcRect t="9124" r="92089" b="70408"/>
            <a:stretch/>
          </p:blipFill>
          <p:spPr>
            <a:xfrm>
              <a:off x="7626800" y="4066612"/>
              <a:ext cx="642353" cy="7077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517700" y="2549625"/>
            <a:ext cx="4321274" cy="2507374"/>
            <a:chOff x="457200" y="2380575"/>
            <a:chExt cx="4321274" cy="2507374"/>
          </a:xfrm>
        </p:grpSpPr>
        <p:cxnSp>
          <p:nvCxnSpPr>
            <p:cNvPr id="195" name="Shape 195"/>
            <p:cNvCxnSpPr/>
            <p:nvPr/>
          </p:nvCxnSpPr>
          <p:spPr>
            <a:xfrm>
              <a:off x="634275" y="2380575"/>
              <a:ext cx="4144199" cy="233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stealth" w="lg" len="lg"/>
              <a:tailEnd type="none" w="lg" len="lg"/>
            </a:ln>
          </p:spPr>
        </p:cxnSp>
        <p:sp>
          <p:nvSpPr>
            <p:cNvPr id="196" name="Shape 196"/>
            <p:cNvSpPr txBox="1"/>
            <p:nvPr/>
          </p:nvSpPr>
          <p:spPr>
            <a:xfrm>
              <a:off x="457200" y="3572450"/>
              <a:ext cx="2558700" cy="131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>
                  <a:solidFill>
                    <a:srgbClr val="980000"/>
                  </a:solidFill>
                </a:rPr>
                <a:t>end-to-end</a:t>
              </a:r>
              <a:r>
                <a:rPr lang="en">
                  <a:solidFill>
                    <a:srgbClr val="980000"/>
                  </a:solidFill>
                </a:rPr>
                <a:t>, </a:t>
              </a:r>
              <a:r>
                <a:rPr lang="en" b="1">
                  <a:solidFill>
                    <a:srgbClr val="980000"/>
                  </a:solidFill>
                </a:rPr>
                <a:t>joint</a:t>
              </a:r>
              <a:r>
                <a:rPr lang="en">
                  <a:solidFill>
                    <a:srgbClr val="980000"/>
                  </a:solidFill>
                </a:rPr>
                <a:t> learning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>
                  <a:solidFill>
                    <a:srgbClr val="980000"/>
                  </a:solidFill>
                </a:rPr>
                <a:t>of </a:t>
              </a:r>
              <a:r>
                <a:rPr lang="en" b="1">
                  <a:solidFill>
                    <a:srgbClr val="980000"/>
                  </a:solidFill>
                </a:rPr>
                <a:t>semantics</a:t>
              </a:r>
              <a:r>
                <a:rPr lang="en">
                  <a:solidFill>
                    <a:srgbClr val="980000"/>
                  </a:solidFill>
                </a:rPr>
                <a:t> and </a:t>
              </a:r>
              <a:r>
                <a:rPr lang="en" b="1">
                  <a:solidFill>
                    <a:srgbClr val="980000"/>
                  </a:solidFill>
                </a:rPr>
                <a:t>location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</p:spTree>
    <p:extLst>
      <p:ext uri="{BB962C8B-B14F-4D97-AF65-F5344CB8AC3E}">
        <p14:creationId xmlns:p14="http://schemas.microsoft.com/office/powerpoint/2010/main" val="1280321648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skip layers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/>
          <a:stretch/>
        </p:blipFill>
        <p:spPr>
          <a:xfrm>
            <a:off x="0" y="1291828"/>
            <a:ext cx="9254114" cy="27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86"/>
    </mc:Choice>
    <mc:Fallback xmlns="">
      <p:transition spd="slow" advTm="6398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skip FCNs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05" y="2154450"/>
            <a:ext cx="6346791" cy="2380047"/>
          </a:xfrm>
          <a:prstGeom prst="rect">
            <a:avLst/>
          </a:prstGeom>
        </p:spPr>
      </p:pic>
      <p:sp>
        <p:nvSpPr>
          <p:cNvPr id="5" name="Shape 220"/>
          <p:cNvSpPr txBox="1"/>
          <p:nvPr/>
        </p:nvSpPr>
        <p:spPr>
          <a:xfrm>
            <a:off x="1065000" y="1197699"/>
            <a:ext cx="7014000" cy="124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01600" lvl="0" algn="ctr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000" dirty="0" smtClean="0"/>
              <a:t>Results on subset of validation set of PASCAL VOC 2011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12138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4170"/>
            <a:ext cx="8473440" cy="3725680"/>
          </a:xfrm>
        </p:spPr>
        <p:txBody>
          <a:bodyPr/>
          <a:lstStyle/>
          <a:p>
            <a:pPr marL="342900" indent="-342900" fontAlgn="base">
              <a:buFont typeface="Arial" charset="0"/>
              <a:buChar char="•"/>
            </a:pPr>
            <a:r>
              <a:rPr lang="en-US" sz="2400" dirty="0" smtClean="0"/>
              <a:t>Reinterpret standard classification </a:t>
            </a:r>
            <a:r>
              <a:rPr lang="en-US" sz="2400" dirty="0" err="1" smtClean="0"/>
              <a:t>convnets</a:t>
            </a:r>
            <a:r>
              <a:rPr lang="en-US" sz="2400" dirty="0" smtClean="0"/>
              <a:t> as “Fully </a:t>
            </a:r>
            <a:r>
              <a:rPr lang="en-US" sz="2400" dirty="0"/>
              <a:t>convolutional” networks (</a:t>
            </a:r>
            <a:r>
              <a:rPr lang="en-US" sz="2400" dirty="0" smtClean="0"/>
              <a:t>FCN) for semantic segmentation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sz="2400" dirty="0" smtClean="0"/>
              <a:t>Use </a:t>
            </a:r>
            <a:r>
              <a:rPr lang="en-US" sz="2400" dirty="0" err="1" smtClean="0"/>
              <a:t>AlexNet</a:t>
            </a:r>
            <a:r>
              <a:rPr lang="en-US" sz="2400" dirty="0"/>
              <a:t>, VGG, and </a:t>
            </a:r>
            <a:r>
              <a:rPr lang="en-US" sz="2400" dirty="0" err="1"/>
              <a:t>GoogleNet</a:t>
            </a:r>
            <a:r>
              <a:rPr lang="en-US" sz="2400" dirty="0"/>
              <a:t> </a:t>
            </a:r>
            <a:r>
              <a:rPr lang="en-US" sz="2400" dirty="0" smtClean="0"/>
              <a:t>in experiments</a:t>
            </a:r>
            <a:endParaRPr lang="en-US" sz="2400" dirty="0"/>
          </a:p>
          <a:p>
            <a:pPr marL="342900" indent="-342900" fontAlgn="base">
              <a:buFont typeface="Arial" charset="0"/>
              <a:buChar char="•"/>
            </a:pPr>
            <a:r>
              <a:rPr lang="en-US" sz="2400" dirty="0"/>
              <a:t>Novel architecture: </a:t>
            </a:r>
            <a:r>
              <a:rPr lang="en-US" sz="2400" dirty="0" smtClean="0"/>
              <a:t>combine information from different layers for segmentation</a:t>
            </a:r>
            <a:endParaRPr lang="en-US" sz="2400" dirty="0"/>
          </a:p>
          <a:p>
            <a:pPr marL="342900" indent="-342900" fontAlgn="base">
              <a:buFont typeface="Arial" charset="0"/>
              <a:buChar char="•"/>
            </a:pPr>
            <a:r>
              <a:rPr lang="en-US" sz="2400" dirty="0"/>
              <a:t>State-of-the-art </a:t>
            </a:r>
            <a:r>
              <a:rPr lang="en-US" sz="2400" dirty="0" smtClean="0"/>
              <a:t>segmentation for PASCAL </a:t>
            </a:r>
            <a:r>
              <a:rPr lang="en-US" sz="2400" dirty="0"/>
              <a:t>VOC </a:t>
            </a:r>
            <a:r>
              <a:rPr lang="en-US" sz="2400" dirty="0" smtClean="0"/>
              <a:t>2011/2012</a:t>
            </a:r>
            <a:r>
              <a:rPr lang="en-US" sz="2400" dirty="0"/>
              <a:t>, NYUDv2, and SIFT Flow at the </a:t>
            </a:r>
            <a:r>
              <a:rPr lang="en-US" sz="2400" dirty="0" smtClean="0"/>
              <a:t>time</a:t>
            </a:r>
            <a:endParaRPr lang="en-US" sz="2400" dirty="0"/>
          </a:p>
          <a:p>
            <a:pPr marL="342900" indent="-342900" fontAlgn="base">
              <a:buFont typeface="Arial" charset="0"/>
              <a:buChar char="•"/>
            </a:pPr>
            <a:r>
              <a:rPr lang="en-US" sz="2400" dirty="0"/>
              <a:t>Inference less than one fifth of a second for a typical image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</p:spTree>
    <p:extLst>
      <p:ext uri="{BB962C8B-B14F-4D97-AF65-F5344CB8AC3E}">
        <p14:creationId xmlns:p14="http://schemas.microsoft.com/office/powerpoint/2010/main" val="20097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28"/>
    </mc:Choice>
    <mc:Fallback xmlns="">
      <p:transition spd="slow" advTm="7182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Shape 201"/>
          <p:cNvGrpSpPr/>
          <p:nvPr/>
        </p:nvGrpSpPr>
        <p:grpSpPr>
          <a:xfrm>
            <a:off x="25197" y="1686184"/>
            <a:ext cx="9093614" cy="2727196"/>
            <a:chOff x="47250" y="1425975"/>
            <a:chExt cx="10135549" cy="3039675"/>
          </a:xfrm>
        </p:grpSpPr>
        <p:pic>
          <p:nvPicPr>
            <p:cNvPr id="202" name="Shape 202"/>
            <p:cNvPicPr preferRelativeResize="0"/>
            <p:nvPr/>
          </p:nvPicPr>
          <p:blipFill rotWithShape="1">
            <a:blip r:embed="rId3">
              <a:alphaModFix/>
            </a:blip>
            <a:srcRect l="1960" t="13666"/>
            <a:stretch/>
          </p:blipFill>
          <p:spPr>
            <a:xfrm>
              <a:off x="2147525" y="1425975"/>
              <a:ext cx="8035274" cy="3039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Shape 203"/>
            <p:cNvPicPr preferRelativeResize="0"/>
            <p:nvPr/>
          </p:nvPicPr>
          <p:blipFill rotWithShape="1">
            <a:blip r:embed="rId4">
              <a:alphaModFix/>
            </a:blip>
            <a:srcRect t="6113" r="79938" b="56265"/>
            <a:stretch/>
          </p:blipFill>
          <p:spPr>
            <a:xfrm>
              <a:off x="47250" y="1425975"/>
              <a:ext cx="2056050" cy="2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Shape 204"/>
          <p:cNvSpPr txBox="1"/>
          <p:nvPr/>
        </p:nvSpPr>
        <p:spPr>
          <a:xfrm>
            <a:off x="2147850" y="1297975"/>
            <a:ext cx="1140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stride 32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2300250" y="4298300"/>
            <a:ext cx="1140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no skips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3925350" y="1297975"/>
            <a:ext cx="1140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stride 16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4077750" y="4298300"/>
            <a:ext cx="1140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 skip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5756325" y="1297975"/>
            <a:ext cx="1140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stride 8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5908725" y="4298300"/>
            <a:ext cx="1140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 skips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7457700" y="1297975"/>
            <a:ext cx="1422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ground truth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302025" y="1297975"/>
            <a:ext cx="1422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input image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skip layer refinement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sp>
        <p:nvSpPr>
          <p:cNvPr id="15" name="Rectangle 14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</p:spTree>
    <p:extLst>
      <p:ext uri="{BB962C8B-B14F-4D97-AF65-F5344CB8AC3E}">
        <p14:creationId xmlns:p14="http://schemas.microsoft.com/office/powerpoint/2010/main" val="1781999754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training + testing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210275"/>
            <a:ext cx="5576399" cy="27881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457200" y="1131850"/>
            <a:ext cx="7014000" cy="124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lang="en" sz="2000"/>
              <a:t>train full image at a time </a:t>
            </a:r>
            <a:r>
              <a:rPr lang="en" sz="2000" i="1"/>
              <a:t>without patch sampling</a:t>
            </a:r>
            <a:r>
              <a:rPr lang="en" sz="2000"/>
              <a:t>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lang="en" sz="2000"/>
              <a:t>reshape network to take input of any size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lang="en" sz="2000"/>
              <a:t>forward time is ~150ms for 500 x 500 x 21 output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</p:spTree>
    <p:extLst>
      <p:ext uri="{BB962C8B-B14F-4D97-AF65-F5344CB8AC3E}">
        <p14:creationId xmlns:p14="http://schemas.microsoft.com/office/powerpoint/2010/main" val="51245830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PASCAL VOC 2011/12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VOC 2011: </a:t>
            </a:r>
            <a:r>
              <a:rPr lang="en-US" sz="2000" dirty="0"/>
              <a:t>8498 </a:t>
            </a:r>
            <a:r>
              <a:rPr lang="en-US" sz="2000" dirty="0" smtClean="0"/>
              <a:t>training images (from additional labeled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2" y="2514600"/>
            <a:ext cx="7012518" cy="178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3"/>
    </mc:Choice>
    <mc:Fallback xmlns="">
      <p:transition spd="slow" advTm="670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</a:t>
            </a:r>
            <a:r>
              <a:rPr lang="en-US" dirty="0" smtClean="0"/>
              <a:t>NYUDv2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7" y="2084294"/>
            <a:ext cx="6484027" cy="2862318"/>
          </a:xfrm>
          <a:prstGeom prst="rect">
            <a:avLst/>
          </a:prstGeo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457200" y="1200150"/>
            <a:ext cx="8229600" cy="1469352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000" dirty="0" smtClean="0"/>
              <a:t>1449 RGB-D images with </a:t>
            </a:r>
            <a:r>
              <a:rPr lang="en-US" sz="2000" dirty="0" err="1" smtClean="0"/>
              <a:t>pixelwise</a:t>
            </a:r>
            <a:r>
              <a:rPr lang="en-US" sz="2000" dirty="0" smtClean="0"/>
              <a:t> labels </a:t>
            </a:r>
            <a:r>
              <a:rPr lang="en-US" sz="2000" dirty="0" smtClean="0">
                <a:sym typeface="Wingdings"/>
              </a:rPr>
              <a:t> 40 categories</a:t>
            </a:r>
          </a:p>
        </p:txBody>
      </p:sp>
    </p:spTree>
    <p:extLst>
      <p:ext uri="{BB962C8B-B14F-4D97-AF65-F5344CB8AC3E}">
        <p14:creationId xmlns:p14="http://schemas.microsoft.com/office/powerpoint/2010/main" val="19557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</a:t>
            </a:r>
            <a:r>
              <a:rPr lang="en-US" dirty="0" smtClean="0"/>
              <a:t>SIFT Flow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98445"/>
            <a:ext cx="8229600" cy="1469352"/>
          </a:xfrm>
        </p:spPr>
        <p:txBody>
          <a:bodyPr/>
          <a:lstStyle/>
          <a:p>
            <a:r>
              <a:rPr lang="en-US" sz="2000" dirty="0" smtClean="0"/>
              <a:t>2688 images with pixel labels</a:t>
            </a:r>
          </a:p>
          <a:p>
            <a:r>
              <a:rPr lang="en-US" sz="2000" dirty="0" smtClean="0"/>
              <a:t>	</a:t>
            </a:r>
            <a:r>
              <a:rPr lang="en-US" sz="2000" dirty="0" smtClean="0">
                <a:sym typeface="Wingdings"/>
              </a:rPr>
              <a:t>33 semantic categories, 3 geometric categories</a:t>
            </a:r>
          </a:p>
          <a:p>
            <a:r>
              <a:rPr lang="en-US" sz="2000" dirty="0" smtClean="0">
                <a:sym typeface="Wingdings"/>
              </a:rPr>
              <a:t>Learn both label spaces jointly</a:t>
            </a: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dirty="0" smtClean="0">
                <a:sym typeface="Wingdings"/>
              </a:rPr>
              <a:t> learning and inference have similar performance and 		    computation as independent models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82" y="2644583"/>
            <a:ext cx="4599734" cy="22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-857396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pic>
        <p:nvPicPr>
          <p:cNvPr id="227" name="Shape 22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50" y="432550"/>
            <a:ext cx="5055310" cy="43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81075" y="60275"/>
            <a:ext cx="1422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FCN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1383150" y="60275"/>
            <a:ext cx="1422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SDS*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2694150" y="44350"/>
            <a:ext cx="1422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Truth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3991325" y="44350"/>
            <a:ext cx="1422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Input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  <p:sp>
        <p:nvSpPr>
          <p:cNvPr id="233" name="Shape 233"/>
          <p:cNvSpPr txBox="1"/>
          <p:nvPr/>
        </p:nvSpPr>
        <p:spPr>
          <a:xfrm>
            <a:off x="5792975" y="1506175"/>
            <a:ext cx="3235200" cy="180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Relative to prior state-of-the-art SDS: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­"/>
            </a:pPr>
            <a:r>
              <a:rPr lang="en" sz="1800"/>
              <a:t>20% relative improvement</a:t>
            </a:r>
            <a:br>
              <a:rPr lang="en" sz="1800"/>
            </a:br>
            <a:r>
              <a:rPr lang="en" sz="1800"/>
              <a:t>for mean IoU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­"/>
            </a:pPr>
            <a:r>
              <a:rPr lang="en" sz="1800"/>
              <a:t>286</a:t>
            </a:r>
            <a:r>
              <a:rPr lang="en" sz="1800">
                <a:solidFill>
                  <a:srgbClr val="222222"/>
                </a:solidFill>
              </a:rPr>
              <a:t>× </a:t>
            </a:r>
            <a:r>
              <a:rPr lang="en" sz="1800"/>
              <a:t>faster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5525625" y="4625450"/>
            <a:ext cx="3235200" cy="35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*Simultaneous Detection and Segmentation Hariharan et al. ECCV14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</p:spTree>
    <p:extLst>
      <p:ext uri="{BB962C8B-B14F-4D97-AF65-F5344CB8AC3E}">
        <p14:creationId xmlns:p14="http://schemas.microsoft.com/office/powerpoint/2010/main" val="980356728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leaderboard</a:t>
            </a:r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6397" cy="51365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/>
          <p:nvPr/>
        </p:nvSpPr>
        <p:spPr>
          <a:xfrm>
            <a:off x="2709325" y="8900"/>
            <a:ext cx="6434700" cy="5143499"/>
          </a:xfrm>
          <a:prstGeom prst="rect">
            <a:avLst/>
          </a:prstGeom>
          <a:solidFill>
            <a:srgbClr val="FFFFFF">
              <a:alpha val="6384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45" name="Shape 345"/>
          <p:cNvCxnSpPr/>
          <p:nvPr/>
        </p:nvCxnSpPr>
        <p:spPr>
          <a:xfrm>
            <a:off x="2744975" y="436700"/>
            <a:ext cx="0" cy="3573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6" name="Shape 346"/>
          <p:cNvSpPr/>
          <p:nvPr/>
        </p:nvSpPr>
        <p:spPr>
          <a:xfrm>
            <a:off x="0" y="4028425"/>
            <a:ext cx="9144000" cy="1108199"/>
          </a:xfrm>
          <a:prstGeom prst="rect">
            <a:avLst/>
          </a:prstGeom>
          <a:solidFill>
            <a:srgbClr val="878787">
              <a:alpha val="530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47" name="Shape 347"/>
          <p:cNvGrpSpPr/>
          <p:nvPr/>
        </p:nvGrpSpPr>
        <p:grpSpPr>
          <a:xfrm>
            <a:off x="0" y="2322200"/>
            <a:ext cx="2709300" cy="1706099"/>
            <a:chOff x="0" y="2322200"/>
            <a:chExt cx="2709300" cy="1706099"/>
          </a:xfrm>
        </p:grpSpPr>
        <p:sp>
          <p:nvSpPr>
            <p:cNvPr id="348" name="Shape 348"/>
            <p:cNvSpPr/>
            <p:nvPr/>
          </p:nvSpPr>
          <p:spPr>
            <a:xfrm>
              <a:off x="0" y="3511400"/>
              <a:ext cx="2709300" cy="516899"/>
            </a:xfrm>
            <a:prstGeom prst="rect">
              <a:avLst/>
            </a:prstGeom>
            <a:solidFill>
              <a:srgbClr val="FFFFFF">
                <a:alpha val="461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0" y="2322200"/>
              <a:ext cx="2709300" cy="182099"/>
            </a:xfrm>
            <a:prstGeom prst="rect">
              <a:avLst/>
            </a:prstGeom>
            <a:solidFill>
              <a:srgbClr val="FFFFFF">
                <a:alpha val="461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0" y="3009350"/>
              <a:ext cx="2709300" cy="347700"/>
            </a:xfrm>
            <a:prstGeom prst="rect">
              <a:avLst/>
            </a:prstGeom>
            <a:solidFill>
              <a:srgbClr val="FFFFFF">
                <a:alpha val="461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1" name="Shape 351"/>
          <p:cNvGrpSpPr/>
          <p:nvPr/>
        </p:nvGrpSpPr>
        <p:grpSpPr>
          <a:xfrm>
            <a:off x="0" y="436700"/>
            <a:ext cx="2709300" cy="3102449"/>
            <a:chOff x="0" y="436700"/>
            <a:chExt cx="2709300" cy="3102449"/>
          </a:xfrm>
        </p:grpSpPr>
        <p:sp>
          <p:nvSpPr>
            <p:cNvPr id="352" name="Shape 352"/>
            <p:cNvSpPr/>
            <p:nvPr/>
          </p:nvSpPr>
          <p:spPr>
            <a:xfrm>
              <a:off x="0" y="436700"/>
              <a:ext cx="2709300" cy="188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0" y="2504300"/>
              <a:ext cx="2709300" cy="516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0" y="3357050"/>
              <a:ext cx="2709300" cy="182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5" name="Shape 355"/>
          <p:cNvSpPr txBox="1"/>
          <p:nvPr/>
        </p:nvSpPr>
        <p:spPr>
          <a:xfrm>
            <a:off x="2905400" y="1853750"/>
            <a:ext cx="6185100" cy="10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== segmentation with Caffe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26</a:t>
            </a:fld>
            <a:endParaRPr lang="en"/>
          </a:p>
        </p:txBody>
      </p:sp>
      <p:sp>
        <p:nvSpPr>
          <p:cNvPr id="357" name="Shape 357"/>
          <p:cNvSpPr txBox="1"/>
          <p:nvPr/>
        </p:nvSpPr>
        <p:spPr>
          <a:xfrm>
            <a:off x="2068550" y="369425"/>
            <a:ext cx="614999" cy="3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FCN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2068550" y="530750"/>
            <a:ext cx="614999" cy="3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FCN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2068550" y="708125"/>
            <a:ext cx="614999" cy="3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FCN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2068550" y="869450"/>
            <a:ext cx="614999" cy="3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FCN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2068550" y="1046825"/>
            <a:ext cx="614999" cy="3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FCN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2068550" y="1208150"/>
            <a:ext cx="614999" cy="3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FCN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2068550" y="1369475"/>
            <a:ext cx="614999" cy="3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FCN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2068550" y="1562887"/>
            <a:ext cx="614999" cy="3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FCN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2068550" y="1708162"/>
            <a:ext cx="614999" cy="3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FCN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2068550" y="1917637"/>
            <a:ext cx="614999" cy="3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FCN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2068550" y="2078962"/>
            <a:ext cx="614999" cy="3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FCN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2068550" y="2401112"/>
            <a:ext cx="614999" cy="3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FCN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2068550" y="2595050"/>
            <a:ext cx="614999" cy="3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FCN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2068550" y="2756375"/>
            <a:ext cx="614999" cy="3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FCN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2068550" y="3272450"/>
            <a:ext cx="614999" cy="3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FCN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</p:spTree>
    <p:extLst>
      <p:ext uri="{BB962C8B-B14F-4D97-AF65-F5344CB8AC3E}">
        <p14:creationId xmlns:p14="http://schemas.microsoft.com/office/powerpoint/2010/main" val="11959452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457200" y="1149250"/>
            <a:ext cx="5962200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fully convolutional networks are fast, end-to-end models for pixelwise problems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 b="1"/>
              <a:t>code</a:t>
            </a:r>
            <a:r>
              <a:rPr lang="en" sz="2400"/>
              <a:t> in Caffe branch (merged soon)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 b="1"/>
              <a:t>models</a:t>
            </a:r>
            <a:r>
              <a:rPr lang="en" sz="2400"/>
              <a:t> for </a:t>
            </a:r>
            <a:r>
              <a:rPr lang="en" sz="2000"/>
              <a:t>PASCAL VOC, NYUDv2, </a:t>
            </a:r>
            <a:br>
              <a:rPr lang="en" sz="2000"/>
            </a:br>
            <a:r>
              <a:rPr lang="en" sz="2000"/>
              <a:t>SIFT Flow, PASCAL-Context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27</a:t>
            </a:fld>
            <a:endParaRPr lang="en"/>
          </a:p>
        </p:txBody>
      </p:sp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900" y="1217662"/>
            <a:ext cx="1171575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/>
          <p:nvPr/>
        </p:nvSpPr>
        <p:spPr>
          <a:xfrm>
            <a:off x="6284587" y="2343150"/>
            <a:ext cx="22721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rgbClr val="1155CC"/>
                </a:solidFill>
                <a:hlinkClick r:id="rId4"/>
              </a:rPr>
              <a:t>caffe.berkeleyvision.org</a:t>
            </a:r>
          </a:p>
        </p:txBody>
      </p:sp>
      <p:pic>
        <p:nvPicPr>
          <p:cNvPr id="393" name="Shape 3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8250" y="3062612"/>
            <a:ext cx="904875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 txBox="1"/>
          <p:nvPr/>
        </p:nvSpPr>
        <p:spPr>
          <a:xfrm>
            <a:off x="6389438" y="3967500"/>
            <a:ext cx="20625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rgbClr val="1155CC"/>
                </a:solidFill>
                <a:hlinkClick r:id="rId6"/>
              </a:rPr>
              <a:t>github.com/BVLC/caffe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457207" y="3851625"/>
            <a:ext cx="3508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7"/>
              </a:rPr>
              <a:t>fcn.berkeleyvision.org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</p:spTree>
    <p:extLst>
      <p:ext uri="{BB962C8B-B14F-4D97-AF65-F5344CB8AC3E}">
        <p14:creationId xmlns:p14="http://schemas.microsoft.com/office/powerpoint/2010/main" val="1892430639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pixels in, pixels out</a:t>
            </a:r>
          </a:p>
        </p:txBody>
      </p:sp>
      <p:grpSp>
        <p:nvGrpSpPr>
          <p:cNvPr id="40" name="Shape 40"/>
          <p:cNvGrpSpPr/>
          <p:nvPr/>
        </p:nvGrpSpPr>
        <p:grpSpPr>
          <a:xfrm>
            <a:off x="2809800" y="991425"/>
            <a:ext cx="6159650" cy="3988625"/>
            <a:chOff x="118275" y="991425"/>
            <a:chExt cx="6159650" cy="3988625"/>
          </a:xfrm>
        </p:grpSpPr>
        <p:pic>
          <p:nvPicPr>
            <p:cNvPr id="41" name="Shape 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8275" y="1284500"/>
              <a:ext cx="6159649" cy="16462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Shape 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8275" y="3406675"/>
              <a:ext cx="6159650" cy="1388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Shape 43"/>
            <p:cNvSpPr txBox="1"/>
            <p:nvPr/>
          </p:nvSpPr>
          <p:spPr>
            <a:xfrm>
              <a:off x="1195450" y="991425"/>
              <a:ext cx="40053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monocular depth estimation (Liu et al. 2015)</a:t>
              </a:r>
            </a:p>
          </p:txBody>
        </p:sp>
        <p:sp>
          <p:nvSpPr>
            <p:cNvPr id="44" name="Shape 44"/>
            <p:cNvSpPr txBox="1"/>
            <p:nvPr/>
          </p:nvSpPr>
          <p:spPr>
            <a:xfrm>
              <a:off x="1273000" y="4694750"/>
              <a:ext cx="38502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boundary prediction (Xie &amp; Tu 2015)</a:t>
              </a:r>
            </a:p>
          </p:txBody>
        </p:sp>
      </p:grpSp>
      <p:grpSp>
        <p:nvGrpSpPr>
          <p:cNvPr id="45" name="Shape 45"/>
          <p:cNvGrpSpPr/>
          <p:nvPr/>
        </p:nvGrpSpPr>
        <p:grpSpPr>
          <a:xfrm>
            <a:off x="457200" y="1595687"/>
            <a:ext cx="2136300" cy="3121637"/>
            <a:chOff x="457200" y="1595687"/>
            <a:chExt cx="2136300" cy="3121637"/>
          </a:xfrm>
        </p:grpSpPr>
        <p:pic>
          <p:nvPicPr>
            <p:cNvPr id="46" name="Shape 46"/>
            <p:cNvPicPr preferRelativeResize="0"/>
            <p:nvPr/>
          </p:nvPicPr>
          <p:blipFill rotWithShape="1">
            <a:blip r:embed="rId5">
              <a:alphaModFix/>
            </a:blip>
            <a:srcRect l="2028"/>
            <a:stretch/>
          </p:blipFill>
          <p:spPr>
            <a:xfrm>
              <a:off x="1555775" y="1595687"/>
              <a:ext cx="1012775" cy="1515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Shape 47"/>
            <p:cNvPicPr preferRelativeResize="0"/>
            <p:nvPr/>
          </p:nvPicPr>
          <p:blipFill rotWithShape="1">
            <a:blip r:embed="rId6">
              <a:alphaModFix/>
            </a:blip>
            <a:srcRect l="20467" t="43634" r="59353" b="18843"/>
            <a:stretch/>
          </p:blipFill>
          <p:spPr>
            <a:xfrm>
              <a:off x="1531875" y="3155125"/>
              <a:ext cx="1060575" cy="1562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Shape 48"/>
            <p:cNvSpPr txBox="1"/>
            <p:nvPr/>
          </p:nvSpPr>
          <p:spPr>
            <a:xfrm>
              <a:off x="457200" y="1792450"/>
              <a:ext cx="2136300" cy="633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rtl="0">
                <a:spcBef>
                  <a:spcPts val="0"/>
                </a:spcBef>
                <a:buNone/>
              </a:pPr>
              <a:r>
                <a:rPr lang="en" sz="1300"/>
                <a:t>semantic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" sz="1300"/>
                <a:t>segmentation</a:t>
              </a:r>
            </a:p>
          </p:txBody>
        </p:sp>
        <p:pic>
          <p:nvPicPr>
            <p:cNvPr id="49" name="Shape 49"/>
            <p:cNvPicPr preferRelativeResize="0"/>
            <p:nvPr/>
          </p:nvPicPr>
          <p:blipFill rotWithShape="1">
            <a:blip r:embed="rId6">
              <a:alphaModFix/>
            </a:blip>
            <a:srcRect t="43634" r="79821" b="18843"/>
            <a:stretch/>
          </p:blipFill>
          <p:spPr>
            <a:xfrm>
              <a:off x="457200" y="2292375"/>
              <a:ext cx="1060575" cy="1562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sp>
        <p:nvSpPr>
          <p:cNvPr id="14" name="Rectangle 13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</p:spTree>
    <p:extLst>
      <p:ext uri="{BB962C8B-B14F-4D97-AF65-F5344CB8AC3E}">
        <p14:creationId xmlns:p14="http://schemas.microsoft.com/office/powerpoint/2010/main" val="1569229320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grpSp>
        <p:nvGrpSpPr>
          <p:cNvPr id="56" name="Shape 56"/>
          <p:cNvGrpSpPr/>
          <p:nvPr/>
        </p:nvGrpSpPr>
        <p:grpSpPr>
          <a:xfrm>
            <a:off x="6288375" y="2206854"/>
            <a:ext cx="2398424" cy="1214895"/>
            <a:chOff x="6288375" y="2206854"/>
            <a:chExt cx="2398424" cy="1214895"/>
          </a:xfrm>
        </p:grpSpPr>
        <p:grpSp>
          <p:nvGrpSpPr>
            <p:cNvPr id="57" name="Shape 57"/>
            <p:cNvGrpSpPr/>
            <p:nvPr/>
          </p:nvGrpSpPr>
          <p:grpSpPr>
            <a:xfrm>
              <a:off x="6592821" y="2206854"/>
              <a:ext cx="724141" cy="593607"/>
              <a:chOff x="7628900" y="1916150"/>
              <a:chExt cx="989400" cy="811049"/>
            </a:xfrm>
          </p:grpSpPr>
          <p:cxnSp>
            <p:nvCxnSpPr>
              <p:cNvPr id="58" name="Shape 58"/>
              <p:cNvCxnSpPr/>
              <p:nvPr/>
            </p:nvCxnSpPr>
            <p:spPr>
              <a:xfrm>
                <a:off x="7628900" y="2459800"/>
                <a:ext cx="0" cy="26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9" name="Shape 59"/>
              <p:cNvCxnSpPr/>
              <p:nvPr/>
            </p:nvCxnSpPr>
            <p:spPr>
              <a:xfrm>
                <a:off x="8065625" y="1916150"/>
                <a:ext cx="0" cy="802199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0" name="Shape 60"/>
              <p:cNvCxnSpPr/>
              <p:nvPr/>
            </p:nvCxnSpPr>
            <p:spPr>
              <a:xfrm>
                <a:off x="8457750" y="2557825"/>
                <a:ext cx="0" cy="160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1" name="Shape 61"/>
              <p:cNvCxnSpPr/>
              <p:nvPr/>
            </p:nvCxnSpPr>
            <p:spPr>
              <a:xfrm>
                <a:off x="8252775" y="2388500"/>
                <a:ext cx="0" cy="338699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2" name="Shape 62"/>
              <p:cNvCxnSpPr/>
              <p:nvPr/>
            </p:nvCxnSpPr>
            <p:spPr>
              <a:xfrm>
                <a:off x="8609250" y="2477650"/>
                <a:ext cx="0" cy="231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3" name="Shape 63"/>
              <p:cNvCxnSpPr/>
              <p:nvPr/>
            </p:nvCxnSpPr>
            <p:spPr>
              <a:xfrm>
                <a:off x="7628900" y="2718325"/>
                <a:ext cx="989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64" name="Shape 64"/>
            <p:cNvSpPr txBox="1"/>
            <p:nvPr/>
          </p:nvSpPr>
          <p:spPr>
            <a:xfrm>
              <a:off x="7647000" y="2323950"/>
              <a:ext cx="1039799" cy="495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/>
                <a:t>“tabby cat”</a:t>
              </a:r>
            </a:p>
          </p:txBody>
        </p:sp>
        <p:sp>
          <p:nvSpPr>
            <p:cNvPr id="65" name="Shape 65"/>
            <p:cNvSpPr txBox="1"/>
            <p:nvPr/>
          </p:nvSpPr>
          <p:spPr>
            <a:xfrm>
              <a:off x="6288375" y="2926150"/>
              <a:ext cx="1533900" cy="495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/>
                <a:t>1000-dim vector</a:t>
              </a:r>
            </a:p>
          </p:txBody>
        </p:sp>
      </p:grpSp>
      <p:sp>
        <p:nvSpPr>
          <p:cNvPr id="66" name="Shape 66"/>
          <p:cNvSpPr txBox="1"/>
          <p:nvPr/>
        </p:nvSpPr>
        <p:spPr>
          <a:xfrm>
            <a:off x="3347975" y="1161375"/>
            <a:ext cx="1467599" cy="49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&lt; 1 millisecond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convnets perform classification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t="30933" r="83063" b="11930"/>
          <a:stretch/>
        </p:blipFill>
        <p:spPr>
          <a:xfrm>
            <a:off x="133825" y="1430737"/>
            <a:ext cx="2852276" cy="21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3145800" y="1292387"/>
            <a:ext cx="2852400" cy="2352299"/>
          </a:xfrm>
          <a:prstGeom prst="rightArrow">
            <a:avLst>
              <a:gd name="adj1" fmla="val 77307"/>
              <a:gd name="adj2" fmla="val 50000"/>
            </a:avLst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sz="3600"/>
          </a:p>
        </p:txBody>
      </p:sp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3100" y="1754974"/>
            <a:ext cx="2638475" cy="145902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>
            <a:off x="3130275" y="3750475"/>
            <a:ext cx="2820899" cy="550200"/>
          </a:xfrm>
          <a:prstGeom prst="leftArrow">
            <a:avLst>
              <a:gd name="adj1" fmla="val 68285"/>
              <a:gd name="adj2" fmla="val 50000"/>
            </a:avLst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</a:rPr>
              <a:t>end-to-end learning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3145800" y="1292387"/>
            <a:ext cx="2852400" cy="2352299"/>
          </a:xfrm>
          <a:prstGeom prst="rightArrow">
            <a:avLst>
              <a:gd name="adj1" fmla="val 77307"/>
              <a:gd name="adj2" fmla="val 50000"/>
            </a:avLst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3600"/>
              <a:t>R-CNN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t="30933" r="83063" b="11930"/>
          <a:stretch/>
        </p:blipFill>
        <p:spPr>
          <a:xfrm>
            <a:off x="133825" y="1430737"/>
            <a:ext cx="2852276" cy="21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3266850" y="1063375"/>
            <a:ext cx="1497000" cy="49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many seconds</a:t>
            </a:r>
          </a:p>
        </p:txBody>
      </p:sp>
      <p:grpSp>
        <p:nvGrpSpPr>
          <p:cNvPr id="80" name="Shape 80"/>
          <p:cNvGrpSpPr/>
          <p:nvPr/>
        </p:nvGrpSpPr>
        <p:grpSpPr>
          <a:xfrm>
            <a:off x="6127162" y="1498800"/>
            <a:ext cx="6039324" cy="2145900"/>
            <a:chOff x="5825700" y="1504400"/>
            <a:chExt cx="6039324" cy="2145900"/>
          </a:xfrm>
        </p:grpSpPr>
        <p:sp>
          <p:nvSpPr>
            <p:cNvPr id="81" name="Shape 81"/>
            <p:cNvSpPr/>
            <p:nvPr/>
          </p:nvSpPr>
          <p:spPr>
            <a:xfrm>
              <a:off x="5825700" y="1504400"/>
              <a:ext cx="2852400" cy="2145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7595500" y="2448350"/>
              <a:ext cx="961199" cy="1128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973175" y="1836300"/>
              <a:ext cx="1585500" cy="1622399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 txBox="1"/>
            <p:nvPr/>
          </p:nvSpPr>
          <p:spPr>
            <a:xfrm>
              <a:off x="7617625" y="2087025"/>
              <a:ext cx="4247399" cy="495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/>
                <a:t>“cat”</a:t>
              </a:r>
            </a:p>
          </p:txBody>
        </p:sp>
        <p:sp>
          <p:nvSpPr>
            <p:cNvPr id="85" name="Shape 85"/>
            <p:cNvSpPr txBox="1"/>
            <p:nvPr/>
          </p:nvSpPr>
          <p:spPr>
            <a:xfrm>
              <a:off x="5892050" y="1504400"/>
              <a:ext cx="4247399" cy="495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/>
                <a:t>“dog”</a:t>
              </a:r>
            </a:p>
          </p:txBody>
        </p:sp>
      </p:grp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R-CNN does detection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</p:spTree>
    <p:extLst>
      <p:ext uri="{BB962C8B-B14F-4D97-AF65-F5344CB8AC3E}">
        <p14:creationId xmlns:p14="http://schemas.microsoft.com/office/powerpoint/2010/main" val="282828202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t="20350"/>
          <a:stretch/>
        </p:blipFill>
        <p:spPr>
          <a:xfrm>
            <a:off x="329100" y="1502150"/>
            <a:ext cx="8384800" cy="248022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R-CNN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457200" y="4421150"/>
            <a:ext cx="4247399" cy="49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figure: Girshick et 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</p:spTree>
    <p:extLst>
      <p:ext uri="{BB962C8B-B14F-4D97-AF65-F5344CB8AC3E}">
        <p14:creationId xmlns:p14="http://schemas.microsoft.com/office/powerpoint/2010/main" val="114723506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3145800" y="1292387"/>
            <a:ext cx="2852400" cy="2352299"/>
          </a:xfrm>
          <a:prstGeom prst="rightArrow">
            <a:avLst>
              <a:gd name="adj1" fmla="val 77307"/>
              <a:gd name="adj2" fmla="val 50000"/>
            </a:avLst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l="83307" t="30928" b="13020"/>
          <a:stretch/>
        </p:blipFill>
        <p:spPr>
          <a:xfrm>
            <a:off x="6046825" y="1435725"/>
            <a:ext cx="2852276" cy="213587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3370100" y="1121000"/>
            <a:ext cx="1364099" cy="49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&lt; 1/5 second</a:t>
            </a:r>
          </a:p>
        </p:txBody>
      </p:sp>
      <p:sp>
        <p:nvSpPr>
          <p:cNvPr id="103" name="Shape 103"/>
          <p:cNvSpPr/>
          <p:nvPr/>
        </p:nvSpPr>
        <p:spPr>
          <a:xfrm>
            <a:off x="3130275" y="3750475"/>
            <a:ext cx="2820899" cy="550200"/>
          </a:xfrm>
          <a:prstGeom prst="leftArrow">
            <a:avLst>
              <a:gd name="adj1" fmla="val 68285"/>
              <a:gd name="adj2" fmla="val 50000"/>
            </a:avLst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</a:rPr>
              <a:t>end-to-end learning</a:t>
            </a:r>
          </a:p>
        </p:txBody>
      </p:sp>
      <p:grpSp>
        <p:nvGrpSpPr>
          <p:cNvPr id="104" name="Shape 104"/>
          <p:cNvGrpSpPr/>
          <p:nvPr/>
        </p:nvGrpSpPr>
        <p:grpSpPr>
          <a:xfrm>
            <a:off x="3181875" y="1759949"/>
            <a:ext cx="2638475" cy="1459024"/>
            <a:chOff x="3181875" y="1759949"/>
            <a:chExt cx="2638475" cy="1459024"/>
          </a:xfrm>
        </p:grpSpPr>
        <p:pic>
          <p:nvPicPr>
            <p:cNvPr id="105" name="Shape 105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>
              <a:off x="3181875" y="1759949"/>
              <a:ext cx="2638475" cy="1459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Shape 106"/>
            <p:cNvSpPr txBox="1"/>
            <p:nvPr/>
          </p:nvSpPr>
          <p:spPr>
            <a:xfrm>
              <a:off x="3599025" y="1907600"/>
              <a:ext cx="1914900" cy="1202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6000"/>
                <a:t>???</a:t>
              </a:r>
            </a:p>
          </p:txBody>
        </p:sp>
      </p:grpSp>
      <p:pic>
        <p:nvPicPr>
          <p:cNvPr id="107" name="Shape 107"/>
          <p:cNvPicPr preferRelativeResize="0"/>
          <p:nvPr/>
        </p:nvPicPr>
        <p:blipFill rotWithShape="1">
          <a:blip r:embed="rId5">
            <a:alphaModFix/>
          </a:blip>
          <a:srcRect t="30933" r="83063" b="11930"/>
          <a:stretch/>
        </p:blipFill>
        <p:spPr>
          <a:xfrm>
            <a:off x="133825" y="1430737"/>
            <a:ext cx="2852276" cy="21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</p:spTree>
    <p:extLst>
      <p:ext uri="{BB962C8B-B14F-4D97-AF65-F5344CB8AC3E}">
        <p14:creationId xmlns:p14="http://schemas.microsoft.com/office/powerpoint/2010/main" val="1676902021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50274"/>
            <a:ext cx="9144001" cy="2042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7754450" y="2544850"/>
            <a:ext cx="1087199" cy="25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“tabby cat”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classification network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</p:spTree>
    <p:extLst>
      <p:ext uri="{BB962C8B-B14F-4D97-AF65-F5344CB8AC3E}">
        <p14:creationId xmlns:p14="http://schemas.microsoft.com/office/powerpoint/2010/main" val="950390868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50274"/>
            <a:ext cx="9144001" cy="2042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becoming fully convolutional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05" y="4792761"/>
            <a:ext cx="2353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credit: Jonathan Long</a:t>
            </a:r>
          </a:p>
        </p:txBody>
      </p:sp>
    </p:spTree>
    <p:extLst>
      <p:ext uri="{BB962C8B-B14F-4D97-AF65-F5344CB8AC3E}">
        <p14:creationId xmlns:p14="http://schemas.microsoft.com/office/powerpoint/2010/main" val="1266235189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6881</TotalTime>
  <Words>1067</Words>
  <Application>Microsoft Macintosh PowerPoint</Application>
  <PresentationFormat>On-screen Show (16:9)</PresentationFormat>
  <Paragraphs>210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Wingdings</vt:lpstr>
      <vt:lpstr>Arial</vt:lpstr>
      <vt:lpstr>simple-light</vt:lpstr>
      <vt:lpstr>Fully Convolutional Networks for Semantic Segmentation</vt:lpstr>
      <vt:lpstr>Overview</vt:lpstr>
      <vt:lpstr>pixels in, pixels out</vt:lpstr>
      <vt:lpstr>convnets perform classification</vt:lpstr>
      <vt:lpstr>R-CNN does detection</vt:lpstr>
      <vt:lpstr>R-CNN</vt:lpstr>
      <vt:lpstr>PowerPoint Presentation</vt:lpstr>
      <vt:lpstr>a classification network</vt:lpstr>
      <vt:lpstr>becoming fully convolutional</vt:lpstr>
      <vt:lpstr>becoming fully convolutional</vt:lpstr>
      <vt:lpstr>upsampling output</vt:lpstr>
      <vt:lpstr>end-to-end, pixels-to-pixels network</vt:lpstr>
      <vt:lpstr>Dense Predictions</vt:lpstr>
      <vt:lpstr>Classifier to Dense FCN</vt:lpstr>
      <vt:lpstr>Classifier to Dense FCN</vt:lpstr>
      <vt:lpstr>spectrum of deep features</vt:lpstr>
      <vt:lpstr>skip layers</vt:lpstr>
      <vt:lpstr>skip layers</vt:lpstr>
      <vt:lpstr>Comparison of skip FCNs </vt:lpstr>
      <vt:lpstr>skip layer refinement</vt:lpstr>
      <vt:lpstr>training + testing</vt:lpstr>
      <vt:lpstr>Results – PASCAL VOC 2011/12</vt:lpstr>
      <vt:lpstr>Results – NYUDv2</vt:lpstr>
      <vt:lpstr>Results – SIFT Flow</vt:lpstr>
      <vt:lpstr>results</vt:lpstr>
      <vt:lpstr>leaderboard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Fully Convolutional Networks for Semantic Segmentation</dc:title>
  <cp:lastModifiedBy>Microsoft Office User</cp:lastModifiedBy>
  <cp:revision>131</cp:revision>
  <cp:lastPrinted>2015-10-20T02:21:05Z</cp:lastPrinted>
  <dcterms:modified xsi:type="dcterms:W3CDTF">2015-10-20T02:33:20Z</dcterms:modified>
</cp:coreProperties>
</file>