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sldIdLst>
    <p:sldId id="256" r:id="rId3"/>
    <p:sldId id="258" r:id="rId4"/>
    <p:sldId id="259" r:id="rId5"/>
    <p:sldId id="260" r:id="rId6"/>
    <p:sldId id="294" r:id="rId7"/>
    <p:sldId id="290" r:id="rId8"/>
    <p:sldId id="298" r:id="rId9"/>
    <p:sldId id="299" r:id="rId10"/>
    <p:sldId id="300" r:id="rId11"/>
    <p:sldId id="301" r:id="rId12"/>
    <p:sldId id="302" r:id="rId13"/>
    <p:sldId id="303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8" r:id="rId36"/>
    <p:sldId id="329" r:id="rId37"/>
    <p:sldId id="330" r:id="rId38"/>
    <p:sldId id="331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39" r:id="rId47"/>
    <p:sldId id="340" r:id="rId48"/>
    <p:sldId id="341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286" r:id="rId57"/>
    <p:sldId id="261" r:id="rId58"/>
    <p:sldId id="296" r:id="rId59"/>
    <p:sldId id="263" r:id="rId60"/>
    <p:sldId id="268" r:id="rId61"/>
    <p:sldId id="291" r:id="rId62"/>
    <p:sldId id="292" r:id="rId63"/>
    <p:sldId id="293" r:id="rId64"/>
    <p:sldId id="295" r:id="rId65"/>
    <p:sldId id="273" r:id="rId66"/>
    <p:sldId id="297" r:id="rId67"/>
    <p:sldId id="287" r:id="rId68"/>
    <p:sldId id="288" r:id="rId69"/>
    <p:sldId id="289" r:id="rId70"/>
    <p:sldId id="285" r:id="rId71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50" y="1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30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1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1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1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334012" y="223242"/>
            <a:ext cx="5523976" cy="605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37" b="0" i="0">
                <a:solidFill>
                  <a:srgbClr val="7A81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25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8629" y="223242"/>
            <a:ext cx="9734741" cy="605871"/>
          </a:xfrm>
        </p:spPr>
        <p:txBody>
          <a:bodyPr lIns="0" tIns="0" rIns="0" bIns="0"/>
          <a:lstStyle>
            <a:lvl1pPr>
              <a:defRPr sz="3937" b="0" i="0">
                <a:solidFill>
                  <a:srgbClr val="7A81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6020" y="3259336"/>
            <a:ext cx="7119961" cy="275909"/>
          </a:xfrm>
        </p:spPr>
        <p:txBody>
          <a:bodyPr lIns="0" tIns="0" rIns="0" bIns="0"/>
          <a:lstStyle>
            <a:lvl1pPr>
              <a:defRPr sz="1793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37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836229" y="901809"/>
            <a:ext cx="8515350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8629" y="223242"/>
            <a:ext cx="9734741" cy="605871"/>
          </a:xfrm>
        </p:spPr>
        <p:txBody>
          <a:bodyPr lIns="0" tIns="0" rIns="0" bIns="0"/>
          <a:lstStyle>
            <a:lvl1pPr>
              <a:defRPr sz="3937" b="0" i="0">
                <a:solidFill>
                  <a:srgbClr val="7A81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5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836229" y="901809"/>
            <a:ext cx="8515350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8629" y="223242"/>
            <a:ext cx="9734741" cy="605871"/>
          </a:xfrm>
        </p:spPr>
        <p:txBody>
          <a:bodyPr lIns="0" tIns="0" rIns="0" bIns="0"/>
          <a:lstStyle>
            <a:lvl1pPr>
              <a:defRPr sz="3937" b="0" i="0">
                <a:solidFill>
                  <a:srgbClr val="7A81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7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403733"/>
            <a:ext cx="10358120" cy="1153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1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6939" y="1486915"/>
            <a:ext cx="10358120" cy="206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28629" y="223242"/>
            <a:ext cx="973474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rgbClr val="7A81F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36020" y="3259336"/>
            <a:ext cx="7119961" cy="39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6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457">
        <a:defRPr>
          <a:latin typeface="+mn-lt"/>
          <a:ea typeface="+mn-ea"/>
          <a:cs typeface="+mn-cs"/>
        </a:defRPr>
      </a:lvl2pPr>
      <a:lvl3pPr marL="642915">
        <a:defRPr>
          <a:latin typeface="+mn-lt"/>
          <a:ea typeface="+mn-ea"/>
          <a:cs typeface="+mn-cs"/>
        </a:defRPr>
      </a:lvl3pPr>
      <a:lvl4pPr marL="964372">
        <a:defRPr>
          <a:latin typeface="+mn-lt"/>
          <a:ea typeface="+mn-ea"/>
          <a:cs typeface="+mn-cs"/>
        </a:defRPr>
      </a:lvl4pPr>
      <a:lvl5pPr marL="1285829">
        <a:defRPr>
          <a:latin typeface="+mn-lt"/>
          <a:ea typeface="+mn-ea"/>
          <a:cs typeface="+mn-cs"/>
        </a:defRPr>
      </a:lvl5pPr>
      <a:lvl6pPr marL="1607287">
        <a:defRPr>
          <a:latin typeface="+mn-lt"/>
          <a:ea typeface="+mn-ea"/>
          <a:cs typeface="+mn-cs"/>
        </a:defRPr>
      </a:lvl6pPr>
      <a:lvl7pPr marL="1928744">
        <a:defRPr>
          <a:latin typeface="+mn-lt"/>
          <a:ea typeface="+mn-ea"/>
          <a:cs typeface="+mn-cs"/>
        </a:defRPr>
      </a:lvl7pPr>
      <a:lvl8pPr marL="2250201">
        <a:defRPr>
          <a:latin typeface="+mn-lt"/>
          <a:ea typeface="+mn-ea"/>
          <a:cs typeface="+mn-cs"/>
        </a:defRPr>
      </a:lvl8pPr>
      <a:lvl9pPr marL="257165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ascallin.ecs.soton.ac.uk/challenges/VOC/voc2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jpg"/><Relationship Id="rId3" Type="http://schemas.openxmlformats.org/officeDocument/2006/relationships/image" Target="../media/image32.png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jp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8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1.png"/><Relationship Id="rId7" Type="http://schemas.openxmlformats.org/officeDocument/2006/relationships/image" Target="../media/image58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4.jp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2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jpg"/><Relationship Id="rId10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jpg"/><Relationship Id="rId10" Type="http://schemas.openxmlformats.org/officeDocument/2006/relationships/image" Target="../media/image60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4.jpg"/><Relationship Id="rId10" Type="http://schemas.openxmlformats.org/officeDocument/2006/relationships/image" Target="../media/image60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4.png"/><Relationship Id="rId7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10" Type="http://schemas.openxmlformats.org/officeDocument/2006/relationships/image" Target="../media/image60.pn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g"/><Relationship Id="rId7" Type="http://schemas.openxmlformats.org/officeDocument/2006/relationships/image" Target="../media/image58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bit.ly/rcnn-tr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94.jpg"/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12" Type="http://schemas.openxmlformats.org/officeDocument/2006/relationships/image" Target="../media/image93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g"/><Relationship Id="rId11" Type="http://schemas.openxmlformats.org/officeDocument/2006/relationships/image" Target="../media/image92.jpg"/><Relationship Id="rId5" Type="http://schemas.openxmlformats.org/officeDocument/2006/relationships/image" Target="../media/image86.jpg"/><Relationship Id="rId10" Type="http://schemas.openxmlformats.org/officeDocument/2006/relationships/image" Target="../media/image91.jpg"/><Relationship Id="rId4" Type="http://schemas.openxmlformats.org/officeDocument/2006/relationships/image" Target="../media/image85.jpg"/><Relationship Id="rId9" Type="http://schemas.openxmlformats.org/officeDocument/2006/relationships/image" Target="../media/image90.jpg"/><Relationship Id="rId1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caffe.berkeleyvision.org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9.jp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9.jp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14" Type="http://schemas.openxmlformats.org/officeDocument/2006/relationships/image" Target="../media/image1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ascallin.ecs.soton.ac.uk/challenges/VOC/voc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ascallin.ecs.soton.ac.uk/challenges/VOC/voc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916939" y="1486915"/>
            <a:ext cx="10358120" cy="1937582"/>
          </a:xfrm>
          <a:prstGeom prst="rect">
            <a:avLst/>
          </a:prstGeom>
        </p:spPr>
        <p:txBody>
          <a:bodyPr vert="horz" wrap="square" lIns="0" tIns="191643" rIns="0" bIns="0" rtlCol="0">
            <a:spAutoFit/>
          </a:bodyPr>
          <a:lstStyle/>
          <a:p>
            <a:pPr marL="2540" algn="ctr">
              <a:lnSpc>
                <a:spcPts val="6840"/>
              </a:lnSpc>
            </a:pPr>
            <a:r>
              <a:rPr lang="en-US" sz="6000" b="0" i="1" dirty="0" smtClean="0">
                <a:latin typeface="Calibri Light"/>
                <a:cs typeface="Calibri Light"/>
              </a:rPr>
              <a:t>Object Detection using CNNs</a:t>
            </a:r>
            <a:endParaRPr lang="en-US" sz="6000" dirty="0">
              <a:latin typeface="Calibri Light"/>
              <a:cs typeface="Calibri Light"/>
            </a:endParaRPr>
          </a:p>
          <a:p>
            <a:pPr marL="2540" algn="ctr">
              <a:lnSpc>
                <a:spcPts val="6840"/>
              </a:lnSpc>
            </a:pPr>
            <a:endParaRPr sz="6000" dirty="0" smtClean="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8375" y="3733800"/>
            <a:ext cx="4635247" cy="792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-15" dirty="0" smtClean="0">
                <a:latin typeface="Calibri"/>
                <a:cs typeface="Calibri"/>
              </a:rPr>
              <a:t>Viresh Ranjan, Ardalan Khosrowpour</a:t>
            </a:r>
          </a:p>
          <a:p>
            <a:pPr>
              <a:lnSpc>
                <a:spcPct val="100000"/>
              </a:lnSpc>
              <a:spcBef>
                <a:spcPts val="49"/>
              </a:spcBef>
            </a:pPr>
            <a:endParaRPr sz="275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8819"/>
            <a:r>
              <a:rPr spc="67" dirty="0"/>
              <a:t>Complexity </a:t>
            </a:r>
            <a:r>
              <a:rPr spc="109" dirty="0"/>
              <a:t>and </a:t>
            </a:r>
            <a:r>
              <a:rPr spc="25" dirty="0"/>
              <a:t>the</a:t>
            </a:r>
            <a:r>
              <a:rPr spc="-485" dirty="0"/>
              <a:t> </a:t>
            </a:r>
            <a:r>
              <a:rPr spc="63" dirty="0"/>
              <a:t>plateau</a:t>
            </a:r>
          </a:p>
        </p:txBody>
      </p:sp>
      <p:sp>
        <p:nvSpPr>
          <p:cNvPr id="4" name="object 4"/>
          <p:cNvSpPr/>
          <p:nvPr/>
        </p:nvSpPr>
        <p:spPr>
          <a:xfrm>
            <a:off x="1747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8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988" y="5009558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988" y="4446987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1988" y="3884416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1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1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1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9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9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79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79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9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9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79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38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41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9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1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7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5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21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84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3148" y="4509492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9328" y="418802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15508" y="391120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81687" y="3411141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3893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60511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09937" y="4518422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76117" y="419695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42297" y="392013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08476" y="3420070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76572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3190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48461" y="5443985"/>
            <a:ext cx="137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29271" y="4882235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29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29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29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29271" y="2635258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129271" y="1511769"/>
            <a:ext cx="256282" cy="83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808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08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30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227788">
              <a:spcBef>
                <a:spcPts val="436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855273" y="3875484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88900"/>
                </a:lnTo>
                <a:lnTo>
                  <a:pt x="88900" y="177800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855271" y="3875487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88900"/>
                </a:lnTo>
                <a:lnTo>
                  <a:pt x="88900" y="17780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9003970" y="3834711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solidFill>
                  <a:prstClr val="black"/>
                </a:solidFill>
                <a:latin typeface="Arial"/>
                <a:cs typeface="Arial"/>
              </a:rPr>
              <a:t>Top 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competition  results (2007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66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422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OC’12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98317" y="4679157"/>
            <a:ext cx="429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prstClr val="black"/>
                </a:solidFill>
                <a:cs typeface="Calibri"/>
              </a:rPr>
              <a:t>DPM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065943" y="4348758"/>
            <a:ext cx="48265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2" dirty="0">
                <a:solidFill>
                  <a:prstClr val="black"/>
                </a:solidFill>
                <a:cs typeface="Calibri"/>
              </a:rPr>
              <a:t>DPM,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820019" y="4625579"/>
            <a:ext cx="9742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14" dirty="0">
                <a:solidFill>
                  <a:prstClr val="black"/>
                </a:solidFill>
                <a:cs typeface="Calibri"/>
              </a:rPr>
              <a:t>HOG+B</a:t>
            </a:r>
            <a:r>
              <a:rPr sz="1687" spc="7" dirty="0">
                <a:solidFill>
                  <a:prstClr val="black"/>
                </a:solidFill>
                <a:cs typeface="Calibri"/>
              </a:rPr>
              <a:t>O</a:t>
            </a:r>
            <a:r>
              <a:rPr sz="1687" spc="-176" dirty="0">
                <a:solidFill>
                  <a:prstClr val="black"/>
                </a:solidFill>
                <a:cs typeface="Calibri"/>
              </a:rPr>
              <a:t>W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923782" y="4043463"/>
            <a:ext cx="482650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12" marR="3572" indent="-40182">
              <a:lnSpc>
                <a:spcPct val="107600"/>
              </a:lnSpc>
            </a:pPr>
            <a:r>
              <a:rPr sz="1687" spc="-25" dirty="0">
                <a:solidFill>
                  <a:prstClr val="black"/>
                </a:solidFill>
                <a:cs typeface="Calibri"/>
              </a:rPr>
              <a:t>DPM,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674411" y="3558481"/>
            <a:ext cx="64204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25" dirty="0">
                <a:solidFill>
                  <a:prstClr val="black"/>
                </a:solidFill>
                <a:cs typeface="Calibri"/>
              </a:rPr>
              <a:t>DPM++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90210" y="332908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83" marR="3572" indent="-120100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423880" y="388272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706" marR="3572" indent="-98223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35" dirty="0">
                <a:solidFill>
                  <a:prstClr val="black"/>
                </a:solidFill>
                <a:cs typeface="Calibri"/>
              </a:rPr>
              <a:t>Search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88875" y="332908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17" marR="3572" indent="-71435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28" dirty="0">
                <a:solidFill>
                  <a:prstClr val="black"/>
                </a:solidFill>
                <a:cs typeface="Calibri"/>
              </a:rPr>
              <a:t>Search,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455205" y="388272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370" marR="3572" indent="-146888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30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21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OC’08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OC’09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OC’10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OC’11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86360" y="2928938"/>
            <a:ext cx="131846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919279" algn="l"/>
              </a:tabLst>
            </a:pPr>
            <a:r>
              <a:rPr sz="1687" spc="49" dirty="0">
                <a:solidFill>
                  <a:prstClr val="black"/>
                </a:solidFill>
                <a:cs typeface="Calibri"/>
              </a:rPr>
              <a:t>41%	41%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93391" y="3152180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37%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962930" y="3670102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28%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105680" y="3911204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23%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226891" y="4205883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17%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118923" y="3137910"/>
            <a:ext cx="2695872" cy="1014859"/>
          </a:xfrm>
          <a:custGeom>
            <a:avLst/>
            <a:gdLst/>
            <a:ahLst/>
            <a:cxnLst/>
            <a:rect l="l" t="t" r="r" b="b"/>
            <a:pathLst>
              <a:path w="3834129" h="1443354">
                <a:moveTo>
                  <a:pt x="3833533" y="0"/>
                </a:moveTo>
                <a:lnTo>
                  <a:pt x="3797871" y="13423"/>
                </a:lnTo>
                <a:lnTo>
                  <a:pt x="0" y="1442872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701415" y="3065927"/>
            <a:ext cx="238423" cy="200918"/>
          </a:xfrm>
          <a:custGeom>
            <a:avLst/>
            <a:gdLst/>
            <a:ahLst/>
            <a:cxnLst/>
            <a:rect l="l" t="t" r="r" b="b"/>
            <a:pathLst>
              <a:path w="339089" h="285750">
                <a:moveTo>
                  <a:pt x="0" y="0"/>
                </a:moveTo>
                <a:lnTo>
                  <a:pt x="124993" y="115798"/>
                </a:lnTo>
                <a:lnTo>
                  <a:pt x="107365" y="285267"/>
                </a:lnTo>
                <a:lnTo>
                  <a:pt x="338950" y="3528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088571" y="2865492"/>
            <a:ext cx="1603325" cy="0"/>
          </a:xfrm>
          <a:custGeom>
            <a:avLst/>
            <a:gdLst/>
            <a:ahLst/>
            <a:cxnLst/>
            <a:rect l="l" t="t" r="r" b="b"/>
            <a:pathLst>
              <a:path w="2280284">
                <a:moveTo>
                  <a:pt x="2280196" y="0"/>
                </a:moveTo>
                <a:lnTo>
                  <a:pt x="2242096" y="0"/>
                </a:lnTo>
                <a:lnTo>
                  <a:pt x="0" y="0"/>
                </a:lnTo>
              </a:path>
            </a:pathLst>
          </a:custGeom>
          <a:ln w="762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611465" y="2758335"/>
            <a:ext cx="214313" cy="21431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0" y="0"/>
                </a:moveTo>
                <a:lnTo>
                  <a:pt x="76200" y="152400"/>
                </a:lnTo>
                <a:lnTo>
                  <a:pt x="0" y="304800"/>
                </a:lnTo>
                <a:lnTo>
                  <a:pt x="304800" y="15240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20887" y="2442270"/>
            <a:ext cx="304859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49" dirty="0">
                <a:solidFill>
                  <a:prstClr val="black"/>
                </a:solidFill>
                <a:cs typeface="Calibri"/>
              </a:rPr>
              <a:t>plateau </a:t>
            </a:r>
            <a:r>
              <a:rPr sz="1687" b="1" spc="-67" dirty="0">
                <a:solidFill>
                  <a:prstClr val="black"/>
                </a:solidFill>
                <a:cs typeface="Calibri"/>
              </a:rPr>
              <a:t>&amp; </a:t>
            </a:r>
            <a:r>
              <a:rPr sz="1687" b="1" spc="60" dirty="0">
                <a:solidFill>
                  <a:prstClr val="black"/>
                </a:solidFill>
                <a:cs typeface="Calibri"/>
              </a:rPr>
              <a:t>increasing</a:t>
            </a:r>
            <a:r>
              <a:rPr sz="1687" b="1" spc="-98" dirty="0">
                <a:solidFill>
                  <a:prstClr val="black"/>
                </a:solidFill>
                <a:cs typeface="Calibri"/>
              </a:rPr>
              <a:t> </a:t>
            </a:r>
            <a:r>
              <a:rPr sz="1687" b="1" spc="53" dirty="0">
                <a:solidFill>
                  <a:prstClr val="black"/>
                </a:solidFill>
                <a:cs typeface="Calibri"/>
              </a:rPr>
              <a:t>complexity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056319" y="6509743"/>
            <a:ext cx="807913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-11" dirty="0">
                <a:solidFill>
                  <a:srgbClr val="FFFFFF"/>
                </a:solidFill>
                <a:cs typeface="Calibri"/>
              </a:rPr>
              <a:t>[Source:</a:t>
            </a:r>
            <a:r>
              <a:rPr sz="15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547" spc="-18" dirty="0">
                <a:solidFill>
                  <a:srgbClr val="FFFFFF"/>
                </a:solidFill>
                <a:cs typeface="Calibri"/>
                <a:hlinkClick r:id="rId4"/>
              </a:rPr>
              <a:t>http://pascallin.ecs.soton.ac.uk/challenges/VOC/voc20{07,08,09,10,11,12}/r</a:t>
            </a:r>
            <a:r>
              <a:rPr sz="1547" spc="-18" dirty="0">
                <a:solidFill>
                  <a:srgbClr val="FFFFFF"/>
                </a:solidFill>
                <a:cs typeface="Calibri"/>
              </a:rPr>
              <a:t>esults/index.html]</a:t>
            </a:r>
            <a:endParaRPr sz="154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782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6949"/>
            <a:r>
              <a:rPr spc="46" dirty="0"/>
              <a:t>SIFT, </a:t>
            </a:r>
            <a:r>
              <a:rPr spc="14" dirty="0"/>
              <a:t>HOG, </a:t>
            </a:r>
            <a:r>
              <a:rPr spc="53" dirty="0"/>
              <a:t>LBP,</a:t>
            </a:r>
            <a:r>
              <a:rPr spc="-380" dirty="0"/>
              <a:t> </a:t>
            </a:r>
            <a:r>
              <a:rPr spc="-14" dirty="0"/>
              <a:t>...</a:t>
            </a:r>
          </a:p>
        </p:txBody>
      </p:sp>
      <p:sp>
        <p:nvSpPr>
          <p:cNvPr id="4" name="object 4"/>
          <p:cNvSpPr/>
          <p:nvPr/>
        </p:nvSpPr>
        <p:spPr>
          <a:xfrm>
            <a:off x="1747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8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988" y="5009558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988" y="4446987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1988" y="3884416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1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1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1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9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9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79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79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9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9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79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38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41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9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1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7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5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21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84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3148" y="218777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81687" y="2455664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05117" y="248245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83148" y="3134320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81687" y="3241477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83148" y="4509492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149328" y="418802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15508" y="391120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81687" y="3205758"/>
            <a:ext cx="232172" cy="437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3893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60511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309937" y="2196703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08476" y="2464594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631906" y="2491383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309937" y="3143250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08476" y="3250406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08476" y="3214687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309937" y="4518422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76117" y="4196953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42297" y="3920133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08476" y="3420070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765726" y="3187898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631906" y="3187898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248461" y="5443985"/>
            <a:ext cx="137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29271" y="4882235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29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29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129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29271" y="2635258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129271" y="1511769"/>
            <a:ext cx="256282" cy="83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08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08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730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334941">
              <a:spcBef>
                <a:spcPts val="436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837414" y="2527101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177800"/>
                </a:lnTo>
                <a:lnTo>
                  <a:pt x="177800" y="177800"/>
                </a:lnTo>
                <a:lnTo>
                  <a:pt x="88900" y="0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837412" y="2527103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177800"/>
                </a:lnTo>
                <a:lnTo>
                  <a:pt x="0" y="1778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986111" y="2487355"/>
            <a:ext cx="1388119" cy="103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500"/>
              </a:lnSpc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Post-  competition  results (2013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  present)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837414" y="3902273"/>
            <a:ext cx="125016" cy="124123"/>
          </a:xfrm>
          <a:custGeom>
            <a:avLst/>
            <a:gdLst/>
            <a:ahLst/>
            <a:cxnLst/>
            <a:rect l="l" t="t" r="r" b="b"/>
            <a:pathLst>
              <a:path w="177800" h="176529">
                <a:moveTo>
                  <a:pt x="88900" y="0"/>
                </a:moveTo>
                <a:lnTo>
                  <a:pt x="0" y="88900"/>
                </a:lnTo>
                <a:lnTo>
                  <a:pt x="88900" y="176326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837412" y="3902270"/>
            <a:ext cx="125016" cy="124123"/>
          </a:xfrm>
          <a:custGeom>
            <a:avLst/>
            <a:gdLst/>
            <a:ahLst/>
            <a:cxnLst/>
            <a:rect l="l" t="t" r="r" b="b"/>
            <a:pathLst>
              <a:path w="177800" h="176529">
                <a:moveTo>
                  <a:pt x="88900" y="0"/>
                </a:moveTo>
                <a:lnTo>
                  <a:pt x="177800" y="88900"/>
                </a:lnTo>
                <a:lnTo>
                  <a:pt x="88900" y="17633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986111" y="3859187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solidFill>
                  <a:prstClr val="black"/>
                </a:solidFill>
                <a:latin typeface="Arial"/>
                <a:cs typeface="Arial"/>
              </a:rPr>
              <a:t>Top 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competition  results (2007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422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OC’12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66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532198" y="3040559"/>
            <a:ext cx="135508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7" dirty="0">
                <a:solidFill>
                  <a:prstClr val="black"/>
                </a:solidFill>
                <a:cs typeface="Calibri"/>
              </a:rPr>
              <a:t>SegDPM</a:t>
            </a:r>
            <a:r>
              <a:rPr sz="1687" spc="-95" dirty="0">
                <a:solidFill>
                  <a:prstClr val="black"/>
                </a:solidFill>
                <a:cs typeface="Calibri"/>
              </a:rPr>
              <a:t> </a:t>
            </a:r>
            <a:r>
              <a:rPr sz="1687" spc="-14" dirty="0">
                <a:solidFill>
                  <a:prstClr val="black"/>
                </a:solidFill>
                <a:cs typeface="Calibri"/>
              </a:rPr>
              <a:t>(2013)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926425" y="3263801"/>
            <a:ext cx="95904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21" dirty="0">
                <a:solidFill>
                  <a:prstClr val="black"/>
                </a:solidFill>
                <a:cs typeface="Calibri"/>
              </a:rPr>
              <a:t>Regionlets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118877" y="3540622"/>
            <a:ext cx="57417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4" dirty="0">
                <a:solidFill>
                  <a:prstClr val="black"/>
                </a:solidFill>
                <a:cs typeface="Calibri"/>
              </a:rPr>
              <a:t>(2013)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220641" y="2214562"/>
            <a:ext cx="375047" cy="348258"/>
          </a:xfrm>
          <a:custGeom>
            <a:avLst/>
            <a:gdLst/>
            <a:ahLst/>
            <a:cxnLst/>
            <a:rect l="l" t="t" r="r" b="b"/>
            <a:pathLst>
              <a:path w="533400" h="495300">
                <a:moveTo>
                  <a:pt x="0" y="0"/>
                </a:moveTo>
                <a:lnTo>
                  <a:pt x="533400" y="0"/>
                </a:lnTo>
                <a:lnTo>
                  <a:pt x="533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828109" y="2348508"/>
            <a:ext cx="375047" cy="348258"/>
          </a:xfrm>
          <a:custGeom>
            <a:avLst/>
            <a:gdLst/>
            <a:ahLst/>
            <a:cxnLst/>
            <a:rect l="l" t="t" r="r" b="b"/>
            <a:pathLst>
              <a:path w="533400" h="495300">
                <a:moveTo>
                  <a:pt x="0" y="0"/>
                </a:moveTo>
                <a:lnTo>
                  <a:pt x="533400" y="0"/>
                </a:lnTo>
                <a:lnTo>
                  <a:pt x="533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506891" y="2348508"/>
            <a:ext cx="375047" cy="348258"/>
          </a:xfrm>
          <a:custGeom>
            <a:avLst/>
            <a:gdLst/>
            <a:ahLst/>
            <a:cxnLst/>
            <a:rect l="l" t="t" r="r" b="b"/>
            <a:pathLst>
              <a:path w="533400" h="495300">
                <a:moveTo>
                  <a:pt x="0" y="0"/>
                </a:moveTo>
                <a:lnTo>
                  <a:pt x="533400" y="0"/>
                </a:lnTo>
                <a:lnTo>
                  <a:pt x="533400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194620" y="6482953"/>
            <a:ext cx="5746700" cy="2596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3101170" algn="l"/>
              </a:tabLst>
            </a:pPr>
            <a:r>
              <a:rPr sz="2531" spc="-21" baseline="1157" dirty="0">
                <a:solidFill>
                  <a:srgbClr val="FFFFFF"/>
                </a:solidFill>
                <a:cs typeface="Calibri"/>
              </a:rPr>
              <a:t>[Regionlets.  </a:t>
            </a:r>
            <a:r>
              <a:rPr sz="2531" spc="-63" baseline="1157" dirty="0">
                <a:solidFill>
                  <a:srgbClr val="FFFFFF"/>
                </a:solidFill>
                <a:cs typeface="Calibri"/>
              </a:rPr>
              <a:t>Wang  et</a:t>
            </a:r>
            <a:r>
              <a:rPr sz="2531" spc="42" baseline="115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5" baseline="1157" dirty="0">
                <a:solidFill>
                  <a:srgbClr val="FFFFFF"/>
                </a:solidFill>
                <a:cs typeface="Calibri"/>
              </a:rPr>
              <a:t>al.</a:t>
            </a:r>
            <a:r>
              <a:rPr sz="2531" spc="337" baseline="115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53" baseline="1157" dirty="0">
                <a:solidFill>
                  <a:srgbClr val="FFFFFF"/>
                </a:solidFill>
                <a:cs typeface="Calibri"/>
              </a:rPr>
              <a:t>ICCV’13]	</a:t>
            </a:r>
            <a:r>
              <a:rPr sz="1687" spc="-28" dirty="0">
                <a:solidFill>
                  <a:srgbClr val="FFFFFF"/>
                </a:solidFill>
                <a:cs typeface="Calibri"/>
              </a:rPr>
              <a:t>[SegDPM. </a:t>
            </a:r>
            <a:r>
              <a:rPr sz="1687" spc="-4" dirty="0">
                <a:solidFill>
                  <a:srgbClr val="FFFFFF"/>
                </a:solidFill>
                <a:cs typeface="Calibri"/>
              </a:rPr>
              <a:t>Fidler </a:t>
            </a:r>
            <a:r>
              <a:rPr sz="1687" spc="-42" dirty="0">
                <a:solidFill>
                  <a:srgbClr val="FFFFFF"/>
                </a:solidFill>
                <a:cs typeface="Calibri"/>
              </a:rPr>
              <a:t>et </a:t>
            </a:r>
            <a:r>
              <a:rPr sz="1687" spc="-4" dirty="0">
                <a:solidFill>
                  <a:srgbClr val="FFFFFF"/>
                </a:solidFill>
                <a:cs typeface="Calibri"/>
              </a:rPr>
              <a:t>al.</a:t>
            </a:r>
            <a:r>
              <a:rPr sz="1687" spc="-151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21" dirty="0">
                <a:solidFill>
                  <a:srgbClr val="FFFFFF"/>
                </a:solidFill>
                <a:cs typeface="Calibri"/>
              </a:rPr>
              <a:t>CVPR’13]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730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921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OC’08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OC’09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OC’10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OC’11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198317" y="4679157"/>
            <a:ext cx="429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prstClr val="black"/>
                </a:solidFill>
                <a:cs typeface="Calibri"/>
              </a:rPr>
              <a:t>DPM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065943" y="4348758"/>
            <a:ext cx="48265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2" dirty="0">
                <a:solidFill>
                  <a:prstClr val="black"/>
                </a:solidFill>
                <a:cs typeface="Calibri"/>
              </a:rPr>
              <a:t>DPM,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820019" y="4625579"/>
            <a:ext cx="9742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14" dirty="0">
                <a:solidFill>
                  <a:prstClr val="black"/>
                </a:solidFill>
                <a:cs typeface="Calibri"/>
              </a:rPr>
              <a:t>HOG+B</a:t>
            </a:r>
            <a:r>
              <a:rPr sz="1687" spc="7" dirty="0">
                <a:solidFill>
                  <a:prstClr val="black"/>
                </a:solidFill>
                <a:cs typeface="Calibri"/>
              </a:rPr>
              <a:t>O</a:t>
            </a:r>
            <a:r>
              <a:rPr sz="1687" spc="-176" dirty="0">
                <a:solidFill>
                  <a:prstClr val="black"/>
                </a:solidFill>
                <a:cs typeface="Calibri"/>
              </a:rPr>
              <a:t>W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923782" y="4043463"/>
            <a:ext cx="482650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12" marR="3572" indent="-40182">
              <a:lnSpc>
                <a:spcPct val="107600"/>
              </a:lnSpc>
            </a:pPr>
            <a:r>
              <a:rPr sz="1687" spc="-25" dirty="0">
                <a:solidFill>
                  <a:prstClr val="black"/>
                </a:solidFill>
                <a:cs typeface="Calibri"/>
              </a:rPr>
              <a:t>DPM,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4329029" y="3286125"/>
            <a:ext cx="1987748" cy="532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21" dirty="0">
                <a:solidFill>
                  <a:prstClr val="black"/>
                </a:solidFill>
                <a:cs typeface="Calibri"/>
              </a:rPr>
              <a:t>Regionlets</a:t>
            </a:r>
            <a:r>
              <a:rPr sz="1687" spc="-67" dirty="0">
                <a:solidFill>
                  <a:prstClr val="black"/>
                </a:solidFill>
                <a:cs typeface="Calibri"/>
              </a:rPr>
              <a:t> </a:t>
            </a:r>
            <a:r>
              <a:rPr sz="1687" spc="-14" dirty="0">
                <a:solidFill>
                  <a:prstClr val="black"/>
                </a:solidFill>
                <a:cs typeface="Calibri"/>
              </a:rPr>
              <a:t>(2013)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R="3572" algn="r">
              <a:spcBef>
                <a:spcPts val="120"/>
              </a:spcBef>
            </a:pPr>
            <a:r>
              <a:rPr sz="1687" spc="-25" dirty="0">
                <a:solidFill>
                  <a:prstClr val="black"/>
                </a:solidFill>
                <a:cs typeface="Calibri"/>
              </a:rPr>
              <a:t>DPM++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490210" y="332908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83" marR="3572" indent="-120100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6423880" y="388272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706" marR="3572" indent="-98223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35" dirty="0">
                <a:solidFill>
                  <a:prstClr val="black"/>
                </a:solidFill>
                <a:cs typeface="Calibri"/>
              </a:rPr>
              <a:t>Search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388875" y="332908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17" marR="3572" indent="-71435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28" dirty="0">
                <a:solidFill>
                  <a:prstClr val="black"/>
                </a:solidFill>
                <a:cs typeface="Calibri"/>
              </a:rPr>
              <a:t>Search,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7455205" y="388272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370" marR="3572" indent="-146888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39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223"/>
            <a:r>
              <a:rPr spc="14" dirty="0">
                <a:solidFill>
                  <a:srgbClr val="FF9300"/>
                </a:solidFill>
              </a:rPr>
              <a:t>R-CNN: </a:t>
            </a:r>
            <a:r>
              <a:rPr spc="70" dirty="0"/>
              <a:t>Regions </a:t>
            </a:r>
            <a:r>
              <a:rPr spc="39" dirty="0"/>
              <a:t>with </a:t>
            </a:r>
            <a:r>
              <a:rPr spc="53" dirty="0"/>
              <a:t>CNN</a:t>
            </a:r>
            <a:r>
              <a:rPr spc="-524" dirty="0"/>
              <a:t> </a:t>
            </a:r>
            <a:r>
              <a:rPr spc="11" dirty="0"/>
              <a:t>features</a:t>
            </a:r>
          </a:p>
        </p:txBody>
      </p:sp>
      <p:sp>
        <p:nvSpPr>
          <p:cNvPr id="4" name="object 4"/>
          <p:cNvSpPr/>
          <p:nvPr/>
        </p:nvSpPr>
        <p:spPr>
          <a:xfrm>
            <a:off x="1747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8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988" y="5009558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988" y="4446987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1988" y="3884416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1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1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1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9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9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79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79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9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9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79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38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41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9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1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7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5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21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84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3148" y="218777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881687" y="2455664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605117" y="248245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283148" y="3134320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881687" y="3241477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283148" y="4509492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149328" y="418802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15508" y="3911203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881687" y="3205758"/>
            <a:ext cx="232172" cy="437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73893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605117" y="3178969"/>
            <a:ext cx="232172" cy="2321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309937" y="2196703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908476" y="2464594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631906" y="2491383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309937" y="3143250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08476" y="3250406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908476" y="3214687"/>
            <a:ext cx="178594" cy="1785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309937" y="4518422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76117" y="4196953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42297" y="3920133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908476" y="3420070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765726" y="3187898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631906" y="3187898"/>
            <a:ext cx="178594" cy="1785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129271" y="4882235"/>
            <a:ext cx="256282" cy="83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690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129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129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129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129271" y="2635258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129271" y="2073518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129271" y="1511769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808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808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730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334941">
              <a:spcBef>
                <a:spcPts val="436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837414" y="2527101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177800"/>
                </a:lnTo>
                <a:lnTo>
                  <a:pt x="177800" y="177800"/>
                </a:lnTo>
                <a:lnTo>
                  <a:pt x="88900" y="0"/>
                </a:lnTo>
                <a:close/>
              </a:path>
            </a:pathLst>
          </a:custGeom>
          <a:solidFill>
            <a:srgbClr val="FAA757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837412" y="2527103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177800"/>
                </a:lnTo>
                <a:lnTo>
                  <a:pt x="0" y="1778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986111" y="2487355"/>
            <a:ext cx="1388119" cy="103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500"/>
              </a:lnSpc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Post-  competition  results (2013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  present)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837414" y="3902273"/>
            <a:ext cx="125016" cy="124123"/>
          </a:xfrm>
          <a:custGeom>
            <a:avLst/>
            <a:gdLst/>
            <a:ahLst/>
            <a:cxnLst/>
            <a:rect l="l" t="t" r="r" b="b"/>
            <a:pathLst>
              <a:path w="177800" h="176529">
                <a:moveTo>
                  <a:pt x="88900" y="0"/>
                </a:moveTo>
                <a:lnTo>
                  <a:pt x="0" y="88900"/>
                </a:lnTo>
                <a:lnTo>
                  <a:pt x="88900" y="176326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837412" y="3902270"/>
            <a:ext cx="125016" cy="124123"/>
          </a:xfrm>
          <a:custGeom>
            <a:avLst/>
            <a:gdLst/>
            <a:ahLst/>
            <a:cxnLst/>
            <a:rect l="l" t="t" r="r" b="b"/>
            <a:pathLst>
              <a:path w="177800" h="176529">
                <a:moveTo>
                  <a:pt x="88900" y="0"/>
                </a:moveTo>
                <a:lnTo>
                  <a:pt x="177800" y="88900"/>
                </a:lnTo>
                <a:lnTo>
                  <a:pt x="88900" y="17633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986111" y="3859187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solidFill>
                  <a:prstClr val="black"/>
                </a:solidFill>
                <a:latin typeface="Arial"/>
                <a:cs typeface="Arial"/>
              </a:rPr>
              <a:t>Top 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competition  results (2007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422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OC’12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66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091607" y="1724323"/>
            <a:ext cx="62418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733" marR="3572" indent="-6251">
              <a:lnSpc>
                <a:spcPts val="1793"/>
              </a:lnSpc>
            </a:pPr>
            <a:r>
              <a:rPr sz="1687" b="1" spc="32" dirty="0">
                <a:solidFill>
                  <a:prstClr val="black"/>
                </a:solidFill>
                <a:cs typeface="Calibri"/>
              </a:rPr>
              <a:t>R-CNN </a:t>
            </a:r>
            <a:r>
              <a:rPr sz="1687" b="1" spc="14" dirty="0">
                <a:solidFill>
                  <a:prstClr val="black"/>
                </a:solidFill>
                <a:cs typeface="Calibri"/>
              </a:rPr>
              <a:t> </a:t>
            </a:r>
            <a:r>
              <a:rPr sz="1687" b="1" spc="74" dirty="0">
                <a:solidFill>
                  <a:prstClr val="black"/>
                </a:solidFill>
                <a:cs typeface="Calibri"/>
              </a:rPr>
              <a:t>58.5%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686949" y="1919883"/>
            <a:ext cx="62418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32" dirty="0">
                <a:solidFill>
                  <a:prstClr val="black"/>
                </a:solidFill>
                <a:cs typeface="Calibri"/>
              </a:rPr>
              <a:t>R</a:t>
            </a:r>
            <a:r>
              <a:rPr sz="1687" b="1" spc="35" dirty="0">
                <a:solidFill>
                  <a:prstClr val="black"/>
                </a:solidFill>
                <a:cs typeface="Calibri"/>
              </a:rPr>
              <a:t>-CNN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97521" y="2160985"/>
            <a:ext cx="605433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74" dirty="0">
                <a:solidFill>
                  <a:prstClr val="black"/>
                </a:solidFill>
                <a:cs typeface="Calibri"/>
              </a:rPr>
              <a:t>53.7%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365730" y="1946672"/>
            <a:ext cx="62418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32" dirty="0">
                <a:solidFill>
                  <a:prstClr val="black"/>
                </a:solidFill>
                <a:cs typeface="Calibri"/>
              </a:rPr>
              <a:t>R</a:t>
            </a:r>
            <a:r>
              <a:rPr sz="1687" b="1" spc="35" dirty="0">
                <a:solidFill>
                  <a:prstClr val="black"/>
                </a:solidFill>
                <a:cs typeface="Calibri"/>
              </a:rPr>
              <a:t>-CNN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376302" y="2196704"/>
            <a:ext cx="605433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74" dirty="0">
                <a:solidFill>
                  <a:prstClr val="black"/>
                </a:solidFill>
                <a:cs typeface="Calibri"/>
              </a:rPr>
              <a:t>53.3%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730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921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OC’08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OC’09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OC’10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OC’11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716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10340"/>
            <a:r>
              <a:rPr spc="21" dirty="0"/>
              <a:t>Feature </a:t>
            </a:r>
            <a:r>
              <a:rPr spc="63" dirty="0"/>
              <a:t>learning </a:t>
            </a:r>
            <a:r>
              <a:rPr spc="39" dirty="0"/>
              <a:t>with</a:t>
            </a:r>
            <a:r>
              <a:rPr spc="-404" dirty="0"/>
              <a:t> </a:t>
            </a:r>
            <a:r>
              <a:rPr spc="67" dirty="0"/>
              <a:t>CNNs</a:t>
            </a:r>
          </a:p>
        </p:txBody>
      </p:sp>
      <p:sp>
        <p:nvSpPr>
          <p:cNvPr id="4" name="object 4"/>
          <p:cNvSpPr/>
          <p:nvPr/>
        </p:nvSpPr>
        <p:spPr>
          <a:xfrm>
            <a:off x="2300883" y="1009055"/>
            <a:ext cx="2098477" cy="12948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6234" y="2491383"/>
            <a:ext cx="2196703" cy="1000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11961" y="1201043"/>
            <a:ext cx="5056881" cy="2238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18" dirty="0">
                <a:solidFill>
                  <a:srgbClr val="FFFFFF"/>
                </a:solidFill>
                <a:cs typeface="Calibri"/>
              </a:rPr>
              <a:t>Fukushima</a:t>
            </a:r>
            <a:r>
              <a:rPr sz="2953" spc="-137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1980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7" dirty="0">
                <a:solidFill>
                  <a:srgbClr val="FF9300"/>
                </a:solidFill>
                <a:cs typeface="Calibri"/>
              </a:rPr>
              <a:t>Neocognitron</a:t>
            </a:r>
            <a:endParaRPr sz="2672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5"/>
              </a:spcBef>
            </a:pPr>
            <a:endParaRPr sz="312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2953" spc="-7" dirty="0">
                <a:solidFill>
                  <a:srgbClr val="FFFFFF"/>
                </a:solidFill>
                <a:cs typeface="Calibri"/>
              </a:rPr>
              <a:t>Rumelhart,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Hinton, </a:t>
            </a:r>
            <a:r>
              <a:rPr sz="2953" spc="-25" dirty="0">
                <a:solidFill>
                  <a:srgbClr val="FFFFFF"/>
                </a:solidFill>
                <a:cs typeface="Calibri"/>
              </a:rPr>
              <a:t>Williams</a:t>
            </a:r>
            <a:r>
              <a:rPr sz="2953" spc="-225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1986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74" dirty="0">
                <a:solidFill>
                  <a:srgbClr val="FF9300"/>
                </a:solidFill>
                <a:cs typeface="Calibri"/>
              </a:rPr>
              <a:t>“T” </a:t>
            </a:r>
            <a:r>
              <a:rPr sz="2672" spc="-21" dirty="0">
                <a:solidFill>
                  <a:srgbClr val="FF9300"/>
                </a:solidFill>
                <a:cs typeface="Calibri"/>
              </a:rPr>
              <a:t>versus </a:t>
            </a:r>
            <a:r>
              <a:rPr sz="2672" spc="-77" dirty="0">
                <a:solidFill>
                  <a:srgbClr val="FF9300"/>
                </a:solidFill>
                <a:cs typeface="Calibri"/>
              </a:rPr>
              <a:t>“C”</a:t>
            </a:r>
            <a:r>
              <a:rPr sz="2672" spc="-155" dirty="0">
                <a:solidFill>
                  <a:srgbClr val="FF9300"/>
                </a:solidFill>
                <a:cs typeface="Calibri"/>
              </a:rPr>
              <a:t> </a:t>
            </a:r>
            <a:r>
              <a:rPr sz="2672" dirty="0">
                <a:solidFill>
                  <a:srgbClr val="FF9300"/>
                </a:solidFill>
                <a:cs typeface="Calibri"/>
              </a:rPr>
              <a:t>problem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627122" y="4939037"/>
            <a:ext cx="3669655" cy="1169789"/>
          </a:xfrm>
          <a:custGeom>
            <a:avLst/>
            <a:gdLst/>
            <a:ahLst/>
            <a:cxnLst/>
            <a:rect l="l" t="t" r="r" b="b"/>
            <a:pathLst>
              <a:path w="5219065" h="1663700">
                <a:moveTo>
                  <a:pt x="0" y="0"/>
                </a:moveTo>
                <a:lnTo>
                  <a:pt x="5218579" y="0"/>
                </a:lnTo>
                <a:lnTo>
                  <a:pt x="5218579" y="1663588"/>
                </a:lnTo>
                <a:lnTo>
                  <a:pt x="0" y="166358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0387" y="4966427"/>
            <a:ext cx="3608107" cy="11092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36977" y="4838883"/>
            <a:ext cx="5137696" cy="178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1823824">
              <a:lnSpc>
                <a:spcPct val="103200"/>
              </a:lnSpc>
            </a:pPr>
            <a:r>
              <a:rPr sz="2953" spc="-14" dirty="0">
                <a:solidFill>
                  <a:srgbClr val="FFFFFF"/>
                </a:solidFill>
                <a:cs typeface="Calibri"/>
              </a:rPr>
              <a:t>Krizhevksy,</a:t>
            </a:r>
            <a:r>
              <a:rPr sz="2953" spc="-102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28" dirty="0">
                <a:solidFill>
                  <a:srgbClr val="FFFFFF"/>
                </a:solidFill>
                <a:cs typeface="Calibri"/>
              </a:rPr>
              <a:t>Sutskever,  </a:t>
            </a:r>
            <a:r>
              <a:rPr sz="2953" dirty="0">
                <a:solidFill>
                  <a:srgbClr val="FFFFFF"/>
                </a:solidFill>
                <a:cs typeface="Calibri"/>
              </a:rPr>
              <a:t>Hinton</a:t>
            </a:r>
            <a:r>
              <a:rPr sz="2953" spc="-137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2012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 marR="3572">
              <a:lnSpc>
                <a:spcPct val="103099"/>
              </a:lnSpc>
              <a:spcBef>
                <a:spcPts val="11"/>
              </a:spcBef>
            </a:pPr>
            <a:r>
              <a:rPr sz="2672" spc="-18" dirty="0">
                <a:solidFill>
                  <a:srgbClr val="FF9300"/>
                </a:solidFill>
                <a:cs typeface="Calibri"/>
              </a:rPr>
              <a:t>ImageNet </a:t>
            </a:r>
            <a:r>
              <a:rPr sz="2672" spc="11" dirty="0">
                <a:solidFill>
                  <a:srgbClr val="FF9300"/>
                </a:solidFill>
                <a:cs typeface="Calibri"/>
              </a:rPr>
              <a:t>classification</a:t>
            </a:r>
            <a:r>
              <a:rPr sz="2672" spc="-137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18" dirty="0">
                <a:solidFill>
                  <a:srgbClr val="FF9300"/>
                </a:solidFill>
                <a:cs typeface="Calibri"/>
              </a:rPr>
              <a:t>breakthrough  </a:t>
            </a:r>
            <a:r>
              <a:rPr sz="2672" spc="-28" dirty="0">
                <a:solidFill>
                  <a:srgbClr val="FF9300"/>
                </a:solidFill>
                <a:cs typeface="Calibri"/>
              </a:rPr>
              <a:t>“SuperVision”</a:t>
            </a:r>
            <a:r>
              <a:rPr sz="2672" spc="-137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11" dirty="0">
                <a:solidFill>
                  <a:srgbClr val="FF9300"/>
                </a:solidFill>
                <a:cs typeface="Calibri"/>
              </a:rPr>
              <a:t>CNN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64806" y="3678540"/>
            <a:ext cx="2827585" cy="938510"/>
          </a:xfrm>
          <a:custGeom>
            <a:avLst/>
            <a:gdLst/>
            <a:ahLst/>
            <a:cxnLst/>
            <a:rect l="l" t="t" r="r" b="b"/>
            <a:pathLst>
              <a:path w="4021454" h="1334770">
                <a:moveTo>
                  <a:pt x="0" y="0"/>
                </a:moveTo>
                <a:lnTo>
                  <a:pt x="4021275" y="0"/>
                </a:lnTo>
                <a:lnTo>
                  <a:pt x="4021275" y="1334681"/>
                </a:lnTo>
                <a:lnTo>
                  <a:pt x="0" y="13346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83713" y="3820677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83711" y="382067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17324" y="3854449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17322" y="3854443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50927" y="3888221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650927" y="3888220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684538" y="392200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684538" y="3921997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50948" y="3790660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50945" y="379065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284559" y="3824431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284556" y="3824426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318171" y="3858203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18167" y="3858203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51773" y="389198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351771" y="3891979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77539" y="3876945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77535" y="3876939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511149" y="3910718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511146" y="3910716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977101" y="3955344"/>
            <a:ext cx="470595" cy="473273"/>
          </a:xfrm>
          <a:custGeom>
            <a:avLst/>
            <a:gdLst/>
            <a:ahLst/>
            <a:cxnLst/>
            <a:rect l="l" t="t" r="r" b="b"/>
            <a:pathLst>
              <a:path w="669290" h="673100">
                <a:moveTo>
                  <a:pt x="0" y="672487"/>
                </a:moveTo>
                <a:lnTo>
                  <a:pt x="669187" y="672487"/>
                </a:lnTo>
                <a:lnTo>
                  <a:pt x="669187" y="0"/>
                </a:lnTo>
                <a:lnTo>
                  <a:pt x="0" y="0"/>
                </a:lnTo>
                <a:lnTo>
                  <a:pt x="0" y="672487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77101" y="3955339"/>
            <a:ext cx="470595" cy="473273"/>
          </a:xfrm>
          <a:custGeom>
            <a:avLst/>
            <a:gdLst/>
            <a:ahLst/>
            <a:cxnLst/>
            <a:rect l="l" t="t" r="r" b="b"/>
            <a:pathLst>
              <a:path w="669290" h="673100">
                <a:moveTo>
                  <a:pt x="0" y="672488"/>
                </a:moveTo>
                <a:lnTo>
                  <a:pt x="669187" y="672488"/>
                </a:lnTo>
                <a:lnTo>
                  <a:pt x="669187" y="0"/>
                </a:lnTo>
                <a:lnTo>
                  <a:pt x="0" y="0"/>
                </a:lnTo>
                <a:lnTo>
                  <a:pt x="0" y="672488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48449" y="3951955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48452" y="3951955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582060" y="3985736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582057" y="3985732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85313" y="3918211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3385310" y="3918209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418915" y="3951992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418915" y="395198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52526" y="398575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52526" y="3985756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486129" y="4019536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486131" y="4019533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519740" y="4053317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519742" y="4053310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553352" y="4087080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3553353" y="4087080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586954" y="4120861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586958" y="4120857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20566" y="4154634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3620569" y="4154634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654177" y="418840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654180" y="4188405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69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687788" y="4222186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687785" y="4222181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721399" y="4255958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721396" y="4255952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755002" y="4289731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0"/>
                </a:moveTo>
                <a:lnTo>
                  <a:pt x="191198" y="192140"/>
                </a:lnTo>
                <a:lnTo>
                  <a:pt x="191198" y="0"/>
                </a:lnTo>
                <a:lnTo>
                  <a:pt x="0" y="0"/>
                </a:lnTo>
                <a:lnTo>
                  <a:pt x="0" y="19214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55001" y="4289729"/>
            <a:ext cx="134838" cy="135285"/>
          </a:xfrm>
          <a:custGeom>
            <a:avLst/>
            <a:gdLst/>
            <a:ahLst/>
            <a:cxnLst/>
            <a:rect l="l" t="t" r="r" b="b"/>
            <a:pathLst>
              <a:path w="191770" h="192404">
                <a:moveTo>
                  <a:pt x="0" y="192141"/>
                </a:moveTo>
                <a:lnTo>
                  <a:pt x="191198" y="192141"/>
                </a:lnTo>
                <a:lnTo>
                  <a:pt x="191198" y="0"/>
                </a:lnTo>
                <a:lnTo>
                  <a:pt x="0" y="0"/>
                </a:lnTo>
                <a:lnTo>
                  <a:pt x="0" y="192141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710621" y="394445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710620" y="394445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744224" y="3978233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744224" y="3978228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777835" y="4012004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777836" y="4012005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811447" y="4045777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3811447" y="4045776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845049" y="4079558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845052" y="4079553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3878661" y="4113330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3878663" y="4113330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3912272" y="414710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912273" y="4147101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945884" y="4180883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3945879" y="4180877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979486" y="4214655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979489" y="4214648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013097" y="4248427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013095" y="4248425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046708" y="4282208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046705" y="4282201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080320" y="431597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080317" y="4315972"/>
            <a:ext cx="67419" cy="67866"/>
          </a:xfrm>
          <a:custGeom>
            <a:avLst/>
            <a:gdLst/>
            <a:ahLst/>
            <a:cxnLst/>
            <a:rect l="l" t="t" r="r" b="b"/>
            <a:pathLst>
              <a:path w="95885" h="96520">
                <a:moveTo>
                  <a:pt x="0" y="96070"/>
                </a:moveTo>
                <a:lnTo>
                  <a:pt x="95598" y="96070"/>
                </a:lnTo>
                <a:lnTo>
                  <a:pt x="95598" y="0"/>
                </a:lnTo>
                <a:lnTo>
                  <a:pt x="0" y="0"/>
                </a:lnTo>
                <a:lnTo>
                  <a:pt x="0" y="96070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766929" y="4157995"/>
            <a:ext cx="33933" cy="33933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0" y="48034"/>
                </a:moveTo>
                <a:lnTo>
                  <a:pt x="47799" y="48034"/>
                </a:lnTo>
                <a:lnTo>
                  <a:pt x="47799" y="0"/>
                </a:lnTo>
                <a:lnTo>
                  <a:pt x="0" y="0"/>
                </a:lnTo>
                <a:lnTo>
                  <a:pt x="0" y="48034"/>
                </a:lnTo>
                <a:close/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057093" y="3993278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3057098" y="3993279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3090705" y="4027050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090709" y="4027049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113073" y="4053286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3113078" y="4053284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146685" y="4087057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146689" y="4087055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3180296" y="4120838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180294" y="4120832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213907" y="4154602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5" y="288209"/>
                </a:lnTo>
                <a:lnTo>
                  <a:pt x="286795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3213905" y="4154602"/>
            <a:ext cx="201811" cy="202704"/>
          </a:xfrm>
          <a:custGeom>
            <a:avLst/>
            <a:gdLst/>
            <a:ahLst/>
            <a:cxnLst/>
            <a:rect l="l" t="t" r="r" b="b"/>
            <a:pathLst>
              <a:path w="287019" h="288289">
                <a:moveTo>
                  <a:pt x="0" y="288209"/>
                </a:moveTo>
                <a:lnTo>
                  <a:pt x="286794" y="288209"/>
                </a:lnTo>
                <a:lnTo>
                  <a:pt x="286794" y="0"/>
                </a:lnTo>
                <a:lnTo>
                  <a:pt x="0" y="0"/>
                </a:lnTo>
                <a:lnTo>
                  <a:pt x="0" y="28820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3318112" y="4208639"/>
            <a:ext cx="84385" cy="84832"/>
          </a:xfrm>
          <a:custGeom>
            <a:avLst/>
            <a:gdLst/>
            <a:ahLst/>
            <a:cxnLst/>
            <a:rect l="l" t="t" r="r" b="b"/>
            <a:pathLst>
              <a:path w="120014" h="120650">
                <a:moveTo>
                  <a:pt x="0" y="120087"/>
                </a:moveTo>
                <a:lnTo>
                  <a:pt x="119498" y="120087"/>
                </a:lnTo>
                <a:lnTo>
                  <a:pt x="119498" y="0"/>
                </a:lnTo>
                <a:lnTo>
                  <a:pt x="0" y="0"/>
                </a:lnTo>
                <a:lnTo>
                  <a:pt x="0" y="120087"/>
                </a:lnTo>
                <a:close/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761030" y="4370027"/>
            <a:ext cx="33933" cy="33933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0" y="48035"/>
                </a:moveTo>
                <a:lnTo>
                  <a:pt x="47799" y="48035"/>
                </a:lnTo>
                <a:lnTo>
                  <a:pt x="47799" y="0"/>
                </a:lnTo>
                <a:lnTo>
                  <a:pt x="0" y="0"/>
                </a:lnTo>
                <a:lnTo>
                  <a:pt x="0" y="48035"/>
                </a:lnTo>
                <a:close/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279603" y="4360641"/>
            <a:ext cx="336203" cy="0"/>
          </a:xfrm>
          <a:custGeom>
            <a:avLst/>
            <a:gdLst/>
            <a:ahLst/>
            <a:cxnLst/>
            <a:rect l="l" t="t" r="r" b="b"/>
            <a:pathLst>
              <a:path w="478155">
                <a:moveTo>
                  <a:pt x="0" y="0"/>
                </a:moveTo>
                <a:lnTo>
                  <a:pt x="477965" y="0"/>
                </a:lnTo>
              </a:path>
            </a:pathLst>
          </a:custGeom>
          <a:ln w="533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766930" y="4157993"/>
            <a:ext cx="500955" cy="50899"/>
          </a:xfrm>
          <a:custGeom>
            <a:avLst/>
            <a:gdLst/>
            <a:ahLst/>
            <a:cxnLst/>
            <a:rect l="l" t="t" r="r" b="b"/>
            <a:pathLst>
              <a:path w="712469" h="72389">
                <a:moveTo>
                  <a:pt x="0" y="0"/>
                </a:moveTo>
                <a:lnTo>
                  <a:pt x="712209" y="72057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766930" y="4191770"/>
            <a:ext cx="500955" cy="16966"/>
          </a:xfrm>
          <a:custGeom>
            <a:avLst/>
            <a:gdLst/>
            <a:ahLst/>
            <a:cxnLst/>
            <a:rect l="l" t="t" r="r" b="b"/>
            <a:pathLst>
              <a:path w="712469" h="24129">
                <a:moveTo>
                  <a:pt x="0" y="0"/>
                </a:moveTo>
                <a:lnTo>
                  <a:pt x="712209" y="24019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402134" y="4208659"/>
            <a:ext cx="467469" cy="118318"/>
          </a:xfrm>
          <a:custGeom>
            <a:avLst/>
            <a:gdLst/>
            <a:ahLst/>
            <a:cxnLst/>
            <a:rect l="l" t="t" r="r" b="b"/>
            <a:pathLst>
              <a:path w="664845" h="168275">
                <a:moveTo>
                  <a:pt x="0" y="0"/>
                </a:moveTo>
                <a:lnTo>
                  <a:pt x="664407" y="168116"/>
                </a:lnTo>
              </a:path>
            </a:pathLst>
          </a:custGeom>
          <a:ln w="53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3318112" y="4208659"/>
            <a:ext cx="551408" cy="118318"/>
          </a:xfrm>
          <a:custGeom>
            <a:avLst/>
            <a:gdLst/>
            <a:ahLst/>
            <a:cxnLst/>
            <a:rect l="l" t="t" r="r" b="b"/>
            <a:pathLst>
              <a:path w="784225" h="168275">
                <a:moveTo>
                  <a:pt x="0" y="0"/>
                </a:moveTo>
                <a:lnTo>
                  <a:pt x="783904" y="168116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318112" y="4293093"/>
            <a:ext cx="551408" cy="33933"/>
          </a:xfrm>
          <a:custGeom>
            <a:avLst/>
            <a:gdLst/>
            <a:ahLst/>
            <a:cxnLst/>
            <a:rect l="l" t="t" r="r" b="b"/>
            <a:pathLst>
              <a:path w="784225" h="48260">
                <a:moveTo>
                  <a:pt x="0" y="0"/>
                </a:moveTo>
                <a:lnTo>
                  <a:pt x="783904" y="48029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402134" y="4293093"/>
            <a:ext cx="467469" cy="33933"/>
          </a:xfrm>
          <a:custGeom>
            <a:avLst/>
            <a:gdLst/>
            <a:ahLst/>
            <a:cxnLst/>
            <a:rect l="l" t="t" r="r" b="b"/>
            <a:pathLst>
              <a:path w="664845" h="48260">
                <a:moveTo>
                  <a:pt x="0" y="0"/>
                </a:moveTo>
                <a:lnTo>
                  <a:pt x="664407" y="48029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2104467" y="3778170"/>
            <a:ext cx="15939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373"/>
              </a:lnSpc>
            </a:pPr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INPUT  32x32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3795221" y="4366634"/>
            <a:ext cx="304502" cy="37951"/>
          </a:xfrm>
          <a:custGeom>
            <a:avLst/>
            <a:gdLst/>
            <a:ahLst/>
            <a:cxnLst/>
            <a:rect l="l" t="t" r="r" b="b"/>
            <a:pathLst>
              <a:path w="433070" h="53975">
                <a:moveTo>
                  <a:pt x="0" y="53353"/>
                </a:moveTo>
                <a:lnTo>
                  <a:pt x="432689" y="0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761629" y="4366634"/>
            <a:ext cx="334417" cy="4018"/>
          </a:xfrm>
          <a:custGeom>
            <a:avLst/>
            <a:gdLst/>
            <a:ahLst/>
            <a:cxnLst/>
            <a:rect l="l" t="t" r="r" b="b"/>
            <a:pathLst>
              <a:path w="475614" h="5714">
                <a:moveTo>
                  <a:pt x="0" y="5332"/>
                </a:moveTo>
                <a:lnTo>
                  <a:pt x="475159" y="0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3888546" y="3953985"/>
            <a:ext cx="478185" cy="410766"/>
          </a:xfrm>
          <a:custGeom>
            <a:avLst/>
            <a:gdLst/>
            <a:ahLst/>
            <a:cxnLst/>
            <a:rect l="l" t="t" r="r" b="b"/>
            <a:pathLst>
              <a:path w="680085" h="584200">
                <a:moveTo>
                  <a:pt x="95567" y="0"/>
                </a:moveTo>
                <a:lnTo>
                  <a:pt x="0" y="0"/>
                </a:lnTo>
                <a:lnTo>
                  <a:pt x="570725" y="581545"/>
                </a:lnTo>
                <a:lnTo>
                  <a:pt x="679564" y="584212"/>
                </a:lnTo>
                <a:lnTo>
                  <a:pt x="95567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888544" y="3953982"/>
            <a:ext cx="478185" cy="410766"/>
          </a:xfrm>
          <a:custGeom>
            <a:avLst/>
            <a:gdLst/>
            <a:ahLst/>
            <a:cxnLst/>
            <a:rect l="l" t="t" r="r" b="b"/>
            <a:pathLst>
              <a:path w="680085" h="584200">
                <a:moveTo>
                  <a:pt x="95570" y="0"/>
                </a:moveTo>
                <a:lnTo>
                  <a:pt x="679561" y="584210"/>
                </a:lnTo>
                <a:lnTo>
                  <a:pt x="570729" y="581548"/>
                </a:lnTo>
                <a:lnTo>
                  <a:pt x="0" y="0"/>
                </a:lnTo>
                <a:lnTo>
                  <a:pt x="95570" y="0"/>
                </a:lnTo>
                <a:close/>
              </a:path>
            </a:pathLst>
          </a:custGeom>
          <a:ln w="15978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317840" y="3965236"/>
            <a:ext cx="410766" cy="337989"/>
          </a:xfrm>
          <a:custGeom>
            <a:avLst/>
            <a:gdLst/>
            <a:ahLst/>
            <a:cxnLst/>
            <a:rect l="l" t="t" r="r" b="b"/>
            <a:pathLst>
              <a:path w="584200" h="480695">
                <a:moveTo>
                  <a:pt x="95554" y="0"/>
                </a:moveTo>
                <a:lnTo>
                  <a:pt x="0" y="0"/>
                </a:lnTo>
                <a:lnTo>
                  <a:pt x="477812" y="480174"/>
                </a:lnTo>
                <a:lnTo>
                  <a:pt x="583996" y="474840"/>
                </a:lnTo>
                <a:lnTo>
                  <a:pt x="95554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317837" y="3965238"/>
            <a:ext cx="410766" cy="337989"/>
          </a:xfrm>
          <a:custGeom>
            <a:avLst/>
            <a:gdLst/>
            <a:ahLst/>
            <a:cxnLst/>
            <a:rect l="l" t="t" r="r" b="b"/>
            <a:pathLst>
              <a:path w="584200" h="480695">
                <a:moveTo>
                  <a:pt x="95561" y="0"/>
                </a:moveTo>
                <a:lnTo>
                  <a:pt x="584000" y="474841"/>
                </a:lnTo>
                <a:lnTo>
                  <a:pt x="477816" y="480173"/>
                </a:lnTo>
                <a:lnTo>
                  <a:pt x="0" y="0"/>
                </a:lnTo>
                <a:lnTo>
                  <a:pt x="95561" y="0"/>
                </a:lnTo>
                <a:close/>
              </a:path>
            </a:pathLst>
          </a:custGeom>
          <a:ln w="15979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2615672" y="4019508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C3C3C3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615668" y="4019509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C3C3C3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2649283" y="4053289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8"/>
                </a:moveTo>
                <a:lnTo>
                  <a:pt x="573590" y="576418"/>
                </a:lnTo>
                <a:lnTo>
                  <a:pt x="573590" y="0"/>
                </a:lnTo>
                <a:lnTo>
                  <a:pt x="0" y="0"/>
                </a:lnTo>
                <a:lnTo>
                  <a:pt x="0" y="576418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649278" y="4053286"/>
            <a:ext cx="403622" cy="405408"/>
          </a:xfrm>
          <a:custGeom>
            <a:avLst/>
            <a:gdLst/>
            <a:ahLst/>
            <a:cxnLst/>
            <a:rect l="l" t="t" r="r" b="b"/>
            <a:pathLst>
              <a:path w="574039" h="576579">
                <a:moveTo>
                  <a:pt x="0" y="576419"/>
                </a:moveTo>
                <a:lnTo>
                  <a:pt x="573589" y="576419"/>
                </a:lnTo>
                <a:lnTo>
                  <a:pt x="573589" y="0"/>
                </a:lnTo>
                <a:lnTo>
                  <a:pt x="0" y="0"/>
                </a:lnTo>
                <a:lnTo>
                  <a:pt x="0" y="576419"/>
                </a:lnTo>
                <a:close/>
              </a:path>
            </a:pathLst>
          </a:custGeom>
          <a:ln w="1597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2279603" y="4276205"/>
            <a:ext cx="84385" cy="84832"/>
          </a:xfrm>
          <a:custGeom>
            <a:avLst/>
            <a:gdLst/>
            <a:ahLst/>
            <a:cxnLst/>
            <a:rect l="l" t="t" r="r" b="b"/>
            <a:pathLst>
              <a:path w="120015" h="120650">
                <a:moveTo>
                  <a:pt x="0" y="120087"/>
                </a:moveTo>
                <a:lnTo>
                  <a:pt x="119498" y="120087"/>
                </a:lnTo>
                <a:lnTo>
                  <a:pt x="119498" y="0"/>
                </a:lnTo>
                <a:lnTo>
                  <a:pt x="0" y="0"/>
                </a:lnTo>
                <a:lnTo>
                  <a:pt x="0" y="120087"/>
                </a:lnTo>
                <a:close/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2363621" y="4360641"/>
            <a:ext cx="584895" cy="0"/>
          </a:xfrm>
          <a:custGeom>
            <a:avLst/>
            <a:gdLst/>
            <a:ahLst/>
            <a:cxnLst/>
            <a:rect l="l" t="t" r="r" b="b"/>
            <a:pathLst>
              <a:path w="831850">
                <a:moveTo>
                  <a:pt x="0" y="0"/>
                </a:moveTo>
                <a:lnTo>
                  <a:pt x="831706" y="0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2279603" y="4276205"/>
            <a:ext cx="668834" cy="84832"/>
          </a:xfrm>
          <a:custGeom>
            <a:avLst/>
            <a:gdLst/>
            <a:ahLst/>
            <a:cxnLst/>
            <a:rect l="l" t="t" r="r" b="b"/>
            <a:pathLst>
              <a:path w="951230" h="120650">
                <a:moveTo>
                  <a:pt x="0" y="0"/>
                </a:moveTo>
                <a:lnTo>
                  <a:pt x="951200" y="120086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2363621" y="4276205"/>
            <a:ext cx="584895" cy="84832"/>
          </a:xfrm>
          <a:custGeom>
            <a:avLst/>
            <a:gdLst/>
            <a:ahLst/>
            <a:cxnLst/>
            <a:rect l="l" t="t" r="r" b="b"/>
            <a:pathLst>
              <a:path w="831850" h="120650">
                <a:moveTo>
                  <a:pt x="0" y="0"/>
                </a:moveTo>
                <a:lnTo>
                  <a:pt x="831706" y="120086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2800541" y="4191770"/>
            <a:ext cx="467469" cy="16966"/>
          </a:xfrm>
          <a:custGeom>
            <a:avLst/>
            <a:gdLst/>
            <a:ahLst/>
            <a:cxnLst/>
            <a:rect l="l" t="t" r="r" b="b"/>
            <a:pathLst>
              <a:path w="664844" h="24129">
                <a:moveTo>
                  <a:pt x="0" y="0"/>
                </a:moveTo>
                <a:lnTo>
                  <a:pt x="664407" y="24019"/>
                </a:lnTo>
              </a:path>
            </a:pathLst>
          </a:custGeom>
          <a:ln w="5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2800541" y="4157993"/>
            <a:ext cx="467469" cy="50899"/>
          </a:xfrm>
          <a:custGeom>
            <a:avLst/>
            <a:gdLst/>
            <a:ahLst/>
            <a:cxnLst/>
            <a:rect l="l" t="t" r="r" b="b"/>
            <a:pathLst>
              <a:path w="664844" h="72389">
                <a:moveTo>
                  <a:pt x="0" y="0"/>
                </a:moveTo>
                <a:lnTo>
                  <a:pt x="664407" y="72057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2775546" y="4152459"/>
            <a:ext cx="33933" cy="33933"/>
          </a:xfrm>
          <a:custGeom>
            <a:avLst/>
            <a:gdLst/>
            <a:ahLst/>
            <a:cxnLst/>
            <a:rect l="l" t="t" r="r" b="b"/>
            <a:pathLst>
              <a:path w="48260" h="48260">
                <a:moveTo>
                  <a:pt x="0" y="48035"/>
                </a:moveTo>
                <a:lnTo>
                  <a:pt x="47799" y="48035"/>
                </a:lnTo>
                <a:lnTo>
                  <a:pt x="47799" y="0"/>
                </a:lnTo>
                <a:lnTo>
                  <a:pt x="0" y="0"/>
                </a:lnTo>
                <a:lnTo>
                  <a:pt x="0" y="48035"/>
                </a:lnTo>
                <a:close/>
              </a:path>
            </a:pathLst>
          </a:custGeom>
          <a:ln w="53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3653376" y="3815181"/>
            <a:ext cx="235297" cy="138857"/>
          </a:xfrm>
          <a:custGeom>
            <a:avLst/>
            <a:gdLst/>
            <a:ahLst/>
            <a:cxnLst/>
            <a:rect l="l" t="t" r="r" b="b"/>
            <a:pathLst>
              <a:path w="334645" h="197485">
                <a:moveTo>
                  <a:pt x="0" y="0"/>
                </a:moveTo>
                <a:lnTo>
                  <a:pt x="334469" y="197407"/>
                </a:lnTo>
              </a:path>
            </a:pathLst>
          </a:custGeom>
          <a:ln w="533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051947" y="4052293"/>
            <a:ext cx="304949" cy="271463"/>
          </a:xfrm>
          <a:custGeom>
            <a:avLst/>
            <a:gdLst/>
            <a:ahLst/>
            <a:cxnLst/>
            <a:rect l="l" t="t" r="r" b="b"/>
            <a:pathLst>
              <a:path w="433705" h="386079">
                <a:moveTo>
                  <a:pt x="0" y="372350"/>
                </a:moveTo>
                <a:lnTo>
                  <a:pt x="106" y="372091"/>
                </a:lnTo>
                <a:lnTo>
                  <a:pt x="252" y="371735"/>
                </a:lnTo>
                <a:lnTo>
                  <a:pt x="493" y="371149"/>
                </a:lnTo>
                <a:lnTo>
                  <a:pt x="852" y="370275"/>
                </a:lnTo>
                <a:lnTo>
                  <a:pt x="1353" y="369056"/>
                </a:lnTo>
                <a:lnTo>
                  <a:pt x="2019" y="367432"/>
                </a:lnTo>
                <a:lnTo>
                  <a:pt x="2875" y="365348"/>
                </a:lnTo>
                <a:lnTo>
                  <a:pt x="3944" y="362745"/>
                </a:lnTo>
                <a:lnTo>
                  <a:pt x="5250" y="359566"/>
                </a:lnTo>
                <a:lnTo>
                  <a:pt x="6816" y="355753"/>
                </a:lnTo>
                <a:lnTo>
                  <a:pt x="8666" y="351248"/>
                </a:lnTo>
                <a:lnTo>
                  <a:pt x="10824" y="345994"/>
                </a:lnTo>
                <a:lnTo>
                  <a:pt x="13313" y="339934"/>
                </a:lnTo>
                <a:lnTo>
                  <a:pt x="16157" y="333008"/>
                </a:lnTo>
                <a:lnTo>
                  <a:pt x="19380" y="325161"/>
                </a:lnTo>
                <a:lnTo>
                  <a:pt x="23005" y="316334"/>
                </a:lnTo>
                <a:lnTo>
                  <a:pt x="23951" y="314033"/>
                </a:lnTo>
                <a:lnTo>
                  <a:pt x="24920" y="311671"/>
                </a:lnTo>
                <a:lnTo>
                  <a:pt x="39536" y="276227"/>
                </a:lnTo>
                <a:lnTo>
                  <a:pt x="54240" y="241049"/>
                </a:lnTo>
                <a:lnTo>
                  <a:pt x="70344" y="203291"/>
                </a:lnTo>
                <a:lnTo>
                  <a:pt x="87153" y="165002"/>
                </a:lnTo>
                <a:lnTo>
                  <a:pt x="103968" y="128234"/>
                </a:lnTo>
                <a:lnTo>
                  <a:pt x="121499" y="92267"/>
                </a:lnTo>
                <a:lnTo>
                  <a:pt x="142344" y="54645"/>
                </a:lnTo>
                <a:lnTo>
                  <a:pt x="165901" y="22055"/>
                </a:lnTo>
                <a:lnTo>
                  <a:pt x="199089" y="664"/>
                </a:lnTo>
                <a:lnTo>
                  <a:pt x="205585" y="0"/>
                </a:lnTo>
                <a:lnTo>
                  <a:pt x="207208" y="48"/>
                </a:lnTo>
                <a:lnTo>
                  <a:pt x="239736" y="21920"/>
                </a:lnTo>
                <a:lnTo>
                  <a:pt x="265428" y="57027"/>
                </a:lnTo>
                <a:lnTo>
                  <a:pt x="287203" y="91623"/>
                </a:lnTo>
                <a:lnTo>
                  <a:pt x="308188" y="127012"/>
                </a:lnTo>
                <a:lnTo>
                  <a:pt x="328672" y="162810"/>
                </a:lnTo>
                <a:lnTo>
                  <a:pt x="347544" y="196697"/>
                </a:lnTo>
                <a:lnTo>
                  <a:pt x="365949" y="230569"/>
                </a:lnTo>
                <a:lnTo>
                  <a:pt x="384845" y="266318"/>
                </a:lnTo>
                <a:lnTo>
                  <a:pt x="402812" y="301614"/>
                </a:lnTo>
                <a:lnTo>
                  <a:pt x="421916" y="342294"/>
                </a:lnTo>
                <a:lnTo>
                  <a:pt x="433703" y="379640"/>
                </a:lnTo>
                <a:lnTo>
                  <a:pt x="433624" y="381214"/>
                </a:lnTo>
                <a:lnTo>
                  <a:pt x="429693" y="385544"/>
                </a:lnTo>
                <a:lnTo>
                  <a:pt x="428865" y="385514"/>
                </a:lnTo>
                <a:lnTo>
                  <a:pt x="419413" y="383024"/>
                </a:lnTo>
              </a:path>
            </a:pathLst>
          </a:custGeom>
          <a:ln w="2662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093009" y="4149041"/>
            <a:ext cx="171896" cy="37951"/>
          </a:xfrm>
          <a:custGeom>
            <a:avLst/>
            <a:gdLst/>
            <a:ahLst/>
            <a:cxnLst/>
            <a:rect l="l" t="t" r="r" b="b"/>
            <a:pathLst>
              <a:path w="244475" h="53975">
                <a:moveTo>
                  <a:pt x="0" y="0"/>
                </a:moveTo>
                <a:lnTo>
                  <a:pt x="188" y="41"/>
                </a:lnTo>
                <a:lnTo>
                  <a:pt x="635" y="138"/>
                </a:lnTo>
                <a:lnTo>
                  <a:pt x="1507" y="329"/>
                </a:lnTo>
                <a:lnTo>
                  <a:pt x="2944" y="643"/>
                </a:lnTo>
                <a:lnTo>
                  <a:pt x="5087" y="1111"/>
                </a:lnTo>
                <a:lnTo>
                  <a:pt x="8079" y="1765"/>
                </a:lnTo>
                <a:lnTo>
                  <a:pt x="12059" y="2635"/>
                </a:lnTo>
                <a:lnTo>
                  <a:pt x="17171" y="3752"/>
                </a:lnTo>
                <a:lnTo>
                  <a:pt x="23554" y="5146"/>
                </a:lnTo>
                <a:lnTo>
                  <a:pt x="31351" y="6850"/>
                </a:lnTo>
                <a:lnTo>
                  <a:pt x="40702" y="8893"/>
                </a:lnTo>
                <a:lnTo>
                  <a:pt x="50548" y="11044"/>
                </a:lnTo>
                <a:lnTo>
                  <a:pt x="60071" y="13125"/>
                </a:lnTo>
                <a:lnTo>
                  <a:pt x="69276" y="15136"/>
                </a:lnTo>
                <a:lnTo>
                  <a:pt x="78170" y="17078"/>
                </a:lnTo>
                <a:lnTo>
                  <a:pt x="86757" y="18954"/>
                </a:lnTo>
                <a:lnTo>
                  <a:pt x="95042" y="20764"/>
                </a:lnTo>
                <a:lnTo>
                  <a:pt x="103032" y="22510"/>
                </a:lnTo>
                <a:lnTo>
                  <a:pt x="110731" y="24192"/>
                </a:lnTo>
                <a:lnTo>
                  <a:pt x="118145" y="25812"/>
                </a:lnTo>
                <a:lnTo>
                  <a:pt x="125279" y="27370"/>
                </a:lnTo>
                <a:lnTo>
                  <a:pt x="132139" y="28869"/>
                </a:lnTo>
                <a:lnTo>
                  <a:pt x="138730" y="30309"/>
                </a:lnTo>
                <a:lnTo>
                  <a:pt x="145058" y="31691"/>
                </a:lnTo>
                <a:lnTo>
                  <a:pt x="151127" y="33017"/>
                </a:lnTo>
                <a:lnTo>
                  <a:pt x="156943" y="34287"/>
                </a:lnTo>
                <a:lnTo>
                  <a:pt x="162512" y="35504"/>
                </a:lnTo>
                <a:lnTo>
                  <a:pt x="167839" y="36668"/>
                </a:lnTo>
                <a:lnTo>
                  <a:pt x="172929" y="37780"/>
                </a:lnTo>
                <a:lnTo>
                  <a:pt x="177788" y="38841"/>
                </a:lnTo>
                <a:lnTo>
                  <a:pt x="182421" y="39853"/>
                </a:lnTo>
                <a:lnTo>
                  <a:pt x="186833" y="40817"/>
                </a:lnTo>
                <a:lnTo>
                  <a:pt x="191030" y="41734"/>
                </a:lnTo>
                <a:lnTo>
                  <a:pt x="195017" y="42605"/>
                </a:lnTo>
                <a:lnTo>
                  <a:pt x="198800" y="43431"/>
                </a:lnTo>
                <a:lnTo>
                  <a:pt x="202384" y="44214"/>
                </a:lnTo>
                <a:lnTo>
                  <a:pt x="205774" y="44955"/>
                </a:lnTo>
                <a:lnTo>
                  <a:pt x="208976" y="45654"/>
                </a:lnTo>
                <a:lnTo>
                  <a:pt x="211995" y="46314"/>
                </a:lnTo>
                <a:lnTo>
                  <a:pt x="214836" y="46935"/>
                </a:lnTo>
                <a:lnTo>
                  <a:pt x="217505" y="47518"/>
                </a:lnTo>
                <a:lnTo>
                  <a:pt x="220008" y="48064"/>
                </a:lnTo>
                <a:lnTo>
                  <a:pt x="222349" y="48576"/>
                </a:lnTo>
                <a:lnTo>
                  <a:pt x="224534" y="49053"/>
                </a:lnTo>
                <a:lnTo>
                  <a:pt x="226568" y="49498"/>
                </a:lnTo>
                <a:lnTo>
                  <a:pt x="228457" y="49910"/>
                </a:lnTo>
                <a:lnTo>
                  <a:pt x="230207" y="50293"/>
                </a:lnTo>
                <a:lnTo>
                  <a:pt x="231821" y="50645"/>
                </a:lnTo>
                <a:lnTo>
                  <a:pt x="233307" y="50970"/>
                </a:lnTo>
                <a:lnTo>
                  <a:pt x="234669" y="51267"/>
                </a:lnTo>
                <a:lnTo>
                  <a:pt x="235913" y="51539"/>
                </a:lnTo>
                <a:lnTo>
                  <a:pt x="237043" y="51786"/>
                </a:lnTo>
                <a:lnTo>
                  <a:pt x="238066" y="52010"/>
                </a:lnTo>
                <a:lnTo>
                  <a:pt x="238987" y="52211"/>
                </a:lnTo>
                <a:lnTo>
                  <a:pt x="239811" y="52391"/>
                </a:lnTo>
                <a:lnTo>
                  <a:pt x="240544" y="52551"/>
                </a:lnTo>
                <a:lnTo>
                  <a:pt x="241190" y="52692"/>
                </a:lnTo>
                <a:lnTo>
                  <a:pt x="241756" y="52816"/>
                </a:lnTo>
                <a:lnTo>
                  <a:pt x="242246" y="52923"/>
                </a:lnTo>
                <a:lnTo>
                  <a:pt x="242667" y="53015"/>
                </a:lnTo>
                <a:lnTo>
                  <a:pt x="243023" y="53092"/>
                </a:lnTo>
                <a:lnTo>
                  <a:pt x="243320" y="53157"/>
                </a:lnTo>
                <a:lnTo>
                  <a:pt x="243562" y="53210"/>
                </a:lnTo>
                <a:lnTo>
                  <a:pt x="243757" y="53253"/>
                </a:lnTo>
                <a:lnTo>
                  <a:pt x="243909" y="53286"/>
                </a:lnTo>
                <a:lnTo>
                  <a:pt x="244104" y="53329"/>
                </a:lnTo>
              </a:path>
            </a:pathLst>
          </a:custGeom>
          <a:ln w="2668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3749997" y="4471521"/>
            <a:ext cx="320129" cy="59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87" spc="11" dirty="0">
                <a:solidFill>
                  <a:prstClr val="black"/>
                </a:solidFill>
                <a:latin typeface="Arial"/>
                <a:cs typeface="Arial"/>
              </a:rPr>
              <a:t>Subsampling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134924" y="3976497"/>
            <a:ext cx="418356" cy="345132"/>
          </a:xfrm>
          <a:custGeom>
            <a:avLst/>
            <a:gdLst/>
            <a:ahLst/>
            <a:cxnLst/>
            <a:rect l="l" t="t" r="r" b="b"/>
            <a:pathLst>
              <a:path w="594995" h="490854">
                <a:moveTo>
                  <a:pt x="95554" y="0"/>
                </a:moveTo>
                <a:lnTo>
                  <a:pt x="0" y="0"/>
                </a:lnTo>
                <a:lnTo>
                  <a:pt x="483120" y="490842"/>
                </a:lnTo>
                <a:lnTo>
                  <a:pt x="594613" y="485508"/>
                </a:lnTo>
                <a:lnTo>
                  <a:pt x="95554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134923" y="3976493"/>
            <a:ext cx="418356" cy="345132"/>
          </a:xfrm>
          <a:custGeom>
            <a:avLst/>
            <a:gdLst/>
            <a:ahLst/>
            <a:cxnLst/>
            <a:rect l="l" t="t" r="r" b="b"/>
            <a:pathLst>
              <a:path w="594995" h="490854">
                <a:moveTo>
                  <a:pt x="95561" y="0"/>
                </a:moveTo>
                <a:lnTo>
                  <a:pt x="594613" y="485506"/>
                </a:lnTo>
                <a:lnTo>
                  <a:pt x="483123" y="490839"/>
                </a:lnTo>
                <a:lnTo>
                  <a:pt x="0" y="0"/>
                </a:lnTo>
                <a:lnTo>
                  <a:pt x="95561" y="0"/>
                </a:lnTo>
                <a:close/>
              </a:path>
            </a:pathLst>
          </a:custGeom>
          <a:ln w="15979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3097282" y="4273951"/>
            <a:ext cx="0" cy="206722"/>
          </a:xfrm>
          <a:custGeom>
            <a:avLst/>
            <a:gdLst/>
            <a:ahLst/>
            <a:cxnLst/>
            <a:rect l="l" t="t" r="r" b="b"/>
            <a:pathLst>
              <a:path h="294004">
                <a:moveTo>
                  <a:pt x="0" y="29354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3525753" y="4351550"/>
            <a:ext cx="0" cy="97780"/>
          </a:xfrm>
          <a:custGeom>
            <a:avLst/>
            <a:gdLst/>
            <a:ahLst/>
            <a:cxnLst/>
            <a:rect l="l" t="t" r="r" b="b"/>
            <a:pathLst>
              <a:path h="139064">
                <a:moveTo>
                  <a:pt x="0" y="13876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2513758" y="4381572"/>
            <a:ext cx="0" cy="86617"/>
          </a:xfrm>
          <a:custGeom>
            <a:avLst/>
            <a:gdLst/>
            <a:ahLst/>
            <a:cxnLst/>
            <a:rect l="l" t="t" r="r" b="b"/>
            <a:pathLst>
              <a:path h="123189">
                <a:moveTo>
                  <a:pt x="0" y="122757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3970908" y="4397524"/>
            <a:ext cx="0" cy="80814"/>
          </a:xfrm>
          <a:custGeom>
            <a:avLst/>
            <a:gdLst/>
            <a:ahLst/>
            <a:cxnLst/>
            <a:rect l="l" t="t" r="r" b="b"/>
            <a:pathLst>
              <a:path h="114935">
                <a:moveTo>
                  <a:pt x="0" y="11452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4485529" y="4365710"/>
            <a:ext cx="0" cy="105817"/>
          </a:xfrm>
          <a:custGeom>
            <a:avLst/>
            <a:gdLst/>
            <a:ahLst/>
            <a:cxnLst/>
            <a:rect l="l" t="t" r="r" b="b"/>
            <a:pathLst>
              <a:path h="150495">
                <a:moveTo>
                  <a:pt x="0" y="15006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355007" y="4477720"/>
            <a:ext cx="320129" cy="59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87" spc="11" dirty="0">
                <a:solidFill>
                  <a:prstClr val="black"/>
                </a:solidFill>
                <a:latin typeface="Arial"/>
                <a:cs typeface="Arial"/>
              </a:rPr>
              <a:t>Convolutions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2532290" y="3750512"/>
            <a:ext cx="379065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ts val="373"/>
              </a:lnSpc>
            </a:pPr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C1: feature</a:t>
            </a:r>
            <a:r>
              <a:rPr sz="352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maps  6@28x28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2918961" y="4151787"/>
            <a:ext cx="771525" cy="454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580" spc="-47" baseline="5050" dirty="0">
                <a:solidFill>
                  <a:prstClr val="black"/>
                </a:solidFill>
                <a:latin typeface="Arial"/>
                <a:cs typeface="Arial"/>
              </a:rPr>
              <a:t>Subsampling</a:t>
            </a:r>
            <a:r>
              <a:rPr sz="4430" spc="-47" baseline="-34391" dirty="0">
                <a:solidFill>
                  <a:srgbClr val="FFFFFF"/>
                </a:solidFill>
                <a:cs typeface="Calibri"/>
              </a:rPr>
              <a:t>..</a:t>
            </a:r>
            <a:r>
              <a:rPr sz="387" spc="-32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sz="4430" spc="-47" baseline="-34391" dirty="0">
                <a:solidFill>
                  <a:srgbClr val="FFFFFF"/>
                </a:solidFill>
                <a:cs typeface="Calibri"/>
              </a:rPr>
              <a:t>.</a:t>
            </a:r>
            <a:r>
              <a:rPr sz="387" spc="-32" dirty="0">
                <a:solidFill>
                  <a:prstClr val="black"/>
                </a:solidFill>
                <a:latin typeface="Arial"/>
                <a:cs typeface="Arial"/>
              </a:rPr>
              <a:t>onvolutions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2985300" y="3826922"/>
            <a:ext cx="256282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S2: </a:t>
            </a:r>
            <a:r>
              <a:rPr sz="352" spc="4" dirty="0">
                <a:solidFill>
                  <a:prstClr val="black"/>
                </a:solidFill>
                <a:latin typeface="Arial"/>
                <a:cs typeface="Arial"/>
              </a:rPr>
              <a:t>f.</a:t>
            </a:r>
            <a:r>
              <a:rPr sz="352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maps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2985301" y="3874208"/>
            <a:ext cx="220117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6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@14x14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452250" y="3751152"/>
            <a:ext cx="445145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S4: </a:t>
            </a:r>
            <a:r>
              <a:rPr sz="352" spc="4" dirty="0">
                <a:solidFill>
                  <a:prstClr val="black"/>
                </a:solidFill>
                <a:latin typeface="Arial"/>
                <a:cs typeface="Arial"/>
              </a:rPr>
              <a:t>f.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maps</a:t>
            </a:r>
            <a:r>
              <a:rPr sz="352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16@5x5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3839417" y="3833042"/>
            <a:ext cx="206276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C5:</a:t>
            </a:r>
            <a:r>
              <a:rPr sz="352" spc="-6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3839417" y="3880322"/>
            <a:ext cx="96441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120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3011461" y="3700943"/>
            <a:ext cx="500063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C3: </a:t>
            </a:r>
            <a:r>
              <a:rPr sz="352" spc="4" dirty="0">
                <a:solidFill>
                  <a:prstClr val="black"/>
                </a:solidFill>
                <a:latin typeface="Arial"/>
                <a:cs typeface="Arial"/>
              </a:rPr>
              <a:t>f.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maps</a:t>
            </a:r>
            <a:r>
              <a:rPr sz="352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16@10x10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4032303" y="4408295"/>
            <a:ext cx="369689" cy="59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87" spc="7" dirty="0">
                <a:solidFill>
                  <a:prstClr val="black"/>
                </a:solidFill>
                <a:latin typeface="Arial"/>
                <a:cs typeface="Arial"/>
              </a:rPr>
              <a:t>Full</a:t>
            </a:r>
            <a:r>
              <a:rPr sz="387" spc="-4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87" spc="11" dirty="0">
                <a:solidFill>
                  <a:prstClr val="black"/>
                </a:solidFill>
                <a:latin typeface="Arial"/>
                <a:cs typeface="Arial"/>
              </a:rPr>
              <a:t>connection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239314" y="4474292"/>
            <a:ext cx="369689" cy="59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87" spc="7" dirty="0">
                <a:solidFill>
                  <a:prstClr val="black"/>
                </a:solidFill>
                <a:latin typeface="Arial"/>
                <a:cs typeface="Arial"/>
              </a:rPr>
              <a:t>Full</a:t>
            </a:r>
            <a:r>
              <a:rPr sz="387" spc="-4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87" spc="11" dirty="0">
                <a:solidFill>
                  <a:prstClr val="black"/>
                </a:solidFill>
                <a:latin typeface="Arial"/>
                <a:cs typeface="Arial"/>
              </a:rPr>
              <a:t>connection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544469" y="4402746"/>
            <a:ext cx="238869" cy="595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87" spc="11" dirty="0">
                <a:solidFill>
                  <a:prstClr val="black"/>
                </a:solidFill>
                <a:latin typeface="Arial"/>
                <a:cs typeface="Arial"/>
              </a:rPr>
              <a:t>Gaussian</a:t>
            </a:r>
            <a:endParaRPr sz="3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4556899" y="4303529"/>
            <a:ext cx="93762" cy="16073"/>
          </a:xfrm>
          <a:custGeom>
            <a:avLst/>
            <a:gdLst/>
            <a:ahLst/>
            <a:cxnLst/>
            <a:rect l="l" t="t" r="r" b="b"/>
            <a:pathLst>
              <a:path w="133350" h="22860">
                <a:moveTo>
                  <a:pt x="133223" y="0"/>
                </a:moveTo>
                <a:lnTo>
                  <a:pt x="0" y="22307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4068974" y="3853418"/>
            <a:ext cx="447824" cy="1025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397"/>
              </a:lnSpc>
            </a:pPr>
            <a:r>
              <a:rPr sz="352" spc="7" dirty="0">
                <a:solidFill>
                  <a:prstClr val="black"/>
                </a:solidFill>
                <a:latin typeface="Arial"/>
                <a:cs typeface="Arial"/>
              </a:rPr>
              <a:t>F6: layer  </a:t>
            </a:r>
            <a:r>
              <a:rPr sz="352" spc="6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527" spc="15" baseline="5555" dirty="0">
                <a:solidFill>
                  <a:prstClr val="black"/>
                </a:solidFill>
                <a:latin typeface="Arial"/>
                <a:cs typeface="Arial"/>
              </a:rPr>
              <a:t>OUTPUT</a:t>
            </a:r>
            <a:endParaRPr sz="527" baseline="5555">
              <a:solidFill>
                <a:prstClr val="black"/>
              </a:solidFill>
              <a:latin typeface="Arial"/>
              <a:cs typeface="Arial"/>
            </a:endParaRPr>
          </a:p>
          <a:p>
            <a:pPr marL="21877">
              <a:lnSpc>
                <a:spcPts val="397"/>
              </a:lnSpc>
              <a:tabLst>
                <a:tab pos="258059" algn="l"/>
              </a:tabLst>
            </a:pPr>
            <a:r>
              <a:rPr sz="352" spc="11" dirty="0">
                <a:solidFill>
                  <a:prstClr val="black"/>
                </a:solidFill>
                <a:latin typeface="Arial"/>
                <a:cs typeface="Arial"/>
              </a:rPr>
              <a:t>84</a:t>
            </a:r>
            <a:r>
              <a:rPr sz="527" spc="15" baseline="5555" dirty="0">
                <a:solidFill>
                  <a:prstClr val="black"/>
                </a:solidFill>
                <a:latin typeface="Arial"/>
                <a:cs typeface="Arial"/>
              </a:rPr>
              <a:t>	10</a:t>
            </a:r>
            <a:endParaRPr sz="527" baseline="5555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4204498" y="3963955"/>
            <a:ext cx="112961" cy="12502"/>
          </a:xfrm>
          <a:custGeom>
            <a:avLst/>
            <a:gdLst/>
            <a:ahLst/>
            <a:cxnLst/>
            <a:rect l="l" t="t" r="r" b="b"/>
            <a:pathLst>
              <a:path w="160654" h="17779">
                <a:moveTo>
                  <a:pt x="160186" y="0"/>
                </a:moveTo>
                <a:lnTo>
                  <a:pt x="0" y="17528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4149854" y="4362920"/>
            <a:ext cx="136178" cy="20538"/>
          </a:xfrm>
          <a:custGeom>
            <a:avLst/>
            <a:gdLst/>
            <a:ahLst/>
            <a:cxnLst/>
            <a:rect l="l" t="t" r="r" b="b"/>
            <a:pathLst>
              <a:path w="193675" h="29210">
                <a:moveTo>
                  <a:pt x="0" y="28694"/>
                </a:moveTo>
                <a:lnTo>
                  <a:pt x="193496" y="0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3955808" y="3953867"/>
            <a:ext cx="205383" cy="27236"/>
          </a:xfrm>
          <a:custGeom>
            <a:avLst/>
            <a:gdLst/>
            <a:ahLst/>
            <a:cxnLst/>
            <a:rect l="l" t="t" r="r" b="b"/>
            <a:pathLst>
              <a:path w="292100" h="38735">
                <a:moveTo>
                  <a:pt x="0" y="0"/>
                </a:moveTo>
                <a:lnTo>
                  <a:pt x="291827" y="38254"/>
                </a:lnTo>
              </a:path>
            </a:pathLst>
          </a:custGeom>
          <a:ln w="5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4242414" y="4383096"/>
            <a:ext cx="0" cy="51792"/>
          </a:xfrm>
          <a:custGeom>
            <a:avLst/>
            <a:gdLst/>
            <a:ahLst/>
            <a:cxnLst/>
            <a:rect l="l" t="t" r="r" b="b"/>
            <a:pathLst>
              <a:path h="73660">
                <a:moveTo>
                  <a:pt x="0" y="7331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4640533" y="4353957"/>
            <a:ext cx="0" cy="45095"/>
          </a:xfrm>
          <a:custGeom>
            <a:avLst/>
            <a:gdLst/>
            <a:ahLst/>
            <a:cxnLst/>
            <a:rect l="l" t="t" r="r" b="b"/>
            <a:pathLst>
              <a:path h="64135">
                <a:moveTo>
                  <a:pt x="0" y="63759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4370660" y="4321456"/>
            <a:ext cx="100459" cy="43755"/>
          </a:xfrm>
          <a:custGeom>
            <a:avLst/>
            <a:gdLst/>
            <a:ahLst/>
            <a:cxnLst/>
            <a:rect l="l" t="t" r="r" b="b"/>
            <a:pathLst>
              <a:path w="142875" h="62229">
                <a:moveTo>
                  <a:pt x="0" y="62160"/>
                </a:moveTo>
                <a:lnTo>
                  <a:pt x="142744" y="0"/>
                </a:lnTo>
              </a:path>
            </a:pathLst>
          </a:custGeom>
          <a:ln w="53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211961" y="3692426"/>
            <a:ext cx="4385370" cy="878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28" dirty="0">
                <a:solidFill>
                  <a:srgbClr val="FFFFFF"/>
                </a:solidFill>
                <a:cs typeface="Calibri"/>
              </a:rPr>
              <a:t>LeCun </a:t>
            </a:r>
            <a:r>
              <a:rPr sz="2953" spc="-74" dirty="0">
                <a:solidFill>
                  <a:srgbClr val="FFFFFF"/>
                </a:solidFill>
                <a:cs typeface="Calibri"/>
              </a:rPr>
              <a:t>et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al.</a:t>
            </a:r>
            <a:r>
              <a:rPr sz="2953" spc="-239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77" dirty="0">
                <a:solidFill>
                  <a:srgbClr val="FFFFFF"/>
                </a:solidFill>
                <a:cs typeface="Calibri"/>
              </a:rPr>
              <a:t>1989-1998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18" dirty="0">
                <a:solidFill>
                  <a:srgbClr val="FF9300"/>
                </a:solidFill>
                <a:cs typeface="Calibri"/>
              </a:rPr>
              <a:t>Handwritten </a:t>
            </a:r>
            <a:r>
              <a:rPr sz="2672" spc="4" dirty="0">
                <a:solidFill>
                  <a:srgbClr val="FF9300"/>
                </a:solidFill>
                <a:cs typeface="Calibri"/>
              </a:rPr>
              <a:t>digit </a:t>
            </a:r>
            <a:r>
              <a:rPr sz="2672" spc="-7" dirty="0">
                <a:solidFill>
                  <a:srgbClr val="FF9300"/>
                </a:solidFill>
                <a:cs typeface="Calibri"/>
              </a:rPr>
              <a:t>reading </a:t>
            </a:r>
            <a:r>
              <a:rPr sz="2672" spc="-80" dirty="0">
                <a:solidFill>
                  <a:srgbClr val="FF9300"/>
                </a:solidFill>
                <a:cs typeface="Calibri"/>
              </a:rPr>
              <a:t>/</a:t>
            </a:r>
            <a:r>
              <a:rPr sz="2672" spc="-288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32" dirty="0">
                <a:solidFill>
                  <a:srgbClr val="FF9300"/>
                </a:solidFill>
                <a:cs typeface="Calibri"/>
              </a:rPr>
              <a:t>OCR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2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8659"/>
            <a:r>
              <a:rPr spc="67" dirty="0"/>
              <a:t>CNNs </a:t>
            </a:r>
            <a:r>
              <a:rPr spc="-18" dirty="0"/>
              <a:t>for </a:t>
            </a:r>
            <a:r>
              <a:rPr spc="56" dirty="0"/>
              <a:t>object</a:t>
            </a:r>
            <a:r>
              <a:rPr spc="-369" dirty="0"/>
              <a:t> </a:t>
            </a:r>
            <a:r>
              <a:rPr spc="39" dirty="0"/>
              <a:t>detection</a:t>
            </a:r>
          </a:p>
        </p:txBody>
      </p:sp>
      <p:sp>
        <p:nvSpPr>
          <p:cNvPr id="4" name="object 4"/>
          <p:cNvSpPr/>
          <p:nvPr/>
        </p:nvSpPr>
        <p:spPr>
          <a:xfrm>
            <a:off x="3145444" y="2312790"/>
            <a:ext cx="1576249" cy="5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45444" y="2325147"/>
            <a:ext cx="310082" cy="309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61983" y="2325147"/>
            <a:ext cx="310082" cy="309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78532" y="2325147"/>
            <a:ext cx="310082" cy="3095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095063" y="2325147"/>
            <a:ext cx="310082" cy="3095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411611" y="2325147"/>
            <a:ext cx="310082" cy="309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45444" y="2641187"/>
            <a:ext cx="310082" cy="309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61983" y="2641187"/>
            <a:ext cx="310082" cy="3095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78532" y="2641187"/>
            <a:ext cx="310082" cy="309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95063" y="2641187"/>
            <a:ext cx="310082" cy="3095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411611" y="2641187"/>
            <a:ext cx="310082" cy="3095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45444" y="2957217"/>
            <a:ext cx="310082" cy="30958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61983" y="2957217"/>
            <a:ext cx="310082" cy="3095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78532" y="2957217"/>
            <a:ext cx="310082" cy="3095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095063" y="2957217"/>
            <a:ext cx="310082" cy="3095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411611" y="2957217"/>
            <a:ext cx="310082" cy="30958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20578" y="3464719"/>
            <a:ext cx="2003786" cy="8751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42047" y="4536281"/>
            <a:ext cx="1696641" cy="95547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45849" y="1121836"/>
            <a:ext cx="966075" cy="96607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69763" y="1277610"/>
            <a:ext cx="148679" cy="225475"/>
          </a:xfrm>
          <a:custGeom>
            <a:avLst/>
            <a:gdLst/>
            <a:ahLst/>
            <a:cxnLst/>
            <a:rect l="l" t="t" r="r" b="b"/>
            <a:pathLst>
              <a:path w="211455" h="320675">
                <a:moveTo>
                  <a:pt x="0" y="0"/>
                </a:moveTo>
                <a:lnTo>
                  <a:pt x="0" y="320554"/>
                </a:lnTo>
                <a:lnTo>
                  <a:pt x="211429" y="320554"/>
                </a:lnTo>
                <a:lnTo>
                  <a:pt x="211429" y="0"/>
                </a:lnTo>
                <a:lnTo>
                  <a:pt x="0" y="0"/>
                </a:lnTo>
                <a:lnTo>
                  <a:pt x="211429" y="320554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969763" y="1277610"/>
            <a:ext cx="148679" cy="225475"/>
          </a:xfrm>
          <a:custGeom>
            <a:avLst/>
            <a:gdLst/>
            <a:ahLst/>
            <a:cxnLst/>
            <a:rect l="l" t="t" r="r" b="b"/>
            <a:pathLst>
              <a:path w="211455" h="320675">
                <a:moveTo>
                  <a:pt x="0" y="320554"/>
                </a:moveTo>
                <a:lnTo>
                  <a:pt x="211429" y="0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511662" y="1354338"/>
            <a:ext cx="151358" cy="223242"/>
          </a:xfrm>
          <a:custGeom>
            <a:avLst/>
            <a:gdLst/>
            <a:ahLst/>
            <a:cxnLst/>
            <a:rect l="l" t="t" r="r" b="b"/>
            <a:pathLst>
              <a:path w="215264" h="317500">
                <a:moveTo>
                  <a:pt x="0" y="0"/>
                </a:moveTo>
                <a:lnTo>
                  <a:pt x="0" y="317146"/>
                </a:lnTo>
                <a:lnTo>
                  <a:pt x="214843" y="317146"/>
                </a:lnTo>
                <a:lnTo>
                  <a:pt x="214843" y="0"/>
                </a:lnTo>
                <a:lnTo>
                  <a:pt x="0" y="0"/>
                </a:lnTo>
                <a:lnTo>
                  <a:pt x="214843" y="317146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511662" y="1354338"/>
            <a:ext cx="151358" cy="223242"/>
          </a:xfrm>
          <a:custGeom>
            <a:avLst/>
            <a:gdLst/>
            <a:ahLst/>
            <a:cxnLst/>
            <a:rect l="l" t="t" r="r" b="b"/>
            <a:pathLst>
              <a:path w="215264" h="317500">
                <a:moveTo>
                  <a:pt x="0" y="317146"/>
                </a:moveTo>
                <a:lnTo>
                  <a:pt x="214843" y="0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159187" y="1217667"/>
            <a:ext cx="179933" cy="271016"/>
          </a:xfrm>
          <a:custGeom>
            <a:avLst/>
            <a:gdLst/>
            <a:ahLst/>
            <a:cxnLst/>
            <a:rect l="l" t="t" r="r" b="b"/>
            <a:pathLst>
              <a:path w="255905" h="385444">
                <a:moveTo>
                  <a:pt x="0" y="0"/>
                </a:moveTo>
                <a:lnTo>
                  <a:pt x="0" y="385349"/>
                </a:lnTo>
                <a:lnTo>
                  <a:pt x="255765" y="385349"/>
                </a:lnTo>
                <a:lnTo>
                  <a:pt x="255765" y="0"/>
                </a:lnTo>
                <a:lnTo>
                  <a:pt x="0" y="0"/>
                </a:lnTo>
                <a:lnTo>
                  <a:pt x="255765" y="385349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159187" y="1217667"/>
            <a:ext cx="179933" cy="271016"/>
          </a:xfrm>
          <a:custGeom>
            <a:avLst/>
            <a:gdLst/>
            <a:ahLst/>
            <a:cxnLst/>
            <a:rect l="l" t="t" r="r" b="b"/>
            <a:pathLst>
              <a:path w="255905" h="385444">
                <a:moveTo>
                  <a:pt x="0" y="385349"/>
                </a:moveTo>
                <a:lnTo>
                  <a:pt x="255765" y="0"/>
                </a:lnTo>
              </a:path>
            </a:pathLst>
          </a:custGeom>
          <a:ln w="341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749166" y="1121757"/>
            <a:ext cx="959495" cy="959495"/>
          </a:xfrm>
          <a:custGeom>
            <a:avLst/>
            <a:gdLst/>
            <a:ahLst/>
            <a:cxnLst/>
            <a:rect l="l" t="t" r="r" b="b"/>
            <a:pathLst>
              <a:path w="1364614" h="1364614">
                <a:moveTo>
                  <a:pt x="0" y="1364070"/>
                </a:moveTo>
                <a:lnTo>
                  <a:pt x="1364070" y="1364070"/>
                </a:lnTo>
                <a:lnTo>
                  <a:pt x="1364070" y="0"/>
                </a:lnTo>
                <a:lnTo>
                  <a:pt x="0" y="0"/>
                </a:lnTo>
                <a:lnTo>
                  <a:pt x="0" y="1364070"/>
                </a:lnTo>
                <a:close/>
              </a:path>
            </a:pathLst>
          </a:custGeom>
          <a:ln w="34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47733" y="1120720"/>
            <a:ext cx="968871" cy="977801"/>
          </a:xfrm>
          <a:custGeom>
            <a:avLst/>
            <a:gdLst/>
            <a:ahLst/>
            <a:cxnLst/>
            <a:rect l="l" t="t" r="r" b="b"/>
            <a:pathLst>
              <a:path w="1377950" h="1390650">
                <a:moveTo>
                  <a:pt x="0" y="0"/>
                </a:moveTo>
                <a:lnTo>
                  <a:pt x="1377353" y="0"/>
                </a:lnTo>
                <a:lnTo>
                  <a:pt x="1377353" y="1390218"/>
                </a:lnTo>
                <a:lnTo>
                  <a:pt x="0" y="13902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786122" y="1548569"/>
            <a:ext cx="157913" cy="17668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786121" y="1548574"/>
            <a:ext cx="158055" cy="176808"/>
          </a:xfrm>
          <a:custGeom>
            <a:avLst/>
            <a:gdLst/>
            <a:ahLst/>
            <a:cxnLst/>
            <a:rect l="l" t="t" r="r" b="b"/>
            <a:pathLst>
              <a:path w="224789" h="251460">
                <a:moveTo>
                  <a:pt x="0" y="251278"/>
                </a:moveTo>
                <a:lnTo>
                  <a:pt x="0" y="0"/>
                </a:lnTo>
                <a:lnTo>
                  <a:pt x="224591" y="0"/>
                </a:lnTo>
                <a:lnTo>
                  <a:pt x="224591" y="251278"/>
                </a:lnTo>
                <a:lnTo>
                  <a:pt x="0" y="25127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050200" y="1240848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60"/>
                </a:moveTo>
                <a:lnTo>
                  <a:pt x="188729" y="188460"/>
                </a:lnTo>
                <a:lnTo>
                  <a:pt x="188729" y="0"/>
                </a:lnTo>
                <a:lnTo>
                  <a:pt x="0" y="0"/>
                </a:lnTo>
                <a:lnTo>
                  <a:pt x="0" y="18846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050197" y="1240853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56"/>
                </a:moveTo>
                <a:lnTo>
                  <a:pt x="0" y="0"/>
                </a:lnTo>
                <a:lnTo>
                  <a:pt x="188731" y="0"/>
                </a:lnTo>
                <a:lnTo>
                  <a:pt x="188731" y="188456"/>
                </a:lnTo>
                <a:lnTo>
                  <a:pt x="0" y="18845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957306" y="1388090"/>
            <a:ext cx="79920" cy="146000"/>
          </a:xfrm>
          <a:custGeom>
            <a:avLst/>
            <a:gdLst/>
            <a:ahLst/>
            <a:cxnLst/>
            <a:rect l="l" t="t" r="r" b="b"/>
            <a:pathLst>
              <a:path w="113664" h="207644">
                <a:moveTo>
                  <a:pt x="0" y="207307"/>
                </a:moveTo>
                <a:lnTo>
                  <a:pt x="1132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29153" y="1388089"/>
            <a:ext cx="8037" cy="11609"/>
          </a:xfrm>
          <a:custGeom>
            <a:avLst/>
            <a:gdLst/>
            <a:ahLst/>
            <a:cxnLst/>
            <a:rect l="l" t="t" r="r" b="b"/>
            <a:pathLst>
              <a:path w="11429" h="16510">
                <a:moveTo>
                  <a:pt x="11058" y="0"/>
                </a:moveTo>
                <a:lnTo>
                  <a:pt x="0" y="12154"/>
                </a:lnTo>
                <a:lnTo>
                  <a:pt x="6460" y="16492"/>
                </a:lnTo>
                <a:lnTo>
                  <a:pt x="11058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051530" y="1474958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60"/>
                </a:moveTo>
                <a:lnTo>
                  <a:pt x="188729" y="188460"/>
                </a:lnTo>
                <a:lnTo>
                  <a:pt x="188729" y="0"/>
                </a:lnTo>
                <a:lnTo>
                  <a:pt x="0" y="0"/>
                </a:lnTo>
                <a:lnTo>
                  <a:pt x="0" y="18846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051524" y="1474954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63"/>
                </a:moveTo>
                <a:lnTo>
                  <a:pt x="0" y="0"/>
                </a:lnTo>
                <a:lnTo>
                  <a:pt x="188731" y="0"/>
                </a:lnTo>
                <a:lnTo>
                  <a:pt x="188731" y="188463"/>
                </a:lnTo>
                <a:lnTo>
                  <a:pt x="0" y="18846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957306" y="1548574"/>
            <a:ext cx="79920" cy="73670"/>
          </a:xfrm>
          <a:custGeom>
            <a:avLst/>
            <a:gdLst/>
            <a:ahLst/>
            <a:cxnLst/>
            <a:rect l="l" t="t" r="r" b="b"/>
            <a:pathLst>
              <a:path w="113664" h="104775">
                <a:moveTo>
                  <a:pt x="0" y="104697"/>
                </a:moveTo>
                <a:lnTo>
                  <a:pt x="11323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027072" y="1548574"/>
            <a:ext cx="10268" cy="9823"/>
          </a:xfrm>
          <a:custGeom>
            <a:avLst/>
            <a:gdLst/>
            <a:ahLst/>
            <a:cxnLst/>
            <a:rect l="l" t="t" r="r" b="b"/>
            <a:pathLst>
              <a:path w="14604" h="13969">
                <a:moveTo>
                  <a:pt x="14017" y="0"/>
                </a:moveTo>
                <a:lnTo>
                  <a:pt x="0" y="7506"/>
                </a:lnTo>
                <a:lnTo>
                  <a:pt x="4835" y="13938"/>
                </a:lnTo>
                <a:lnTo>
                  <a:pt x="14017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50200" y="1929908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60"/>
                </a:moveTo>
                <a:lnTo>
                  <a:pt x="188729" y="188460"/>
                </a:lnTo>
                <a:lnTo>
                  <a:pt x="188729" y="0"/>
                </a:lnTo>
                <a:lnTo>
                  <a:pt x="0" y="0"/>
                </a:lnTo>
                <a:lnTo>
                  <a:pt x="0" y="18846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050197" y="1929910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0"/>
                </a:moveTo>
                <a:lnTo>
                  <a:pt x="0" y="188463"/>
                </a:lnTo>
                <a:lnTo>
                  <a:pt x="188731" y="188463"/>
                </a:lnTo>
                <a:lnTo>
                  <a:pt x="18873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957306" y="1769426"/>
            <a:ext cx="79920" cy="146000"/>
          </a:xfrm>
          <a:custGeom>
            <a:avLst/>
            <a:gdLst/>
            <a:ahLst/>
            <a:cxnLst/>
            <a:rect l="l" t="t" r="r" b="b"/>
            <a:pathLst>
              <a:path w="113664" h="207644">
                <a:moveTo>
                  <a:pt x="0" y="0"/>
                </a:moveTo>
                <a:lnTo>
                  <a:pt x="113239" y="20730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29153" y="1903587"/>
            <a:ext cx="8037" cy="11609"/>
          </a:xfrm>
          <a:custGeom>
            <a:avLst/>
            <a:gdLst/>
            <a:ahLst/>
            <a:cxnLst/>
            <a:rect l="l" t="t" r="r" b="b"/>
            <a:pathLst>
              <a:path w="11429" h="16510">
                <a:moveTo>
                  <a:pt x="11058" y="16499"/>
                </a:moveTo>
                <a:lnTo>
                  <a:pt x="6460" y="0"/>
                </a:lnTo>
                <a:lnTo>
                  <a:pt x="0" y="4344"/>
                </a:lnTo>
                <a:lnTo>
                  <a:pt x="11058" y="1649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051530" y="1695806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188460"/>
                </a:moveTo>
                <a:lnTo>
                  <a:pt x="188729" y="188460"/>
                </a:lnTo>
                <a:lnTo>
                  <a:pt x="188729" y="0"/>
                </a:lnTo>
                <a:lnTo>
                  <a:pt x="0" y="0"/>
                </a:lnTo>
                <a:lnTo>
                  <a:pt x="0" y="18846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051524" y="1695810"/>
            <a:ext cx="133052" cy="132606"/>
          </a:xfrm>
          <a:custGeom>
            <a:avLst/>
            <a:gdLst/>
            <a:ahLst/>
            <a:cxnLst/>
            <a:rect l="l" t="t" r="r" b="b"/>
            <a:pathLst>
              <a:path w="189229" h="188594">
                <a:moveTo>
                  <a:pt x="0" y="0"/>
                </a:moveTo>
                <a:lnTo>
                  <a:pt x="0" y="188456"/>
                </a:lnTo>
                <a:lnTo>
                  <a:pt x="188731" y="188456"/>
                </a:lnTo>
                <a:lnTo>
                  <a:pt x="188731" y="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957306" y="1681083"/>
            <a:ext cx="79920" cy="73670"/>
          </a:xfrm>
          <a:custGeom>
            <a:avLst/>
            <a:gdLst/>
            <a:ahLst/>
            <a:cxnLst/>
            <a:rect l="l" t="t" r="r" b="b"/>
            <a:pathLst>
              <a:path w="113664" h="104775">
                <a:moveTo>
                  <a:pt x="0" y="0"/>
                </a:moveTo>
                <a:lnTo>
                  <a:pt x="113239" y="10470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027072" y="1744897"/>
            <a:ext cx="10268" cy="9823"/>
          </a:xfrm>
          <a:custGeom>
            <a:avLst/>
            <a:gdLst/>
            <a:ahLst/>
            <a:cxnLst/>
            <a:rect l="l" t="t" r="r" b="b"/>
            <a:pathLst>
              <a:path w="14604" h="13969">
                <a:moveTo>
                  <a:pt x="14017" y="13945"/>
                </a:moveTo>
                <a:lnTo>
                  <a:pt x="4835" y="0"/>
                </a:lnTo>
                <a:lnTo>
                  <a:pt x="0" y="6438"/>
                </a:lnTo>
                <a:lnTo>
                  <a:pt x="14017" y="1394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208109" y="1314468"/>
            <a:ext cx="66526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3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263181" y="1310583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61"/>
                </a:lnTo>
                <a:lnTo>
                  <a:pt x="19938" y="5524"/>
                </a:lnTo>
                <a:lnTo>
                  <a:pt x="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263843" y="1311523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101" y="4188"/>
                </a:moveTo>
                <a:lnTo>
                  <a:pt x="0" y="0"/>
                </a:lnTo>
                <a:lnTo>
                  <a:pt x="0" y="8377"/>
                </a:lnTo>
                <a:lnTo>
                  <a:pt x="15101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00999" y="1270302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0"/>
                </a:moveTo>
                <a:lnTo>
                  <a:pt x="113237" y="125640"/>
                </a:lnTo>
                <a:lnTo>
                  <a:pt x="113237" y="0"/>
                </a:lnTo>
                <a:lnTo>
                  <a:pt x="0" y="0"/>
                </a:lnTo>
                <a:lnTo>
                  <a:pt x="0" y="12564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300999" y="1270297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2"/>
                </a:moveTo>
                <a:lnTo>
                  <a:pt x="0" y="0"/>
                </a:lnTo>
                <a:lnTo>
                  <a:pt x="113239" y="0"/>
                </a:lnTo>
                <a:lnTo>
                  <a:pt x="113239" y="125642"/>
                </a:lnTo>
                <a:lnTo>
                  <a:pt x="0" y="1256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263181" y="1544684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61"/>
                </a:lnTo>
                <a:lnTo>
                  <a:pt x="19938" y="5537"/>
                </a:lnTo>
                <a:lnTo>
                  <a:pt x="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263843" y="1545628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101" y="4188"/>
                </a:moveTo>
                <a:lnTo>
                  <a:pt x="0" y="0"/>
                </a:lnTo>
                <a:lnTo>
                  <a:pt x="0" y="8377"/>
                </a:lnTo>
                <a:lnTo>
                  <a:pt x="15101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300999" y="1504403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0"/>
                </a:moveTo>
                <a:lnTo>
                  <a:pt x="113237" y="125640"/>
                </a:lnTo>
                <a:lnTo>
                  <a:pt x="113237" y="0"/>
                </a:lnTo>
                <a:lnTo>
                  <a:pt x="0" y="0"/>
                </a:lnTo>
                <a:lnTo>
                  <a:pt x="0" y="12564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300999" y="1504403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2"/>
                </a:moveTo>
                <a:lnTo>
                  <a:pt x="0" y="0"/>
                </a:lnTo>
                <a:lnTo>
                  <a:pt x="113239" y="0"/>
                </a:lnTo>
                <a:lnTo>
                  <a:pt x="113239" y="125642"/>
                </a:lnTo>
                <a:lnTo>
                  <a:pt x="0" y="1256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208109" y="1769425"/>
            <a:ext cx="66526" cy="0"/>
          </a:xfrm>
          <a:custGeom>
            <a:avLst/>
            <a:gdLst/>
            <a:ahLst/>
            <a:cxnLst/>
            <a:rect l="l" t="t" r="r" b="b"/>
            <a:pathLst>
              <a:path w="94614">
                <a:moveTo>
                  <a:pt x="0" y="0"/>
                </a:moveTo>
                <a:lnTo>
                  <a:pt x="94368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263181" y="1765533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61"/>
                </a:lnTo>
                <a:lnTo>
                  <a:pt x="19938" y="5537"/>
                </a:lnTo>
                <a:lnTo>
                  <a:pt x="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263843" y="1766480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101" y="4188"/>
                </a:moveTo>
                <a:lnTo>
                  <a:pt x="0" y="0"/>
                </a:lnTo>
                <a:lnTo>
                  <a:pt x="0" y="8377"/>
                </a:lnTo>
                <a:lnTo>
                  <a:pt x="15101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300999" y="1725251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0"/>
                </a:moveTo>
                <a:lnTo>
                  <a:pt x="113237" y="125640"/>
                </a:lnTo>
                <a:lnTo>
                  <a:pt x="113237" y="0"/>
                </a:lnTo>
                <a:lnTo>
                  <a:pt x="0" y="0"/>
                </a:lnTo>
                <a:lnTo>
                  <a:pt x="0" y="12564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00999" y="1725254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2"/>
                </a:moveTo>
                <a:lnTo>
                  <a:pt x="0" y="0"/>
                </a:lnTo>
                <a:lnTo>
                  <a:pt x="113239" y="0"/>
                </a:lnTo>
                <a:lnTo>
                  <a:pt x="113239" y="125642"/>
                </a:lnTo>
                <a:lnTo>
                  <a:pt x="0" y="1256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263181" y="1999642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49"/>
                </a:lnTo>
                <a:lnTo>
                  <a:pt x="19938" y="5524"/>
                </a:lnTo>
                <a:lnTo>
                  <a:pt x="0" y="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263843" y="2000585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101" y="4188"/>
                </a:moveTo>
                <a:lnTo>
                  <a:pt x="0" y="0"/>
                </a:lnTo>
                <a:lnTo>
                  <a:pt x="0" y="8371"/>
                </a:lnTo>
                <a:lnTo>
                  <a:pt x="15101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300999" y="1959352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40"/>
                </a:moveTo>
                <a:lnTo>
                  <a:pt x="113237" y="125640"/>
                </a:lnTo>
                <a:lnTo>
                  <a:pt x="113237" y="0"/>
                </a:lnTo>
                <a:lnTo>
                  <a:pt x="0" y="0"/>
                </a:lnTo>
                <a:lnTo>
                  <a:pt x="0" y="125640"/>
                </a:lnTo>
                <a:close/>
              </a:path>
            </a:pathLst>
          </a:custGeom>
          <a:solidFill>
            <a:srgbClr val="3E3E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300999" y="1959360"/>
            <a:ext cx="79920" cy="88404"/>
          </a:xfrm>
          <a:custGeom>
            <a:avLst/>
            <a:gdLst/>
            <a:ahLst/>
            <a:cxnLst/>
            <a:rect l="l" t="t" r="r" b="b"/>
            <a:pathLst>
              <a:path w="113664" h="125730">
                <a:moveTo>
                  <a:pt x="0" y="125635"/>
                </a:moveTo>
                <a:lnTo>
                  <a:pt x="0" y="0"/>
                </a:lnTo>
                <a:lnTo>
                  <a:pt x="113239" y="0"/>
                </a:lnTo>
                <a:lnTo>
                  <a:pt x="113239" y="125635"/>
                </a:lnTo>
                <a:lnTo>
                  <a:pt x="0" y="12563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509346" y="1323299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1709" y="0"/>
                </a:moveTo>
                <a:lnTo>
                  <a:pt x="3378" y="0"/>
                </a:lnTo>
                <a:lnTo>
                  <a:pt x="0" y="3759"/>
                </a:lnTo>
                <a:lnTo>
                  <a:pt x="0" y="13004"/>
                </a:lnTo>
                <a:lnTo>
                  <a:pt x="3378" y="16751"/>
                </a:lnTo>
                <a:lnTo>
                  <a:pt x="11709" y="16751"/>
                </a:lnTo>
                <a:lnTo>
                  <a:pt x="15087" y="13004"/>
                </a:lnTo>
                <a:lnTo>
                  <a:pt x="15087" y="3759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509341" y="1323305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5095" y="8377"/>
                </a:moveTo>
                <a:lnTo>
                  <a:pt x="15095" y="3749"/>
                </a:lnTo>
                <a:lnTo>
                  <a:pt x="11716" y="0"/>
                </a:lnTo>
                <a:lnTo>
                  <a:pt x="7550" y="0"/>
                </a:lnTo>
                <a:lnTo>
                  <a:pt x="3379" y="0"/>
                </a:lnTo>
                <a:lnTo>
                  <a:pt x="0" y="3749"/>
                </a:lnTo>
                <a:lnTo>
                  <a:pt x="0" y="8377"/>
                </a:lnTo>
                <a:lnTo>
                  <a:pt x="0" y="12999"/>
                </a:lnTo>
                <a:lnTo>
                  <a:pt x="3379" y="16749"/>
                </a:lnTo>
                <a:lnTo>
                  <a:pt x="7550" y="16749"/>
                </a:lnTo>
                <a:lnTo>
                  <a:pt x="11716" y="16749"/>
                </a:lnTo>
                <a:lnTo>
                  <a:pt x="15095" y="12999"/>
                </a:lnTo>
                <a:lnTo>
                  <a:pt x="15095" y="83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509346" y="1542684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1709" y="0"/>
                </a:moveTo>
                <a:lnTo>
                  <a:pt x="3378" y="0"/>
                </a:lnTo>
                <a:lnTo>
                  <a:pt x="0" y="3746"/>
                </a:lnTo>
                <a:lnTo>
                  <a:pt x="0" y="13004"/>
                </a:lnTo>
                <a:lnTo>
                  <a:pt x="3378" y="16751"/>
                </a:lnTo>
                <a:lnTo>
                  <a:pt x="11709" y="16751"/>
                </a:lnTo>
                <a:lnTo>
                  <a:pt x="15087" y="13004"/>
                </a:lnTo>
                <a:lnTo>
                  <a:pt x="15087" y="3746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509341" y="1542683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5095" y="8377"/>
                </a:moveTo>
                <a:lnTo>
                  <a:pt x="15095" y="3749"/>
                </a:lnTo>
                <a:lnTo>
                  <a:pt x="11716" y="0"/>
                </a:lnTo>
                <a:lnTo>
                  <a:pt x="7550" y="0"/>
                </a:lnTo>
                <a:lnTo>
                  <a:pt x="3379" y="0"/>
                </a:lnTo>
                <a:lnTo>
                  <a:pt x="0" y="3749"/>
                </a:lnTo>
                <a:lnTo>
                  <a:pt x="0" y="8377"/>
                </a:lnTo>
                <a:lnTo>
                  <a:pt x="0" y="12999"/>
                </a:lnTo>
                <a:lnTo>
                  <a:pt x="3379" y="16755"/>
                </a:lnTo>
                <a:lnTo>
                  <a:pt x="7550" y="16755"/>
                </a:lnTo>
                <a:lnTo>
                  <a:pt x="11716" y="16755"/>
                </a:lnTo>
                <a:lnTo>
                  <a:pt x="15095" y="12999"/>
                </a:lnTo>
                <a:lnTo>
                  <a:pt x="15095" y="83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509346" y="1763533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1709" y="0"/>
                </a:moveTo>
                <a:lnTo>
                  <a:pt x="3378" y="0"/>
                </a:lnTo>
                <a:lnTo>
                  <a:pt x="0" y="3759"/>
                </a:lnTo>
                <a:lnTo>
                  <a:pt x="0" y="13004"/>
                </a:lnTo>
                <a:lnTo>
                  <a:pt x="3378" y="16751"/>
                </a:lnTo>
                <a:lnTo>
                  <a:pt x="11709" y="16751"/>
                </a:lnTo>
                <a:lnTo>
                  <a:pt x="15087" y="13004"/>
                </a:lnTo>
                <a:lnTo>
                  <a:pt x="15087" y="3759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509341" y="1763535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5095" y="8377"/>
                </a:moveTo>
                <a:lnTo>
                  <a:pt x="15095" y="3749"/>
                </a:lnTo>
                <a:lnTo>
                  <a:pt x="11716" y="0"/>
                </a:lnTo>
                <a:lnTo>
                  <a:pt x="7550" y="0"/>
                </a:lnTo>
                <a:lnTo>
                  <a:pt x="3379" y="0"/>
                </a:lnTo>
                <a:lnTo>
                  <a:pt x="0" y="3749"/>
                </a:lnTo>
                <a:lnTo>
                  <a:pt x="0" y="8377"/>
                </a:lnTo>
                <a:lnTo>
                  <a:pt x="0" y="13006"/>
                </a:lnTo>
                <a:lnTo>
                  <a:pt x="3379" y="16755"/>
                </a:lnTo>
                <a:lnTo>
                  <a:pt x="7550" y="16755"/>
                </a:lnTo>
                <a:lnTo>
                  <a:pt x="11716" y="16755"/>
                </a:lnTo>
                <a:lnTo>
                  <a:pt x="15095" y="13006"/>
                </a:lnTo>
                <a:lnTo>
                  <a:pt x="15095" y="83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509346" y="1997643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1709" y="0"/>
                </a:moveTo>
                <a:lnTo>
                  <a:pt x="3378" y="0"/>
                </a:lnTo>
                <a:lnTo>
                  <a:pt x="0" y="3746"/>
                </a:lnTo>
                <a:lnTo>
                  <a:pt x="0" y="12992"/>
                </a:lnTo>
                <a:lnTo>
                  <a:pt x="3378" y="16751"/>
                </a:lnTo>
                <a:lnTo>
                  <a:pt x="11709" y="16751"/>
                </a:lnTo>
                <a:lnTo>
                  <a:pt x="15087" y="12992"/>
                </a:lnTo>
                <a:lnTo>
                  <a:pt x="15087" y="3746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509341" y="1997640"/>
            <a:ext cx="10716" cy="12055"/>
          </a:xfrm>
          <a:custGeom>
            <a:avLst/>
            <a:gdLst/>
            <a:ahLst/>
            <a:cxnLst/>
            <a:rect l="l" t="t" r="r" b="b"/>
            <a:pathLst>
              <a:path w="15239" h="17144">
                <a:moveTo>
                  <a:pt x="15095" y="8377"/>
                </a:moveTo>
                <a:lnTo>
                  <a:pt x="15095" y="3749"/>
                </a:lnTo>
                <a:lnTo>
                  <a:pt x="11716" y="0"/>
                </a:lnTo>
                <a:lnTo>
                  <a:pt x="7550" y="0"/>
                </a:lnTo>
                <a:lnTo>
                  <a:pt x="3379" y="0"/>
                </a:lnTo>
                <a:lnTo>
                  <a:pt x="0" y="3749"/>
                </a:lnTo>
                <a:lnTo>
                  <a:pt x="0" y="8377"/>
                </a:lnTo>
                <a:lnTo>
                  <a:pt x="0" y="12999"/>
                </a:lnTo>
                <a:lnTo>
                  <a:pt x="3379" y="16749"/>
                </a:lnTo>
                <a:lnTo>
                  <a:pt x="7550" y="16749"/>
                </a:lnTo>
                <a:lnTo>
                  <a:pt x="11716" y="16749"/>
                </a:lnTo>
                <a:lnTo>
                  <a:pt x="15095" y="12999"/>
                </a:lnTo>
                <a:lnTo>
                  <a:pt x="15095" y="837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393890" y="1314469"/>
            <a:ext cx="93315" cy="14734"/>
          </a:xfrm>
          <a:custGeom>
            <a:avLst/>
            <a:gdLst/>
            <a:ahLst/>
            <a:cxnLst/>
            <a:rect l="l" t="t" r="r" b="b"/>
            <a:pathLst>
              <a:path w="132714" h="20955">
                <a:moveTo>
                  <a:pt x="0" y="0"/>
                </a:moveTo>
                <a:lnTo>
                  <a:pt x="132111" y="209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475128" y="1323576"/>
            <a:ext cx="14734" cy="8037"/>
          </a:xfrm>
          <a:custGeom>
            <a:avLst/>
            <a:gdLst/>
            <a:ahLst/>
            <a:cxnLst/>
            <a:rect l="l" t="t" r="r" b="b"/>
            <a:pathLst>
              <a:path w="20954" h="11430">
                <a:moveTo>
                  <a:pt x="1409" y="0"/>
                </a:moveTo>
                <a:lnTo>
                  <a:pt x="0" y="10947"/>
                </a:lnTo>
                <a:lnTo>
                  <a:pt x="20434" y="8597"/>
                </a:lnTo>
                <a:lnTo>
                  <a:pt x="14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475897" y="1324611"/>
            <a:ext cx="11162" cy="6251"/>
          </a:xfrm>
          <a:custGeom>
            <a:avLst/>
            <a:gdLst/>
            <a:ahLst/>
            <a:cxnLst/>
            <a:rect l="l" t="t" r="r" b="b"/>
            <a:pathLst>
              <a:path w="15875" h="8889">
                <a:moveTo>
                  <a:pt x="15479" y="6519"/>
                </a:moveTo>
                <a:lnTo>
                  <a:pt x="1065" y="0"/>
                </a:lnTo>
                <a:lnTo>
                  <a:pt x="0" y="8296"/>
                </a:lnTo>
                <a:lnTo>
                  <a:pt x="15479" y="651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393890" y="1329195"/>
            <a:ext cx="93315" cy="219670"/>
          </a:xfrm>
          <a:custGeom>
            <a:avLst/>
            <a:gdLst/>
            <a:ahLst/>
            <a:cxnLst/>
            <a:rect l="l" t="t" r="r" b="b"/>
            <a:pathLst>
              <a:path w="132714" h="312419">
                <a:moveTo>
                  <a:pt x="0" y="312004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478816" y="1326443"/>
            <a:ext cx="9376" cy="16073"/>
          </a:xfrm>
          <a:custGeom>
            <a:avLst/>
            <a:gdLst/>
            <a:ahLst/>
            <a:cxnLst/>
            <a:rect l="l" t="t" r="r" b="b"/>
            <a:pathLst>
              <a:path w="13335" h="22860">
                <a:moveTo>
                  <a:pt x="12992" y="0"/>
                </a:moveTo>
                <a:lnTo>
                  <a:pt x="0" y="17665"/>
                </a:lnTo>
                <a:lnTo>
                  <a:pt x="9029" y="22364"/>
                </a:lnTo>
                <a:lnTo>
                  <a:pt x="12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479866" y="1329196"/>
            <a:ext cx="7144" cy="12055"/>
          </a:xfrm>
          <a:custGeom>
            <a:avLst/>
            <a:gdLst/>
            <a:ahLst/>
            <a:cxnLst/>
            <a:rect l="l" t="t" r="r" b="b"/>
            <a:pathLst>
              <a:path w="10160" h="17144">
                <a:moveTo>
                  <a:pt x="9834" y="0"/>
                </a:moveTo>
                <a:lnTo>
                  <a:pt x="0" y="13377"/>
                </a:lnTo>
                <a:lnTo>
                  <a:pt x="6832" y="16938"/>
                </a:lnTo>
                <a:lnTo>
                  <a:pt x="983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393890" y="1329195"/>
            <a:ext cx="93315" cy="440234"/>
          </a:xfrm>
          <a:custGeom>
            <a:avLst/>
            <a:gdLst/>
            <a:ahLst/>
            <a:cxnLst/>
            <a:rect l="l" t="t" r="r" b="b"/>
            <a:pathLst>
              <a:path w="132714" h="626110">
                <a:moveTo>
                  <a:pt x="0" y="626104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480806" y="1326237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385" y="0"/>
                </a:moveTo>
                <a:lnTo>
                  <a:pt x="0" y="20269"/>
                </a:lnTo>
                <a:lnTo>
                  <a:pt x="9690" y="22796"/>
                </a:lnTo>
                <a:lnTo>
                  <a:pt x="93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481775" y="1329195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7118" y="0"/>
                </a:moveTo>
                <a:lnTo>
                  <a:pt x="0" y="15350"/>
                </a:lnTo>
                <a:lnTo>
                  <a:pt x="7356" y="17262"/>
                </a:lnTo>
                <a:lnTo>
                  <a:pt x="7118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393890" y="1329196"/>
            <a:ext cx="93315" cy="674638"/>
          </a:xfrm>
          <a:custGeom>
            <a:avLst/>
            <a:gdLst/>
            <a:ahLst/>
            <a:cxnLst/>
            <a:rect l="l" t="t" r="r" b="b"/>
            <a:pathLst>
              <a:path w="132714" h="959485">
                <a:moveTo>
                  <a:pt x="0" y="959054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481619" y="1326192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7937" y="0"/>
                </a:moveTo>
                <a:lnTo>
                  <a:pt x="0" y="21031"/>
                </a:lnTo>
                <a:lnTo>
                  <a:pt x="9842" y="22694"/>
                </a:lnTo>
                <a:lnTo>
                  <a:pt x="79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4482554" y="1329195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6010" y="0"/>
                </a:moveTo>
                <a:lnTo>
                  <a:pt x="0" y="15924"/>
                </a:lnTo>
                <a:lnTo>
                  <a:pt x="7459" y="17188"/>
                </a:lnTo>
                <a:lnTo>
                  <a:pt x="601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393890" y="1314469"/>
            <a:ext cx="93315" cy="234404"/>
          </a:xfrm>
          <a:custGeom>
            <a:avLst/>
            <a:gdLst/>
            <a:ahLst/>
            <a:cxnLst/>
            <a:rect l="l" t="t" r="r" b="b"/>
            <a:pathLst>
              <a:path w="132714" h="333375">
                <a:moveTo>
                  <a:pt x="0" y="0"/>
                </a:moveTo>
                <a:lnTo>
                  <a:pt x="132111" y="3329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479030" y="1535549"/>
            <a:ext cx="8930" cy="16073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9131" y="0"/>
                </a:moveTo>
                <a:lnTo>
                  <a:pt x="0" y="4457"/>
                </a:lnTo>
                <a:lnTo>
                  <a:pt x="12598" y="22478"/>
                </a:lnTo>
                <a:lnTo>
                  <a:pt x="9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480076" y="1536608"/>
            <a:ext cx="6697" cy="1205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9536" y="17019"/>
                </a:moveTo>
                <a:lnTo>
                  <a:pt x="6905" y="0"/>
                </a:lnTo>
                <a:lnTo>
                  <a:pt x="0" y="3371"/>
                </a:lnTo>
                <a:lnTo>
                  <a:pt x="9536" y="1701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393890" y="1314468"/>
            <a:ext cx="93315" cy="689372"/>
          </a:xfrm>
          <a:custGeom>
            <a:avLst/>
            <a:gdLst/>
            <a:ahLst/>
            <a:cxnLst/>
            <a:rect l="l" t="t" r="r" b="b"/>
            <a:pathLst>
              <a:path w="132714" h="980439">
                <a:moveTo>
                  <a:pt x="0" y="0"/>
                </a:moveTo>
                <a:lnTo>
                  <a:pt x="132111" y="9799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4481646" y="1990570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867" y="0"/>
                </a:moveTo>
                <a:lnTo>
                  <a:pt x="0" y="1638"/>
                </a:lnTo>
                <a:lnTo>
                  <a:pt x="7886" y="22694"/>
                </a:lnTo>
                <a:lnTo>
                  <a:pt x="98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482585" y="1991445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5967" y="17188"/>
                </a:moveTo>
                <a:lnTo>
                  <a:pt x="7465" y="0"/>
                </a:lnTo>
                <a:lnTo>
                  <a:pt x="0" y="1236"/>
                </a:lnTo>
                <a:lnTo>
                  <a:pt x="5967" y="17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4475503" y="1544684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61"/>
                </a:lnTo>
                <a:lnTo>
                  <a:pt x="19938" y="55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476166" y="1545628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095" y="4188"/>
                </a:moveTo>
                <a:lnTo>
                  <a:pt x="0" y="0"/>
                </a:lnTo>
                <a:lnTo>
                  <a:pt x="0" y="8377"/>
                </a:lnTo>
                <a:lnTo>
                  <a:pt x="15095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4393890" y="1548574"/>
            <a:ext cx="93315" cy="454968"/>
          </a:xfrm>
          <a:custGeom>
            <a:avLst/>
            <a:gdLst/>
            <a:ahLst/>
            <a:cxnLst/>
            <a:rect l="l" t="t" r="r" b="b"/>
            <a:pathLst>
              <a:path w="132714" h="647064">
                <a:moveTo>
                  <a:pt x="0" y="0"/>
                </a:moveTo>
                <a:lnTo>
                  <a:pt x="132111" y="6470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4480878" y="1990463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715" y="0"/>
                </a:moveTo>
                <a:lnTo>
                  <a:pt x="0" y="2438"/>
                </a:lnTo>
                <a:lnTo>
                  <a:pt x="9258" y="22796"/>
                </a:lnTo>
                <a:lnTo>
                  <a:pt x="9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481848" y="1991393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7015" y="17262"/>
                </a:moveTo>
                <a:lnTo>
                  <a:pt x="7362" y="0"/>
                </a:lnTo>
                <a:lnTo>
                  <a:pt x="0" y="1844"/>
                </a:lnTo>
                <a:lnTo>
                  <a:pt x="7015" y="1726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393890" y="1548574"/>
            <a:ext cx="93315" cy="221010"/>
          </a:xfrm>
          <a:custGeom>
            <a:avLst/>
            <a:gdLst/>
            <a:ahLst/>
            <a:cxnLst/>
            <a:rect l="l" t="t" r="r" b="b"/>
            <a:pathLst>
              <a:path w="132714" h="314325">
                <a:moveTo>
                  <a:pt x="0" y="314099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4478842" y="1545818"/>
            <a:ext cx="9376" cy="16073"/>
          </a:xfrm>
          <a:custGeom>
            <a:avLst/>
            <a:gdLst/>
            <a:ahLst/>
            <a:cxnLst/>
            <a:rect l="l" t="t" r="r" b="b"/>
            <a:pathLst>
              <a:path w="13335" h="22860">
                <a:moveTo>
                  <a:pt x="12941" y="0"/>
                </a:moveTo>
                <a:lnTo>
                  <a:pt x="0" y="17716"/>
                </a:lnTo>
                <a:lnTo>
                  <a:pt x="9029" y="22377"/>
                </a:lnTo>
                <a:lnTo>
                  <a:pt x="129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479887" y="1548574"/>
            <a:ext cx="7144" cy="12055"/>
          </a:xfrm>
          <a:custGeom>
            <a:avLst/>
            <a:gdLst/>
            <a:ahLst/>
            <a:cxnLst/>
            <a:rect l="l" t="t" r="r" b="b"/>
            <a:pathLst>
              <a:path w="10160" h="17144">
                <a:moveTo>
                  <a:pt x="9804" y="0"/>
                </a:moveTo>
                <a:lnTo>
                  <a:pt x="0" y="13411"/>
                </a:lnTo>
                <a:lnTo>
                  <a:pt x="6838" y="16951"/>
                </a:lnTo>
                <a:lnTo>
                  <a:pt x="9804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4393890" y="1769426"/>
            <a:ext cx="93315" cy="234404"/>
          </a:xfrm>
          <a:custGeom>
            <a:avLst/>
            <a:gdLst/>
            <a:ahLst/>
            <a:cxnLst/>
            <a:rect l="l" t="t" r="r" b="b"/>
            <a:pathLst>
              <a:path w="132714" h="333375">
                <a:moveTo>
                  <a:pt x="0" y="0"/>
                </a:moveTo>
                <a:lnTo>
                  <a:pt x="132111" y="3329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4479030" y="1990508"/>
            <a:ext cx="8930" cy="16073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9131" y="0"/>
                </a:moveTo>
                <a:lnTo>
                  <a:pt x="0" y="4457"/>
                </a:lnTo>
                <a:lnTo>
                  <a:pt x="12598" y="22466"/>
                </a:lnTo>
                <a:lnTo>
                  <a:pt x="91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480076" y="1991564"/>
            <a:ext cx="6697" cy="1205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9536" y="17019"/>
                </a:moveTo>
                <a:lnTo>
                  <a:pt x="6905" y="0"/>
                </a:lnTo>
                <a:lnTo>
                  <a:pt x="0" y="3371"/>
                </a:lnTo>
                <a:lnTo>
                  <a:pt x="9536" y="1701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4393890" y="1548574"/>
            <a:ext cx="93315" cy="454968"/>
          </a:xfrm>
          <a:custGeom>
            <a:avLst/>
            <a:gdLst/>
            <a:ahLst/>
            <a:cxnLst/>
            <a:rect l="l" t="t" r="r" b="b"/>
            <a:pathLst>
              <a:path w="132714" h="647064">
                <a:moveTo>
                  <a:pt x="0" y="647049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480878" y="1545612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258" y="0"/>
                </a:moveTo>
                <a:lnTo>
                  <a:pt x="0" y="20345"/>
                </a:lnTo>
                <a:lnTo>
                  <a:pt x="9715" y="22796"/>
                </a:lnTo>
                <a:lnTo>
                  <a:pt x="92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481848" y="1548574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7015" y="0"/>
                </a:moveTo>
                <a:lnTo>
                  <a:pt x="0" y="15411"/>
                </a:lnTo>
                <a:lnTo>
                  <a:pt x="7362" y="17262"/>
                </a:lnTo>
                <a:lnTo>
                  <a:pt x="7015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4475503" y="1999642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49"/>
                </a:lnTo>
                <a:lnTo>
                  <a:pt x="19938" y="552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476166" y="2000585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095" y="4188"/>
                </a:moveTo>
                <a:lnTo>
                  <a:pt x="0" y="0"/>
                </a:lnTo>
                <a:lnTo>
                  <a:pt x="0" y="8371"/>
                </a:lnTo>
                <a:lnTo>
                  <a:pt x="15095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393890" y="1314468"/>
            <a:ext cx="93315" cy="454968"/>
          </a:xfrm>
          <a:custGeom>
            <a:avLst/>
            <a:gdLst/>
            <a:ahLst/>
            <a:cxnLst/>
            <a:rect l="l" t="t" r="r" b="b"/>
            <a:pathLst>
              <a:path w="132714" h="647064">
                <a:moveTo>
                  <a:pt x="0" y="0"/>
                </a:moveTo>
                <a:lnTo>
                  <a:pt x="132111" y="64704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4480878" y="1756362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715" y="0"/>
                </a:moveTo>
                <a:lnTo>
                  <a:pt x="0" y="2438"/>
                </a:lnTo>
                <a:lnTo>
                  <a:pt x="9258" y="22783"/>
                </a:lnTo>
                <a:lnTo>
                  <a:pt x="97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481848" y="1757287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7015" y="17262"/>
                </a:moveTo>
                <a:lnTo>
                  <a:pt x="7362" y="0"/>
                </a:lnTo>
                <a:lnTo>
                  <a:pt x="0" y="1851"/>
                </a:lnTo>
                <a:lnTo>
                  <a:pt x="7015" y="1726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393890" y="1548574"/>
            <a:ext cx="93315" cy="221010"/>
          </a:xfrm>
          <a:custGeom>
            <a:avLst/>
            <a:gdLst/>
            <a:ahLst/>
            <a:cxnLst/>
            <a:rect l="l" t="t" r="r" b="b"/>
            <a:pathLst>
              <a:path w="132714" h="314325">
                <a:moveTo>
                  <a:pt x="0" y="0"/>
                </a:moveTo>
                <a:lnTo>
                  <a:pt x="132111" y="314099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478842" y="1756442"/>
            <a:ext cx="9376" cy="16073"/>
          </a:xfrm>
          <a:custGeom>
            <a:avLst/>
            <a:gdLst/>
            <a:ahLst/>
            <a:cxnLst/>
            <a:rect l="l" t="t" r="r" b="b"/>
            <a:pathLst>
              <a:path w="13335" h="22860">
                <a:moveTo>
                  <a:pt x="9029" y="0"/>
                </a:moveTo>
                <a:lnTo>
                  <a:pt x="0" y="4673"/>
                </a:lnTo>
                <a:lnTo>
                  <a:pt x="12941" y="22377"/>
                </a:lnTo>
                <a:lnTo>
                  <a:pt x="90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479887" y="1757506"/>
            <a:ext cx="7144" cy="12055"/>
          </a:xfrm>
          <a:custGeom>
            <a:avLst/>
            <a:gdLst/>
            <a:ahLst/>
            <a:cxnLst/>
            <a:rect l="l" t="t" r="r" b="b"/>
            <a:pathLst>
              <a:path w="10160" h="17144">
                <a:moveTo>
                  <a:pt x="9804" y="16951"/>
                </a:moveTo>
                <a:lnTo>
                  <a:pt x="6838" y="0"/>
                </a:lnTo>
                <a:lnTo>
                  <a:pt x="0" y="3540"/>
                </a:lnTo>
                <a:lnTo>
                  <a:pt x="9804" y="1695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4393890" y="1769425"/>
            <a:ext cx="93315" cy="0"/>
          </a:xfrm>
          <a:custGeom>
            <a:avLst/>
            <a:gdLst/>
            <a:ahLst/>
            <a:cxnLst/>
            <a:rect l="l" t="t" r="r" b="b"/>
            <a:pathLst>
              <a:path w="132714">
                <a:moveTo>
                  <a:pt x="0" y="0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4475503" y="1765533"/>
            <a:ext cx="14288" cy="8037"/>
          </a:xfrm>
          <a:custGeom>
            <a:avLst/>
            <a:gdLst/>
            <a:ahLst/>
            <a:cxnLst/>
            <a:rect l="l" t="t" r="r" b="b"/>
            <a:pathLst>
              <a:path w="20320" h="11430">
                <a:moveTo>
                  <a:pt x="0" y="0"/>
                </a:moveTo>
                <a:lnTo>
                  <a:pt x="0" y="11061"/>
                </a:lnTo>
                <a:lnTo>
                  <a:pt x="19938" y="553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4476166" y="1766480"/>
            <a:ext cx="10716" cy="6251"/>
          </a:xfrm>
          <a:custGeom>
            <a:avLst/>
            <a:gdLst/>
            <a:ahLst/>
            <a:cxnLst/>
            <a:rect l="l" t="t" r="r" b="b"/>
            <a:pathLst>
              <a:path w="15239" h="8889">
                <a:moveTo>
                  <a:pt x="15095" y="4188"/>
                </a:moveTo>
                <a:lnTo>
                  <a:pt x="0" y="0"/>
                </a:lnTo>
                <a:lnTo>
                  <a:pt x="0" y="8377"/>
                </a:lnTo>
                <a:lnTo>
                  <a:pt x="15095" y="41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393890" y="1769426"/>
            <a:ext cx="93315" cy="234404"/>
          </a:xfrm>
          <a:custGeom>
            <a:avLst/>
            <a:gdLst/>
            <a:ahLst/>
            <a:cxnLst/>
            <a:rect l="l" t="t" r="r" b="b"/>
            <a:pathLst>
              <a:path w="132714" h="333375">
                <a:moveTo>
                  <a:pt x="0" y="332949"/>
                </a:moveTo>
                <a:lnTo>
                  <a:pt x="13211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4479030" y="1766649"/>
            <a:ext cx="8930" cy="16073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12598" y="0"/>
                </a:moveTo>
                <a:lnTo>
                  <a:pt x="0" y="18008"/>
                </a:lnTo>
                <a:lnTo>
                  <a:pt x="9131" y="22466"/>
                </a:lnTo>
                <a:lnTo>
                  <a:pt x="125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480076" y="1769426"/>
            <a:ext cx="6697" cy="12055"/>
          </a:xfrm>
          <a:custGeom>
            <a:avLst/>
            <a:gdLst/>
            <a:ahLst/>
            <a:cxnLst/>
            <a:rect l="l" t="t" r="r" b="b"/>
            <a:pathLst>
              <a:path w="9525" h="17144">
                <a:moveTo>
                  <a:pt x="9536" y="0"/>
                </a:moveTo>
                <a:lnTo>
                  <a:pt x="0" y="13647"/>
                </a:lnTo>
                <a:lnTo>
                  <a:pt x="6905" y="17019"/>
                </a:lnTo>
                <a:lnTo>
                  <a:pt x="9536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606215" y="1622194"/>
            <a:ext cx="18752" cy="20985"/>
          </a:xfrm>
          <a:custGeom>
            <a:avLst/>
            <a:gdLst/>
            <a:ahLst/>
            <a:cxnLst/>
            <a:rect l="l" t="t" r="r" b="b"/>
            <a:pathLst>
              <a:path w="26670" h="29844">
                <a:moveTo>
                  <a:pt x="20510" y="0"/>
                </a:moveTo>
                <a:lnTo>
                  <a:pt x="5918" y="0"/>
                </a:lnTo>
                <a:lnTo>
                  <a:pt x="0" y="6553"/>
                </a:lnTo>
                <a:lnTo>
                  <a:pt x="0" y="22745"/>
                </a:lnTo>
                <a:lnTo>
                  <a:pt x="5918" y="29311"/>
                </a:lnTo>
                <a:lnTo>
                  <a:pt x="20510" y="29311"/>
                </a:lnTo>
                <a:lnTo>
                  <a:pt x="26428" y="22745"/>
                </a:lnTo>
                <a:lnTo>
                  <a:pt x="26428" y="6553"/>
                </a:lnTo>
                <a:lnTo>
                  <a:pt x="205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4606213" y="1622190"/>
            <a:ext cx="18752" cy="20985"/>
          </a:xfrm>
          <a:custGeom>
            <a:avLst/>
            <a:gdLst/>
            <a:ahLst/>
            <a:cxnLst/>
            <a:rect l="l" t="t" r="r" b="b"/>
            <a:pathLst>
              <a:path w="26670" h="29844">
                <a:moveTo>
                  <a:pt x="26422" y="14661"/>
                </a:moveTo>
                <a:lnTo>
                  <a:pt x="26422" y="6567"/>
                </a:lnTo>
                <a:lnTo>
                  <a:pt x="20503" y="0"/>
                </a:lnTo>
                <a:lnTo>
                  <a:pt x="13208" y="0"/>
                </a:lnTo>
                <a:lnTo>
                  <a:pt x="5912" y="0"/>
                </a:lnTo>
                <a:lnTo>
                  <a:pt x="0" y="6567"/>
                </a:lnTo>
                <a:lnTo>
                  <a:pt x="0" y="14661"/>
                </a:lnTo>
                <a:lnTo>
                  <a:pt x="0" y="22755"/>
                </a:lnTo>
                <a:lnTo>
                  <a:pt x="5912" y="29316"/>
                </a:lnTo>
                <a:lnTo>
                  <a:pt x="13208" y="29316"/>
                </a:lnTo>
                <a:lnTo>
                  <a:pt x="20503" y="29316"/>
                </a:lnTo>
                <a:lnTo>
                  <a:pt x="26422" y="22755"/>
                </a:lnTo>
                <a:lnTo>
                  <a:pt x="26422" y="1466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4538533" y="1329195"/>
            <a:ext cx="53132" cy="308074"/>
          </a:xfrm>
          <a:custGeom>
            <a:avLst/>
            <a:gdLst/>
            <a:ahLst/>
            <a:cxnLst/>
            <a:rect l="l" t="t" r="r" b="b"/>
            <a:pathLst>
              <a:path w="75564" h="438150">
                <a:moveTo>
                  <a:pt x="0" y="0"/>
                </a:moveTo>
                <a:lnTo>
                  <a:pt x="75491" y="4376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4586052" y="1623891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9791" y="0"/>
                </a:moveTo>
                <a:lnTo>
                  <a:pt x="0" y="2070"/>
                </a:lnTo>
                <a:lnTo>
                  <a:pt x="8648" y="22758"/>
                </a:lnTo>
                <a:lnTo>
                  <a:pt x="979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587014" y="1624792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6540" y="17242"/>
                </a:moveTo>
                <a:lnTo>
                  <a:pt x="7410" y="0"/>
                </a:lnTo>
                <a:lnTo>
                  <a:pt x="0" y="1574"/>
                </a:lnTo>
                <a:lnTo>
                  <a:pt x="6540" y="1724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4538533" y="1548574"/>
            <a:ext cx="53132" cy="88404"/>
          </a:xfrm>
          <a:custGeom>
            <a:avLst/>
            <a:gdLst/>
            <a:ahLst/>
            <a:cxnLst/>
            <a:rect l="l" t="t" r="r" b="b"/>
            <a:pathLst>
              <a:path w="75564" h="125730">
                <a:moveTo>
                  <a:pt x="0" y="0"/>
                </a:moveTo>
                <a:lnTo>
                  <a:pt x="75491" y="12564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4582444" y="1624346"/>
            <a:ext cx="10716" cy="15180"/>
          </a:xfrm>
          <a:custGeom>
            <a:avLst/>
            <a:gdLst/>
            <a:ahLst/>
            <a:cxnLst/>
            <a:rect l="l" t="t" r="r" b="b"/>
            <a:pathLst>
              <a:path w="15239" h="21589">
                <a:moveTo>
                  <a:pt x="8293" y="0"/>
                </a:moveTo>
                <a:lnTo>
                  <a:pt x="0" y="6134"/>
                </a:lnTo>
                <a:lnTo>
                  <a:pt x="15201" y="21463"/>
                </a:lnTo>
                <a:lnTo>
                  <a:pt x="82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583517" y="1625481"/>
            <a:ext cx="8483" cy="11609"/>
          </a:xfrm>
          <a:custGeom>
            <a:avLst/>
            <a:gdLst/>
            <a:ahLst/>
            <a:cxnLst/>
            <a:rect l="l" t="t" r="r" b="b"/>
            <a:pathLst>
              <a:path w="12064" h="16510">
                <a:moveTo>
                  <a:pt x="11515" y="16262"/>
                </a:moveTo>
                <a:lnTo>
                  <a:pt x="6284" y="0"/>
                </a:lnTo>
                <a:lnTo>
                  <a:pt x="0" y="4641"/>
                </a:lnTo>
                <a:lnTo>
                  <a:pt x="11515" y="16262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538533" y="1636917"/>
            <a:ext cx="53132" cy="132606"/>
          </a:xfrm>
          <a:custGeom>
            <a:avLst/>
            <a:gdLst/>
            <a:ahLst/>
            <a:cxnLst/>
            <a:rect l="l" t="t" r="r" b="b"/>
            <a:pathLst>
              <a:path w="75564" h="188594">
                <a:moveTo>
                  <a:pt x="0" y="188456"/>
                </a:moveTo>
                <a:lnTo>
                  <a:pt x="7549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583837" y="1634141"/>
            <a:ext cx="8930" cy="16073"/>
          </a:xfrm>
          <a:custGeom>
            <a:avLst/>
            <a:gdLst/>
            <a:ahLst/>
            <a:cxnLst/>
            <a:rect l="l" t="t" r="r" b="b"/>
            <a:pathLst>
              <a:path w="12700" h="22860">
                <a:moveTo>
                  <a:pt x="12649" y="0"/>
                </a:moveTo>
                <a:lnTo>
                  <a:pt x="0" y="17957"/>
                </a:lnTo>
                <a:lnTo>
                  <a:pt x="9105" y="22453"/>
                </a:lnTo>
                <a:lnTo>
                  <a:pt x="126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4584877" y="1636917"/>
            <a:ext cx="7144" cy="12055"/>
          </a:xfrm>
          <a:custGeom>
            <a:avLst/>
            <a:gdLst/>
            <a:ahLst/>
            <a:cxnLst/>
            <a:rect l="l" t="t" r="r" b="b"/>
            <a:pathLst>
              <a:path w="10160" h="17144">
                <a:moveTo>
                  <a:pt x="9578" y="0"/>
                </a:moveTo>
                <a:lnTo>
                  <a:pt x="0" y="13607"/>
                </a:lnTo>
                <a:lnTo>
                  <a:pt x="6899" y="17005"/>
                </a:lnTo>
                <a:lnTo>
                  <a:pt x="9578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538533" y="1636917"/>
            <a:ext cx="53132" cy="367010"/>
          </a:xfrm>
          <a:custGeom>
            <a:avLst/>
            <a:gdLst/>
            <a:ahLst/>
            <a:cxnLst/>
            <a:rect l="l" t="t" r="r" b="b"/>
            <a:pathLst>
              <a:path w="75564" h="521969">
                <a:moveTo>
                  <a:pt x="0" y="521406"/>
                </a:moveTo>
                <a:lnTo>
                  <a:pt x="75491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586364" y="1633919"/>
            <a:ext cx="7144" cy="16073"/>
          </a:xfrm>
          <a:custGeom>
            <a:avLst/>
            <a:gdLst/>
            <a:ahLst/>
            <a:cxnLst/>
            <a:rect l="l" t="t" r="r" b="b"/>
            <a:pathLst>
              <a:path w="10160" h="22860">
                <a:moveTo>
                  <a:pt x="8089" y="0"/>
                </a:moveTo>
                <a:lnTo>
                  <a:pt x="0" y="20954"/>
                </a:lnTo>
                <a:lnTo>
                  <a:pt x="9842" y="22707"/>
                </a:lnTo>
                <a:lnTo>
                  <a:pt x="8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4587310" y="1636916"/>
            <a:ext cx="5358" cy="12502"/>
          </a:xfrm>
          <a:custGeom>
            <a:avLst/>
            <a:gdLst/>
            <a:ahLst/>
            <a:cxnLst/>
            <a:rect l="l" t="t" r="r" b="b"/>
            <a:pathLst>
              <a:path w="7620" h="17780">
                <a:moveTo>
                  <a:pt x="6119" y="0"/>
                </a:moveTo>
                <a:lnTo>
                  <a:pt x="0" y="15870"/>
                </a:lnTo>
                <a:lnTo>
                  <a:pt x="7453" y="17201"/>
                </a:lnTo>
                <a:lnTo>
                  <a:pt x="6119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3820626" y="1554462"/>
            <a:ext cx="85279" cy="144661"/>
          </a:xfrm>
          <a:custGeom>
            <a:avLst/>
            <a:gdLst/>
            <a:ahLst/>
            <a:cxnLst/>
            <a:rect l="l" t="t" r="r" b="b"/>
            <a:pathLst>
              <a:path w="121285" h="205739">
                <a:moveTo>
                  <a:pt x="60401" y="0"/>
                </a:moveTo>
                <a:lnTo>
                  <a:pt x="36888" y="8062"/>
                </a:lnTo>
                <a:lnTo>
                  <a:pt x="17689" y="30051"/>
                </a:lnTo>
                <a:lnTo>
                  <a:pt x="4746" y="62664"/>
                </a:lnTo>
                <a:lnTo>
                  <a:pt x="0" y="102603"/>
                </a:lnTo>
                <a:lnTo>
                  <a:pt x="4746" y="142541"/>
                </a:lnTo>
                <a:lnTo>
                  <a:pt x="17689" y="175155"/>
                </a:lnTo>
                <a:lnTo>
                  <a:pt x="36888" y="197143"/>
                </a:lnTo>
                <a:lnTo>
                  <a:pt x="60401" y="205206"/>
                </a:lnTo>
                <a:lnTo>
                  <a:pt x="83906" y="197143"/>
                </a:lnTo>
                <a:lnTo>
                  <a:pt x="103101" y="175155"/>
                </a:lnTo>
                <a:lnTo>
                  <a:pt x="116043" y="142541"/>
                </a:lnTo>
                <a:lnTo>
                  <a:pt x="120789" y="102603"/>
                </a:lnTo>
                <a:lnTo>
                  <a:pt x="116043" y="62664"/>
                </a:lnTo>
                <a:lnTo>
                  <a:pt x="103101" y="30051"/>
                </a:lnTo>
                <a:lnTo>
                  <a:pt x="83906" y="8062"/>
                </a:lnTo>
                <a:lnTo>
                  <a:pt x="604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3820623" y="1554465"/>
            <a:ext cx="85279" cy="144661"/>
          </a:xfrm>
          <a:custGeom>
            <a:avLst/>
            <a:gdLst/>
            <a:ahLst/>
            <a:cxnLst/>
            <a:rect l="l" t="t" r="r" b="b"/>
            <a:pathLst>
              <a:path w="121285" h="205739">
                <a:moveTo>
                  <a:pt x="120790" y="102603"/>
                </a:moveTo>
                <a:lnTo>
                  <a:pt x="116532" y="64684"/>
                </a:lnTo>
                <a:lnTo>
                  <a:pt x="102499" y="29046"/>
                </a:lnTo>
                <a:lnTo>
                  <a:pt x="74484" y="2807"/>
                </a:lnTo>
                <a:lnTo>
                  <a:pt x="60395" y="0"/>
                </a:lnTo>
                <a:lnTo>
                  <a:pt x="58582" y="45"/>
                </a:lnTo>
                <a:lnTo>
                  <a:pt x="24728" y="19796"/>
                </a:lnTo>
                <a:lnTo>
                  <a:pt x="7138" y="54172"/>
                </a:lnTo>
                <a:lnTo>
                  <a:pt x="238" y="93431"/>
                </a:lnTo>
                <a:lnTo>
                  <a:pt x="0" y="102603"/>
                </a:lnTo>
                <a:lnTo>
                  <a:pt x="26" y="105683"/>
                </a:lnTo>
                <a:lnTo>
                  <a:pt x="5613" y="145859"/>
                </a:lnTo>
                <a:lnTo>
                  <a:pt x="22061" y="181894"/>
                </a:lnTo>
                <a:lnTo>
                  <a:pt x="53226" y="204497"/>
                </a:lnTo>
                <a:lnTo>
                  <a:pt x="60395" y="205212"/>
                </a:lnTo>
                <a:lnTo>
                  <a:pt x="62208" y="205167"/>
                </a:lnTo>
                <a:lnTo>
                  <a:pt x="96062" y="185414"/>
                </a:lnTo>
                <a:lnTo>
                  <a:pt x="113652" y="151034"/>
                </a:lnTo>
                <a:lnTo>
                  <a:pt x="120552" y="111774"/>
                </a:lnTo>
                <a:lnTo>
                  <a:pt x="120790" y="10260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3833896" y="1591269"/>
            <a:ext cx="21431" cy="893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23444" y="0"/>
                </a:moveTo>
                <a:lnTo>
                  <a:pt x="6756" y="0"/>
                </a:lnTo>
                <a:lnTo>
                  <a:pt x="0" y="2806"/>
                </a:lnTo>
                <a:lnTo>
                  <a:pt x="0" y="9753"/>
                </a:lnTo>
                <a:lnTo>
                  <a:pt x="6756" y="12560"/>
                </a:lnTo>
                <a:lnTo>
                  <a:pt x="23444" y="12560"/>
                </a:lnTo>
                <a:lnTo>
                  <a:pt x="30200" y="9753"/>
                </a:lnTo>
                <a:lnTo>
                  <a:pt x="30200" y="2806"/>
                </a:lnTo>
                <a:lnTo>
                  <a:pt x="23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3833896" y="1591272"/>
            <a:ext cx="21431" cy="893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191" y="6283"/>
                </a:moveTo>
                <a:lnTo>
                  <a:pt x="30191" y="2810"/>
                </a:lnTo>
                <a:lnTo>
                  <a:pt x="23432" y="0"/>
                </a:lnTo>
                <a:lnTo>
                  <a:pt x="15095" y="0"/>
                </a:lnTo>
                <a:lnTo>
                  <a:pt x="6759" y="0"/>
                </a:lnTo>
                <a:lnTo>
                  <a:pt x="0" y="2810"/>
                </a:lnTo>
                <a:lnTo>
                  <a:pt x="0" y="6283"/>
                </a:lnTo>
                <a:lnTo>
                  <a:pt x="0" y="9749"/>
                </a:lnTo>
                <a:lnTo>
                  <a:pt x="6759" y="12560"/>
                </a:lnTo>
                <a:lnTo>
                  <a:pt x="15095" y="12560"/>
                </a:lnTo>
                <a:lnTo>
                  <a:pt x="23432" y="12560"/>
                </a:lnTo>
                <a:lnTo>
                  <a:pt x="30191" y="9749"/>
                </a:lnTo>
                <a:lnTo>
                  <a:pt x="30191" y="62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3869731" y="1591269"/>
            <a:ext cx="21431" cy="893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23431" y="0"/>
                </a:moveTo>
                <a:lnTo>
                  <a:pt x="6756" y="0"/>
                </a:lnTo>
                <a:lnTo>
                  <a:pt x="0" y="2806"/>
                </a:lnTo>
                <a:lnTo>
                  <a:pt x="0" y="9753"/>
                </a:lnTo>
                <a:lnTo>
                  <a:pt x="6756" y="12560"/>
                </a:lnTo>
                <a:lnTo>
                  <a:pt x="23431" y="12560"/>
                </a:lnTo>
                <a:lnTo>
                  <a:pt x="30187" y="9753"/>
                </a:lnTo>
                <a:lnTo>
                  <a:pt x="30187" y="2806"/>
                </a:lnTo>
                <a:lnTo>
                  <a:pt x="234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869725" y="1591272"/>
            <a:ext cx="21431" cy="8930"/>
          </a:xfrm>
          <a:custGeom>
            <a:avLst/>
            <a:gdLst/>
            <a:ahLst/>
            <a:cxnLst/>
            <a:rect l="l" t="t" r="r" b="b"/>
            <a:pathLst>
              <a:path w="30479" h="12700">
                <a:moveTo>
                  <a:pt x="30191" y="6283"/>
                </a:moveTo>
                <a:lnTo>
                  <a:pt x="30191" y="2810"/>
                </a:lnTo>
                <a:lnTo>
                  <a:pt x="23432" y="0"/>
                </a:lnTo>
                <a:lnTo>
                  <a:pt x="15095" y="0"/>
                </a:lnTo>
                <a:lnTo>
                  <a:pt x="6759" y="0"/>
                </a:lnTo>
                <a:lnTo>
                  <a:pt x="0" y="2810"/>
                </a:lnTo>
                <a:lnTo>
                  <a:pt x="0" y="6283"/>
                </a:lnTo>
                <a:lnTo>
                  <a:pt x="0" y="9749"/>
                </a:lnTo>
                <a:lnTo>
                  <a:pt x="6759" y="12560"/>
                </a:lnTo>
                <a:lnTo>
                  <a:pt x="15095" y="12560"/>
                </a:lnTo>
                <a:lnTo>
                  <a:pt x="23432" y="12560"/>
                </a:lnTo>
                <a:lnTo>
                  <a:pt x="30191" y="9749"/>
                </a:lnTo>
                <a:lnTo>
                  <a:pt x="30191" y="62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3852478" y="1610415"/>
            <a:ext cx="24110" cy="39737"/>
          </a:xfrm>
          <a:custGeom>
            <a:avLst/>
            <a:gdLst/>
            <a:ahLst/>
            <a:cxnLst/>
            <a:rect l="l" t="t" r="r" b="b"/>
            <a:pathLst>
              <a:path w="34289" h="56514">
                <a:moveTo>
                  <a:pt x="15100" y="0"/>
                </a:moveTo>
                <a:lnTo>
                  <a:pt x="0" y="56527"/>
                </a:lnTo>
                <a:lnTo>
                  <a:pt x="33972" y="56527"/>
                </a:lnTo>
                <a:lnTo>
                  <a:pt x="151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3852474" y="1610413"/>
            <a:ext cx="24110" cy="40184"/>
          </a:xfrm>
          <a:custGeom>
            <a:avLst/>
            <a:gdLst/>
            <a:ahLst/>
            <a:cxnLst/>
            <a:rect l="l" t="t" r="r" b="b"/>
            <a:pathLst>
              <a:path w="34289" h="57150">
                <a:moveTo>
                  <a:pt x="33967" y="56537"/>
                </a:moveTo>
                <a:lnTo>
                  <a:pt x="0" y="56537"/>
                </a:lnTo>
                <a:lnTo>
                  <a:pt x="15095" y="0"/>
                </a:lnTo>
                <a:lnTo>
                  <a:pt x="33967" y="5653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3852478" y="1667833"/>
            <a:ext cx="26789" cy="893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29298" y="0"/>
                </a:moveTo>
                <a:lnTo>
                  <a:pt x="8445" y="0"/>
                </a:lnTo>
                <a:lnTo>
                  <a:pt x="0" y="2806"/>
                </a:lnTo>
                <a:lnTo>
                  <a:pt x="0" y="9753"/>
                </a:lnTo>
                <a:lnTo>
                  <a:pt x="8445" y="12560"/>
                </a:lnTo>
                <a:lnTo>
                  <a:pt x="29298" y="12560"/>
                </a:lnTo>
                <a:lnTo>
                  <a:pt x="37731" y="9753"/>
                </a:lnTo>
                <a:lnTo>
                  <a:pt x="37731" y="2806"/>
                </a:lnTo>
                <a:lnTo>
                  <a:pt x="292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3852474" y="1667833"/>
            <a:ext cx="26789" cy="8930"/>
          </a:xfrm>
          <a:custGeom>
            <a:avLst/>
            <a:gdLst/>
            <a:ahLst/>
            <a:cxnLst/>
            <a:rect l="l" t="t" r="r" b="b"/>
            <a:pathLst>
              <a:path w="38100" h="12700">
                <a:moveTo>
                  <a:pt x="37742" y="6283"/>
                </a:moveTo>
                <a:lnTo>
                  <a:pt x="37742" y="2810"/>
                </a:lnTo>
                <a:lnTo>
                  <a:pt x="29296" y="0"/>
                </a:lnTo>
                <a:lnTo>
                  <a:pt x="18871" y="0"/>
                </a:lnTo>
                <a:lnTo>
                  <a:pt x="8446" y="0"/>
                </a:lnTo>
                <a:lnTo>
                  <a:pt x="0" y="2810"/>
                </a:lnTo>
                <a:lnTo>
                  <a:pt x="0" y="6283"/>
                </a:lnTo>
                <a:lnTo>
                  <a:pt x="0" y="9749"/>
                </a:lnTo>
                <a:lnTo>
                  <a:pt x="8446" y="12566"/>
                </a:lnTo>
                <a:lnTo>
                  <a:pt x="18871" y="12566"/>
                </a:lnTo>
                <a:lnTo>
                  <a:pt x="29296" y="12566"/>
                </a:lnTo>
                <a:lnTo>
                  <a:pt x="37742" y="9749"/>
                </a:lnTo>
                <a:lnTo>
                  <a:pt x="37742" y="628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3837592" y="1155331"/>
            <a:ext cx="165088" cy="6599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089570" y="1155331"/>
            <a:ext cx="595184" cy="6599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3747733" y="1120721"/>
            <a:ext cx="968871" cy="1742681"/>
          </a:xfrm>
          <a:prstGeom prst="rect">
            <a:avLst/>
          </a:prstGeom>
        </p:spPr>
        <p:txBody>
          <a:bodyPr vert="horz" wrap="square" lIns="0" tIns="659" rIns="0" bIns="0" rtlCol="0">
            <a:spAutoFit/>
          </a:bodyPr>
          <a:lstStyle/>
          <a:p>
            <a:pPr>
              <a:spcBef>
                <a:spcPts val="5"/>
              </a:spcBef>
            </a:pPr>
            <a:endParaRPr sz="277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0309"/>
            <a:r>
              <a:rPr sz="2953" u="sng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27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u="sng" spc="60" dirty="0">
                <a:solidFill>
                  <a:srgbClr val="FFFFFF"/>
                </a:solidFill>
                <a:cs typeface="Calibri"/>
              </a:rPr>
              <a:t> 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9"/>
              </a:spcBef>
            </a:pPr>
            <a:endParaRPr sz="291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460309">
              <a:tabLst>
                <a:tab pos="646039" algn="l"/>
              </a:tabLst>
            </a:pPr>
            <a:r>
              <a:rPr sz="2672" u="sng" spc="-74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74" dirty="0">
                <a:solidFill>
                  <a:srgbClr val="FF9300"/>
                </a:solidFill>
                <a:cs typeface="Calibri"/>
              </a:rPr>
              <a:t>	</a:t>
            </a:r>
            <a:r>
              <a:rPr sz="2672" u="sng" spc="123" dirty="0">
                <a:solidFill>
                  <a:srgbClr val="FF9300"/>
                </a:solidFill>
                <a:cs typeface="Calibri"/>
              </a:rPr>
              <a:t> 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4997649" y="1151930"/>
            <a:ext cx="4567535" cy="8784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25" dirty="0">
                <a:solidFill>
                  <a:srgbClr val="FFFFFF"/>
                </a:solidFill>
                <a:cs typeface="Calibri"/>
              </a:rPr>
              <a:t>Vaillant, </a:t>
            </a:r>
            <a:r>
              <a:rPr sz="2953" spc="-67" dirty="0">
                <a:solidFill>
                  <a:srgbClr val="FFFFFF"/>
                </a:solidFill>
                <a:cs typeface="Calibri"/>
              </a:rPr>
              <a:t>Monrocq, </a:t>
            </a:r>
            <a:r>
              <a:rPr sz="2953" spc="28" dirty="0">
                <a:solidFill>
                  <a:srgbClr val="FFFFFF"/>
                </a:solidFill>
                <a:cs typeface="Calibri"/>
              </a:rPr>
              <a:t>LeCun</a:t>
            </a:r>
            <a:r>
              <a:rPr sz="2953" spc="-176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1994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32" dirty="0">
                <a:solidFill>
                  <a:srgbClr val="FF9300"/>
                </a:solidFill>
                <a:cs typeface="Calibri"/>
              </a:rPr>
              <a:t>Multi-scale </a:t>
            </a:r>
            <a:r>
              <a:rPr sz="2672" spc="-35" dirty="0">
                <a:solidFill>
                  <a:srgbClr val="FF9300"/>
                </a:solidFill>
                <a:cs typeface="Calibri"/>
              </a:rPr>
              <a:t>face</a:t>
            </a:r>
            <a:r>
              <a:rPr sz="2672" spc="-143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14" dirty="0">
                <a:solidFill>
                  <a:srgbClr val="FF9300"/>
                </a:solidFill>
                <a:cs typeface="Calibri"/>
              </a:rPr>
              <a:t>detection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1657945" y="5698941"/>
            <a:ext cx="3071813" cy="698748"/>
          </a:xfrm>
          <a:custGeom>
            <a:avLst/>
            <a:gdLst/>
            <a:ahLst/>
            <a:cxnLst/>
            <a:rect l="l" t="t" r="r" b="b"/>
            <a:pathLst>
              <a:path w="4368800" h="993775">
                <a:moveTo>
                  <a:pt x="0" y="993665"/>
                </a:moveTo>
                <a:lnTo>
                  <a:pt x="4368800" y="993665"/>
                </a:lnTo>
                <a:lnTo>
                  <a:pt x="4368800" y="0"/>
                </a:lnTo>
                <a:lnTo>
                  <a:pt x="0" y="0"/>
                </a:lnTo>
                <a:lnTo>
                  <a:pt x="0" y="9936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1674417" y="5872580"/>
            <a:ext cx="579059" cy="34750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2496267" y="6177292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1"/>
                </a:lnTo>
                <a:lnTo>
                  <a:pt x="3783" y="68527"/>
                </a:lnTo>
                <a:lnTo>
                  <a:pt x="15135" y="84999"/>
                </a:lnTo>
                <a:lnTo>
                  <a:pt x="32240" y="95936"/>
                </a:lnTo>
                <a:lnTo>
                  <a:pt x="51698" y="99581"/>
                </a:lnTo>
                <a:lnTo>
                  <a:pt x="71156" y="95936"/>
                </a:lnTo>
                <a:lnTo>
                  <a:pt x="88261" y="84999"/>
                </a:lnTo>
                <a:lnTo>
                  <a:pt x="99620" y="68527"/>
                </a:lnTo>
                <a:lnTo>
                  <a:pt x="103406" y="49791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2496267" y="6034661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0"/>
                </a:lnTo>
                <a:lnTo>
                  <a:pt x="3783" y="68527"/>
                </a:lnTo>
                <a:lnTo>
                  <a:pt x="15135" y="84999"/>
                </a:lnTo>
                <a:lnTo>
                  <a:pt x="32240" y="95936"/>
                </a:lnTo>
                <a:lnTo>
                  <a:pt x="51698" y="99582"/>
                </a:lnTo>
                <a:lnTo>
                  <a:pt x="71156" y="95936"/>
                </a:lnTo>
                <a:lnTo>
                  <a:pt x="88261" y="84999"/>
                </a:lnTo>
                <a:lnTo>
                  <a:pt x="99620" y="68527"/>
                </a:lnTo>
                <a:lnTo>
                  <a:pt x="103406" y="49790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2496267" y="5892029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3"/>
                </a:lnTo>
                <a:lnTo>
                  <a:pt x="3783" y="68532"/>
                </a:lnTo>
                <a:lnTo>
                  <a:pt x="15135" y="85004"/>
                </a:lnTo>
                <a:lnTo>
                  <a:pt x="32240" y="95939"/>
                </a:lnTo>
                <a:lnTo>
                  <a:pt x="51698" y="99584"/>
                </a:lnTo>
                <a:lnTo>
                  <a:pt x="71156" y="95939"/>
                </a:lnTo>
                <a:lnTo>
                  <a:pt x="88261" y="85004"/>
                </a:lnTo>
                <a:lnTo>
                  <a:pt x="99620" y="68532"/>
                </a:lnTo>
                <a:lnTo>
                  <a:pt x="103406" y="49793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2496267" y="5749395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3"/>
                </a:lnTo>
                <a:lnTo>
                  <a:pt x="3783" y="68532"/>
                </a:lnTo>
                <a:lnTo>
                  <a:pt x="15135" y="85004"/>
                </a:lnTo>
                <a:lnTo>
                  <a:pt x="32240" y="95941"/>
                </a:lnTo>
                <a:lnTo>
                  <a:pt x="51698" y="99587"/>
                </a:lnTo>
                <a:lnTo>
                  <a:pt x="71156" y="95941"/>
                </a:lnTo>
                <a:lnTo>
                  <a:pt x="88261" y="85004"/>
                </a:lnTo>
                <a:lnTo>
                  <a:pt x="99620" y="68532"/>
                </a:lnTo>
                <a:lnTo>
                  <a:pt x="103406" y="49793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2680631" y="6107274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5"/>
                </a:lnTo>
                <a:lnTo>
                  <a:pt x="15144" y="14582"/>
                </a:lnTo>
                <a:lnTo>
                  <a:pt x="3786" y="31053"/>
                </a:lnTo>
                <a:lnTo>
                  <a:pt x="0" y="49790"/>
                </a:lnTo>
                <a:lnTo>
                  <a:pt x="3786" y="68527"/>
                </a:lnTo>
                <a:lnTo>
                  <a:pt x="15144" y="84999"/>
                </a:lnTo>
                <a:lnTo>
                  <a:pt x="32248" y="95936"/>
                </a:lnTo>
                <a:lnTo>
                  <a:pt x="51701" y="99581"/>
                </a:lnTo>
                <a:lnTo>
                  <a:pt x="71155" y="95936"/>
                </a:lnTo>
                <a:lnTo>
                  <a:pt x="88258" y="84999"/>
                </a:lnTo>
                <a:lnTo>
                  <a:pt x="99617" y="68527"/>
                </a:lnTo>
                <a:lnTo>
                  <a:pt x="103403" y="49790"/>
                </a:lnTo>
                <a:lnTo>
                  <a:pt x="99617" y="31053"/>
                </a:lnTo>
                <a:lnTo>
                  <a:pt x="88258" y="14582"/>
                </a:lnTo>
                <a:lnTo>
                  <a:pt x="71155" y="3645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2680631" y="5964644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4"/>
                </a:lnTo>
                <a:lnTo>
                  <a:pt x="15144" y="14578"/>
                </a:lnTo>
                <a:lnTo>
                  <a:pt x="3786" y="31051"/>
                </a:lnTo>
                <a:lnTo>
                  <a:pt x="0" y="49788"/>
                </a:lnTo>
                <a:lnTo>
                  <a:pt x="3786" y="68524"/>
                </a:lnTo>
                <a:lnTo>
                  <a:pt x="15144" y="84995"/>
                </a:lnTo>
                <a:lnTo>
                  <a:pt x="32248" y="95933"/>
                </a:lnTo>
                <a:lnTo>
                  <a:pt x="51701" y="99579"/>
                </a:lnTo>
                <a:lnTo>
                  <a:pt x="71155" y="95933"/>
                </a:lnTo>
                <a:lnTo>
                  <a:pt x="88258" y="84995"/>
                </a:lnTo>
                <a:lnTo>
                  <a:pt x="99617" y="68524"/>
                </a:lnTo>
                <a:lnTo>
                  <a:pt x="103403" y="49788"/>
                </a:lnTo>
                <a:lnTo>
                  <a:pt x="99617" y="31051"/>
                </a:lnTo>
                <a:lnTo>
                  <a:pt x="88258" y="14578"/>
                </a:lnTo>
                <a:lnTo>
                  <a:pt x="71155" y="3644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680631" y="5822011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5"/>
                </a:lnTo>
                <a:lnTo>
                  <a:pt x="15144" y="14582"/>
                </a:lnTo>
                <a:lnTo>
                  <a:pt x="3786" y="31052"/>
                </a:lnTo>
                <a:lnTo>
                  <a:pt x="0" y="49787"/>
                </a:lnTo>
                <a:lnTo>
                  <a:pt x="3786" y="68521"/>
                </a:lnTo>
                <a:lnTo>
                  <a:pt x="15144" y="84991"/>
                </a:lnTo>
                <a:lnTo>
                  <a:pt x="32248" y="95935"/>
                </a:lnTo>
                <a:lnTo>
                  <a:pt x="51701" y="99583"/>
                </a:lnTo>
                <a:lnTo>
                  <a:pt x="71155" y="95935"/>
                </a:lnTo>
                <a:lnTo>
                  <a:pt x="88258" y="84991"/>
                </a:lnTo>
                <a:lnTo>
                  <a:pt x="99617" y="68521"/>
                </a:lnTo>
                <a:lnTo>
                  <a:pt x="103403" y="49787"/>
                </a:lnTo>
                <a:lnTo>
                  <a:pt x="99617" y="31052"/>
                </a:lnTo>
                <a:lnTo>
                  <a:pt x="88258" y="14582"/>
                </a:lnTo>
                <a:lnTo>
                  <a:pt x="71155" y="3645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2919525" y="6109866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1"/>
                </a:lnTo>
                <a:lnTo>
                  <a:pt x="3783" y="68528"/>
                </a:lnTo>
                <a:lnTo>
                  <a:pt x="15135" y="84999"/>
                </a:lnTo>
                <a:lnTo>
                  <a:pt x="32240" y="95936"/>
                </a:lnTo>
                <a:lnTo>
                  <a:pt x="51698" y="99582"/>
                </a:lnTo>
                <a:lnTo>
                  <a:pt x="71156" y="95936"/>
                </a:lnTo>
                <a:lnTo>
                  <a:pt x="88261" y="84999"/>
                </a:lnTo>
                <a:lnTo>
                  <a:pt x="99620" y="68528"/>
                </a:lnTo>
                <a:lnTo>
                  <a:pt x="103406" y="49791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2919525" y="5967235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3"/>
                </a:lnTo>
                <a:lnTo>
                  <a:pt x="3783" y="31055"/>
                </a:lnTo>
                <a:lnTo>
                  <a:pt x="0" y="49791"/>
                </a:lnTo>
                <a:lnTo>
                  <a:pt x="3783" y="68528"/>
                </a:lnTo>
                <a:lnTo>
                  <a:pt x="15135" y="85000"/>
                </a:lnTo>
                <a:lnTo>
                  <a:pt x="32240" y="95937"/>
                </a:lnTo>
                <a:lnTo>
                  <a:pt x="51698" y="99582"/>
                </a:lnTo>
                <a:lnTo>
                  <a:pt x="71156" y="95937"/>
                </a:lnTo>
                <a:lnTo>
                  <a:pt x="88261" y="85000"/>
                </a:lnTo>
                <a:lnTo>
                  <a:pt x="99620" y="68528"/>
                </a:lnTo>
                <a:lnTo>
                  <a:pt x="103406" y="49791"/>
                </a:lnTo>
                <a:lnTo>
                  <a:pt x="99620" y="31055"/>
                </a:lnTo>
                <a:lnTo>
                  <a:pt x="88261" y="14583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2919525" y="5824601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698" y="0"/>
                </a:moveTo>
                <a:lnTo>
                  <a:pt x="32240" y="3645"/>
                </a:lnTo>
                <a:lnTo>
                  <a:pt x="15135" y="14582"/>
                </a:lnTo>
                <a:lnTo>
                  <a:pt x="3783" y="31054"/>
                </a:lnTo>
                <a:lnTo>
                  <a:pt x="0" y="49793"/>
                </a:lnTo>
                <a:lnTo>
                  <a:pt x="3783" y="68532"/>
                </a:lnTo>
                <a:lnTo>
                  <a:pt x="15135" y="85004"/>
                </a:lnTo>
                <a:lnTo>
                  <a:pt x="32240" y="95941"/>
                </a:lnTo>
                <a:lnTo>
                  <a:pt x="51698" y="99587"/>
                </a:lnTo>
                <a:lnTo>
                  <a:pt x="71156" y="95941"/>
                </a:lnTo>
                <a:lnTo>
                  <a:pt x="88261" y="85004"/>
                </a:lnTo>
                <a:lnTo>
                  <a:pt x="99620" y="68532"/>
                </a:lnTo>
                <a:lnTo>
                  <a:pt x="103406" y="49793"/>
                </a:lnTo>
                <a:lnTo>
                  <a:pt x="99620" y="31054"/>
                </a:lnTo>
                <a:lnTo>
                  <a:pt x="88261" y="14582"/>
                </a:lnTo>
                <a:lnTo>
                  <a:pt x="71156" y="3645"/>
                </a:lnTo>
                <a:lnTo>
                  <a:pt x="51698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3103889" y="6109866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5"/>
                </a:lnTo>
                <a:lnTo>
                  <a:pt x="15144" y="14582"/>
                </a:lnTo>
                <a:lnTo>
                  <a:pt x="3786" y="31054"/>
                </a:lnTo>
                <a:lnTo>
                  <a:pt x="0" y="49791"/>
                </a:lnTo>
                <a:lnTo>
                  <a:pt x="3786" y="68528"/>
                </a:lnTo>
                <a:lnTo>
                  <a:pt x="15144" y="84999"/>
                </a:lnTo>
                <a:lnTo>
                  <a:pt x="32248" y="95936"/>
                </a:lnTo>
                <a:lnTo>
                  <a:pt x="51701" y="99582"/>
                </a:lnTo>
                <a:lnTo>
                  <a:pt x="71155" y="95936"/>
                </a:lnTo>
                <a:lnTo>
                  <a:pt x="88258" y="84999"/>
                </a:lnTo>
                <a:lnTo>
                  <a:pt x="99617" y="68528"/>
                </a:lnTo>
                <a:lnTo>
                  <a:pt x="103403" y="49791"/>
                </a:lnTo>
                <a:lnTo>
                  <a:pt x="99617" y="31054"/>
                </a:lnTo>
                <a:lnTo>
                  <a:pt x="88258" y="14582"/>
                </a:lnTo>
                <a:lnTo>
                  <a:pt x="71155" y="3645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3103889" y="5967235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5"/>
                </a:lnTo>
                <a:lnTo>
                  <a:pt x="15144" y="14583"/>
                </a:lnTo>
                <a:lnTo>
                  <a:pt x="3786" y="31055"/>
                </a:lnTo>
                <a:lnTo>
                  <a:pt x="0" y="49791"/>
                </a:lnTo>
                <a:lnTo>
                  <a:pt x="3786" y="68528"/>
                </a:lnTo>
                <a:lnTo>
                  <a:pt x="15144" y="85000"/>
                </a:lnTo>
                <a:lnTo>
                  <a:pt x="32248" y="95937"/>
                </a:lnTo>
                <a:lnTo>
                  <a:pt x="51701" y="99582"/>
                </a:lnTo>
                <a:lnTo>
                  <a:pt x="71155" y="95937"/>
                </a:lnTo>
                <a:lnTo>
                  <a:pt x="88258" y="85000"/>
                </a:lnTo>
                <a:lnTo>
                  <a:pt x="99617" y="68528"/>
                </a:lnTo>
                <a:lnTo>
                  <a:pt x="103403" y="49791"/>
                </a:lnTo>
                <a:lnTo>
                  <a:pt x="99617" y="31055"/>
                </a:lnTo>
                <a:lnTo>
                  <a:pt x="88258" y="14583"/>
                </a:lnTo>
                <a:lnTo>
                  <a:pt x="71155" y="3645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3103889" y="5824601"/>
            <a:ext cx="72777" cy="70098"/>
          </a:xfrm>
          <a:custGeom>
            <a:avLst/>
            <a:gdLst/>
            <a:ahLst/>
            <a:cxnLst/>
            <a:rect l="l" t="t" r="r" b="b"/>
            <a:pathLst>
              <a:path w="103505" h="99695">
                <a:moveTo>
                  <a:pt x="51701" y="0"/>
                </a:moveTo>
                <a:lnTo>
                  <a:pt x="32248" y="3645"/>
                </a:lnTo>
                <a:lnTo>
                  <a:pt x="15144" y="14582"/>
                </a:lnTo>
                <a:lnTo>
                  <a:pt x="3786" y="31054"/>
                </a:lnTo>
                <a:lnTo>
                  <a:pt x="0" y="49793"/>
                </a:lnTo>
                <a:lnTo>
                  <a:pt x="3786" y="68532"/>
                </a:lnTo>
                <a:lnTo>
                  <a:pt x="15144" y="85004"/>
                </a:lnTo>
                <a:lnTo>
                  <a:pt x="32248" y="95941"/>
                </a:lnTo>
                <a:lnTo>
                  <a:pt x="51701" y="99587"/>
                </a:lnTo>
                <a:lnTo>
                  <a:pt x="71155" y="95941"/>
                </a:lnTo>
                <a:lnTo>
                  <a:pt x="88258" y="85004"/>
                </a:lnTo>
                <a:lnTo>
                  <a:pt x="99617" y="68532"/>
                </a:lnTo>
                <a:lnTo>
                  <a:pt x="103403" y="49793"/>
                </a:lnTo>
                <a:lnTo>
                  <a:pt x="99617" y="31054"/>
                </a:lnTo>
                <a:lnTo>
                  <a:pt x="88258" y="14582"/>
                </a:lnTo>
                <a:lnTo>
                  <a:pt x="71155" y="3645"/>
                </a:lnTo>
                <a:lnTo>
                  <a:pt x="51701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2566375" y="5788294"/>
            <a:ext cx="117872" cy="63847"/>
          </a:xfrm>
          <a:custGeom>
            <a:avLst/>
            <a:gdLst/>
            <a:ahLst/>
            <a:cxnLst/>
            <a:rect l="l" t="t" r="r" b="b"/>
            <a:pathLst>
              <a:path w="167639" h="90804">
                <a:moveTo>
                  <a:pt x="0" y="0"/>
                </a:moveTo>
                <a:lnTo>
                  <a:pt x="167587" y="90649"/>
                </a:lnTo>
              </a:path>
            </a:pathLst>
          </a:custGeom>
          <a:ln w="73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2569003" y="5851537"/>
            <a:ext cx="114746" cy="70545"/>
          </a:xfrm>
          <a:custGeom>
            <a:avLst/>
            <a:gdLst/>
            <a:ahLst/>
            <a:cxnLst/>
            <a:rect l="l" t="t" r="r" b="b"/>
            <a:pathLst>
              <a:path w="163194" h="100329">
                <a:moveTo>
                  <a:pt x="0" y="99870"/>
                </a:moveTo>
                <a:lnTo>
                  <a:pt x="163100" y="0"/>
                </a:lnTo>
              </a:path>
            </a:pathLst>
          </a:custGeom>
          <a:ln w="73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/>
          <p:nvPr/>
        </p:nvSpPr>
        <p:spPr>
          <a:xfrm>
            <a:off x="2568861" y="5852297"/>
            <a:ext cx="114746" cy="214759"/>
          </a:xfrm>
          <a:custGeom>
            <a:avLst/>
            <a:gdLst/>
            <a:ahLst/>
            <a:cxnLst/>
            <a:rect l="l" t="t" r="r" b="b"/>
            <a:pathLst>
              <a:path w="163194" h="305434">
                <a:moveTo>
                  <a:pt x="0" y="305242"/>
                </a:moveTo>
                <a:lnTo>
                  <a:pt x="162826" y="0"/>
                </a:lnTo>
              </a:path>
            </a:pathLst>
          </a:custGeom>
          <a:ln w="73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2994827" y="5862709"/>
            <a:ext cx="114300" cy="138410"/>
          </a:xfrm>
          <a:custGeom>
            <a:avLst/>
            <a:gdLst/>
            <a:ahLst/>
            <a:cxnLst/>
            <a:rect l="l" t="t" r="r" b="b"/>
            <a:pathLst>
              <a:path w="162560" h="196850">
                <a:moveTo>
                  <a:pt x="0" y="196601"/>
                </a:moveTo>
                <a:lnTo>
                  <a:pt x="162191" y="0"/>
                </a:lnTo>
              </a:path>
            </a:pathLst>
          </a:custGeom>
          <a:ln w="7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2994827" y="5858313"/>
            <a:ext cx="106710" cy="142875"/>
          </a:xfrm>
          <a:custGeom>
            <a:avLst/>
            <a:gdLst/>
            <a:ahLst/>
            <a:cxnLst/>
            <a:rect l="l" t="t" r="r" b="b"/>
            <a:pathLst>
              <a:path w="151764" h="203200">
                <a:moveTo>
                  <a:pt x="0" y="0"/>
                </a:moveTo>
                <a:lnTo>
                  <a:pt x="151559" y="202853"/>
                </a:lnTo>
              </a:path>
            </a:pathLst>
          </a:custGeom>
          <a:ln w="7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2997425" y="5998352"/>
            <a:ext cx="106710" cy="142875"/>
          </a:xfrm>
          <a:custGeom>
            <a:avLst/>
            <a:gdLst/>
            <a:ahLst/>
            <a:cxnLst/>
            <a:rect l="l" t="t" r="r" b="b"/>
            <a:pathLst>
              <a:path w="151764" h="203200">
                <a:moveTo>
                  <a:pt x="0" y="0"/>
                </a:moveTo>
                <a:lnTo>
                  <a:pt x="151559" y="202853"/>
                </a:lnTo>
              </a:path>
            </a:pathLst>
          </a:custGeom>
          <a:ln w="7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2992230" y="6000153"/>
            <a:ext cx="114300" cy="138410"/>
          </a:xfrm>
          <a:custGeom>
            <a:avLst/>
            <a:gdLst/>
            <a:ahLst/>
            <a:cxnLst/>
            <a:rect l="l" t="t" r="r" b="b"/>
            <a:pathLst>
              <a:path w="162560" h="196850">
                <a:moveTo>
                  <a:pt x="0" y="196601"/>
                </a:moveTo>
                <a:lnTo>
                  <a:pt x="162191" y="0"/>
                </a:lnTo>
              </a:path>
            </a:pathLst>
          </a:custGeom>
          <a:ln w="73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2994827" y="6000945"/>
            <a:ext cx="112514" cy="2232"/>
          </a:xfrm>
          <a:custGeom>
            <a:avLst/>
            <a:gdLst/>
            <a:ahLst/>
            <a:cxnLst/>
            <a:rect l="l" t="t" r="r" b="b"/>
            <a:pathLst>
              <a:path w="160019" h="3175">
                <a:moveTo>
                  <a:pt x="0" y="0"/>
                </a:moveTo>
                <a:lnTo>
                  <a:pt x="159695" y="2751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2994827" y="5861566"/>
            <a:ext cx="112514" cy="2232"/>
          </a:xfrm>
          <a:custGeom>
            <a:avLst/>
            <a:gdLst/>
            <a:ahLst/>
            <a:cxnLst/>
            <a:rect l="l" t="t" r="r" b="b"/>
            <a:pathLst>
              <a:path w="160019" h="3175">
                <a:moveTo>
                  <a:pt x="0" y="0"/>
                </a:moveTo>
                <a:lnTo>
                  <a:pt x="159695" y="2751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2994827" y="6144235"/>
            <a:ext cx="112514" cy="2232"/>
          </a:xfrm>
          <a:custGeom>
            <a:avLst/>
            <a:gdLst/>
            <a:ahLst/>
            <a:cxnLst/>
            <a:rect l="l" t="t" r="r" b="b"/>
            <a:pathLst>
              <a:path w="160019" h="3175">
                <a:moveTo>
                  <a:pt x="0" y="0"/>
                </a:moveTo>
                <a:lnTo>
                  <a:pt x="159695" y="2751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2571568" y="5932020"/>
            <a:ext cx="117872" cy="63847"/>
          </a:xfrm>
          <a:custGeom>
            <a:avLst/>
            <a:gdLst/>
            <a:ahLst/>
            <a:cxnLst/>
            <a:rect l="l" t="t" r="r" b="b"/>
            <a:pathLst>
              <a:path w="167639" h="90804">
                <a:moveTo>
                  <a:pt x="0" y="0"/>
                </a:moveTo>
                <a:lnTo>
                  <a:pt x="167587" y="90649"/>
                </a:lnTo>
              </a:path>
            </a:pathLst>
          </a:custGeom>
          <a:ln w="73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2574166" y="5992962"/>
            <a:ext cx="114746" cy="70545"/>
          </a:xfrm>
          <a:custGeom>
            <a:avLst/>
            <a:gdLst/>
            <a:ahLst/>
            <a:cxnLst/>
            <a:rect l="l" t="t" r="r" b="b"/>
            <a:pathLst>
              <a:path w="163194" h="100329">
                <a:moveTo>
                  <a:pt x="0" y="99870"/>
                </a:moveTo>
                <a:lnTo>
                  <a:pt x="163100" y="0"/>
                </a:lnTo>
              </a:path>
            </a:pathLst>
          </a:custGeom>
          <a:ln w="73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2574166" y="5993782"/>
            <a:ext cx="114746" cy="214759"/>
          </a:xfrm>
          <a:custGeom>
            <a:avLst/>
            <a:gdLst/>
            <a:ahLst/>
            <a:cxnLst/>
            <a:rect l="l" t="t" r="r" b="b"/>
            <a:pathLst>
              <a:path w="163194" h="305434">
                <a:moveTo>
                  <a:pt x="0" y="305246"/>
                </a:moveTo>
                <a:lnTo>
                  <a:pt x="162826" y="0"/>
                </a:lnTo>
              </a:path>
            </a:pathLst>
          </a:custGeom>
          <a:ln w="738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2566375" y="6079838"/>
            <a:ext cx="117872" cy="63847"/>
          </a:xfrm>
          <a:custGeom>
            <a:avLst/>
            <a:gdLst/>
            <a:ahLst/>
            <a:cxnLst/>
            <a:rect l="l" t="t" r="r" b="b"/>
            <a:pathLst>
              <a:path w="167639" h="90804">
                <a:moveTo>
                  <a:pt x="0" y="0"/>
                </a:moveTo>
                <a:lnTo>
                  <a:pt x="167587" y="90649"/>
                </a:lnTo>
              </a:path>
            </a:pathLst>
          </a:custGeom>
          <a:ln w="73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2568972" y="6140780"/>
            <a:ext cx="114746" cy="70545"/>
          </a:xfrm>
          <a:custGeom>
            <a:avLst/>
            <a:gdLst/>
            <a:ahLst/>
            <a:cxnLst/>
            <a:rect l="l" t="t" r="r" b="b"/>
            <a:pathLst>
              <a:path w="163194" h="100329">
                <a:moveTo>
                  <a:pt x="0" y="99870"/>
                </a:moveTo>
                <a:lnTo>
                  <a:pt x="163100" y="0"/>
                </a:lnTo>
              </a:path>
            </a:pathLst>
          </a:custGeom>
          <a:ln w="73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/>
          <p:nvPr/>
        </p:nvSpPr>
        <p:spPr>
          <a:xfrm>
            <a:off x="2564397" y="5927085"/>
            <a:ext cx="113854" cy="221903"/>
          </a:xfrm>
          <a:custGeom>
            <a:avLst/>
            <a:gdLst/>
            <a:ahLst/>
            <a:cxnLst/>
            <a:rect l="l" t="t" r="r" b="b"/>
            <a:pathLst>
              <a:path w="161925" h="315595">
                <a:moveTo>
                  <a:pt x="161615" y="315274"/>
                </a:moveTo>
                <a:lnTo>
                  <a:pt x="0" y="0"/>
                </a:lnTo>
              </a:path>
            </a:pathLst>
          </a:custGeom>
          <a:ln w="738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2748115" y="5957280"/>
            <a:ext cx="81152" cy="8974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925"/>
              </a:lnSpc>
            </a:pPr>
            <a:r>
              <a:rPr sz="844" dirty="0">
                <a:solidFill>
                  <a:prstClr val="black"/>
                </a:solidFill>
                <a:latin typeface="Malgun Gothic"/>
                <a:cs typeface="Malgun Gothic"/>
              </a:rPr>
              <a:t>...</a:t>
            </a:r>
            <a:endParaRPr sz="844">
              <a:solidFill>
                <a:prstClr val="black"/>
              </a:solidFill>
              <a:latin typeface="Malgun Gothic"/>
              <a:cs typeface="Malgun Gothic"/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2444331" y="5705309"/>
            <a:ext cx="794742" cy="682228"/>
          </a:xfrm>
          <a:custGeom>
            <a:avLst/>
            <a:gdLst/>
            <a:ahLst/>
            <a:cxnLst/>
            <a:rect l="l" t="t" r="r" b="b"/>
            <a:pathLst>
              <a:path w="1130300" h="970279">
                <a:moveTo>
                  <a:pt x="0" y="970008"/>
                </a:moveTo>
                <a:lnTo>
                  <a:pt x="0" y="0"/>
                </a:lnTo>
                <a:lnTo>
                  <a:pt x="1130075" y="0"/>
                </a:lnTo>
                <a:lnTo>
                  <a:pt x="1130075" y="970008"/>
                </a:lnTo>
                <a:lnTo>
                  <a:pt x="0" y="970008"/>
                </a:lnTo>
                <a:close/>
              </a:path>
            </a:pathLst>
          </a:custGeom>
          <a:ln w="369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/>
          <p:nvPr/>
        </p:nvSpPr>
        <p:spPr>
          <a:xfrm>
            <a:off x="3031181" y="5785701"/>
            <a:ext cx="174129" cy="575965"/>
          </a:xfrm>
          <a:custGeom>
            <a:avLst/>
            <a:gdLst/>
            <a:ahLst/>
            <a:cxnLst/>
            <a:rect l="l" t="t" r="r" b="b"/>
            <a:pathLst>
              <a:path w="247650" h="819150">
                <a:moveTo>
                  <a:pt x="0" y="818790"/>
                </a:moveTo>
                <a:lnTo>
                  <a:pt x="0" y="0"/>
                </a:lnTo>
                <a:lnTo>
                  <a:pt x="247434" y="0"/>
                </a:lnTo>
                <a:lnTo>
                  <a:pt x="247434" y="818790"/>
                </a:lnTo>
                <a:lnTo>
                  <a:pt x="0" y="818790"/>
                </a:lnTo>
                <a:close/>
              </a:path>
            </a:pathLst>
          </a:custGeom>
          <a:ln w="369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3034243" y="6200407"/>
            <a:ext cx="170557" cy="125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46">
              <a:lnSpc>
                <a:spcPct val="96800"/>
              </a:lnSpc>
            </a:pPr>
            <a:r>
              <a:rPr sz="281" spc="-25" dirty="0">
                <a:solidFill>
                  <a:prstClr val="black"/>
                </a:solidFill>
                <a:latin typeface="Arial"/>
                <a:cs typeface="Arial"/>
              </a:rPr>
              <a:t>mask  </a:t>
            </a:r>
            <a:r>
              <a:rPr sz="281" spc="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1" spc="-28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281" spc="-32" dirty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sz="281" spc="7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281" spc="-28" dirty="0">
                <a:solidFill>
                  <a:prstClr val="black"/>
                </a:solidFill>
                <a:latin typeface="Arial"/>
                <a:cs typeface="Arial"/>
              </a:rPr>
              <a:t>es</a:t>
            </a:r>
            <a:r>
              <a:rPr sz="281" spc="-3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281" spc="-4" dirty="0">
                <a:solidFill>
                  <a:prstClr val="black"/>
                </a:solidFill>
                <a:latin typeface="Arial"/>
                <a:cs typeface="Arial"/>
              </a:rPr>
              <a:t>io</a:t>
            </a:r>
            <a:r>
              <a:rPr sz="281" spc="-11" dirty="0">
                <a:solidFill>
                  <a:prstClr val="black"/>
                </a:solidFill>
                <a:latin typeface="Arial"/>
                <a:cs typeface="Arial"/>
              </a:rPr>
              <a:t>n </a:t>
            </a:r>
            <a:r>
              <a:rPr sz="281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1" spc="-18" dirty="0">
                <a:solidFill>
                  <a:prstClr val="black"/>
                </a:solidFill>
                <a:latin typeface="Arial"/>
                <a:cs typeface="Arial"/>
              </a:rPr>
              <a:t>layer</a:t>
            </a:r>
            <a:endParaRPr sz="281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2760387" y="6250807"/>
            <a:ext cx="149572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559"/>
              </a:lnSpc>
            </a:pPr>
            <a:r>
              <a:rPr sz="492" spc="-7" dirty="0">
                <a:solidFill>
                  <a:prstClr val="black"/>
                </a:solidFill>
                <a:latin typeface="Arial"/>
                <a:cs typeface="Arial"/>
              </a:rPr>
              <a:t>DBN</a:t>
            </a:r>
            <a:endParaRPr sz="49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5" name="object 185"/>
          <p:cNvSpPr/>
          <p:nvPr/>
        </p:nvSpPr>
        <p:spPr>
          <a:xfrm>
            <a:off x="2295328" y="6005219"/>
            <a:ext cx="106710" cy="83046"/>
          </a:xfrm>
          <a:custGeom>
            <a:avLst/>
            <a:gdLst/>
            <a:ahLst/>
            <a:cxnLst/>
            <a:rect l="l" t="t" r="r" b="b"/>
            <a:pathLst>
              <a:path w="151765" h="118109">
                <a:moveTo>
                  <a:pt x="88089" y="0"/>
                </a:moveTo>
                <a:lnTo>
                  <a:pt x="88089" y="41598"/>
                </a:lnTo>
                <a:lnTo>
                  <a:pt x="0" y="41598"/>
                </a:lnTo>
                <a:lnTo>
                  <a:pt x="0" y="76424"/>
                </a:lnTo>
                <a:lnTo>
                  <a:pt x="88089" y="76424"/>
                </a:lnTo>
                <a:lnTo>
                  <a:pt x="88089" y="118023"/>
                </a:lnTo>
                <a:lnTo>
                  <a:pt x="151415" y="59011"/>
                </a:lnTo>
                <a:lnTo>
                  <a:pt x="88089" y="0"/>
                </a:lnTo>
                <a:close/>
              </a:path>
            </a:pathLst>
          </a:custGeom>
          <a:solidFill>
            <a:srgbClr val="44444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3432364" y="5862206"/>
            <a:ext cx="579059" cy="34750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3432363" y="5862206"/>
            <a:ext cx="579090" cy="345132"/>
          </a:xfrm>
          <a:custGeom>
            <a:avLst/>
            <a:gdLst/>
            <a:ahLst/>
            <a:cxnLst/>
            <a:rect l="l" t="t" r="r" b="b"/>
            <a:pathLst>
              <a:path w="823595" h="490854">
                <a:moveTo>
                  <a:pt x="0" y="0"/>
                </a:moveTo>
                <a:lnTo>
                  <a:pt x="823556" y="0"/>
                </a:lnTo>
                <a:lnTo>
                  <a:pt x="823556" y="490536"/>
                </a:lnTo>
                <a:lnTo>
                  <a:pt x="0" y="4905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/>
          <p:nvPr/>
        </p:nvSpPr>
        <p:spPr>
          <a:xfrm>
            <a:off x="3724498" y="6002764"/>
            <a:ext cx="91529" cy="63847"/>
          </a:xfrm>
          <a:custGeom>
            <a:avLst/>
            <a:gdLst/>
            <a:ahLst/>
            <a:cxnLst/>
            <a:rect l="l" t="t" r="r" b="b"/>
            <a:pathLst>
              <a:path w="130175" h="90804">
                <a:moveTo>
                  <a:pt x="129870" y="0"/>
                </a:moveTo>
                <a:lnTo>
                  <a:pt x="0" y="0"/>
                </a:lnTo>
                <a:lnTo>
                  <a:pt x="0" y="90730"/>
                </a:lnTo>
                <a:lnTo>
                  <a:pt x="129870" y="90730"/>
                </a:lnTo>
                <a:lnTo>
                  <a:pt x="129870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3821002" y="6002764"/>
            <a:ext cx="91529" cy="63847"/>
          </a:xfrm>
          <a:custGeom>
            <a:avLst/>
            <a:gdLst/>
            <a:ahLst/>
            <a:cxnLst/>
            <a:rect l="l" t="t" r="r" b="b"/>
            <a:pathLst>
              <a:path w="130175" h="90804">
                <a:moveTo>
                  <a:pt x="129870" y="0"/>
                </a:moveTo>
                <a:lnTo>
                  <a:pt x="0" y="0"/>
                </a:lnTo>
                <a:lnTo>
                  <a:pt x="0" y="90730"/>
                </a:lnTo>
                <a:lnTo>
                  <a:pt x="129870" y="90730"/>
                </a:lnTo>
                <a:lnTo>
                  <a:pt x="129870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3724498" y="6071744"/>
            <a:ext cx="91529" cy="63847"/>
          </a:xfrm>
          <a:custGeom>
            <a:avLst/>
            <a:gdLst/>
            <a:ahLst/>
            <a:cxnLst/>
            <a:rect l="l" t="t" r="r" b="b"/>
            <a:pathLst>
              <a:path w="130175" h="90804">
                <a:moveTo>
                  <a:pt x="129870" y="0"/>
                </a:moveTo>
                <a:lnTo>
                  <a:pt x="0" y="0"/>
                </a:lnTo>
                <a:lnTo>
                  <a:pt x="0" y="90731"/>
                </a:lnTo>
                <a:lnTo>
                  <a:pt x="129870" y="90731"/>
                </a:lnTo>
                <a:lnTo>
                  <a:pt x="129870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/>
          <p:nvPr/>
        </p:nvSpPr>
        <p:spPr>
          <a:xfrm>
            <a:off x="3821002" y="6071744"/>
            <a:ext cx="91529" cy="63847"/>
          </a:xfrm>
          <a:custGeom>
            <a:avLst/>
            <a:gdLst/>
            <a:ahLst/>
            <a:cxnLst/>
            <a:rect l="l" t="t" r="r" b="b"/>
            <a:pathLst>
              <a:path w="130175" h="90804">
                <a:moveTo>
                  <a:pt x="129870" y="0"/>
                </a:moveTo>
                <a:lnTo>
                  <a:pt x="0" y="0"/>
                </a:lnTo>
                <a:lnTo>
                  <a:pt x="0" y="90731"/>
                </a:lnTo>
                <a:lnTo>
                  <a:pt x="129870" y="90731"/>
                </a:lnTo>
                <a:lnTo>
                  <a:pt x="129870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401142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401142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401142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401142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401142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91491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391491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391491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391491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391491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3818404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3818404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3818404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3818404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3818404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372189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372189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372189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372189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372189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362538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362538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362538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362538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362538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352887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352887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352887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52887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52887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/>
          <p:nvPr/>
        </p:nvSpPr>
        <p:spPr>
          <a:xfrm>
            <a:off x="3432364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3432364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3432364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3432364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3432364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3429767" y="6207114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8" name="object 228"/>
          <p:cNvSpPr/>
          <p:nvPr/>
        </p:nvSpPr>
        <p:spPr>
          <a:xfrm>
            <a:off x="3429767" y="6138132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3429767" y="6069151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0" name="object 230"/>
          <p:cNvSpPr/>
          <p:nvPr/>
        </p:nvSpPr>
        <p:spPr>
          <a:xfrm>
            <a:off x="3429767" y="6000169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3429767" y="5931187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2" name="object 232"/>
          <p:cNvSpPr/>
          <p:nvPr/>
        </p:nvSpPr>
        <p:spPr>
          <a:xfrm>
            <a:off x="3429767" y="5862206"/>
            <a:ext cx="584448" cy="0"/>
          </a:xfrm>
          <a:custGeom>
            <a:avLst/>
            <a:gdLst/>
            <a:ahLst/>
            <a:cxnLst/>
            <a:rect l="l" t="t" r="r" b="b"/>
            <a:pathLst>
              <a:path w="831214">
                <a:moveTo>
                  <a:pt x="0" y="0"/>
                </a:moveTo>
                <a:lnTo>
                  <a:pt x="830937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3565340" y="6222112"/>
            <a:ext cx="313879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spc="-4" dirty="0">
                <a:solidFill>
                  <a:prstClr val="black"/>
                </a:solidFill>
                <a:latin typeface="Arial"/>
                <a:cs typeface="Arial"/>
              </a:rPr>
              <a:t>full object</a:t>
            </a:r>
            <a:r>
              <a:rPr sz="352" spc="-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-21" dirty="0">
                <a:solidFill>
                  <a:prstClr val="black"/>
                </a:solidFill>
                <a:latin typeface="Arial"/>
                <a:cs typeface="Arial"/>
              </a:rPr>
              <a:t>mask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4" name="object 234"/>
          <p:cNvSpPr/>
          <p:nvPr/>
        </p:nvSpPr>
        <p:spPr>
          <a:xfrm>
            <a:off x="4107502" y="5862206"/>
            <a:ext cx="579059" cy="347501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4107502" y="5862206"/>
            <a:ext cx="584448" cy="345132"/>
          </a:xfrm>
          <a:custGeom>
            <a:avLst/>
            <a:gdLst/>
            <a:ahLst/>
            <a:cxnLst/>
            <a:rect l="l" t="t" r="r" b="b"/>
            <a:pathLst>
              <a:path w="831214" h="490854">
                <a:moveTo>
                  <a:pt x="0" y="0"/>
                </a:moveTo>
                <a:lnTo>
                  <a:pt x="830948" y="0"/>
                </a:lnTo>
                <a:lnTo>
                  <a:pt x="830948" y="490536"/>
                </a:lnTo>
                <a:lnTo>
                  <a:pt x="0" y="49053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6" name="object 236"/>
          <p:cNvSpPr/>
          <p:nvPr/>
        </p:nvSpPr>
        <p:spPr>
          <a:xfrm>
            <a:off x="4402226" y="6002764"/>
            <a:ext cx="92422" cy="63847"/>
          </a:xfrm>
          <a:custGeom>
            <a:avLst/>
            <a:gdLst/>
            <a:ahLst/>
            <a:cxnLst/>
            <a:rect l="l" t="t" r="r" b="b"/>
            <a:pathLst>
              <a:path w="131445" h="90804">
                <a:moveTo>
                  <a:pt x="131102" y="0"/>
                </a:moveTo>
                <a:lnTo>
                  <a:pt x="0" y="0"/>
                </a:lnTo>
                <a:lnTo>
                  <a:pt x="0" y="90730"/>
                </a:lnTo>
                <a:lnTo>
                  <a:pt x="131102" y="90730"/>
                </a:lnTo>
                <a:lnTo>
                  <a:pt x="131102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4402226" y="6071744"/>
            <a:ext cx="92422" cy="63847"/>
          </a:xfrm>
          <a:custGeom>
            <a:avLst/>
            <a:gdLst/>
            <a:ahLst/>
            <a:cxnLst/>
            <a:rect l="l" t="t" r="r" b="b"/>
            <a:pathLst>
              <a:path w="131445" h="90804">
                <a:moveTo>
                  <a:pt x="131102" y="0"/>
                </a:moveTo>
                <a:lnTo>
                  <a:pt x="0" y="0"/>
                </a:lnTo>
                <a:lnTo>
                  <a:pt x="0" y="90731"/>
                </a:lnTo>
                <a:lnTo>
                  <a:pt x="131102" y="90731"/>
                </a:lnTo>
                <a:lnTo>
                  <a:pt x="131102" y="0"/>
                </a:lnTo>
                <a:close/>
              </a:path>
            </a:pathLst>
          </a:custGeom>
          <a:solidFill>
            <a:srgbClr val="040404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8" name="object 238"/>
          <p:cNvSpPr/>
          <p:nvPr/>
        </p:nvSpPr>
        <p:spPr>
          <a:xfrm>
            <a:off x="4499604" y="6002764"/>
            <a:ext cx="92422" cy="63847"/>
          </a:xfrm>
          <a:custGeom>
            <a:avLst/>
            <a:gdLst/>
            <a:ahLst/>
            <a:cxnLst/>
            <a:rect l="l" t="t" r="r" b="b"/>
            <a:pathLst>
              <a:path w="131445" h="90804">
                <a:moveTo>
                  <a:pt x="131102" y="0"/>
                </a:moveTo>
                <a:lnTo>
                  <a:pt x="0" y="0"/>
                </a:lnTo>
                <a:lnTo>
                  <a:pt x="0" y="90730"/>
                </a:lnTo>
                <a:lnTo>
                  <a:pt x="131102" y="90730"/>
                </a:lnTo>
                <a:lnTo>
                  <a:pt x="131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4499604" y="6071744"/>
            <a:ext cx="92422" cy="63847"/>
          </a:xfrm>
          <a:custGeom>
            <a:avLst/>
            <a:gdLst/>
            <a:ahLst/>
            <a:cxnLst/>
            <a:rect l="l" t="t" r="r" b="b"/>
            <a:pathLst>
              <a:path w="131445" h="90804">
                <a:moveTo>
                  <a:pt x="131102" y="0"/>
                </a:moveTo>
                <a:lnTo>
                  <a:pt x="0" y="0"/>
                </a:lnTo>
                <a:lnTo>
                  <a:pt x="0" y="90731"/>
                </a:lnTo>
                <a:lnTo>
                  <a:pt x="131102" y="90731"/>
                </a:lnTo>
                <a:lnTo>
                  <a:pt x="1311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0" name="object 240"/>
          <p:cNvSpPr/>
          <p:nvPr/>
        </p:nvSpPr>
        <p:spPr>
          <a:xfrm>
            <a:off x="4691755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4691755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2" name="object 242"/>
          <p:cNvSpPr/>
          <p:nvPr/>
        </p:nvSpPr>
        <p:spPr>
          <a:xfrm>
            <a:off x="4691755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4691755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4" name="object 244"/>
          <p:cNvSpPr/>
          <p:nvPr/>
        </p:nvSpPr>
        <p:spPr>
          <a:xfrm>
            <a:off x="4691755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4594379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6" name="object 246"/>
          <p:cNvSpPr/>
          <p:nvPr/>
        </p:nvSpPr>
        <p:spPr>
          <a:xfrm>
            <a:off x="4594379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594379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4594379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594379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4497003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1" name="object 251"/>
          <p:cNvSpPr/>
          <p:nvPr/>
        </p:nvSpPr>
        <p:spPr>
          <a:xfrm>
            <a:off x="4497003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2" name="object 252"/>
          <p:cNvSpPr/>
          <p:nvPr/>
        </p:nvSpPr>
        <p:spPr>
          <a:xfrm>
            <a:off x="4497003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4497003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4" name="object 254"/>
          <p:cNvSpPr/>
          <p:nvPr/>
        </p:nvSpPr>
        <p:spPr>
          <a:xfrm>
            <a:off x="4497003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4399628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4399628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7" name="object 257"/>
          <p:cNvSpPr/>
          <p:nvPr/>
        </p:nvSpPr>
        <p:spPr>
          <a:xfrm>
            <a:off x="4399628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399628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9" name="object 259"/>
          <p:cNvSpPr/>
          <p:nvPr/>
        </p:nvSpPr>
        <p:spPr>
          <a:xfrm>
            <a:off x="4399628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4302252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4302252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2" name="object 262"/>
          <p:cNvSpPr/>
          <p:nvPr/>
        </p:nvSpPr>
        <p:spPr>
          <a:xfrm>
            <a:off x="4302252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4302252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4" name="object 264"/>
          <p:cNvSpPr/>
          <p:nvPr/>
        </p:nvSpPr>
        <p:spPr>
          <a:xfrm>
            <a:off x="4302252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204876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4204876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4204876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4204876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204876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4107501" y="6140726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1" name="object 271"/>
          <p:cNvSpPr/>
          <p:nvPr/>
        </p:nvSpPr>
        <p:spPr>
          <a:xfrm>
            <a:off x="4107501" y="6071744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107501" y="6002763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4107501" y="5933781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1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4" name="object 274"/>
          <p:cNvSpPr/>
          <p:nvPr/>
        </p:nvSpPr>
        <p:spPr>
          <a:xfrm>
            <a:off x="4107501" y="5864800"/>
            <a:ext cx="0" cy="63847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0"/>
                </a:moveTo>
                <a:lnTo>
                  <a:pt x="0" y="90730"/>
                </a:lnTo>
              </a:path>
            </a:pathLst>
          </a:custGeom>
          <a:ln w="73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4104905" y="6207114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4104905" y="6138132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4104905" y="6069151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8" name="object 278"/>
          <p:cNvSpPr/>
          <p:nvPr/>
        </p:nvSpPr>
        <p:spPr>
          <a:xfrm>
            <a:off x="4104905" y="6000169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4104905" y="5931187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4104905" y="5862206"/>
            <a:ext cx="589806" cy="0"/>
          </a:xfrm>
          <a:custGeom>
            <a:avLst/>
            <a:gdLst/>
            <a:ahLst/>
            <a:cxnLst/>
            <a:rect l="l" t="t" r="r" b="b"/>
            <a:pathLst>
              <a:path w="838835">
                <a:moveTo>
                  <a:pt x="0" y="0"/>
                </a:moveTo>
                <a:lnTo>
                  <a:pt x="838324" y="0"/>
                </a:lnTo>
              </a:path>
            </a:pathLst>
          </a:custGeom>
          <a:ln w="73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4237924" y="6222112"/>
            <a:ext cx="317897" cy="541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352" dirty="0">
                <a:solidFill>
                  <a:prstClr val="black"/>
                </a:solidFill>
                <a:latin typeface="Arial"/>
                <a:cs typeface="Arial"/>
              </a:rPr>
              <a:t>left </a:t>
            </a:r>
            <a:r>
              <a:rPr sz="352" spc="-4" dirty="0">
                <a:solidFill>
                  <a:prstClr val="black"/>
                </a:solidFill>
                <a:latin typeface="Arial"/>
                <a:cs typeface="Arial"/>
              </a:rPr>
              <a:t>object</a:t>
            </a:r>
            <a:r>
              <a:rPr sz="352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52" spc="-21" dirty="0">
                <a:solidFill>
                  <a:prstClr val="black"/>
                </a:solidFill>
                <a:latin typeface="Arial"/>
                <a:cs typeface="Arial"/>
              </a:rPr>
              <a:t>mask</a:t>
            </a:r>
            <a:endParaRPr sz="352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2" name="object 282"/>
          <p:cNvSpPr/>
          <p:nvPr/>
        </p:nvSpPr>
        <p:spPr>
          <a:xfrm>
            <a:off x="3186307" y="5857585"/>
            <a:ext cx="270123" cy="44202"/>
          </a:xfrm>
          <a:custGeom>
            <a:avLst/>
            <a:gdLst/>
            <a:ahLst/>
            <a:cxnLst/>
            <a:rect l="l" t="t" r="r" b="b"/>
            <a:pathLst>
              <a:path w="384175" h="62865">
                <a:moveTo>
                  <a:pt x="0" y="0"/>
                </a:moveTo>
                <a:lnTo>
                  <a:pt x="378121" y="61501"/>
                </a:lnTo>
                <a:lnTo>
                  <a:pt x="383590" y="62390"/>
                </a:lnTo>
              </a:path>
            </a:pathLst>
          </a:custGeom>
          <a:ln w="110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3" name="object 283"/>
          <p:cNvSpPr/>
          <p:nvPr/>
        </p:nvSpPr>
        <p:spPr>
          <a:xfrm>
            <a:off x="3449419" y="5883940"/>
            <a:ext cx="36611" cy="33933"/>
          </a:xfrm>
          <a:custGeom>
            <a:avLst/>
            <a:gdLst/>
            <a:ahLst/>
            <a:cxnLst/>
            <a:rect l="l" t="t" r="r" b="b"/>
            <a:pathLst>
              <a:path w="52069" h="48259">
                <a:moveTo>
                  <a:pt x="7835" y="0"/>
                </a:moveTo>
                <a:lnTo>
                  <a:pt x="0" y="48044"/>
                </a:lnTo>
                <a:lnTo>
                  <a:pt x="52031" y="31851"/>
                </a:lnTo>
                <a:lnTo>
                  <a:pt x="7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4" name="object 284"/>
          <p:cNvSpPr/>
          <p:nvPr/>
        </p:nvSpPr>
        <p:spPr>
          <a:xfrm>
            <a:off x="3177894" y="5975217"/>
            <a:ext cx="279053" cy="32593"/>
          </a:xfrm>
          <a:custGeom>
            <a:avLst/>
            <a:gdLst/>
            <a:ahLst/>
            <a:cxnLst/>
            <a:rect l="l" t="t" r="r" b="b"/>
            <a:pathLst>
              <a:path w="396875" h="46354">
                <a:moveTo>
                  <a:pt x="0" y="45811"/>
                </a:moveTo>
                <a:lnTo>
                  <a:pt x="391105" y="634"/>
                </a:lnTo>
                <a:lnTo>
                  <a:pt x="396608" y="0"/>
                </a:lnTo>
              </a:path>
            </a:pathLst>
          </a:custGeom>
          <a:ln w="110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5" name="object 285"/>
          <p:cNvSpPr/>
          <p:nvPr/>
        </p:nvSpPr>
        <p:spPr>
          <a:xfrm>
            <a:off x="3450919" y="5958664"/>
            <a:ext cx="36165" cy="34379"/>
          </a:xfrm>
          <a:custGeom>
            <a:avLst/>
            <a:gdLst/>
            <a:ahLst/>
            <a:cxnLst/>
            <a:rect l="l" t="t" r="r" b="b"/>
            <a:pathLst>
              <a:path w="51435" h="48895">
                <a:moveTo>
                  <a:pt x="0" y="0"/>
                </a:moveTo>
                <a:lnTo>
                  <a:pt x="5600" y="48360"/>
                </a:lnTo>
                <a:lnTo>
                  <a:pt x="51231" y="1858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6" name="object 286"/>
          <p:cNvSpPr/>
          <p:nvPr/>
        </p:nvSpPr>
        <p:spPr>
          <a:xfrm>
            <a:off x="3172700" y="6042886"/>
            <a:ext cx="275034" cy="109835"/>
          </a:xfrm>
          <a:custGeom>
            <a:avLst/>
            <a:gdLst/>
            <a:ahLst/>
            <a:cxnLst/>
            <a:rect l="l" t="t" r="r" b="b"/>
            <a:pathLst>
              <a:path w="391160" h="156209">
                <a:moveTo>
                  <a:pt x="0" y="156112"/>
                </a:moveTo>
                <a:lnTo>
                  <a:pt x="385584" y="2061"/>
                </a:lnTo>
                <a:lnTo>
                  <a:pt x="390740" y="0"/>
                </a:lnTo>
              </a:path>
            </a:pathLst>
          </a:custGeom>
          <a:ln w="110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3437453" y="6028443"/>
            <a:ext cx="38398" cy="32147"/>
          </a:xfrm>
          <a:custGeom>
            <a:avLst/>
            <a:gdLst/>
            <a:ahLst/>
            <a:cxnLst/>
            <a:rect l="l" t="t" r="r" b="b"/>
            <a:pathLst>
              <a:path w="54610" h="45720">
                <a:moveTo>
                  <a:pt x="0" y="0"/>
                </a:moveTo>
                <a:lnTo>
                  <a:pt x="18110" y="45201"/>
                </a:lnTo>
                <a:lnTo>
                  <a:pt x="54317" y="45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3319921" y="6136826"/>
            <a:ext cx="63118" cy="73223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8929">
              <a:lnSpc>
                <a:spcPts val="724"/>
              </a:lnSpc>
            </a:pPr>
            <a:r>
              <a:rPr sz="633" dirty="0">
                <a:solidFill>
                  <a:prstClr val="black"/>
                </a:solidFill>
                <a:latin typeface="Malgun Gothic"/>
                <a:cs typeface="Malgun Gothic"/>
              </a:rPr>
              <a:t>...</a:t>
            </a:r>
            <a:endParaRPr sz="633">
              <a:solidFill>
                <a:prstClr val="black"/>
              </a:solidFill>
              <a:latin typeface="Malgun Gothic"/>
              <a:cs typeface="Malgun Gothic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4997648" y="2330648"/>
            <a:ext cx="5297091" cy="4167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7" dirty="0">
                <a:solidFill>
                  <a:srgbClr val="FFFFFF"/>
                </a:solidFill>
                <a:cs typeface="Calibri"/>
              </a:rPr>
              <a:t>LeCun, </a:t>
            </a:r>
            <a:r>
              <a:rPr sz="2953" spc="14" dirty="0">
                <a:solidFill>
                  <a:srgbClr val="FFFFFF"/>
                </a:solidFill>
                <a:cs typeface="Calibri"/>
              </a:rPr>
              <a:t>Huang,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Bottou</a:t>
            </a:r>
            <a:r>
              <a:rPr sz="2953" spc="-288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2004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18" dirty="0">
                <a:solidFill>
                  <a:srgbClr val="FF9300"/>
                </a:solidFill>
                <a:cs typeface="Calibri"/>
              </a:rPr>
              <a:t>NORB</a:t>
            </a:r>
            <a:r>
              <a:rPr sz="2672" spc="-112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11" dirty="0">
                <a:solidFill>
                  <a:srgbClr val="FF9300"/>
                </a:solidFill>
                <a:cs typeface="Calibri"/>
              </a:rPr>
              <a:t>dataset</a:t>
            </a:r>
            <a:endParaRPr sz="2672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926"/>
              </a:spcBef>
            </a:pPr>
            <a:r>
              <a:rPr sz="2953" spc="4" dirty="0">
                <a:solidFill>
                  <a:srgbClr val="FFFFFF"/>
                </a:solidFill>
                <a:cs typeface="Calibri"/>
              </a:rPr>
              <a:t>Cireşan </a:t>
            </a:r>
            <a:r>
              <a:rPr sz="2953" spc="-74" dirty="0">
                <a:solidFill>
                  <a:srgbClr val="FFFFFF"/>
                </a:solidFill>
                <a:cs typeface="Calibri"/>
              </a:rPr>
              <a:t>et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al.</a:t>
            </a:r>
            <a:r>
              <a:rPr sz="2953" spc="-21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60" dirty="0">
                <a:solidFill>
                  <a:srgbClr val="FF9300"/>
                </a:solidFill>
                <a:cs typeface="Calibri"/>
              </a:rPr>
              <a:t>Mitosis</a:t>
            </a:r>
            <a:r>
              <a:rPr sz="2672" spc="-102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14" dirty="0">
                <a:solidFill>
                  <a:srgbClr val="FF9300"/>
                </a:solidFill>
                <a:cs typeface="Calibri"/>
              </a:rPr>
              <a:t>detection</a:t>
            </a:r>
            <a:endParaRPr sz="2672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926"/>
              </a:spcBef>
            </a:pPr>
            <a:r>
              <a:rPr sz="2953" dirty="0">
                <a:solidFill>
                  <a:srgbClr val="FFFFFF"/>
                </a:solidFill>
                <a:cs typeface="Calibri"/>
              </a:rPr>
              <a:t>Sermanet </a:t>
            </a:r>
            <a:r>
              <a:rPr sz="2953" spc="-74" dirty="0">
                <a:solidFill>
                  <a:srgbClr val="FFFFFF"/>
                </a:solidFill>
                <a:cs typeface="Calibri"/>
              </a:rPr>
              <a:t>et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al.</a:t>
            </a:r>
            <a:r>
              <a:rPr sz="2953" spc="-21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-4" dirty="0">
                <a:solidFill>
                  <a:srgbClr val="FF9300"/>
                </a:solidFill>
                <a:cs typeface="Calibri"/>
              </a:rPr>
              <a:t>Pedestrian</a:t>
            </a:r>
            <a:r>
              <a:rPr sz="2672" spc="-109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14" dirty="0">
                <a:solidFill>
                  <a:srgbClr val="FF9300"/>
                </a:solidFill>
                <a:cs typeface="Calibri"/>
              </a:rPr>
              <a:t>detection</a:t>
            </a:r>
            <a:endParaRPr sz="2672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293"/>
              </a:spcBef>
            </a:pPr>
            <a:r>
              <a:rPr sz="2953" spc="-7" dirty="0">
                <a:solidFill>
                  <a:srgbClr val="FFFFFF"/>
                </a:solidFill>
                <a:cs typeface="Calibri"/>
              </a:rPr>
              <a:t>Szegedy, </a:t>
            </a:r>
            <a:r>
              <a:rPr sz="2953" spc="-32" dirty="0">
                <a:solidFill>
                  <a:srgbClr val="FFFFFF"/>
                </a:solidFill>
                <a:cs typeface="Calibri"/>
              </a:rPr>
              <a:t>Toshev, </a:t>
            </a:r>
            <a:r>
              <a:rPr sz="2953" spc="14" dirty="0">
                <a:solidFill>
                  <a:srgbClr val="FFFFFF"/>
                </a:solidFill>
                <a:cs typeface="Calibri"/>
              </a:rPr>
              <a:t>Erhan</a:t>
            </a:r>
            <a:r>
              <a:rPr sz="2953" spc="-246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672" spc="11" dirty="0">
                <a:solidFill>
                  <a:srgbClr val="FF9300"/>
                </a:solidFill>
                <a:cs typeface="Calibri"/>
              </a:rPr>
              <a:t>PASCAL </a:t>
            </a:r>
            <a:r>
              <a:rPr sz="2672" spc="-14" dirty="0">
                <a:solidFill>
                  <a:srgbClr val="FF9300"/>
                </a:solidFill>
                <a:cs typeface="Calibri"/>
              </a:rPr>
              <a:t>detection </a:t>
            </a:r>
            <a:r>
              <a:rPr sz="2672" spc="-70" dirty="0">
                <a:solidFill>
                  <a:srgbClr val="FF9300"/>
                </a:solidFill>
                <a:cs typeface="Calibri"/>
              </a:rPr>
              <a:t>(VOC’07 </a:t>
            </a:r>
            <a:r>
              <a:rPr sz="2672" dirty="0">
                <a:solidFill>
                  <a:srgbClr val="FF9300"/>
                </a:solidFill>
                <a:cs typeface="Calibri"/>
              </a:rPr>
              <a:t>mAP</a:t>
            </a:r>
            <a:r>
              <a:rPr sz="2672" spc="-225" dirty="0">
                <a:solidFill>
                  <a:srgbClr val="FF9300"/>
                </a:solidFill>
                <a:cs typeface="Calibri"/>
              </a:rPr>
              <a:t> </a:t>
            </a:r>
            <a:r>
              <a:rPr sz="2672" spc="-25" dirty="0">
                <a:solidFill>
                  <a:srgbClr val="FF9300"/>
                </a:solidFill>
                <a:cs typeface="Calibri"/>
              </a:rPr>
              <a:t>30.5%)</a:t>
            </a:r>
            <a:endParaRPr sz="2672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45025" y="2896604"/>
            <a:ext cx="7902327" cy="11701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38566" marR="3572" indent="-1930083">
              <a:lnSpc>
                <a:spcPct val="104200"/>
              </a:lnSpc>
            </a:pPr>
            <a:r>
              <a:rPr sz="3656" spc="67" dirty="0">
                <a:solidFill>
                  <a:srgbClr val="FFFFFF"/>
                </a:solidFill>
                <a:cs typeface="Calibri"/>
              </a:rPr>
              <a:t>Can </a:t>
            </a:r>
            <a:r>
              <a:rPr sz="3656" spc="-84" dirty="0">
                <a:solidFill>
                  <a:srgbClr val="FFFFFF"/>
                </a:solidFill>
                <a:cs typeface="Calibri"/>
              </a:rPr>
              <a:t>we </a:t>
            </a:r>
            <a:r>
              <a:rPr sz="3656" spc="-21" dirty="0">
                <a:solidFill>
                  <a:srgbClr val="FFFFFF"/>
                </a:solidFill>
                <a:cs typeface="Calibri"/>
              </a:rPr>
              <a:t>break </a:t>
            </a:r>
            <a:r>
              <a:rPr sz="3656" spc="-18" dirty="0">
                <a:solidFill>
                  <a:srgbClr val="FFFFFF"/>
                </a:solidFill>
                <a:cs typeface="Calibri"/>
              </a:rPr>
              <a:t>through </a:t>
            </a:r>
            <a:r>
              <a:rPr sz="3656" spc="-46" dirty="0">
                <a:solidFill>
                  <a:srgbClr val="FFFFFF"/>
                </a:solidFill>
                <a:cs typeface="Calibri"/>
              </a:rPr>
              <a:t>the </a:t>
            </a:r>
            <a:r>
              <a:rPr sz="3656" spc="14" dirty="0">
                <a:solidFill>
                  <a:srgbClr val="FFFFFF"/>
                </a:solidFill>
                <a:cs typeface="Calibri"/>
              </a:rPr>
              <a:t>PASCAL</a:t>
            </a:r>
            <a:r>
              <a:rPr sz="3656" spc="-499" dirty="0">
                <a:solidFill>
                  <a:srgbClr val="FFFFFF"/>
                </a:solidFill>
                <a:cs typeface="Calibri"/>
              </a:rPr>
              <a:t> </a:t>
            </a:r>
            <a:r>
              <a:rPr sz="3656" dirty="0">
                <a:solidFill>
                  <a:srgbClr val="FFFFFF"/>
                </a:solidFill>
                <a:cs typeface="Calibri"/>
              </a:rPr>
              <a:t>plateau  </a:t>
            </a:r>
            <a:r>
              <a:rPr sz="3656" spc="-49" dirty="0">
                <a:solidFill>
                  <a:srgbClr val="FFFFFF"/>
                </a:solidFill>
                <a:cs typeface="Calibri"/>
              </a:rPr>
              <a:t>with </a:t>
            </a:r>
            <a:r>
              <a:rPr sz="3656" spc="-80" dirty="0">
                <a:solidFill>
                  <a:srgbClr val="FFFFFF"/>
                </a:solidFill>
                <a:cs typeface="Calibri"/>
              </a:rPr>
              <a:t>feature</a:t>
            </a:r>
            <a:r>
              <a:rPr sz="3656" spc="-169" dirty="0">
                <a:solidFill>
                  <a:srgbClr val="FFFFFF"/>
                </a:solidFill>
                <a:cs typeface="Calibri"/>
              </a:rPr>
              <a:t> </a:t>
            </a:r>
            <a:r>
              <a:rPr sz="3656" spc="-42" dirty="0">
                <a:solidFill>
                  <a:srgbClr val="FFFFFF"/>
                </a:solidFill>
                <a:cs typeface="Calibri"/>
              </a:rPr>
              <a:t>learning?</a:t>
            </a:r>
            <a:endParaRPr sz="3656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5195" y="482203"/>
            <a:ext cx="7322344" cy="892969"/>
          </a:xfrm>
          <a:custGeom>
            <a:avLst/>
            <a:gdLst/>
            <a:ahLst/>
            <a:cxnLst/>
            <a:rect l="l" t="t" r="r" b="b"/>
            <a:pathLst>
              <a:path w="10414000" h="1270000">
                <a:moveTo>
                  <a:pt x="0" y="0"/>
                </a:moveTo>
                <a:lnTo>
                  <a:pt x="10414000" y="0"/>
                </a:lnTo>
                <a:lnTo>
                  <a:pt x="10414000" y="1270000"/>
                </a:lnTo>
                <a:lnTo>
                  <a:pt x="0" y="12700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5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223"/>
            <a:r>
              <a:rPr spc="14" dirty="0">
                <a:solidFill>
                  <a:srgbClr val="FF9300"/>
                </a:solidFill>
              </a:rPr>
              <a:t>R-CNN: </a:t>
            </a:r>
            <a:r>
              <a:rPr spc="70" dirty="0"/>
              <a:t>Regions </a:t>
            </a:r>
            <a:r>
              <a:rPr spc="39" dirty="0"/>
              <a:t>with </a:t>
            </a:r>
            <a:r>
              <a:rPr spc="53" dirty="0"/>
              <a:t>CNN</a:t>
            </a:r>
            <a:r>
              <a:rPr spc="-524" dirty="0"/>
              <a:t> </a:t>
            </a:r>
            <a:r>
              <a:rPr spc="11" dirty="0"/>
              <a:t>features</a:t>
            </a:r>
          </a:p>
        </p:txBody>
      </p:sp>
      <p:sp>
        <p:nvSpPr>
          <p:cNvPr id="4" name="object 4"/>
          <p:cNvSpPr/>
          <p:nvPr/>
        </p:nvSpPr>
        <p:spPr>
          <a:xfrm>
            <a:off x="1582043" y="2241351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639586" y="2971354"/>
            <a:ext cx="662859" cy="663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39573" y="2978051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11782" y="2489758"/>
            <a:ext cx="1505983" cy="1506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17957" y="2489150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83469" y="2489758"/>
            <a:ext cx="1505983" cy="1506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89646" y="2489150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79093" y="3232547"/>
            <a:ext cx="977550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79515" y="3333006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237209" y="2749040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640520" y="2637617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8833360" y="242887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833338" y="2435572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891384" y="2412132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37842" y="3306217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833360" y="3091905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833338" y="3091904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833360" y="3754934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833338" y="3761631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891384" y="3386585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621921" y="3166002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365039" y="3381360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643961" y="3670186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617530" y="2750344"/>
            <a:ext cx="615989" cy="1218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717958" y="2850803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4755771" y="3661172"/>
            <a:ext cx="549034" cy="4286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856197" y="3761631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688815" y="2817316"/>
            <a:ext cx="1593538" cy="6831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811002" y="2886795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415260" y="3021596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232820" y="3749321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563793" y="3666972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148145" y="3312660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21366" y="3252397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871262" y="3422923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414362" y="3364135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37842" y="2629794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891384" y="2710160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032652" y="2455664"/>
            <a:ext cx="857029" cy="1272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133079" y="2556123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131227" y="4402193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169911" y="4402193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445151" y="4402193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FFFF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FFFF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8797096" y="4402193"/>
            <a:ext cx="1680121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2697" marR="3572" indent="-194214">
              <a:lnSpc>
                <a:spcPct val="105600"/>
              </a:lnSpc>
            </a:pPr>
            <a:r>
              <a:rPr sz="2109" spc="7" dirty="0">
                <a:solidFill>
                  <a:srgbClr val="FFFFFF"/>
                </a:solidFill>
                <a:cs typeface="Calibri"/>
              </a:rPr>
              <a:t>Classify</a:t>
            </a:r>
            <a:r>
              <a:rPr sz="2109" spc="-127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7" dirty="0">
                <a:solidFill>
                  <a:srgbClr val="FFFFFF"/>
                </a:solidFill>
                <a:cs typeface="Calibri"/>
              </a:rPr>
              <a:t>regions  </a:t>
            </a:r>
            <a:r>
              <a:rPr sz="2109" spc="-18" dirty="0">
                <a:solidFill>
                  <a:srgbClr val="FFFFFF"/>
                </a:solidFill>
                <a:cs typeface="Calibri"/>
              </a:rPr>
              <a:t>(linear</a:t>
            </a:r>
            <a:r>
              <a:rPr sz="2109" spc="-105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102" dirty="0">
                <a:solidFill>
                  <a:srgbClr val="FFFFFF"/>
                </a:solidFill>
                <a:cs typeface="Calibri"/>
              </a:rPr>
              <a:t>SVM)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54881" y="2777887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7827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031393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031375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48029" y="3212455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850612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50596" y="2971354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26211" y="3111996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05708" y="2971353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413887" y="2971353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803094" y="2971353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803094" y="309190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26232" y="309190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34406" y="3091904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441552" y="285080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449731" y="285080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562076" y="297135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570251" y="2971353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923613" y="3091904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23613" y="321245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82591" y="309190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690770" y="3091904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646747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654926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23629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931809" y="321245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044133" y="321245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044133" y="333300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25950" y="3212455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25950" y="3333006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274824" y="3214879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6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7033" y="98056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1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9300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9300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9300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9300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9300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854524" y="3393281"/>
            <a:ext cx="278160" cy="0"/>
          </a:xfrm>
          <a:custGeom>
            <a:avLst/>
            <a:gdLst/>
            <a:ahLst/>
            <a:cxnLst/>
            <a:rect l="l" t="t" r="r" b="b"/>
            <a:pathLst>
              <a:path w="395605">
                <a:moveTo>
                  <a:pt x="395300" y="0"/>
                </a:moveTo>
                <a:lnTo>
                  <a:pt x="3826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102108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19" h="121920">
                <a:moveTo>
                  <a:pt x="0" y="0"/>
                </a:moveTo>
                <a:lnTo>
                  <a:pt x="30480" y="60960"/>
                </a:lnTo>
                <a:lnTo>
                  <a:pt x="0" y="121920"/>
                </a:lnTo>
                <a:lnTo>
                  <a:pt x="121919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686726" y="4348758"/>
            <a:ext cx="2015877" cy="3245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109" spc="-7" dirty="0">
                <a:solidFill>
                  <a:srgbClr val="FF9300"/>
                </a:solidFill>
                <a:cs typeface="Calibri"/>
              </a:rPr>
              <a:t>(Used </a:t>
            </a:r>
            <a:r>
              <a:rPr sz="2109" spc="4" dirty="0">
                <a:solidFill>
                  <a:srgbClr val="FF9300"/>
                </a:solidFill>
                <a:cs typeface="Calibri"/>
              </a:rPr>
              <a:t>in </a:t>
            </a:r>
            <a:r>
              <a:rPr sz="2109" spc="-7" dirty="0">
                <a:solidFill>
                  <a:srgbClr val="FF9300"/>
                </a:solidFill>
                <a:cs typeface="Calibri"/>
              </a:rPr>
              <a:t>this</a:t>
            </a:r>
            <a:r>
              <a:rPr sz="2109" spc="-207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-32" dirty="0">
                <a:solidFill>
                  <a:srgbClr val="FF9300"/>
                </a:solidFill>
                <a:cs typeface="Calibri"/>
              </a:rPr>
              <a:t>work)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372321" y="3982641"/>
            <a:ext cx="5172521" cy="1033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50" spc="7" dirty="0">
                <a:solidFill>
                  <a:srgbClr val="FF9300"/>
                </a:solidFill>
                <a:cs typeface="Calibri"/>
              </a:rPr>
              <a:t>Proposal-method agnostic, </a:t>
            </a:r>
            <a:r>
              <a:rPr sz="2250" spc="11" dirty="0">
                <a:solidFill>
                  <a:srgbClr val="FF9300"/>
                </a:solidFill>
                <a:cs typeface="Calibri"/>
              </a:rPr>
              <a:t>many</a:t>
            </a:r>
            <a:r>
              <a:rPr sz="2250" spc="-218" dirty="0">
                <a:solidFill>
                  <a:srgbClr val="FF9300"/>
                </a:solidFill>
                <a:cs typeface="Calibri"/>
              </a:rPr>
              <a:t> </a:t>
            </a:r>
            <a:r>
              <a:rPr sz="2250" spc="14" dirty="0">
                <a:solidFill>
                  <a:srgbClr val="FF9300"/>
                </a:solidFill>
                <a:cs typeface="Calibri"/>
              </a:rPr>
              <a:t>choices</a:t>
            </a:r>
            <a:endParaRPr sz="2250" dirty="0">
              <a:solidFill>
                <a:prstClr val="black"/>
              </a:solidFill>
              <a:cs typeface="Calibri"/>
            </a:endParaRPr>
          </a:p>
          <a:p>
            <a:pPr marL="248683" indent="-133494">
              <a:spcBef>
                <a:spcPts val="183"/>
              </a:spcBef>
              <a:buFontTx/>
              <a:buChar char="-"/>
              <a:tabLst>
                <a:tab pos="249129" algn="l"/>
              </a:tabLst>
            </a:pPr>
            <a:r>
              <a:rPr sz="2109" dirty="0">
                <a:solidFill>
                  <a:srgbClr val="FFFFFF"/>
                </a:solidFill>
                <a:cs typeface="Calibri"/>
              </a:rPr>
              <a:t>Selective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11" dirty="0">
                <a:solidFill>
                  <a:srgbClr val="FFFFFF"/>
                </a:solidFill>
                <a:cs typeface="Calibri"/>
              </a:rPr>
              <a:t>Search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[van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4" dirty="0">
                <a:solidFill>
                  <a:srgbClr val="FFFFFF"/>
                </a:solidFill>
                <a:cs typeface="Calibri"/>
              </a:rPr>
              <a:t>de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21" dirty="0">
                <a:solidFill>
                  <a:srgbClr val="FFFFFF"/>
                </a:solidFill>
                <a:cs typeface="Calibri"/>
              </a:rPr>
              <a:t>Sande,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4" dirty="0">
                <a:solidFill>
                  <a:srgbClr val="FFFFFF"/>
                </a:solidFill>
                <a:cs typeface="Calibri"/>
              </a:rPr>
              <a:t>Uijlings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53" dirty="0">
                <a:solidFill>
                  <a:srgbClr val="FFFFFF"/>
                </a:solidFill>
                <a:cs typeface="Calibri"/>
              </a:rPr>
              <a:t>et</a:t>
            </a:r>
            <a:r>
              <a:rPr sz="2109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al.]</a:t>
            </a:r>
            <a:endParaRPr sz="2109" dirty="0">
              <a:solidFill>
                <a:prstClr val="black"/>
              </a:solidFill>
              <a:cs typeface="Calibri"/>
            </a:endParaRPr>
          </a:p>
          <a:p>
            <a:pPr marL="248683" indent="-133494">
              <a:spcBef>
                <a:spcPts val="141"/>
              </a:spcBef>
              <a:buFontTx/>
              <a:buChar char="-"/>
              <a:tabLst>
                <a:tab pos="249129" algn="l"/>
              </a:tabLst>
            </a:pPr>
            <a:r>
              <a:rPr sz="2109" dirty="0">
                <a:solidFill>
                  <a:srgbClr val="FFFFFF"/>
                </a:solidFill>
                <a:cs typeface="Calibri"/>
              </a:rPr>
              <a:t>Objectness </a:t>
            </a:r>
            <a:r>
              <a:rPr sz="2109" spc="-53" dirty="0">
                <a:solidFill>
                  <a:srgbClr val="FFFFFF"/>
                </a:solidFill>
                <a:cs typeface="Calibri"/>
              </a:rPr>
              <a:t>[Alexe et</a:t>
            </a:r>
            <a:r>
              <a:rPr sz="2109" spc="-151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al.]</a:t>
            </a:r>
            <a:endParaRPr sz="2109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372321" y="5027414"/>
            <a:ext cx="6478935" cy="1708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683" indent="-133494">
              <a:buFontTx/>
              <a:buChar char="-"/>
              <a:tabLst>
                <a:tab pos="249129" algn="l"/>
              </a:tabLst>
            </a:pPr>
            <a:r>
              <a:rPr sz="2109" spc="-7" dirty="0">
                <a:solidFill>
                  <a:srgbClr val="FFFFFF"/>
                </a:solidFill>
                <a:cs typeface="Calibri"/>
              </a:rPr>
              <a:t>Category </a:t>
            </a:r>
            <a:r>
              <a:rPr sz="2109" dirty="0">
                <a:solidFill>
                  <a:srgbClr val="FFFFFF"/>
                </a:solidFill>
                <a:cs typeface="Calibri"/>
              </a:rPr>
              <a:t>independent object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7" dirty="0">
                <a:solidFill>
                  <a:srgbClr val="FFFFFF"/>
                </a:solidFill>
                <a:cs typeface="Calibri"/>
              </a:rPr>
              <a:t>[Endres</a:t>
            </a:r>
            <a:r>
              <a:rPr sz="2109" spc="-123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229" dirty="0">
                <a:solidFill>
                  <a:srgbClr val="FFFFFF"/>
                </a:solidFill>
                <a:cs typeface="Calibri"/>
              </a:rPr>
              <a:t>&amp;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Hoiem]</a:t>
            </a:r>
            <a:endParaRPr sz="2109">
              <a:solidFill>
                <a:prstClr val="black"/>
              </a:solidFill>
              <a:cs typeface="Calibri"/>
            </a:endParaRPr>
          </a:p>
          <a:p>
            <a:pPr marL="248683" indent="-133494">
              <a:spcBef>
                <a:spcPts val="141"/>
              </a:spcBef>
              <a:buFontTx/>
              <a:buChar char="-"/>
              <a:tabLst>
                <a:tab pos="249129" algn="l"/>
              </a:tabLst>
            </a:pPr>
            <a:r>
              <a:rPr sz="2109" spc="-25" dirty="0">
                <a:solidFill>
                  <a:srgbClr val="FFFFFF"/>
                </a:solidFill>
                <a:cs typeface="Calibri"/>
              </a:rPr>
              <a:t>CPMC [Carreira </a:t>
            </a:r>
            <a:r>
              <a:rPr sz="2109" spc="-229" dirty="0">
                <a:solidFill>
                  <a:srgbClr val="FFFFFF"/>
                </a:solidFill>
                <a:cs typeface="Calibri"/>
              </a:rPr>
              <a:t>&amp;</a:t>
            </a:r>
            <a:r>
              <a:rPr sz="2109" spc="-151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18" dirty="0">
                <a:solidFill>
                  <a:srgbClr val="FFFFFF"/>
                </a:solidFill>
                <a:cs typeface="Calibri"/>
              </a:rPr>
              <a:t>Sminchisescu]</a:t>
            </a:r>
            <a:endParaRPr sz="2109">
              <a:solidFill>
                <a:prstClr val="black"/>
              </a:solidFill>
              <a:cs typeface="Calibri"/>
            </a:endParaRPr>
          </a:p>
          <a:p>
            <a:pPr marR="3689169" algn="ctr">
              <a:spcBef>
                <a:spcPts val="70"/>
              </a:spcBef>
            </a:pPr>
            <a:r>
              <a:rPr sz="2250" spc="-32" dirty="0">
                <a:solidFill>
                  <a:srgbClr val="FF9300"/>
                </a:solidFill>
                <a:cs typeface="Calibri"/>
              </a:rPr>
              <a:t>Active area, </a:t>
            </a:r>
            <a:r>
              <a:rPr sz="2250" spc="-4" dirty="0">
                <a:solidFill>
                  <a:srgbClr val="FF9300"/>
                </a:solidFill>
                <a:cs typeface="Calibri"/>
              </a:rPr>
              <a:t>at </a:t>
            </a:r>
            <a:r>
              <a:rPr sz="2250" spc="-7" dirty="0">
                <a:solidFill>
                  <a:srgbClr val="FF9300"/>
                </a:solidFill>
                <a:cs typeface="Calibri"/>
              </a:rPr>
              <a:t>this</a:t>
            </a:r>
            <a:r>
              <a:rPr sz="2250" spc="-221" dirty="0">
                <a:solidFill>
                  <a:srgbClr val="FF9300"/>
                </a:solidFill>
                <a:cs typeface="Calibri"/>
              </a:rPr>
              <a:t> </a:t>
            </a:r>
            <a:r>
              <a:rPr sz="2250" spc="7" dirty="0">
                <a:solidFill>
                  <a:srgbClr val="FF9300"/>
                </a:solidFill>
                <a:cs typeface="Calibri"/>
              </a:rPr>
              <a:t>CVPR</a:t>
            </a:r>
            <a:endParaRPr sz="2250">
              <a:solidFill>
                <a:prstClr val="black"/>
              </a:solidFill>
              <a:cs typeface="Calibri"/>
            </a:endParaRPr>
          </a:p>
          <a:p>
            <a:pPr marL="248683" indent="-133494">
              <a:spcBef>
                <a:spcPts val="182"/>
              </a:spcBef>
              <a:buFontTx/>
              <a:buChar char="-"/>
              <a:tabLst>
                <a:tab pos="249129" algn="l"/>
              </a:tabLst>
            </a:pPr>
            <a:r>
              <a:rPr sz="2109" spc="-7" dirty="0">
                <a:solidFill>
                  <a:srgbClr val="FFFFFF"/>
                </a:solidFill>
                <a:cs typeface="Calibri"/>
              </a:rPr>
              <a:t>BING </a:t>
            </a:r>
            <a:r>
              <a:rPr sz="2109" spc="-67" dirty="0">
                <a:solidFill>
                  <a:srgbClr val="FFFFFF"/>
                </a:solidFill>
                <a:cs typeface="Calibri"/>
              </a:rPr>
              <a:t>[Ming </a:t>
            </a:r>
            <a:r>
              <a:rPr sz="2109" spc="-53" dirty="0">
                <a:solidFill>
                  <a:srgbClr val="FFFFFF"/>
                </a:solidFill>
                <a:cs typeface="Calibri"/>
              </a:rPr>
              <a:t>et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al.] </a:t>
            </a:r>
            <a:r>
              <a:rPr sz="2109" spc="-39" dirty="0">
                <a:solidFill>
                  <a:srgbClr val="FFFFFF"/>
                </a:solidFill>
                <a:cs typeface="Calibri"/>
              </a:rPr>
              <a:t>–</a:t>
            </a:r>
            <a:r>
              <a:rPr sz="2109" spc="-19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i="1" spc="-46" dirty="0">
                <a:solidFill>
                  <a:srgbClr val="FFFFFF"/>
                </a:solidFill>
                <a:cs typeface="Calibri"/>
              </a:rPr>
              <a:t>fast</a:t>
            </a:r>
            <a:endParaRPr sz="2109">
              <a:solidFill>
                <a:prstClr val="black"/>
              </a:solidFill>
              <a:cs typeface="Calibri"/>
            </a:endParaRPr>
          </a:p>
          <a:p>
            <a:pPr marL="248683" indent="-133494">
              <a:spcBef>
                <a:spcPts val="141"/>
              </a:spcBef>
              <a:buFontTx/>
              <a:buChar char="-"/>
              <a:tabLst>
                <a:tab pos="249129" algn="l"/>
              </a:tabLst>
            </a:pPr>
            <a:r>
              <a:rPr sz="2109" spc="-120" dirty="0">
                <a:solidFill>
                  <a:srgbClr val="FFFFFF"/>
                </a:solidFill>
                <a:cs typeface="Calibri"/>
              </a:rPr>
              <a:t>MCG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[Arbelaez </a:t>
            </a:r>
            <a:r>
              <a:rPr sz="2109" spc="-53" dirty="0">
                <a:solidFill>
                  <a:srgbClr val="FFFFFF"/>
                </a:solidFill>
                <a:cs typeface="Calibri"/>
              </a:rPr>
              <a:t>et </a:t>
            </a:r>
            <a:r>
              <a:rPr sz="2109" spc="-21" dirty="0">
                <a:solidFill>
                  <a:srgbClr val="FFFFFF"/>
                </a:solidFill>
                <a:cs typeface="Calibri"/>
              </a:rPr>
              <a:t>al.] </a:t>
            </a:r>
            <a:r>
              <a:rPr sz="2109" spc="-39" dirty="0">
                <a:solidFill>
                  <a:srgbClr val="FFFFFF"/>
                </a:solidFill>
                <a:cs typeface="Calibri"/>
              </a:rPr>
              <a:t>– </a:t>
            </a:r>
            <a:r>
              <a:rPr sz="2109" i="1" spc="-18" dirty="0">
                <a:solidFill>
                  <a:srgbClr val="FFFFFF"/>
                </a:solidFill>
                <a:cs typeface="Calibri"/>
              </a:rPr>
              <a:t>high-quality</a:t>
            </a:r>
            <a:r>
              <a:rPr sz="2109" i="1" spc="-109" dirty="0">
                <a:solidFill>
                  <a:srgbClr val="FFFFFF"/>
                </a:solidFill>
                <a:cs typeface="Calibri"/>
              </a:rPr>
              <a:t> </a:t>
            </a:r>
            <a:r>
              <a:rPr sz="2109" i="1" spc="-21" dirty="0">
                <a:solidFill>
                  <a:srgbClr val="FFFFFF"/>
                </a:solidFill>
                <a:cs typeface="Calibri"/>
              </a:rPr>
              <a:t>segmentation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50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4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5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7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0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4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7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0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3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6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7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8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9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1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2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5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6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8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4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9300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9300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890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29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698415" y="4237553"/>
            <a:ext cx="2232618" cy="2232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707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309812" y="4286250"/>
            <a:ext cx="1062633" cy="167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363391" y="4321969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7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9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0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4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75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7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0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3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6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9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2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3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5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6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8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1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2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3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4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5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9300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9300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890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29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698415" y="4237553"/>
            <a:ext cx="2232618" cy="2232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707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309812" y="4286250"/>
            <a:ext cx="1062633" cy="167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363391" y="4321969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229445" y="4161234"/>
            <a:ext cx="1214438" cy="1937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2283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238625" y="4875609"/>
            <a:ext cx="2327970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8" dirty="0">
                <a:solidFill>
                  <a:srgbClr val="FF9300"/>
                </a:solidFill>
                <a:cs typeface="Calibri"/>
              </a:rPr>
              <a:t>Dilate</a:t>
            </a:r>
            <a:r>
              <a:rPr sz="2953" spc="-130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18" dirty="0">
                <a:solidFill>
                  <a:srgbClr val="FF9300"/>
                </a:solidFill>
                <a:cs typeface="Calibri"/>
              </a:rPr>
              <a:t>proposal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87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1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4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5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8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623189"/>
            <a:ext cx="11887199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Image classification (</a:t>
            </a:r>
            <a:r>
              <a:rPr i="0" spc="-10" dirty="0">
                <a:latin typeface="Calibri Light"/>
                <a:cs typeface="Calibri Light"/>
              </a:rPr>
              <a:t>mostly </a:t>
            </a:r>
            <a:r>
              <a:rPr i="0" spc="-15" dirty="0">
                <a:latin typeface="Calibri Light"/>
                <a:cs typeface="Calibri Light"/>
              </a:rPr>
              <a:t>what </a:t>
            </a:r>
            <a:r>
              <a:rPr i="0" spc="-25" dirty="0">
                <a:latin typeface="Calibri Light"/>
                <a:cs typeface="Calibri Light"/>
              </a:rPr>
              <a:t>you’ve</a:t>
            </a:r>
            <a:r>
              <a:rPr i="0" spc="70" dirty="0">
                <a:latin typeface="Calibri Light"/>
                <a:cs typeface="Calibri Light"/>
              </a:rPr>
              <a:t> </a:t>
            </a:r>
            <a:r>
              <a:rPr i="0" spc="-5" dirty="0" smtClean="0">
                <a:latin typeface="Calibri Light"/>
                <a:cs typeface="Calibri Light"/>
              </a:rPr>
              <a:t>seen</a:t>
            </a:r>
            <a:r>
              <a:rPr lang="en-US" i="0" spc="-5" dirty="0" smtClean="0">
                <a:latin typeface="Calibri Light"/>
                <a:cs typeface="Calibri Light"/>
              </a:rPr>
              <a:t> so far</a:t>
            </a:r>
            <a:r>
              <a:rPr i="0" spc="-5" dirty="0" smtClean="0">
                <a:solidFill>
                  <a:srgbClr val="000000"/>
                </a:solidFill>
                <a:latin typeface="Calibri Light"/>
                <a:cs typeface="Calibri Light"/>
              </a:rPr>
              <a:t>)</a:t>
            </a:r>
            <a:endParaRPr i="0" spc="-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807209"/>
            <a:ext cx="8045450" cy="937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sz="2800" spc="-5" dirty="0">
                <a:latin typeface="Cambria Math"/>
                <a:cs typeface="Cambria Math"/>
              </a:rPr>
              <a:t>𝐾</a:t>
            </a:r>
            <a:r>
              <a:rPr sz="2800" spc="25" dirty="0">
                <a:latin typeface="Cambria Math"/>
                <a:cs typeface="Cambria Math"/>
              </a:rPr>
              <a:t> </a:t>
            </a:r>
            <a:r>
              <a:rPr sz="2800" spc="-5" dirty="0">
                <a:latin typeface="Calibri"/>
                <a:cs typeface="Calibri"/>
              </a:rPr>
              <a:t>classes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45" dirty="0">
                <a:latin typeface="Calibri"/>
                <a:cs typeface="Calibri"/>
              </a:rPr>
              <a:t>Task: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Assign the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correct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class label </a:t>
            </a:r>
            <a:r>
              <a:rPr sz="2800" spc="-15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2800" spc="-5" dirty="0">
                <a:solidFill>
                  <a:srgbClr val="C00000"/>
                </a:solidFill>
                <a:latin typeface="Calibri"/>
                <a:cs typeface="Calibri"/>
              </a:rPr>
              <a:t>the whole</a:t>
            </a:r>
            <a:r>
              <a:rPr sz="2800" spc="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C00000"/>
                </a:solidFill>
                <a:latin typeface="Calibri"/>
                <a:cs typeface="Calibri"/>
              </a:rPr>
              <a:t>image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96667" y="3349752"/>
            <a:ext cx="2342387" cy="1671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287270" y="5518708"/>
            <a:ext cx="2498090" cy="299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Digit </a:t>
            </a:r>
            <a:r>
              <a:rPr sz="1800" spc="-10" dirty="0">
                <a:latin typeface="Calibri"/>
                <a:cs typeface="Calibri"/>
              </a:rPr>
              <a:t>classification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(MNIST)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852540" y="5519623"/>
            <a:ext cx="451167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Object </a:t>
            </a:r>
            <a:r>
              <a:rPr sz="1800" spc="-10" dirty="0">
                <a:latin typeface="Calibri"/>
                <a:cs typeface="Calibri"/>
              </a:rPr>
              <a:t>recognition </a:t>
            </a:r>
            <a:r>
              <a:rPr sz="1800" spc="-5" dirty="0">
                <a:latin typeface="Calibri"/>
                <a:cs typeface="Calibri"/>
              </a:rPr>
              <a:t>(Caltech-101, ImageNet,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etc.)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96355" y="3096767"/>
            <a:ext cx="1367027" cy="10896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42859" y="3096767"/>
            <a:ext cx="976883" cy="10896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99219" y="3096767"/>
            <a:ext cx="1092707" cy="10927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02223" y="4347971"/>
            <a:ext cx="2385060" cy="9387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23276" y="4486655"/>
            <a:ext cx="835151" cy="800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48928" y="4372355"/>
            <a:ext cx="1219200" cy="9144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5"/>
          <p:cNvSpPr txBox="1"/>
          <p:nvPr/>
        </p:nvSpPr>
        <p:spPr>
          <a:xfrm>
            <a:off x="4939664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9300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9300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890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29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698415" y="4237553"/>
            <a:ext cx="2232618" cy="2232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707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229445" y="4161234"/>
            <a:ext cx="1214438" cy="1937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283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755475" y="6058793"/>
            <a:ext cx="9398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18" dirty="0">
                <a:solidFill>
                  <a:srgbClr val="FF9300"/>
                </a:solidFill>
                <a:cs typeface="Calibri"/>
              </a:rPr>
              <a:t>a.</a:t>
            </a:r>
            <a:r>
              <a:rPr sz="2531" spc="-134" dirty="0">
                <a:solidFill>
                  <a:srgbClr val="FF9300"/>
                </a:solidFill>
                <a:cs typeface="Calibri"/>
              </a:rPr>
              <a:t> </a:t>
            </a:r>
            <a:r>
              <a:rPr sz="2531" spc="7" dirty="0">
                <a:solidFill>
                  <a:srgbClr val="FF9300"/>
                </a:solidFill>
                <a:cs typeface="Calibri"/>
              </a:rPr>
              <a:t>Crop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622601" y="4170164"/>
            <a:ext cx="1214438" cy="1893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7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0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1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3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4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7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3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75" name="object 75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9300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9300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890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529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698415" y="4237553"/>
            <a:ext cx="2232618" cy="22324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707581" y="4236663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2229445" y="4161234"/>
            <a:ext cx="1214438" cy="1937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283023" y="4196953"/>
            <a:ext cx="1116211" cy="1832372"/>
          </a:xfrm>
          <a:custGeom>
            <a:avLst/>
            <a:gdLst/>
            <a:ahLst/>
            <a:cxnLst/>
            <a:rect l="l" t="t" r="r" b="b"/>
            <a:pathLst>
              <a:path w="1587500" h="2606040">
                <a:moveTo>
                  <a:pt x="0" y="0"/>
                </a:moveTo>
                <a:lnTo>
                  <a:pt x="1587500" y="0"/>
                </a:lnTo>
                <a:lnTo>
                  <a:pt x="1587500" y="2605443"/>
                </a:lnTo>
                <a:lnTo>
                  <a:pt x="0" y="2605443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4755475" y="6058793"/>
            <a:ext cx="93985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18" dirty="0">
                <a:solidFill>
                  <a:srgbClr val="FFFFFF"/>
                </a:solidFill>
                <a:cs typeface="Calibri"/>
              </a:rPr>
              <a:t>a.</a:t>
            </a:r>
            <a:r>
              <a:rPr sz="2531" spc="-134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7" dirty="0">
                <a:solidFill>
                  <a:srgbClr val="FFFFFF"/>
                </a:solidFill>
                <a:cs typeface="Calibri"/>
              </a:rPr>
              <a:t>Crop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141523" y="6058793"/>
            <a:ext cx="27391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5" dirty="0">
                <a:solidFill>
                  <a:srgbClr val="FF9300"/>
                </a:solidFill>
                <a:cs typeface="Calibri"/>
              </a:rPr>
              <a:t>b. </a:t>
            </a:r>
            <a:r>
              <a:rPr sz="2531" spc="42" dirty="0">
                <a:solidFill>
                  <a:srgbClr val="FF9300"/>
                </a:solidFill>
                <a:cs typeface="Calibri"/>
              </a:rPr>
              <a:t>Scale</a:t>
            </a:r>
            <a:r>
              <a:rPr sz="2531" spc="-148" dirty="0">
                <a:solidFill>
                  <a:srgbClr val="FF9300"/>
                </a:solidFill>
                <a:cs typeface="Calibri"/>
              </a:rPr>
              <a:t> </a:t>
            </a:r>
            <a:r>
              <a:rPr sz="2531" spc="-4" dirty="0">
                <a:solidFill>
                  <a:srgbClr val="FF9300"/>
                </a:solidFill>
                <a:cs typeface="Calibri"/>
              </a:rPr>
              <a:t>(anisotropic)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8617351" y="4951512"/>
            <a:ext cx="938064" cy="3030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969" spc="-56" dirty="0">
                <a:solidFill>
                  <a:srgbClr val="FFFFFF"/>
                </a:solidFill>
                <a:cs typeface="Calibri"/>
              </a:rPr>
              <a:t>227 </a:t>
            </a:r>
            <a:r>
              <a:rPr sz="1969" spc="-53" dirty="0">
                <a:solidFill>
                  <a:srgbClr val="FFFFFF"/>
                </a:solidFill>
                <a:cs typeface="Calibri"/>
              </a:rPr>
              <a:t>x</a:t>
            </a:r>
            <a:r>
              <a:rPr sz="1969" spc="-120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-56" dirty="0">
                <a:solidFill>
                  <a:srgbClr val="FFFFFF"/>
                </a:solidFill>
                <a:cs typeface="Calibri"/>
              </a:rPr>
              <a:t>227</a:t>
            </a:r>
            <a:endParaRPr sz="1969">
              <a:solidFill>
                <a:prstClr val="black"/>
              </a:solidFill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4622601" y="4170164"/>
            <a:ext cx="1214438" cy="18930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488906" y="4071938"/>
            <a:ext cx="2027039" cy="2027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9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6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7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0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2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4170164"/>
            <a:ext cx="884039" cy="18930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9906" y="4071938"/>
            <a:ext cx="2027039" cy="2027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92604" y="6094512"/>
            <a:ext cx="779115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88" dirty="0">
                <a:solidFill>
                  <a:srgbClr val="FFFFFF"/>
                </a:solidFill>
                <a:cs typeface="Calibri"/>
              </a:rPr>
              <a:t>.</a:t>
            </a:r>
            <a:r>
              <a:rPr sz="2531" spc="-130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7" dirty="0">
                <a:solidFill>
                  <a:srgbClr val="FFFFFF"/>
                </a:solidFill>
                <a:cs typeface="Calibri"/>
              </a:rPr>
              <a:t>Crop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1453" y="6103442"/>
            <a:ext cx="27391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5" dirty="0">
                <a:solidFill>
                  <a:srgbClr val="FFFFFF"/>
                </a:solidFill>
                <a:cs typeface="Calibri"/>
              </a:rPr>
              <a:t>b. </a:t>
            </a:r>
            <a:r>
              <a:rPr sz="2531" spc="42" dirty="0">
                <a:solidFill>
                  <a:srgbClr val="FFFFFF"/>
                </a:solidFill>
                <a:cs typeface="Calibri"/>
              </a:rPr>
              <a:t>Scale</a:t>
            </a:r>
            <a:r>
              <a:rPr sz="2531" spc="-148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4" dirty="0">
                <a:solidFill>
                  <a:srgbClr val="FFFFFF"/>
                </a:solidFill>
                <a:cs typeface="Calibri"/>
              </a:rPr>
              <a:t>(anisotropic)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6050" y="4607719"/>
            <a:ext cx="2625328" cy="946547"/>
          </a:xfrm>
          <a:custGeom>
            <a:avLst/>
            <a:gdLst/>
            <a:ahLst/>
            <a:cxnLst/>
            <a:rect l="l" t="t" r="r" b="b"/>
            <a:pathLst>
              <a:path w="3733800" h="1346200">
                <a:moveTo>
                  <a:pt x="0" y="0"/>
                </a:moveTo>
                <a:lnTo>
                  <a:pt x="3733800" y="0"/>
                </a:lnTo>
                <a:lnTo>
                  <a:pt x="3733800" y="1346200"/>
                </a:lnTo>
                <a:lnTo>
                  <a:pt x="0" y="13462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31235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31236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250070" y="5019825"/>
            <a:ext cx="234851" cy="0"/>
          </a:xfrm>
          <a:custGeom>
            <a:avLst/>
            <a:gdLst/>
            <a:ahLst/>
            <a:cxnLst/>
            <a:rect l="l" t="t" r="r" b="b"/>
            <a:pathLst>
              <a:path w="334009">
                <a:moveTo>
                  <a:pt x="0" y="0"/>
                </a:moveTo>
                <a:lnTo>
                  <a:pt x="333893" y="0"/>
                </a:lnTo>
                <a:lnTo>
                  <a:pt x="166946" y="0"/>
                </a:lnTo>
              </a:path>
            </a:pathLst>
          </a:custGeom>
          <a:ln w="18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55159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59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55159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5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39225" y="4915335"/>
            <a:ext cx="469702" cy="215652"/>
          </a:xfrm>
          <a:custGeom>
            <a:avLst/>
            <a:gdLst/>
            <a:ahLst/>
            <a:cxnLst/>
            <a:rect l="l" t="t" r="r" b="b"/>
            <a:pathLst>
              <a:path w="668020" h="306704">
                <a:moveTo>
                  <a:pt x="0" y="0"/>
                </a:moveTo>
                <a:lnTo>
                  <a:pt x="667786" y="139321"/>
                </a:lnTo>
                <a:lnTo>
                  <a:pt x="333893" y="306506"/>
                </a:lnTo>
              </a:path>
            </a:pathLst>
          </a:custGeom>
          <a:ln w="18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21828" y="47781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28362" y="4784721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34920" y="4778190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34920" y="4902273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39217" y="4895738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82" y="0"/>
                </a:lnTo>
                <a:lnTo>
                  <a:pt x="333882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45747" y="4902274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782755" y="466062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789288" y="4667169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900145" y="477818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13"/>
                </a:lnTo>
                <a:lnTo>
                  <a:pt x="0" y="835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906673" y="4784721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252303" y="4895742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252303" y="5019825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17526" y="489573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024057" y="4902273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956598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963131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252295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258825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09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69689" y="5013294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69689" y="5137378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106" name="object 106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9300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9300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9300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9300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89061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52986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32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4533305" y="5072063"/>
            <a:ext cx="455414" cy="455414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4811831" y="5076366"/>
            <a:ext cx="1293465" cy="228154"/>
          </a:xfrm>
          <a:custGeom>
            <a:avLst/>
            <a:gdLst/>
            <a:ahLst/>
            <a:cxnLst/>
            <a:rect l="l" t="t" r="r" b="b"/>
            <a:pathLst>
              <a:path w="1839595" h="324484">
                <a:moveTo>
                  <a:pt x="0" y="0"/>
                </a:moveTo>
                <a:lnTo>
                  <a:pt x="1839493" y="32437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819055" y="5306654"/>
            <a:ext cx="1293912" cy="221010"/>
          </a:xfrm>
          <a:custGeom>
            <a:avLst/>
            <a:gdLst/>
            <a:ahLst/>
            <a:cxnLst/>
            <a:rect l="l" t="t" r="r" b="b"/>
            <a:pathLst>
              <a:path w="1840229" h="314325">
                <a:moveTo>
                  <a:pt x="0" y="314121"/>
                </a:moveTo>
                <a:lnTo>
                  <a:pt x="184003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870079" y="5895251"/>
            <a:ext cx="2781598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04200"/>
              </a:lnSpc>
            </a:pPr>
            <a:r>
              <a:rPr sz="2531" spc="-11" dirty="0">
                <a:solidFill>
                  <a:srgbClr val="FF9300"/>
                </a:solidFill>
                <a:cs typeface="Calibri"/>
              </a:rPr>
              <a:t>c. </a:t>
            </a:r>
            <a:r>
              <a:rPr sz="2531" spc="-18" dirty="0">
                <a:solidFill>
                  <a:srgbClr val="FF9300"/>
                </a:solidFill>
                <a:cs typeface="Calibri"/>
              </a:rPr>
              <a:t>Forward</a:t>
            </a:r>
            <a:r>
              <a:rPr sz="2531" spc="-179" dirty="0">
                <a:solidFill>
                  <a:srgbClr val="FF9300"/>
                </a:solidFill>
                <a:cs typeface="Calibri"/>
              </a:rPr>
              <a:t> </a:t>
            </a:r>
            <a:r>
              <a:rPr sz="2531" spc="-7" dirty="0">
                <a:solidFill>
                  <a:srgbClr val="FF9300"/>
                </a:solidFill>
                <a:cs typeface="Calibri"/>
              </a:rPr>
              <a:t>propagate  </a:t>
            </a:r>
            <a:r>
              <a:rPr sz="2531" spc="-25" dirty="0">
                <a:solidFill>
                  <a:srgbClr val="FF9300"/>
                </a:solidFill>
                <a:cs typeface="Calibri"/>
              </a:rPr>
              <a:t>Output: </a:t>
            </a:r>
            <a:r>
              <a:rPr sz="2531" spc="-88" dirty="0">
                <a:solidFill>
                  <a:srgbClr val="FF9300"/>
                </a:solidFill>
                <a:cs typeface="Calibri"/>
              </a:rPr>
              <a:t>“fc</a:t>
            </a:r>
            <a:r>
              <a:rPr sz="2531" spc="-131" baseline="-8101" dirty="0">
                <a:solidFill>
                  <a:srgbClr val="FF9300"/>
                </a:solidFill>
                <a:cs typeface="Calibri"/>
              </a:rPr>
              <a:t>7</a:t>
            </a:r>
            <a:r>
              <a:rPr sz="2531" spc="-88" dirty="0">
                <a:solidFill>
                  <a:srgbClr val="FF9300"/>
                </a:solidFill>
                <a:cs typeface="Calibri"/>
              </a:rPr>
              <a:t>”</a:t>
            </a:r>
            <a:r>
              <a:rPr sz="2531" spc="-143" dirty="0">
                <a:solidFill>
                  <a:srgbClr val="FF9300"/>
                </a:solidFill>
                <a:cs typeface="Calibri"/>
              </a:rPr>
              <a:t> </a:t>
            </a:r>
            <a:r>
              <a:rPr sz="2531" spc="-46" dirty="0">
                <a:solidFill>
                  <a:srgbClr val="FF9300"/>
                </a:solidFill>
                <a:cs typeface="Calibri"/>
              </a:rPr>
              <a:t>features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15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9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0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5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2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3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6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7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4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7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0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3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1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8070" y="4607719"/>
            <a:ext cx="2576215" cy="946547"/>
          </a:xfrm>
          <a:custGeom>
            <a:avLst/>
            <a:gdLst/>
            <a:ahLst/>
            <a:cxnLst/>
            <a:rect l="l" t="t" r="r" b="b"/>
            <a:pathLst>
              <a:path w="3663950" h="1346200">
                <a:moveTo>
                  <a:pt x="0" y="1346200"/>
                </a:moveTo>
                <a:lnTo>
                  <a:pt x="3663937" y="1346200"/>
                </a:lnTo>
                <a:lnTo>
                  <a:pt x="3663937" y="0"/>
                </a:lnTo>
                <a:lnTo>
                  <a:pt x="0" y="0"/>
                </a:lnTo>
                <a:lnTo>
                  <a:pt x="0" y="1346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4133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4131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2966" y="5019825"/>
            <a:ext cx="234851" cy="0"/>
          </a:xfrm>
          <a:custGeom>
            <a:avLst/>
            <a:gdLst/>
            <a:ahLst/>
            <a:cxnLst/>
            <a:rect l="l" t="t" r="r" b="b"/>
            <a:pathLst>
              <a:path w="334010">
                <a:moveTo>
                  <a:pt x="0" y="0"/>
                </a:moveTo>
                <a:lnTo>
                  <a:pt x="333893" y="0"/>
                </a:lnTo>
                <a:lnTo>
                  <a:pt x="166946" y="0"/>
                </a:lnTo>
              </a:path>
            </a:pathLst>
          </a:custGeom>
          <a:ln w="185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628057" y="4778186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0" y="0"/>
                </a:moveTo>
                <a:lnTo>
                  <a:pt x="14198" y="213423"/>
                </a:lnTo>
                <a:lnTo>
                  <a:pt x="468858" y="668731"/>
                </a:lnTo>
                <a:lnTo>
                  <a:pt x="454660" y="4553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28055" y="4778190"/>
            <a:ext cx="329952" cy="470595"/>
          </a:xfrm>
          <a:custGeom>
            <a:avLst/>
            <a:gdLst/>
            <a:ahLst/>
            <a:cxnLst/>
            <a:rect l="l" t="t" r="r" b="b"/>
            <a:pathLst>
              <a:path w="469264" h="669290">
                <a:moveTo>
                  <a:pt x="14209" y="213421"/>
                </a:moveTo>
                <a:lnTo>
                  <a:pt x="468878" y="668741"/>
                </a:lnTo>
                <a:lnTo>
                  <a:pt x="454669" y="455301"/>
                </a:lnTo>
                <a:lnTo>
                  <a:pt x="0" y="0"/>
                </a:lnTo>
                <a:lnTo>
                  <a:pt x="14209" y="213421"/>
                </a:lnTo>
                <a:close/>
              </a:path>
            </a:pathLst>
          </a:custGeom>
          <a:ln w="185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2121" y="4915335"/>
            <a:ext cx="469702" cy="215652"/>
          </a:xfrm>
          <a:custGeom>
            <a:avLst/>
            <a:gdLst/>
            <a:ahLst/>
            <a:cxnLst/>
            <a:rect l="l" t="t" r="r" b="b"/>
            <a:pathLst>
              <a:path w="668020" h="306704">
                <a:moveTo>
                  <a:pt x="0" y="0"/>
                </a:moveTo>
                <a:lnTo>
                  <a:pt x="667786" y="139321"/>
                </a:lnTo>
                <a:lnTo>
                  <a:pt x="333893" y="306506"/>
                </a:lnTo>
              </a:path>
            </a:pathLst>
          </a:custGeom>
          <a:ln w="185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94726" y="47781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01258" y="4784721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07815" y="4778190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607815" y="4902273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12116" y="4895738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82" y="0"/>
                </a:lnTo>
                <a:lnTo>
                  <a:pt x="333882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18643" y="4902274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55654" y="466062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262184" y="4667169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373043" y="477818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20" y="0"/>
                </a:lnTo>
                <a:lnTo>
                  <a:pt x="834720" y="835913"/>
                </a:lnTo>
                <a:lnTo>
                  <a:pt x="0" y="835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79568" y="4784721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25200" y="4895742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25200" y="5019825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90424" y="4895737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6"/>
                </a:lnTo>
                <a:lnTo>
                  <a:pt x="0" y="8359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96952" y="4902273"/>
            <a:ext cx="587127" cy="588019"/>
          </a:xfrm>
          <a:custGeom>
            <a:avLst/>
            <a:gdLst/>
            <a:ahLst/>
            <a:cxnLst/>
            <a:rect l="l" t="t" r="r" b="b"/>
            <a:pathLst>
              <a:path w="835025" h="836295">
                <a:moveTo>
                  <a:pt x="0" y="0"/>
                </a:moveTo>
                <a:lnTo>
                  <a:pt x="834732" y="0"/>
                </a:lnTo>
                <a:lnTo>
                  <a:pt x="834732" y="835927"/>
                </a:lnTo>
                <a:lnTo>
                  <a:pt x="0" y="835927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429497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5" y="0"/>
                </a:lnTo>
                <a:lnTo>
                  <a:pt x="333895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436027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25195" y="5013287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83" y="0"/>
                </a:lnTo>
                <a:lnTo>
                  <a:pt x="333883" y="334365"/>
                </a:lnTo>
                <a:lnTo>
                  <a:pt x="0" y="3343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31721" y="5019826"/>
            <a:ext cx="234851" cy="235297"/>
          </a:xfrm>
          <a:custGeom>
            <a:avLst/>
            <a:gdLst/>
            <a:ahLst/>
            <a:cxnLst/>
            <a:rect l="l" t="t" r="r" b="b"/>
            <a:pathLst>
              <a:path w="334010" h="334645">
                <a:moveTo>
                  <a:pt x="0" y="0"/>
                </a:moveTo>
                <a:lnTo>
                  <a:pt x="333893" y="0"/>
                </a:lnTo>
                <a:lnTo>
                  <a:pt x="333893" y="334370"/>
                </a:lnTo>
                <a:lnTo>
                  <a:pt x="0" y="334370"/>
                </a:lnTo>
                <a:lnTo>
                  <a:pt x="0" y="0"/>
                </a:lnTo>
                <a:close/>
              </a:path>
            </a:pathLst>
          </a:custGeom>
          <a:ln w="185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842584" y="5013294"/>
            <a:ext cx="711250" cy="124123"/>
          </a:xfrm>
          <a:custGeom>
            <a:avLst/>
            <a:gdLst/>
            <a:ahLst/>
            <a:cxnLst/>
            <a:rect l="l" t="t" r="r" b="b"/>
            <a:pathLst>
              <a:path w="1011554" h="176529">
                <a:moveTo>
                  <a:pt x="0" y="0"/>
                </a:moveTo>
                <a:lnTo>
                  <a:pt x="1010954" y="176473"/>
                </a:lnTo>
                <a:lnTo>
                  <a:pt x="1010954" y="176473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842584" y="5137378"/>
            <a:ext cx="711250" cy="111175"/>
          </a:xfrm>
          <a:custGeom>
            <a:avLst/>
            <a:gdLst/>
            <a:ahLst/>
            <a:cxnLst/>
            <a:rect l="l" t="t" r="r" b="b"/>
            <a:pathLst>
              <a:path w="1011554" h="158115">
                <a:moveTo>
                  <a:pt x="0" y="157897"/>
                </a:moveTo>
                <a:lnTo>
                  <a:pt x="1010954" y="0"/>
                </a:lnTo>
                <a:lnTo>
                  <a:pt x="1010954" y="0"/>
                </a:lnTo>
              </a:path>
            </a:pathLst>
          </a:custGeom>
          <a:ln w="1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67944"/>
            <a:r>
              <a:rPr spc="35" dirty="0"/>
              <a:t>R-CNN</a:t>
            </a:r>
            <a:r>
              <a:rPr spc="-105" dirty="0"/>
              <a:t> </a:t>
            </a:r>
            <a:r>
              <a:rPr spc="70" dirty="0"/>
              <a:t>at</a:t>
            </a:r>
            <a:r>
              <a:rPr spc="-105" dirty="0"/>
              <a:t> </a:t>
            </a:r>
            <a:r>
              <a:rPr spc="21" dirty="0"/>
              <a:t>test</a:t>
            </a:r>
            <a:r>
              <a:rPr spc="-105" dirty="0"/>
              <a:t> </a:t>
            </a:r>
            <a:r>
              <a:rPr spc="21" dirty="0"/>
              <a:t>time:</a:t>
            </a:r>
            <a:r>
              <a:rPr spc="-105" dirty="0"/>
              <a:t>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105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3</a:t>
            </a:r>
          </a:p>
        </p:txBody>
      </p:sp>
      <p:sp>
        <p:nvSpPr>
          <p:cNvPr id="102" name="object 102"/>
          <p:cNvSpPr txBox="1"/>
          <p:nvPr/>
        </p:nvSpPr>
        <p:spPr>
          <a:xfrm>
            <a:off x="2131227" y="3035951"/>
            <a:ext cx="6875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45539">
              <a:lnSpc>
                <a:spcPct val="105600"/>
              </a:lnSpc>
            </a:pPr>
            <a:r>
              <a:rPr sz="2109" spc="-4" dirty="0">
                <a:solidFill>
                  <a:srgbClr val="FFFFFF"/>
                </a:solidFill>
                <a:cs typeface="Calibri"/>
              </a:rPr>
              <a:t>Input  </a:t>
            </a:r>
            <a:r>
              <a:rPr sz="2109" spc="25" dirty="0">
                <a:solidFill>
                  <a:srgbClr val="FFFFFF"/>
                </a:solidFill>
                <a:cs typeface="Calibri"/>
              </a:rPr>
              <a:t>ima</a:t>
            </a:r>
            <a:r>
              <a:rPr sz="2109" dirty="0">
                <a:solidFill>
                  <a:srgbClr val="FFFFFF"/>
                </a:solidFill>
                <a:cs typeface="Calibri"/>
              </a:rPr>
              <a:t>g</a:t>
            </a:r>
            <a:r>
              <a:rPr sz="2109" spc="-32" dirty="0">
                <a:solidFill>
                  <a:srgbClr val="FFFFFF"/>
                </a:solidFill>
                <a:cs typeface="Calibri"/>
              </a:rPr>
              <a:t>e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214560" y="3035951"/>
            <a:ext cx="2548086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21475">
              <a:lnSpc>
                <a:spcPct val="105600"/>
              </a:lnSpc>
            </a:pPr>
            <a:r>
              <a:rPr sz="2109" spc="-18" dirty="0">
                <a:solidFill>
                  <a:srgbClr val="FFFFFF"/>
                </a:solidFill>
                <a:cs typeface="Calibri"/>
              </a:rPr>
              <a:t>Extract </a:t>
            </a:r>
            <a:r>
              <a:rPr sz="2109" spc="-14" dirty="0">
                <a:solidFill>
                  <a:srgbClr val="FFFFFF"/>
                </a:solidFill>
                <a:cs typeface="Calibri"/>
              </a:rPr>
              <a:t>region  </a:t>
            </a:r>
            <a:r>
              <a:rPr sz="2109" spc="14" dirty="0">
                <a:solidFill>
                  <a:srgbClr val="FFFFFF"/>
                </a:solidFill>
                <a:cs typeface="Calibri"/>
              </a:rPr>
              <a:t>proposals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(~2k </a:t>
            </a:r>
            <a:r>
              <a:rPr sz="2109" spc="-63" dirty="0">
                <a:solidFill>
                  <a:srgbClr val="FFFFFF"/>
                </a:solidFill>
                <a:cs typeface="Calibri"/>
              </a:rPr>
              <a:t>/</a:t>
            </a:r>
            <a:r>
              <a:rPr sz="2109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-4" dirty="0">
                <a:solidFill>
                  <a:srgbClr val="FFFFFF"/>
                </a:solidFill>
                <a:cs typeface="Calibri"/>
              </a:rPr>
              <a:t>image)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721971" y="3035951"/>
            <a:ext cx="1572964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1371" marR="3572" indent="-342888">
              <a:lnSpc>
                <a:spcPct val="105600"/>
              </a:lnSpc>
            </a:pPr>
            <a:r>
              <a:rPr sz="2109" spc="7" dirty="0">
                <a:solidFill>
                  <a:srgbClr val="FFFFFF"/>
                </a:solidFill>
                <a:cs typeface="Calibri"/>
              </a:rPr>
              <a:t>Compute</a:t>
            </a:r>
            <a:r>
              <a:rPr sz="2109" spc="-120" dirty="0">
                <a:solidFill>
                  <a:srgbClr val="FFFFFF"/>
                </a:solidFill>
                <a:cs typeface="Calibri"/>
              </a:rPr>
              <a:t> </a:t>
            </a:r>
            <a:r>
              <a:rPr sz="2109" spc="7" dirty="0">
                <a:solidFill>
                  <a:srgbClr val="FFFFFF"/>
                </a:solidFill>
                <a:cs typeface="Calibri"/>
              </a:rPr>
              <a:t>CNN  </a:t>
            </a:r>
            <a:r>
              <a:rPr sz="2109" spc="-35" dirty="0">
                <a:solidFill>
                  <a:srgbClr val="FFFFFF"/>
                </a:solidFill>
                <a:cs typeface="Calibri"/>
              </a:rPr>
              <a:t>features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462367" y="3393281"/>
            <a:ext cx="669727" cy="0"/>
          </a:xfrm>
          <a:custGeom>
            <a:avLst/>
            <a:gdLst/>
            <a:ahLst/>
            <a:cxnLst/>
            <a:rect l="l" t="t" r="r" b="b"/>
            <a:pathLst>
              <a:path w="952500">
                <a:moveTo>
                  <a:pt x="952334" y="0"/>
                </a:moveTo>
                <a:lnTo>
                  <a:pt x="939634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9101616" y="3350419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524000" y="4071938"/>
            <a:ext cx="1134070" cy="2007840"/>
          </a:xfrm>
          <a:custGeom>
            <a:avLst/>
            <a:gdLst/>
            <a:ahLst/>
            <a:cxnLst/>
            <a:rect l="l" t="t" r="r" b="b"/>
            <a:pathLst>
              <a:path w="1612900" h="2855595">
                <a:moveTo>
                  <a:pt x="0" y="2855179"/>
                </a:moveTo>
                <a:lnTo>
                  <a:pt x="0" y="0"/>
                </a:lnTo>
                <a:lnTo>
                  <a:pt x="1612900" y="0"/>
                </a:lnTo>
                <a:lnTo>
                  <a:pt x="1612900" y="2855179"/>
                </a:lnTo>
                <a:lnTo>
                  <a:pt x="0" y="2855179"/>
                </a:lnTo>
                <a:close/>
              </a:path>
            </a:pathLst>
          </a:custGeom>
          <a:solidFill>
            <a:srgbClr val="929292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524000" y="4130409"/>
            <a:ext cx="1134070" cy="1968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591937" y="6121301"/>
            <a:ext cx="117737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1" dirty="0">
                <a:solidFill>
                  <a:srgbClr val="FFFFFF"/>
                </a:solidFill>
                <a:cs typeface="Calibri"/>
              </a:rPr>
              <a:t>p</a:t>
            </a:r>
            <a:r>
              <a:rPr sz="2531" spc="-42" dirty="0">
                <a:solidFill>
                  <a:srgbClr val="FFFFFF"/>
                </a:solidFill>
                <a:cs typeface="Calibri"/>
              </a:rPr>
              <a:t>r</a:t>
            </a:r>
            <a:r>
              <a:rPr sz="2531" spc="32" dirty="0">
                <a:solidFill>
                  <a:srgbClr val="FFFFFF"/>
                </a:solidFill>
                <a:cs typeface="Calibri"/>
              </a:rPr>
              <a:t>oposal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006203" y="5072063"/>
            <a:ext cx="455414" cy="455414"/>
          </a:xfrm>
          <a:custGeom>
            <a:avLst/>
            <a:gdLst/>
            <a:ahLst/>
            <a:cxnLst/>
            <a:rect l="l" t="t" r="r" b="b"/>
            <a:pathLst>
              <a:path w="647700" h="647700">
                <a:moveTo>
                  <a:pt x="0" y="0"/>
                </a:moveTo>
                <a:lnTo>
                  <a:pt x="647700" y="0"/>
                </a:lnTo>
                <a:lnTo>
                  <a:pt x="647700" y="647700"/>
                </a:lnTo>
                <a:lnTo>
                  <a:pt x="0" y="647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284730" y="5076366"/>
            <a:ext cx="1293465" cy="228154"/>
          </a:xfrm>
          <a:custGeom>
            <a:avLst/>
            <a:gdLst/>
            <a:ahLst/>
            <a:cxnLst/>
            <a:rect l="l" t="t" r="r" b="b"/>
            <a:pathLst>
              <a:path w="1839595" h="324484">
                <a:moveTo>
                  <a:pt x="0" y="0"/>
                </a:moveTo>
                <a:lnTo>
                  <a:pt x="1839492" y="32437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291953" y="5306654"/>
            <a:ext cx="1293912" cy="221010"/>
          </a:xfrm>
          <a:custGeom>
            <a:avLst/>
            <a:gdLst/>
            <a:ahLst/>
            <a:cxnLst/>
            <a:rect l="l" t="t" r="r" b="b"/>
            <a:pathLst>
              <a:path w="1840230" h="314325">
                <a:moveTo>
                  <a:pt x="0" y="314121"/>
                </a:moveTo>
                <a:lnTo>
                  <a:pt x="1840039" y="0"/>
                </a:lnTo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3061691" y="5913111"/>
            <a:ext cx="2349401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382" marR="3572" indent="-75900">
              <a:lnSpc>
                <a:spcPct val="104200"/>
              </a:lnSpc>
            </a:pPr>
            <a:r>
              <a:rPr sz="2531" spc="-7" dirty="0">
                <a:solidFill>
                  <a:srgbClr val="FFFFFF"/>
                </a:solidFill>
                <a:cs typeface="Calibri"/>
              </a:rPr>
              <a:t>4096-dimensional  </a:t>
            </a:r>
            <a:r>
              <a:rPr sz="2531" spc="-39" dirty="0">
                <a:solidFill>
                  <a:srgbClr val="FFFFFF"/>
                </a:solidFill>
                <a:cs typeface="Calibri"/>
              </a:rPr>
              <a:t>fc</a:t>
            </a:r>
            <a:r>
              <a:rPr sz="2531" spc="-58" baseline="-8101" dirty="0">
                <a:solidFill>
                  <a:srgbClr val="FFFFFF"/>
                </a:solidFill>
                <a:cs typeface="Calibri"/>
              </a:rPr>
              <a:t>7 </a:t>
            </a:r>
            <a:r>
              <a:rPr sz="2531" spc="-56" dirty="0">
                <a:solidFill>
                  <a:srgbClr val="FFFFFF"/>
                </a:solidFill>
                <a:cs typeface="Calibri"/>
              </a:rPr>
              <a:t>feature</a:t>
            </a:r>
            <a:r>
              <a:rPr sz="2531" spc="39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28" dirty="0">
                <a:solidFill>
                  <a:srgbClr val="FFFFFF"/>
                </a:solidFill>
                <a:cs typeface="Calibri"/>
              </a:rPr>
              <a:t>vector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5850434" y="5913111"/>
            <a:ext cx="2179290" cy="8100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53130">
              <a:lnSpc>
                <a:spcPct val="104200"/>
              </a:lnSpc>
            </a:pPr>
            <a:r>
              <a:rPr sz="2531" spc="-14" dirty="0">
                <a:solidFill>
                  <a:srgbClr val="FF9300"/>
                </a:solidFill>
                <a:cs typeface="Calibri"/>
              </a:rPr>
              <a:t>linear </a:t>
            </a:r>
            <a:r>
              <a:rPr sz="2531" spc="-4" dirty="0">
                <a:solidFill>
                  <a:srgbClr val="FF9300"/>
                </a:solidFill>
                <a:cs typeface="Calibri"/>
              </a:rPr>
              <a:t>classifiers  </a:t>
            </a:r>
            <a:r>
              <a:rPr sz="2531" spc="-120" dirty="0">
                <a:solidFill>
                  <a:srgbClr val="FF9300"/>
                </a:solidFill>
                <a:cs typeface="Calibri"/>
              </a:rPr>
              <a:t>(SVM </a:t>
            </a:r>
            <a:r>
              <a:rPr sz="2531" spc="-32" dirty="0">
                <a:solidFill>
                  <a:srgbClr val="FF9300"/>
                </a:solidFill>
                <a:cs typeface="Calibri"/>
              </a:rPr>
              <a:t>or</a:t>
            </a:r>
            <a:r>
              <a:rPr sz="2531" spc="-80" dirty="0">
                <a:solidFill>
                  <a:srgbClr val="FF9300"/>
                </a:solidFill>
                <a:cs typeface="Calibri"/>
              </a:rPr>
              <a:t> </a:t>
            </a:r>
            <a:r>
              <a:rPr sz="2531" spc="-32" dirty="0">
                <a:solidFill>
                  <a:srgbClr val="FF9300"/>
                </a:solidFill>
                <a:cs typeface="Calibri"/>
              </a:rPr>
              <a:t>softmax)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6354961" y="3955851"/>
            <a:ext cx="1526977" cy="396712"/>
          </a:xfrm>
          <a:prstGeom prst="rect">
            <a:avLst/>
          </a:prstGeom>
          <a:solidFill>
            <a:srgbClr val="FF9300"/>
          </a:solidFill>
        </p:spPr>
        <p:txBody>
          <a:bodyPr vert="horz" wrap="square" lIns="0" tIns="71438" rIns="0" bIns="0" rtlCol="0">
            <a:spAutoFit/>
          </a:bodyPr>
          <a:lstStyle/>
          <a:p>
            <a:pPr marL="122779">
              <a:spcBef>
                <a:spcPts val="562"/>
              </a:spcBef>
              <a:tabLst>
                <a:tab pos="1088490" algn="l"/>
              </a:tabLst>
            </a:pPr>
            <a:r>
              <a:rPr sz="2109" spc="-25" dirty="0">
                <a:solidFill>
                  <a:prstClr val="black"/>
                </a:solidFill>
                <a:cs typeface="Calibri"/>
              </a:rPr>
              <a:t>person?	</a:t>
            </a:r>
            <a:r>
              <a:rPr sz="2109" spc="-63" dirty="0">
                <a:solidFill>
                  <a:prstClr val="black"/>
                </a:solidFill>
                <a:cs typeface="Calibri"/>
              </a:rPr>
              <a:t>1.6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6354961" y="4839890"/>
            <a:ext cx="1526977" cy="396712"/>
          </a:xfrm>
          <a:prstGeom prst="rect">
            <a:avLst/>
          </a:prstGeom>
          <a:solidFill>
            <a:srgbClr val="FF9300"/>
          </a:solidFill>
        </p:spPr>
        <p:txBody>
          <a:bodyPr vert="horz" wrap="square" lIns="0" tIns="71438" rIns="0" bIns="0" rtlCol="0">
            <a:spAutoFit/>
          </a:bodyPr>
          <a:lstStyle/>
          <a:p>
            <a:pPr marL="155818">
              <a:spcBef>
                <a:spcPts val="562"/>
              </a:spcBef>
              <a:tabLst>
                <a:tab pos="975087" algn="l"/>
              </a:tabLst>
            </a:pPr>
            <a:r>
              <a:rPr sz="2109" spc="-35" dirty="0">
                <a:solidFill>
                  <a:prstClr val="black"/>
                </a:solidFill>
                <a:cs typeface="Calibri"/>
              </a:rPr>
              <a:t>horse?	</a:t>
            </a:r>
            <a:r>
              <a:rPr sz="2109" spc="-53" dirty="0">
                <a:solidFill>
                  <a:prstClr val="black"/>
                </a:solidFill>
                <a:cs typeface="Calibri"/>
              </a:rPr>
              <a:t>-0.3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986191" y="4259461"/>
            <a:ext cx="26431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02" dirty="0">
                <a:solidFill>
                  <a:srgbClr val="FFFFFF"/>
                </a:solidFill>
                <a:cs typeface="Calibri"/>
              </a:rPr>
              <a:t>...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984504" y="5206008"/>
            <a:ext cx="26431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02" dirty="0">
                <a:solidFill>
                  <a:srgbClr val="FFFFFF"/>
                </a:solidFill>
                <a:cs typeface="Calibri"/>
              </a:rPr>
              <a:t>...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5060157" y="4262086"/>
            <a:ext cx="1230064" cy="756791"/>
          </a:xfrm>
          <a:custGeom>
            <a:avLst/>
            <a:gdLst/>
            <a:ahLst/>
            <a:cxnLst/>
            <a:rect l="l" t="t" r="r" b="b"/>
            <a:pathLst>
              <a:path w="1749425" h="1076325">
                <a:moveTo>
                  <a:pt x="1749005" y="0"/>
                </a:moveTo>
                <a:lnTo>
                  <a:pt x="1738198" y="6654"/>
                </a:lnTo>
                <a:lnTo>
                  <a:pt x="0" y="1075766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241616" y="4233083"/>
            <a:ext cx="95548" cy="81707"/>
          </a:xfrm>
          <a:custGeom>
            <a:avLst/>
            <a:gdLst/>
            <a:ahLst/>
            <a:cxnLst/>
            <a:rect l="l" t="t" r="r" b="b"/>
            <a:pathLst>
              <a:path w="135890" h="116204">
                <a:moveTo>
                  <a:pt x="135788" y="0"/>
                </a:moveTo>
                <a:lnTo>
                  <a:pt x="0" y="11950"/>
                </a:lnTo>
                <a:lnTo>
                  <a:pt x="57899" y="47904"/>
                </a:lnTo>
                <a:lnTo>
                  <a:pt x="63868" y="115798"/>
                </a:lnTo>
                <a:lnTo>
                  <a:pt x="135788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5055397" y="5026092"/>
            <a:ext cx="1240334" cy="0"/>
          </a:xfrm>
          <a:custGeom>
            <a:avLst/>
            <a:gdLst/>
            <a:ahLst/>
            <a:cxnLst/>
            <a:rect l="l" t="t" r="r" b="b"/>
            <a:pathLst>
              <a:path w="1764029">
                <a:moveTo>
                  <a:pt x="1763763" y="0"/>
                </a:moveTo>
                <a:lnTo>
                  <a:pt x="1751063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6265181" y="4983230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59"/>
                </a:ln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435614" y="3071670"/>
            <a:ext cx="831800" cy="688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859" marR="3572" indent="-9376">
              <a:lnSpc>
                <a:spcPct val="105600"/>
              </a:lnSpc>
            </a:pPr>
            <a:r>
              <a:rPr sz="2109" spc="4" dirty="0">
                <a:solidFill>
                  <a:srgbClr val="FF9300"/>
                </a:solidFill>
                <a:cs typeface="Calibri"/>
              </a:rPr>
              <a:t>Classify  </a:t>
            </a:r>
            <a:r>
              <a:rPr sz="2109" spc="-88" dirty="0">
                <a:solidFill>
                  <a:srgbClr val="FF9300"/>
                </a:solidFill>
                <a:cs typeface="Calibri"/>
              </a:rPr>
              <a:t>r</a:t>
            </a:r>
            <a:r>
              <a:rPr sz="2109" spc="-53" dirty="0">
                <a:solidFill>
                  <a:srgbClr val="FF9300"/>
                </a:solidFill>
                <a:cs typeface="Calibri"/>
              </a:rPr>
              <a:t>e</a:t>
            </a:r>
            <a:r>
              <a:rPr sz="2109" spc="18" dirty="0">
                <a:solidFill>
                  <a:srgbClr val="FF9300"/>
                </a:solidFill>
                <a:cs typeface="Calibri"/>
              </a:rPr>
              <a:t>gions</a:t>
            </a:r>
            <a:endParaRPr sz="2109">
              <a:solidFill>
                <a:prstClr val="black"/>
              </a:solidFill>
              <a:cs typeface="Calibri"/>
            </a:endParaRPr>
          </a:p>
        </p:txBody>
      </p:sp>
      <p:sp>
        <p:nvSpPr>
          <p:cNvPr id="124" name="object 4"/>
          <p:cNvSpPr/>
          <p:nvPr/>
        </p:nvSpPr>
        <p:spPr>
          <a:xfrm>
            <a:off x="1595438" y="1044773"/>
            <a:ext cx="9027914" cy="1955602"/>
          </a:xfrm>
          <a:custGeom>
            <a:avLst/>
            <a:gdLst/>
            <a:ahLst/>
            <a:cxnLst/>
            <a:rect l="l" t="t" r="r" b="b"/>
            <a:pathLst>
              <a:path w="12839700" h="2781300">
                <a:moveTo>
                  <a:pt x="0" y="0"/>
                </a:moveTo>
                <a:lnTo>
                  <a:pt x="12839700" y="0"/>
                </a:lnTo>
                <a:lnTo>
                  <a:pt x="12839700" y="2781300"/>
                </a:lnTo>
                <a:lnTo>
                  <a:pt x="0" y="27813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5"/>
          <p:cNvSpPr/>
          <p:nvPr/>
        </p:nvSpPr>
        <p:spPr>
          <a:xfrm>
            <a:off x="5652980" y="1774776"/>
            <a:ext cx="662859" cy="6630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6"/>
          <p:cNvSpPr/>
          <p:nvPr/>
        </p:nvSpPr>
        <p:spPr>
          <a:xfrm>
            <a:off x="5652967" y="1781473"/>
            <a:ext cx="656332" cy="656332"/>
          </a:xfrm>
          <a:custGeom>
            <a:avLst/>
            <a:gdLst/>
            <a:ahLst/>
            <a:cxnLst/>
            <a:rect l="l" t="t" r="r" b="b"/>
            <a:pathLst>
              <a:path w="933450" h="933450">
                <a:moveTo>
                  <a:pt x="0" y="0"/>
                </a:moveTo>
                <a:lnTo>
                  <a:pt x="933207" y="0"/>
                </a:lnTo>
                <a:lnTo>
                  <a:pt x="933207" y="933450"/>
                </a:lnTo>
                <a:lnTo>
                  <a:pt x="0" y="933450"/>
                </a:lnTo>
                <a:lnTo>
                  <a:pt x="0" y="0"/>
                </a:lnTo>
                <a:close/>
              </a:path>
            </a:pathLst>
          </a:custGeom>
          <a:ln w="21428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7"/>
          <p:cNvSpPr/>
          <p:nvPr/>
        </p:nvSpPr>
        <p:spPr>
          <a:xfrm>
            <a:off x="3725176" y="1293180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8"/>
          <p:cNvSpPr/>
          <p:nvPr/>
        </p:nvSpPr>
        <p:spPr>
          <a:xfrm>
            <a:off x="3731352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9"/>
          <p:cNvSpPr/>
          <p:nvPr/>
        </p:nvSpPr>
        <p:spPr>
          <a:xfrm>
            <a:off x="1796864" y="1293180"/>
            <a:ext cx="1505983" cy="1506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0"/>
          <p:cNvSpPr/>
          <p:nvPr/>
        </p:nvSpPr>
        <p:spPr>
          <a:xfrm>
            <a:off x="1803041" y="1292572"/>
            <a:ext cx="1500188" cy="1513582"/>
          </a:xfrm>
          <a:custGeom>
            <a:avLst/>
            <a:gdLst/>
            <a:ahLst/>
            <a:cxnLst/>
            <a:rect l="l" t="t" r="r" b="b"/>
            <a:pathLst>
              <a:path w="2133600" h="2152650">
                <a:moveTo>
                  <a:pt x="0" y="0"/>
                </a:moveTo>
                <a:lnTo>
                  <a:pt x="2133045" y="0"/>
                </a:lnTo>
                <a:lnTo>
                  <a:pt x="2133045" y="2152650"/>
                </a:lnTo>
                <a:lnTo>
                  <a:pt x="0" y="2152650"/>
                </a:lnTo>
                <a:lnTo>
                  <a:pt x="0" y="0"/>
                </a:lnTo>
                <a:close/>
              </a:path>
            </a:pathLst>
          </a:custGeom>
          <a:ln w="107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2"/>
          <p:cNvSpPr/>
          <p:nvPr/>
        </p:nvSpPr>
        <p:spPr>
          <a:xfrm>
            <a:off x="3992487" y="2035969"/>
            <a:ext cx="977550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"/>
          <p:cNvSpPr/>
          <p:nvPr/>
        </p:nvSpPr>
        <p:spPr>
          <a:xfrm>
            <a:off x="4092910" y="2136428"/>
            <a:ext cx="776883" cy="669727"/>
          </a:xfrm>
          <a:custGeom>
            <a:avLst/>
            <a:gdLst/>
            <a:ahLst/>
            <a:cxnLst/>
            <a:rect l="l" t="t" r="r" b="b"/>
            <a:pathLst>
              <a:path w="1104900" h="952500">
                <a:moveTo>
                  <a:pt x="0" y="0"/>
                </a:moveTo>
                <a:lnTo>
                  <a:pt x="1104612" y="0"/>
                </a:lnTo>
                <a:lnTo>
                  <a:pt x="1104612" y="952500"/>
                </a:lnTo>
                <a:lnTo>
                  <a:pt x="0" y="952500"/>
                </a:lnTo>
                <a:lnTo>
                  <a:pt x="0" y="0"/>
                </a:lnTo>
                <a:close/>
              </a:path>
            </a:pathLst>
          </a:custGeom>
          <a:ln w="42857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42"/>
          <p:cNvSpPr/>
          <p:nvPr/>
        </p:nvSpPr>
        <p:spPr>
          <a:xfrm>
            <a:off x="8250603" y="1552462"/>
            <a:ext cx="445145" cy="428625"/>
          </a:xfrm>
          <a:custGeom>
            <a:avLst/>
            <a:gdLst/>
            <a:ahLst/>
            <a:cxnLst/>
            <a:rect l="l" t="t" r="r" b="b"/>
            <a:pathLst>
              <a:path w="633095" h="609600">
                <a:moveTo>
                  <a:pt x="0" y="608996"/>
                </a:moveTo>
                <a:lnTo>
                  <a:pt x="633019" y="0"/>
                </a:lnTo>
              </a:path>
            </a:pathLst>
          </a:custGeom>
          <a:ln w="42857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43"/>
          <p:cNvSpPr/>
          <p:nvPr/>
        </p:nvSpPr>
        <p:spPr>
          <a:xfrm>
            <a:off x="8653915" y="1441039"/>
            <a:ext cx="157608" cy="154930"/>
          </a:xfrm>
          <a:custGeom>
            <a:avLst/>
            <a:gdLst/>
            <a:ahLst/>
            <a:cxnLst/>
            <a:rect l="l" t="t" r="r" b="b"/>
            <a:pathLst>
              <a:path w="224154" h="220345">
                <a:moveTo>
                  <a:pt x="224122" y="0"/>
                </a:moveTo>
                <a:lnTo>
                  <a:pt x="0" y="96684"/>
                </a:lnTo>
                <a:lnTo>
                  <a:pt x="118822" y="220254"/>
                </a:lnTo>
                <a:lnTo>
                  <a:pt x="224122" y="0"/>
                </a:lnTo>
                <a:close/>
              </a:path>
            </a:pathLst>
          </a:custGeom>
          <a:ln w="42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44"/>
          <p:cNvSpPr/>
          <p:nvPr/>
        </p:nvSpPr>
        <p:spPr>
          <a:xfrm>
            <a:off x="8846754" y="123229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45"/>
          <p:cNvSpPr/>
          <p:nvPr/>
        </p:nvSpPr>
        <p:spPr>
          <a:xfrm>
            <a:off x="8846733" y="1238994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46"/>
          <p:cNvSpPr txBox="1"/>
          <p:nvPr/>
        </p:nvSpPr>
        <p:spPr>
          <a:xfrm>
            <a:off x="8904778" y="1215554"/>
            <a:ext cx="1371154" cy="29206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aeroplane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?</a:t>
            </a:r>
            <a:r>
              <a:rPr sz="1687" spc="-4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687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68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8" name="object 47"/>
          <p:cNvSpPr txBox="1"/>
          <p:nvPr/>
        </p:nvSpPr>
        <p:spPr>
          <a:xfrm>
            <a:off x="9551236" y="2109639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9" name="object 48"/>
          <p:cNvSpPr/>
          <p:nvPr/>
        </p:nvSpPr>
        <p:spPr>
          <a:xfrm>
            <a:off x="8846754" y="1895327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49"/>
          <p:cNvSpPr/>
          <p:nvPr/>
        </p:nvSpPr>
        <p:spPr>
          <a:xfrm>
            <a:off x="8846733" y="1895326"/>
            <a:ext cx="1567160" cy="308074"/>
          </a:xfrm>
          <a:custGeom>
            <a:avLst/>
            <a:gdLst/>
            <a:ahLst/>
            <a:cxnLst/>
            <a:rect l="l" t="t" r="r" b="b"/>
            <a:pathLst>
              <a:path w="2228850" h="438150">
                <a:moveTo>
                  <a:pt x="0" y="0"/>
                </a:moveTo>
                <a:lnTo>
                  <a:pt x="2228270" y="0"/>
                </a:lnTo>
                <a:lnTo>
                  <a:pt x="2228270" y="438150"/>
                </a:lnTo>
                <a:lnTo>
                  <a:pt x="0" y="43815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50"/>
          <p:cNvSpPr/>
          <p:nvPr/>
        </p:nvSpPr>
        <p:spPr>
          <a:xfrm>
            <a:off x="8846754" y="2558356"/>
            <a:ext cx="1567160" cy="301377"/>
          </a:xfrm>
          <a:custGeom>
            <a:avLst/>
            <a:gdLst/>
            <a:ahLst/>
            <a:cxnLst/>
            <a:rect l="l" t="t" r="r" b="b"/>
            <a:pathLst>
              <a:path w="2228850" h="428625">
                <a:moveTo>
                  <a:pt x="0" y="0"/>
                </a:moveTo>
                <a:lnTo>
                  <a:pt x="2228278" y="0"/>
                </a:lnTo>
                <a:lnTo>
                  <a:pt x="2228278" y="428625"/>
                </a:lnTo>
                <a:lnTo>
                  <a:pt x="0" y="4286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51"/>
          <p:cNvSpPr/>
          <p:nvPr/>
        </p:nvSpPr>
        <p:spPr>
          <a:xfrm>
            <a:off x="8846733" y="2565053"/>
            <a:ext cx="1567160" cy="294680"/>
          </a:xfrm>
          <a:custGeom>
            <a:avLst/>
            <a:gdLst/>
            <a:ahLst/>
            <a:cxnLst/>
            <a:rect l="l" t="t" r="r" b="b"/>
            <a:pathLst>
              <a:path w="2228850" h="419100">
                <a:moveTo>
                  <a:pt x="0" y="0"/>
                </a:moveTo>
                <a:lnTo>
                  <a:pt x="2228270" y="0"/>
                </a:lnTo>
                <a:lnTo>
                  <a:pt x="2228270" y="419100"/>
                </a:lnTo>
                <a:lnTo>
                  <a:pt x="0" y="419100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52"/>
          <p:cNvSpPr txBox="1"/>
          <p:nvPr/>
        </p:nvSpPr>
        <p:spPr>
          <a:xfrm>
            <a:off x="8904778" y="2190006"/>
            <a:ext cx="1437233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6879" algn="ctr">
              <a:lnSpc>
                <a:spcPts val="2777"/>
              </a:lnSpc>
            </a:pPr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>
              <a:lnSpc>
                <a:spcPts val="2270"/>
              </a:lnSpc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tvmonitor?</a:t>
            </a:r>
            <a:r>
              <a:rPr sz="1898" spc="-32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no.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4" name="object 54"/>
          <p:cNvSpPr/>
          <p:nvPr/>
        </p:nvSpPr>
        <p:spPr>
          <a:xfrm>
            <a:off x="8635315" y="1969424"/>
            <a:ext cx="162967" cy="120551"/>
          </a:xfrm>
          <a:custGeom>
            <a:avLst/>
            <a:gdLst/>
            <a:ahLst/>
            <a:cxnLst/>
            <a:rect l="l" t="t" r="r" b="b"/>
            <a:pathLst>
              <a:path w="231775" h="171450">
                <a:moveTo>
                  <a:pt x="231206" y="93135"/>
                </a:moveTo>
                <a:lnTo>
                  <a:pt x="5580" y="0"/>
                </a:lnTo>
                <a:lnTo>
                  <a:pt x="0" y="171354"/>
                </a:lnTo>
                <a:lnTo>
                  <a:pt x="231206" y="93135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55"/>
          <p:cNvSpPr/>
          <p:nvPr/>
        </p:nvSpPr>
        <p:spPr>
          <a:xfrm>
            <a:off x="8378434" y="2184782"/>
            <a:ext cx="322362" cy="331291"/>
          </a:xfrm>
          <a:custGeom>
            <a:avLst/>
            <a:gdLst/>
            <a:ahLst/>
            <a:cxnLst/>
            <a:rect l="l" t="t" r="r" b="b"/>
            <a:pathLst>
              <a:path w="458470" h="471170">
                <a:moveTo>
                  <a:pt x="0" y="0"/>
                </a:moveTo>
                <a:lnTo>
                  <a:pt x="458090" y="470573"/>
                </a:lnTo>
              </a:path>
            </a:pathLst>
          </a:custGeom>
          <a:ln w="42856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56"/>
          <p:cNvSpPr/>
          <p:nvPr/>
        </p:nvSpPr>
        <p:spPr>
          <a:xfrm>
            <a:off x="8657356" y="2473608"/>
            <a:ext cx="155376" cy="157608"/>
          </a:xfrm>
          <a:custGeom>
            <a:avLst/>
            <a:gdLst/>
            <a:ahLst/>
            <a:cxnLst/>
            <a:rect l="l" t="t" r="r" b="b"/>
            <a:pathLst>
              <a:path w="220979" h="224154">
                <a:moveTo>
                  <a:pt x="220846" y="223589"/>
                </a:moveTo>
                <a:lnTo>
                  <a:pt x="122802" y="0"/>
                </a:lnTo>
                <a:lnTo>
                  <a:pt x="0" y="119614"/>
                </a:lnTo>
                <a:lnTo>
                  <a:pt x="220846" y="223589"/>
                </a:lnTo>
                <a:close/>
              </a:path>
            </a:pathLst>
          </a:custGeom>
          <a:ln w="42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57"/>
          <p:cNvSpPr/>
          <p:nvPr/>
        </p:nvSpPr>
        <p:spPr>
          <a:xfrm>
            <a:off x="3630924" y="1553766"/>
            <a:ext cx="615989" cy="1218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58"/>
          <p:cNvSpPr/>
          <p:nvPr/>
        </p:nvSpPr>
        <p:spPr>
          <a:xfrm>
            <a:off x="3731352" y="1654225"/>
            <a:ext cx="415230" cy="1031379"/>
          </a:xfrm>
          <a:custGeom>
            <a:avLst/>
            <a:gdLst/>
            <a:ahLst/>
            <a:cxnLst/>
            <a:rect l="l" t="t" r="r" b="b"/>
            <a:pathLst>
              <a:path w="590550" h="1466850">
                <a:moveTo>
                  <a:pt x="0" y="0"/>
                </a:moveTo>
                <a:lnTo>
                  <a:pt x="590396" y="0"/>
                </a:lnTo>
                <a:lnTo>
                  <a:pt x="590396" y="1466850"/>
                </a:lnTo>
                <a:lnTo>
                  <a:pt x="0" y="1466850"/>
                </a:lnTo>
                <a:lnTo>
                  <a:pt x="0" y="0"/>
                </a:lnTo>
                <a:close/>
              </a:path>
            </a:pathLst>
          </a:custGeom>
          <a:ln w="42852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59"/>
          <p:cNvSpPr/>
          <p:nvPr/>
        </p:nvSpPr>
        <p:spPr>
          <a:xfrm>
            <a:off x="4769165" y="2464594"/>
            <a:ext cx="54903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60"/>
          <p:cNvSpPr/>
          <p:nvPr/>
        </p:nvSpPr>
        <p:spPr>
          <a:xfrm>
            <a:off x="4869591" y="2565053"/>
            <a:ext cx="361652" cy="241102"/>
          </a:xfrm>
          <a:custGeom>
            <a:avLst/>
            <a:gdLst/>
            <a:ahLst/>
            <a:cxnLst/>
            <a:rect l="l" t="t" r="r" b="b"/>
            <a:pathLst>
              <a:path w="514350" h="342900">
                <a:moveTo>
                  <a:pt x="0" y="0"/>
                </a:moveTo>
                <a:lnTo>
                  <a:pt x="514216" y="0"/>
                </a:lnTo>
                <a:lnTo>
                  <a:pt x="514216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42859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61"/>
          <p:cNvSpPr/>
          <p:nvPr/>
        </p:nvSpPr>
        <p:spPr>
          <a:xfrm>
            <a:off x="4702210" y="1620738"/>
            <a:ext cx="1593538" cy="6831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62"/>
          <p:cNvSpPr/>
          <p:nvPr/>
        </p:nvSpPr>
        <p:spPr>
          <a:xfrm>
            <a:off x="4824396" y="1690217"/>
            <a:ext cx="627311" cy="190649"/>
          </a:xfrm>
          <a:custGeom>
            <a:avLst/>
            <a:gdLst/>
            <a:ahLst/>
            <a:cxnLst/>
            <a:rect l="l" t="t" r="r" b="b"/>
            <a:pathLst>
              <a:path w="892175" h="271145">
                <a:moveTo>
                  <a:pt x="0" y="1064"/>
                </a:moveTo>
                <a:lnTo>
                  <a:pt x="14964" y="0"/>
                </a:lnTo>
                <a:lnTo>
                  <a:pt x="35394" y="323"/>
                </a:lnTo>
                <a:lnTo>
                  <a:pt x="62101" y="2595"/>
                </a:lnTo>
                <a:lnTo>
                  <a:pt x="137581" y="15235"/>
                </a:lnTo>
                <a:lnTo>
                  <a:pt x="187974" y="26726"/>
                </a:lnTo>
                <a:lnTo>
                  <a:pt x="247881" y="42412"/>
                </a:lnTo>
                <a:lnTo>
                  <a:pt x="318113" y="62855"/>
                </a:lnTo>
                <a:lnTo>
                  <a:pt x="399480" y="88618"/>
                </a:lnTo>
                <a:lnTo>
                  <a:pt x="492790" y="120260"/>
                </a:lnTo>
                <a:lnTo>
                  <a:pt x="539927" y="136935"/>
                </a:lnTo>
                <a:lnTo>
                  <a:pt x="588227" y="154421"/>
                </a:lnTo>
                <a:lnTo>
                  <a:pt x="637501" y="172624"/>
                </a:lnTo>
                <a:lnTo>
                  <a:pt x="687561" y="191450"/>
                </a:lnTo>
                <a:lnTo>
                  <a:pt x="738221" y="210805"/>
                </a:lnTo>
                <a:lnTo>
                  <a:pt x="789292" y="230594"/>
                </a:lnTo>
                <a:lnTo>
                  <a:pt x="840587" y="250723"/>
                </a:lnTo>
                <a:lnTo>
                  <a:pt x="891917" y="271098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63"/>
          <p:cNvSpPr/>
          <p:nvPr/>
        </p:nvSpPr>
        <p:spPr>
          <a:xfrm>
            <a:off x="5428654" y="1825018"/>
            <a:ext cx="171896" cy="116979"/>
          </a:xfrm>
          <a:custGeom>
            <a:avLst/>
            <a:gdLst/>
            <a:ahLst/>
            <a:cxnLst/>
            <a:rect l="l" t="t" r="r" b="b"/>
            <a:pathLst>
              <a:path w="244475" h="166370">
                <a:moveTo>
                  <a:pt x="243967" y="165887"/>
                </a:moveTo>
                <a:lnTo>
                  <a:pt x="64867" y="0"/>
                </a:lnTo>
                <a:lnTo>
                  <a:pt x="0" y="158686"/>
                </a:lnTo>
                <a:lnTo>
                  <a:pt x="243967" y="165887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64"/>
          <p:cNvSpPr/>
          <p:nvPr/>
        </p:nvSpPr>
        <p:spPr>
          <a:xfrm>
            <a:off x="5246214" y="2552743"/>
            <a:ext cx="362098" cy="103138"/>
          </a:xfrm>
          <a:custGeom>
            <a:avLst/>
            <a:gdLst/>
            <a:ahLst/>
            <a:cxnLst/>
            <a:rect l="l" t="t" r="r" b="b"/>
            <a:pathLst>
              <a:path w="514985" h="146685">
                <a:moveTo>
                  <a:pt x="0" y="146589"/>
                </a:moveTo>
                <a:lnTo>
                  <a:pt x="42046" y="139163"/>
                </a:lnTo>
                <a:lnTo>
                  <a:pt x="85803" y="130735"/>
                </a:lnTo>
                <a:lnTo>
                  <a:pt x="131017" y="121247"/>
                </a:lnTo>
                <a:lnTo>
                  <a:pt x="177433" y="110640"/>
                </a:lnTo>
                <a:lnTo>
                  <a:pt x="224796" y="98852"/>
                </a:lnTo>
                <a:lnTo>
                  <a:pt x="272853" y="85824"/>
                </a:lnTo>
                <a:lnTo>
                  <a:pt x="321349" y="71497"/>
                </a:lnTo>
                <a:lnTo>
                  <a:pt x="370030" y="55811"/>
                </a:lnTo>
                <a:lnTo>
                  <a:pt x="418640" y="38706"/>
                </a:lnTo>
                <a:lnTo>
                  <a:pt x="466927" y="20122"/>
                </a:lnTo>
                <a:lnTo>
                  <a:pt x="514635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65"/>
          <p:cNvSpPr/>
          <p:nvPr/>
        </p:nvSpPr>
        <p:spPr>
          <a:xfrm>
            <a:off x="5577187" y="2470393"/>
            <a:ext cx="169218" cy="134392"/>
          </a:xfrm>
          <a:custGeom>
            <a:avLst/>
            <a:gdLst/>
            <a:ahLst/>
            <a:cxnLst/>
            <a:rect l="l" t="t" r="r" b="b"/>
            <a:pathLst>
              <a:path w="240664" h="191135">
                <a:moveTo>
                  <a:pt x="240177" y="0"/>
                </a:moveTo>
                <a:lnTo>
                  <a:pt x="0" y="43491"/>
                </a:lnTo>
                <a:lnTo>
                  <a:pt x="87816" y="190728"/>
                </a:lnTo>
                <a:lnTo>
                  <a:pt x="240177" y="0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66"/>
          <p:cNvSpPr/>
          <p:nvPr/>
        </p:nvSpPr>
        <p:spPr>
          <a:xfrm>
            <a:off x="4161540" y="2116082"/>
            <a:ext cx="1274713" cy="35272"/>
          </a:xfrm>
          <a:custGeom>
            <a:avLst/>
            <a:gdLst/>
            <a:ahLst/>
            <a:cxnLst/>
            <a:rect l="l" t="t" r="r" b="b"/>
            <a:pathLst>
              <a:path w="1812925" h="50164">
                <a:moveTo>
                  <a:pt x="0" y="49815"/>
                </a:moveTo>
                <a:lnTo>
                  <a:pt x="77535" y="46384"/>
                </a:lnTo>
                <a:lnTo>
                  <a:pt x="120526" y="44600"/>
                </a:lnTo>
                <a:lnTo>
                  <a:pt x="166462" y="42772"/>
                </a:lnTo>
                <a:lnTo>
                  <a:pt x="215438" y="40904"/>
                </a:lnTo>
                <a:lnTo>
                  <a:pt x="267549" y="38996"/>
                </a:lnTo>
                <a:lnTo>
                  <a:pt x="322892" y="37051"/>
                </a:lnTo>
                <a:lnTo>
                  <a:pt x="381562" y="35070"/>
                </a:lnTo>
                <a:lnTo>
                  <a:pt x="443655" y="33056"/>
                </a:lnTo>
                <a:lnTo>
                  <a:pt x="509266" y="31011"/>
                </a:lnTo>
                <a:lnTo>
                  <a:pt x="578493" y="28936"/>
                </a:lnTo>
                <a:lnTo>
                  <a:pt x="626991" y="27529"/>
                </a:lnTo>
                <a:lnTo>
                  <a:pt x="676242" y="26134"/>
                </a:lnTo>
                <a:lnTo>
                  <a:pt x="726178" y="24754"/>
                </a:lnTo>
                <a:lnTo>
                  <a:pt x="776732" y="23388"/>
                </a:lnTo>
                <a:lnTo>
                  <a:pt x="827834" y="22037"/>
                </a:lnTo>
                <a:lnTo>
                  <a:pt x="879418" y="20702"/>
                </a:lnTo>
                <a:lnTo>
                  <a:pt x="931413" y="19383"/>
                </a:lnTo>
                <a:lnTo>
                  <a:pt x="983753" y="18081"/>
                </a:lnTo>
                <a:lnTo>
                  <a:pt x="1036369" y="16797"/>
                </a:lnTo>
                <a:lnTo>
                  <a:pt x="1089193" y="15530"/>
                </a:lnTo>
                <a:lnTo>
                  <a:pt x="1142156" y="14282"/>
                </a:lnTo>
                <a:lnTo>
                  <a:pt x="1195190" y="13054"/>
                </a:lnTo>
                <a:lnTo>
                  <a:pt x="1248228" y="11844"/>
                </a:lnTo>
                <a:lnTo>
                  <a:pt x="1301201" y="10655"/>
                </a:lnTo>
                <a:lnTo>
                  <a:pt x="1354041" y="9487"/>
                </a:lnTo>
                <a:lnTo>
                  <a:pt x="1406679" y="8340"/>
                </a:lnTo>
                <a:lnTo>
                  <a:pt x="1459047" y="7215"/>
                </a:lnTo>
                <a:lnTo>
                  <a:pt x="1511078" y="6112"/>
                </a:lnTo>
                <a:lnTo>
                  <a:pt x="1562702" y="5033"/>
                </a:lnTo>
                <a:lnTo>
                  <a:pt x="1613852" y="3977"/>
                </a:lnTo>
                <a:lnTo>
                  <a:pt x="1664460" y="2945"/>
                </a:lnTo>
                <a:lnTo>
                  <a:pt x="1714456" y="1937"/>
                </a:lnTo>
                <a:lnTo>
                  <a:pt x="1763774" y="956"/>
                </a:lnTo>
                <a:lnTo>
                  <a:pt x="1812345" y="0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67"/>
          <p:cNvSpPr/>
          <p:nvPr/>
        </p:nvSpPr>
        <p:spPr>
          <a:xfrm>
            <a:off x="5434760" y="2055819"/>
            <a:ext cx="162073" cy="120551"/>
          </a:xfrm>
          <a:custGeom>
            <a:avLst/>
            <a:gdLst/>
            <a:ahLst/>
            <a:cxnLst/>
            <a:rect l="l" t="t" r="r" b="b"/>
            <a:pathLst>
              <a:path w="230504" h="171450">
                <a:moveTo>
                  <a:pt x="230121" y="81381"/>
                </a:moveTo>
                <a:lnTo>
                  <a:pt x="0" y="0"/>
                </a:lnTo>
                <a:lnTo>
                  <a:pt x="3237" y="171411"/>
                </a:lnTo>
                <a:lnTo>
                  <a:pt x="230121" y="81381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8" name="object 68"/>
          <p:cNvSpPr/>
          <p:nvPr/>
        </p:nvSpPr>
        <p:spPr>
          <a:xfrm>
            <a:off x="4884657" y="2226345"/>
            <a:ext cx="556766" cy="131713"/>
          </a:xfrm>
          <a:custGeom>
            <a:avLst/>
            <a:gdLst/>
            <a:ahLst/>
            <a:cxnLst/>
            <a:rect l="l" t="t" r="r" b="b"/>
            <a:pathLst>
              <a:path w="791845" h="187325">
                <a:moveTo>
                  <a:pt x="0" y="186918"/>
                </a:moveTo>
                <a:lnTo>
                  <a:pt x="43397" y="176137"/>
                </a:lnTo>
                <a:lnTo>
                  <a:pt x="88637" y="164985"/>
                </a:lnTo>
                <a:lnTo>
                  <a:pt x="135746" y="153461"/>
                </a:lnTo>
                <a:lnTo>
                  <a:pt x="184752" y="141563"/>
                </a:lnTo>
                <a:lnTo>
                  <a:pt x="235682" y="129292"/>
                </a:lnTo>
                <a:lnTo>
                  <a:pt x="285676" y="117331"/>
                </a:lnTo>
                <a:lnTo>
                  <a:pt x="336080" y="105352"/>
                </a:lnTo>
                <a:lnTo>
                  <a:pt x="386792" y="93375"/>
                </a:lnTo>
                <a:lnTo>
                  <a:pt x="437710" y="81418"/>
                </a:lnTo>
                <a:lnTo>
                  <a:pt x="488732" y="69503"/>
                </a:lnTo>
                <a:lnTo>
                  <a:pt x="539754" y="57649"/>
                </a:lnTo>
                <a:lnTo>
                  <a:pt x="590676" y="45876"/>
                </a:lnTo>
                <a:lnTo>
                  <a:pt x="641393" y="34205"/>
                </a:lnTo>
                <a:lnTo>
                  <a:pt x="691805" y="22655"/>
                </a:lnTo>
                <a:lnTo>
                  <a:pt x="741809" y="11247"/>
                </a:lnTo>
                <a:lnTo>
                  <a:pt x="791302" y="0"/>
                </a:lnTo>
              </a:path>
            </a:pathLst>
          </a:custGeom>
          <a:ln w="42861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69"/>
          <p:cNvSpPr/>
          <p:nvPr/>
        </p:nvSpPr>
        <p:spPr>
          <a:xfrm>
            <a:off x="5427756" y="2167556"/>
            <a:ext cx="170111" cy="117872"/>
          </a:xfrm>
          <a:custGeom>
            <a:avLst/>
            <a:gdLst/>
            <a:ahLst/>
            <a:cxnLst/>
            <a:rect l="l" t="t" r="r" b="b"/>
            <a:pathLst>
              <a:path w="241935" h="167639">
                <a:moveTo>
                  <a:pt x="241757" y="33566"/>
                </a:moveTo>
                <a:lnTo>
                  <a:pt x="0" y="0"/>
                </a:lnTo>
                <a:lnTo>
                  <a:pt x="37537" y="167278"/>
                </a:lnTo>
                <a:lnTo>
                  <a:pt x="241757" y="33566"/>
                </a:lnTo>
                <a:close/>
              </a:path>
            </a:pathLst>
          </a:custGeom>
          <a:ln w="42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70"/>
          <p:cNvSpPr txBox="1"/>
          <p:nvPr/>
        </p:nvSpPr>
        <p:spPr>
          <a:xfrm>
            <a:off x="9551236" y="1433215"/>
            <a:ext cx="91529" cy="3570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1" name="object 71"/>
          <p:cNvSpPr txBox="1"/>
          <p:nvPr/>
        </p:nvSpPr>
        <p:spPr>
          <a:xfrm>
            <a:off x="8904779" y="1513582"/>
            <a:ext cx="1209525" cy="6619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5016" algn="ctr"/>
            <a:r>
              <a:rPr sz="2320" spc="-4" dirty="0">
                <a:solidFill>
                  <a:prstClr val="black"/>
                </a:solidFill>
                <a:latin typeface="Times New Roman"/>
                <a:cs typeface="Times New Roman"/>
              </a:rPr>
              <a:t>.</a:t>
            </a:r>
            <a:endParaRPr sz="232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88"/>
              </a:spcBef>
            </a:pP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person?</a:t>
            </a:r>
            <a:r>
              <a:rPr sz="1898" spc="-46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sz="1898" spc="-4" dirty="0">
                <a:solidFill>
                  <a:prstClr val="black"/>
                </a:solidFill>
                <a:latin typeface="Times New Roman"/>
                <a:cs typeface="Times New Roman"/>
              </a:rPr>
              <a:t>yes.</a:t>
            </a:r>
            <a:endParaRPr sz="1898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2" name="object 73"/>
          <p:cNvSpPr/>
          <p:nvPr/>
        </p:nvSpPr>
        <p:spPr>
          <a:xfrm>
            <a:off x="4046047" y="1259086"/>
            <a:ext cx="857029" cy="12724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74"/>
          <p:cNvSpPr/>
          <p:nvPr/>
        </p:nvSpPr>
        <p:spPr>
          <a:xfrm>
            <a:off x="4146474" y="1359545"/>
            <a:ext cx="669727" cy="1084957"/>
          </a:xfrm>
          <a:custGeom>
            <a:avLst/>
            <a:gdLst/>
            <a:ahLst/>
            <a:cxnLst/>
            <a:rect l="l" t="t" r="r" b="b"/>
            <a:pathLst>
              <a:path w="952500" h="1543050">
                <a:moveTo>
                  <a:pt x="0" y="0"/>
                </a:moveTo>
                <a:lnTo>
                  <a:pt x="952252" y="0"/>
                </a:lnTo>
                <a:lnTo>
                  <a:pt x="952252" y="1543050"/>
                </a:lnTo>
                <a:lnTo>
                  <a:pt x="0" y="1543050"/>
                </a:lnTo>
                <a:lnTo>
                  <a:pt x="0" y="0"/>
                </a:lnTo>
                <a:close/>
              </a:path>
            </a:pathLst>
          </a:custGeom>
          <a:ln w="42854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72"/>
          <p:cNvSpPr txBox="1"/>
          <p:nvPr/>
        </p:nvSpPr>
        <p:spPr>
          <a:xfrm>
            <a:off x="6368276" y="1581309"/>
            <a:ext cx="2102495" cy="984629"/>
          </a:xfrm>
          <a:prstGeom prst="rect">
            <a:avLst/>
          </a:prstGeom>
          <a:solidFill>
            <a:srgbClr val="FFFFFF"/>
          </a:solidFill>
          <a:ln w="1904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5"/>
              </a:spcBef>
            </a:pPr>
            <a:endParaRPr sz="21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R="12948" algn="r"/>
            <a:r>
              <a:rPr sz="2109" spc="-4" dirty="0">
                <a:solidFill>
                  <a:prstClr val="black"/>
                </a:solidFill>
                <a:latin typeface="Times New Roman"/>
                <a:cs typeface="Times New Roman"/>
              </a:rPr>
              <a:t>CNN</a:t>
            </a:r>
            <a:endParaRPr sz="2109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5" name="object 11"/>
          <p:cNvSpPr/>
          <p:nvPr/>
        </p:nvSpPr>
        <p:spPr>
          <a:xfrm>
            <a:off x="602122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14"/>
          <p:cNvSpPr/>
          <p:nvPr/>
        </p:nvSpPr>
        <p:spPr>
          <a:xfrm>
            <a:off x="8044788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7" name="object 15"/>
          <p:cNvSpPr/>
          <p:nvPr/>
        </p:nvSpPr>
        <p:spPr>
          <a:xfrm>
            <a:off x="8044769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16"/>
          <p:cNvSpPr/>
          <p:nvPr/>
        </p:nvSpPr>
        <p:spPr>
          <a:xfrm>
            <a:off x="7961423" y="2015877"/>
            <a:ext cx="241102" cy="0"/>
          </a:xfrm>
          <a:custGeom>
            <a:avLst/>
            <a:gdLst/>
            <a:ahLst/>
            <a:cxnLst/>
            <a:rect l="l" t="t" r="r" b="b"/>
            <a:pathLst>
              <a:path w="342900">
                <a:moveTo>
                  <a:pt x="0" y="0"/>
                </a:moveTo>
                <a:lnTo>
                  <a:pt x="342810" y="0"/>
                </a:lnTo>
                <a:lnTo>
                  <a:pt x="171405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17"/>
          <p:cNvSpPr/>
          <p:nvPr/>
        </p:nvSpPr>
        <p:spPr>
          <a:xfrm>
            <a:off x="7864007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0" y="0"/>
                </a:moveTo>
                <a:lnTo>
                  <a:pt x="14579" y="218871"/>
                </a:lnTo>
                <a:lnTo>
                  <a:pt x="481393" y="685800"/>
                </a:lnTo>
                <a:lnTo>
                  <a:pt x="466801" y="4669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18"/>
          <p:cNvSpPr/>
          <p:nvPr/>
        </p:nvSpPr>
        <p:spPr>
          <a:xfrm>
            <a:off x="7863990" y="1774775"/>
            <a:ext cx="338882" cy="482203"/>
          </a:xfrm>
          <a:custGeom>
            <a:avLst/>
            <a:gdLst/>
            <a:ahLst/>
            <a:cxnLst/>
            <a:rect l="l" t="t" r="r" b="b"/>
            <a:pathLst>
              <a:path w="481965" h="685800">
                <a:moveTo>
                  <a:pt x="14588" y="218884"/>
                </a:moveTo>
                <a:lnTo>
                  <a:pt x="481382" y="685800"/>
                </a:lnTo>
                <a:lnTo>
                  <a:pt x="466794" y="466915"/>
                </a:lnTo>
                <a:lnTo>
                  <a:pt x="0" y="0"/>
                </a:lnTo>
                <a:lnTo>
                  <a:pt x="14588" y="218884"/>
                </a:lnTo>
                <a:close/>
              </a:path>
            </a:pathLst>
          </a:custGeom>
          <a:ln w="190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19"/>
          <p:cNvSpPr/>
          <p:nvPr/>
        </p:nvSpPr>
        <p:spPr>
          <a:xfrm>
            <a:off x="7539606" y="1915418"/>
            <a:ext cx="482203" cy="221010"/>
          </a:xfrm>
          <a:custGeom>
            <a:avLst/>
            <a:gdLst/>
            <a:ahLst/>
            <a:cxnLst/>
            <a:rect l="l" t="t" r="r" b="b"/>
            <a:pathLst>
              <a:path w="685800" h="314325">
                <a:moveTo>
                  <a:pt x="0" y="0"/>
                </a:moveTo>
                <a:lnTo>
                  <a:pt x="685621" y="142875"/>
                </a:lnTo>
                <a:lnTo>
                  <a:pt x="342810" y="31432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20"/>
          <p:cNvSpPr/>
          <p:nvPr/>
        </p:nvSpPr>
        <p:spPr>
          <a:xfrm>
            <a:off x="7419102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21"/>
          <p:cNvSpPr/>
          <p:nvPr/>
        </p:nvSpPr>
        <p:spPr>
          <a:xfrm>
            <a:off x="7427281" y="1774775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4" name="object 22"/>
          <p:cNvSpPr/>
          <p:nvPr/>
        </p:nvSpPr>
        <p:spPr>
          <a:xfrm>
            <a:off x="6816489" y="1774775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23"/>
          <p:cNvSpPr/>
          <p:nvPr/>
        </p:nvSpPr>
        <p:spPr>
          <a:xfrm>
            <a:off x="6816489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24"/>
          <p:cNvSpPr/>
          <p:nvPr/>
        </p:nvSpPr>
        <p:spPr>
          <a:xfrm>
            <a:off x="7539627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7" name="object 25"/>
          <p:cNvSpPr/>
          <p:nvPr/>
        </p:nvSpPr>
        <p:spPr>
          <a:xfrm>
            <a:off x="7547800" y="1895326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26"/>
          <p:cNvSpPr/>
          <p:nvPr/>
        </p:nvSpPr>
        <p:spPr>
          <a:xfrm>
            <a:off x="6454947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27"/>
          <p:cNvSpPr/>
          <p:nvPr/>
        </p:nvSpPr>
        <p:spPr>
          <a:xfrm>
            <a:off x="6463125" y="165422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0" name="object 28"/>
          <p:cNvSpPr/>
          <p:nvPr/>
        </p:nvSpPr>
        <p:spPr>
          <a:xfrm>
            <a:off x="6575470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1" y="0"/>
                </a:lnTo>
                <a:lnTo>
                  <a:pt x="857021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29"/>
          <p:cNvSpPr/>
          <p:nvPr/>
        </p:nvSpPr>
        <p:spPr>
          <a:xfrm>
            <a:off x="6583645" y="1774775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30"/>
          <p:cNvSpPr/>
          <p:nvPr/>
        </p:nvSpPr>
        <p:spPr>
          <a:xfrm>
            <a:off x="6937008" y="1895326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3" name="object 31"/>
          <p:cNvSpPr/>
          <p:nvPr/>
        </p:nvSpPr>
        <p:spPr>
          <a:xfrm>
            <a:off x="693700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32"/>
          <p:cNvSpPr/>
          <p:nvPr/>
        </p:nvSpPr>
        <p:spPr>
          <a:xfrm>
            <a:off x="6695986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34" y="0"/>
                </a:lnTo>
                <a:lnTo>
                  <a:pt x="857034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33"/>
          <p:cNvSpPr/>
          <p:nvPr/>
        </p:nvSpPr>
        <p:spPr>
          <a:xfrm>
            <a:off x="6704164" y="1895326"/>
            <a:ext cx="602754" cy="602754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0" y="0"/>
                </a:moveTo>
                <a:lnTo>
                  <a:pt x="857027" y="0"/>
                </a:lnTo>
                <a:lnTo>
                  <a:pt x="857027" y="857250"/>
                </a:lnTo>
                <a:lnTo>
                  <a:pt x="0" y="85725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6" name="object 34"/>
          <p:cNvSpPr/>
          <p:nvPr/>
        </p:nvSpPr>
        <p:spPr>
          <a:xfrm>
            <a:off x="7660141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35"/>
          <p:cNvSpPr/>
          <p:nvPr/>
        </p:nvSpPr>
        <p:spPr>
          <a:xfrm>
            <a:off x="7668320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36"/>
          <p:cNvSpPr/>
          <p:nvPr/>
        </p:nvSpPr>
        <p:spPr>
          <a:xfrm>
            <a:off x="6937024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1" y="0"/>
                </a:lnTo>
                <a:lnTo>
                  <a:pt x="342811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9" name="object 37"/>
          <p:cNvSpPr/>
          <p:nvPr/>
        </p:nvSpPr>
        <p:spPr>
          <a:xfrm>
            <a:off x="6945203" y="2015877"/>
            <a:ext cx="241102" cy="241102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0" y="0"/>
                </a:moveTo>
                <a:lnTo>
                  <a:pt x="342810" y="0"/>
                </a:lnTo>
                <a:lnTo>
                  <a:pt x="342810" y="342900"/>
                </a:lnTo>
                <a:lnTo>
                  <a:pt x="0" y="342900"/>
                </a:lnTo>
                <a:lnTo>
                  <a:pt x="0" y="0"/>
                </a:lnTo>
                <a:close/>
              </a:path>
            </a:pathLst>
          </a:custGeom>
          <a:ln w="1904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38"/>
          <p:cNvSpPr/>
          <p:nvPr/>
        </p:nvSpPr>
        <p:spPr>
          <a:xfrm>
            <a:off x="7057528" y="2015877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0"/>
                </a:moveTo>
                <a:lnTo>
                  <a:pt x="1040088" y="171450"/>
                </a:lnTo>
                <a:lnTo>
                  <a:pt x="1040088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39"/>
          <p:cNvSpPr/>
          <p:nvPr/>
        </p:nvSpPr>
        <p:spPr>
          <a:xfrm>
            <a:off x="7057528" y="2136428"/>
            <a:ext cx="731341" cy="120551"/>
          </a:xfrm>
          <a:custGeom>
            <a:avLst/>
            <a:gdLst/>
            <a:ahLst/>
            <a:cxnLst/>
            <a:rect l="l" t="t" r="r" b="b"/>
            <a:pathLst>
              <a:path w="1040129" h="171450">
                <a:moveTo>
                  <a:pt x="0" y="171450"/>
                </a:moveTo>
                <a:lnTo>
                  <a:pt x="1040088" y="0"/>
                </a:lnTo>
                <a:lnTo>
                  <a:pt x="1040088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2" name="object 40"/>
          <p:cNvSpPr/>
          <p:nvPr/>
        </p:nvSpPr>
        <p:spPr>
          <a:xfrm>
            <a:off x="6139345" y="2015877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0"/>
                </a:moveTo>
                <a:lnTo>
                  <a:pt x="291408" y="33832"/>
                </a:lnTo>
                <a:lnTo>
                  <a:pt x="1317517" y="17145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41"/>
          <p:cNvSpPr/>
          <p:nvPr/>
        </p:nvSpPr>
        <p:spPr>
          <a:xfrm>
            <a:off x="6139345" y="2136428"/>
            <a:ext cx="926455" cy="120551"/>
          </a:xfrm>
          <a:custGeom>
            <a:avLst/>
            <a:gdLst/>
            <a:ahLst/>
            <a:cxnLst/>
            <a:rect l="l" t="t" r="r" b="b"/>
            <a:pathLst>
              <a:path w="1317625" h="171450">
                <a:moveTo>
                  <a:pt x="0" y="171450"/>
                </a:moveTo>
                <a:lnTo>
                  <a:pt x="1317517" y="0"/>
                </a:lnTo>
                <a:lnTo>
                  <a:pt x="1317517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53"/>
          <p:cNvSpPr/>
          <p:nvPr/>
        </p:nvSpPr>
        <p:spPr>
          <a:xfrm>
            <a:off x="8288218" y="2018301"/>
            <a:ext cx="349151" cy="11609"/>
          </a:xfrm>
          <a:custGeom>
            <a:avLst/>
            <a:gdLst/>
            <a:ahLst/>
            <a:cxnLst/>
            <a:rect l="l" t="t" r="r" b="b"/>
            <a:pathLst>
              <a:path w="496570" h="16510">
                <a:moveTo>
                  <a:pt x="0" y="0"/>
                </a:moveTo>
                <a:lnTo>
                  <a:pt x="496428" y="16173"/>
                </a:lnTo>
              </a:path>
            </a:pathLst>
          </a:custGeom>
          <a:ln w="42862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4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57725" y="2143125"/>
            <a:ext cx="2596307" cy="141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4" dirty="0">
                <a:solidFill>
                  <a:srgbClr val="FFFFFF"/>
                </a:solidFill>
                <a:cs typeface="Calibri"/>
              </a:rPr>
              <a:t>Linear</a:t>
            </a:r>
            <a:r>
              <a:rPr sz="2953" spc="-127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regression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>
              <a:spcBef>
                <a:spcPts val="8"/>
              </a:spcBef>
            </a:pP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sz="2953" spc="21" dirty="0">
                <a:solidFill>
                  <a:srgbClr val="FFFFFF"/>
                </a:solidFill>
                <a:cs typeface="Calibri"/>
              </a:rPr>
              <a:t>on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CNN</a:t>
            </a:r>
            <a:r>
              <a:rPr sz="2953" spc="-229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53" dirty="0">
                <a:solidFill>
                  <a:srgbClr val="FFFFFF"/>
                </a:solidFill>
                <a:cs typeface="Calibri"/>
              </a:rPr>
              <a:t>features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91" dirty="0">
                <a:solidFill>
                  <a:srgbClr val="FF9300"/>
                </a:solidFill>
              </a:rPr>
              <a:t>Step </a:t>
            </a:r>
            <a:r>
              <a:rPr spc="-56" dirty="0">
                <a:solidFill>
                  <a:srgbClr val="FF9300"/>
                </a:solidFill>
              </a:rPr>
              <a:t>4: </a:t>
            </a:r>
            <a:r>
              <a:rPr spc="46" dirty="0"/>
              <a:t>Object </a:t>
            </a:r>
            <a:r>
              <a:rPr spc="77" dirty="0"/>
              <a:t>proposal</a:t>
            </a:r>
            <a:r>
              <a:rPr spc="-485" dirty="0"/>
              <a:t> </a:t>
            </a:r>
            <a:r>
              <a:rPr spc="25" dirty="0"/>
              <a:t>refinement</a:t>
            </a:r>
          </a:p>
        </p:txBody>
      </p:sp>
      <p:sp>
        <p:nvSpPr>
          <p:cNvPr id="5" name="object 5"/>
          <p:cNvSpPr/>
          <p:nvPr/>
        </p:nvSpPr>
        <p:spPr>
          <a:xfrm>
            <a:off x="2162759" y="1728313"/>
            <a:ext cx="2232618" cy="2232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71922" y="1727421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4156" y="1777008"/>
            <a:ext cx="1062633" cy="1678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27735" y="1812726"/>
            <a:ext cx="964406" cy="1580555"/>
          </a:xfrm>
          <a:custGeom>
            <a:avLst/>
            <a:gdLst/>
            <a:ahLst/>
            <a:cxnLst/>
            <a:rect l="l" t="t" r="r" b="b"/>
            <a:pathLst>
              <a:path w="1371600" h="2247900">
                <a:moveTo>
                  <a:pt x="0" y="0"/>
                </a:moveTo>
                <a:lnTo>
                  <a:pt x="1371600" y="0"/>
                </a:lnTo>
                <a:lnTo>
                  <a:pt x="1371600" y="2247900"/>
                </a:lnTo>
                <a:lnTo>
                  <a:pt x="0" y="22479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4490" y="4093254"/>
            <a:ext cx="1370707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79471">
              <a:lnSpc>
                <a:spcPct val="103200"/>
              </a:lnSpc>
            </a:pPr>
            <a:r>
              <a:rPr sz="2953" dirty="0">
                <a:solidFill>
                  <a:srgbClr val="FFFFFF"/>
                </a:solidFill>
                <a:cs typeface="Calibri"/>
              </a:rPr>
              <a:t>Original  </a:t>
            </a:r>
            <a:r>
              <a:rPr sz="2953" spc="-25" dirty="0">
                <a:solidFill>
                  <a:srgbClr val="FFFFFF"/>
                </a:solidFill>
                <a:cs typeface="Calibri"/>
              </a:rPr>
              <a:t>p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r</a:t>
            </a:r>
            <a:r>
              <a:rPr sz="2953" spc="35" dirty="0">
                <a:solidFill>
                  <a:srgbClr val="FFFFFF"/>
                </a:solidFill>
                <a:cs typeface="Calibri"/>
              </a:rPr>
              <a:t>oposal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717024" y="1728313"/>
            <a:ext cx="2232618" cy="2232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726190" y="1727421"/>
            <a:ext cx="2223492" cy="2243584"/>
          </a:xfrm>
          <a:custGeom>
            <a:avLst/>
            <a:gdLst/>
            <a:ahLst/>
            <a:cxnLst/>
            <a:rect l="l" t="t" r="r" b="b"/>
            <a:pathLst>
              <a:path w="3162300" h="3190875">
                <a:moveTo>
                  <a:pt x="0" y="0"/>
                </a:moveTo>
                <a:lnTo>
                  <a:pt x="3162251" y="0"/>
                </a:lnTo>
                <a:lnTo>
                  <a:pt x="3162251" y="3190485"/>
                </a:lnTo>
                <a:lnTo>
                  <a:pt x="0" y="3190485"/>
                </a:lnTo>
                <a:lnTo>
                  <a:pt x="0" y="0"/>
                </a:lnTo>
                <a:close/>
              </a:path>
            </a:pathLst>
          </a:custGeom>
          <a:ln w="158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078391" y="1777008"/>
            <a:ext cx="1366242" cy="1982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131969" y="1812727"/>
            <a:ext cx="1268016" cy="1884164"/>
          </a:xfrm>
          <a:custGeom>
            <a:avLst/>
            <a:gdLst/>
            <a:ahLst/>
            <a:cxnLst/>
            <a:rect l="l" t="t" r="r" b="b"/>
            <a:pathLst>
              <a:path w="1803400" h="2679700">
                <a:moveTo>
                  <a:pt x="0" y="0"/>
                </a:moveTo>
                <a:lnTo>
                  <a:pt x="1803400" y="0"/>
                </a:lnTo>
                <a:lnTo>
                  <a:pt x="1803400" y="2679700"/>
                </a:lnTo>
                <a:lnTo>
                  <a:pt x="0" y="2679700"/>
                </a:lnTo>
                <a:lnTo>
                  <a:pt x="0" y="0"/>
                </a:lnTo>
                <a:close/>
              </a:path>
            </a:pathLst>
          </a:custGeom>
          <a:ln w="50800">
            <a:solidFill>
              <a:srgbClr val="FFFB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92119" y="4093254"/>
            <a:ext cx="3152180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835343">
              <a:lnSpc>
                <a:spcPct val="103200"/>
              </a:lnSpc>
            </a:pPr>
            <a:r>
              <a:rPr sz="2953" dirty="0">
                <a:solidFill>
                  <a:srgbClr val="FFFFFF"/>
                </a:solidFill>
                <a:cs typeface="Calibri"/>
              </a:rPr>
              <a:t>Predicted  object </a:t>
            </a:r>
            <a:r>
              <a:rPr sz="2953" spc="28" dirty="0">
                <a:solidFill>
                  <a:srgbClr val="FFFFFF"/>
                </a:solidFill>
                <a:cs typeface="Calibri"/>
              </a:rPr>
              <a:t>bounding</a:t>
            </a:r>
            <a:r>
              <a:rPr sz="2953" spc="-21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box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52816" y="2848436"/>
            <a:ext cx="2944118" cy="0"/>
          </a:xfrm>
          <a:custGeom>
            <a:avLst/>
            <a:gdLst/>
            <a:ahLst/>
            <a:cxnLst/>
            <a:rect l="l" t="t" r="r" b="b"/>
            <a:pathLst>
              <a:path w="4187190">
                <a:moveTo>
                  <a:pt x="4186821" y="0"/>
                </a:moveTo>
                <a:lnTo>
                  <a:pt x="4174121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66314" y="2805574"/>
            <a:ext cx="85725" cy="85725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30479" y="60960"/>
                </a:ln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188306" y="5893594"/>
            <a:ext cx="380627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18" dirty="0">
                <a:solidFill>
                  <a:srgbClr val="FF9300"/>
                </a:solidFill>
                <a:cs typeface="Calibri"/>
              </a:rPr>
              <a:t>Bounding-box</a:t>
            </a:r>
            <a:r>
              <a:rPr sz="2953" spc="-134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21" dirty="0">
                <a:solidFill>
                  <a:srgbClr val="FF9300"/>
                </a:solidFill>
                <a:cs typeface="Calibri"/>
              </a:rPr>
              <a:t>regression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34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28590" y="1166476"/>
            <a:ext cx="3962549" cy="614363"/>
          </a:xfrm>
          <a:custGeom>
            <a:avLst/>
            <a:gdLst/>
            <a:ahLst/>
            <a:cxnLst/>
            <a:rect l="l" t="t" r="r" b="b"/>
            <a:pathLst>
              <a:path w="5635625" h="873760">
                <a:moveTo>
                  <a:pt x="5635383" y="0"/>
                </a:moveTo>
                <a:lnTo>
                  <a:pt x="0" y="0"/>
                </a:lnTo>
                <a:lnTo>
                  <a:pt x="0" y="873582"/>
                </a:lnTo>
                <a:lnTo>
                  <a:pt x="5635383" y="873582"/>
                </a:lnTo>
                <a:lnTo>
                  <a:pt x="5635383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99898" y="1166476"/>
            <a:ext cx="1681460" cy="614363"/>
          </a:xfrm>
          <a:custGeom>
            <a:avLst/>
            <a:gdLst/>
            <a:ahLst/>
            <a:cxnLst/>
            <a:rect l="l" t="t" r="r" b="b"/>
            <a:pathLst>
              <a:path w="2391409" h="873760">
                <a:moveTo>
                  <a:pt x="2391308" y="0"/>
                </a:moveTo>
                <a:lnTo>
                  <a:pt x="0" y="0"/>
                </a:lnTo>
                <a:lnTo>
                  <a:pt x="0" y="873582"/>
                </a:lnTo>
                <a:lnTo>
                  <a:pt x="2391308" y="873582"/>
                </a:lnTo>
                <a:lnTo>
                  <a:pt x="2391308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90217" y="1166476"/>
            <a:ext cx="1473398" cy="614363"/>
          </a:xfrm>
          <a:custGeom>
            <a:avLst/>
            <a:gdLst/>
            <a:ahLst/>
            <a:cxnLst/>
            <a:rect l="l" t="t" r="r" b="b"/>
            <a:pathLst>
              <a:path w="2095500" h="873760">
                <a:moveTo>
                  <a:pt x="2095207" y="0"/>
                </a:moveTo>
                <a:lnTo>
                  <a:pt x="0" y="0"/>
                </a:lnTo>
                <a:lnTo>
                  <a:pt x="0" y="873582"/>
                </a:lnTo>
                <a:lnTo>
                  <a:pt x="2095207" y="873582"/>
                </a:lnTo>
                <a:lnTo>
                  <a:pt x="2095207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99898" y="3053828"/>
            <a:ext cx="1681460" cy="618827"/>
          </a:xfrm>
          <a:custGeom>
            <a:avLst/>
            <a:gdLst/>
            <a:ahLst/>
            <a:cxnLst/>
            <a:rect l="l" t="t" r="r" b="b"/>
            <a:pathLst>
              <a:path w="2391409" h="880110">
                <a:moveTo>
                  <a:pt x="2391308" y="0"/>
                </a:moveTo>
                <a:lnTo>
                  <a:pt x="0" y="0"/>
                </a:lnTo>
                <a:lnTo>
                  <a:pt x="0" y="879932"/>
                </a:lnTo>
                <a:lnTo>
                  <a:pt x="2391308" y="879932"/>
                </a:lnTo>
                <a:lnTo>
                  <a:pt x="2391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515195" y="1166476"/>
          <a:ext cx="7134819" cy="31381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6844"/>
                <a:gridCol w="1690318"/>
                <a:gridCol w="1477657"/>
              </a:tblGrid>
              <a:tr h="627629">
                <a:tc>
                  <a:txBody>
                    <a:bodyPr/>
                    <a:lstStyle/>
                    <a:p>
                      <a:endParaRPr sz="3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2007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</a:tr>
              <a:tr h="62762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DPM </a:t>
                      </a:r>
                      <a:r>
                        <a:rPr sz="22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v5 </a:t>
                      </a:r>
                      <a:r>
                        <a:rPr sz="22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(Girshick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33.7%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29.6%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200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UVA </a:t>
                      </a: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sel.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search 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(Uijlings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35.1%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Regionlets </a:t>
                      </a:r>
                      <a:r>
                        <a:rPr sz="22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(Wang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0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41.7%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23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SegDPM </a:t>
                      </a:r>
                      <a:r>
                        <a:rPr sz="22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(Fidler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b="1" spc="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40.4%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2470547" y="4313039"/>
            <a:ext cx="7268766" cy="1110566"/>
          </a:xfrm>
          <a:prstGeom prst="rect">
            <a:avLst/>
          </a:prstGeom>
        </p:spPr>
        <p:txBody>
          <a:bodyPr vert="horz" wrap="square" lIns="0" tIns="129927" rIns="0" bIns="0" rtlCol="0">
            <a:spAutoFit/>
          </a:bodyPr>
          <a:lstStyle/>
          <a:p>
            <a:pPr marL="93758">
              <a:spcBef>
                <a:spcPts val="1023"/>
              </a:spcBef>
              <a:tabLst>
                <a:tab pos="4550853" algn="l"/>
                <a:tab pos="6137156" algn="l"/>
              </a:tabLst>
            </a:pPr>
            <a:r>
              <a:rPr sz="2180" spc="-11" dirty="0">
                <a:solidFill>
                  <a:srgbClr val="FFFFFF"/>
                </a:solidFill>
                <a:cs typeface="Calibri"/>
              </a:rPr>
              <a:t>R-CNN	</a:t>
            </a:r>
            <a:r>
              <a:rPr sz="2039" spc="-14" dirty="0">
                <a:solidFill>
                  <a:srgbClr val="FF9300"/>
                </a:solidFill>
                <a:cs typeface="Calibri"/>
              </a:rPr>
              <a:t>54.2%	50.2%</a:t>
            </a:r>
            <a:endParaRPr sz="2039">
              <a:solidFill>
                <a:prstClr val="black"/>
              </a:solidFill>
              <a:cs typeface="Calibri"/>
            </a:endParaRPr>
          </a:p>
          <a:p>
            <a:pPr>
              <a:spcBef>
                <a:spcPts val="22"/>
              </a:spcBef>
            </a:pPr>
            <a:endParaRPr sz="200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3758">
              <a:tabLst>
                <a:tab pos="4514689" algn="l"/>
                <a:tab pos="6100992" algn="l"/>
              </a:tabLst>
            </a:pPr>
            <a:r>
              <a:rPr sz="2180" spc="-11" dirty="0">
                <a:solidFill>
                  <a:srgbClr val="FFFFFF"/>
                </a:solidFill>
                <a:cs typeface="Calibri"/>
              </a:rPr>
              <a:t>R-CNN  </a:t>
            </a:r>
            <a:r>
              <a:rPr sz="2180" spc="-42" dirty="0">
                <a:solidFill>
                  <a:srgbClr val="FFFFFF"/>
                </a:solidFill>
                <a:cs typeface="Calibri"/>
              </a:rPr>
              <a:t>+</a:t>
            </a:r>
            <a:r>
              <a:rPr sz="2180" spc="327" dirty="0">
                <a:solidFill>
                  <a:srgbClr val="FFFFFF"/>
                </a:solidFill>
                <a:cs typeface="Calibri"/>
              </a:rPr>
              <a:t> </a:t>
            </a:r>
            <a:r>
              <a:rPr sz="2180" dirty="0">
                <a:solidFill>
                  <a:srgbClr val="FFFFFF"/>
                </a:solidFill>
                <a:cs typeface="Calibri"/>
              </a:rPr>
              <a:t>bbox</a:t>
            </a:r>
            <a:r>
              <a:rPr sz="2180" spc="397" dirty="0">
                <a:solidFill>
                  <a:srgbClr val="FFFFFF"/>
                </a:solidFill>
                <a:cs typeface="Calibri"/>
              </a:rPr>
              <a:t> </a:t>
            </a:r>
            <a:r>
              <a:rPr sz="2180" spc="-18" dirty="0">
                <a:solidFill>
                  <a:srgbClr val="FFFFFF"/>
                </a:solidFill>
                <a:cs typeface="Calibri"/>
              </a:rPr>
              <a:t>regression	</a:t>
            </a:r>
            <a:r>
              <a:rPr sz="3058" b="1" spc="137" baseline="1915" dirty="0">
                <a:solidFill>
                  <a:srgbClr val="FF9300"/>
                </a:solidFill>
                <a:cs typeface="Calibri"/>
              </a:rPr>
              <a:t>58.5%	53.7%</a:t>
            </a:r>
            <a:endParaRPr sz="3058" baseline="1915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3397"/>
            <a:r>
              <a:rPr spc="35" dirty="0"/>
              <a:t>R-CNN </a:t>
            </a:r>
            <a:r>
              <a:rPr spc="49" dirty="0"/>
              <a:t>results </a:t>
            </a:r>
            <a:r>
              <a:rPr spc="70" dirty="0"/>
              <a:t>on</a:t>
            </a:r>
            <a:r>
              <a:rPr spc="-429" dirty="0"/>
              <a:t> </a:t>
            </a:r>
            <a:r>
              <a:rPr spc="77" dirty="0"/>
              <a:t>PASCAL</a:t>
            </a:r>
          </a:p>
        </p:txBody>
      </p:sp>
      <p:sp>
        <p:nvSpPr>
          <p:cNvPr id="10" name="object 10"/>
          <p:cNvSpPr/>
          <p:nvPr/>
        </p:nvSpPr>
        <p:spPr>
          <a:xfrm>
            <a:off x="2470547" y="4313039"/>
            <a:ext cx="7268766" cy="1384102"/>
          </a:xfrm>
          <a:custGeom>
            <a:avLst/>
            <a:gdLst/>
            <a:ahLst/>
            <a:cxnLst/>
            <a:rect l="l" t="t" r="r" b="b"/>
            <a:pathLst>
              <a:path w="10337800" h="1968500">
                <a:moveTo>
                  <a:pt x="0" y="0"/>
                </a:moveTo>
                <a:lnTo>
                  <a:pt x="10337800" y="0"/>
                </a:lnTo>
                <a:lnTo>
                  <a:pt x="10337800" y="1968500"/>
                </a:lnTo>
                <a:lnTo>
                  <a:pt x="0" y="19685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67251" y="4446985"/>
            <a:ext cx="6251228" cy="17041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592" algn="ctr"/>
            <a:r>
              <a:rPr sz="2953" spc="-46" dirty="0">
                <a:solidFill>
                  <a:srgbClr val="FF9300"/>
                </a:solidFill>
                <a:cs typeface="Calibri"/>
              </a:rPr>
              <a:t>Reference</a:t>
            </a:r>
            <a:r>
              <a:rPr sz="2953" spc="-112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7" dirty="0">
                <a:solidFill>
                  <a:srgbClr val="FF9300"/>
                </a:solidFill>
                <a:cs typeface="Calibri"/>
              </a:rPr>
              <a:t>systems</a:t>
            </a:r>
            <a:endParaRPr sz="2953">
              <a:solidFill>
                <a:prstClr val="black"/>
              </a:solidFill>
              <a:cs typeface="Calibri"/>
            </a:endParaRPr>
          </a:p>
          <a:p>
            <a:endParaRPr sz="2953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13"/>
              </a:spcBef>
            </a:pPr>
            <a:endParaRPr sz="2637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algn="ctr"/>
            <a:r>
              <a:rPr sz="2531" spc="-35" dirty="0">
                <a:solidFill>
                  <a:srgbClr val="FFFFFF"/>
                </a:solidFill>
                <a:cs typeface="Calibri"/>
              </a:rPr>
              <a:t>metric: </a:t>
            </a:r>
            <a:r>
              <a:rPr sz="2531" spc="4" dirty="0">
                <a:solidFill>
                  <a:srgbClr val="FFFFFF"/>
                </a:solidFill>
                <a:cs typeface="Calibri"/>
              </a:rPr>
              <a:t>mean </a:t>
            </a:r>
            <a:r>
              <a:rPr sz="2531" spc="-21" dirty="0">
                <a:solidFill>
                  <a:srgbClr val="FFFFFF"/>
                </a:solidFill>
                <a:cs typeface="Calibri"/>
              </a:rPr>
              <a:t>average </a:t>
            </a:r>
            <a:r>
              <a:rPr sz="2531" spc="4" dirty="0">
                <a:solidFill>
                  <a:srgbClr val="FFFFFF"/>
                </a:solidFill>
                <a:cs typeface="Calibri"/>
              </a:rPr>
              <a:t>precision </a:t>
            </a:r>
            <a:r>
              <a:rPr sz="2531" spc="-21" dirty="0">
                <a:solidFill>
                  <a:srgbClr val="FFFFFF"/>
                </a:solidFill>
                <a:cs typeface="Calibri"/>
              </a:rPr>
              <a:t>(higher </a:t>
            </a:r>
            <a:r>
              <a:rPr sz="2531" spc="14" dirty="0">
                <a:solidFill>
                  <a:srgbClr val="FFFFFF"/>
                </a:solidFill>
                <a:cs typeface="Calibri"/>
              </a:rPr>
              <a:t>is</a:t>
            </a:r>
            <a:r>
              <a:rPr sz="2531" spc="-352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49" dirty="0">
                <a:solidFill>
                  <a:srgbClr val="FFFFFF"/>
                </a:solidFill>
                <a:cs typeface="Calibri"/>
              </a:rPr>
              <a:t>better)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95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67251" y="5715000"/>
            <a:ext cx="6251228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5" dirty="0">
                <a:solidFill>
                  <a:srgbClr val="FFFFFF"/>
                </a:solidFill>
                <a:cs typeface="Calibri"/>
              </a:rPr>
              <a:t>metric: </a:t>
            </a:r>
            <a:r>
              <a:rPr sz="2531" spc="4" dirty="0">
                <a:solidFill>
                  <a:srgbClr val="FFFFFF"/>
                </a:solidFill>
                <a:cs typeface="Calibri"/>
              </a:rPr>
              <a:t>mean </a:t>
            </a:r>
            <a:r>
              <a:rPr sz="2531" spc="-21" dirty="0">
                <a:solidFill>
                  <a:srgbClr val="FFFFFF"/>
                </a:solidFill>
                <a:cs typeface="Calibri"/>
              </a:rPr>
              <a:t>average </a:t>
            </a:r>
            <a:r>
              <a:rPr sz="2531" spc="4" dirty="0">
                <a:solidFill>
                  <a:srgbClr val="FFFFFF"/>
                </a:solidFill>
                <a:cs typeface="Calibri"/>
              </a:rPr>
              <a:t>precision </a:t>
            </a:r>
            <a:r>
              <a:rPr sz="2531" spc="-21" dirty="0">
                <a:solidFill>
                  <a:srgbClr val="FFFFFF"/>
                </a:solidFill>
                <a:cs typeface="Calibri"/>
              </a:rPr>
              <a:t>(higher </a:t>
            </a:r>
            <a:r>
              <a:rPr sz="2531" spc="14" dirty="0">
                <a:solidFill>
                  <a:srgbClr val="FFFFFF"/>
                </a:solidFill>
                <a:cs typeface="Calibri"/>
              </a:rPr>
              <a:t>is</a:t>
            </a:r>
            <a:r>
              <a:rPr sz="2531" spc="-352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49" dirty="0">
                <a:solidFill>
                  <a:srgbClr val="FFFFFF"/>
                </a:solidFill>
                <a:cs typeface="Calibri"/>
              </a:rPr>
              <a:t>better)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28590" y="1166476"/>
            <a:ext cx="3962549" cy="614363"/>
          </a:xfrm>
          <a:custGeom>
            <a:avLst/>
            <a:gdLst/>
            <a:ahLst/>
            <a:cxnLst/>
            <a:rect l="l" t="t" r="r" b="b"/>
            <a:pathLst>
              <a:path w="5635625" h="873760">
                <a:moveTo>
                  <a:pt x="5635383" y="0"/>
                </a:moveTo>
                <a:lnTo>
                  <a:pt x="0" y="0"/>
                </a:lnTo>
                <a:lnTo>
                  <a:pt x="0" y="873582"/>
                </a:lnTo>
                <a:lnTo>
                  <a:pt x="5635383" y="873582"/>
                </a:lnTo>
                <a:lnTo>
                  <a:pt x="5635383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99898" y="1166476"/>
            <a:ext cx="1681460" cy="614363"/>
          </a:xfrm>
          <a:custGeom>
            <a:avLst/>
            <a:gdLst/>
            <a:ahLst/>
            <a:cxnLst/>
            <a:rect l="l" t="t" r="r" b="b"/>
            <a:pathLst>
              <a:path w="2391409" h="873760">
                <a:moveTo>
                  <a:pt x="2391308" y="0"/>
                </a:moveTo>
                <a:lnTo>
                  <a:pt x="0" y="0"/>
                </a:lnTo>
                <a:lnTo>
                  <a:pt x="0" y="873582"/>
                </a:lnTo>
                <a:lnTo>
                  <a:pt x="2391308" y="873582"/>
                </a:lnTo>
                <a:lnTo>
                  <a:pt x="2391308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90217" y="1166476"/>
            <a:ext cx="1473398" cy="614363"/>
          </a:xfrm>
          <a:custGeom>
            <a:avLst/>
            <a:gdLst/>
            <a:ahLst/>
            <a:cxnLst/>
            <a:rect l="l" t="t" r="r" b="b"/>
            <a:pathLst>
              <a:path w="2095500" h="873760">
                <a:moveTo>
                  <a:pt x="2095207" y="0"/>
                </a:moveTo>
                <a:lnTo>
                  <a:pt x="0" y="0"/>
                </a:lnTo>
                <a:lnTo>
                  <a:pt x="0" y="873582"/>
                </a:lnTo>
                <a:lnTo>
                  <a:pt x="2095207" y="873582"/>
                </a:lnTo>
                <a:lnTo>
                  <a:pt x="2095207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28590" y="4318021"/>
            <a:ext cx="3962549" cy="609898"/>
          </a:xfrm>
          <a:custGeom>
            <a:avLst/>
            <a:gdLst/>
            <a:ahLst/>
            <a:cxnLst/>
            <a:rect l="l" t="t" r="r" b="b"/>
            <a:pathLst>
              <a:path w="5635625" h="867409">
                <a:moveTo>
                  <a:pt x="5635383" y="0"/>
                </a:moveTo>
                <a:lnTo>
                  <a:pt x="0" y="0"/>
                </a:lnTo>
                <a:lnTo>
                  <a:pt x="0" y="867219"/>
                </a:lnTo>
                <a:lnTo>
                  <a:pt x="5635383" y="867219"/>
                </a:lnTo>
                <a:lnTo>
                  <a:pt x="5635383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28590" y="4936715"/>
            <a:ext cx="3962549" cy="623292"/>
          </a:xfrm>
          <a:custGeom>
            <a:avLst/>
            <a:gdLst/>
            <a:ahLst/>
            <a:cxnLst/>
            <a:rect l="l" t="t" r="r" b="b"/>
            <a:pathLst>
              <a:path w="5635625" h="886459">
                <a:moveTo>
                  <a:pt x="5635383" y="0"/>
                </a:moveTo>
                <a:lnTo>
                  <a:pt x="0" y="0"/>
                </a:lnTo>
                <a:lnTo>
                  <a:pt x="0" y="886282"/>
                </a:lnTo>
                <a:lnTo>
                  <a:pt x="5635383" y="886282"/>
                </a:lnTo>
                <a:lnTo>
                  <a:pt x="5635383" y="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99898" y="3053828"/>
            <a:ext cx="1681460" cy="618827"/>
          </a:xfrm>
          <a:custGeom>
            <a:avLst/>
            <a:gdLst/>
            <a:ahLst/>
            <a:cxnLst/>
            <a:rect l="l" t="t" r="r" b="b"/>
            <a:pathLst>
              <a:path w="2391409" h="880110">
                <a:moveTo>
                  <a:pt x="2391308" y="0"/>
                </a:moveTo>
                <a:lnTo>
                  <a:pt x="0" y="0"/>
                </a:lnTo>
                <a:lnTo>
                  <a:pt x="0" y="879932"/>
                </a:lnTo>
                <a:lnTo>
                  <a:pt x="2391308" y="879932"/>
                </a:lnTo>
                <a:lnTo>
                  <a:pt x="23913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528590" y="1166476"/>
          <a:ext cx="7134819" cy="43934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6844"/>
                <a:gridCol w="1690318"/>
                <a:gridCol w="1477657"/>
              </a:tblGrid>
              <a:tr h="627629">
                <a:tc>
                  <a:txBody>
                    <a:bodyPr/>
                    <a:lstStyle/>
                    <a:p>
                      <a:endParaRPr sz="2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2007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VOC</a:t>
                      </a:r>
                      <a:r>
                        <a:rPr sz="22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</a:tr>
              <a:tr h="62762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DPM </a:t>
                      </a:r>
                      <a:r>
                        <a:rPr sz="22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v5 </a:t>
                      </a:r>
                      <a:r>
                        <a:rPr sz="22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(Girshick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2011)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33.7%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29.6%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200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UVA </a:t>
                      </a:r>
                      <a:r>
                        <a:rPr sz="22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sel.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search </a:t>
                      </a:r>
                      <a:r>
                        <a:rPr sz="2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(Uijlings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35.1%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Regionlets </a:t>
                      </a:r>
                      <a:r>
                        <a:rPr sz="22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(Wang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0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41.7%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39.7%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23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SegDPM </a:t>
                      </a:r>
                      <a:r>
                        <a:rPr sz="22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(Fidler </a:t>
                      </a:r>
                      <a:r>
                        <a:rPr sz="22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 </a:t>
                      </a:r>
                      <a:r>
                        <a:rPr sz="22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al.</a:t>
                      </a:r>
                      <a:r>
                        <a:rPr sz="2200" spc="-2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2013)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40.4%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9300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22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R-CNN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93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9300"/>
                          </a:solidFill>
                          <a:latin typeface="Calibri"/>
                          <a:cs typeface="Calibri"/>
                        </a:rPr>
                        <a:t>54.2%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93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spc="-20" dirty="0">
                          <a:solidFill>
                            <a:srgbClr val="FF9300"/>
                          </a:solidFill>
                          <a:latin typeface="Calibri"/>
                          <a:cs typeface="Calibri"/>
                        </a:rPr>
                        <a:t>50.2%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9300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27632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500"/>
                        </a:spcBef>
                      </a:pPr>
                      <a:r>
                        <a:rPr sz="2200" b="1" spc="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R-CNN </a:t>
                      </a:r>
                      <a:r>
                        <a:rPr sz="2200" b="1" spc="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+ bbox</a:t>
                      </a:r>
                      <a:r>
                        <a:rPr sz="2200" b="1" spc="-3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200" b="1" spc="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regression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b="1" spc="130" dirty="0">
                          <a:solidFill>
                            <a:srgbClr val="FF9300"/>
                          </a:solidFill>
                          <a:latin typeface="Calibri"/>
                          <a:cs typeface="Calibri"/>
                        </a:rPr>
                        <a:t>58.5%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0"/>
                        </a:spcBef>
                      </a:pPr>
                      <a:r>
                        <a:rPr sz="2000" b="1" spc="130" dirty="0">
                          <a:solidFill>
                            <a:srgbClr val="FF9300"/>
                          </a:solidFill>
                          <a:latin typeface="Calibri"/>
                          <a:cs typeface="Calibri"/>
                        </a:rPr>
                        <a:t>53.7%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3397"/>
            <a:r>
              <a:rPr spc="35" dirty="0"/>
              <a:t>R-CNN </a:t>
            </a:r>
            <a:r>
              <a:rPr spc="49" dirty="0"/>
              <a:t>results </a:t>
            </a:r>
            <a:r>
              <a:rPr spc="70" dirty="0"/>
              <a:t>on</a:t>
            </a:r>
            <a:r>
              <a:rPr spc="-429" dirty="0"/>
              <a:t> </a:t>
            </a:r>
            <a:r>
              <a:rPr spc="77" dirty="0"/>
              <a:t>PASCAL</a:t>
            </a:r>
          </a:p>
        </p:txBody>
      </p:sp>
    </p:spTree>
    <p:extLst>
      <p:ext uri="{BB962C8B-B14F-4D97-AF65-F5344CB8AC3E}">
        <p14:creationId xmlns:p14="http://schemas.microsoft.com/office/powerpoint/2010/main" val="40766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pc="39" dirty="0"/>
              <a:t>ImageNet</a:t>
            </a:r>
            <a:r>
              <a:rPr spc="-141" dirty="0"/>
              <a:t> </a:t>
            </a:r>
            <a:r>
              <a:rPr spc="39" dirty="0"/>
              <a:t>detection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520910" y="2244752"/>
            <a:ext cx="5141268" cy="2113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83" marR="3572" algn="ctr">
              <a:lnSpc>
                <a:spcPct val="154800"/>
              </a:lnSpc>
            </a:pPr>
            <a:r>
              <a:rPr sz="2953" spc="-42" dirty="0">
                <a:solidFill>
                  <a:srgbClr val="FFFFFF"/>
                </a:solidFill>
                <a:cs typeface="Calibri"/>
              </a:rPr>
              <a:t>New </a:t>
            </a:r>
            <a:r>
              <a:rPr sz="2953" spc="14" dirty="0">
                <a:solidFill>
                  <a:srgbClr val="FFFFFF"/>
                </a:solidFill>
                <a:cs typeface="Calibri"/>
              </a:rPr>
              <a:t>challenge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introduced </a:t>
            </a:r>
            <a:r>
              <a:rPr sz="2953" spc="7" dirty="0">
                <a:solidFill>
                  <a:srgbClr val="FFFFFF"/>
                </a:solidFill>
                <a:cs typeface="Calibri"/>
              </a:rPr>
              <a:t>in</a:t>
            </a:r>
            <a:r>
              <a:rPr sz="2953" spc="-316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  </a:t>
            </a:r>
            <a:r>
              <a:rPr sz="2953" spc="-18" dirty="0">
                <a:solidFill>
                  <a:srgbClr val="FFFFFF"/>
                </a:solidFill>
                <a:cs typeface="Calibri"/>
              </a:rPr>
              <a:t>PASCAL-like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image </a:t>
            </a:r>
            <a:r>
              <a:rPr sz="2953" spc="-11" dirty="0">
                <a:solidFill>
                  <a:srgbClr val="FFFFFF"/>
                </a:solidFill>
                <a:cs typeface="Calibri"/>
              </a:rPr>
              <a:t>complexity  </a:t>
            </a:r>
            <a:r>
              <a:rPr sz="2953" b="1" spc="60" dirty="0">
                <a:solidFill>
                  <a:srgbClr val="FFFFFF"/>
                </a:solidFill>
                <a:cs typeface="Calibri"/>
              </a:rPr>
              <a:t>200 </a:t>
            </a:r>
            <a:r>
              <a:rPr sz="2953" dirty="0">
                <a:solidFill>
                  <a:srgbClr val="FFFFFF"/>
                </a:solidFill>
                <a:cs typeface="Calibri"/>
              </a:rPr>
              <a:t>object</a:t>
            </a:r>
            <a:r>
              <a:rPr sz="2953" spc="-26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categories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03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0225"/>
            <a:r>
              <a:rPr spc="35" dirty="0"/>
              <a:t>R-CNN </a:t>
            </a:r>
            <a:r>
              <a:rPr spc="109" dirty="0"/>
              <a:t>and</a:t>
            </a:r>
            <a:r>
              <a:rPr spc="-288" dirty="0"/>
              <a:t> </a:t>
            </a:r>
            <a:r>
              <a:rPr spc="25" dirty="0"/>
              <a:t>OverFeat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238125" y="1330524"/>
            <a:ext cx="6422678" cy="51730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8245"/>
            <a:r>
              <a:rPr sz="2953" spc="-14" dirty="0">
                <a:solidFill>
                  <a:srgbClr val="FF9300"/>
                </a:solidFill>
                <a:cs typeface="Calibri"/>
              </a:rPr>
              <a:t>R-CNN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7" dirty="0">
                <a:solidFill>
                  <a:srgbClr val="FFFFFF"/>
                </a:solidFill>
                <a:cs typeface="Calibri"/>
              </a:rPr>
              <a:t>developed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using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</a:t>
            </a:r>
            <a:r>
              <a:rPr sz="2953" spc="-313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67" dirty="0">
                <a:solidFill>
                  <a:srgbClr val="FFFFFF"/>
                </a:solidFill>
                <a:cs typeface="Calibri"/>
              </a:rPr>
              <a:t>VOC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-32" dirty="0">
                <a:solidFill>
                  <a:srgbClr val="FFFFFF"/>
                </a:solidFill>
                <a:cs typeface="Calibri"/>
              </a:rPr>
              <a:t>tested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 </a:t>
            </a:r>
            <a:r>
              <a:rPr sz="2953" spc="-88" dirty="0">
                <a:solidFill>
                  <a:srgbClr val="FFFFFF"/>
                </a:solidFill>
                <a:cs typeface="Calibri"/>
              </a:rPr>
              <a:t>VOC:</a:t>
            </a:r>
            <a:r>
              <a:rPr sz="2953" spc="-358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s-o-t-a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21" dirty="0">
                <a:solidFill>
                  <a:srgbClr val="FFFFFF"/>
                </a:solidFill>
                <a:cs typeface="Calibri"/>
              </a:rPr>
              <a:t>no </a:t>
            </a:r>
            <a:r>
              <a:rPr sz="2953" spc="-18" dirty="0">
                <a:solidFill>
                  <a:srgbClr val="FFFFFF"/>
                </a:solidFill>
                <a:cs typeface="Calibri"/>
              </a:rPr>
              <a:t>results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ILSVRC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 </a:t>
            </a:r>
            <a:r>
              <a:rPr sz="2953" spc="-18" dirty="0">
                <a:solidFill>
                  <a:srgbClr val="FFFFFF"/>
                </a:solidFill>
                <a:cs typeface="Calibri"/>
              </a:rPr>
              <a:t>(until</a:t>
            </a:r>
            <a:r>
              <a:rPr sz="2953" spc="-46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32" dirty="0">
                <a:solidFill>
                  <a:srgbClr val="FFFFFF"/>
                </a:solidFill>
                <a:cs typeface="Calibri"/>
              </a:rPr>
              <a:t>now)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>
              <a:spcBef>
                <a:spcPts val="8"/>
              </a:spcBef>
              <a:buClr>
                <a:srgbClr val="FFFFFF"/>
              </a:buClr>
              <a:buFont typeface="Calibri"/>
              <a:buChar char="–"/>
            </a:pPr>
            <a:endParaRPr sz="3269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48245">
              <a:tabLst>
                <a:tab pos="1859541" algn="l"/>
              </a:tabLst>
            </a:pPr>
            <a:r>
              <a:rPr sz="2953" spc="-39" dirty="0">
                <a:solidFill>
                  <a:srgbClr val="FF9300"/>
                </a:solidFill>
                <a:cs typeface="Calibri"/>
              </a:rPr>
              <a:t>OverFeat	</a:t>
            </a:r>
            <a:r>
              <a:rPr sz="2250" spc="-7" dirty="0">
                <a:solidFill>
                  <a:srgbClr val="FF9300"/>
                </a:solidFill>
                <a:cs typeface="Calibri"/>
              </a:rPr>
              <a:t>[Sermanet </a:t>
            </a:r>
            <a:r>
              <a:rPr sz="2250" spc="-56" dirty="0">
                <a:solidFill>
                  <a:srgbClr val="FF9300"/>
                </a:solidFill>
                <a:cs typeface="Calibri"/>
              </a:rPr>
              <a:t>et </a:t>
            </a:r>
            <a:r>
              <a:rPr sz="2250" spc="-7" dirty="0">
                <a:solidFill>
                  <a:srgbClr val="FF9300"/>
                </a:solidFill>
                <a:cs typeface="Calibri"/>
              </a:rPr>
              <a:t>al.</a:t>
            </a:r>
            <a:r>
              <a:rPr sz="2250" spc="-176" dirty="0">
                <a:solidFill>
                  <a:srgbClr val="FF9300"/>
                </a:solidFill>
                <a:cs typeface="Calibri"/>
              </a:rPr>
              <a:t> </a:t>
            </a:r>
            <a:r>
              <a:rPr sz="2250" spc="-63" dirty="0">
                <a:solidFill>
                  <a:srgbClr val="FF9300"/>
                </a:solidFill>
                <a:cs typeface="Calibri"/>
              </a:rPr>
              <a:t>2014]</a:t>
            </a:r>
            <a:endParaRPr sz="2250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7" dirty="0">
                <a:solidFill>
                  <a:srgbClr val="FFFFFF"/>
                </a:solidFill>
                <a:cs typeface="Calibri"/>
              </a:rPr>
              <a:t>developed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using ILSVRC</a:t>
            </a:r>
            <a:r>
              <a:rPr sz="2953" spc="-305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2013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-32" dirty="0">
                <a:solidFill>
                  <a:srgbClr val="FFFFFF"/>
                </a:solidFill>
                <a:cs typeface="Calibri"/>
              </a:rPr>
              <a:t>tested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ILSVRC </a:t>
            </a:r>
            <a:r>
              <a:rPr sz="2953" spc="-95" dirty="0">
                <a:solidFill>
                  <a:srgbClr val="FFFFFF"/>
                </a:solidFill>
                <a:cs typeface="Calibri"/>
              </a:rPr>
              <a:t>2013:</a:t>
            </a:r>
            <a:r>
              <a:rPr sz="2953" spc="-376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s-o-t-a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26860" indent="-254487">
              <a:spcBef>
                <a:spcPts val="112"/>
              </a:spcBef>
              <a:buFontTx/>
              <a:buChar char="–"/>
              <a:tabLst>
                <a:tab pos="827306" algn="l"/>
              </a:tabLst>
            </a:pPr>
            <a:r>
              <a:rPr sz="2953" spc="21" dirty="0">
                <a:solidFill>
                  <a:srgbClr val="FFFFFF"/>
                </a:solidFill>
                <a:cs typeface="Calibri"/>
              </a:rPr>
              <a:t>no </a:t>
            </a:r>
            <a:r>
              <a:rPr sz="2953" spc="-18" dirty="0">
                <a:solidFill>
                  <a:srgbClr val="FFFFFF"/>
                </a:solidFill>
                <a:cs typeface="Calibri"/>
              </a:rPr>
              <a:t>results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</a:t>
            </a:r>
            <a:r>
              <a:rPr sz="2953" spc="-40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67" dirty="0">
                <a:solidFill>
                  <a:srgbClr val="FFFFFF"/>
                </a:solidFill>
                <a:cs typeface="Calibri"/>
              </a:rPr>
              <a:t>VOC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"/>
              </a:spcBef>
            </a:pPr>
            <a:endParaRPr sz="2848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3375" spc="-4" dirty="0">
                <a:solidFill>
                  <a:srgbClr val="FF9300"/>
                </a:solidFill>
                <a:cs typeface="Calibri"/>
              </a:rPr>
              <a:t>No </a:t>
            </a:r>
            <a:r>
              <a:rPr sz="3375" spc="21" dirty="0">
                <a:solidFill>
                  <a:srgbClr val="FF9300"/>
                </a:solidFill>
                <a:cs typeface="Calibri"/>
              </a:rPr>
              <a:t>apples-to-apples</a:t>
            </a:r>
            <a:r>
              <a:rPr sz="3375" spc="-207" dirty="0">
                <a:solidFill>
                  <a:srgbClr val="FF9300"/>
                </a:solidFill>
                <a:cs typeface="Calibri"/>
              </a:rPr>
              <a:t> </a:t>
            </a:r>
            <a:r>
              <a:rPr sz="3375" spc="14" dirty="0">
                <a:solidFill>
                  <a:srgbClr val="FF9300"/>
                </a:solidFill>
                <a:cs typeface="Calibri"/>
              </a:rPr>
              <a:t>comparison</a:t>
            </a:r>
            <a:endParaRPr sz="3375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707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4869"/>
            <a:r>
              <a:rPr spc="35" dirty="0"/>
              <a:t>R-CNN </a:t>
            </a:r>
            <a:r>
              <a:rPr spc="70" dirty="0"/>
              <a:t>on </a:t>
            </a:r>
            <a:r>
              <a:rPr spc="39" dirty="0"/>
              <a:t>ImageNet</a:t>
            </a:r>
            <a:r>
              <a:rPr spc="-429" dirty="0"/>
              <a:t> </a:t>
            </a:r>
            <a:r>
              <a:rPr spc="39" dirty="0"/>
              <a:t>detection</a:t>
            </a:r>
          </a:p>
        </p:txBody>
      </p:sp>
      <p:sp>
        <p:nvSpPr>
          <p:cNvPr id="4" name="object 4"/>
          <p:cNvSpPr/>
          <p:nvPr/>
        </p:nvSpPr>
        <p:spPr>
          <a:xfrm>
            <a:off x="2827734" y="1005349"/>
            <a:ext cx="6527602" cy="5172075"/>
          </a:xfrm>
          <a:custGeom>
            <a:avLst/>
            <a:gdLst/>
            <a:ahLst/>
            <a:cxnLst/>
            <a:rect l="l" t="t" r="r" b="b"/>
            <a:pathLst>
              <a:path w="9283700" h="7355840">
                <a:moveTo>
                  <a:pt x="0" y="7355611"/>
                </a:moveTo>
                <a:lnTo>
                  <a:pt x="9283700" y="7355611"/>
                </a:lnTo>
                <a:lnTo>
                  <a:pt x="9283700" y="0"/>
                </a:lnTo>
                <a:lnTo>
                  <a:pt x="0" y="0"/>
                </a:lnTo>
                <a:lnTo>
                  <a:pt x="0" y="73556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164812" y="1397031"/>
            <a:ext cx="4976068" cy="4262140"/>
          </a:xfrm>
          <a:custGeom>
            <a:avLst/>
            <a:gdLst/>
            <a:ahLst/>
            <a:cxnLst/>
            <a:rect l="l" t="t" r="r" b="b"/>
            <a:pathLst>
              <a:path w="7077075" h="6061709">
                <a:moveTo>
                  <a:pt x="0" y="6061214"/>
                </a:moveTo>
                <a:lnTo>
                  <a:pt x="7076465" y="6061214"/>
                </a:lnTo>
                <a:lnTo>
                  <a:pt x="7076465" y="0"/>
                </a:lnTo>
                <a:lnTo>
                  <a:pt x="0" y="0"/>
                </a:lnTo>
                <a:lnTo>
                  <a:pt x="0" y="6061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64811" y="1397041"/>
            <a:ext cx="4976068" cy="4262140"/>
          </a:xfrm>
          <a:custGeom>
            <a:avLst/>
            <a:gdLst/>
            <a:ahLst/>
            <a:cxnLst/>
            <a:rect l="l" t="t" r="r" b="b"/>
            <a:pathLst>
              <a:path w="7077075" h="6061709">
                <a:moveTo>
                  <a:pt x="0" y="6061206"/>
                </a:moveTo>
                <a:lnTo>
                  <a:pt x="0" y="0"/>
                </a:lnTo>
                <a:lnTo>
                  <a:pt x="7076474" y="0"/>
                </a:lnTo>
                <a:lnTo>
                  <a:pt x="7076474" y="6061206"/>
                </a:lnTo>
                <a:lnTo>
                  <a:pt x="0" y="6061206"/>
                </a:lnTo>
              </a:path>
            </a:pathLst>
          </a:custGeom>
          <a:ln w="886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64810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64810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59324" y="1397041"/>
            <a:ext cx="0" cy="42863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568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59324" y="1780410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5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59324" y="2206374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69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159324" y="2632347"/>
            <a:ext cx="0" cy="85279"/>
          </a:xfrm>
          <a:custGeom>
            <a:avLst/>
            <a:gdLst/>
            <a:ahLst/>
            <a:cxnLst/>
            <a:rect l="l" t="t" r="r" b="b"/>
            <a:pathLst>
              <a:path h="121285">
                <a:moveTo>
                  <a:pt x="0" y="0"/>
                </a:moveTo>
                <a:lnTo>
                  <a:pt x="0" y="121174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159324" y="3058329"/>
            <a:ext cx="0" cy="2600771"/>
          </a:xfrm>
          <a:custGeom>
            <a:avLst/>
            <a:gdLst/>
            <a:ahLst/>
            <a:cxnLst/>
            <a:rect l="l" t="t" r="r" b="b"/>
            <a:pathLst>
              <a:path h="3698875">
                <a:moveTo>
                  <a:pt x="0" y="0"/>
                </a:moveTo>
                <a:lnTo>
                  <a:pt x="0" y="3698487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59324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154859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54859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49373" y="1397041"/>
            <a:ext cx="0" cy="3682157"/>
          </a:xfrm>
          <a:custGeom>
            <a:avLst/>
            <a:gdLst/>
            <a:ahLst/>
            <a:cxnLst/>
            <a:rect l="l" t="t" r="r" b="b"/>
            <a:pathLst>
              <a:path h="5236845">
                <a:moveTo>
                  <a:pt x="0" y="0"/>
                </a:moveTo>
                <a:lnTo>
                  <a:pt x="0" y="523668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49373" y="5598566"/>
            <a:ext cx="0" cy="6027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705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49373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44908" y="1397041"/>
            <a:ext cx="0" cy="3682157"/>
          </a:xfrm>
          <a:custGeom>
            <a:avLst/>
            <a:gdLst/>
            <a:ahLst/>
            <a:cxnLst/>
            <a:rect l="l" t="t" r="r" b="b"/>
            <a:pathLst>
              <a:path h="5236845">
                <a:moveTo>
                  <a:pt x="0" y="0"/>
                </a:moveTo>
                <a:lnTo>
                  <a:pt x="0" y="5236686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44908" y="5598566"/>
            <a:ext cx="0" cy="60275"/>
          </a:xfrm>
          <a:custGeom>
            <a:avLst/>
            <a:gdLst/>
            <a:ahLst/>
            <a:cxnLst/>
            <a:rect l="l" t="t" r="r" b="b"/>
            <a:pathLst>
              <a:path h="85725">
                <a:moveTo>
                  <a:pt x="0" y="0"/>
                </a:moveTo>
                <a:lnTo>
                  <a:pt x="0" y="85705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44908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140456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5905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40456" y="13970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5910">
            <a:solidFill>
              <a:srgbClr val="000000"/>
            </a:solidFill>
            <a:prstDash val="lgDash"/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164811" y="5658827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64811" y="1397041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140456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64811" y="5658827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64810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0"/>
                </a:moveTo>
                <a:lnTo>
                  <a:pt x="0" y="6061207"/>
                </a:lnTo>
              </a:path>
            </a:pathLst>
          </a:custGeom>
          <a:ln w="8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09799" y="5682634"/>
            <a:ext cx="11117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159324" y="5608958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159324" y="1397041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154859" y="5608958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54859" y="1397041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149373" y="5608958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49373" y="1397041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144908" y="5608958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8144908" y="1397041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40456" y="5608958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925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0456" y="1397041"/>
            <a:ext cx="0" cy="49113"/>
          </a:xfrm>
          <a:custGeom>
            <a:avLst/>
            <a:gdLst/>
            <a:ahLst/>
            <a:cxnLst/>
            <a:rect l="l" t="t" r="r" b="b"/>
            <a:pathLst>
              <a:path h="69850">
                <a:moveTo>
                  <a:pt x="0" y="0"/>
                </a:moveTo>
                <a:lnTo>
                  <a:pt x="0" y="69436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974363" y="5682634"/>
            <a:ext cx="332631" cy="47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090628" y="5444801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159929" y="5322116"/>
            <a:ext cx="913954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UIUC−IFP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090628" y="5018833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08391" y="4896143"/>
            <a:ext cx="46523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Delta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090628" y="4592860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999022" y="4470177"/>
            <a:ext cx="10746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GPU_UCLA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090628" y="4166885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77563" y="4044202"/>
            <a:ext cx="119657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SYSU_Vision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090628" y="3740922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222216" y="3618227"/>
            <a:ext cx="875556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Toronto</a:t>
            </a:r>
            <a:r>
              <a:rPr sz="1547" spc="-6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090628" y="3313912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877563" y="3191216"/>
            <a:ext cx="120729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*OverFeat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(1)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090628" y="2887937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148510" y="2765253"/>
            <a:ext cx="9246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*NEC−</a:t>
            </a:r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MU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090628" y="2461961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827735" y="2339278"/>
            <a:ext cx="1246138" cy="47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UvA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−Euvision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090628" y="2035998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877563" y="1913303"/>
            <a:ext cx="120729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*OverFeat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(2)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090628" y="1610023"/>
            <a:ext cx="50006" cy="0"/>
          </a:xfrm>
          <a:custGeom>
            <a:avLst/>
            <a:gdLst/>
            <a:ahLst/>
            <a:cxnLst/>
            <a:rect l="l" t="t" r="r" b="b"/>
            <a:pathLst>
              <a:path w="71120">
                <a:moveTo>
                  <a:pt x="70868" y="0"/>
                </a:moveTo>
                <a:lnTo>
                  <a:pt x="0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982413" y="1487340"/>
            <a:ext cx="109120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*R−CNN</a:t>
            </a:r>
            <a:r>
              <a:rPr sz="1547" spc="-6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14" dirty="0">
                <a:solidFill>
                  <a:prstClr val="black"/>
                </a:solidFill>
                <a:latin typeface="Arial"/>
                <a:cs typeface="Arial"/>
              </a:rPr>
              <a:t>BB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164811" y="5658827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164811" y="1397041"/>
            <a:ext cx="4976068" cy="0"/>
          </a:xfrm>
          <a:custGeom>
            <a:avLst/>
            <a:gdLst/>
            <a:ahLst/>
            <a:cxnLst/>
            <a:rect l="l" t="t" r="r" b="b"/>
            <a:pathLst>
              <a:path w="7077075">
                <a:moveTo>
                  <a:pt x="0" y="0"/>
                </a:moveTo>
                <a:lnTo>
                  <a:pt x="7076474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140456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164812" y="5274417"/>
            <a:ext cx="49113" cy="341114"/>
          </a:xfrm>
          <a:custGeom>
            <a:avLst/>
            <a:gdLst/>
            <a:ahLst/>
            <a:cxnLst/>
            <a:rect l="l" t="t" r="r" b="b"/>
            <a:pathLst>
              <a:path w="69850" h="485140">
                <a:moveTo>
                  <a:pt x="0" y="484658"/>
                </a:moveTo>
                <a:lnTo>
                  <a:pt x="69393" y="484658"/>
                </a:lnTo>
                <a:lnTo>
                  <a:pt x="69393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164810" y="5274416"/>
            <a:ext cx="49113" cy="341114"/>
          </a:xfrm>
          <a:custGeom>
            <a:avLst/>
            <a:gdLst/>
            <a:ahLst/>
            <a:cxnLst/>
            <a:rect l="l" t="t" r="r" b="b"/>
            <a:pathLst>
              <a:path w="69850" h="485140">
                <a:moveTo>
                  <a:pt x="0" y="484658"/>
                </a:moveTo>
                <a:lnTo>
                  <a:pt x="69397" y="484658"/>
                </a:lnTo>
                <a:lnTo>
                  <a:pt x="69397" y="0"/>
                </a:lnTo>
                <a:lnTo>
                  <a:pt x="0" y="0"/>
                </a:lnTo>
                <a:lnTo>
                  <a:pt x="0" y="484658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4164812" y="4848444"/>
            <a:ext cx="303163" cy="341114"/>
          </a:xfrm>
          <a:custGeom>
            <a:avLst/>
            <a:gdLst/>
            <a:ahLst/>
            <a:cxnLst/>
            <a:rect l="l" t="t" r="r" b="b"/>
            <a:pathLst>
              <a:path w="431164" h="485140">
                <a:moveTo>
                  <a:pt x="0" y="484658"/>
                </a:moveTo>
                <a:lnTo>
                  <a:pt x="431118" y="484658"/>
                </a:lnTo>
                <a:lnTo>
                  <a:pt x="431118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164811" y="4848443"/>
            <a:ext cx="303163" cy="341114"/>
          </a:xfrm>
          <a:custGeom>
            <a:avLst/>
            <a:gdLst/>
            <a:ahLst/>
            <a:cxnLst/>
            <a:rect l="l" t="t" r="r" b="b"/>
            <a:pathLst>
              <a:path w="431164" h="485140">
                <a:moveTo>
                  <a:pt x="0" y="484658"/>
                </a:moveTo>
                <a:lnTo>
                  <a:pt x="431125" y="484658"/>
                </a:lnTo>
                <a:lnTo>
                  <a:pt x="431125" y="0"/>
                </a:lnTo>
                <a:lnTo>
                  <a:pt x="0" y="0"/>
                </a:lnTo>
                <a:lnTo>
                  <a:pt x="0" y="484658"/>
                </a:lnTo>
              </a:path>
            </a:pathLst>
          </a:custGeom>
          <a:ln w="88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164812" y="4422475"/>
            <a:ext cx="487114" cy="341114"/>
          </a:xfrm>
          <a:custGeom>
            <a:avLst/>
            <a:gdLst/>
            <a:ahLst/>
            <a:cxnLst/>
            <a:rect l="l" t="t" r="r" b="b"/>
            <a:pathLst>
              <a:path w="692785" h="485140">
                <a:moveTo>
                  <a:pt x="0" y="484666"/>
                </a:moveTo>
                <a:lnTo>
                  <a:pt x="692443" y="484666"/>
                </a:lnTo>
                <a:lnTo>
                  <a:pt x="692443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164811" y="4422468"/>
            <a:ext cx="487114" cy="341114"/>
          </a:xfrm>
          <a:custGeom>
            <a:avLst/>
            <a:gdLst/>
            <a:ahLst/>
            <a:cxnLst/>
            <a:rect l="l" t="t" r="r" b="b"/>
            <a:pathLst>
              <a:path w="692785" h="485140">
                <a:moveTo>
                  <a:pt x="0" y="484672"/>
                </a:moveTo>
                <a:lnTo>
                  <a:pt x="692451" y="484672"/>
                </a:lnTo>
                <a:lnTo>
                  <a:pt x="692451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4164812" y="3996499"/>
            <a:ext cx="522387" cy="341114"/>
          </a:xfrm>
          <a:custGeom>
            <a:avLst/>
            <a:gdLst/>
            <a:ahLst/>
            <a:cxnLst/>
            <a:rect l="l" t="t" r="r" b="b"/>
            <a:pathLst>
              <a:path w="742950" h="485139">
                <a:moveTo>
                  <a:pt x="0" y="484658"/>
                </a:moveTo>
                <a:lnTo>
                  <a:pt x="742638" y="484658"/>
                </a:lnTo>
                <a:lnTo>
                  <a:pt x="742638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164810" y="3996505"/>
            <a:ext cx="522387" cy="341114"/>
          </a:xfrm>
          <a:custGeom>
            <a:avLst/>
            <a:gdLst/>
            <a:ahLst/>
            <a:cxnLst/>
            <a:rect l="l" t="t" r="r" b="b"/>
            <a:pathLst>
              <a:path w="742950" h="485139">
                <a:moveTo>
                  <a:pt x="0" y="484654"/>
                </a:moveTo>
                <a:lnTo>
                  <a:pt x="742643" y="484654"/>
                </a:lnTo>
                <a:lnTo>
                  <a:pt x="742643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4164812" y="3570526"/>
            <a:ext cx="572392" cy="341114"/>
          </a:xfrm>
          <a:custGeom>
            <a:avLst/>
            <a:gdLst/>
            <a:ahLst/>
            <a:cxnLst/>
            <a:rect l="l" t="t" r="r" b="b"/>
            <a:pathLst>
              <a:path w="814070" h="485139">
                <a:moveTo>
                  <a:pt x="0" y="484658"/>
                </a:moveTo>
                <a:lnTo>
                  <a:pt x="813507" y="484658"/>
                </a:lnTo>
                <a:lnTo>
                  <a:pt x="813507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4164811" y="3570529"/>
            <a:ext cx="572392" cy="341114"/>
          </a:xfrm>
          <a:custGeom>
            <a:avLst/>
            <a:gdLst/>
            <a:ahLst/>
            <a:cxnLst/>
            <a:rect l="l" t="t" r="r" b="b"/>
            <a:pathLst>
              <a:path w="814070" h="485139">
                <a:moveTo>
                  <a:pt x="0" y="484654"/>
                </a:moveTo>
                <a:lnTo>
                  <a:pt x="813511" y="484654"/>
                </a:lnTo>
                <a:lnTo>
                  <a:pt x="813511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164812" y="3143517"/>
            <a:ext cx="964406" cy="341114"/>
          </a:xfrm>
          <a:custGeom>
            <a:avLst/>
            <a:gdLst/>
            <a:ahLst/>
            <a:cxnLst/>
            <a:rect l="l" t="t" r="r" b="b"/>
            <a:pathLst>
              <a:path w="1371600" h="485139">
                <a:moveTo>
                  <a:pt x="0" y="484658"/>
                </a:moveTo>
                <a:lnTo>
                  <a:pt x="1371587" y="484658"/>
                </a:lnTo>
                <a:lnTo>
                  <a:pt x="1371587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164810" y="3143519"/>
            <a:ext cx="964406" cy="341114"/>
          </a:xfrm>
          <a:custGeom>
            <a:avLst/>
            <a:gdLst/>
            <a:ahLst/>
            <a:cxnLst/>
            <a:rect l="l" t="t" r="r" b="b"/>
            <a:pathLst>
              <a:path w="1371600" h="485139">
                <a:moveTo>
                  <a:pt x="0" y="484654"/>
                </a:moveTo>
                <a:lnTo>
                  <a:pt x="1371597" y="484654"/>
                </a:lnTo>
                <a:lnTo>
                  <a:pt x="1371597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164811" y="2717547"/>
            <a:ext cx="1039416" cy="341114"/>
          </a:xfrm>
          <a:custGeom>
            <a:avLst/>
            <a:gdLst/>
            <a:ahLst/>
            <a:cxnLst/>
            <a:rect l="l" t="t" r="r" b="b"/>
            <a:pathLst>
              <a:path w="1478279" h="485139">
                <a:moveTo>
                  <a:pt x="0" y="484666"/>
                </a:moveTo>
                <a:lnTo>
                  <a:pt x="1477899" y="484666"/>
                </a:lnTo>
                <a:lnTo>
                  <a:pt x="1477899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4164810" y="2717544"/>
            <a:ext cx="1039416" cy="341114"/>
          </a:xfrm>
          <a:custGeom>
            <a:avLst/>
            <a:gdLst/>
            <a:ahLst/>
            <a:cxnLst/>
            <a:rect l="l" t="t" r="r" b="b"/>
            <a:pathLst>
              <a:path w="1478279" h="485139">
                <a:moveTo>
                  <a:pt x="0" y="484672"/>
                </a:moveTo>
                <a:lnTo>
                  <a:pt x="1477899" y="484672"/>
                </a:lnTo>
                <a:lnTo>
                  <a:pt x="1477899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4164812" y="2291571"/>
            <a:ext cx="1124694" cy="341114"/>
          </a:xfrm>
          <a:custGeom>
            <a:avLst/>
            <a:gdLst/>
            <a:ahLst/>
            <a:cxnLst/>
            <a:rect l="l" t="t" r="r" b="b"/>
            <a:pathLst>
              <a:path w="1599564" h="485139">
                <a:moveTo>
                  <a:pt x="0" y="484658"/>
                </a:moveTo>
                <a:lnTo>
                  <a:pt x="1598955" y="484658"/>
                </a:lnTo>
                <a:lnTo>
                  <a:pt x="1598955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164811" y="2291581"/>
            <a:ext cx="1124694" cy="341114"/>
          </a:xfrm>
          <a:custGeom>
            <a:avLst/>
            <a:gdLst/>
            <a:ahLst/>
            <a:cxnLst/>
            <a:rect l="l" t="t" r="r" b="b"/>
            <a:pathLst>
              <a:path w="1599564" h="485139">
                <a:moveTo>
                  <a:pt x="0" y="484654"/>
                </a:moveTo>
                <a:lnTo>
                  <a:pt x="1598959" y="484654"/>
                </a:lnTo>
                <a:lnTo>
                  <a:pt x="1598959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164810" y="1397041"/>
            <a:ext cx="0" cy="4262140"/>
          </a:xfrm>
          <a:custGeom>
            <a:avLst/>
            <a:gdLst/>
            <a:ahLst/>
            <a:cxnLst/>
            <a:rect l="l" t="t" r="r" b="b"/>
            <a:pathLst>
              <a:path h="6061709">
                <a:moveTo>
                  <a:pt x="0" y="6061206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164812" y="1865598"/>
            <a:ext cx="1208633" cy="341114"/>
          </a:xfrm>
          <a:custGeom>
            <a:avLst/>
            <a:gdLst/>
            <a:ahLst/>
            <a:cxnLst/>
            <a:rect l="l" t="t" r="r" b="b"/>
            <a:pathLst>
              <a:path w="1718945" h="485139">
                <a:moveTo>
                  <a:pt x="0" y="484658"/>
                </a:moveTo>
                <a:lnTo>
                  <a:pt x="1718551" y="484658"/>
                </a:lnTo>
                <a:lnTo>
                  <a:pt x="1718551" y="0"/>
                </a:lnTo>
                <a:lnTo>
                  <a:pt x="0" y="0"/>
                </a:lnTo>
                <a:lnTo>
                  <a:pt x="0" y="48465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4164811" y="1865606"/>
            <a:ext cx="1208633" cy="341114"/>
          </a:xfrm>
          <a:custGeom>
            <a:avLst/>
            <a:gdLst/>
            <a:ahLst/>
            <a:cxnLst/>
            <a:rect l="l" t="t" r="r" b="b"/>
            <a:pathLst>
              <a:path w="1718945" h="485139">
                <a:moveTo>
                  <a:pt x="0" y="484654"/>
                </a:moveTo>
                <a:lnTo>
                  <a:pt x="1718549" y="484654"/>
                </a:lnTo>
                <a:lnTo>
                  <a:pt x="1718549" y="0"/>
                </a:lnTo>
                <a:lnTo>
                  <a:pt x="0" y="0"/>
                </a:lnTo>
                <a:lnTo>
                  <a:pt x="0" y="484654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164812" y="1439629"/>
            <a:ext cx="1562695" cy="341114"/>
          </a:xfrm>
          <a:custGeom>
            <a:avLst/>
            <a:gdLst/>
            <a:ahLst/>
            <a:cxnLst/>
            <a:rect l="l" t="t" r="r" b="b"/>
            <a:pathLst>
              <a:path w="2222500" h="485139">
                <a:moveTo>
                  <a:pt x="0" y="484666"/>
                </a:moveTo>
                <a:lnTo>
                  <a:pt x="2222004" y="484666"/>
                </a:lnTo>
                <a:lnTo>
                  <a:pt x="2222004" y="0"/>
                </a:lnTo>
                <a:lnTo>
                  <a:pt x="0" y="0"/>
                </a:lnTo>
                <a:lnTo>
                  <a:pt x="0" y="48466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164810" y="1439630"/>
            <a:ext cx="1562695" cy="341114"/>
          </a:xfrm>
          <a:custGeom>
            <a:avLst/>
            <a:gdLst/>
            <a:ahLst/>
            <a:cxnLst/>
            <a:rect l="l" t="t" r="r" b="b"/>
            <a:pathLst>
              <a:path w="2222500" h="485139">
                <a:moveTo>
                  <a:pt x="0" y="484672"/>
                </a:moveTo>
                <a:lnTo>
                  <a:pt x="2222014" y="484672"/>
                </a:lnTo>
                <a:lnTo>
                  <a:pt x="2222014" y="0"/>
                </a:lnTo>
                <a:lnTo>
                  <a:pt x="0" y="0"/>
                </a:lnTo>
                <a:lnTo>
                  <a:pt x="0" y="484672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862418" y="5682634"/>
            <a:ext cx="3588841" cy="474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232" algn="ctr">
              <a:lnSpc>
                <a:spcPts val="1698"/>
              </a:lnSpc>
              <a:tabLst>
                <a:tab pos="995178" algn="l"/>
                <a:tab pos="1989910" algn="l"/>
                <a:tab pos="2985088" algn="l"/>
              </a:tabLst>
            </a:pP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20	40	60	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951"/>
              </a:lnSpc>
            </a:pPr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mean average </a:t>
            </a:r>
            <a:r>
              <a:rPr sz="1758" dirty="0">
                <a:solidFill>
                  <a:prstClr val="black"/>
                </a:solidFill>
                <a:latin typeface="Arial"/>
                <a:cs typeface="Arial"/>
              </a:rPr>
              <a:t>precision </a:t>
            </a:r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(mAP) </a:t>
            </a:r>
            <a:r>
              <a:rPr sz="1758" dirty="0">
                <a:solidFill>
                  <a:prstClr val="black"/>
                </a:solidFill>
                <a:latin typeface="Arial"/>
                <a:cs typeface="Arial"/>
              </a:rPr>
              <a:t>in</a:t>
            </a:r>
            <a:r>
              <a:rPr sz="1758" spc="-3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%</a:t>
            </a:r>
            <a:endParaRPr sz="175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4844778" y="1010675"/>
            <a:ext cx="3614738" cy="2705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ILSVRC2013 </a:t>
            </a:r>
            <a:r>
              <a:rPr sz="1758" dirty="0">
                <a:solidFill>
                  <a:prstClr val="black"/>
                </a:solidFill>
                <a:latin typeface="Arial"/>
                <a:cs typeface="Arial"/>
              </a:rPr>
              <a:t>detection test </a:t>
            </a:r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set</a:t>
            </a:r>
            <a:r>
              <a:rPr sz="1758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758" spc="4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75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263435" y="5318999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1.0%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4517775" y="4893026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6.1%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4701520" y="4467061"/>
            <a:ext cx="45452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9.8%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736811" y="4041085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10.5%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786640" y="3615110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11.5%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179044" y="3188100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19.4%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253788" y="2762136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20.9%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338908" y="2336161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22.6%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5422995" y="1910186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24.3%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775959" y="1484223"/>
            <a:ext cx="5652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31.4%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560763" y="5079087"/>
            <a:ext cx="2518618" cy="519708"/>
          </a:xfrm>
          <a:custGeom>
            <a:avLst/>
            <a:gdLst/>
            <a:ahLst/>
            <a:cxnLst/>
            <a:rect l="l" t="t" r="r" b="b"/>
            <a:pathLst>
              <a:path w="3582034" h="739140">
                <a:moveTo>
                  <a:pt x="0" y="738814"/>
                </a:moveTo>
                <a:lnTo>
                  <a:pt x="3581768" y="738814"/>
                </a:lnTo>
                <a:lnTo>
                  <a:pt x="3581768" y="0"/>
                </a:lnTo>
                <a:lnTo>
                  <a:pt x="0" y="0"/>
                </a:lnTo>
                <a:lnTo>
                  <a:pt x="0" y="7388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560768" y="5079091"/>
            <a:ext cx="2518618" cy="519708"/>
          </a:xfrm>
          <a:custGeom>
            <a:avLst/>
            <a:gdLst/>
            <a:ahLst/>
            <a:cxnLst/>
            <a:rect l="l" t="t" r="r" b="b"/>
            <a:pathLst>
              <a:path w="3582034" h="739140">
                <a:moveTo>
                  <a:pt x="0" y="738814"/>
                </a:moveTo>
                <a:lnTo>
                  <a:pt x="0" y="0"/>
                </a:lnTo>
                <a:lnTo>
                  <a:pt x="3581776" y="0"/>
                </a:lnTo>
                <a:lnTo>
                  <a:pt x="3581776" y="738814"/>
                </a:lnTo>
                <a:lnTo>
                  <a:pt x="0" y="738814"/>
                </a:lnTo>
              </a:path>
            </a:pathLst>
          </a:custGeom>
          <a:ln w="886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560768" y="5598570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560768" y="5079091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6560767" y="5079091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9079204" y="5079091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560768" y="5598570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560767" y="5079091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6560768" y="5598570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560768" y="5079091"/>
            <a:ext cx="2518618" cy="0"/>
          </a:xfrm>
          <a:custGeom>
            <a:avLst/>
            <a:gdLst/>
            <a:ahLst/>
            <a:cxnLst/>
            <a:rect l="l" t="t" r="r" b="b"/>
            <a:pathLst>
              <a:path w="3582034">
                <a:moveTo>
                  <a:pt x="0" y="0"/>
                </a:moveTo>
                <a:lnTo>
                  <a:pt x="3581776" y="0"/>
                </a:lnTo>
              </a:path>
            </a:pathLst>
          </a:custGeom>
          <a:ln w="88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6560767" y="5079091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079204" y="5079091"/>
            <a:ext cx="0" cy="519708"/>
          </a:xfrm>
          <a:custGeom>
            <a:avLst/>
            <a:gdLst/>
            <a:ahLst/>
            <a:cxnLst/>
            <a:rect l="l" t="t" r="r" b="b"/>
            <a:pathLst>
              <a:path h="739140">
                <a:moveTo>
                  <a:pt x="0" y="738814"/>
                </a:moveTo>
                <a:lnTo>
                  <a:pt x="0" y="0"/>
                </a:lnTo>
              </a:path>
            </a:pathLst>
          </a:custGeom>
          <a:ln w="8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6634460" y="5126877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527080" y="260064"/>
                </a:lnTo>
                <a:lnTo>
                  <a:pt x="527080" y="0"/>
                </a:lnTo>
                <a:lnTo>
                  <a:pt x="0" y="0"/>
                </a:lnTo>
                <a:lnTo>
                  <a:pt x="0" y="26006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634464" y="5126881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0" y="0"/>
                </a:lnTo>
                <a:lnTo>
                  <a:pt x="527080" y="0"/>
                </a:lnTo>
                <a:lnTo>
                  <a:pt x="527080" y="260064"/>
                </a:lnTo>
                <a:lnTo>
                  <a:pt x="0" y="26006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7043486" y="5089303"/>
            <a:ext cx="1993999" cy="485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1800"/>
              </a:lnSpc>
            </a:pP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post</a:t>
            </a:r>
            <a:r>
              <a:rPr sz="154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competition</a:t>
            </a:r>
            <a:r>
              <a:rPr sz="154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result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competition</a:t>
            </a:r>
            <a:r>
              <a:rPr sz="1547" spc="-1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result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634460" y="5366880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527080" y="260064"/>
                </a:lnTo>
                <a:lnTo>
                  <a:pt x="527080" y="0"/>
                </a:lnTo>
                <a:lnTo>
                  <a:pt x="0" y="0"/>
                </a:lnTo>
                <a:lnTo>
                  <a:pt x="0" y="260064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6634464" y="5366880"/>
            <a:ext cx="371029" cy="183059"/>
          </a:xfrm>
          <a:custGeom>
            <a:avLst/>
            <a:gdLst/>
            <a:ahLst/>
            <a:cxnLst/>
            <a:rect l="l" t="t" r="r" b="b"/>
            <a:pathLst>
              <a:path w="527684" h="260350">
                <a:moveTo>
                  <a:pt x="0" y="260064"/>
                </a:moveTo>
                <a:lnTo>
                  <a:pt x="0" y="0"/>
                </a:lnTo>
                <a:lnTo>
                  <a:pt x="527080" y="0"/>
                </a:lnTo>
                <a:lnTo>
                  <a:pt x="527080" y="260064"/>
                </a:lnTo>
                <a:lnTo>
                  <a:pt x="0" y="260064"/>
                </a:lnTo>
              </a:path>
            </a:pathLst>
          </a:custGeom>
          <a:ln w="88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1974405" y="6188273"/>
            <a:ext cx="8234065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77" dirty="0">
                <a:solidFill>
                  <a:srgbClr val="FFFFFF"/>
                </a:solidFill>
                <a:cs typeface="Calibri"/>
              </a:rPr>
              <a:t>Get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the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R-CNN </a:t>
            </a:r>
            <a:r>
              <a:rPr sz="2953" spc="-42" dirty="0">
                <a:solidFill>
                  <a:srgbClr val="FFFFFF"/>
                </a:solidFill>
                <a:cs typeface="Calibri"/>
              </a:rPr>
              <a:t>arXiv </a:t>
            </a:r>
            <a:r>
              <a:rPr sz="2953" spc="-11" dirty="0">
                <a:solidFill>
                  <a:srgbClr val="FFFFFF"/>
                </a:solidFill>
                <a:cs typeface="Calibri"/>
              </a:rPr>
              <a:t>Tech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Report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at</a:t>
            </a:r>
            <a:r>
              <a:rPr sz="2953" spc="-362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39" dirty="0">
                <a:solidFill>
                  <a:srgbClr val="FFFFFF"/>
                </a:solidFill>
                <a:cs typeface="Calibri"/>
                <a:hlinkClick r:id="rId2"/>
              </a:rPr>
              <a:t>http://bit.ly/rcnn-tr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18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4271" y="568332"/>
            <a:ext cx="10358120" cy="898707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Classification </a:t>
            </a:r>
            <a:r>
              <a:rPr lang="en-US" i="0" spc="-10" dirty="0" smtClean="0">
                <a:solidFill>
                  <a:srgbClr val="000000"/>
                </a:solidFill>
                <a:latin typeface="Calibri Light"/>
                <a:cs typeface="Calibri Light"/>
              </a:rPr>
              <a:t>           </a:t>
            </a:r>
            <a:r>
              <a:rPr i="0" spc="-10" dirty="0" smtClean="0">
                <a:solidFill>
                  <a:srgbClr val="000000"/>
                </a:solidFill>
                <a:latin typeface="Calibri Light"/>
                <a:cs typeface="Calibri Light"/>
              </a:rPr>
              <a:t>Detection</a:t>
            </a:r>
            <a:endParaRPr i="0" spc="-1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00" y="1574291"/>
            <a:ext cx="3361944" cy="426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98139" y="1508378"/>
            <a:ext cx="1245870" cy="487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/>
              <a:buChar char=""/>
              <a:tabLst>
                <a:tab pos="469900" algn="l"/>
              </a:tabLst>
            </a:pPr>
            <a:r>
              <a:rPr sz="3200" spc="-5" dirty="0">
                <a:solidFill>
                  <a:srgbClr val="FF0000"/>
                </a:solidFill>
                <a:latin typeface="Segoe UI"/>
                <a:cs typeface="Segoe UI"/>
              </a:rPr>
              <a:t>Dog</a:t>
            </a:r>
            <a:endParaRPr sz="3200">
              <a:latin typeface="Segoe UI"/>
              <a:cs typeface="Segoe U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98139" y="1996059"/>
            <a:ext cx="1647825" cy="496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/>
              <a:buChar char=""/>
              <a:tabLst>
                <a:tab pos="469900" algn="l"/>
              </a:tabLst>
            </a:pPr>
            <a:r>
              <a:rPr sz="3200" spc="-5" dirty="0">
                <a:solidFill>
                  <a:srgbClr val="FF0000"/>
                </a:solidFill>
                <a:latin typeface="Segoe UI"/>
                <a:cs typeface="Segoe UI"/>
              </a:rPr>
              <a:t>Bridge</a:t>
            </a:r>
            <a:endParaRPr sz="3200">
              <a:latin typeface="Segoe UI"/>
              <a:cs typeface="Segoe U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82156" y="1574291"/>
            <a:ext cx="3363467" cy="4264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9711" y="3521964"/>
            <a:ext cx="1336548" cy="1539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84669" y="3566921"/>
            <a:ext cx="1191895" cy="1394460"/>
          </a:xfrm>
          <a:custGeom>
            <a:avLst/>
            <a:gdLst/>
            <a:ahLst/>
            <a:cxnLst/>
            <a:rect l="l" t="t" r="r" b="b"/>
            <a:pathLst>
              <a:path w="1191895" h="1394460">
                <a:moveTo>
                  <a:pt x="0" y="1394459"/>
                </a:moveTo>
                <a:lnTo>
                  <a:pt x="1191768" y="1394459"/>
                </a:lnTo>
                <a:lnTo>
                  <a:pt x="1191768" y="0"/>
                </a:lnTo>
                <a:lnTo>
                  <a:pt x="0" y="0"/>
                </a:lnTo>
                <a:lnTo>
                  <a:pt x="0" y="1394459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78723" y="3697223"/>
            <a:ext cx="1872996" cy="1665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23681" y="3742182"/>
            <a:ext cx="1728470" cy="1521460"/>
          </a:xfrm>
          <a:custGeom>
            <a:avLst/>
            <a:gdLst/>
            <a:ahLst/>
            <a:cxnLst/>
            <a:rect l="l" t="t" r="r" b="b"/>
            <a:pathLst>
              <a:path w="1728470" h="1521460">
                <a:moveTo>
                  <a:pt x="0" y="1520952"/>
                </a:moveTo>
                <a:lnTo>
                  <a:pt x="1728216" y="1520952"/>
                </a:lnTo>
                <a:lnTo>
                  <a:pt x="1728216" y="0"/>
                </a:lnTo>
                <a:lnTo>
                  <a:pt x="0" y="0"/>
                </a:lnTo>
                <a:lnTo>
                  <a:pt x="0" y="1520952"/>
                </a:lnTo>
                <a:close/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48271" y="3448811"/>
            <a:ext cx="888492" cy="640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15657" y="3545585"/>
            <a:ext cx="50292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Segoe UI"/>
                <a:cs typeface="Segoe UI"/>
              </a:rPr>
              <a:t>Dog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87283" y="3649979"/>
            <a:ext cx="888492" cy="640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155051" y="3745865"/>
            <a:ext cx="502920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Segoe UI"/>
                <a:cs typeface="Segoe UI"/>
              </a:rPr>
              <a:t>Dog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74975" y="6092240"/>
            <a:ext cx="198437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Easyish, </a:t>
            </a:r>
            <a:r>
              <a:rPr sz="2000" spc="-5" dirty="0">
                <a:latin typeface="Calibri"/>
                <a:cs typeface="Calibri"/>
              </a:rPr>
              <a:t>these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5" dirty="0">
                <a:latin typeface="Calibri"/>
                <a:cs typeface="Calibri"/>
              </a:rPr>
              <a:t>days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96657" y="6092240"/>
            <a:ext cx="2258695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Still quite </a:t>
            </a:r>
            <a:r>
              <a:rPr sz="2000" dirty="0">
                <a:latin typeface="Calibri"/>
                <a:cs typeface="Calibri"/>
              </a:rPr>
              <a:t>a lot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harder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537959" y="2324100"/>
            <a:ext cx="3508248" cy="134264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82918" y="2369057"/>
            <a:ext cx="3363595" cy="1198245"/>
          </a:xfrm>
          <a:custGeom>
            <a:avLst/>
            <a:gdLst/>
            <a:ahLst/>
            <a:cxnLst/>
            <a:rect l="l" t="t" r="r" b="b"/>
            <a:pathLst>
              <a:path w="3363595" h="1198245">
                <a:moveTo>
                  <a:pt x="0" y="1197864"/>
                </a:moveTo>
                <a:lnTo>
                  <a:pt x="3363468" y="1197864"/>
                </a:lnTo>
                <a:lnTo>
                  <a:pt x="3363468" y="0"/>
                </a:lnTo>
                <a:lnTo>
                  <a:pt x="0" y="0"/>
                </a:lnTo>
                <a:lnTo>
                  <a:pt x="0" y="119786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41819" y="2279904"/>
            <a:ext cx="1138427" cy="640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109586" y="2376423"/>
            <a:ext cx="753745" cy="314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FF0000"/>
                </a:solidFill>
                <a:latin typeface="Segoe UI"/>
                <a:cs typeface="Segoe UI"/>
              </a:rPr>
              <a:t>Brid</a:t>
            </a:r>
            <a:r>
              <a:rPr sz="2000" dirty="0">
                <a:solidFill>
                  <a:srgbClr val="FF0000"/>
                </a:solidFill>
                <a:latin typeface="Segoe UI"/>
                <a:cs typeface="Segoe UI"/>
              </a:rPr>
              <a:t>ge</a:t>
            </a:r>
            <a:endParaRPr sz="2000">
              <a:latin typeface="Segoe UI"/>
              <a:cs typeface="Segoe UI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4939664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0682"/>
            <a:r>
              <a:rPr spc="25" dirty="0"/>
              <a:t>Detection </a:t>
            </a:r>
            <a:r>
              <a:rPr spc="63" dirty="0"/>
              <a:t>speed </a:t>
            </a:r>
            <a:r>
              <a:rPr spc="-288" dirty="0"/>
              <a:t>&amp;</a:t>
            </a:r>
            <a:r>
              <a:rPr spc="-394" dirty="0"/>
              <a:t> </a:t>
            </a:r>
            <a:r>
              <a:rPr spc="88" dirty="0"/>
              <a:t>scalability</a:t>
            </a:r>
          </a:p>
        </p:txBody>
      </p:sp>
      <p:sp>
        <p:nvSpPr>
          <p:cNvPr id="4" name="object 4"/>
          <p:cNvSpPr/>
          <p:nvPr/>
        </p:nvSpPr>
        <p:spPr>
          <a:xfrm>
            <a:off x="4752082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2082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2082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535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1535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1535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39918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39918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9918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9371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79371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9371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18824" y="1151930"/>
            <a:ext cx="0" cy="2080617"/>
          </a:xfrm>
          <a:custGeom>
            <a:avLst/>
            <a:gdLst/>
            <a:ahLst/>
            <a:cxnLst/>
            <a:rect l="l" t="t" r="r" b="b"/>
            <a:pathLst>
              <a:path h="2959100">
                <a:moveTo>
                  <a:pt x="0" y="2959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12629" y="1147465"/>
            <a:ext cx="0" cy="2080617"/>
          </a:xfrm>
          <a:custGeom>
            <a:avLst/>
            <a:gdLst/>
            <a:ahLst/>
            <a:cxnLst/>
            <a:rect l="l" t="t" r="r" b="b"/>
            <a:pathLst>
              <a:path h="2959100">
                <a:moveTo>
                  <a:pt x="0" y="2959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38717" y="1462236"/>
            <a:ext cx="13166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74" dirty="0">
                <a:solidFill>
                  <a:srgbClr val="FFFFFF"/>
                </a:solidFill>
                <a:cs typeface="Calibri"/>
              </a:rPr>
              <a:t>20</a:t>
            </a:r>
            <a:r>
              <a:rPr sz="2531" spc="-12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28" dirty="0">
                <a:solidFill>
                  <a:srgbClr val="FFFFFF"/>
                </a:solidFill>
                <a:cs typeface="Calibri"/>
              </a:rPr>
              <a:t>classes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4735" y="2502545"/>
            <a:ext cx="147071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74" dirty="0">
                <a:solidFill>
                  <a:srgbClr val="FFFFFF"/>
                </a:solidFill>
                <a:cs typeface="Calibri"/>
              </a:rPr>
              <a:t>200</a:t>
            </a:r>
            <a:r>
              <a:rPr sz="2531" spc="-123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28" dirty="0">
                <a:solidFill>
                  <a:srgbClr val="FFFFFF"/>
                </a:solidFill>
                <a:cs typeface="Calibri"/>
              </a:rPr>
              <a:t>classes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7145" y="3411141"/>
            <a:ext cx="30227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1" dirty="0">
                <a:solidFill>
                  <a:srgbClr val="FFFFFF"/>
                </a:solidFill>
                <a:cs typeface="Calibri"/>
              </a:rPr>
              <a:t>0s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39623" y="3411141"/>
            <a:ext cx="30227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1" dirty="0">
                <a:solidFill>
                  <a:srgbClr val="FFFFFF"/>
                </a:solidFill>
                <a:cs typeface="Calibri"/>
              </a:rPr>
              <a:t>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68670" y="3411141"/>
            <a:ext cx="52685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49" dirty="0">
                <a:solidFill>
                  <a:srgbClr val="FFFFFF"/>
                </a:solidFill>
                <a:cs typeface="Calibri"/>
              </a:rPr>
              <a:t>7.5s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45110" y="3411141"/>
            <a:ext cx="456307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9" dirty="0">
                <a:solidFill>
                  <a:srgbClr val="FFFFFF"/>
                </a:solidFill>
                <a:cs typeface="Calibri"/>
              </a:rPr>
              <a:t>10s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74156" y="3411141"/>
            <a:ext cx="68044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53" dirty="0">
                <a:solidFill>
                  <a:srgbClr val="FFFFFF"/>
                </a:solidFill>
                <a:cs typeface="Calibri"/>
              </a:rPr>
              <a:t>12.5s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87445" y="2294930"/>
            <a:ext cx="89297" cy="821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32205" y="2339578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7632">
            <a:solidFill>
              <a:srgbClr val="8352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78516" y="1250156"/>
            <a:ext cx="80367" cy="821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18529" y="1294805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3175">
            <a:solidFill>
              <a:srgbClr val="8352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78516" y="2294930"/>
            <a:ext cx="89297" cy="821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122548" y="2339578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19837">
            <a:solidFill>
              <a:srgbClr val="CA423E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078516" y="1250156"/>
            <a:ext cx="80367" cy="821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116918" y="1294805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3822">
            <a:solidFill>
              <a:srgbClr val="CA423E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17406" y="2294930"/>
            <a:ext cx="3241477" cy="8215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55616" y="2339578"/>
            <a:ext cx="3160216" cy="750094"/>
          </a:xfrm>
          <a:custGeom>
            <a:avLst/>
            <a:gdLst/>
            <a:ahLst/>
            <a:cxnLst/>
            <a:rect l="l" t="t" r="r" b="b"/>
            <a:pathLst>
              <a:path w="4494530" h="1066800">
                <a:moveTo>
                  <a:pt x="0" y="1066800"/>
                </a:moveTo>
                <a:lnTo>
                  <a:pt x="4494161" y="1066800"/>
                </a:lnTo>
                <a:lnTo>
                  <a:pt x="4494161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17406" y="1250156"/>
            <a:ext cx="3241477" cy="8215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55616" y="1294805"/>
            <a:ext cx="3160216" cy="750094"/>
          </a:xfrm>
          <a:custGeom>
            <a:avLst/>
            <a:gdLst/>
            <a:ahLst/>
            <a:cxnLst/>
            <a:rect l="l" t="t" r="r" b="b"/>
            <a:pathLst>
              <a:path w="4494530" h="1066800">
                <a:moveTo>
                  <a:pt x="0" y="1066800"/>
                </a:moveTo>
                <a:lnTo>
                  <a:pt x="4494161" y="1066800"/>
                </a:lnTo>
                <a:lnTo>
                  <a:pt x="4494161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06516" y="2294930"/>
            <a:ext cx="1491258" cy="821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50002" y="2339578"/>
            <a:ext cx="1405979" cy="750094"/>
          </a:xfrm>
          <a:custGeom>
            <a:avLst/>
            <a:gdLst/>
            <a:ahLst/>
            <a:cxnLst/>
            <a:rect l="l" t="t" r="r" b="b"/>
            <a:pathLst>
              <a:path w="1999614" h="1066800">
                <a:moveTo>
                  <a:pt x="0" y="1066800"/>
                </a:moveTo>
                <a:lnTo>
                  <a:pt x="1999094" y="1066800"/>
                </a:lnTo>
                <a:lnTo>
                  <a:pt x="1999094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06516" y="1250156"/>
            <a:ext cx="1491258" cy="821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50002" y="1294805"/>
            <a:ext cx="1405979" cy="750094"/>
          </a:xfrm>
          <a:custGeom>
            <a:avLst/>
            <a:gdLst/>
            <a:ahLst/>
            <a:cxnLst/>
            <a:rect l="l" t="t" r="r" b="b"/>
            <a:pathLst>
              <a:path w="1999614" h="1066800">
                <a:moveTo>
                  <a:pt x="0" y="1066800"/>
                </a:moveTo>
                <a:lnTo>
                  <a:pt x="1999094" y="1066800"/>
                </a:lnTo>
                <a:lnTo>
                  <a:pt x="1999094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381375" y="2294930"/>
            <a:ext cx="1205508" cy="821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17094" y="2339578"/>
            <a:ext cx="1133177" cy="750094"/>
          </a:xfrm>
          <a:custGeom>
            <a:avLst/>
            <a:gdLst/>
            <a:ahLst/>
            <a:cxnLst/>
            <a:rect l="l" t="t" r="r" b="b"/>
            <a:pathLst>
              <a:path w="1611629" h="1066800">
                <a:moveTo>
                  <a:pt x="0" y="1066800"/>
                </a:moveTo>
                <a:lnTo>
                  <a:pt x="1611249" y="1066800"/>
                </a:lnTo>
                <a:lnTo>
                  <a:pt x="161124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81375" y="1250156"/>
            <a:ext cx="1205508" cy="821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417094" y="1294805"/>
            <a:ext cx="1133177" cy="750094"/>
          </a:xfrm>
          <a:custGeom>
            <a:avLst/>
            <a:gdLst/>
            <a:ahLst/>
            <a:cxnLst/>
            <a:rect l="l" t="t" r="r" b="b"/>
            <a:pathLst>
              <a:path w="1611629" h="1066800">
                <a:moveTo>
                  <a:pt x="0" y="1066800"/>
                </a:moveTo>
                <a:lnTo>
                  <a:pt x="1611249" y="1066800"/>
                </a:lnTo>
                <a:lnTo>
                  <a:pt x="161124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55086" y="2643188"/>
            <a:ext cx="366117" cy="1875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52683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5.9s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55086" y="1598414"/>
            <a:ext cx="366117" cy="1875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69086" y="2643188"/>
            <a:ext cx="366117" cy="187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69889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2.6s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69086" y="1598414"/>
            <a:ext cx="366117" cy="187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801070" y="2643188"/>
            <a:ext cx="366117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98400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2.1s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801070" y="1598414"/>
            <a:ext cx="366117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95996" y="1268016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CA423E"/>
                </a:solidFill>
                <a:cs typeface="Calibri"/>
              </a:rPr>
              <a:t>0.005s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069586" y="1312664"/>
            <a:ext cx="464344" cy="1964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112394" y="1363840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13856" y="2330649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CA423E"/>
                </a:solidFill>
                <a:cs typeface="Calibri"/>
              </a:rPr>
              <a:t>0.026s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096375" y="2375297"/>
            <a:ext cx="455414" cy="1964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132094" y="2423516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363372" y="4033852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817357" y="3411141"/>
            <a:ext cx="1871663" cy="92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6" algn="ctr"/>
            <a:r>
              <a:rPr sz="2531" spc="-49" dirty="0">
                <a:solidFill>
                  <a:srgbClr val="FFFFFF"/>
                </a:solidFill>
                <a:cs typeface="Calibri"/>
              </a:rPr>
              <a:t>2.5s</a:t>
            </a:r>
            <a:endParaRPr sz="2531">
              <a:solidFill>
                <a:prstClr val="black"/>
              </a:solidFill>
              <a:cs typeface="Calibri"/>
            </a:endParaRPr>
          </a:p>
          <a:p>
            <a:pPr algn="ctr">
              <a:spcBef>
                <a:spcPts val="1498"/>
              </a:spcBef>
            </a:pPr>
            <a:r>
              <a:rPr sz="2250" dirty="0">
                <a:solidFill>
                  <a:srgbClr val="FFFFFF"/>
                </a:solidFill>
                <a:cs typeface="Calibri"/>
              </a:rPr>
              <a:t>Selective</a:t>
            </a:r>
            <a:r>
              <a:rPr sz="2250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7" dirty="0">
                <a:solidFill>
                  <a:srgbClr val="FFFFFF"/>
                </a:solidFill>
                <a:cs typeface="Calibri"/>
              </a:rPr>
              <a:t>search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363372" y="4391040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817358" y="4344293"/>
            <a:ext cx="224447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50" spc="14" dirty="0">
                <a:solidFill>
                  <a:srgbClr val="FFFFFF"/>
                </a:solidFill>
                <a:cs typeface="Calibri"/>
              </a:rPr>
              <a:t>Cropping </a:t>
            </a:r>
            <a:r>
              <a:rPr sz="2250" spc="-243" dirty="0">
                <a:solidFill>
                  <a:srgbClr val="FFFFFF"/>
                </a:solidFill>
                <a:cs typeface="Calibri"/>
              </a:rPr>
              <a:t>&amp;</a:t>
            </a:r>
            <a:r>
              <a:rPr sz="2250" spc="-197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4" dirty="0">
                <a:solidFill>
                  <a:srgbClr val="FFFFFF"/>
                </a:solidFill>
                <a:cs typeface="Calibri"/>
              </a:rPr>
              <a:t>resizing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363372" y="4748227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633915" y="4701481"/>
            <a:ext cx="48823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192071" algn="l"/>
              </a:tabLst>
            </a:pPr>
            <a:r>
              <a:rPr sz="2250" u="heavy" spc="-63" dirty="0">
                <a:solidFill>
                  <a:srgbClr val="FFFFFF"/>
                </a:solidFill>
                <a:cs typeface="Calibri"/>
              </a:rPr>
              <a:t> 	</a:t>
            </a:r>
            <a:r>
              <a:rPr sz="2250" u="heavy" spc="7" dirty="0">
                <a:solidFill>
                  <a:srgbClr val="FFFFFF"/>
                </a:solidFill>
                <a:cs typeface="Calibri"/>
              </a:rPr>
              <a:t>CNN </a:t>
            </a:r>
            <a:r>
              <a:rPr sz="2250" u="heavy" spc="-49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2250" u="heavy" spc="4" dirty="0">
                <a:solidFill>
                  <a:srgbClr val="FFFFFF"/>
                </a:solidFill>
                <a:cs typeface="Calibri"/>
              </a:rPr>
              <a:t>computation</a:t>
            </a:r>
            <a:r>
              <a:rPr sz="2250" u="heavy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250" u="heavy" spc="-21" dirty="0">
                <a:solidFill>
                  <a:srgbClr val="FFFFFF"/>
                </a:solidFill>
                <a:cs typeface="Calibri"/>
              </a:rPr>
              <a:t>(GPU)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363372" y="5105415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363372" y="5462602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699"/>
                </a:lnTo>
                <a:lnTo>
                  <a:pt x="0" y="393699"/>
                </a:lnTo>
                <a:lnTo>
                  <a:pt x="0" y="0"/>
                </a:lnTo>
                <a:close/>
              </a:path>
            </a:pathLst>
          </a:custGeom>
          <a:solidFill>
            <a:srgbClr val="8352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817358" y="5044266"/>
            <a:ext cx="2380208" cy="720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04200"/>
              </a:lnSpc>
            </a:pPr>
            <a:r>
              <a:rPr sz="2250" spc="4" dirty="0">
                <a:solidFill>
                  <a:srgbClr val="FFFFFF"/>
                </a:solidFill>
                <a:cs typeface="Calibri"/>
              </a:rPr>
              <a:t>Region</a:t>
            </a:r>
            <a:r>
              <a:rPr sz="2250" spc="-84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7" dirty="0">
                <a:solidFill>
                  <a:srgbClr val="FFFFFF"/>
                </a:solidFill>
                <a:cs typeface="Calibri"/>
              </a:rPr>
              <a:t>classification  </a:t>
            </a:r>
            <a:r>
              <a:rPr sz="2250" spc="-74" dirty="0">
                <a:solidFill>
                  <a:srgbClr val="FFFFFF"/>
                </a:solidFill>
                <a:cs typeface="Calibri"/>
              </a:rPr>
              <a:t>NMS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081230" y="6113393"/>
            <a:ext cx="6020395" cy="648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771" marR="3572" indent="-431289">
              <a:lnSpc>
                <a:spcPct val="107100"/>
              </a:lnSpc>
            </a:pPr>
            <a:r>
              <a:rPr sz="1969" spc="-28" dirty="0">
                <a:solidFill>
                  <a:srgbClr val="FF9300"/>
                </a:solidFill>
                <a:cs typeface="Calibri"/>
              </a:rPr>
              <a:t>Hardware: </a:t>
            </a:r>
            <a:r>
              <a:rPr sz="1969" spc="-21" dirty="0">
                <a:solidFill>
                  <a:srgbClr val="FFFFFF"/>
                </a:solidFill>
                <a:cs typeface="Calibri"/>
              </a:rPr>
              <a:t>Intel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Core </a:t>
            </a:r>
            <a:r>
              <a:rPr sz="1969" spc="-28" dirty="0">
                <a:solidFill>
                  <a:srgbClr val="FFFFFF"/>
                </a:solidFill>
                <a:cs typeface="Calibri"/>
              </a:rPr>
              <a:t>i7-3930K </a:t>
            </a:r>
            <a:r>
              <a:rPr sz="1969" spc="-35" dirty="0">
                <a:solidFill>
                  <a:srgbClr val="FFFFFF"/>
                </a:solidFill>
                <a:cs typeface="Calibri"/>
              </a:rPr>
              <a:t>3.2Ghz </a:t>
            </a:r>
            <a:r>
              <a:rPr sz="1969" spc="28" dirty="0">
                <a:solidFill>
                  <a:srgbClr val="FFFFFF"/>
                </a:solidFill>
                <a:cs typeface="Calibri"/>
              </a:rPr>
              <a:t>and </a:t>
            </a:r>
            <a:r>
              <a:rPr sz="1969" spc="-60" dirty="0">
                <a:solidFill>
                  <a:srgbClr val="FFFFFF"/>
                </a:solidFill>
                <a:cs typeface="Calibri"/>
              </a:rPr>
              <a:t>NVIDIA </a:t>
            </a:r>
            <a:r>
              <a:rPr sz="1969" dirty="0">
                <a:solidFill>
                  <a:srgbClr val="FFFFFF"/>
                </a:solidFill>
                <a:cs typeface="Calibri"/>
              </a:rPr>
              <a:t>Tesla</a:t>
            </a:r>
            <a:r>
              <a:rPr sz="1969" spc="-267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K20c  </a:t>
            </a:r>
            <a:r>
              <a:rPr sz="1969" spc="-134" dirty="0">
                <a:solidFill>
                  <a:srgbClr val="FFFFFF"/>
                </a:solidFill>
                <a:cs typeface="Calibri"/>
              </a:rPr>
              <a:t>We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thank </a:t>
            </a:r>
            <a:r>
              <a:rPr sz="1969" spc="-60" dirty="0">
                <a:solidFill>
                  <a:srgbClr val="FFFFFF"/>
                </a:solidFill>
                <a:cs typeface="Calibri"/>
              </a:rPr>
              <a:t>NVIDIA </a:t>
            </a:r>
            <a:r>
              <a:rPr sz="1969" spc="-53" dirty="0">
                <a:solidFill>
                  <a:srgbClr val="FFFFFF"/>
                </a:solidFill>
                <a:cs typeface="Calibri"/>
              </a:rPr>
              <a:t>for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generous </a:t>
            </a:r>
            <a:r>
              <a:rPr sz="1969" spc="-21" dirty="0">
                <a:solidFill>
                  <a:srgbClr val="FFFFFF"/>
                </a:solidFill>
                <a:cs typeface="Calibri"/>
              </a:rPr>
              <a:t>hardware</a:t>
            </a:r>
            <a:r>
              <a:rPr sz="1969" spc="-77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donations.</a:t>
            </a:r>
            <a:endParaRPr sz="1969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629254" y="4321969"/>
            <a:ext cx="530870" cy="367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91" spc="-53" dirty="0">
                <a:solidFill>
                  <a:srgbClr val="FFFFFF"/>
                </a:solidFill>
                <a:cs typeface="Calibri"/>
              </a:rPr>
              <a:t>O(1)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10430" y="5214938"/>
            <a:ext cx="569268" cy="367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91" spc="-42" dirty="0">
                <a:solidFill>
                  <a:srgbClr val="FFFFFF"/>
                </a:solidFill>
                <a:cs typeface="Calibri"/>
              </a:rPr>
              <a:t>O(</a:t>
            </a:r>
            <a:r>
              <a:rPr sz="2391" i="1" spc="-95" dirty="0">
                <a:solidFill>
                  <a:srgbClr val="FFFFFF"/>
                </a:solidFill>
                <a:cs typeface="Calibri"/>
              </a:rPr>
              <a:t>N</a:t>
            </a:r>
            <a:r>
              <a:rPr sz="2391" spc="-60" dirty="0">
                <a:solidFill>
                  <a:srgbClr val="FFFFFF"/>
                </a:solidFill>
                <a:cs typeface="Calibri"/>
              </a:rPr>
              <a:t>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13856" y="2768204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83518C"/>
                </a:solidFill>
                <a:cs typeface="Calibri"/>
              </a:rPr>
              <a:t>0.012s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096375" y="2812852"/>
            <a:ext cx="455414" cy="1964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132094" y="2861071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8351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495996" y="1714501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83518C"/>
                </a:solidFill>
                <a:cs typeface="Calibri"/>
              </a:rPr>
              <a:t>0.001s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078516" y="1759149"/>
            <a:ext cx="455414" cy="1964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89244" y="1866305"/>
            <a:ext cx="286196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19050" y="0"/>
                </a:lnTo>
                <a:lnTo>
                  <a:pt x="406984" y="0"/>
                </a:lnTo>
              </a:path>
            </a:pathLst>
          </a:custGeom>
          <a:ln w="38100">
            <a:solidFill>
              <a:srgbClr val="8351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114234" y="1807368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8351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3798400" y="1533674"/>
            <a:ext cx="37549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75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2.1s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40182">
              <a:lnSpc>
                <a:spcPts val="1775"/>
              </a:lnSpc>
            </a:pPr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5069889" y="1533674"/>
            <a:ext cx="36567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93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2.6s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30360">
              <a:lnSpc>
                <a:spcPts val="1793"/>
              </a:lnSpc>
            </a:pPr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352683" y="1533674"/>
            <a:ext cx="35718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93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5.9s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11608">
              <a:lnSpc>
                <a:spcPts val="1793"/>
              </a:lnSpc>
            </a:pPr>
            <a:r>
              <a:rPr sz="1687" spc="21" dirty="0">
                <a:solidFill>
                  <a:srgbClr val="FFFFFF"/>
                </a:solidFill>
                <a:cs typeface="Calibri"/>
              </a:rPr>
              <a:t>gpu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104912" y="2018110"/>
            <a:ext cx="34423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470154" y="4866680"/>
            <a:ext cx="1609576" cy="367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312974" algn="l"/>
              </a:tabLst>
            </a:pPr>
            <a:r>
              <a:rPr sz="2391" i="1" spc="-95" dirty="0">
                <a:solidFill>
                  <a:srgbClr val="FFFFFF"/>
                </a:solidFill>
                <a:cs typeface="Calibri"/>
              </a:rPr>
              <a:t>N	</a:t>
            </a:r>
            <a:r>
              <a:rPr sz="2391" spc="-46" dirty="0">
                <a:solidFill>
                  <a:srgbClr val="FFFFFF"/>
                </a:solidFill>
                <a:cs typeface="Calibri"/>
              </a:rPr>
              <a:t>= #</a:t>
            </a:r>
            <a:r>
              <a:rPr sz="2391" spc="-137" dirty="0">
                <a:solidFill>
                  <a:srgbClr val="FFFFFF"/>
                </a:solidFill>
                <a:cs typeface="Calibri"/>
              </a:rPr>
              <a:t> </a:t>
            </a:r>
            <a:r>
              <a:rPr sz="2391" spc="25" dirty="0">
                <a:solidFill>
                  <a:srgbClr val="FFFFFF"/>
                </a:solidFill>
                <a:cs typeface="Calibri"/>
              </a:rPr>
              <a:t>classes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088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0682"/>
            <a:r>
              <a:rPr spc="25" dirty="0"/>
              <a:t>Detection </a:t>
            </a:r>
            <a:r>
              <a:rPr spc="63" dirty="0"/>
              <a:t>speed </a:t>
            </a:r>
            <a:r>
              <a:rPr spc="-288" dirty="0"/>
              <a:t>&amp;</a:t>
            </a:r>
            <a:r>
              <a:rPr spc="-394" dirty="0"/>
              <a:t> </a:t>
            </a:r>
            <a:r>
              <a:rPr spc="88" dirty="0"/>
              <a:t>scalability</a:t>
            </a:r>
          </a:p>
        </p:txBody>
      </p:sp>
      <p:sp>
        <p:nvSpPr>
          <p:cNvPr id="4" name="object 4"/>
          <p:cNvSpPr/>
          <p:nvPr/>
        </p:nvSpPr>
        <p:spPr>
          <a:xfrm>
            <a:off x="4752082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2082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52082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091535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91535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91535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39918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439918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39918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79371" y="1151930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779371" y="2044898"/>
            <a:ext cx="0" cy="294680"/>
          </a:xfrm>
          <a:custGeom>
            <a:avLst/>
            <a:gdLst/>
            <a:ahLst/>
            <a:cxnLst/>
            <a:rect l="l" t="t" r="r" b="b"/>
            <a:pathLst>
              <a:path h="419100">
                <a:moveTo>
                  <a:pt x="0" y="0"/>
                </a:moveTo>
                <a:lnTo>
                  <a:pt x="0" y="4191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779371" y="3089672"/>
            <a:ext cx="0" cy="142875"/>
          </a:xfrm>
          <a:custGeom>
            <a:avLst/>
            <a:gdLst/>
            <a:ahLst/>
            <a:cxnLst/>
            <a:rect l="l" t="t" r="r" b="b"/>
            <a:pathLst>
              <a:path h="203200">
                <a:moveTo>
                  <a:pt x="0" y="0"/>
                </a:moveTo>
                <a:lnTo>
                  <a:pt x="0" y="20320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18824" y="1151930"/>
            <a:ext cx="0" cy="2080617"/>
          </a:xfrm>
          <a:custGeom>
            <a:avLst/>
            <a:gdLst/>
            <a:ahLst/>
            <a:cxnLst/>
            <a:rect l="l" t="t" r="r" b="b"/>
            <a:pathLst>
              <a:path h="2959100">
                <a:moveTo>
                  <a:pt x="0" y="2959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12629" y="1147465"/>
            <a:ext cx="0" cy="2080617"/>
          </a:xfrm>
          <a:custGeom>
            <a:avLst/>
            <a:gdLst/>
            <a:ahLst/>
            <a:cxnLst/>
            <a:rect l="l" t="t" r="r" b="b"/>
            <a:pathLst>
              <a:path h="2959100">
                <a:moveTo>
                  <a:pt x="0" y="2959100"/>
                </a:move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38717" y="1462236"/>
            <a:ext cx="131668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74" dirty="0">
                <a:solidFill>
                  <a:srgbClr val="FFFFFF"/>
                </a:solidFill>
                <a:cs typeface="Calibri"/>
              </a:rPr>
              <a:t>20</a:t>
            </a:r>
            <a:r>
              <a:rPr sz="2531" spc="-12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28" dirty="0">
                <a:solidFill>
                  <a:srgbClr val="FFFFFF"/>
                </a:solidFill>
                <a:cs typeface="Calibri"/>
              </a:rPr>
              <a:t>classes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684735" y="2502545"/>
            <a:ext cx="1470719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74" dirty="0">
                <a:solidFill>
                  <a:srgbClr val="FFFFFF"/>
                </a:solidFill>
                <a:cs typeface="Calibri"/>
              </a:rPr>
              <a:t>200</a:t>
            </a:r>
            <a:r>
              <a:rPr sz="2531" spc="-123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28" dirty="0">
                <a:solidFill>
                  <a:srgbClr val="FFFFFF"/>
                </a:solidFill>
                <a:cs typeface="Calibri"/>
              </a:rPr>
              <a:t>classes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257145" y="3411141"/>
            <a:ext cx="30227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1" dirty="0">
                <a:solidFill>
                  <a:srgbClr val="FFFFFF"/>
                </a:solidFill>
                <a:cs typeface="Calibri"/>
              </a:rPr>
              <a:t>0s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939623" y="3411141"/>
            <a:ext cx="302270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21" dirty="0">
                <a:solidFill>
                  <a:srgbClr val="FFFFFF"/>
                </a:solidFill>
                <a:cs typeface="Calibri"/>
              </a:rPr>
              <a:t>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68670" y="3411141"/>
            <a:ext cx="52685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49" dirty="0">
                <a:solidFill>
                  <a:srgbClr val="FFFFFF"/>
                </a:solidFill>
                <a:cs typeface="Calibri"/>
              </a:rPr>
              <a:t>7.5s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45110" y="3411141"/>
            <a:ext cx="456307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39" dirty="0">
                <a:solidFill>
                  <a:srgbClr val="FFFFFF"/>
                </a:solidFill>
                <a:cs typeface="Calibri"/>
              </a:rPr>
              <a:t>10s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774156" y="3411141"/>
            <a:ext cx="680442" cy="3894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531" spc="-53" dirty="0">
                <a:solidFill>
                  <a:srgbClr val="FFFFFF"/>
                </a:solidFill>
                <a:cs typeface="Calibri"/>
              </a:rPr>
              <a:t>12.5s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087445" y="2294930"/>
            <a:ext cx="89297" cy="8215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32205" y="2339578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7632">
            <a:solidFill>
              <a:srgbClr val="8352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078516" y="1250156"/>
            <a:ext cx="80367" cy="821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18529" y="1294805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3175">
            <a:solidFill>
              <a:srgbClr val="8352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078516" y="2294930"/>
            <a:ext cx="89297" cy="8215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122548" y="2339578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19837">
            <a:solidFill>
              <a:srgbClr val="CA423E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078516" y="1250156"/>
            <a:ext cx="80367" cy="821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116918" y="1294805"/>
            <a:ext cx="0" cy="750094"/>
          </a:xfrm>
          <a:custGeom>
            <a:avLst/>
            <a:gdLst/>
            <a:ahLst/>
            <a:cxnLst/>
            <a:rect l="l" t="t" r="r" b="b"/>
            <a:pathLst>
              <a:path h="1066800">
                <a:moveTo>
                  <a:pt x="0" y="0"/>
                </a:moveTo>
                <a:lnTo>
                  <a:pt x="0" y="1066800"/>
                </a:lnTo>
              </a:path>
            </a:pathLst>
          </a:custGeom>
          <a:ln w="3822">
            <a:solidFill>
              <a:srgbClr val="CA423E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17406" y="2294930"/>
            <a:ext cx="3241477" cy="8215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955616" y="2339578"/>
            <a:ext cx="3160216" cy="750094"/>
          </a:xfrm>
          <a:custGeom>
            <a:avLst/>
            <a:gdLst/>
            <a:ahLst/>
            <a:cxnLst/>
            <a:rect l="l" t="t" r="r" b="b"/>
            <a:pathLst>
              <a:path w="4494530" h="1066800">
                <a:moveTo>
                  <a:pt x="0" y="1066800"/>
                </a:moveTo>
                <a:lnTo>
                  <a:pt x="4494161" y="1066800"/>
                </a:lnTo>
                <a:lnTo>
                  <a:pt x="4494161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917406" y="1250156"/>
            <a:ext cx="3241477" cy="8215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955616" y="1294805"/>
            <a:ext cx="3160216" cy="750094"/>
          </a:xfrm>
          <a:custGeom>
            <a:avLst/>
            <a:gdLst/>
            <a:ahLst/>
            <a:cxnLst/>
            <a:rect l="l" t="t" r="r" b="b"/>
            <a:pathLst>
              <a:path w="4494530" h="1066800">
                <a:moveTo>
                  <a:pt x="0" y="1066800"/>
                </a:moveTo>
                <a:lnTo>
                  <a:pt x="4494161" y="1066800"/>
                </a:lnTo>
                <a:lnTo>
                  <a:pt x="4494161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06516" y="2294930"/>
            <a:ext cx="1491258" cy="821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550002" y="2339578"/>
            <a:ext cx="1405979" cy="750094"/>
          </a:xfrm>
          <a:custGeom>
            <a:avLst/>
            <a:gdLst/>
            <a:ahLst/>
            <a:cxnLst/>
            <a:rect l="l" t="t" r="r" b="b"/>
            <a:pathLst>
              <a:path w="1999614" h="1066800">
                <a:moveTo>
                  <a:pt x="0" y="1066800"/>
                </a:moveTo>
                <a:lnTo>
                  <a:pt x="1999094" y="1066800"/>
                </a:lnTo>
                <a:lnTo>
                  <a:pt x="1999094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506516" y="1250156"/>
            <a:ext cx="1491258" cy="8215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50002" y="1294805"/>
            <a:ext cx="1405979" cy="750094"/>
          </a:xfrm>
          <a:custGeom>
            <a:avLst/>
            <a:gdLst/>
            <a:ahLst/>
            <a:cxnLst/>
            <a:rect l="l" t="t" r="r" b="b"/>
            <a:pathLst>
              <a:path w="1999614" h="1066800">
                <a:moveTo>
                  <a:pt x="0" y="1066800"/>
                </a:moveTo>
                <a:lnTo>
                  <a:pt x="1999094" y="1066800"/>
                </a:lnTo>
                <a:lnTo>
                  <a:pt x="1999094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381375" y="2294930"/>
            <a:ext cx="1205508" cy="821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17094" y="2339578"/>
            <a:ext cx="1133177" cy="750094"/>
          </a:xfrm>
          <a:custGeom>
            <a:avLst/>
            <a:gdLst/>
            <a:ahLst/>
            <a:cxnLst/>
            <a:rect l="l" t="t" r="r" b="b"/>
            <a:pathLst>
              <a:path w="1611629" h="1066800">
                <a:moveTo>
                  <a:pt x="0" y="1066800"/>
                </a:moveTo>
                <a:lnTo>
                  <a:pt x="1611249" y="1066800"/>
                </a:lnTo>
                <a:lnTo>
                  <a:pt x="161124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81375" y="1250156"/>
            <a:ext cx="1205508" cy="8215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417094" y="1294805"/>
            <a:ext cx="1133177" cy="750094"/>
          </a:xfrm>
          <a:custGeom>
            <a:avLst/>
            <a:gdLst/>
            <a:ahLst/>
            <a:cxnLst/>
            <a:rect l="l" t="t" r="r" b="b"/>
            <a:pathLst>
              <a:path w="1611629" h="1066800">
                <a:moveTo>
                  <a:pt x="0" y="1066800"/>
                </a:moveTo>
                <a:lnTo>
                  <a:pt x="1611249" y="1066800"/>
                </a:lnTo>
                <a:lnTo>
                  <a:pt x="1611249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55086" y="2643188"/>
            <a:ext cx="366117" cy="1875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352683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5.9s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55086" y="1598414"/>
            <a:ext cx="366117" cy="1875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69086" y="2643188"/>
            <a:ext cx="366117" cy="187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069889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2.6s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069086" y="1598414"/>
            <a:ext cx="366117" cy="1875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801070" y="2643188"/>
            <a:ext cx="366117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798400" y="2573983"/>
            <a:ext cx="357188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5" dirty="0">
                <a:solidFill>
                  <a:prstClr val="black"/>
                </a:solidFill>
                <a:cs typeface="Calibri"/>
              </a:rPr>
              <a:t>2.1s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801070" y="1598414"/>
            <a:ext cx="366117" cy="1875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495996" y="1268016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CA423E"/>
                </a:solidFill>
                <a:cs typeface="Calibri"/>
              </a:rPr>
              <a:t>0.005s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9069586" y="1312664"/>
            <a:ext cx="464344" cy="1964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112394" y="1363840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13856" y="2330649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CA423E"/>
                </a:solidFill>
                <a:cs typeface="Calibri"/>
              </a:rPr>
              <a:t>0.026s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9096375" y="2375297"/>
            <a:ext cx="455414" cy="1964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132094" y="2423516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363372" y="4033852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3B6C9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817357" y="3411141"/>
            <a:ext cx="1871663" cy="92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86" algn="ctr"/>
            <a:r>
              <a:rPr sz="2531" spc="-49" dirty="0">
                <a:solidFill>
                  <a:srgbClr val="FFFFFF"/>
                </a:solidFill>
                <a:cs typeface="Calibri"/>
              </a:rPr>
              <a:t>2.5s</a:t>
            </a:r>
            <a:endParaRPr sz="2531">
              <a:solidFill>
                <a:prstClr val="black"/>
              </a:solidFill>
              <a:cs typeface="Calibri"/>
            </a:endParaRPr>
          </a:p>
          <a:p>
            <a:pPr algn="ctr">
              <a:spcBef>
                <a:spcPts val="1498"/>
              </a:spcBef>
            </a:pPr>
            <a:r>
              <a:rPr sz="2250" dirty="0">
                <a:solidFill>
                  <a:srgbClr val="FFFFFF"/>
                </a:solidFill>
                <a:cs typeface="Calibri"/>
              </a:rPr>
              <a:t>Selective</a:t>
            </a:r>
            <a:r>
              <a:rPr sz="2250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7" dirty="0">
                <a:solidFill>
                  <a:srgbClr val="FFFFFF"/>
                </a:solidFill>
                <a:cs typeface="Calibri"/>
              </a:rPr>
              <a:t>search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363372" y="4391040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6EA45A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817358" y="4344293"/>
            <a:ext cx="224447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50" spc="14" dirty="0">
                <a:solidFill>
                  <a:srgbClr val="FFFFFF"/>
                </a:solidFill>
                <a:cs typeface="Calibri"/>
              </a:rPr>
              <a:t>Cropping </a:t>
            </a:r>
            <a:r>
              <a:rPr sz="2250" spc="-243" dirty="0">
                <a:solidFill>
                  <a:srgbClr val="FFFFFF"/>
                </a:solidFill>
                <a:cs typeface="Calibri"/>
              </a:rPr>
              <a:t>&amp;</a:t>
            </a:r>
            <a:r>
              <a:rPr sz="2250" spc="-197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4" dirty="0">
                <a:solidFill>
                  <a:srgbClr val="FFFFFF"/>
                </a:solidFill>
                <a:cs typeface="Calibri"/>
              </a:rPr>
              <a:t>resizing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363372" y="4748227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EDB04D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633915" y="4701481"/>
            <a:ext cx="48823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192071" algn="l"/>
              </a:tabLst>
            </a:pPr>
            <a:r>
              <a:rPr sz="2250" u="heavy" spc="-63" dirty="0">
                <a:solidFill>
                  <a:srgbClr val="FFFFFF"/>
                </a:solidFill>
                <a:cs typeface="Calibri"/>
              </a:rPr>
              <a:t> 	</a:t>
            </a:r>
            <a:r>
              <a:rPr sz="2250" u="heavy" spc="7" dirty="0">
                <a:solidFill>
                  <a:srgbClr val="FFFFFF"/>
                </a:solidFill>
                <a:cs typeface="Calibri"/>
              </a:rPr>
              <a:t>CNN </a:t>
            </a:r>
            <a:r>
              <a:rPr sz="2250" u="heavy" spc="-49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2250" u="heavy" spc="4" dirty="0">
                <a:solidFill>
                  <a:srgbClr val="FFFFFF"/>
                </a:solidFill>
                <a:cs typeface="Calibri"/>
              </a:rPr>
              <a:t>computation</a:t>
            </a:r>
            <a:r>
              <a:rPr sz="2250" u="heavy" spc="-186" dirty="0">
                <a:solidFill>
                  <a:srgbClr val="FFFFFF"/>
                </a:solidFill>
                <a:cs typeface="Calibri"/>
              </a:rPr>
              <a:t> </a:t>
            </a:r>
            <a:r>
              <a:rPr sz="2250" u="heavy" spc="-21" dirty="0">
                <a:solidFill>
                  <a:srgbClr val="FFFFFF"/>
                </a:solidFill>
                <a:cs typeface="Calibri"/>
              </a:rPr>
              <a:t>(GPU)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363372" y="5105415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700"/>
                </a:lnTo>
                <a:lnTo>
                  <a:pt x="0" y="393700"/>
                </a:lnTo>
                <a:lnTo>
                  <a:pt x="0" y="0"/>
                </a:lnTo>
                <a:close/>
              </a:path>
            </a:pathLst>
          </a:custGeom>
          <a:solidFill>
            <a:srgbClr val="CA423E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3363372" y="5462602"/>
            <a:ext cx="276820" cy="276820"/>
          </a:xfrm>
          <a:custGeom>
            <a:avLst/>
            <a:gdLst/>
            <a:ahLst/>
            <a:cxnLst/>
            <a:rect l="l" t="t" r="r" b="b"/>
            <a:pathLst>
              <a:path w="393700" h="393700">
                <a:moveTo>
                  <a:pt x="0" y="0"/>
                </a:moveTo>
                <a:lnTo>
                  <a:pt x="393700" y="0"/>
                </a:lnTo>
                <a:lnTo>
                  <a:pt x="393700" y="393699"/>
                </a:lnTo>
                <a:lnTo>
                  <a:pt x="0" y="393699"/>
                </a:lnTo>
                <a:lnTo>
                  <a:pt x="0" y="0"/>
                </a:lnTo>
                <a:close/>
              </a:path>
            </a:pathLst>
          </a:custGeom>
          <a:solidFill>
            <a:srgbClr val="8352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817358" y="5044266"/>
            <a:ext cx="2380208" cy="720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104200"/>
              </a:lnSpc>
            </a:pPr>
            <a:r>
              <a:rPr sz="2250" spc="4" dirty="0">
                <a:solidFill>
                  <a:srgbClr val="FFFFFF"/>
                </a:solidFill>
                <a:cs typeface="Calibri"/>
              </a:rPr>
              <a:t>Region</a:t>
            </a:r>
            <a:r>
              <a:rPr sz="2250" spc="-84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7" dirty="0">
                <a:solidFill>
                  <a:srgbClr val="FFFFFF"/>
                </a:solidFill>
                <a:cs typeface="Calibri"/>
              </a:rPr>
              <a:t>classification  </a:t>
            </a:r>
            <a:r>
              <a:rPr sz="2250" spc="-74" dirty="0">
                <a:solidFill>
                  <a:srgbClr val="FFFFFF"/>
                </a:solidFill>
                <a:cs typeface="Calibri"/>
              </a:rPr>
              <a:t>NMS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081230" y="6113393"/>
            <a:ext cx="6020395" cy="648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9771" marR="3572" indent="-431289">
              <a:lnSpc>
                <a:spcPct val="107100"/>
              </a:lnSpc>
            </a:pPr>
            <a:r>
              <a:rPr sz="1969" spc="-28" dirty="0">
                <a:solidFill>
                  <a:srgbClr val="FF9300"/>
                </a:solidFill>
                <a:cs typeface="Calibri"/>
              </a:rPr>
              <a:t>Hardware: </a:t>
            </a:r>
            <a:r>
              <a:rPr sz="1969" spc="-21" dirty="0">
                <a:solidFill>
                  <a:srgbClr val="FFFFFF"/>
                </a:solidFill>
                <a:cs typeface="Calibri"/>
              </a:rPr>
              <a:t>Intel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Core </a:t>
            </a:r>
            <a:r>
              <a:rPr sz="1969" spc="-28" dirty="0">
                <a:solidFill>
                  <a:srgbClr val="FFFFFF"/>
                </a:solidFill>
                <a:cs typeface="Calibri"/>
              </a:rPr>
              <a:t>i7-3930K </a:t>
            </a:r>
            <a:r>
              <a:rPr sz="1969" spc="-35" dirty="0">
                <a:solidFill>
                  <a:srgbClr val="FFFFFF"/>
                </a:solidFill>
                <a:cs typeface="Calibri"/>
              </a:rPr>
              <a:t>3.2Ghz </a:t>
            </a:r>
            <a:r>
              <a:rPr sz="1969" spc="28" dirty="0">
                <a:solidFill>
                  <a:srgbClr val="FFFFFF"/>
                </a:solidFill>
                <a:cs typeface="Calibri"/>
              </a:rPr>
              <a:t>and </a:t>
            </a:r>
            <a:r>
              <a:rPr sz="1969" spc="-60" dirty="0">
                <a:solidFill>
                  <a:srgbClr val="FFFFFF"/>
                </a:solidFill>
                <a:cs typeface="Calibri"/>
              </a:rPr>
              <a:t>NVIDIA </a:t>
            </a:r>
            <a:r>
              <a:rPr sz="1969" dirty="0">
                <a:solidFill>
                  <a:srgbClr val="FFFFFF"/>
                </a:solidFill>
                <a:cs typeface="Calibri"/>
              </a:rPr>
              <a:t>Tesla</a:t>
            </a:r>
            <a:r>
              <a:rPr sz="1969" spc="-267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K20c  </a:t>
            </a:r>
            <a:r>
              <a:rPr sz="1969" spc="-134" dirty="0">
                <a:solidFill>
                  <a:srgbClr val="FFFFFF"/>
                </a:solidFill>
                <a:cs typeface="Calibri"/>
              </a:rPr>
              <a:t>We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thank </a:t>
            </a:r>
            <a:r>
              <a:rPr sz="1969" spc="-60" dirty="0">
                <a:solidFill>
                  <a:srgbClr val="FFFFFF"/>
                </a:solidFill>
                <a:cs typeface="Calibri"/>
              </a:rPr>
              <a:t>NVIDIA </a:t>
            </a:r>
            <a:r>
              <a:rPr sz="1969" spc="-53" dirty="0">
                <a:solidFill>
                  <a:srgbClr val="FFFFFF"/>
                </a:solidFill>
                <a:cs typeface="Calibri"/>
              </a:rPr>
              <a:t>for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generous </a:t>
            </a:r>
            <a:r>
              <a:rPr sz="1969" spc="-21" dirty="0">
                <a:solidFill>
                  <a:srgbClr val="FFFFFF"/>
                </a:solidFill>
                <a:cs typeface="Calibri"/>
              </a:rPr>
              <a:t>hardware</a:t>
            </a:r>
            <a:r>
              <a:rPr sz="1969" spc="-77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donations.</a:t>
            </a:r>
            <a:endParaRPr sz="1969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629254" y="4321969"/>
            <a:ext cx="530870" cy="367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91" spc="-53" dirty="0">
                <a:solidFill>
                  <a:srgbClr val="FFFFFF"/>
                </a:solidFill>
                <a:cs typeface="Calibri"/>
              </a:rPr>
              <a:t>O(1)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513856" y="2768204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83518C"/>
                </a:solidFill>
                <a:cs typeface="Calibri"/>
              </a:rPr>
              <a:t>0.012s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096375" y="2812852"/>
            <a:ext cx="455414" cy="1964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132094" y="2861071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8351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495996" y="1714501"/>
            <a:ext cx="56257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srgbClr val="83518C"/>
                </a:solidFill>
                <a:cs typeface="Calibri"/>
              </a:rPr>
              <a:t>0.001s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078516" y="1759149"/>
            <a:ext cx="455414" cy="1964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9189244" y="1866305"/>
            <a:ext cx="286196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19050" y="0"/>
                </a:lnTo>
                <a:lnTo>
                  <a:pt x="406984" y="0"/>
                </a:lnTo>
              </a:path>
            </a:pathLst>
          </a:custGeom>
          <a:ln w="38100">
            <a:solidFill>
              <a:srgbClr val="83518C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9114234" y="1807368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40" h="167639">
                <a:moveTo>
                  <a:pt x="167640" y="0"/>
                </a:moveTo>
                <a:lnTo>
                  <a:pt x="0" y="83820"/>
                </a:lnTo>
                <a:lnTo>
                  <a:pt x="167640" y="167640"/>
                </a:lnTo>
                <a:lnTo>
                  <a:pt x="125729" y="83820"/>
                </a:lnTo>
                <a:lnTo>
                  <a:pt x="167640" y="0"/>
                </a:lnTo>
                <a:close/>
              </a:path>
            </a:pathLst>
          </a:custGeom>
          <a:solidFill>
            <a:srgbClr val="83518C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3798400" y="1533674"/>
            <a:ext cx="375493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75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2.1s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40182">
              <a:lnSpc>
                <a:spcPts val="1775"/>
              </a:lnSpc>
            </a:pPr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069889" y="1533674"/>
            <a:ext cx="365671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93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2.6s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30360">
              <a:lnSpc>
                <a:spcPts val="1793"/>
              </a:lnSpc>
            </a:pPr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352683" y="1533674"/>
            <a:ext cx="35718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lnSpc>
                <a:spcPts val="1793"/>
              </a:lnSpc>
            </a:pPr>
            <a:r>
              <a:rPr sz="1687" spc="-35" dirty="0">
                <a:solidFill>
                  <a:prstClr val="black"/>
                </a:solidFill>
                <a:cs typeface="Calibri"/>
              </a:rPr>
              <a:t>5.9s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11608">
              <a:lnSpc>
                <a:spcPts val="1793"/>
              </a:lnSpc>
            </a:pPr>
            <a:r>
              <a:rPr sz="1687" spc="21" dirty="0">
                <a:solidFill>
                  <a:srgbClr val="FFFFFF"/>
                </a:solidFill>
                <a:cs typeface="Calibri"/>
              </a:rPr>
              <a:t>gpu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9104912" y="2018110"/>
            <a:ext cx="34423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25" dirty="0">
                <a:solidFill>
                  <a:srgbClr val="FFFFFF"/>
                </a:solidFill>
                <a:cs typeface="Calibri"/>
              </a:rPr>
              <a:t>cpu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896018" y="1023734"/>
            <a:ext cx="1457272" cy="37582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086284" y="4777383"/>
            <a:ext cx="1029146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b="1" spc="84" dirty="0">
                <a:solidFill>
                  <a:srgbClr val="FFFFFF"/>
                </a:solidFill>
                <a:cs typeface="Calibri"/>
              </a:rPr>
              <a:t>30ms!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610430" y="5214938"/>
            <a:ext cx="569268" cy="367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391" spc="-42" dirty="0">
                <a:solidFill>
                  <a:srgbClr val="FFFFFF"/>
                </a:solidFill>
                <a:cs typeface="Calibri"/>
              </a:rPr>
              <a:t>O(</a:t>
            </a:r>
            <a:r>
              <a:rPr sz="2391" i="1" spc="-95" dirty="0">
                <a:solidFill>
                  <a:srgbClr val="FFFFFF"/>
                </a:solidFill>
                <a:cs typeface="Calibri"/>
              </a:rPr>
              <a:t>N</a:t>
            </a:r>
            <a:r>
              <a:rPr sz="2391" spc="-60" dirty="0">
                <a:solidFill>
                  <a:srgbClr val="FFFFFF"/>
                </a:solidFill>
                <a:cs typeface="Calibri"/>
              </a:rPr>
              <a:t>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26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2977"/>
            <a:r>
              <a:rPr spc="63" dirty="0"/>
              <a:t>False </a:t>
            </a:r>
            <a:r>
              <a:rPr spc="56" dirty="0"/>
              <a:t>positive</a:t>
            </a:r>
            <a:r>
              <a:rPr spc="-267" dirty="0"/>
              <a:t> </a:t>
            </a:r>
            <a:r>
              <a:rPr spc="95" dirty="0"/>
              <a:t>analysis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312664"/>
            <a:ext cx="9144000" cy="3509367"/>
          </a:xfrm>
          <a:custGeom>
            <a:avLst/>
            <a:gdLst/>
            <a:ahLst/>
            <a:cxnLst/>
            <a:rect l="l" t="t" r="r" b="b"/>
            <a:pathLst>
              <a:path w="13004800" h="4991100">
                <a:moveTo>
                  <a:pt x="0" y="4991100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4991100"/>
                </a:lnTo>
                <a:lnTo>
                  <a:pt x="0" y="4991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284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2847" y="2065669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0"/>
                </a:moveTo>
                <a:lnTo>
                  <a:pt x="0" y="3178073"/>
                </a:lnTo>
                <a:lnTo>
                  <a:pt x="3367676" y="3178073"/>
                </a:lnTo>
                <a:lnTo>
                  <a:pt x="3367676" y="2324671"/>
                </a:lnTo>
                <a:lnTo>
                  <a:pt x="2525527" y="1792884"/>
                </a:lnTo>
                <a:lnTo>
                  <a:pt x="1683390" y="1204010"/>
                </a:lnTo>
                <a:lnTo>
                  <a:pt x="841240" y="581621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2847" y="2065672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3178069"/>
                </a:moveTo>
                <a:lnTo>
                  <a:pt x="0" y="0"/>
                </a:lnTo>
                <a:lnTo>
                  <a:pt x="841240" y="581620"/>
                </a:lnTo>
                <a:lnTo>
                  <a:pt x="1683385" y="1204007"/>
                </a:lnTo>
                <a:lnTo>
                  <a:pt x="2525530" y="1792879"/>
                </a:lnTo>
                <a:lnTo>
                  <a:pt x="3367675" y="2324664"/>
                </a:lnTo>
                <a:lnTo>
                  <a:pt x="3367675" y="3178069"/>
                </a:lnTo>
                <a:lnTo>
                  <a:pt x="0" y="317806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62847" y="1774570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841240" y="0"/>
                </a:moveTo>
                <a:lnTo>
                  <a:pt x="0" y="0"/>
                </a:lnTo>
                <a:lnTo>
                  <a:pt x="0" y="414007"/>
                </a:lnTo>
                <a:lnTo>
                  <a:pt x="841240" y="995629"/>
                </a:lnTo>
                <a:lnTo>
                  <a:pt x="1683390" y="1618018"/>
                </a:lnTo>
                <a:lnTo>
                  <a:pt x="2525527" y="2206891"/>
                </a:lnTo>
                <a:lnTo>
                  <a:pt x="3367676" y="2738678"/>
                </a:lnTo>
                <a:lnTo>
                  <a:pt x="3367676" y="1494815"/>
                </a:lnTo>
                <a:lnTo>
                  <a:pt x="2525527" y="862457"/>
                </a:lnTo>
                <a:lnTo>
                  <a:pt x="1683390" y="287172"/>
                </a:lnTo>
                <a:lnTo>
                  <a:pt x="84124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62847" y="1774568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0" y="414015"/>
                </a:moveTo>
                <a:lnTo>
                  <a:pt x="0" y="0"/>
                </a:lnTo>
                <a:lnTo>
                  <a:pt x="841240" y="0"/>
                </a:lnTo>
                <a:lnTo>
                  <a:pt x="1683385" y="287178"/>
                </a:lnTo>
                <a:lnTo>
                  <a:pt x="2525530" y="862461"/>
                </a:lnTo>
                <a:lnTo>
                  <a:pt x="3367675" y="1494817"/>
                </a:lnTo>
                <a:lnTo>
                  <a:pt x="3367675" y="2738680"/>
                </a:lnTo>
                <a:lnTo>
                  <a:pt x="2525530" y="2206894"/>
                </a:lnTo>
                <a:lnTo>
                  <a:pt x="1683385" y="1618023"/>
                </a:lnTo>
                <a:lnTo>
                  <a:pt x="841240" y="995635"/>
                </a:lnTo>
                <a:lnTo>
                  <a:pt x="0" y="414015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4345" y="1774570"/>
            <a:ext cx="1776561" cy="1051471"/>
          </a:xfrm>
          <a:custGeom>
            <a:avLst/>
            <a:gdLst/>
            <a:ahLst/>
            <a:cxnLst/>
            <a:rect l="l" t="t" r="r" b="b"/>
            <a:pathLst>
              <a:path w="2526665" h="1495425">
                <a:moveTo>
                  <a:pt x="0" y="0"/>
                </a:moveTo>
                <a:lnTo>
                  <a:pt x="842149" y="287172"/>
                </a:lnTo>
                <a:lnTo>
                  <a:pt x="1684286" y="862457"/>
                </a:lnTo>
                <a:lnTo>
                  <a:pt x="2526436" y="1494815"/>
                </a:lnTo>
                <a:lnTo>
                  <a:pt x="2526436" y="1080782"/>
                </a:lnTo>
                <a:lnTo>
                  <a:pt x="1684286" y="645033"/>
                </a:lnTo>
                <a:lnTo>
                  <a:pt x="842149" y="23916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62847" y="1774567"/>
            <a:ext cx="2368153" cy="1051471"/>
          </a:xfrm>
          <a:custGeom>
            <a:avLst/>
            <a:gdLst/>
            <a:ahLst/>
            <a:cxnLst/>
            <a:rect l="l" t="t" r="r" b="b"/>
            <a:pathLst>
              <a:path w="3368040" h="1495425">
                <a:moveTo>
                  <a:pt x="0" y="0"/>
                </a:moveTo>
                <a:lnTo>
                  <a:pt x="841240" y="0"/>
                </a:lnTo>
                <a:lnTo>
                  <a:pt x="1683385" y="239170"/>
                </a:lnTo>
                <a:lnTo>
                  <a:pt x="2525530" y="645032"/>
                </a:lnTo>
                <a:lnTo>
                  <a:pt x="3367675" y="1080791"/>
                </a:lnTo>
                <a:lnTo>
                  <a:pt x="3367675" y="1494817"/>
                </a:lnTo>
                <a:lnTo>
                  <a:pt x="2525530" y="862461"/>
                </a:lnTo>
                <a:lnTo>
                  <a:pt x="1683385" y="287178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54345" y="1773927"/>
            <a:ext cx="1776561" cy="760809"/>
          </a:xfrm>
          <a:custGeom>
            <a:avLst/>
            <a:gdLst/>
            <a:ahLst/>
            <a:cxnLst/>
            <a:rect l="l" t="t" r="r" b="b"/>
            <a:pathLst>
              <a:path w="2526665" h="1082039">
                <a:moveTo>
                  <a:pt x="2526436" y="0"/>
                </a:moveTo>
                <a:lnTo>
                  <a:pt x="1684286" y="0"/>
                </a:lnTo>
                <a:lnTo>
                  <a:pt x="842149" y="914"/>
                </a:lnTo>
                <a:lnTo>
                  <a:pt x="0" y="914"/>
                </a:lnTo>
                <a:lnTo>
                  <a:pt x="842149" y="240080"/>
                </a:lnTo>
                <a:lnTo>
                  <a:pt x="1684286" y="645947"/>
                </a:lnTo>
                <a:lnTo>
                  <a:pt x="2526436" y="1081697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62847" y="1773926"/>
            <a:ext cx="2368153" cy="760809"/>
          </a:xfrm>
          <a:custGeom>
            <a:avLst/>
            <a:gdLst/>
            <a:ahLst/>
            <a:cxnLst/>
            <a:rect l="l" t="t" r="r" b="b"/>
            <a:pathLst>
              <a:path w="3368040" h="1082039">
                <a:moveTo>
                  <a:pt x="0" y="913"/>
                </a:moveTo>
                <a:lnTo>
                  <a:pt x="1683385" y="913"/>
                </a:lnTo>
                <a:lnTo>
                  <a:pt x="2525530" y="0"/>
                </a:lnTo>
                <a:lnTo>
                  <a:pt x="3367675" y="0"/>
                </a:lnTo>
                <a:lnTo>
                  <a:pt x="3367675" y="1081704"/>
                </a:lnTo>
                <a:lnTo>
                  <a:pt x="2525530" y="645946"/>
                </a:lnTo>
                <a:lnTo>
                  <a:pt x="1683385" y="240084"/>
                </a:lnTo>
                <a:lnTo>
                  <a:pt x="841240" y="913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3465" y="4491096"/>
            <a:ext cx="1696194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7996" y="1962661"/>
            <a:ext cx="205184" cy="21507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585"/>
              </a:lnSpc>
            </a:pP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percentag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eac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type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0431" y="1419502"/>
            <a:ext cx="18225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fc6:</a:t>
            </a:r>
            <a:r>
              <a:rPr sz="1547" spc="-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6284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6284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543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43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4647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4647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38611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38611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3769" y="4310186"/>
            <a:ext cx="2125266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544692" algn="l"/>
                <a:tab pos="1136709" algn="l"/>
                <a:tab pos="1674257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307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307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6284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605278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21483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6284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05278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1334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6284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05278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11334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6284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05278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11334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26284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605278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11334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6284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05278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00547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345619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34562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45619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34562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345619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34562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9913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345619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4562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12309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123101" y="2481631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0"/>
                </a:moveTo>
                <a:lnTo>
                  <a:pt x="0" y="2586481"/>
                </a:lnTo>
                <a:lnTo>
                  <a:pt x="3367671" y="2586481"/>
                </a:lnTo>
                <a:lnTo>
                  <a:pt x="3367671" y="1575447"/>
                </a:lnTo>
                <a:lnTo>
                  <a:pt x="2525522" y="1176832"/>
                </a:lnTo>
                <a:lnTo>
                  <a:pt x="1683385" y="706640"/>
                </a:lnTo>
                <a:lnTo>
                  <a:pt x="841235" y="179387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123097" y="2481633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2586480"/>
                </a:moveTo>
                <a:lnTo>
                  <a:pt x="0" y="0"/>
                </a:lnTo>
                <a:lnTo>
                  <a:pt x="841240" y="179378"/>
                </a:lnTo>
                <a:lnTo>
                  <a:pt x="1683385" y="706641"/>
                </a:lnTo>
                <a:lnTo>
                  <a:pt x="2525530" y="1176829"/>
                </a:lnTo>
                <a:lnTo>
                  <a:pt x="3367675" y="1575440"/>
                </a:lnTo>
                <a:lnTo>
                  <a:pt x="3367675" y="2586480"/>
                </a:lnTo>
                <a:lnTo>
                  <a:pt x="0" y="2586480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123101" y="1774570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841235" y="0"/>
                </a:moveTo>
                <a:lnTo>
                  <a:pt x="0" y="0"/>
                </a:lnTo>
                <a:lnTo>
                  <a:pt x="0" y="1005598"/>
                </a:lnTo>
                <a:lnTo>
                  <a:pt x="841235" y="1184986"/>
                </a:lnTo>
                <a:lnTo>
                  <a:pt x="1683385" y="1712239"/>
                </a:lnTo>
                <a:lnTo>
                  <a:pt x="2525522" y="2182431"/>
                </a:lnTo>
                <a:lnTo>
                  <a:pt x="3367671" y="2581046"/>
                </a:lnTo>
                <a:lnTo>
                  <a:pt x="3367671" y="1341704"/>
                </a:lnTo>
                <a:lnTo>
                  <a:pt x="2525522" y="833462"/>
                </a:lnTo>
                <a:lnTo>
                  <a:pt x="1683385" y="393166"/>
                </a:lnTo>
                <a:lnTo>
                  <a:pt x="841235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123097" y="1774568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0" y="1005604"/>
                </a:moveTo>
                <a:lnTo>
                  <a:pt x="0" y="0"/>
                </a:lnTo>
                <a:lnTo>
                  <a:pt x="841240" y="0"/>
                </a:lnTo>
                <a:lnTo>
                  <a:pt x="1683385" y="393175"/>
                </a:lnTo>
                <a:lnTo>
                  <a:pt x="2525530" y="833466"/>
                </a:lnTo>
                <a:lnTo>
                  <a:pt x="3367675" y="1341705"/>
                </a:lnTo>
                <a:lnTo>
                  <a:pt x="3367675" y="2581045"/>
                </a:lnTo>
                <a:lnTo>
                  <a:pt x="2525530" y="2182434"/>
                </a:lnTo>
                <a:lnTo>
                  <a:pt x="1683385" y="1712245"/>
                </a:lnTo>
                <a:lnTo>
                  <a:pt x="841240" y="1184982"/>
                </a:lnTo>
                <a:lnTo>
                  <a:pt x="0" y="1005604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14595" y="1774570"/>
            <a:ext cx="1776561" cy="943421"/>
          </a:xfrm>
          <a:custGeom>
            <a:avLst/>
            <a:gdLst/>
            <a:ahLst/>
            <a:cxnLst/>
            <a:rect l="l" t="t" r="r" b="b"/>
            <a:pathLst>
              <a:path w="2526665" h="1341754">
                <a:moveTo>
                  <a:pt x="0" y="0"/>
                </a:moveTo>
                <a:lnTo>
                  <a:pt x="842149" y="393166"/>
                </a:lnTo>
                <a:lnTo>
                  <a:pt x="1684286" y="833462"/>
                </a:lnTo>
                <a:lnTo>
                  <a:pt x="2526436" y="1341704"/>
                </a:lnTo>
                <a:lnTo>
                  <a:pt x="2526436" y="1028242"/>
                </a:lnTo>
                <a:lnTo>
                  <a:pt x="1684286" y="71207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123097" y="1774568"/>
            <a:ext cx="2368153" cy="943421"/>
          </a:xfrm>
          <a:custGeom>
            <a:avLst/>
            <a:gdLst/>
            <a:ahLst/>
            <a:cxnLst/>
            <a:rect l="l" t="t" r="r" b="b"/>
            <a:pathLst>
              <a:path w="3368040" h="1341754">
                <a:moveTo>
                  <a:pt x="0" y="0"/>
                </a:moveTo>
                <a:lnTo>
                  <a:pt x="841240" y="0"/>
                </a:lnTo>
                <a:lnTo>
                  <a:pt x="1683385" y="354222"/>
                </a:lnTo>
                <a:lnTo>
                  <a:pt x="2525530" y="712076"/>
                </a:lnTo>
                <a:lnTo>
                  <a:pt x="3367675" y="1028249"/>
                </a:lnTo>
                <a:lnTo>
                  <a:pt x="3367675" y="1341705"/>
                </a:lnTo>
                <a:lnTo>
                  <a:pt x="2525530" y="833466"/>
                </a:lnTo>
                <a:lnTo>
                  <a:pt x="1683385" y="393175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14595" y="1774569"/>
            <a:ext cx="1776561" cy="723305"/>
          </a:xfrm>
          <a:custGeom>
            <a:avLst/>
            <a:gdLst/>
            <a:ahLst/>
            <a:cxnLst/>
            <a:rect l="l" t="t" r="r" b="b"/>
            <a:pathLst>
              <a:path w="2526665" h="1028700">
                <a:moveTo>
                  <a:pt x="2526436" y="0"/>
                </a:moveTo>
                <a:lnTo>
                  <a:pt x="0" y="0"/>
                </a:lnTo>
                <a:lnTo>
                  <a:pt x="1684286" y="712076"/>
                </a:lnTo>
                <a:lnTo>
                  <a:pt x="2526436" y="1028242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123097" y="1774567"/>
            <a:ext cx="2368153" cy="723305"/>
          </a:xfrm>
          <a:custGeom>
            <a:avLst/>
            <a:gdLst/>
            <a:ahLst/>
            <a:cxnLst/>
            <a:rect l="l" t="t" r="r" b="b"/>
            <a:pathLst>
              <a:path w="3368040" h="1028700">
                <a:moveTo>
                  <a:pt x="0" y="0"/>
                </a:moveTo>
                <a:lnTo>
                  <a:pt x="3367675" y="0"/>
                </a:lnTo>
                <a:lnTo>
                  <a:pt x="3367675" y="1028249"/>
                </a:lnTo>
                <a:lnTo>
                  <a:pt x="2525530" y="712076"/>
                </a:lnTo>
                <a:lnTo>
                  <a:pt x="1683385" y="354222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51694" y="1419502"/>
            <a:ext cx="212080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fc7:</a:t>
            </a:r>
            <a:r>
              <a:rPr sz="1547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123096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123096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40151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145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7145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30672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0672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89886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89886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463716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909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4909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12309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465529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981734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12309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465529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871583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12309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465529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871583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12309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465529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871583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12309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465529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871583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12309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465529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760798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161302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16129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205871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20587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205871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20587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205871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20587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515938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05871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20587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983392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983396" y="3075947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841235" y="0"/>
                </a:moveTo>
                <a:lnTo>
                  <a:pt x="0" y="160362"/>
                </a:lnTo>
                <a:lnTo>
                  <a:pt x="0" y="1741233"/>
                </a:lnTo>
                <a:lnTo>
                  <a:pt x="3367671" y="1741233"/>
                </a:lnTo>
                <a:lnTo>
                  <a:pt x="3367671" y="972997"/>
                </a:lnTo>
                <a:lnTo>
                  <a:pt x="2525522" y="631443"/>
                </a:lnTo>
                <a:lnTo>
                  <a:pt x="841235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983392" y="3075951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0" y="1741229"/>
                </a:moveTo>
                <a:lnTo>
                  <a:pt x="0" y="160353"/>
                </a:lnTo>
                <a:lnTo>
                  <a:pt x="841240" y="0"/>
                </a:lnTo>
                <a:lnTo>
                  <a:pt x="1683385" y="317988"/>
                </a:lnTo>
                <a:lnTo>
                  <a:pt x="2525530" y="631443"/>
                </a:lnTo>
                <a:lnTo>
                  <a:pt x="3367675" y="972990"/>
                </a:lnTo>
                <a:lnTo>
                  <a:pt x="3367675" y="1741229"/>
                </a:lnTo>
                <a:lnTo>
                  <a:pt x="0" y="1741229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983396" y="1774570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3367671" y="1850847"/>
                </a:moveTo>
                <a:lnTo>
                  <a:pt x="841235" y="1850847"/>
                </a:lnTo>
                <a:lnTo>
                  <a:pt x="2525522" y="2482291"/>
                </a:lnTo>
                <a:lnTo>
                  <a:pt x="3367671" y="2823845"/>
                </a:lnTo>
                <a:lnTo>
                  <a:pt x="3367671" y="1850847"/>
                </a:lnTo>
                <a:close/>
              </a:path>
              <a:path w="3368040" h="2823845">
                <a:moveTo>
                  <a:pt x="0" y="0"/>
                </a:moveTo>
                <a:lnTo>
                  <a:pt x="0" y="2011210"/>
                </a:lnTo>
                <a:lnTo>
                  <a:pt x="841235" y="1850847"/>
                </a:lnTo>
                <a:lnTo>
                  <a:pt x="3367671" y="1850847"/>
                </a:lnTo>
                <a:lnTo>
                  <a:pt x="3367671" y="1527429"/>
                </a:lnTo>
                <a:lnTo>
                  <a:pt x="2525522" y="1044549"/>
                </a:lnTo>
                <a:lnTo>
                  <a:pt x="1683385" y="524548"/>
                </a:lnTo>
                <a:lnTo>
                  <a:pt x="841235" y="147662"/>
                </a:lnTo>
                <a:lnTo>
                  <a:pt x="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983392" y="1774568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0" y="2011209"/>
                </a:moveTo>
                <a:lnTo>
                  <a:pt x="0" y="0"/>
                </a:lnTo>
                <a:lnTo>
                  <a:pt x="841240" y="147666"/>
                </a:lnTo>
                <a:lnTo>
                  <a:pt x="1683385" y="524545"/>
                </a:lnTo>
                <a:lnTo>
                  <a:pt x="2525530" y="1044557"/>
                </a:lnTo>
                <a:lnTo>
                  <a:pt x="3367675" y="1527432"/>
                </a:lnTo>
                <a:lnTo>
                  <a:pt x="3367675" y="2823846"/>
                </a:lnTo>
                <a:lnTo>
                  <a:pt x="2525530" y="2482300"/>
                </a:lnTo>
                <a:lnTo>
                  <a:pt x="1683385" y="2168844"/>
                </a:lnTo>
                <a:lnTo>
                  <a:pt x="841240" y="1850856"/>
                </a:lnTo>
                <a:lnTo>
                  <a:pt x="0" y="201120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983396" y="1774570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35" y="147662"/>
                </a:lnTo>
                <a:lnTo>
                  <a:pt x="1683385" y="524548"/>
                </a:lnTo>
                <a:lnTo>
                  <a:pt x="2525522" y="1044549"/>
                </a:lnTo>
                <a:lnTo>
                  <a:pt x="3367671" y="1527429"/>
                </a:lnTo>
                <a:lnTo>
                  <a:pt x="3367671" y="1124280"/>
                </a:lnTo>
                <a:lnTo>
                  <a:pt x="2525522" y="866076"/>
                </a:lnTo>
                <a:lnTo>
                  <a:pt x="1683385" y="453872"/>
                </a:lnTo>
                <a:lnTo>
                  <a:pt x="841235" y="110515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983392" y="1774567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40" y="110518"/>
                </a:lnTo>
                <a:lnTo>
                  <a:pt x="1683385" y="453881"/>
                </a:lnTo>
                <a:lnTo>
                  <a:pt x="2525530" y="866081"/>
                </a:lnTo>
                <a:lnTo>
                  <a:pt x="3367675" y="1124277"/>
                </a:lnTo>
                <a:lnTo>
                  <a:pt x="3367675" y="1527432"/>
                </a:lnTo>
                <a:lnTo>
                  <a:pt x="2525530" y="1044557"/>
                </a:lnTo>
                <a:lnTo>
                  <a:pt x="1683385" y="524545"/>
                </a:lnTo>
                <a:lnTo>
                  <a:pt x="841240" y="147666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983396" y="1773927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3367671" y="914"/>
                </a:moveTo>
                <a:lnTo>
                  <a:pt x="0" y="914"/>
                </a:lnTo>
                <a:lnTo>
                  <a:pt x="841235" y="111429"/>
                </a:lnTo>
                <a:lnTo>
                  <a:pt x="1683385" y="454787"/>
                </a:lnTo>
                <a:lnTo>
                  <a:pt x="2525522" y="866990"/>
                </a:lnTo>
                <a:lnTo>
                  <a:pt x="3367671" y="1125194"/>
                </a:lnTo>
                <a:lnTo>
                  <a:pt x="3367671" y="914"/>
                </a:lnTo>
                <a:close/>
              </a:path>
              <a:path w="3368040" h="1125220">
                <a:moveTo>
                  <a:pt x="1683385" y="0"/>
                </a:moveTo>
                <a:lnTo>
                  <a:pt x="841235" y="914"/>
                </a:lnTo>
                <a:lnTo>
                  <a:pt x="2525522" y="914"/>
                </a:lnTo>
                <a:lnTo>
                  <a:pt x="1683385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983392" y="1773925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0" y="913"/>
                </a:moveTo>
                <a:lnTo>
                  <a:pt x="841240" y="913"/>
                </a:lnTo>
                <a:lnTo>
                  <a:pt x="1683385" y="0"/>
                </a:lnTo>
                <a:lnTo>
                  <a:pt x="2525530" y="913"/>
                </a:lnTo>
                <a:lnTo>
                  <a:pt x="3367675" y="913"/>
                </a:lnTo>
                <a:lnTo>
                  <a:pt x="3367675" y="1125190"/>
                </a:lnTo>
                <a:lnTo>
                  <a:pt x="2525530" y="866994"/>
                </a:lnTo>
                <a:lnTo>
                  <a:pt x="1683385" y="454794"/>
                </a:lnTo>
                <a:lnTo>
                  <a:pt x="841240" y="111431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7951541" y="1419502"/>
            <a:ext cx="2440930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 BB:</a:t>
            </a:r>
            <a:r>
              <a:rPr sz="1547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798339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98339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26176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857489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857489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16702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16702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759155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9759155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8324010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351289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351289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0122062" y="4310186"/>
            <a:ext cx="45987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983392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0325824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842029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983392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25824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731878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983392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0325824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731878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7983392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325824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7731878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983392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0325824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7731878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983392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325824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7621093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021598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021593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8066166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8066165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8066166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8066165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8066166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8066165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019683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8066166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8066165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3421559" y="5117001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513905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3352800" y="4822032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80" h="259079">
                <a:moveTo>
                  <a:pt x="129539" y="0"/>
                </a:moveTo>
                <a:lnTo>
                  <a:pt x="0" y="259080"/>
                </a:lnTo>
                <a:lnTo>
                  <a:pt x="129539" y="194310"/>
                </a:lnTo>
                <a:lnTo>
                  <a:pt x="226694" y="194310"/>
                </a:lnTo>
                <a:lnTo>
                  <a:pt x="129539" y="0"/>
                </a:lnTo>
                <a:close/>
              </a:path>
              <a:path w="259080" h="259079">
                <a:moveTo>
                  <a:pt x="226694" y="194310"/>
                </a:moveTo>
                <a:lnTo>
                  <a:pt x="129539" y="194310"/>
                </a:lnTo>
                <a:lnTo>
                  <a:pt x="259079" y="259080"/>
                </a:lnTo>
                <a:lnTo>
                  <a:pt x="226694" y="19431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2343290" y="5250656"/>
            <a:ext cx="6580287" cy="13939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4" dirty="0">
                <a:solidFill>
                  <a:srgbClr val="FFFFFF"/>
                </a:solidFill>
                <a:cs typeface="Calibri"/>
              </a:rPr>
              <a:t>No</a:t>
            </a:r>
            <a:r>
              <a:rPr sz="2953" spc="-14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fine-tuning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596928">
              <a:spcBef>
                <a:spcPts val="2397"/>
              </a:spcBef>
            </a:pPr>
            <a:r>
              <a:rPr sz="1969" spc="-4" dirty="0">
                <a:solidFill>
                  <a:srgbClr val="FF9300"/>
                </a:solidFill>
                <a:cs typeface="Calibri"/>
              </a:rPr>
              <a:t>Analysis </a:t>
            </a:r>
            <a:r>
              <a:rPr sz="1969" spc="-46" dirty="0">
                <a:solidFill>
                  <a:srgbClr val="FF9300"/>
                </a:solidFill>
                <a:cs typeface="Calibri"/>
              </a:rPr>
              <a:t>software: </a:t>
            </a:r>
            <a:r>
              <a:rPr sz="1969" spc="-46" dirty="0">
                <a:solidFill>
                  <a:srgbClr val="FFFFFF"/>
                </a:solidFill>
                <a:cs typeface="Calibri"/>
              </a:rPr>
              <a:t>D. </a:t>
            </a:r>
            <a:r>
              <a:rPr sz="1969" spc="-4" dirty="0">
                <a:solidFill>
                  <a:srgbClr val="FFFFFF"/>
                </a:solidFill>
                <a:cs typeface="Calibri"/>
              </a:rPr>
              <a:t>Hoiem, </a:t>
            </a:r>
            <a:r>
              <a:rPr sz="1969" spc="-155" dirty="0">
                <a:solidFill>
                  <a:srgbClr val="FFFFFF"/>
                </a:solidFill>
                <a:cs typeface="Calibri"/>
              </a:rPr>
              <a:t>Y.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Chodpathumwan,</a:t>
            </a:r>
            <a:r>
              <a:rPr sz="1969" spc="-102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28" dirty="0">
                <a:solidFill>
                  <a:srgbClr val="FFFFFF"/>
                </a:solidFill>
                <a:cs typeface="Calibri"/>
              </a:rPr>
              <a:t>and</a:t>
            </a:r>
            <a:endParaRPr sz="1969">
              <a:solidFill>
                <a:prstClr val="black"/>
              </a:solidFill>
              <a:cs typeface="Calibri"/>
            </a:endParaRPr>
          </a:p>
          <a:p>
            <a:pPr marL="796053">
              <a:spcBef>
                <a:spcPts val="169"/>
              </a:spcBef>
            </a:pPr>
            <a:r>
              <a:rPr sz="1969" spc="-56" dirty="0">
                <a:solidFill>
                  <a:srgbClr val="FFFFFF"/>
                </a:solidFill>
                <a:cs typeface="Calibri"/>
              </a:rPr>
              <a:t>Q. </a:t>
            </a:r>
            <a:r>
              <a:rPr sz="1969" spc="-14" dirty="0">
                <a:solidFill>
                  <a:srgbClr val="FFFFFF"/>
                </a:solidFill>
                <a:cs typeface="Calibri"/>
              </a:rPr>
              <a:t>Dai. </a:t>
            </a:r>
            <a:r>
              <a:rPr sz="1969" dirty="0">
                <a:solidFill>
                  <a:srgbClr val="FFFFFF"/>
                </a:solidFill>
                <a:cs typeface="Calibri"/>
              </a:rPr>
              <a:t>“Diagnosing </a:t>
            </a:r>
            <a:r>
              <a:rPr sz="1969" spc="-28" dirty="0">
                <a:solidFill>
                  <a:srgbClr val="FFFFFF"/>
                </a:solidFill>
                <a:cs typeface="Calibri"/>
              </a:rPr>
              <a:t>Error </a:t>
            </a:r>
            <a:r>
              <a:rPr sz="1969" spc="4" dirty="0">
                <a:solidFill>
                  <a:srgbClr val="FFFFFF"/>
                </a:solidFill>
                <a:cs typeface="Calibri"/>
              </a:rPr>
              <a:t>in </a:t>
            </a:r>
            <a:r>
              <a:rPr sz="1969" spc="-7" dirty="0">
                <a:solidFill>
                  <a:srgbClr val="FFFFFF"/>
                </a:solidFill>
                <a:cs typeface="Calibri"/>
              </a:rPr>
              <a:t>Object </a:t>
            </a:r>
            <a:r>
              <a:rPr sz="1969" spc="-53" dirty="0">
                <a:solidFill>
                  <a:srgbClr val="FFFFFF"/>
                </a:solidFill>
                <a:cs typeface="Calibri"/>
              </a:rPr>
              <a:t>Detectors.” </a:t>
            </a:r>
            <a:r>
              <a:rPr sz="1969" spc="-42" dirty="0">
                <a:solidFill>
                  <a:srgbClr val="FFFFFF"/>
                </a:solidFill>
                <a:cs typeface="Calibri"/>
              </a:rPr>
              <a:t>ECCV,</a:t>
            </a:r>
            <a:r>
              <a:rPr sz="1969" spc="-267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-60" dirty="0">
                <a:solidFill>
                  <a:srgbClr val="FFFFFF"/>
                </a:solidFill>
                <a:cs typeface="Calibri"/>
              </a:rPr>
              <a:t>2012.</a:t>
            </a:r>
            <a:endParaRPr sz="1969">
              <a:solidFill>
                <a:prstClr val="black"/>
              </a:solidFill>
              <a:cs typeface="Calibri"/>
            </a:endParaRPr>
          </a:p>
        </p:txBody>
      </p:sp>
      <p:sp>
        <p:nvSpPr>
          <p:cNvPr id="223" name="object 225"/>
          <p:cNvSpPr/>
          <p:nvPr/>
        </p:nvSpPr>
        <p:spPr>
          <a:xfrm>
            <a:off x="2341067" y="1790219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443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4" name="object 226"/>
          <p:cNvSpPr/>
          <p:nvPr/>
        </p:nvSpPr>
        <p:spPr>
          <a:xfrm>
            <a:off x="2272308" y="1878440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80" h="259080">
                <a:moveTo>
                  <a:pt x="0" y="0"/>
                </a:moveTo>
                <a:lnTo>
                  <a:pt x="129540" y="259079"/>
                </a:lnTo>
                <a:lnTo>
                  <a:pt x="226695" y="64769"/>
                </a:lnTo>
                <a:lnTo>
                  <a:pt x="129540" y="64769"/>
                </a:lnTo>
                <a:lnTo>
                  <a:pt x="0" y="0"/>
                </a:lnTo>
                <a:close/>
              </a:path>
              <a:path w="259080" h="259080">
                <a:moveTo>
                  <a:pt x="259080" y="0"/>
                </a:moveTo>
                <a:lnTo>
                  <a:pt x="129540" y="64769"/>
                </a:lnTo>
                <a:lnTo>
                  <a:pt x="226695" y="64769"/>
                </a:lnTo>
                <a:lnTo>
                  <a:pt x="259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2977"/>
            <a:r>
              <a:rPr spc="63" dirty="0"/>
              <a:t>False </a:t>
            </a:r>
            <a:r>
              <a:rPr spc="56" dirty="0"/>
              <a:t>positive</a:t>
            </a:r>
            <a:r>
              <a:rPr spc="-267" dirty="0"/>
              <a:t> </a:t>
            </a:r>
            <a:r>
              <a:rPr spc="95" dirty="0"/>
              <a:t>analysis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312664"/>
            <a:ext cx="9144000" cy="3509367"/>
          </a:xfrm>
          <a:custGeom>
            <a:avLst/>
            <a:gdLst/>
            <a:ahLst/>
            <a:cxnLst/>
            <a:rect l="l" t="t" r="r" b="b"/>
            <a:pathLst>
              <a:path w="13004800" h="4991100">
                <a:moveTo>
                  <a:pt x="0" y="4991100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4991100"/>
                </a:lnTo>
                <a:lnTo>
                  <a:pt x="0" y="4991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284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2847" y="2065669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0"/>
                </a:moveTo>
                <a:lnTo>
                  <a:pt x="0" y="3178073"/>
                </a:lnTo>
                <a:lnTo>
                  <a:pt x="3367676" y="3178073"/>
                </a:lnTo>
                <a:lnTo>
                  <a:pt x="3367676" y="2324671"/>
                </a:lnTo>
                <a:lnTo>
                  <a:pt x="2525527" y="1792884"/>
                </a:lnTo>
                <a:lnTo>
                  <a:pt x="1683390" y="1204010"/>
                </a:lnTo>
                <a:lnTo>
                  <a:pt x="841240" y="581621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2847" y="2065672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3178069"/>
                </a:moveTo>
                <a:lnTo>
                  <a:pt x="0" y="0"/>
                </a:lnTo>
                <a:lnTo>
                  <a:pt x="841240" y="581620"/>
                </a:lnTo>
                <a:lnTo>
                  <a:pt x="1683385" y="1204007"/>
                </a:lnTo>
                <a:lnTo>
                  <a:pt x="2525530" y="1792879"/>
                </a:lnTo>
                <a:lnTo>
                  <a:pt x="3367675" y="2324664"/>
                </a:lnTo>
                <a:lnTo>
                  <a:pt x="3367675" y="3178069"/>
                </a:lnTo>
                <a:lnTo>
                  <a:pt x="0" y="317806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62847" y="1774570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841240" y="0"/>
                </a:moveTo>
                <a:lnTo>
                  <a:pt x="0" y="0"/>
                </a:lnTo>
                <a:lnTo>
                  <a:pt x="0" y="414007"/>
                </a:lnTo>
                <a:lnTo>
                  <a:pt x="841240" y="995629"/>
                </a:lnTo>
                <a:lnTo>
                  <a:pt x="1683390" y="1618018"/>
                </a:lnTo>
                <a:lnTo>
                  <a:pt x="2525527" y="2206891"/>
                </a:lnTo>
                <a:lnTo>
                  <a:pt x="3367676" y="2738678"/>
                </a:lnTo>
                <a:lnTo>
                  <a:pt x="3367676" y="1494815"/>
                </a:lnTo>
                <a:lnTo>
                  <a:pt x="2525527" y="862457"/>
                </a:lnTo>
                <a:lnTo>
                  <a:pt x="1683390" y="287172"/>
                </a:lnTo>
                <a:lnTo>
                  <a:pt x="84124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62847" y="1774568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0" y="414015"/>
                </a:moveTo>
                <a:lnTo>
                  <a:pt x="0" y="0"/>
                </a:lnTo>
                <a:lnTo>
                  <a:pt x="841240" y="0"/>
                </a:lnTo>
                <a:lnTo>
                  <a:pt x="1683385" y="287178"/>
                </a:lnTo>
                <a:lnTo>
                  <a:pt x="2525530" y="862461"/>
                </a:lnTo>
                <a:lnTo>
                  <a:pt x="3367675" y="1494817"/>
                </a:lnTo>
                <a:lnTo>
                  <a:pt x="3367675" y="2738680"/>
                </a:lnTo>
                <a:lnTo>
                  <a:pt x="2525530" y="2206894"/>
                </a:lnTo>
                <a:lnTo>
                  <a:pt x="1683385" y="1618023"/>
                </a:lnTo>
                <a:lnTo>
                  <a:pt x="841240" y="995635"/>
                </a:lnTo>
                <a:lnTo>
                  <a:pt x="0" y="414015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4345" y="1774570"/>
            <a:ext cx="1776561" cy="1051471"/>
          </a:xfrm>
          <a:custGeom>
            <a:avLst/>
            <a:gdLst/>
            <a:ahLst/>
            <a:cxnLst/>
            <a:rect l="l" t="t" r="r" b="b"/>
            <a:pathLst>
              <a:path w="2526665" h="1495425">
                <a:moveTo>
                  <a:pt x="0" y="0"/>
                </a:moveTo>
                <a:lnTo>
                  <a:pt x="842149" y="287172"/>
                </a:lnTo>
                <a:lnTo>
                  <a:pt x="1684286" y="862457"/>
                </a:lnTo>
                <a:lnTo>
                  <a:pt x="2526436" y="1494815"/>
                </a:lnTo>
                <a:lnTo>
                  <a:pt x="2526436" y="1080782"/>
                </a:lnTo>
                <a:lnTo>
                  <a:pt x="1684286" y="645033"/>
                </a:lnTo>
                <a:lnTo>
                  <a:pt x="842149" y="23916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62847" y="1774567"/>
            <a:ext cx="2368153" cy="1051471"/>
          </a:xfrm>
          <a:custGeom>
            <a:avLst/>
            <a:gdLst/>
            <a:ahLst/>
            <a:cxnLst/>
            <a:rect l="l" t="t" r="r" b="b"/>
            <a:pathLst>
              <a:path w="3368040" h="1495425">
                <a:moveTo>
                  <a:pt x="0" y="0"/>
                </a:moveTo>
                <a:lnTo>
                  <a:pt x="841240" y="0"/>
                </a:lnTo>
                <a:lnTo>
                  <a:pt x="1683385" y="239170"/>
                </a:lnTo>
                <a:lnTo>
                  <a:pt x="2525530" y="645032"/>
                </a:lnTo>
                <a:lnTo>
                  <a:pt x="3367675" y="1080791"/>
                </a:lnTo>
                <a:lnTo>
                  <a:pt x="3367675" y="1494817"/>
                </a:lnTo>
                <a:lnTo>
                  <a:pt x="2525530" y="862461"/>
                </a:lnTo>
                <a:lnTo>
                  <a:pt x="1683385" y="287178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54345" y="1773927"/>
            <a:ext cx="1776561" cy="760809"/>
          </a:xfrm>
          <a:custGeom>
            <a:avLst/>
            <a:gdLst/>
            <a:ahLst/>
            <a:cxnLst/>
            <a:rect l="l" t="t" r="r" b="b"/>
            <a:pathLst>
              <a:path w="2526665" h="1082039">
                <a:moveTo>
                  <a:pt x="2526436" y="0"/>
                </a:moveTo>
                <a:lnTo>
                  <a:pt x="1684286" y="0"/>
                </a:lnTo>
                <a:lnTo>
                  <a:pt x="842149" y="914"/>
                </a:lnTo>
                <a:lnTo>
                  <a:pt x="0" y="914"/>
                </a:lnTo>
                <a:lnTo>
                  <a:pt x="842149" y="240080"/>
                </a:lnTo>
                <a:lnTo>
                  <a:pt x="1684286" y="645947"/>
                </a:lnTo>
                <a:lnTo>
                  <a:pt x="2526436" y="1081697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62847" y="1773926"/>
            <a:ext cx="2368153" cy="760809"/>
          </a:xfrm>
          <a:custGeom>
            <a:avLst/>
            <a:gdLst/>
            <a:ahLst/>
            <a:cxnLst/>
            <a:rect l="l" t="t" r="r" b="b"/>
            <a:pathLst>
              <a:path w="3368040" h="1082039">
                <a:moveTo>
                  <a:pt x="0" y="913"/>
                </a:moveTo>
                <a:lnTo>
                  <a:pt x="1683385" y="913"/>
                </a:lnTo>
                <a:lnTo>
                  <a:pt x="2525530" y="0"/>
                </a:lnTo>
                <a:lnTo>
                  <a:pt x="3367675" y="0"/>
                </a:lnTo>
                <a:lnTo>
                  <a:pt x="3367675" y="1081704"/>
                </a:lnTo>
                <a:lnTo>
                  <a:pt x="2525530" y="645946"/>
                </a:lnTo>
                <a:lnTo>
                  <a:pt x="1683385" y="240084"/>
                </a:lnTo>
                <a:lnTo>
                  <a:pt x="841240" y="913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3465" y="4491096"/>
            <a:ext cx="1696194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7996" y="1962661"/>
            <a:ext cx="205184" cy="21507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585"/>
              </a:lnSpc>
            </a:pP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percentag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eac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type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0431" y="1419502"/>
            <a:ext cx="18225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fc6:</a:t>
            </a:r>
            <a:r>
              <a:rPr sz="1547" spc="-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6284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6284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543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43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4647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4647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38611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38611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3769" y="4310186"/>
            <a:ext cx="2125266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544692" algn="l"/>
                <a:tab pos="1136709" algn="l"/>
                <a:tab pos="1674257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307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307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6284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605278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21483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6284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05278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1334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6284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05278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11334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6284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05278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11334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26284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605278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11334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6284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05278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00547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345619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34562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45619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34562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345619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34562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9913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345619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4562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12309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123101" y="2481631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0"/>
                </a:moveTo>
                <a:lnTo>
                  <a:pt x="0" y="2586481"/>
                </a:lnTo>
                <a:lnTo>
                  <a:pt x="3367671" y="2586481"/>
                </a:lnTo>
                <a:lnTo>
                  <a:pt x="3367671" y="1575447"/>
                </a:lnTo>
                <a:lnTo>
                  <a:pt x="2525522" y="1176832"/>
                </a:lnTo>
                <a:lnTo>
                  <a:pt x="1683385" y="706640"/>
                </a:lnTo>
                <a:lnTo>
                  <a:pt x="841235" y="179387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123097" y="2481633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2586480"/>
                </a:moveTo>
                <a:lnTo>
                  <a:pt x="0" y="0"/>
                </a:lnTo>
                <a:lnTo>
                  <a:pt x="841240" y="179378"/>
                </a:lnTo>
                <a:lnTo>
                  <a:pt x="1683385" y="706641"/>
                </a:lnTo>
                <a:lnTo>
                  <a:pt x="2525530" y="1176829"/>
                </a:lnTo>
                <a:lnTo>
                  <a:pt x="3367675" y="1575440"/>
                </a:lnTo>
                <a:lnTo>
                  <a:pt x="3367675" y="2586480"/>
                </a:lnTo>
                <a:lnTo>
                  <a:pt x="0" y="2586480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123101" y="1774570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841235" y="0"/>
                </a:moveTo>
                <a:lnTo>
                  <a:pt x="0" y="0"/>
                </a:lnTo>
                <a:lnTo>
                  <a:pt x="0" y="1005598"/>
                </a:lnTo>
                <a:lnTo>
                  <a:pt x="841235" y="1184986"/>
                </a:lnTo>
                <a:lnTo>
                  <a:pt x="1683385" y="1712239"/>
                </a:lnTo>
                <a:lnTo>
                  <a:pt x="2525522" y="2182431"/>
                </a:lnTo>
                <a:lnTo>
                  <a:pt x="3367671" y="2581046"/>
                </a:lnTo>
                <a:lnTo>
                  <a:pt x="3367671" y="1341704"/>
                </a:lnTo>
                <a:lnTo>
                  <a:pt x="2525522" y="833462"/>
                </a:lnTo>
                <a:lnTo>
                  <a:pt x="1683385" y="393166"/>
                </a:lnTo>
                <a:lnTo>
                  <a:pt x="841235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123097" y="1774568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0" y="1005604"/>
                </a:moveTo>
                <a:lnTo>
                  <a:pt x="0" y="0"/>
                </a:lnTo>
                <a:lnTo>
                  <a:pt x="841240" y="0"/>
                </a:lnTo>
                <a:lnTo>
                  <a:pt x="1683385" y="393175"/>
                </a:lnTo>
                <a:lnTo>
                  <a:pt x="2525530" y="833466"/>
                </a:lnTo>
                <a:lnTo>
                  <a:pt x="3367675" y="1341705"/>
                </a:lnTo>
                <a:lnTo>
                  <a:pt x="3367675" y="2581045"/>
                </a:lnTo>
                <a:lnTo>
                  <a:pt x="2525530" y="2182434"/>
                </a:lnTo>
                <a:lnTo>
                  <a:pt x="1683385" y="1712245"/>
                </a:lnTo>
                <a:lnTo>
                  <a:pt x="841240" y="1184982"/>
                </a:lnTo>
                <a:lnTo>
                  <a:pt x="0" y="1005604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14595" y="1774570"/>
            <a:ext cx="1776561" cy="943421"/>
          </a:xfrm>
          <a:custGeom>
            <a:avLst/>
            <a:gdLst/>
            <a:ahLst/>
            <a:cxnLst/>
            <a:rect l="l" t="t" r="r" b="b"/>
            <a:pathLst>
              <a:path w="2526665" h="1341754">
                <a:moveTo>
                  <a:pt x="0" y="0"/>
                </a:moveTo>
                <a:lnTo>
                  <a:pt x="842149" y="393166"/>
                </a:lnTo>
                <a:lnTo>
                  <a:pt x="1684286" y="833462"/>
                </a:lnTo>
                <a:lnTo>
                  <a:pt x="2526436" y="1341704"/>
                </a:lnTo>
                <a:lnTo>
                  <a:pt x="2526436" y="1028242"/>
                </a:lnTo>
                <a:lnTo>
                  <a:pt x="1684286" y="71207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123097" y="1774568"/>
            <a:ext cx="2368153" cy="943421"/>
          </a:xfrm>
          <a:custGeom>
            <a:avLst/>
            <a:gdLst/>
            <a:ahLst/>
            <a:cxnLst/>
            <a:rect l="l" t="t" r="r" b="b"/>
            <a:pathLst>
              <a:path w="3368040" h="1341754">
                <a:moveTo>
                  <a:pt x="0" y="0"/>
                </a:moveTo>
                <a:lnTo>
                  <a:pt x="841240" y="0"/>
                </a:lnTo>
                <a:lnTo>
                  <a:pt x="1683385" y="354222"/>
                </a:lnTo>
                <a:lnTo>
                  <a:pt x="2525530" y="712076"/>
                </a:lnTo>
                <a:lnTo>
                  <a:pt x="3367675" y="1028249"/>
                </a:lnTo>
                <a:lnTo>
                  <a:pt x="3367675" y="1341705"/>
                </a:lnTo>
                <a:lnTo>
                  <a:pt x="2525530" y="833466"/>
                </a:lnTo>
                <a:lnTo>
                  <a:pt x="1683385" y="393175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14595" y="1774569"/>
            <a:ext cx="1776561" cy="723305"/>
          </a:xfrm>
          <a:custGeom>
            <a:avLst/>
            <a:gdLst/>
            <a:ahLst/>
            <a:cxnLst/>
            <a:rect l="l" t="t" r="r" b="b"/>
            <a:pathLst>
              <a:path w="2526665" h="1028700">
                <a:moveTo>
                  <a:pt x="2526436" y="0"/>
                </a:moveTo>
                <a:lnTo>
                  <a:pt x="0" y="0"/>
                </a:lnTo>
                <a:lnTo>
                  <a:pt x="1684286" y="712076"/>
                </a:lnTo>
                <a:lnTo>
                  <a:pt x="2526436" y="1028242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123097" y="1774567"/>
            <a:ext cx="2368153" cy="723305"/>
          </a:xfrm>
          <a:custGeom>
            <a:avLst/>
            <a:gdLst/>
            <a:ahLst/>
            <a:cxnLst/>
            <a:rect l="l" t="t" r="r" b="b"/>
            <a:pathLst>
              <a:path w="3368040" h="1028700">
                <a:moveTo>
                  <a:pt x="0" y="0"/>
                </a:moveTo>
                <a:lnTo>
                  <a:pt x="3367675" y="0"/>
                </a:lnTo>
                <a:lnTo>
                  <a:pt x="3367675" y="1028249"/>
                </a:lnTo>
                <a:lnTo>
                  <a:pt x="2525530" y="712076"/>
                </a:lnTo>
                <a:lnTo>
                  <a:pt x="1683385" y="354222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51694" y="1419502"/>
            <a:ext cx="212080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fc7:</a:t>
            </a:r>
            <a:r>
              <a:rPr sz="1547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123096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123096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40151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145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7145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30672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0672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89886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89886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463716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909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4909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12309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465529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981734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12309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465529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871583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12309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465529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871583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12309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465529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871583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12309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465529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871583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12309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465529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760798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161302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16129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205871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20587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205871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20587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205871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20587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515938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05871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20587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983392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983396" y="3075947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841235" y="0"/>
                </a:moveTo>
                <a:lnTo>
                  <a:pt x="0" y="160362"/>
                </a:lnTo>
                <a:lnTo>
                  <a:pt x="0" y="1741233"/>
                </a:lnTo>
                <a:lnTo>
                  <a:pt x="3367671" y="1741233"/>
                </a:lnTo>
                <a:lnTo>
                  <a:pt x="3367671" y="972997"/>
                </a:lnTo>
                <a:lnTo>
                  <a:pt x="2525522" y="631443"/>
                </a:lnTo>
                <a:lnTo>
                  <a:pt x="841235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983392" y="3075951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0" y="1741229"/>
                </a:moveTo>
                <a:lnTo>
                  <a:pt x="0" y="160353"/>
                </a:lnTo>
                <a:lnTo>
                  <a:pt x="841240" y="0"/>
                </a:lnTo>
                <a:lnTo>
                  <a:pt x="1683385" y="317988"/>
                </a:lnTo>
                <a:lnTo>
                  <a:pt x="2525530" y="631443"/>
                </a:lnTo>
                <a:lnTo>
                  <a:pt x="3367675" y="972990"/>
                </a:lnTo>
                <a:lnTo>
                  <a:pt x="3367675" y="1741229"/>
                </a:lnTo>
                <a:lnTo>
                  <a:pt x="0" y="1741229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983396" y="1774570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3367671" y="1850847"/>
                </a:moveTo>
                <a:lnTo>
                  <a:pt x="841235" y="1850847"/>
                </a:lnTo>
                <a:lnTo>
                  <a:pt x="2525522" y="2482291"/>
                </a:lnTo>
                <a:lnTo>
                  <a:pt x="3367671" y="2823845"/>
                </a:lnTo>
                <a:lnTo>
                  <a:pt x="3367671" y="1850847"/>
                </a:lnTo>
                <a:close/>
              </a:path>
              <a:path w="3368040" h="2823845">
                <a:moveTo>
                  <a:pt x="0" y="0"/>
                </a:moveTo>
                <a:lnTo>
                  <a:pt x="0" y="2011210"/>
                </a:lnTo>
                <a:lnTo>
                  <a:pt x="841235" y="1850847"/>
                </a:lnTo>
                <a:lnTo>
                  <a:pt x="3367671" y="1850847"/>
                </a:lnTo>
                <a:lnTo>
                  <a:pt x="3367671" y="1527429"/>
                </a:lnTo>
                <a:lnTo>
                  <a:pt x="2525522" y="1044549"/>
                </a:lnTo>
                <a:lnTo>
                  <a:pt x="1683385" y="524548"/>
                </a:lnTo>
                <a:lnTo>
                  <a:pt x="841235" y="147662"/>
                </a:lnTo>
                <a:lnTo>
                  <a:pt x="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983392" y="1774568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0" y="2011209"/>
                </a:moveTo>
                <a:lnTo>
                  <a:pt x="0" y="0"/>
                </a:lnTo>
                <a:lnTo>
                  <a:pt x="841240" y="147666"/>
                </a:lnTo>
                <a:lnTo>
                  <a:pt x="1683385" y="524545"/>
                </a:lnTo>
                <a:lnTo>
                  <a:pt x="2525530" y="1044557"/>
                </a:lnTo>
                <a:lnTo>
                  <a:pt x="3367675" y="1527432"/>
                </a:lnTo>
                <a:lnTo>
                  <a:pt x="3367675" y="2823846"/>
                </a:lnTo>
                <a:lnTo>
                  <a:pt x="2525530" y="2482300"/>
                </a:lnTo>
                <a:lnTo>
                  <a:pt x="1683385" y="2168844"/>
                </a:lnTo>
                <a:lnTo>
                  <a:pt x="841240" y="1850856"/>
                </a:lnTo>
                <a:lnTo>
                  <a:pt x="0" y="201120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983396" y="1774570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35" y="147662"/>
                </a:lnTo>
                <a:lnTo>
                  <a:pt x="1683385" y="524548"/>
                </a:lnTo>
                <a:lnTo>
                  <a:pt x="2525522" y="1044549"/>
                </a:lnTo>
                <a:lnTo>
                  <a:pt x="3367671" y="1527429"/>
                </a:lnTo>
                <a:lnTo>
                  <a:pt x="3367671" y="1124280"/>
                </a:lnTo>
                <a:lnTo>
                  <a:pt x="2525522" y="866076"/>
                </a:lnTo>
                <a:lnTo>
                  <a:pt x="1683385" y="453872"/>
                </a:lnTo>
                <a:lnTo>
                  <a:pt x="841235" y="110515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983392" y="1774567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40" y="110518"/>
                </a:lnTo>
                <a:lnTo>
                  <a:pt x="1683385" y="453881"/>
                </a:lnTo>
                <a:lnTo>
                  <a:pt x="2525530" y="866081"/>
                </a:lnTo>
                <a:lnTo>
                  <a:pt x="3367675" y="1124277"/>
                </a:lnTo>
                <a:lnTo>
                  <a:pt x="3367675" y="1527432"/>
                </a:lnTo>
                <a:lnTo>
                  <a:pt x="2525530" y="1044557"/>
                </a:lnTo>
                <a:lnTo>
                  <a:pt x="1683385" y="524545"/>
                </a:lnTo>
                <a:lnTo>
                  <a:pt x="841240" y="147666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983396" y="1773927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3367671" y="914"/>
                </a:moveTo>
                <a:lnTo>
                  <a:pt x="0" y="914"/>
                </a:lnTo>
                <a:lnTo>
                  <a:pt x="841235" y="111429"/>
                </a:lnTo>
                <a:lnTo>
                  <a:pt x="1683385" y="454787"/>
                </a:lnTo>
                <a:lnTo>
                  <a:pt x="2525522" y="866990"/>
                </a:lnTo>
                <a:lnTo>
                  <a:pt x="3367671" y="1125194"/>
                </a:lnTo>
                <a:lnTo>
                  <a:pt x="3367671" y="914"/>
                </a:lnTo>
                <a:close/>
              </a:path>
              <a:path w="3368040" h="1125220">
                <a:moveTo>
                  <a:pt x="1683385" y="0"/>
                </a:moveTo>
                <a:lnTo>
                  <a:pt x="841235" y="914"/>
                </a:lnTo>
                <a:lnTo>
                  <a:pt x="2525522" y="914"/>
                </a:lnTo>
                <a:lnTo>
                  <a:pt x="1683385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983392" y="1773925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0" y="913"/>
                </a:moveTo>
                <a:lnTo>
                  <a:pt x="841240" y="913"/>
                </a:lnTo>
                <a:lnTo>
                  <a:pt x="1683385" y="0"/>
                </a:lnTo>
                <a:lnTo>
                  <a:pt x="2525530" y="913"/>
                </a:lnTo>
                <a:lnTo>
                  <a:pt x="3367675" y="913"/>
                </a:lnTo>
                <a:lnTo>
                  <a:pt x="3367675" y="1125190"/>
                </a:lnTo>
                <a:lnTo>
                  <a:pt x="2525530" y="866994"/>
                </a:lnTo>
                <a:lnTo>
                  <a:pt x="1683385" y="454794"/>
                </a:lnTo>
                <a:lnTo>
                  <a:pt x="841240" y="111431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7951541" y="1419502"/>
            <a:ext cx="2440930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 BB:</a:t>
            </a:r>
            <a:r>
              <a:rPr sz="1547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798339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98339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26176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857489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857489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16702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16702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759155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9759155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8324010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351289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351289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0122062" y="4310186"/>
            <a:ext cx="45987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983392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0325824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842029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983392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25824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731878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983392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0325824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731878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7983392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325824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7731878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983392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0325824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7731878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983392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325824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7621093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021598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021593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8066166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8066165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8066166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8066165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8066166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8066165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019683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8066166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8066165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6314778" y="5117001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513905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6246018" y="4822032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79" h="259079">
                <a:moveTo>
                  <a:pt x="129540" y="0"/>
                </a:moveTo>
                <a:lnTo>
                  <a:pt x="0" y="259080"/>
                </a:lnTo>
                <a:lnTo>
                  <a:pt x="129540" y="194310"/>
                </a:lnTo>
                <a:lnTo>
                  <a:pt x="226695" y="194310"/>
                </a:lnTo>
                <a:lnTo>
                  <a:pt x="129540" y="0"/>
                </a:lnTo>
                <a:close/>
              </a:path>
              <a:path w="259079" h="259079">
                <a:moveTo>
                  <a:pt x="226695" y="194310"/>
                </a:moveTo>
                <a:lnTo>
                  <a:pt x="129540" y="194310"/>
                </a:lnTo>
                <a:lnTo>
                  <a:pt x="259080" y="259080"/>
                </a:lnTo>
                <a:lnTo>
                  <a:pt x="226695" y="19431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5108243" y="5250656"/>
            <a:ext cx="2448967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27" dirty="0">
                <a:solidFill>
                  <a:srgbClr val="FFFFFF"/>
                </a:solidFill>
                <a:cs typeface="Calibri"/>
              </a:rPr>
              <a:t>After</a:t>
            </a:r>
            <a:r>
              <a:rPr sz="2953" spc="-13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fine-tuning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5270004" y="2212066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443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4" name="object 224"/>
          <p:cNvSpPr/>
          <p:nvPr/>
        </p:nvSpPr>
        <p:spPr>
          <a:xfrm>
            <a:off x="5201245" y="2300288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79" h="259079">
                <a:moveTo>
                  <a:pt x="0" y="0"/>
                </a:moveTo>
                <a:lnTo>
                  <a:pt x="129539" y="259079"/>
                </a:lnTo>
                <a:lnTo>
                  <a:pt x="226694" y="64769"/>
                </a:lnTo>
                <a:lnTo>
                  <a:pt x="129539" y="64769"/>
                </a:lnTo>
                <a:lnTo>
                  <a:pt x="0" y="0"/>
                </a:lnTo>
                <a:close/>
              </a:path>
              <a:path w="259079" h="259079">
                <a:moveTo>
                  <a:pt x="259079" y="0"/>
                </a:moveTo>
                <a:lnTo>
                  <a:pt x="129539" y="64769"/>
                </a:lnTo>
                <a:lnTo>
                  <a:pt x="226694" y="64769"/>
                </a:lnTo>
                <a:lnTo>
                  <a:pt x="2590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9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42977"/>
            <a:r>
              <a:rPr spc="63" dirty="0"/>
              <a:t>False </a:t>
            </a:r>
            <a:r>
              <a:rPr spc="56" dirty="0"/>
              <a:t>positive</a:t>
            </a:r>
            <a:r>
              <a:rPr spc="-267" dirty="0"/>
              <a:t> </a:t>
            </a:r>
            <a:r>
              <a:rPr spc="95" dirty="0"/>
              <a:t>analysis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0" y="1312664"/>
            <a:ext cx="9144000" cy="3509367"/>
          </a:xfrm>
          <a:custGeom>
            <a:avLst/>
            <a:gdLst/>
            <a:ahLst/>
            <a:cxnLst/>
            <a:rect l="l" t="t" r="r" b="b"/>
            <a:pathLst>
              <a:path w="13004800" h="4991100">
                <a:moveTo>
                  <a:pt x="0" y="4991100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4991100"/>
                </a:lnTo>
                <a:lnTo>
                  <a:pt x="0" y="4991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284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2847" y="2065669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0"/>
                </a:moveTo>
                <a:lnTo>
                  <a:pt x="0" y="3178073"/>
                </a:lnTo>
                <a:lnTo>
                  <a:pt x="3367676" y="3178073"/>
                </a:lnTo>
                <a:lnTo>
                  <a:pt x="3367676" y="2324671"/>
                </a:lnTo>
                <a:lnTo>
                  <a:pt x="2525527" y="1792884"/>
                </a:lnTo>
                <a:lnTo>
                  <a:pt x="1683390" y="1204010"/>
                </a:lnTo>
                <a:lnTo>
                  <a:pt x="841240" y="581621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62847" y="2065672"/>
            <a:ext cx="2368153" cy="2234654"/>
          </a:xfrm>
          <a:custGeom>
            <a:avLst/>
            <a:gdLst/>
            <a:ahLst/>
            <a:cxnLst/>
            <a:rect l="l" t="t" r="r" b="b"/>
            <a:pathLst>
              <a:path w="3368040" h="3178175">
                <a:moveTo>
                  <a:pt x="0" y="3178069"/>
                </a:moveTo>
                <a:lnTo>
                  <a:pt x="0" y="0"/>
                </a:lnTo>
                <a:lnTo>
                  <a:pt x="841240" y="581620"/>
                </a:lnTo>
                <a:lnTo>
                  <a:pt x="1683385" y="1204007"/>
                </a:lnTo>
                <a:lnTo>
                  <a:pt x="2525530" y="1792879"/>
                </a:lnTo>
                <a:lnTo>
                  <a:pt x="3367675" y="2324664"/>
                </a:lnTo>
                <a:lnTo>
                  <a:pt x="3367675" y="3178069"/>
                </a:lnTo>
                <a:lnTo>
                  <a:pt x="0" y="317806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62847" y="1774570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841240" y="0"/>
                </a:moveTo>
                <a:lnTo>
                  <a:pt x="0" y="0"/>
                </a:lnTo>
                <a:lnTo>
                  <a:pt x="0" y="414007"/>
                </a:lnTo>
                <a:lnTo>
                  <a:pt x="841240" y="995629"/>
                </a:lnTo>
                <a:lnTo>
                  <a:pt x="1683390" y="1618018"/>
                </a:lnTo>
                <a:lnTo>
                  <a:pt x="2525527" y="2206891"/>
                </a:lnTo>
                <a:lnTo>
                  <a:pt x="3367676" y="2738678"/>
                </a:lnTo>
                <a:lnTo>
                  <a:pt x="3367676" y="1494815"/>
                </a:lnTo>
                <a:lnTo>
                  <a:pt x="2525527" y="862457"/>
                </a:lnTo>
                <a:lnTo>
                  <a:pt x="1683390" y="287172"/>
                </a:lnTo>
                <a:lnTo>
                  <a:pt x="84124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62847" y="1774568"/>
            <a:ext cx="2368153" cy="1925687"/>
          </a:xfrm>
          <a:custGeom>
            <a:avLst/>
            <a:gdLst/>
            <a:ahLst/>
            <a:cxnLst/>
            <a:rect l="l" t="t" r="r" b="b"/>
            <a:pathLst>
              <a:path w="3368040" h="2738754">
                <a:moveTo>
                  <a:pt x="0" y="414015"/>
                </a:moveTo>
                <a:lnTo>
                  <a:pt x="0" y="0"/>
                </a:lnTo>
                <a:lnTo>
                  <a:pt x="841240" y="0"/>
                </a:lnTo>
                <a:lnTo>
                  <a:pt x="1683385" y="287178"/>
                </a:lnTo>
                <a:lnTo>
                  <a:pt x="2525530" y="862461"/>
                </a:lnTo>
                <a:lnTo>
                  <a:pt x="3367675" y="1494817"/>
                </a:lnTo>
                <a:lnTo>
                  <a:pt x="3367675" y="2738680"/>
                </a:lnTo>
                <a:lnTo>
                  <a:pt x="2525530" y="2206894"/>
                </a:lnTo>
                <a:lnTo>
                  <a:pt x="1683385" y="1618023"/>
                </a:lnTo>
                <a:lnTo>
                  <a:pt x="841240" y="995635"/>
                </a:lnTo>
                <a:lnTo>
                  <a:pt x="0" y="414015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4345" y="1774570"/>
            <a:ext cx="1776561" cy="1051471"/>
          </a:xfrm>
          <a:custGeom>
            <a:avLst/>
            <a:gdLst/>
            <a:ahLst/>
            <a:cxnLst/>
            <a:rect l="l" t="t" r="r" b="b"/>
            <a:pathLst>
              <a:path w="2526665" h="1495425">
                <a:moveTo>
                  <a:pt x="0" y="0"/>
                </a:moveTo>
                <a:lnTo>
                  <a:pt x="842149" y="287172"/>
                </a:lnTo>
                <a:lnTo>
                  <a:pt x="1684286" y="862457"/>
                </a:lnTo>
                <a:lnTo>
                  <a:pt x="2526436" y="1494815"/>
                </a:lnTo>
                <a:lnTo>
                  <a:pt x="2526436" y="1080782"/>
                </a:lnTo>
                <a:lnTo>
                  <a:pt x="1684286" y="645033"/>
                </a:lnTo>
                <a:lnTo>
                  <a:pt x="842149" y="23916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62847" y="1774567"/>
            <a:ext cx="2368153" cy="1051471"/>
          </a:xfrm>
          <a:custGeom>
            <a:avLst/>
            <a:gdLst/>
            <a:ahLst/>
            <a:cxnLst/>
            <a:rect l="l" t="t" r="r" b="b"/>
            <a:pathLst>
              <a:path w="3368040" h="1495425">
                <a:moveTo>
                  <a:pt x="0" y="0"/>
                </a:moveTo>
                <a:lnTo>
                  <a:pt x="841240" y="0"/>
                </a:lnTo>
                <a:lnTo>
                  <a:pt x="1683385" y="239170"/>
                </a:lnTo>
                <a:lnTo>
                  <a:pt x="2525530" y="645032"/>
                </a:lnTo>
                <a:lnTo>
                  <a:pt x="3367675" y="1080791"/>
                </a:lnTo>
                <a:lnTo>
                  <a:pt x="3367675" y="1494817"/>
                </a:lnTo>
                <a:lnTo>
                  <a:pt x="2525530" y="862461"/>
                </a:lnTo>
                <a:lnTo>
                  <a:pt x="1683385" y="287178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854345" y="1773927"/>
            <a:ext cx="1776561" cy="760809"/>
          </a:xfrm>
          <a:custGeom>
            <a:avLst/>
            <a:gdLst/>
            <a:ahLst/>
            <a:cxnLst/>
            <a:rect l="l" t="t" r="r" b="b"/>
            <a:pathLst>
              <a:path w="2526665" h="1082039">
                <a:moveTo>
                  <a:pt x="2526436" y="0"/>
                </a:moveTo>
                <a:lnTo>
                  <a:pt x="1684286" y="0"/>
                </a:lnTo>
                <a:lnTo>
                  <a:pt x="842149" y="914"/>
                </a:lnTo>
                <a:lnTo>
                  <a:pt x="0" y="914"/>
                </a:lnTo>
                <a:lnTo>
                  <a:pt x="842149" y="240080"/>
                </a:lnTo>
                <a:lnTo>
                  <a:pt x="1684286" y="645947"/>
                </a:lnTo>
                <a:lnTo>
                  <a:pt x="2526436" y="1081697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262847" y="1773926"/>
            <a:ext cx="2368153" cy="760809"/>
          </a:xfrm>
          <a:custGeom>
            <a:avLst/>
            <a:gdLst/>
            <a:ahLst/>
            <a:cxnLst/>
            <a:rect l="l" t="t" r="r" b="b"/>
            <a:pathLst>
              <a:path w="3368040" h="1082039">
                <a:moveTo>
                  <a:pt x="0" y="913"/>
                </a:moveTo>
                <a:lnTo>
                  <a:pt x="1683385" y="913"/>
                </a:lnTo>
                <a:lnTo>
                  <a:pt x="2525530" y="0"/>
                </a:lnTo>
                <a:lnTo>
                  <a:pt x="3367675" y="0"/>
                </a:lnTo>
                <a:lnTo>
                  <a:pt x="3367675" y="1081704"/>
                </a:lnTo>
                <a:lnTo>
                  <a:pt x="2525530" y="645946"/>
                </a:lnTo>
                <a:lnTo>
                  <a:pt x="1683385" y="240084"/>
                </a:lnTo>
                <a:lnTo>
                  <a:pt x="841240" y="913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03465" y="4491096"/>
            <a:ext cx="1696194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667996" y="1962661"/>
            <a:ext cx="205184" cy="21507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585"/>
              </a:lnSpc>
            </a:pP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percentag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f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eac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type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40431" y="1419502"/>
            <a:ext cx="182254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fc6:</a:t>
            </a:r>
            <a:r>
              <a:rPr sz="1547" spc="-4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6284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6284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543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543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4647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4647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38611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038611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43769" y="4310186"/>
            <a:ext cx="2125266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544692" algn="l"/>
                <a:tab pos="1136709" algn="l"/>
                <a:tab pos="1674257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5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63074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63074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26284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605278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21483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26284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605278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011334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26284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605278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011334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26284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05278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011334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26284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4605278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011334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26284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605278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900547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26284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226284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262847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3074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30104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80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30104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230104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80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30104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965130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345619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34562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345619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34562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345619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34562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29913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345619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34562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5123097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5123101" y="2481631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0"/>
                </a:moveTo>
                <a:lnTo>
                  <a:pt x="0" y="2586481"/>
                </a:lnTo>
                <a:lnTo>
                  <a:pt x="3367671" y="2586481"/>
                </a:lnTo>
                <a:lnTo>
                  <a:pt x="3367671" y="1575447"/>
                </a:lnTo>
                <a:lnTo>
                  <a:pt x="2525522" y="1176832"/>
                </a:lnTo>
                <a:lnTo>
                  <a:pt x="1683385" y="706640"/>
                </a:lnTo>
                <a:lnTo>
                  <a:pt x="841235" y="179387"/>
                </a:lnTo>
                <a:lnTo>
                  <a:pt x="0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123097" y="2481633"/>
            <a:ext cx="2368153" cy="1818977"/>
          </a:xfrm>
          <a:custGeom>
            <a:avLst/>
            <a:gdLst/>
            <a:ahLst/>
            <a:cxnLst/>
            <a:rect l="l" t="t" r="r" b="b"/>
            <a:pathLst>
              <a:path w="3368040" h="2586990">
                <a:moveTo>
                  <a:pt x="0" y="2586480"/>
                </a:moveTo>
                <a:lnTo>
                  <a:pt x="0" y="0"/>
                </a:lnTo>
                <a:lnTo>
                  <a:pt x="841240" y="179378"/>
                </a:lnTo>
                <a:lnTo>
                  <a:pt x="1683385" y="706641"/>
                </a:lnTo>
                <a:lnTo>
                  <a:pt x="2525530" y="1176829"/>
                </a:lnTo>
                <a:lnTo>
                  <a:pt x="3367675" y="1575440"/>
                </a:lnTo>
                <a:lnTo>
                  <a:pt x="3367675" y="2586480"/>
                </a:lnTo>
                <a:lnTo>
                  <a:pt x="0" y="2586480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5123101" y="1774570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841235" y="0"/>
                </a:moveTo>
                <a:lnTo>
                  <a:pt x="0" y="0"/>
                </a:lnTo>
                <a:lnTo>
                  <a:pt x="0" y="1005598"/>
                </a:lnTo>
                <a:lnTo>
                  <a:pt x="841235" y="1184986"/>
                </a:lnTo>
                <a:lnTo>
                  <a:pt x="1683385" y="1712239"/>
                </a:lnTo>
                <a:lnTo>
                  <a:pt x="2525522" y="2182431"/>
                </a:lnTo>
                <a:lnTo>
                  <a:pt x="3367671" y="2581046"/>
                </a:lnTo>
                <a:lnTo>
                  <a:pt x="3367671" y="1341704"/>
                </a:lnTo>
                <a:lnTo>
                  <a:pt x="2525522" y="833462"/>
                </a:lnTo>
                <a:lnTo>
                  <a:pt x="1683385" y="393166"/>
                </a:lnTo>
                <a:lnTo>
                  <a:pt x="841235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5123097" y="1774568"/>
            <a:ext cx="2368153" cy="1814959"/>
          </a:xfrm>
          <a:custGeom>
            <a:avLst/>
            <a:gdLst/>
            <a:ahLst/>
            <a:cxnLst/>
            <a:rect l="l" t="t" r="r" b="b"/>
            <a:pathLst>
              <a:path w="3368040" h="2581275">
                <a:moveTo>
                  <a:pt x="0" y="1005604"/>
                </a:moveTo>
                <a:lnTo>
                  <a:pt x="0" y="0"/>
                </a:lnTo>
                <a:lnTo>
                  <a:pt x="841240" y="0"/>
                </a:lnTo>
                <a:lnTo>
                  <a:pt x="1683385" y="393175"/>
                </a:lnTo>
                <a:lnTo>
                  <a:pt x="2525530" y="833466"/>
                </a:lnTo>
                <a:lnTo>
                  <a:pt x="3367675" y="1341705"/>
                </a:lnTo>
                <a:lnTo>
                  <a:pt x="3367675" y="2581045"/>
                </a:lnTo>
                <a:lnTo>
                  <a:pt x="2525530" y="2182434"/>
                </a:lnTo>
                <a:lnTo>
                  <a:pt x="1683385" y="1712245"/>
                </a:lnTo>
                <a:lnTo>
                  <a:pt x="841240" y="1184982"/>
                </a:lnTo>
                <a:lnTo>
                  <a:pt x="0" y="1005604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14595" y="1774570"/>
            <a:ext cx="1776561" cy="943421"/>
          </a:xfrm>
          <a:custGeom>
            <a:avLst/>
            <a:gdLst/>
            <a:ahLst/>
            <a:cxnLst/>
            <a:rect l="l" t="t" r="r" b="b"/>
            <a:pathLst>
              <a:path w="2526665" h="1341754">
                <a:moveTo>
                  <a:pt x="0" y="0"/>
                </a:moveTo>
                <a:lnTo>
                  <a:pt x="842149" y="393166"/>
                </a:lnTo>
                <a:lnTo>
                  <a:pt x="1684286" y="833462"/>
                </a:lnTo>
                <a:lnTo>
                  <a:pt x="2526436" y="1341704"/>
                </a:lnTo>
                <a:lnTo>
                  <a:pt x="2526436" y="1028242"/>
                </a:lnTo>
                <a:lnTo>
                  <a:pt x="1684286" y="712076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5123097" y="1774568"/>
            <a:ext cx="2368153" cy="943421"/>
          </a:xfrm>
          <a:custGeom>
            <a:avLst/>
            <a:gdLst/>
            <a:ahLst/>
            <a:cxnLst/>
            <a:rect l="l" t="t" r="r" b="b"/>
            <a:pathLst>
              <a:path w="3368040" h="1341754">
                <a:moveTo>
                  <a:pt x="0" y="0"/>
                </a:moveTo>
                <a:lnTo>
                  <a:pt x="841240" y="0"/>
                </a:lnTo>
                <a:lnTo>
                  <a:pt x="1683385" y="354222"/>
                </a:lnTo>
                <a:lnTo>
                  <a:pt x="2525530" y="712076"/>
                </a:lnTo>
                <a:lnTo>
                  <a:pt x="3367675" y="1028249"/>
                </a:lnTo>
                <a:lnTo>
                  <a:pt x="3367675" y="1341705"/>
                </a:lnTo>
                <a:lnTo>
                  <a:pt x="2525530" y="833466"/>
                </a:lnTo>
                <a:lnTo>
                  <a:pt x="1683385" y="393175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14595" y="1774569"/>
            <a:ext cx="1776561" cy="723305"/>
          </a:xfrm>
          <a:custGeom>
            <a:avLst/>
            <a:gdLst/>
            <a:ahLst/>
            <a:cxnLst/>
            <a:rect l="l" t="t" r="r" b="b"/>
            <a:pathLst>
              <a:path w="2526665" h="1028700">
                <a:moveTo>
                  <a:pt x="2526436" y="0"/>
                </a:moveTo>
                <a:lnTo>
                  <a:pt x="0" y="0"/>
                </a:lnTo>
                <a:lnTo>
                  <a:pt x="1684286" y="712076"/>
                </a:lnTo>
                <a:lnTo>
                  <a:pt x="2526436" y="1028242"/>
                </a:lnTo>
                <a:lnTo>
                  <a:pt x="2526436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123097" y="1774567"/>
            <a:ext cx="2368153" cy="723305"/>
          </a:xfrm>
          <a:custGeom>
            <a:avLst/>
            <a:gdLst/>
            <a:ahLst/>
            <a:cxnLst/>
            <a:rect l="l" t="t" r="r" b="b"/>
            <a:pathLst>
              <a:path w="3368040" h="1028700">
                <a:moveTo>
                  <a:pt x="0" y="0"/>
                </a:moveTo>
                <a:lnTo>
                  <a:pt x="3367675" y="0"/>
                </a:lnTo>
                <a:lnTo>
                  <a:pt x="3367675" y="1028249"/>
                </a:lnTo>
                <a:lnTo>
                  <a:pt x="2525530" y="712076"/>
                </a:lnTo>
                <a:lnTo>
                  <a:pt x="1683385" y="354222"/>
                </a:lnTo>
                <a:lnTo>
                  <a:pt x="841240" y="0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51694" y="1419502"/>
            <a:ext cx="2120801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fc7:</a:t>
            </a:r>
            <a:r>
              <a:rPr sz="1547" spc="-5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123096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5123096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440151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7145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57145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306727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6306727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89886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689886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463716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7490994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7490994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123097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465529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981734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123097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7465529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871583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5123097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7465529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4871583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123097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465529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4871583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123097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7465529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871583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5123097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60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7465529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4760798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123097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5123097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5123096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7490994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5161302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5161299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61299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5161299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161299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825381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5205871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205870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205871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5205870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5205871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5205870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5159388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5205871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5205870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7983392" y="1774568"/>
            <a:ext cx="2368153" cy="2525762"/>
          </a:xfrm>
          <a:custGeom>
            <a:avLst/>
            <a:gdLst/>
            <a:ahLst/>
            <a:cxnLst/>
            <a:rect l="l" t="t" r="r" b="b"/>
            <a:pathLst>
              <a:path w="3368040" h="3592195">
                <a:moveTo>
                  <a:pt x="0" y="3592085"/>
                </a:moveTo>
                <a:lnTo>
                  <a:pt x="0" y="0"/>
                </a:lnTo>
                <a:lnTo>
                  <a:pt x="3367675" y="0"/>
                </a:lnTo>
                <a:lnTo>
                  <a:pt x="3367675" y="3592085"/>
                </a:lnTo>
                <a:lnTo>
                  <a:pt x="0" y="3592085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7983396" y="3075947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841235" y="0"/>
                </a:moveTo>
                <a:lnTo>
                  <a:pt x="0" y="160362"/>
                </a:lnTo>
                <a:lnTo>
                  <a:pt x="0" y="1741233"/>
                </a:lnTo>
                <a:lnTo>
                  <a:pt x="3367671" y="1741233"/>
                </a:lnTo>
                <a:lnTo>
                  <a:pt x="3367671" y="972997"/>
                </a:lnTo>
                <a:lnTo>
                  <a:pt x="2525522" y="631443"/>
                </a:lnTo>
                <a:lnTo>
                  <a:pt x="841235" y="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7983392" y="3075951"/>
            <a:ext cx="2368153" cy="1224707"/>
          </a:xfrm>
          <a:custGeom>
            <a:avLst/>
            <a:gdLst/>
            <a:ahLst/>
            <a:cxnLst/>
            <a:rect l="l" t="t" r="r" b="b"/>
            <a:pathLst>
              <a:path w="3368040" h="1741804">
                <a:moveTo>
                  <a:pt x="0" y="1741229"/>
                </a:moveTo>
                <a:lnTo>
                  <a:pt x="0" y="160353"/>
                </a:lnTo>
                <a:lnTo>
                  <a:pt x="841240" y="0"/>
                </a:lnTo>
                <a:lnTo>
                  <a:pt x="1683385" y="317988"/>
                </a:lnTo>
                <a:lnTo>
                  <a:pt x="2525530" y="631443"/>
                </a:lnTo>
                <a:lnTo>
                  <a:pt x="3367675" y="972990"/>
                </a:lnTo>
                <a:lnTo>
                  <a:pt x="3367675" y="1741229"/>
                </a:lnTo>
                <a:lnTo>
                  <a:pt x="0" y="1741229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7983396" y="1774570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3367671" y="1850847"/>
                </a:moveTo>
                <a:lnTo>
                  <a:pt x="841235" y="1850847"/>
                </a:lnTo>
                <a:lnTo>
                  <a:pt x="2525522" y="2482291"/>
                </a:lnTo>
                <a:lnTo>
                  <a:pt x="3367671" y="2823845"/>
                </a:lnTo>
                <a:lnTo>
                  <a:pt x="3367671" y="1850847"/>
                </a:lnTo>
                <a:close/>
              </a:path>
              <a:path w="3368040" h="2823845">
                <a:moveTo>
                  <a:pt x="0" y="0"/>
                </a:moveTo>
                <a:lnTo>
                  <a:pt x="0" y="2011210"/>
                </a:lnTo>
                <a:lnTo>
                  <a:pt x="841235" y="1850847"/>
                </a:lnTo>
                <a:lnTo>
                  <a:pt x="3367671" y="1850847"/>
                </a:lnTo>
                <a:lnTo>
                  <a:pt x="3367671" y="1527429"/>
                </a:lnTo>
                <a:lnTo>
                  <a:pt x="2525522" y="1044549"/>
                </a:lnTo>
                <a:lnTo>
                  <a:pt x="1683385" y="524548"/>
                </a:lnTo>
                <a:lnTo>
                  <a:pt x="841235" y="147662"/>
                </a:lnTo>
                <a:lnTo>
                  <a:pt x="0" y="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983392" y="1774568"/>
            <a:ext cx="2368153" cy="1985516"/>
          </a:xfrm>
          <a:custGeom>
            <a:avLst/>
            <a:gdLst/>
            <a:ahLst/>
            <a:cxnLst/>
            <a:rect l="l" t="t" r="r" b="b"/>
            <a:pathLst>
              <a:path w="3368040" h="2823845">
                <a:moveTo>
                  <a:pt x="0" y="2011209"/>
                </a:moveTo>
                <a:lnTo>
                  <a:pt x="0" y="0"/>
                </a:lnTo>
                <a:lnTo>
                  <a:pt x="841240" y="147666"/>
                </a:lnTo>
                <a:lnTo>
                  <a:pt x="1683385" y="524545"/>
                </a:lnTo>
                <a:lnTo>
                  <a:pt x="2525530" y="1044557"/>
                </a:lnTo>
                <a:lnTo>
                  <a:pt x="3367675" y="1527432"/>
                </a:lnTo>
                <a:lnTo>
                  <a:pt x="3367675" y="2823846"/>
                </a:lnTo>
                <a:lnTo>
                  <a:pt x="2525530" y="2482300"/>
                </a:lnTo>
                <a:lnTo>
                  <a:pt x="1683385" y="2168844"/>
                </a:lnTo>
                <a:lnTo>
                  <a:pt x="841240" y="1850856"/>
                </a:lnTo>
                <a:lnTo>
                  <a:pt x="0" y="2011209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7983396" y="1774570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35" y="147662"/>
                </a:lnTo>
                <a:lnTo>
                  <a:pt x="1683385" y="524548"/>
                </a:lnTo>
                <a:lnTo>
                  <a:pt x="2525522" y="1044549"/>
                </a:lnTo>
                <a:lnTo>
                  <a:pt x="3367671" y="1527429"/>
                </a:lnTo>
                <a:lnTo>
                  <a:pt x="3367671" y="1124280"/>
                </a:lnTo>
                <a:lnTo>
                  <a:pt x="2525522" y="866076"/>
                </a:lnTo>
                <a:lnTo>
                  <a:pt x="1683385" y="453872"/>
                </a:lnTo>
                <a:lnTo>
                  <a:pt x="841235" y="110515"/>
                </a:lnTo>
                <a:lnTo>
                  <a:pt x="0" y="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983392" y="1774567"/>
            <a:ext cx="2368153" cy="1074241"/>
          </a:xfrm>
          <a:custGeom>
            <a:avLst/>
            <a:gdLst/>
            <a:ahLst/>
            <a:cxnLst/>
            <a:rect l="l" t="t" r="r" b="b"/>
            <a:pathLst>
              <a:path w="3368040" h="1527810">
                <a:moveTo>
                  <a:pt x="0" y="0"/>
                </a:moveTo>
                <a:lnTo>
                  <a:pt x="841240" y="110518"/>
                </a:lnTo>
                <a:lnTo>
                  <a:pt x="1683385" y="453881"/>
                </a:lnTo>
                <a:lnTo>
                  <a:pt x="2525530" y="866081"/>
                </a:lnTo>
                <a:lnTo>
                  <a:pt x="3367675" y="1124277"/>
                </a:lnTo>
                <a:lnTo>
                  <a:pt x="3367675" y="1527432"/>
                </a:lnTo>
                <a:lnTo>
                  <a:pt x="2525530" y="1044557"/>
                </a:lnTo>
                <a:lnTo>
                  <a:pt x="1683385" y="524545"/>
                </a:lnTo>
                <a:lnTo>
                  <a:pt x="841240" y="147666"/>
                </a:ln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7983396" y="1773927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3367671" y="914"/>
                </a:moveTo>
                <a:lnTo>
                  <a:pt x="0" y="914"/>
                </a:lnTo>
                <a:lnTo>
                  <a:pt x="841235" y="111429"/>
                </a:lnTo>
                <a:lnTo>
                  <a:pt x="1683385" y="454787"/>
                </a:lnTo>
                <a:lnTo>
                  <a:pt x="2525522" y="866990"/>
                </a:lnTo>
                <a:lnTo>
                  <a:pt x="3367671" y="1125194"/>
                </a:lnTo>
                <a:lnTo>
                  <a:pt x="3367671" y="914"/>
                </a:lnTo>
                <a:close/>
              </a:path>
              <a:path w="3368040" h="1125220">
                <a:moveTo>
                  <a:pt x="1683385" y="0"/>
                </a:moveTo>
                <a:lnTo>
                  <a:pt x="841235" y="914"/>
                </a:lnTo>
                <a:lnTo>
                  <a:pt x="2525522" y="914"/>
                </a:lnTo>
                <a:lnTo>
                  <a:pt x="1683385" y="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6" name="object 156"/>
          <p:cNvSpPr/>
          <p:nvPr/>
        </p:nvSpPr>
        <p:spPr>
          <a:xfrm>
            <a:off x="7983392" y="1773925"/>
            <a:ext cx="2368153" cy="791170"/>
          </a:xfrm>
          <a:custGeom>
            <a:avLst/>
            <a:gdLst/>
            <a:ahLst/>
            <a:cxnLst/>
            <a:rect l="l" t="t" r="r" b="b"/>
            <a:pathLst>
              <a:path w="3368040" h="1125220">
                <a:moveTo>
                  <a:pt x="0" y="913"/>
                </a:moveTo>
                <a:lnTo>
                  <a:pt x="841240" y="913"/>
                </a:lnTo>
                <a:lnTo>
                  <a:pt x="1683385" y="0"/>
                </a:lnTo>
                <a:lnTo>
                  <a:pt x="2525530" y="913"/>
                </a:lnTo>
                <a:lnTo>
                  <a:pt x="3367675" y="913"/>
                </a:lnTo>
                <a:lnTo>
                  <a:pt x="3367675" y="1125190"/>
                </a:lnTo>
                <a:lnTo>
                  <a:pt x="2525530" y="866994"/>
                </a:lnTo>
                <a:lnTo>
                  <a:pt x="1683385" y="454794"/>
                </a:lnTo>
                <a:lnTo>
                  <a:pt x="841240" y="111431"/>
                </a:lnTo>
                <a:lnTo>
                  <a:pt x="0" y="913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7951541" y="1419502"/>
            <a:ext cx="2440930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R−CNN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FT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fc7 BB:</a:t>
            </a:r>
            <a:r>
              <a:rPr sz="1547" spc="-49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animals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8" name="object 158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0" name="object 160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4" name="object 164"/>
          <p:cNvSpPr/>
          <p:nvPr/>
        </p:nvSpPr>
        <p:spPr>
          <a:xfrm>
            <a:off x="798339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798339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7261768" y="4310186"/>
            <a:ext cx="841623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611215" algn="l"/>
              </a:tabLst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25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8574890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8574890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9167022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0" name="object 170"/>
          <p:cNvSpPr/>
          <p:nvPr/>
        </p:nvSpPr>
        <p:spPr>
          <a:xfrm>
            <a:off x="9167022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9759155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2" name="object 172"/>
          <p:cNvSpPr/>
          <p:nvPr/>
        </p:nvSpPr>
        <p:spPr>
          <a:xfrm>
            <a:off x="9759155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8324010" y="4310186"/>
            <a:ext cx="1696194" cy="4103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986" algn="ctr">
              <a:lnSpc>
                <a:spcPts val="1642"/>
              </a:lnSpc>
              <a:tabLst>
                <a:tab pos="638003" algn="l"/>
                <a:tab pos="1175105" algn="l"/>
              </a:tabLst>
            </a:pP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100	400	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1600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642"/>
              </a:lnSpc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total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false</a:t>
            </a:r>
            <a:r>
              <a:rPr sz="1547" spc="-5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positives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4" name="object 174"/>
          <p:cNvSpPr/>
          <p:nvPr/>
        </p:nvSpPr>
        <p:spPr>
          <a:xfrm>
            <a:off x="10351289" y="4274775"/>
            <a:ext cx="0" cy="25896"/>
          </a:xfrm>
          <a:custGeom>
            <a:avLst/>
            <a:gdLst/>
            <a:ahLst/>
            <a:cxnLst/>
            <a:rect l="l" t="t" r="r" b="b"/>
            <a:pathLst>
              <a:path h="36829">
                <a:moveTo>
                  <a:pt x="0" y="36234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5" name="object 175"/>
          <p:cNvSpPr/>
          <p:nvPr/>
        </p:nvSpPr>
        <p:spPr>
          <a:xfrm>
            <a:off x="10351289" y="1774567"/>
            <a:ext cx="0" cy="25003"/>
          </a:xfrm>
          <a:custGeom>
            <a:avLst/>
            <a:gdLst/>
            <a:ahLst/>
            <a:cxnLst/>
            <a:rect l="l" t="t" r="r" b="b"/>
            <a:pathLst>
              <a:path h="35560">
                <a:moveTo>
                  <a:pt x="0" y="0"/>
                </a:moveTo>
                <a:lnTo>
                  <a:pt x="0" y="35332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0122062" y="4310186"/>
            <a:ext cx="45987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6400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7" name="object 177"/>
          <p:cNvSpPr/>
          <p:nvPr/>
        </p:nvSpPr>
        <p:spPr>
          <a:xfrm>
            <a:off x="7983392" y="4300252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8" name="object 178"/>
          <p:cNvSpPr/>
          <p:nvPr/>
        </p:nvSpPr>
        <p:spPr>
          <a:xfrm>
            <a:off x="10325824" y="4300252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842029" y="4177694"/>
            <a:ext cx="12858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0" name="object 180"/>
          <p:cNvSpPr/>
          <p:nvPr/>
        </p:nvSpPr>
        <p:spPr>
          <a:xfrm>
            <a:off x="7983392" y="379511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1" name="object 181"/>
          <p:cNvSpPr/>
          <p:nvPr/>
        </p:nvSpPr>
        <p:spPr>
          <a:xfrm>
            <a:off x="10325824" y="379511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7731878" y="3672558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7983392" y="3289981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4" name="object 184"/>
          <p:cNvSpPr/>
          <p:nvPr/>
        </p:nvSpPr>
        <p:spPr>
          <a:xfrm>
            <a:off x="10325824" y="3289981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7731878" y="3167415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6" name="object 186"/>
          <p:cNvSpPr/>
          <p:nvPr/>
        </p:nvSpPr>
        <p:spPr>
          <a:xfrm>
            <a:off x="7983392" y="2784838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7" name="object 187"/>
          <p:cNvSpPr/>
          <p:nvPr/>
        </p:nvSpPr>
        <p:spPr>
          <a:xfrm>
            <a:off x="10325824" y="2784838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7731878" y="2662279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9" name="object 189"/>
          <p:cNvSpPr/>
          <p:nvPr/>
        </p:nvSpPr>
        <p:spPr>
          <a:xfrm>
            <a:off x="7983392" y="2279703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0" name="object 190"/>
          <p:cNvSpPr/>
          <p:nvPr/>
        </p:nvSpPr>
        <p:spPr>
          <a:xfrm>
            <a:off x="10325824" y="2279703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7731878" y="2157144"/>
            <a:ext cx="238869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80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2" name="object 192"/>
          <p:cNvSpPr/>
          <p:nvPr/>
        </p:nvSpPr>
        <p:spPr>
          <a:xfrm>
            <a:off x="7983392" y="1774567"/>
            <a:ext cx="25003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531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3" name="object 193"/>
          <p:cNvSpPr/>
          <p:nvPr/>
        </p:nvSpPr>
        <p:spPr>
          <a:xfrm>
            <a:off x="10325824" y="1774567"/>
            <a:ext cx="25896" cy="0"/>
          </a:xfrm>
          <a:custGeom>
            <a:avLst/>
            <a:gdLst/>
            <a:ahLst/>
            <a:cxnLst/>
            <a:rect l="l" t="t" r="r" b="b"/>
            <a:pathLst>
              <a:path w="36829">
                <a:moveTo>
                  <a:pt x="36217" y="0"/>
                </a:moveTo>
                <a:lnTo>
                  <a:pt x="0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7621093" y="1652001"/>
            <a:ext cx="349597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100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5" name="object 195"/>
          <p:cNvSpPr/>
          <p:nvPr/>
        </p:nvSpPr>
        <p:spPr>
          <a:xfrm>
            <a:off x="7983392" y="4300252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83392" y="1774567"/>
            <a:ext cx="2368153" cy="0"/>
          </a:xfrm>
          <a:custGeom>
            <a:avLst/>
            <a:gdLst/>
            <a:ahLst/>
            <a:cxnLst/>
            <a:rect l="l" t="t" r="r" b="b"/>
            <a:pathLst>
              <a:path w="3368040">
                <a:moveTo>
                  <a:pt x="0" y="0"/>
                </a:moveTo>
                <a:lnTo>
                  <a:pt x="3367675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7983392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8" name="object 198"/>
          <p:cNvSpPr/>
          <p:nvPr/>
        </p:nvSpPr>
        <p:spPr>
          <a:xfrm>
            <a:off x="10351289" y="1774568"/>
            <a:ext cx="0" cy="2525762"/>
          </a:xfrm>
          <a:custGeom>
            <a:avLst/>
            <a:gdLst/>
            <a:ahLst/>
            <a:cxnLst/>
            <a:rect l="l" t="t" r="r" b="b"/>
            <a:pathLst>
              <a:path h="3592195">
                <a:moveTo>
                  <a:pt x="0" y="3592085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8021598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944471" y="1371612"/>
                </a:lnTo>
                <a:lnTo>
                  <a:pt x="944471" y="0"/>
                </a:lnTo>
                <a:lnTo>
                  <a:pt x="0" y="0"/>
                </a:lnTo>
                <a:lnTo>
                  <a:pt x="0" y="13716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0" name="object 200"/>
          <p:cNvSpPr/>
          <p:nvPr/>
        </p:nvSpPr>
        <p:spPr>
          <a:xfrm>
            <a:off x="8021593" y="3298260"/>
            <a:ext cx="664369" cy="964406"/>
          </a:xfrm>
          <a:custGeom>
            <a:avLst/>
            <a:gdLst/>
            <a:ahLst/>
            <a:cxnLst/>
            <a:rect l="l" t="t" r="r" b="b"/>
            <a:pathLst>
              <a:path w="944879" h="1371600">
                <a:moveTo>
                  <a:pt x="0" y="1371612"/>
                </a:moveTo>
                <a:lnTo>
                  <a:pt x="0" y="0"/>
                </a:lnTo>
                <a:lnTo>
                  <a:pt x="944471" y="0"/>
                </a:lnTo>
                <a:lnTo>
                  <a:pt x="944471" y="1371612"/>
                </a:lnTo>
                <a:lnTo>
                  <a:pt x="0" y="1371612"/>
                </a:lnTo>
              </a:path>
            </a:pathLst>
          </a:custGeom>
          <a:ln w="54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1" name="object 201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2" name="object 202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4" name="object 204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6" name="object 206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8021593" y="4262675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8" name="object 208"/>
          <p:cNvSpPr/>
          <p:nvPr/>
        </p:nvSpPr>
        <p:spPr>
          <a:xfrm>
            <a:off x="8021593" y="3298260"/>
            <a:ext cx="664369" cy="0"/>
          </a:xfrm>
          <a:custGeom>
            <a:avLst/>
            <a:gdLst/>
            <a:ahLst/>
            <a:cxnLst/>
            <a:rect l="l" t="t" r="r" b="b"/>
            <a:pathLst>
              <a:path w="944879">
                <a:moveTo>
                  <a:pt x="0" y="0"/>
                </a:moveTo>
                <a:lnTo>
                  <a:pt x="944471" y="0"/>
                </a:lnTo>
              </a:path>
            </a:pathLst>
          </a:custGeom>
          <a:ln w="543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8021594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0" name="object 210"/>
          <p:cNvSpPr/>
          <p:nvPr/>
        </p:nvSpPr>
        <p:spPr>
          <a:xfrm>
            <a:off x="8685675" y="3298260"/>
            <a:ext cx="0" cy="96440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1371612"/>
                </a:moveTo>
                <a:lnTo>
                  <a:pt x="0" y="0"/>
                </a:lnTo>
              </a:path>
            </a:pathLst>
          </a:custGeom>
          <a:ln w="543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8066166" y="333647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1E3C96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2" name="object 212"/>
          <p:cNvSpPr/>
          <p:nvPr/>
        </p:nvSpPr>
        <p:spPr>
          <a:xfrm>
            <a:off x="8066165" y="333648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8066166" y="3571530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B45A9B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4" name="object 214"/>
          <p:cNvSpPr/>
          <p:nvPr/>
        </p:nvSpPr>
        <p:spPr>
          <a:xfrm>
            <a:off x="8066165" y="3571532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8066166" y="3806578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E65541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6" name="object 216"/>
          <p:cNvSpPr/>
          <p:nvPr/>
        </p:nvSpPr>
        <p:spPr>
          <a:xfrm>
            <a:off x="8066165" y="3806583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8019683" y="3296349"/>
            <a:ext cx="667941" cy="957271"/>
          </a:xfrm>
          <a:prstGeom prst="rect">
            <a:avLst/>
          </a:prstGeom>
        </p:spPr>
        <p:txBody>
          <a:bodyPr vert="horz" wrap="square" lIns="0" tIns="4911" rIns="0" bIns="0" rtlCol="0">
            <a:spAutoFit/>
          </a:bodyPr>
          <a:lstStyle/>
          <a:p>
            <a:pPr marL="295115" marR="25449" algn="just">
              <a:spcBef>
                <a:spcPts val="39"/>
              </a:spcBef>
            </a:pP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Loc 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Sim </a:t>
            </a:r>
            <a:r>
              <a:rPr sz="1547" spc="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547" spc="7" dirty="0">
                <a:solidFill>
                  <a:prstClr val="black"/>
                </a:solidFill>
                <a:latin typeface="Arial"/>
                <a:cs typeface="Arial"/>
              </a:rPr>
              <a:t>Oth  </a:t>
            </a:r>
            <a:r>
              <a:rPr sz="1547" spc="11" dirty="0">
                <a:solidFill>
                  <a:prstClr val="black"/>
                </a:solidFill>
                <a:latin typeface="Arial"/>
                <a:cs typeface="Arial"/>
              </a:rPr>
              <a:t>BG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8" name="object 218"/>
          <p:cNvSpPr/>
          <p:nvPr/>
        </p:nvSpPr>
        <p:spPr>
          <a:xfrm>
            <a:off x="8066166" y="4041634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100"/>
                </a:moveTo>
                <a:lnTo>
                  <a:pt x="320558" y="259100"/>
                </a:lnTo>
                <a:lnTo>
                  <a:pt x="320558" y="0"/>
                </a:lnTo>
                <a:lnTo>
                  <a:pt x="0" y="0"/>
                </a:lnTo>
                <a:lnTo>
                  <a:pt x="0" y="259100"/>
                </a:lnTo>
                <a:close/>
              </a:path>
            </a:pathLst>
          </a:custGeom>
          <a:solidFill>
            <a:srgbClr val="DCDC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8066165" y="4041635"/>
            <a:ext cx="225475" cy="182612"/>
          </a:xfrm>
          <a:custGeom>
            <a:avLst/>
            <a:gdLst/>
            <a:ahLst/>
            <a:cxnLst/>
            <a:rect l="l" t="t" r="r" b="b"/>
            <a:pathLst>
              <a:path w="320675" h="259714">
                <a:moveTo>
                  <a:pt x="0" y="259098"/>
                </a:moveTo>
                <a:lnTo>
                  <a:pt x="0" y="0"/>
                </a:lnTo>
                <a:lnTo>
                  <a:pt x="320560" y="0"/>
                </a:lnTo>
                <a:lnTo>
                  <a:pt x="320560" y="259098"/>
                </a:lnTo>
                <a:lnTo>
                  <a:pt x="0" y="259098"/>
                </a:lnTo>
              </a:path>
            </a:pathLst>
          </a:custGeom>
          <a:ln w="543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0" name="object 220"/>
          <p:cNvSpPr/>
          <p:nvPr/>
        </p:nvSpPr>
        <p:spPr>
          <a:xfrm>
            <a:off x="9181207" y="5117001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513905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9112448" y="4822032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79" h="259079">
                <a:moveTo>
                  <a:pt x="129540" y="0"/>
                </a:moveTo>
                <a:lnTo>
                  <a:pt x="0" y="259080"/>
                </a:lnTo>
                <a:lnTo>
                  <a:pt x="129540" y="194310"/>
                </a:lnTo>
                <a:lnTo>
                  <a:pt x="226695" y="194310"/>
                </a:lnTo>
                <a:lnTo>
                  <a:pt x="129540" y="0"/>
                </a:lnTo>
                <a:close/>
              </a:path>
              <a:path w="259079" h="259079">
                <a:moveTo>
                  <a:pt x="226695" y="194310"/>
                </a:moveTo>
                <a:lnTo>
                  <a:pt x="129540" y="194310"/>
                </a:lnTo>
                <a:lnTo>
                  <a:pt x="259080" y="259080"/>
                </a:lnTo>
                <a:lnTo>
                  <a:pt x="226695" y="19431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8011427" y="5307692"/>
            <a:ext cx="2375297" cy="936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865" marR="3572" indent="-84382">
              <a:lnSpc>
                <a:spcPct val="103200"/>
              </a:lnSpc>
            </a:pPr>
            <a:r>
              <a:rPr sz="2953" spc="-127" dirty="0">
                <a:solidFill>
                  <a:srgbClr val="FFFFFF"/>
                </a:solidFill>
                <a:cs typeface="Calibri"/>
              </a:rPr>
              <a:t>After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bounding- 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box</a:t>
            </a:r>
            <a:r>
              <a:rPr sz="2953" spc="-13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regression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8154293" y="2799274"/>
            <a:ext cx="44648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500" y="0"/>
                </a:lnTo>
              </a:path>
            </a:pathLst>
          </a:custGeom>
          <a:ln w="44397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6" name="object 226"/>
          <p:cNvSpPr/>
          <p:nvPr/>
        </p:nvSpPr>
        <p:spPr>
          <a:xfrm>
            <a:off x="8085534" y="2887495"/>
            <a:ext cx="182165" cy="182165"/>
          </a:xfrm>
          <a:custGeom>
            <a:avLst/>
            <a:gdLst/>
            <a:ahLst/>
            <a:cxnLst/>
            <a:rect l="l" t="t" r="r" b="b"/>
            <a:pathLst>
              <a:path w="259079" h="259079">
                <a:moveTo>
                  <a:pt x="0" y="0"/>
                </a:moveTo>
                <a:lnTo>
                  <a:pt x="129540" y="259080"/>
                </a:lnTo>
                <a:lnTo>
                  <a:pt x="226695" y="64770"/>
                </a:lnTo>
                <a:lnTo>
                  <a:pt x="129540" y="64770"/>
                </a:lnTo>
                <a:lnTo>
                  <a:pt x="0" y="0"/>
                </a:lnTo>
                <a:close/>
              </a:path>
              <a:path w="259079" h="259079">
                <a:moveTo>
                  <a:pt x="259080" y="0"/>
                </a:moveTo>
                <a:lnTo>
                  <a:pt x="129540" y="64770"/>
                </a:lnTo>
                <a:lnTo>
                  <a:pt x="226695" y="64770"/>
                </a:lnTo>
                <a:lnTo>
                  <a:pt x="2590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0" y="1312664"/>
            <a:ext cx="9144000" cy="5545336"/>
          </a:xfrm>
          <a:custGeom>
            <a:avLst/>
            <a:gdLst/>
            <a:ahLst/>
            <a:cxnLst/>
            <a:rect l="l" t="t" r="r" b="b"/>
            <a:pathLst>
              <a:path w="13004800" h="7886700">
                <a:moveTo>
                  <a:pt x="0" y="7886700"/>
                </a:moveTo>
                <a:lnTo>
                  <a:pt x="0" y="0"/>
                </a:lnTo>
                <a:lnTo>
                  <a:pt x="13004800" y="0"/>
                </a:lnTo>
                <a:lnTo>
                  <a:pt x="13004800" y="7886700"/>
                </a:lnTo>
                <a:lnTo>
                  <a:pt x="0" y="7886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5867"/>
            <a:r>
              <a:rPr spc="35" dirty="0"/>
              <a:t>Top</a:t>
            </a:r>
            <a:r>
              <a:rPr spc="-105" dirty="0"/>
              <a:t> </a:t>
            </a:r>
            <a:r>
              <a:rPr spc="84" dirty="0"/>
              <a:t>bicycle</a:t>
            </a:r>
            <a:r>
              <a:rPr spc="-105" dirty="0"/>
              <a:t> </a:t>
            </a:r>
            <a:r>
              <a:rPr spc="143" dirty="0"/>
              <a:t>FPs</a:t>
            </a:r>
            <a:r>
              <a:rPr spc="-105" dirty="0"/>
              <a:t> </a:t>
            </a:r>
            <a:r>
              <a:rPr spc="32" dirty="0"/>
              <a:t>(AP</a:t>
            </a:r>
            <a:r>
              <a:rPr spc="-105" dirty="0"/>
              <a:t> </a:t>
            </a:r>
            <a:r>
              <a:rPr spc="-7" dirty="0"/>
              <a:t>=</a:t>
            </a:r>
            <a:r>
              <a:rPr spc="-105" dirty="0"/>
              <a:t> </a:t>
            </a:r>
            <a:r>
              <a:rPr spc="49" dirty="0"/>
              <a:t>72.8%)</a:t>
            </a:r>
          </a:p>
        </p:txBody>
      </p:sp>
      <p:sp>
        <p:nvSpPr>
          <p:cNvPr id="5" name="object 5"/>
          <p:cNvSpPr/>
          <p:nvPr/>
        </p:nvSpPr>
        <p:spPr>
          <a:xfrm>
            <a:off x="1829414" y="1494294"/>
            <a:ext cx="1164734" cy="1557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44918" y="1573547"/>
            <a:ext cx="685354" cy="997446"/>
          </a:xfrm>
          <a:custGeom>
            <a:avLst/>
            <a:gdLst/>
            <a:ahLst/>
            <a:cxnLst/>
            <a:rect l="l" t="t" r="r" b="b"/>
            <a:pathLst>
              <a:path w="974725" h="1418589">
                <a:moveTo>
                  <a:pt x="0" y="0"/>
                </a:moveTo>
                <a:lnTo>
                  <a:pt x="0" y="1418314"/>
                </a:lnTo>
                <a:lnTo>
                  <a:pt x="974423" y="1418314"/>
                </a:lnTo>
                <a:lnTo>
                  <a:pt x="974423" y="0"/>
                </a:lnTo>
                <a:lnTo>
                  <a:pt x="0" y="0"/>
                </a:lnTo>
              </a:path>
            </a:pathLst>
          </a:custGeom>
          <a:ln w="2829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4918" y="1573547"/>
            <a:ext cx="685354" cy="997446"/>
          </a:xfrm>
          <a:custGeom>
            <a:avLst/>
            <a:gdLst/>
            <a:ahLst/>
            <a:cxnLst/>
            <a:rect l="l" t="t" r="r" b="b"/>
            <a:pathLst>
              <a:path w="974725" h="1418589">
                <a:moveTo>
                  <a:pt x="0" y="0"/>
                </a:moveTo>
                <a:lnTo>
                  <a:pt x="0" y="1418314"/>
                </a:lnTo>
                <a:lnTo>
                  <a:pt x="974423" y="1418314"/>
                </a:lnTo>
                <a:lnTo>
                  <a:pt x="974423" y="0"/>
                </a:lnTo>
                <a:lnTo>
                  <a:pt x="0" y="0"/>
                </a:lnTo>
              </a:path>
            </a:pathLst>
          </a:custGeom>
          <a:ln w="9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827941" y="2951274"/>
            <a:ext cx="1361777" cy="120551"/>
          </a:xfrm>
          <a:custGeom>
            <a:avLst/>
            <a:gdLst/>
            <a:ahLst/>
            <a:cxnLst/>
            <a:rect l="l" t="t" r="r" b="b"/>
            <a:pathLst>
              <a:path w="1936750" h="171450">
                <a:moveTo>
                  <a:pt x="0" y="171443"/>
                </a:moveTo>
                <a:lnTo>
                  <a:pt x="1936267" y="171443"/>
                </a:lnTo>
                <a:lnTo>
                  <a:pt x="1936267" y="0"/>
                </a:lnTo>
                <a:lnTo>
                  <a:pt x="0" y="0"/>
                </a:lnTo>
                <a:lnTo>
                  <a:pt x="0" y="1714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1960" y="2956679"/>
            <a:ext cx="1377404" cy="11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738" spc="7" dirty="0">
                <a:solidFill>
                  <a:prstClr val="black"/>
                </a:solidFill>
                <a:latin typeface="Arial"/>
                <a:cs typeface="Arial"/>
              </a:rPr>
              <a:t>bicycle (loc): </a:t>
            </a:r>
            <a:r>
              <a:rPr sz="738" spc="11" dirty="0">
                <a:solidFill>
                  <a:prstClr val="black"/>
                </a:solidFill>
                <a:latin typeface="Arial"/>
                <a:cs typeface="Arial"/>
              </a:rPr>
              <a:t>ov=0.41</a:t>
            </a:r>
            <a:r>
              <a:rPr sz="738" spc="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38" spc="11" dirty="0">
                <a:solidFill>
                  <a:prstClr val="black"/>
                </a:solidFill>
                <a:latin typeface="Arial"/>
                <a:cs typeface="Arial"/>
              </a:rPr>
              <a:t>1−r=0.64</a:t>
            </a:r>
            <a:endParaRPr sz="7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65619" y="1493195"/>
            <a:ext cx="2083859" cy="15642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738683" y="1666083"/>
            <a:ext cx="817066" cy="892522"/>
          </a:xfrm>
          <a:custGeom>
            <a:avLst/>
            <a:gdLst/>
            <a:ahLst/>
            <a:cxnLst/>
            <a:rect l="l" t="t" r="r" b="b"/>
            <a:pathLst>
              <a:path w="1162050" h="1269364">
                <a:moveTo>
                  <a:pt x="0" y="0"/>
                </a:moveTo>
                <a:lnTo>
                  <a:pt x="0" y="1269346"/>
                </a:lnTo>
                <a:lnTo>
                  <a:pt x="1161471" y="1269346"/>
                </a:lnTo>
                <a:lnTo>
                  <a:pt x="1161471" y="0"/>
                </a:lnTo>
                <a:lnTo>
                  <a:pt x="0" y="0"/>
                </a:lnTo>
              </a:path>
            </a:pathLst>
          </a:custGeom>
          <a:ln w="29892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38683" y="1666083"/>
            <a:ext cx="817066" cy="892522"/>
          </a:xfrm>
          <a:custGeom>
            <a:avLst/>
            <a:gdLst/>
            <a:ahLst/>
            <a:cxnLst/>
            <a:rect l="l" t="t" r="r" b="b"/>
            <a:pathLst>
              <a:path w="1162050" h="1269364">
                <a:moveTo>
                  <a:pt x="0" y="0"/>
                </a:moveTo>
                <a:lnTo>
                  <a:pt x="0" y="1269346"/>
                </a:lnTo>
                <a:lnTo>
                  <a:pt x="1161471" y="1269346"/>
                </a:lnTo>
                <a:lnTo>
                  <a:pt x="1161471" y="0"/>
                </a:lnTo>
                <a:lnTo>
                  <a:pt x="0" y="0"/>
                </a:lnTo>
              </a:path>
            </a:pathLst>
          </a:custGeom>
          <a:ln w="996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61333" y="2940593"/>
            <a:ext cx="1444823" cy="131266"/>
          </a:xfrm>
          <a:custGeom>
            <a:avLst/>
            <a:gdLst/>
            <a:ahLst/>
            <a:cxnLst/>
            <a:rect l="l" t="t" r="r" b="b"/>
            <a:pathLst>
              <a:path w="2054860" h="186689">
                <a:moveTo>
                  <a:pt x="0" y="186636"/>
                </a:moveTo>
                <a:lnTo>
                  <a:pt x="2054580" y="186636"/>
                </a:lnTo>
                <a:lnTo>
                  <a:pt x="2054580" y="0"/>
                </a:lnTo>
                <a:lnTo>
                  <a:pt x="0" y="0"/>
                </a:lnTo>
                <a:lnTo>
                  <a:pt x="0" y="186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58635" y="2942651"/>
            <a:ext cx="1453753" cy="124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809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ov=0.35</a:t>
            </a:r>
            <a:r>
              <a:rPr sz="809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1−r=0.61</a:t>
            </a:r>
            <a:endParaRPr sz="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36069" y="1496767"/>
            <a:ext cx="2340051" cy="1560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510676" y="2117247"/>
            <a:ext cx="342006" cy="651421"/>
          </a:xfrm>
          <a:custGeom>
            <a:avLst/>
            <a:gdLst/>
            <a:ahLst/>
            <a:cxnLst/>
            <a:rect l="l" t="t" r="r" b="b"/>
            <a:pathLst>
              <a:path w="486409" h="926464">
                <a:moveTo>
                  <a:pt x="0" y="0"/>
                </a:moveTo>
                <a:lnTo>
                  <a:pt x="0" y="926020"/>
                </a:lnTo>
                <a:lnTo>
                  <a:pt x="485916" y="926020"/>
                </a:lnTo>
                <a:lnTo>
                  <a:pt x="485916" y="0"/>
                </a:lnTo>
                <a:lnTo>
                  <a:pt x="0" y="0"/>
                </a:lnTo>
              </a:path>
            </a:pathLst>
          </a:custGeom>
          <a:ln w="3356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10676" y="2117247"/>
            <a:ext cx="342006" cy="651421"/>
          </a:xfrm>
          <a:custGeom>
            <a:avLst/>
            <a:gdLst/>
            <a:ahLst/>
            <a:cxnLst/>
            <a:rect l="l" t="t" r="r" b="b"/>
            <a:pathLst>
              <a:path w="486409" h="926464">
                <a:moveTo>
                  <a:pt x="0" y="0"/>
                </a:moveTo>
                <a:lnTo>
                  <a:pt x="0" y="926020"/>
                </a:lnTo>
                <a:lnTo>
                  <a:pt x="485916" y="926020"/>
                </a:lnTo>
                <a:lnTo>
                  <a:pt x="485916" y="0"/>
                </a:lnTo>
                <a:lnTo>
                  <a:pt x="0" y="0"/>
                </a:lnTo>
              </a:path>
            </a:pathLst>
          </a:custGeom>
          <a:ln w="1118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31265" y="2925777"/>
            <a:ext cx="1622524" cy="146446"/>
          </a:xfrm>
          <a:custGeom>
            <a:avLst/>
            <a:gdLst/>
            <a:ahLst/>
            <a:cxnLst/>
            <a:rect l="l" t="t" r="r" b="b"/>
            <a:pathLst>
              <a:path w="2307590" h="208279">
                <a:moveTo>
                  <a:pt x="0" y="207707"/>
                </a:moveTo>
                <a:lnTo>
                  <a:pt x="2307170" y="207707"/>
                </a:lnTo>
                <a:lnTo>
                  <a:pt x="2307170" y="0"/>
                </a:lnTo>
                <a:lnTo>
                  <a:pt x="0" y="0"/>
                </a:lnTo>
                <a:lnTo>
                  <a:pt x="0" y="2077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29329" y="2927312"/>
            <a:ext cx="1630561" cy="14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ov=0.15</a:t>
            </a:r>
            <a:r>
              <a:rPr sz="914" spc="2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1−r=0.59</a:t>
            </a:r>
            <a:endParaRPr sz="9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363193" y="1496767"/>
            <a:ext cx="2304806" cy="1560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451083" y="2159667"/>
            <a:ext cx="791170" cy="857250"/>
          </a:xfrm>
          <a:custGeom>
            <a:avLst/>
            <a:gdLst/>
            <a:ahLst/>
            <a:cxnLst/>
            <a:rect l="l" t="t" r="r" b="b"/>
            <a:pathLst>
              <a:path w="1125220" h="1219200">
                <a:moveTo>
                  <a:pt x="0" y="0"/>
                </a:moveTo>
                <a:lnTo>
                  <a:pt x="0" y="1218929"/>
                </a:lnTo>
                <a:lnTo>
                  <a:pt x="1124684" y="1218929"/>
                </a:lnTo>
                <a:lnTo>
                  <a:pt x="1124684" y="0"/>
                </a:lnTo>
                <a:lnTo>
                  <a:pt x="0" y="0"/>
                </a:lnTo>
              </a:path>
            </a:pathLst>
          </a:custGeom>
          <a:ln w="3356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51083" y="2159667"/>
            <a:ext cx="791170" cy="857250"/>
          </a:xfrm>
          <a:custGeom>
            <a:avLst/>
            <a:gdLst/>
            <a:ahLst/>
            <a:cxnLst/>
            <a:rect l="l" t="t" r="r" b="b"/>
            <a:pathLst>
              <a:path w="1125220" h="1219200">
                <a:moveTo>
                  <a:pt x="0" y="0"/>
                </a:moveTo>
                <a:lnTo>
                  <a:pt x="0" y="1218929"/>
                </a:lnTo>
                <a:lnTo>
                  <a:pt x="1124684" y="1218929"/>
                </a:lnTo>
                <a:lnTo>
                  <a:pt x="1124684" y="0"/>
                </a:lnTo>
                <a:lnTo>
                  <a:pt x="0" y="0"/>
                </a:lnTo>
              </a:path>
            </a:pathLst>
          </a:custGeom>
          <a:ln w="1118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358390" y="2925777"/>
            <a:ext cx="1622524" cy="146446"/>
          </a:xfrm>
          <a:custGeom>
            <a:avLst/>
            <a:gdLst/>
            <a:ahLst/>
            <a:cxnLst/>
            <a:rect l="l" t="t" r="r" b="b"/>
            <a:pathLst>
              <a:path w="2307590" h="208279">
                <a:moveTo>
                  <a:pt x="0" y="207707"/>
                </a:moveTo>
                <a:lnTo>
                  <a:pt x="2307158" y="207707"/>
                </a:lnTo>
                <a:lnTo>
                  <a:pt x="2307158" y="0"/>
                </a:lnTo>
                <a:lnTo>
                  <a:pt x="0" y="0"/>
                </a:lnTo>
                <a:lnTo>
                  <a:pt x="0" y="2077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56445" y="2927312"/>
            <a:ext cx="1630561" cy="14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ov=0.44</a:t>
            </a:r>
            <a:r>
              <a:rPr sz="914" spc="2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1−r=0.57</a:t>
            </a:r>
            <a:endParaRPr sz="9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59280" y="3165440"/>
            <a:ext cx="1899381" cy="15623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009193" y="3881924"/>
            <a:ext cx="862161" cy="680442"/>
          </a:xfrm>
          <a:custGeom>
            <a:avLst/>
            <a:gdLst/>
            <a:ahLst/>
            <a:cxnLst/>
            <a:rect l="l" t="t" r="r" b="b"/>
            <a:pathLst>
              <a:path w="1226185" h="967739">
                <a:moveTo>
                  <a:pt x="0" y="0"/>
                </a:moveTo>
                <a:lnTo>
                  <a:pt x="0" y="967466"/>
                </a:lnTo>
                <a:lnTo>
                  <a:pt x="1226167" y="967466"/>
                </a:lnTo>
                <a:lnTo>
                  <a:pt x="1226167" y="0"/>
                </a:lnTo>
                <a:lnTo>
                  <a:pt x="0" y="0"/>
                </a:lnTo>
              </a:path>
            </a:pathLst>
          </a:custGeom>
          <a:ln w="28383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009193" y="3881924"/>
            <a:ext cx="862161" cy="680442"/>
          </a:xfrm>
          <a:custGeom>
            <a:avLst/>
            <a:gdLst/>
            <a:ahLst/>
            <a:cxnLst/>
            <a:rect l="l" t="t" r="r" b="b"/>
            <a:pathLst>
              <a:path w="1226185" h="967739">
                <a:moveTo>
                  <a:pt x="0" y="0"/>
                </a:moveTo>
                <a:lnTo>
                  <a:pt x="0" y="967466"/>
                </a:lnTo>
                <a:lnTo>
                  <a:pt x="1226167" y="967466"/>
                </a:lnTo>
                <a:lnTo>
                  <a:pt x="1226167" y="0"/>
                </a:lnTo>
                <a:lnTo>
                  <a:pt x="0" y="0"/>
                </a:lnTo>
              </a:path>
            </a:pathLst>
          </a:custGeom>
          <a:ln w="94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55587" y="4618736"/>
            <a:ext cx="1398389" cy="124569"/>
          </a:xfrm>
          <a:custGeom>
            <a:avLst/>
            <a:gdLst/>
            <a:ahLst/>
            <a:cxnLst/>
            <a:rect l="l" t="t" r="r" b="b"/>
            <a:pathLst>
              <a:path w="1988820" h="177165">
                <a:moveTo>
                  <a:pt x="0" y="176672"/>
                </a:moveTo>
                <a:lnTo>
                  <a:pt x="1988448" y="176672"/>
                </a:lnTo>
                <a:lnTo>
                  <a:pt x="1988448" y="0"/>
                </a:lnTo>
                <a:lnTo>
                  <a:pt x="0" y="0"/>
                </a:lnTo>
                <a:lnTo>
                  <a:pt x="0" y="1766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2199" y="4619964"/>
            <a:ext cx="1408211" cy="1189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773" spc="-7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773" spc="-4" dirty="0">
                <a:solidFill>
                  <a:prstClr val="black"/>
                </a:solidFill>
                <a:latin typeface="Arial"/>
                <a:cs typeface="Arial"/>
              </a:rPr>
              <a:t>(sim): </a:t>
            </a:r>
            <a:r>
              <a:rPr sz="773" spc="-7" dirty="0">
                <a:solidFill>
                  <a:prstClr val="black"/>
                </a:solidFill>
                <a:latin typeface="Arial"/>
                <a:cs typeface="Arial"/>
              </a:rPr>
              <a:t>ov=0.00</a:t>
            </a:r>
            <a:r>
              <a:rPr sz="773" spc="17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73" spc="-4" dirty="0">
                <a:solidFill>
                  <a:prstClr val="black"/>
                </a:solidFill>
                <a:latin typeface="Arial"/>
                <a:cs typeface="Arial"/>
              </a:rPr>
              <a:t>1−r=0.56</a:t>
            </a:r>
            <a:endParaRPr sz="773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765619" y="3164324"/>
            <a:ext cx="2083859" cy="15642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755416" y="4108615"/>
            <a:ext cx="208508" cy="338435"/>
          </a:xfrm>
          <a:custGeom>
            <a:avLst/>
            <a:gdLst/>
            <a:ahLst/>
            <a:cxnLst/>
            <a:rect l="l" t="t" r="r" b="b"/>
            <a:pathLst>
              <a:path w="296545" h="481329">
                <a:moveTo>
                  <a:pt x="0" y="0"/>
                </a:moveTo>
                <a:lnTo>
                  <a:pt x="0" y="480710"/>
                </a:lnTo>
                <a:lnTo>
                  <a:pt x="296036" y="480710"/>
                </a:lnTo>
                <a:lnTo>
                  <a:pt x="296036" y="0"/>
                </a:lnTo>
                <a:lnTo>
                  <a:pt x="0" y="0"/>
                </a:lnTo>
              </a:path>
            </a:pathLst>
          </a:custGeom>
          <a:ln w="2988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55416" y="4108615"/>
            <a:ext cx="208508" cy="338435"/>
          </a:xfrm>
          <a:custGeom>
            <a:avLst/>
            <a:gdLst/>
            <a:ahLst/>
            <a:cxnLst/>
            <a:rect l="l" t="t" r="r" b="b"/>
            <a:pathLst>
              <a:path w="296545" h="481329">
                <a:moveTo>
                  <a:pt x="0" y="0"/>
                </a:moveTo>
                <a:lnTo>
                  <a:pt x="0" y="480710"/>
                </a:lnTo>
                <a:lnTo>
                  <a:pt x="296036" y="480710"/>
                </a:lnTo>
                <a:lnTo>
                  <a:pt x="296036" y="0"/>
                </a:lnTo>
                <a:lnTo>
                  <a:pt x="0" y="0"/>
                </a:lnTo>
              </a:path>
            </a:pathLst>
          </a:custGeom>
          <a:ln w="99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61333" y="4611730"/>
            <a:ext cx="1427857" cy="131266"/>
          </a:xfrm>
          <a:custGeom>
            <a:avLst/>
            <a:gdLst/>
            <a:ahLst/>
            <a:cxnLst/>
            <a:rect l="l" t="t" r="r" b="b"/>
            <a:pathLst>
              <a:path w="2030729" h="186690">
                <a:moveTo>
                  <a:pt x="0" y="186636"/>
                </a:moveTo>
                <a:lnTo>
                  <a:pt x="2030234" y="186636"/>
                </a:lnTo>
                <a:lnTo>
                  <a:pt x="2030234" y="0"/>
                </a:lnTo>
                <a:lnTo>
                  <a:pt x="0" y="0"/>
                </a:lnTo>
                <a:lnTo>
                  <a:pt x="0" y="186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758634" y="4613779"/>
            <a:ext cx="1436787" cy="124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809" dirty="0">
                <a:solidFill>
                  <a:prstClr val="black"/>
                </a:solidFill>
                <a:latin typeface="Arial"/>
                <a:cs typeface="Arial"/>
              </a:rPr>
              <a:t>(bg):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ov=0.00</a:t>
            </a:r>
            <a:r>
              <a:rPr sz="809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1−r=0.52</a:t>
            </a:r>
            <a:endParaRPr sz="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427193" y="3165423"/>
            <a:ext cx="1167690" cy="15579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462926" y="3883591"/>
            <a:ext cx="240209" cy="458093"/>
          </a:xfrm>
          <a:custGeom>
            <a:avLst/>
            <a:gdLst/>
            <a:ahLst/>
            <a:cxnLst/>
            <a:rect l="l" t="t" r="r" b="b"/>
            <a:pathLst>
              <a:path w="341629" h="651510">
                <a:moveTo>
                  <a:pt x="0" y="0"/>
                </a:moveTo>
                <a:lnTo>
                  <a:pt x="0" y="651217"/>
                </a:lnTo>
                <a:lnTo>
                  <a:pt x="341048" y="651217"/>
                </a:lnTo>
                <a:lnTo>
                  <a:pt x="341048" y="0"/>
                </a:lnTo>
                <a:lnTo>
                  <a:pt x="0" y="0"/>
                </a:lnTo>
              </a:path>
            </a:pathLst>
          </a:custGeom>
          <a:ln w="28294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62926" y="3883591"/>
            <a:ext cx="240209" cy="458093"/>
          </a:xfrm>
          <a:custGeom>
            <a:avLst/>
            <a:gdLst/>
            <a:ahLst/>
            <a:cxnLst/>
            <a:rect l="l" t="t" r="r" b="b"/>
            <a:pathLst>
              <a:path w="341629" h="651510">
                <a:moveTo>
                  <a:pt x="0" y="0"/>
                </a:moveTo>
                <a:lnTo>
                  <a:pt x="0" y="651217"/>
                </a:lnTo>
                <a:lnTo>
                  <a:pt x="341048" y="651217"/>
                </a:lnTo>
                <a:lnTo>
                  <a:pt x="341048" y="0"/>
                </a:lnTo>
                <a:lnTo>
                  <a:pt x="0" y="0"/>
                </a:lnTo>
              </a:path>
            </a:pathLst>
          </a:custGeom>
          <a:ln w="943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422773" y="4622403"/>
            <a:ext cx="1366242" cy="120551"/>
          </a:xfrm>
          <a:custGeom>
            <a:avLst/>
            <a:gdLst/>
            <a:ahLst/>
            <a:cxnLst/>
            <a:rect l="l" t="t" r="r" b="b"/>
            <a:pathLst>
              <a:path w="1943100" h="171450">
                <a:moveTo>
                  <a:pt x="0" y="171456"/>
                </a:moveTo>
                <a:lnTo>
                  <a:pt x="1942553" y="171456"/>
                </a:lnTo>
                <a:lnTo>
                  <a:pt x="1942553" y="0"/>
                </a:lnTo>
                <a:lnTo>
                  <a:pt x="0" y="0"/>
                </a:lnTo>
                <a:lnTo>
                  <a:pt x="0" y="1714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419740" y="4627817"/>
            <a:ext cx="1377404" cy="1135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738" spc="7" dirty="0">
                <a:solidFill>
                  <a:prstClr val="black"/>
                </a:solidFill>
                <a:latin typeface="Arial"/>
                <a:cs typeface="Arial"/>
              </a:rPr>
              <a:t>bicycle (loc): </a:t>
            </a:r>
            <a:r>
              <a:rPr sz="738" spc="11" dirty="0">
                <a:solidFill>
                  <a:prstClr val="black"/>
                </a:solidFill>
                <a:latin typeface="Arial"/>
                <a:cs typeface="Arial"/>
              </a:rPr>
              <a:t>ov=0.55</a:t>
            </a:r>
            <a:r>
              <a:rPr sz="738" spc="20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738" spc="11" dirty="0">
                <a:solidFill>
                  <a:prstClr val="black"/>
                </a:solidFill>
                <a:latin typeface="Arial"/>
                <a:cs typeface="Arial"/>
              </a:rPr>
              <a:t>1−r=0.47</a:t>
            </a:r>
            <a:endParaRPr sz="738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432711" y="3163993"/>
            <a:ext cx="2200998" cy="15637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9785958" y="3813430"/>
            <a:ext cx="819299" cy="881807"/>
          </a:xfrm>
          <a:custGeom>
            <a:avLst/>
            <a:gdLst/>
            <a:ahLst/>
            <a:cxnLst/>
            <a:rect l="l" t="t" r="r" b="b"/>
            <a:pathLst>
              <a:path w="1165225" h="1254125">
                <a:moveTo>
                  <a:pt x="0" y="0"/>
                </a:moveTo>
                <a:lnTo>
                  <a:pt x="0" y="1253553"/>
                </a:lnTo>
                <a:lnTo>
                  <a:pt x="1164825" y="1253553"/>
                </a:lnTo>
                <a:lnTo>
                  <a:pt x="1164825" y="0"/>
                </a:lnTo>
                <a:lnTo>
                  <a:pt x="0" y="0"/>
                </a:lnTo>
              </a:path>
            </a:pathLst>
          </a:custGeom>
          <a:ln w="31573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785958" y="3813430"/>
            <a:ext cx="819299" cy="881807"/>
          </a:xfrm>
          <a:custGeom>
            <a:avLst/>
            <a:gdLst/>
            <a:ahLst/>
            <a:cxnLst/>
            <a:rect l="l" t="t" r="r" b="b"/>
            <a:pathLst>
              <a:path w="1165225" h="1254125">
                <a:moveTo>
                  <a:pt x="0" y="0"/>
                </a:moveTo>
                <a:lnTo>
                  <a:pt x="0" y="1253553"/>
                </a:lnTo>
                <a:lnTo>
                  <a:pt x="1164825" y="1253553"/>
                </a:lnTo>
                <a:lnTo>
                  <a:pt x="1164825" y="0"/>
                </a:lnTo>
                <a:lnTo>
                  <a:pt x="0" y="0"/>
                </a:lnTo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8428193" y="4604756"/>
            <a:ext cx="1507778" cy="138410"/>
          </a:xfrm>
          <a:custGeom>
            <a:avLst/>
            <a:gdLst/>
            <a:ahLst/>
            <a:cxnLst/>
            <a:rect l="l" t="t" r="r" b="b"/>
            <a:pathLst>
              <a:path w="2144395" h="196850">
                <a:moveTo>
                  <a:pt x="0" y="196555"/>
                </a:moveTo>
                <a:lnTo>
                  <a:pt x="2144369" y="196555"/>
                </a:lnTo>
                <a:lnTo>
                  <a:pt x="2144369" y="0"/>
                </a:lnTo>
                <a:lnTo>
                  <a:pt x="0" y="0"/>
                </a:lnTo>
                <a:lnTo>
                  <a:pt x="0" y="1965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425840" y="4608245"/>
            <a:ext cx="1516707" cy="1299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844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844" spc="4" dirty="0">
                <a:solidFill>
                  <a:prstClr val="black"/>
                </a:solidFill>
                <a:latin typeface="Arial"/>
                <a:cs typeface="Arial"/>
              </a:rPr>
              <a:t>(bg): </a:t>
            </a:r>
            <a:r>
              <a:rPr sz="844" dirty="0">
                <a:solidFill>
                  <a:prstClr val="black"/>
                </a:solidFill>
                <a:latin typeface="Arial"/>
                <a:cs typeface="Arial"/>
              </a:rPr>
              <a:t>ov=0.00</a:t>
            </a:r>
            <a:r>
              <a:rPr sz="844" spc="21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44" spc="4" dirty="0">
                <a:solidFill>
                  <a:prstClr val="black"/>
                </a:solidFill>
                <a:latin typeface="Arial"/>
                <a:cs typeface="Arial"/>
              </a:rPr>
              <a:t>1−r=0.47</a:t>
            </a:r>
            <a:endParaRPr sz="84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24001" y="4835426"/>
            <a:ext cx="2026948" cy="15642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010619" y="5379415"/>
            <a:ext cx="404515" cy="454968"/>
          </a:xfrm>
          <a:custGeom>
            <a:avLst/>
            <a:gdLst/>
            <a:ahLst/>
            <a:cxnLst/>
            <a:rect l="l" t="t" r="r" b="b"/>
            <a:pathLst>
              <a:path w="575310" h="647065">
                <a:moveTo>
                  <a:pt x="0" y="0"/>
                </a:moveTo>
                <a:lnTo>
                  <a:pt x="0" y="646861"/>
                </a:lnTo>
                <a:lnTo>
                  <a:pt x="574929" y="646861"/>
                </a:lnTo>
                <a:lnTo>
                  <a:pt x="574929" y="0"/>
                </a:lnTo>
                <a:lnTo>
                  <a:pt x="0" y="0"/>
                </a:lnTo>
              </a:path>
            </a:pathLst>
          </a:custGeom>
          <a:ln w="29891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010619" y="5379415"/>
            <a:ext cx="404515" cy="454968"/>
          </a:xfrm>
          <a:custGeom>
            <a:avLst/>
            <a:gdLst/>
            <a:ahLst/>
            <a:cxnLst/>
            <a:rect l="l" t="t" r="r" b="b"/>
            <a:pathLst>
              <a:path w="575310" h="647065">
                <a:moveTo>
                  <a:pt x="0" y="0"/>
                </a:moveTo>
                <a:lnTo>
                  <a:pt x="0" y="646861"/>
                </a:lnTo>
                <a:lnTo>
                  <a:pt x="574929" y="646861"/>
                </a:lnTo>
                <a:lnTo>
                  <a:pt x="574929" y="0"/>
                </a:lnTo>
                <a:lnTo>
                  <a:pt x="0" y="0"/>
                </a:lnTo>
              </a:path>
            </a:pathLst>
          </a:custGeom>
          <a:ln w="99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524000" y="6282830"/>
            <a:ext cx="1383654" cy="131266"/>
          </a:xfrm>
          <a:custGeom>
            <a:avLst/>
            <a:gdLst/>
            <a:ahLst/>
            <a:cxnLst/>
            <a:rect l="l" t="t" r="r" b="b"/>
            <a:pathLst>
              <a:path w="1967864" h="186690">
                <a:moveTo>
                  <a:pt x="0" y="186635"/>
                </a:moveTo>
                <a:lnTo>
                  <a:pt x="1967546" y="186635"/>
                </a:lnTo>
                <a:lnTo>
                  <a:pt x="1967546" y="0"/>
                </a:lnTo>
                <a:lnTo>
                  <a:pt x="0" y="0"/>
                </a:lnTo>
                <a:lnTo>
                  <a:pt x="0" y="186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517199" y="6284887"/>
            <a:ext cx="1397049" cy="124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icycle </a:t>
            </a:r>
            <a:r>
              <a:rPr sz="809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ov=0.46</a:t>
            </a:r>
            <a:r>
              <a:rPr sz="809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1−r=0.45</a:t>
            </a:r>
            <a:endParaRPr sz="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765619" y="4835426"/>
            <a:ext cx="2083859" cy="1564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079988" y="5116569"/>
            <a:ext cx="1567607" cy="1159966"/>
          </a:xfrm>
          <a:custGeom>
            <a:avLst/>
            <a:gdLst/>
            <a:ahLst/>
            <a:cxnLst/>
            <a:rect l="l" t="t" r="r" b="b"/>
            <a:pathLst>
              <a:path w="2229485" h="1649729">
                <a:moveTo>
                  <a:pt x="0" y="0"/>
                </a:moveTo>
                <a:lnTo>
                  <a:pt x="0" y="1649267"/>
                </a:lnTo>
                <a:lnTo>
                  <a:pt x="2228873" y="1649267"/>
                </a:lnTo>
                <a:lnTo>
                  <a:pt x="2228873" y="0"/>
                </a:lnTo>
                <a:lnTo>
                  <a:pt x="0" y="0"/>
                </a:lnTo>
              </a:path>
            </a:pathLst>
          </a:custGeom>
          <a:ln w="29897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079988" y="5116569"/>
            <a:ext cx="1567607" cy="1159966"/>
          </a:xfrm>
          <a:custGeom>
            <a:avLst/>
            <a:gdLst/>
            <a:ahLst/>
            <a:cxnLst/>
            <a:rect l="l" t="t" r="r" b="b"/>
            <a:pathLst>
              <a:path w="2229485" h="1649729">
                <a:moveTo>
                  <a:pt x="0" y="0"/>
                </a:moveTo>
                <a:lnTo>
                  <a:pt x="0" y="1649267"/>
                </a:lnTo>
                <a:lnTo>
                  <a:pt x="2228873" y="1649267"/>
                </a:lnTo>
                <a:lnTo>
                  <a:pt x="2228873" y="0"/>
                </a:lnTo>
                <a:lnTo>
                  <a:pt x="0" y="0"/>
                </a:lnTo>
              </a:path>
            </a:pathLst>
          </a:custGeom>
          <a:ln w="99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761333" y="6282830"/>
            <a:ext cx="1444823" cy="131266"/>
          </a:xfrm>
          <a:custGeom>
            <a:avLst/>
            <a:gdLst/>
            <a:ahLst/>
            <a:cxnLst/>
            <a:rect l="l" t="t" r="r" b="b"/>
            <a:pathLst>
              <a:path w="2054860" h="186690">
                <a:moveTo>
                  <a:pt x="0" y="186635"/>
                </a:moveTo>
                <a:lnTo>
                  <a:pt x="2054580" y="186635"/>
                </a:lnTo>
                <a:lnTo>
                  <a:pt x="2054580" y="0"/>
                </a:lnTo>
                <a:lnTo>
                  <a:pt x="0" y="0"/>
                </a:lnTo>
                <a:lnTo>
                  <a:pt x="0" y="186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758635" y="6284887"/>
            <a:ext cx="1453753" cy="1245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809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ov=0.10</a:t>
            </a:r>
            <a:r>
              <a:rPr sz="809" spc="19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9" spc="-4" dirty="0">
                <a:solidFill>
                  <a:prstClr val="black"/>
                </a:solidFill>
                <a:latin typeface="Arial"/>
                <a:cs typeface="Arial"/>
              </a:rPr>
              <a:t>1−r=0.45</a:t>
            </a:r>
            <a:endParaRPr sz="809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936069" y="4838998"/>
            <a:ext cx="2340051" cy="156019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466914" y="5370717"/>
            <a:ext cx="636687" cy="721072"/>
          </a:xfrm>
          <a:custGeom>
            <a:avLst/>
            <a:gdLst/>
            <a:ahLst/>
            <a:cxnLst/>
            <a:rect l="l" t="t" r="r" b="b"/>
            <a:pathLst>
              <a:path w="905509" h="1025525">
                <a:moveTo>
                  <a:pt x="0" y="0"/>
                </a:moveTo>
                <a:lnTo>
                  <a:pt x="0" y="1025515"/>
                </a:lnTo>
                <a:lnTo>
                  <a:pt x="905336" y="1025515"/>
                </a:lnTo>
                <a:lnTo>
                  <a:pt x="905336" y="0"/>
                </a:lnTo>
                <a:lnTo>
                  <a:pt x="0" y="0"/>
                </a:lnTo>
              </a:path>
            </a:pathLst>
          </a:custGeom>
          <a:ln w="33566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466914" y="5370717"/>
            <a:ext cx="636687" cy="721072"/>
          </a:xfrm>
          <a:custGeom>
            <a:avLst/>
            <a:gdLst/>
            <a:ahLst/>
            <a:cxnLst/>
            <a:rect l="l" t="t" r="r" b="b"/>
            <a:pathLst>
              <a:path w="905509" h="1025525">
                <a:moveTo>
                  <a:pt x="0" y="0"/>
                </a:moveTo>
                <a:lnTo>
                  <a:pt x="0" y="1025515"/>
                </a:lnTo>
                <a:lnTo>
                  <a:pt x="905336" y="1025515"/>
                </a:lnTo>
                <a:lnTo>
                  <a:pt x="905336" y="0"/>
                </a:lnTo>
                <a:lnTo>
                  <a:pt x="0" y="0"/>
                </a:lnTo>
              </a:path>
            </a:pathLst>
          </a:custGeom>
          <a:ln w="111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931265" y="6268010"/>
            <a:ext cx="1622524" cy="146446"/>
          </a:xfrm>
          <a:custGeom>
            <a:avLst/>
            <a:gdLst/>
            <a:ahLst/>
            <a:cxnLst/>
            <a:rect l="l" t="t" r="r" b="b"/>
            <a:pathLst>
              <a:path w="2307590" h="208279">
                <a:moveTo>
                  <a:pt x="0" y="207713"/>
                </a:moveTo>
                <a:lnTo>
                  <a:pt x="2307170" y="207713"/>
                </a:lnTo>
                <a:lnTo>
                  <a:pt x="2307170" y="0"/>
                </a:lnTo>
                <a:lnTo>
                  <a:pt x="0" y="0"/>
                </a:lnTo>
                <a:lnTo>
                  <a:pt x="0" y="2077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929329" y="6269545"/>
            <a:ext cx="1630561" cy="14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(loc): </a:t>
            </a:r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ov=0.42</a:t>
            </a:r>
            <a:r>
              <a:rPr sz="914" spc="2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1−r=0.45</a:t>
            </a:r>
            <a:endParaRPr sz="9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8363193" y="4838998"/>
            <a:ext cx="2304806" cy="15601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853471" y="4967986"/>
            <a:ext cx="187523" cy="271909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0" y="386202"/>
                </a:lnTo>
                <a:lnTo>
                  <a:pt x="266569" y="386202"/>
                </a:lnTo>
                <a:lnTo>
                  <a:pt x="266569" y="0"/>
                </a:lnTo>
                <a:lnTo>
                  <a:pt x="0" y="0"/>
                </a:lnTo>
              </a:path>
            </a:pathLst>
          </a:custGeom>
          <a:ln w="33563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9853471" y="4967986"/>
            <a:ext cx="187523" cy="271909"/>
          </a:xfrm>
          <a:custGeom>
            <a:avLst/>
            <a:gdLst/>
            <a:ahLst/>
            <a:cxnLst/>
            <a:rect l="l" t="t" r="r" b="b"/>
            <a:pathLst>
              <a:path w="266700" h="386715">
                <a:moveTo>
                  <a:pt x="0" y="0"/>
                </a:moveTo>
                <a:lnTo>
                  <a:pt x="0" y="386202"/>
                </a:lnTo>
                <a:lnTo>
                  <a:pt x="266569" y="386202"/>
                </a:lnTo>
                <a:lnTo>
                  <a:pt x="266569" y="0"/>
                </a:lnTo>
                <a:lnTo>
                  <a:pt x="0" y="0"/>
                </a:lnTo>
              </a:path>
            </a:pathLst>
          </a:custGeom>
          <a:ln w="111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358390" y="6268010"/>
            <a:ext cx="1603325" cy="146446"/>
          </a:xfrm>
          <a:custGeom>
            <a:avLst/>
            <a:gdLst/>
            <a:ahLst/>
            <a:cxnLst/>
            <a:rect l="l" t="t" r="r" b="b"/>
            <a:pathLst>
              <a:path w="2280284" h="208279">
                <a:moveTo>
                  <a:pt x="0" y="207713"/>
                </a:moveTo>
                <a:lnTo>
                  <a:pt x="2279815" y="207713"/>
                </a:lnTo>
                <a:lnTo>
                  <a:pt x="2279815" y="0"/>
                </a:lnTo>
                <a:lnTo>
                  <a:pt x="0" y="0"/>
                </a:lnTo>
                <a:lnTo>
                  <a:pt x="0" y="2077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56445" y="6269545"/>
            <a:ext cx="1611362" cy="14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bicycle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(bg): </a:t>
            </a:r>
            <a:r>
              <a:rPr sz="914" spc="-7" dirty="0">
                <a:solidFill>
                  <a:prstClr val="black"/>
                </a:solidFill>
                <a:latin typeface="Arial"/>
                <a:cs typeface="Arial"/>
              </a:rPr>
              <a:t>ov=0.00</a:t>
            </a:r>
            <a:r>
              <a:rPr sz="914" spc="20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914" spc="-4" dirty="0">
                <a:solidFill>
                  <a:prstClr val="black"/>
                </a:solidFill>
                <a:latin typeface="Arial"/>
                <a:cs typeface="Arial"/>
              </a:rPr>
              <a:t>1−r=0.44</a:t>
            </a:r>
            <a:endParaRPr sz="914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256984" y="4750594"/>
            <a:ext cx="2411016" cy="177700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328422" y="4813101"/>
            <a:ext cx="2294930" cy="1634133"/>
          </a:xfrm>
          <a:custGeom>
            <a:avLst/>
            <a:gdLst/>
            <a:ahLst/>
            <a:cxnLst/>
            <a:rect l="l" t="t" r="r" b="b"/>
            <a:pathLst>
              <a:path w="3263900" h="2324100">
                <a:moveTo>
                  <a:pt x="0" y="0"/>
                </a:moveTo>
                <a:lnTo>
                  <a:pt x="3263900" y="0"/>
                </a:lnTo>
                <a:lnTo>
                  <a:pt x="3263900" y="2324100"/>
                </a:lnTo>
                <a:lnTo>
                  <a:pt x="0" y="2324100"/>
                </a:lnTo>
                <a:lnTo>
                  <a:pt x="0" y="0"/>
                </a:lnTo>
                <a:close/>
              </a:path>
            </a:pathLst>
          </a:custGeom>
          <a:ln w="1143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448"/>
            <a:r>
              <a:rPr spc="63" dirty="0"/>
              <a:t>False </a:t>
            </a:r>
            <a:r>
              <a:rPr spc="56" dirty="0"/>
              <a:t>positive</a:t>
            </a:r>
            <a:r>
              <a:rPr spc="-292" dirty="0"/>
              <a:t> </a:t>
            </a:r>
            <a:r>
              <a:rPr spc="-28" dirty="0"/>
              <a:t>#15</a:t>
            </a:r>
          </a:p>
        </p:txBody>
      </p:sp>
      <p:sp>
        <p:nvSpPr>
          <p:cNvPr id="4" name="object 4"/>
          <p:cNvSpPr/>
          <p:nvPr/>
        </p:nvSpPr>
        <p:spPr>
          <a:xfrm>
            <a:off x="1710780" y="1087939"/>
            <a:ext cx="3985613" cy="2655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49046" y="1307458"/>
            <a:ext cx="319236" cy="462111"/>
          </a:xfrm>
          <a:custGeom>
            <a:avLst/>
            <a:gdLst/>
            <a:ahLst/>
            <a:cxnLst/>
            <a:rect l="l" t="t" r="r" b="b"/>
            <a:pathLst>
              <a:path w="454025" h="657225">
                <a:moveTo>
                  <a:pt x="0" y="0"/>
                </a:moveTo>
                <a:lnTo>
                  <a:pt x="0" y="657225"/>
                </a:lnTo>
                <a:lnTo>
                  <a:pt x="454025" y="657225"/>
                </a:lnTo>
                <a:lnTo>
                  <a:pt x="454025" y="0"/>
                </a:lnTo>
                <a:lnTo>
                  <a:pt x="0" y="0"/>
                </a:lnTo>
              </a:path>
            </a:pathLst>
          </a:custGeom>
          <a:ln w="5715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49046" y="1307458"/>
            <a:ext cx="319236" cy="462111"/>
          </a:xfrm>
          <a:custGeom>
            <a:avLst/>
            <a:gdLst/>
            <a:ahLst/>
            <a:cxnLst/>
            <a:rect l="l" t="t" r="r" b="b"/>
            <a:pathLst>
              <a:path w="454025" h="657225">
                <a:moveTo>
                  <a:pt x="0" y="0"/>
                </a:moveTo>
                <a:lnTo>
                  <a:pt x="0" y="657225"/>
                </a:lnTo>
                <a:lnTo>
                  <a:pt x="454025" y="657225"/>
                </a:lnTo>
                <a:lnTo>
                  <a:pt x="454025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02594" y="3519786"/>
            <a:ext cx="2730252" cy="241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572" rIns="0" bIns="0" rtlCol="0">
            <a:spAutoFit/>
          </a:bodyPr>
          <a:lstStyle/>
          <a:p>
            <a:pPr marL="11608">
              <a:spcBef>
                <a:spcPts val="28"/>
              </a:spcBef>
              <a:tabLst>
                <a:tab pos="1938566" algn="l"/>
              </a:tabLst>
            </a:pP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bicycl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e (bg):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ov=0.0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0	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−r=0.44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24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448"/>
            <a:r>
              <a:rPr spc="63" dirty="0"/>
              <a:t>False </a:t>
            </a:r>
            <a:r>
              <a:rPr spc="56" dirty="0"/>
              <a:t>positive</a:t>
            </a:r>
            <a:r>
              <a:rPr spc="-292" dirty="0"/>
              <a:t> </a:t>
            </a:r>
            <a:r>
              <a:rPr spc="-28" dirty="0"/>
              <a:t>#15</a:t>
            </a:r>
          </a:p>
        </p:txBody>
      </p:sp>
      <p:sp>
        <p:nvSpPr>
          <p:cNvPr id="4" name="object 4"/>
          <p:cNvSpPr/>
          <p:nvPr/>
        </p:nvSpPr>
        <p:spPr>
          <a:xfrm>
            <a:off x="1710780" y="1087939"/>
            <a:ext cx="3985613" cy="2655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49046" y="1307458"/>
            <a:ext cx="319236" cy="462111"/>
          </a:xfrm>
          <a:custGeom>
            <a:avLst/>
            <a:gdLst/>
            <a:ahLst/>
            <a:cxnLst/>
            <a:rect l="l" t="t" r="r" b="b"/>
            <a:pathLst>
              <a:path w="454025" h="657225">
                <a:moveTo>
                  <a:pt x="0" y="0"/>
                </a:moveTo>
                <a:lnTo>
                  <a:pt x="0" y="657225"/>
                </a:lnTo>
                <a:lnTo>
                  <a:pt x="454025" y="657225"/>
                </a:lnTo>
                <a:lnTo>
                  <a:pt x="454025" y="0"/>
                </a:lnTo>
                <a:lnTo>
                  <a:pt x="0" y="0"/>
                </a:lnTo>
              </a:path>
            </a:pathLst>
          </a:custGeom>
          <a:ln w="57150">
            <a:solidFill>
              <a:srgbClr val="00FF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49046" y="1307458"/>
            <a:ext cx="319236" cy="462111"/>
          </a:xfrm>
          <a:custGeom>
            <a:avLst/>
            <a:gdLst/>
            <a:ahLst/>
            <a:cxnLst/>
            <a:rect l="l" t="t" r="r" b="b"/>
            <a:pathLst>
              <a:path w="454025" h="657225">
                <a:moveTo>
                  <a:pt x="0" y="0"/>
                </a:moveTo>
                <a:lnTo>
                  <a:pt x="0" y="657225"/>
                </a:lnTo>
                <a:lnTo>
                  <a:pt x="454025" y="657225"/>
                </a:lnTo>
                <a:lnTo>
                  <a:pt x="454025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02594" y="3519786"/>
            <a:ext cx="2730252" cy="248692"/>
          </a:xfrm>
          <a:custGeom>
            <a:avLst/>
            <a:gdLst/>
            <a:ahLst/>
            <a:cxnLst/>
            <a:rect l="l" t="t" r="r" b="b"/>
            <a:pathLst>
              <a:path w="3883025" h="353695">
                <a:moveTo>
                  <a:pt x="0" y="353481"/>
                </a:moveTo>
                <a:lnTo>
                  <a:pt x="3883027" y="353481"/>
                </a:lnTo>
                <a:lnTo>
                  <a:pt x="3883027" y="0"/>
                </a:lnTo>
                <a:lnTo>
                  <a:pt x="0" y="0"/>
                </a:lnTo>
                <a:lnTo>
                  <a:pt x="0" y="3534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02594" y="3519786"/>
            <a:ext cx="2730252" cy="241685"/>
          </a:xfrm>
          <a:prstGeom prst="rect">
            <a:avLst/>
          </a:prstGeom>
        </p:spPr>
        <p:txBody>
          <a:bodyPr vert="horz" wrap="square" lIns="0" tIns="3572" rIns="0" bIns="0" rtlCol="0">
            <a:spAutoFit/>
          </a:bodyPr>
          <a:lstStyle/>
          <a:p>
            <a:pPr marL="11608">
              <a:spcBef>
                <a:spcPts val="28"/>
              </a:spcBef>
              <a:tabLst>
                <a:tab pos="1938566" algn="l"/>
              </a:tabLst>
            </a:pP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bicycl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e (bg): 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ov=0.0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0	</a:t>
            </a:r>
            <a:r>
              <a:rPr sz="1547" spc="-4" dirty="0">
                <a:solidFill>
                  <a:prstClr val="black"/>
                </a:solidFill>
                <a:latin typeface="Arial"/>
                <a:cs typeface="Arial"/>
              </a:rPr>
              <a:t>1</a:t>
            </a:r>
            <a:r>
              <a:rPr sz="1547" dirty="0">
                <a:solidFill>
                  <a:prstClr val="black"/>
                </a:solidFill>
                <a:latin typeface="Arial"/>
                <a:cs typeface="Arial"/>
              </a:rPr>
              <a:t>−r=0.44</a:t>
            </a:r>
            <a:endParaRPr sz="154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90963" y="1053989"/>
            <a:ext cx="2719983" cy="37951"/>
          </a:xfrm>
          <a:custGeom>
            <a:avLst/>
            <a:gdLst/>
            <a:ahLst/>
            <a:cxnLst/>
            <a:rect l="l" t="t" r="r" b="b"/>
            <a:pathLst>
              <a:path w="3868420" h="53975">
                <a:moveTo>
                  <a:pt x="0" y="53759"/>
                </a:moveTo>
                <a:lnTo>
                  <a:pt x="3868292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82909" y="2064660"/>
            <a:ext cx="2698998" cy="4000946"/>
          </a:xfrm>
          <a:custGeom>
            <a:avLst/>
            <a:gdLst/>
            <a:ahLst/>
            <a:cxnLst/>
            <a:rect l="l" t="t" r="r" b="b"/>
            <a:pathLst>
              <a:path w="3838575" h="5690234">
                <a:moveTo>
                  <a:pt x="0" y="0"/>
                </a:moveTo>
                <a:lnTo>
                  <a:pt x="3838003" y="5689930"/>
                </a:lnTo>
              </a:path>
            </a:pathLst>
          </a:custGeom>
          <a:ln w="380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31009" y="6063258"/>
            <a:ext cx="3175397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7" dirty="0">
                <a:solidFill>
                  <a:srgbClr val="FF9300"/>
                </a:solidFill>
                <a:cs typeface="Calibri"/>
              </a:rPr>
              <a:t>Unannotated</a:t>
            </a:r>
            <a:r>
              <a:rPr sz="2953" spc="-102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21" dirty="0">
                <a:solidFill>
                  <a:srgbClr val="FF9300"/>
                </a:solidFill>
                <a:cs typeface="Calibri"/>
              </a:rPr>
              <a:t>bicycle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01445" y="1044774"/>
            <a:ext cx="3634383" cy="5023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810375" y="1053703"/>
            <a:ext cx="3616523" cy="5009555"/>
          </a:xfrm>
          <a:custGeom>
            <a:avLst/>
            <a:gdLst/>
            <a:ahLst/>
            <a:cxnLst/>
            <a:rect l="l" t="t" r="r" b="b"/>
            <a:pathLst>
              <a:path w="5143500" h="7124700">
                <a:moveTo>
                  <a:pt x="0" y="0"/>
                </a:moveTo>
                <a:lnTo>
                  <a:pt x="5143500" y="0"/>
                </a:lnTo>
                <a:lnTo>
                  <a:pt x="5143500" y="7124700"/>
                </a:lnTo>
                <a:lnTo>
                  <a:pt x="0" y="7124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15383" y="1044774"/>
            <a:ext cx="776883" cy="10447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068961" y="1089422"/>
            <a:ext cx="678656" cy="946547"/>
          </a:xfrm>
          <a:custGeom>
            <a:avLst/>
            <a:gdLst/>
            <a:ahLst/>
            <a:cxnLst/>
            <a:rect l="l" t="t" r="r" b="b"/>
            <a:pathLst>
              <a:path w="965200" h="1346200">
                <a:moveTo>
                  <a:pt x="0" y="0"/>
                </a:moveTo>
                <a:lnTo>
                  <a:pt x="965200" y="0"/>
                </a:lnTo>
                <a:lnTo>
                  <a:pt x="965200" y="1346200"/>
                </a:lnTo>
                <a:lnTo>
                  <a:pt x="0" y="13462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39534" y="3138786"/>
            <a:ext cx="62552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4" dirty="0">
                <a:solidFill>
                  <a:srgbClr val="FFFFFF"/>
                </a:solidFill>
                <a:cs typeface="Calibri"/>
              </a:rPr>
              <a:t>(</a:t>
            </a:r>
            <a:r>
              <a:rPr sz="1687" spc="-35" dirty="0">
                <a:solidFill>
                  <a:srgbClr val="FFFFFF"/>
                </a:solidFill>
                <a:cs typeface="Calibri"/>
              </a:rPr>
              <a:t>z</a:t>
            </a:r>
            <a:r>
              <a:rPr sz="1687" dirty="0">
                <a:solidFill>
                  <a:srgbClr val="FFFFFF"/>
                </a:solidFill>
                <a:cs typeface="Calibri"/>
              </a:rPr>
              <a:t>oom)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83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14448"/>
            <a:r>
              <a:rPr spc="63" dirty="0"/>
              <a:t>False </a:t>
            </a:r>
            <a:r>
              <a:rPr spc="56" dirty="0"/>
              <a:t>positive</a:t>
            </a:r>
            <a:r>
              <a:rPr spc="-292" dirty="0"/>
              <a:t> </a:t>
            </a:r>
            <a:r>
              <a:rPr spc="-28" dirty="0"/>
              <a:t>#15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321760" y="6134695"/>
            <a:ext cx="5539532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84" dirty="0">
                <a:solidFill>
                  <a:srgbClr val="FFFFFF"/>
                </a:solidFill>
                <a:cs typeface="Calibri"/>
              </a:rPr>
              <a:t>1949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French </a:t>
            </a:r>
            <a:r>
              <a:rPr sz="2953" spc="7" dirty="0">
                <a:solidFill>
                  <a:srgbClr val="FFFFFF"/>
                </a:solidFill>
                <a:cs typeface="Calibri"/>
              </a:rPr>
              <a:t>comedy </a:t>
            </a:r>
            <a:r>
              <a:rPr sz="2953" dirty="0">
                <a:solidFill>
                  <a:srgbClr val="FFFFFF"/>
                </a:solidFill>
                <a:cs typeface="Calibri"/>
              </a:rPr>
              <a:t>by </a:t>
            </a:r>
            <a:r>
              <a:rPr sz="2953" spc="77" dirty="0">
                <a:solidFill>
                  <a:srgbClr val="FFFFFF"/>
                </a:solidFill>
                <a:cs typeface="Calibri"/>
              </a:rPr>
              <a:t>Jacques</a:t>
            </a:r>
            <a:r>
              <a:rPr sz="2953" spc="-337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Tati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0148" y="1026914"/>
            <a:ext cx="3634383" cy="50232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49078" y="1035844"/>
            <a:ext cx="3616523" cy="5009555"/>
          </a:xfrm>
          <a:custGeom>
            <a:avLst/>
            <a:gdLst/>
            <a:ahLst/>
            <a:cxnLst/>
            <a:rect l="l" t="t" r="r" b="b"/>
            <a:pathLst>
              <a:path w="5143500" h="7124700">
                <a:moveTo>
                  <a:pt x="0" y="0"/>
                </a:moveTo>
                <a:lnTo>
                  <a:pt x="5143500" y="0"/>
                </a:lnTo>
                <a:lnTo>
                  <a:pt x="5143500" y="7124700"/>
                </a:lnTo>
                <a:lnTo>
                  <a:pt x="0" y="71247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54961" y="1035844"/>
            <a:ext cx="3455789" cy="5027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66256"/>
            <a:r>
              <a:rPr spc="56" dirty="0"/>
              <a:t>Training</a:t>
            </a:r>
            <a:r>
              <a:rPr spc="-148" dirty="0"/>
              <a:t> </a:t>
            </a:r>
            <a:r>
              <a:rPr spc="35" dirty="0"/>
              <a:t>R-CNN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584981" y="2071688"/>
            <a:ext cx="7012930" cy="28605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18" dirty="0">
                <a:solidFill>
                  <a:srgbClr val="FFFFFF"/>
                </a:solidFill>
                <a:cs typeface="Calibri"/>
              </a:rPr>
              <a:t>Bounding-box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labeled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detection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data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is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scarce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endParaRPr sz="2953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348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590" algn="ctr"/>
            <a:r>
              <a:rPr sz="2953" spc="18" dirty="0">
                <a:solidFill>
                  <a:srgbClr val="FF9300"/>
                </a:solidFill>
                <a:cs typeface="Calibri"/>
              </a:rPr>
              <a:t>Key</a:t>
            </a:r>
            <a:r>
              <a:rPr sz="2953" spc="-134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7" dirty="0">
                <a:solidFill>
                  <a:srgbClr val="FF9300"/>
                </a:solidFill>
                <a:cs typeface="Calibri"/>
              </a:rPr>
              <a:t>insight: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 marL="369229" marR="355835" algn="ctr">
              <a:lnSpc>
                <a:spcPts val="3656"/>
              </a:lnSpc>
              <a:spcBef>
                <a:spcPts val="141"/>
              </a:spcBef>
            </a:pPr>
            <a:r>
              <a:rPr sz="2953" spc="-11" dirty="0">
                <a:solidFill>
                  <a:srgbClr val="FFFFFF"/>
                </a:solidFill>
                <a:cs typeface="Calibri"/>
              </a:rPr>
              <a:t>Use </a:t>
            </a:r>
            <a:r>
              <a:rPr sz="2953" i="1" spc="-14" dirty="0">
                <a:solidFill>
                  <a:srgbClr val="FFFFFF"/>
                </a:solidFill>
                <a:cs typeface="Calibri"/>
              </a:rPr>
              <a:t>supervised </a:t>
            </a:r>
            <a:r>
              <a:rPr sz="2953" spc="-18" dirty="0">
                <a:solidFill>
                  <a:srgbClr val="FFFFFF"/>
                </a:solidFill>
                <a:cs typeface="Calibri"/>
              </a:rPr>
              <a:t>pre-training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</a:t>
            </a:r>
            <a:r>
              <a:rPr sz="2953" spc="56" dirty="0">
                <a:solidFill>
                  <a:srgbClr val="FFFFFF"/>
                </a:solidFill>
                <a:cs typeface="Calibri"/>
              </a:rPr>
              <a:t>a</a:t>
            </a:r>
            <a:r>
              <a:rPr sz="2953" spc="-397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data-rich  auxiliary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task </a:t>
            </a:r>
            <a:r>
              <a:rPr sz="2953" spc="42" dirty="0">
                <a:solidFill>
                  <a:srgbClr val="FFFFFF"/>
                </a:solidFill>
                <a:cs typeface="Calibri"/>
              </a:rPr>
              <a:t>and </a:t>
            </a:r>
            <a:r>
              <a:rPr sz="2953" i="1" spc="-60" dirty="0">
                <a:solidFill>
                  <a:srgbClr val="FFFFFF"/>
                </a:solidFill>
                <a:cs typeface="Calibri"/>
              </a:rPr>
              <a:t>transfer </a:t>
            </a:r>
            <a:r>
              <a:rPr sz="2953" spc="-39" dirty="0">
                <a:solidFill>
                  <a:srgbClr val="FFFFFF"/>
                </a:solidFill>
                <a:cs typeface="Calibri"/>
              </a:rPr>
              <a:t>to</a:t>
            </a:r>
            <a:r>
              <a:rPr sz="2953" spc="-40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detection</a:t>
            </a:r>
            <a:endParaRPr sz="2953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02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20" dirty="0">
                <a:solidFill>
                  <a:srgbClr val="000000"/>
                </a:solidFill>
                <a:latin typeface="Calibri Light"/>
                <a:cs typeface="Calibri Light"/>
              </a:rPr>
              <a:t>Problem</a:t>
            </a:r>
            <a:r>
              <a:rPr i="0" spc="-5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i="0" spc="-15" dirty="0">
                <a:solidFill>
                  <a:srgbClr val="000000"/>
                </a:solidFill>
                <a:latin typeface="Calibri Light"/>
                <a:cs typeface="Calibri Light"/>
              </a:rPr>
              <a:t>formulation</a:t>
            </a:r>
          </a:p>
        </p:txBody>
      </p:sp>
      <p:sp>
        <p:nvSpPr>
          <p:cNvPr id="3" name="object 3"/>
          <p:cNvSpPr/>
          <p:nvPr/>
        </p:nvSpPr>
        <p:spPr>
          <a:xfrm>
            <a:off x="1121663" y="3288791"/>
            <a:ext cx="3870960" cy="25603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4620" y="3241548"/>
            <a:ext cx="3870960" cy="2560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59495" y="3322320"/>
            <a:ext cx="1031875" cy="227329"/>
          </a:xfrm>
          <a:custGeom>
            <a:avLst/>
            <a:gdLst/>
            <a:ahLst/>
            <a:cxnLst/>
            <a:rect l="l" t="t" r="r" b="b"/>
            <a:pathLst>
              <a:path w="1031875" h="227329">
                <a:moveTo>
                  <a:pt x="0" y="227075"/>
                </a:moveTo>
                <a:lnTo>
                  <a:pt x="1031748" y="227075"/>
                </a:lnTo>
                <a:lnTo>
                  <a:pt x="1031748" y="0"/>
                </a:lnTo>
                <a:lnTo>
                  <a:pt x="0" y="0"/>
                </a:lnTo>
                <a:lnTo>
                  <a:pt x="0" y="227075"/>
                </a:lnTo>
                <a:close/>
              </a:path>
            </a:pathLst>
          </a:custGeom>
          <a:solidFill>
            <a:srgbClr val="FFFA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147431" y="3249167"/>
            <a:ext cx="991869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0" spc="-15" dirty="0">
                <a:latin typeface="Calibri Light"/>
                <a:cs typeface="Calibri Light"/>
              </a:rPr>
              <a:t>Person</a:t>
            </a:r>
            <a:r>
              <a:rPr sz="1800" b="0" spc="-8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0.7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54923" y="3552444"/>
            <a:ext cx="1199387" cy="13868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164830" y="3562350"/>
            <a:ext cx="1143000" cy="1330960"/>
          </a:xfrm>
          <a:custGeom>
            <a:avLst/>
            <a:gdLst/>
            <a:ahLst/>
            <a:cxnLst/>
            <a:rect l="l" t="t" r="r" b="b"/>
            <a:pathLst>
              <a:path w="1143000" h="1330960">
                <a:moveTo>
                  <a:pt x="0" y="1330452"/>
                </a:moveTo>
                <a:lnTo>
                  <a:pt x="1143000" y="1330452"/>
                </a:lnTo>
                <a:lnTo>
                  <a:pt x="1143000" y="0"/>
                </a:lnTo>
                <a:lnTo>
                  <a:pt x="0" y="0"/>
                </a:lnTo>
                <a:lnTo>
                  <a:pt x="0" y="1330452"/>
                </a:lnTo>
                <a:close/>
              </a:path>
            </a:pathLst>
          </a:custGeom>
          <a:ln w="25908">
            <a:solidFill>
              <a:srgbClr val="FFF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89164" y="4076700"/>
            <a:ext cx="1856231" cy="1298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99069" y="4086605"/>
            <a:ext cx="1800225" cy="1242060"/>
          </a:xfrm>
          <a:custGeom>
            <a:avLst/>
            <a:gdLst/>
            <a:ahLst/>
            <a:cxnLst/>
            <a:rect l="l" t="t" r="r" b="b"/>
            <a:pathLst>
              <a:path w="1800225" h="1242060">
                <a:moveTo>
                  <a:pt x="0" y="1242060"/>
                </a:moveTo>
                <a:lnTo>
                  <a:pt x="1799844" y="1242060"/>
                </a:lnTo>
                <a:lnTo>
                  <a:pt x="1799844" y="0"/>
                </a:lnTo>
                <a:lnTo>
                  <a:pt x="0" y="0"/>
                </a:lnTo>
                <a:lnTo>
                  <a:pt x="0" y="1242060"/>
                </a:lnTo>
                <a:close/>
              </a:path>
            </a:pathLst>
          </a:custGeom>
          <a:ln w="25908">
            <a:solidFill>
              <a:srgbClr val="7981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484620" y="4085844"/>
            <a:ext cx="1304925" cy="295910"/>
          </a:xfrm>
          <a:prstGeom prst="rect">
            <a:avLst/>
          </a:prstGeom>
          <a:solidFill>
            <a:srgbClr val="7981FF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39"/>
              </a:lnSpc>
            </a:pPr>
            <a:r>
              <a:rPr sz="1800" b="0" spc="-15" dirty="0">
                <a:solidFill>
                  <a:srgbClr val="FFFFFF"/>
                </a:solidFill>
                <a:latin typeface="Calibri Light"/>
                <a:cs typeface="Calibri Light"/>
              </a:rPr>
              <a:t>Motorbike</a:t>
            </a:r>
            <a:r>
              <a:rPr sz="1800" b="0" spc="-7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Calibri Light"/>
                <a:cs typeface="Calibri Light"/>
              </a:rPr>
              <a:t>0.9</a:t>
            </a:r>
            <a:endParaRPr sz="18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96744" y="5918504"/>
            <a:ext cx="90424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>
                <a:latin typeface="Calibri"/>
                <a:cs typeface="Calibri"/>
              </a:rPr>
              <a:t>Input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64705" y="5879795"/>
            <a:ext cx="2485390" cy="767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i="1" spc="-5" dirty="0">
                <a:latin typeface="Calibri"/>
                <a:cs typeface="Calibri"/>
              </a:rPr>
              <a:t>Desired</a:t>
            </a:r>
            <a:r>
              <a:rPr sz="3200" i="1" spc="-6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output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767070"/>
                </a:solidFill>
                <a:latin typeface="Calibri"/>
                <a:cs typeface="Calibri"/>
              </a:rPr>
              <a:t>*Actual </a:t>
            </a:r>
            <a:r>
              <a:rPr sz="1600" spc="-10" dirty="0">
                <a:solidFill>
                  <a:srgbClr val="767070"/>
                </a:solidFill>
                <a:latin typeface="Calibri"/>
                <a:cs typeface="Calibri"/>
              </a:rPr>
              <a:t>results may</a:t>
            </a:r>
            <a:r>
              <a:rPr sz="1600" spc="-25" dirty="0">
                <a:solidFill>
                  <a:srgbClr val="76707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767070"/>
                </a:solidFill>
                <a:latin typeface="Calibri"/>
                <a:cs typeface="Calibri"/>
              </a:rPr>
              <a:t>vary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52880" y="1737614"/>
            <a:ext cx="6072505" cy="942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-5" dirty="0">
                <a:solidFill>
                  <a:srgbClr val="C00000"/>
                </a:solidFill>
                <a:latin typeface="Calibri"/>
                <a:cs typeface="Calibri"/>
              </a:rPr>
              <a:t>The Visual </a:t>
            </a:r>
            <a:r>
              <a:rPr sz="3200" spc="-30" dirty="0">
                <a:solidFill>
                  <a:srgbClr val="C00000"/>
                </a:solidFill>
                <a:latin typeface="Calibri"/>
                <a:cs typeface="Calibri"/>
              </a:rPr>
              <a:t>World </a:t>
            </a:r>
            <a:r>
              <a:rPr sz="3200" dirty="0">
                <a:solidFill>
                  <a:srgbClr val="C00000"/>
                </a:solidFill>
                <a:latin typeface="Cambria Math"/>
                <a:cs typeface="Cambria Math"/>
              </a:rPr>
              <a:t>≈ 𝐾 object  classes</a:t>
            </a:r>
            <a:endParaRPr sz="3200">
              <a:latin typeface="Cambria Math"/>
              <a:cs typeface="Cambria Math"/>
            </a:endParaRPr>
          </a:p>
          <a:p>
            <a:pPr marL="122555" algn="ctr">
              <a:lnSpc>
                <a:spcPct val="100000"/>
              </a:lnSpc>
              <a:spcBef>
                <a:spcPts val="220"/>
              </a:spcBef>
            </a:pPr>
            <a:r>
              <a:rPr sz="2800" spc="-10" dirty="0">
                <a:latin typeface="Courier New"/>
                <a:cs typeface="Courier New"/>
              </a:rPr>
              <a:t>{airplane, bird,</a:t>
            </a:r>
            <a:r>
              <a:rPr sz="2800" spc="-60" dirty="0">
                <a:latin typeface="Courier New"/>
                <a:cs typeface="Courier New"/>
              </a:rPr>
              <a:t> </a:t>
            </a:r>
            <a:r>
              <a:rPr sz="2800" spc="-10" dirty="0">
                <a:latin typeface="Courier New"/>
                <a:cs typeface="Courier New"/>
              </a:rPr>
              <a:t>motorbike,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23820" y="2253234"/>
            <a:ext cx="1513840" cy="46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5" dirty="0">
                <a:latin typeface="Courier New"/>
                <a:cs typeface="Courier New"/>
              </a:rPr>
              <a:t>person,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25066" y="2253234"/>
            <a:ext cx="1941830" cy="462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10" dirty="0">
                <a:latin typeface="Courier New"/>
                <a:cs typeface="Courier New"/>
              </a:rPr>
              <a:t>sofa,</a:t>
            </a:r>
            <a:r>
              <a:rPr sz="2800" spc="-80" dirty="0">
                <a:latin typeface="Courier New"/>
                <a:cs typeface="Courier New"/>
              </a:rPr>
              <a:t> </a:t>
            </a:r>
            <a:r>
              <a:rPr sz="2800" spc="-10" dirty="0">
                <a:latin typeface="Courier New"/>
                <a:cs typeface="Courier New"/>
              </a:rPr>
              <a:t>bg}</a:t>
            </a:r>
            <a:endParaRPr sz="2800">
              <a:latin typeface="Courier New"/>
              <a:cs typeface="Courier New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081778" y="4472051"/>
            <a:ext cx="1292225" cy="78105"/>
          </a:xfrm>
          <a:custGeom>
            <a:avLst/>
            <a:gdLst/>
            <a:ahLst/>
            <a:cxnLst/>
            <a:rect l="l" t="t" r="r" b="b"/>
            <a:pathLst>
              <a:path w="1292225" h="78104">
                <a:moveTo>
                  <a:pt x="1214077" y="51777"/>
                </a:moveTo>
                <a:lnTo>
                  <a:pt x="1213993" y="77724"/>
                </a:lnTo>
                <a:lnTo>
                  <a:pt x="1266235" y="51816"/>
                </a:lnTo>
                <a:lnTo>
                  <a:pt x="1226947" y="51816"/>
                </a:lnTo>
                <a:lnTo>
                  <a:pt x="1214077" y="51777"/>
                </a:lnTo>
                <a:close/>
              </a:path>
              <a:path w="1292225" h="78104">
                <a:moveTo>
                  <a:pt x="1214162" y="25869"/>
                </a:moveTo>
                <a:lnTo>
                  <a:pt x="1214077" y="51777"/>
                </a:lnTo>
                <a:lnTo>
                  <a:pt x="1226947" y="51816"/>
                </a:lnTo>
                <a:lnTo>
                  <a:pt x="1227074" y="25907"/>
                </a:lnTo>
                <a:lnTo>
                  <a:pt x="1214162" y="25869"/>
                </a:lnTo>
                <a:close/>
              </a:path>
              <a:path w="1292225" h="78104">
                <a:moveTo>
                  <a:pt x="1214247" y="0"/>
                </a:moveTo>
                <a:lnTo>
                  <a:pt x="1214162" y="25869"/>
                </a:lnTo>
                <a:lnTo>
                  <a:pt x="1227074" y="25907"/>
                </a:lnTo>
                <a:lnTo>
                  <a:pt x="1226947" y="51816"/>
                </a:lnTo>
                <a:lnTo>
                  <a:pt x="1266235" y="51816"/>
                </a:lnTo>
                <a:lnTo>
                  <a:pt x="1291844" y="39116"/>
                </a:lnTo>
                <a:lnTo>
                  <a:pt x="1214247" y="0"/>
                </a:lnTo>
                <a:close/>
              </a:path>
              <a:path w="1292225" h="78104">
                <a:moveTo>
                  <a:pt x="0" y="22225"/>
                </a:moveTo>
                <a:lnTo>
                  <a:pt x="0" y="48132"/>
                </a:lnTo>
                <a:lnTo>
                  <a:pt x="1214077" y="51777"/>
                </a:lnTo>
                <a:lnTo>
                  <a:pt x="1214162" y="25869"/>
                </a:lnTo>
                <a:lnTo>
                  <a:pt x="0" y="2222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014976" y="4112005"/>
            <a:ext cx="1447800" cy="1857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30" dirty="0">
                <a:solidFill>
                  <a:srgbClr val="C00000"/>
                </a:solidFill>
                <a:latin typeface="Calibri"/>
                <a:cs typeface="Calibri"/>
              </a:rPr>
              <a:t>YODA:</a:t>
            </a:r>
            <a:endParaRPr sz="24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2400" i="1" spc="-60" dirty="0">
                <a:solidFill>
                  <a:srgbClr val="C00000"/>
                </a:solidFill>
                <a:latin typeface="Calibri"/>
                <a:cs typeface="Calibri"/>
              </a:rPr>
              <a:t>Y</a:t>
            </a:r>
            <a:r>
              <a:rPr sz="2400" i="1" spc="-60" dirty="0">
                <a:latin typeface="Calibri"/>
                <a:cs typeface="Calibri"/>
              </a:rPr>
              <a:t>et</a:t>
            </a:r>
            <a:r>
              <a:rPr sz="2400" i="1" spc="-110" dirty="0">
                <a:latin typeface="Calibri"/>
                <a:cs typeface="Calibri"/>
              </a:rPr>
              <a:t> </a:t>
            </a:r>
            <a:r>
              <a:rPr sz="2400" i="1" dirty="0">
                <a:latin typeface="Calibri"/>
                <a:cs typeface="Calibri"/>
              </a:rPr>
              <a:t>another  </a:t>
            </a:r>
            <a:r>
              <a:rPr sz="2400" i="1" spc="-5" dirty="0">
                <a:solidFill>
                  <a:srgbClr val="C00000"/>
                </a:solidFill>
                <a:latin typeface="Calibri"/>
                <a:cs typeface="Calibri"/>
              </a:rPr>
              <a:t>O</a:t>
            </a:r>
            <a:r>
              <a:rPr sz="2400" i="1" spc="-5" dirty="0">
                <a:latin typeface="Calibri"/>
                <a:cs typeface="Calibri"/>
              </a:rPr>
              <a:t>bject  </a:t>
            </a:r>
            <a:r>
              <a:rPr sz="2400" i="1" spc="-5" dirty="0">
                <a:solidFill>
                  <a:srgbClr val="C00000"/>
                </a:solidFill>
                <a:latin typeface="Calibri"/>
                <a:cs typeface="Calibri"/>
              </a:rPr>
              <a:t>D</a:t>
            </a:r>
            <a:r>
              <a:rPr sz="2400" i="1" spc="-5" dirty="0">
                <a:latin typeface="Calibri"/>
                <a:cs typeface="Calibri"/>
              </a:rPr>
              <a:t>etection  </a:t>
            </a:r>
            <a:r>
              <a:rPr sz="2400" i="1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sz="2400" i="1" dirty="0">
                <a:latin typeface="Calibri"/>
                <a:cs typeface="Calibri"/>
              </a:rPr>
              <a:t>lgorithm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222747" y="2863595"/>
            <a:ext cx="914400" cy="13167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5"/>
          <p:cNvSpPr txBox="1"/>
          <p:nvPr/>
        </p:nvSpPr>
        <p:spPr>
          <a:xfrm>
            <a:off x="4939664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8513"/>
            <a:r>
              <a:rPr spc="35" dirty="0"/>
              <a:t>R-CNN </a:t>
            </a:r>
            <a:r>
              <a:rPr spc="42" dirty="0"/>
              <a:t>training: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404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1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91394" y="1464469"/>
            <a:ext cx="6400354" cy="1416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18" dirty="0">
                <a:solidFill>
                  <a:srgbClr val="FF9300"/>
                </a:solidFill>
                <a:cs typeface="Calibri"/>
              </a:rPr>
              <a:t>Supervised</a:t>
            </a:r>
            <a:r>
              <a:rPr sz="2953" spc="-127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18" dirty="0">
                <a:solidFill>
                  <a:srgbClr val="FF9300"/>
                </a:solidFill>
                <a:cs typeface="Calibri"/>
              </a:rPr>
              <a:t>pre-training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 marR="3572" algn="ctr">
              <a:lnSpc>
                <a:spcPts val="3656"/>
              </a:lnSpc>
              <a:spcBef>
                <a:spcPts val="141"/>
              </a:spcBef>
            </a:pPr>
            <a:r>
              <a:rPr sz="2953" spc="-28" dirty="0">
                <a:solidFill>
                  <a:srgbClr val="FFFFFF"/>
                </a:solidFill>
                <a:cs typeface="Calibri"/>
              </a:rPr>
              <a:t>Train </a:t>
            </a:r>
            <a:r>
              <a:rPr sz="2953" spc="56" dirty="0">
                <a:solidFill>
                  <a:srgbClr val="FFFFFF"/>
                </a:solidFill>
                <a:cs typeface="Calibri"/>
              </a:rPr>
              <a:t>a </a:t>
            </a:r>
            <a:r>
              <a:rPr sz="2953" spc="-7" dirty="0">
                <a:solidFill>
                  <a:srgbClr val="FFFFFF"/>
                </a:solidFill>
                <a:cs typeface="Calibri"/>
              </a:rPr>
              <a:t>SuperVision </a:t>
            </a:r>
            <a:r>
              <a:rPr sz="2953" spc="-70" dirty="0">
                <a:solidFill>
                  <a:srgbClr val="FFFFFF"/>
                </a:solidFill>
                <a:cs typeface="Calibri"/>
              </a:rPr>
              <a:t>CNN* </a:t>
            </a:r>
            <a:r>
              <a:rPr sz="2953" spc="-77" dirty="0">
                <a:solidFill>
                  <a:srgbClr val="FFFFFF"/>
                </a:solidFill>
                <a:cs typeface="Calibri"/>
              </a:rPr>
              <a:t>for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the</a:t>
            </a:r>
            <a:r>
              <a:rPr sz="2953" spc="-348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60" dirty="0">
                <a:solidFill>
                  <a:srgbClr val="FFFFFF"/>
                </a:solidFill>
                <a:cs typeface="Calibri"/>
              </a:rPr>
              <a:t>1000-way 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ILSVRC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image classification</a:t>
            </a:r>
            <a:r>
              <a:rPr sz="2953" spc="-26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task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6015" y="3259337"/>
            <a:ext cx="5331023" cy="1715839"/>
          </a:xfrm>
          <a:custGeom>
            <a:avLst/>
            <a:gdLst/>
            <a:ahLst/>
            <a:cxnLst/>
            <a:rect l="l" t="t" r="r" b="b"/>
            <a:pathLst>
              <a:path w="7581900" h="2440304">
                <a:moveTo>
                  <a:pt x="0" y="0"/>
                </a:moveTo>
                <a:lnTo>
                  <a:pt x="7581900" y="0"/>
                </a:lnTo>
                <a:lnTo>
                  <a:pt x="7581900" y="2439924"/>
                </a:lnTo>
                <a:lnTo>
                  <a:pt x="0" y="2439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34560" y="3374163"/>
            <a:ext cx="1096119" cy="547836"/>
          </a:xfrm>
          <a:custGeom>
            <a:avLst/>
            <a:gdLst/>
            <a:ahLst/>
            <a:cxnLst/>
            <a:rect l="l" t="t" r="r" b="b"/>
            <a:pathLst>
              <a:path w="1558925" h="779145">
                <a:moveTo>
                  <a:pt x="1367891" y="0"/>
                </a:moveTo>
                <a:lnTo>
                  <a:pt x="1367891" y="194741"/>
                </a:lnTo>
                <a:lnTo>
                  <a:pt x="0" y="194741"/>
                </a:lnTo>
                <a:lnTo>
                  <a:pt x="0" y="584200"/>
                </a:lnTo>
                <a:lnTo>
                  <a:pt x="1367891" y="584200"/>
                </a:lnTo>
                <a:lnTo>
                  <a:pt x="1367891" y="778941"/>
                </a:lnTo>
                <a:lnTo>
                  <a:pt x="1558366" y="389470"/>
                </a:lnTo>
                <a:lnTo>
                  <a:pt x="13678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35328" y="3374167"/>
            <a:ext cx="1095226" cy="547836"/>
          </a:xfrm>
          <a:custGeom>
            <a:avLst/>
            <a:gdLst/>
            <a:ahLst/>
            <a:cxnLst/>
            <a:rect l="l" t="t" r="r" b="b"/>
            <a:pathLst>
              <a:path w="1557654" h="779145">
                <a:moveTo>
                  <a:pt x="0" y="588526"/>
                </a:moveTo>
                <a:lnTo>
                  <a:pt x="0" y="207715"/>
                </a:lnTo>
                <a:lnTo>
                  <a:pt x="1367899" y="207715"/>
                </a:lnTo>
                <a:lnTo>
                  <a:pt x="1367899" y="0"/>
                </a:lnTo>
                <a:lnTo>
                  <a:pt x="1557275" y="389465"/>
                </a:lnTo>
                <a:lnTo>
                  <a:pt x="1367899" y="778931"/>
                </a:lnTo>
                <a:lnTo>
                  <a:pt x="1367899" y="588526"/>
                </a:lnTo>
                <a:lnTo>
                  <a:pt x="0" y="588526"/>
                </a:lnTo>
                <a:close/>
              </a:path>
            </a:pathLst>
          </a:custGeom>
          <a:ln w="17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75708" y="3483703"/>
            <a:ext cx="308074" cy="438448"/>
          </a:xfrm>
          <a:custGeom>
            <a:avLst/>
            <a:gdLst/>
            <a:ahLst/>
            <a:cxnLst/>
            <a:rect l="l" t="t" r="r" b="b"/>
            <a:pathLst>
              <a:path w="438150" h="623570">
                <a:moveTo>
                  <a:pt x="0" y="0"/>
                </a:moveTo>
                <a:lnTo>
                  <a:pt x="13258" y="198882"/>
                </a:lnTo>
                <a:lnTo>
                  <a:pt x="437667" y="623150"/>
                </a:lnTo>
                <a:lnTo>
                  <a:pt x="424408" y="4242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75720" y="3483703"/>
            <a:ext cx="308074" cy="438448"/>
          </a:xfrm>
          <a:custGeom>
            <a:avLst/>
            <a:gdLst/>
            <a:ahLst/>
            <a:cxnLst/>
            <a:rect l="l" t="t" r="r" b="b"/>
            <a:pathLst>
              <a:path w="438150" h="623570">
                <a:moveTo>
                  <a:pt x="13263" y="198878"/>
                </a:moveTo>
                <a:lnTo>
                  <a:pt x="437658" y="623145"/>
                </a:lnTo>
                <a:lnTo>
                  <a:pt x="424395" y="424266"/>
                </a:lnTo>
                <a:lnTo>
                  <a:pt x="0" y="0"/>
                </a:lnTo>
                <a:lnTo>
                  <a:pt x="13263" y="198878"/>
                </a:lnTo>
                <a:close/>
              </a:path>
            </a:pathLst>
          </a:custGeom>
          <a:ln w="17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899945" y="3702778"/>
            <a:ext cx="219224" cy="0"/>
          </a:xfrm>
          <a:custGeom>
            <a:avLst/>
            <a:gdLst/>
            <a:ahLst/>
            <a:cxnLst/>
            <a:rect l="l" t="t" r="r" b="b"/>
            <a:pathLst>
              <a:path w="311784">
                <a:moveTo>
                  <a:pt x="0" y="0"/>
                </a:moveTo>
                <a:lnTo>
                  <a:pt x="311673" y="0"/>
                </a:lnTo>
                <a:lnTo>
                  <a:pt x="155836" y="0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11357" y="3483703"/>
            <a:ext cx="308074" cy="438448"/>
          </a:xfrm>
          <a:custGeom>
            <a:avLst/>
            <a:gdLst/>
            <a:ahLst/>
            <a:cxnLst/>
            <a:rect l="l" t="t" r="r" b="b"/>
            <a:pathLst>
              <a:path w="438150" h="623570">
                <a:moveTo>
                  <a:pt x="0" y="0"/>
                </a:moveTo>
                <a:lnTo>
                  <a:pt x="13258" y="198882"/>
                </a:lnTo>
                <a:lnTo>
                  <a:pt x="437654" y="623150"/>
                </a:lnTo>
                <a:lnTo>
                  <a:pt x="424395" y="42426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11361" y="3483703"/>
            <a:ext cx="308074" cy="438448"/>
          </a:xfrm>
          <a:custGeom>
            <a:avLst/>
            <a:gdLst/>
            <a:ahLst/>
            <a:cxnLst/>
            <a:rect l="l" t="t" r="r" b="b"/>
            <a:pathLst>
              <a:path w="438150" h="623570">
                <a:moveTo>
                  <a:pt x="13263" y="198878"/>
                </a:moveTo>
                <a:lnTo>
                  <a:pt x="437658" y="623145"/>
                </a:lnTo>
                <a:lnTo>
                  <a:pt x="424395" y="424266"/>
                </a:lnTo>
                <a:lnTo>
                  <a:pt x="0" y="0"/>
                </a:lnTo>
                <a:lnTo>
                  <a:pt x="13263" y="198878"/>
                </a:lnTo>
                <a:close/>
              </a:path>
            </a:pathLst>
          </a:custGeom>
          <a:ln w="1731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516440" y="3611497"/>
            <a:ext cx="438448" cy="200918"/>
          </a:xfrm>
          <a:custGeom>
            <a:avLst/>
            <a:gdLst/>
            <a:ahLst/>
            <a:cxnLst/>
            <a:rect l="l" t="t" r="r" b="b"/>
            <a:pathLst>
              <a:path w="623570" h="285750">
                <a:moveTo>
                  <a:pt x="0" y="0"/>
                </a:moveTo>
                <a:lnTo>
                  <a:pt x="623346" y="129821"/>
                </a:lnTo>
                <a:lnTo>
                  <a:pt x="311673" y="285608"/>
                </a:lnTo>
              </a:path>
            </a:pathLst>
          </a:custGeom>
          <a:ln w="173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406869" y="3483703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0" y="0"/>
                </a:lnTo>
                <a:lnTo>
                  <a:pt x="311670" y="311569"/>
                </a:lnTo>
                <a:lnTo>
                  <a:pt x="0" y="3115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07635" y="3483703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3" y="0"/>
                </a:lnTo>
                <a:lnTo>
                  <a:pt x="311673" y="311572"/>
                </a:lnTo>
                <a:lnTo>
                  <a:pt x="0" y="311572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859005" y="3483703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0"/>
                </a:moveTo>
                <a:lnTo>
                  <a:pt x="936110" y="155786"/>
                </a:lnTo>
                <a:lnTo>
                  <a:pt x="936110" y="155786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59005" y="3593240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155786"/>
                </a:moveTo>
                <a:lnTo>
                  <a:pt x="936110" y="0"/>
                </a:lnTo>
                <a:lnTo>
                  <a:pt x="936110" y="0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516436" y="3593244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0" y="0"/>
                </a:lnTo>
                <a:lnTo>
                  <a:pt x="311670" y="311569"/>
                </a:lnTo>
                <a:lnTo>
                  <a:pt x="0" y="3115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17207" y="3593240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3" y="0"/>
                </a:lnTo>
                <a:lnTo>
                  <a:pt x="311673" y="311572"/>
                </a:lnTo>
                <a:lnTo>
                  <a:pt x="0" y="311572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530286" y="3374163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41"/>
                </a:lnTo>
                <a:lnTo>
                  <a:pt x="0" y="7789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31053" y="3374167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31"/>
                </a:lnTo>
                <a:lnTo>
                  <a:pt x="0" y="778931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39853" y="3483704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29"/>
                </a:lnTo>
                <a:lnTo>
                  <a:pt x="0" y="7789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40626" y="3483704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31"/>
                </a:lnTo>
                <a:lnTo>
                  <a:pt x="0" y="778931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68577" y="3593240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0"/>
                </a:moveTo>
                <a:lnTo>
                  <a:pt x="936110" y="155786"/>
                </a:lnTo>
                <a:lnTo>
                  <a:pt x="936110" y="155786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968577" y="3702778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155786"/>
                </a:moveTo>
                <a:lnTo>
                  <a:pt x="936110" y="0"/>
                </a:lnTo>
                <a:lnTo>
                  <a:pt x="936110" y="0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749429" y="3593244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29"/>
                </a:lnTo>
                <a:lnTo>
                  <a:pt x="0" y="7789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750199" y="3593241"/>
            <a:ext cx="548283" cy="547836"/>
          </a:xfrm>
          <a:custGeom>
            <a:avLst/>
            <a:gdLst/>
            <a:ahLst/>
            <a:cxnLst/>
            <a:rect l="l" t="t" r="r" b="b"/>
            <a:pathLst>
              <a:path w="779779" h="779145">
                <a:moveTo>
                  <a:pt x="0" y="0"/>
                </a:moveTo>
                <a:lnTo>
                  <a:pt x="779183" y="0"/>
                </a:lnTo>
                <a:lnTo>
                  <a:pt x="779183" y="778931"/>
                </a:lnTo>
                <a:lnTo>
                  <a:pt x="0" y="778931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26013" y="3702775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0" y="0"/>
                </a:lnTo>
                <a:lnTo>
                  <a:pt x="311670" y="311581"/>
                </a:lnTo>
                <a:lnTo>
                  <a:pt x="0" y="3115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26780" y="3702778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3" y="0"/>
                </a:lnTo>
                <a:lnTo>
                  <a:pt x="311673" y="311572"/>
                </a:lnTo>
                <a:lnTo>
                  <a:pt x="0" y="311572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68573" y="3702775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0" y="0"/>
                </a:lnTo>
                <a:lnTo>
                  <a:pt x="311670" y="311581"/>
                </a:lnTo>
                <a:lnTo>
                  <a:pt x="0" y="3115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969345" y="3702778"/>
            <a:ext cx="219224" cy="219224"/>
          </a:xfrm>
          <a:custGeom>
            <a:avLst/>
            <a:gdLst/>
            <a:ahLst/>
            <a:cxnLst/>
            <a:rect l="l" t="t" r="r" b="b"/>
            <a:pathLst>
              <a:path w="311784" h="311785">
                <a:moveTo>
                  <a:pt x="0" y="0"/>
                </a:moveTo>
                <a:lnTo>
                  <a:pt x="311673" y="0"/>
                </a:lnTo>
                <a:lnTo>
                  <a:pt x="311673" y="311572"/>
                </a:lnTo>
                <a:lnTo>
                  <a:pt x="0" y="311572"/>
                </a:lnTo>
                <a:lnTo>
                  <a:pt x="0" y="0"/>
                </a:lnTo>
                <a:close/>
              </a:path>
            </a:pathLst>
          </a:custGeom>
          <a:ln w="173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078150" y="3702778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0"/>
                </a:moveTo>
                <a:lnTo>
                  <a:pt x="936110" y="155786"/>
                </a:lnTo>
                <a:lnTo>
                  <a:pt x="936110" y="155786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078150" y="3812315"/>
            <a:ext cx="658564" cy="109835"/>
          </a:xfrm>
          <a:custGeom>
            <a:avLst/>
            <a:gdLst/>
            <a:ahLst/>
            <a:cxnLst/>
            <a:rect l="l" t="t" r="r" b="b"/>
            <a:pathLst>
              <a:path w="936625" h="156210">
                <a:moveTo>
                  <a:pt x="0" y="155786"/>
                </a:moveTo>
                <a:lnTo>
                  <a:pt x="936110" y="0"/>
                </a:lnTo>
                <a:lnTo>
                  <a:pt x="936110" y="0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68479" y="3319397"/>
            <a:ext cx="876573" cy="65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68475" y="3319398"/>
            <a:ext cx="879128" cy="657224"/>
          </a:xfrm>
          <a:custGeom>
            <a:avLst/>
            <a:gdLst/>
            <a:ahLst/>
            <a:cxnLst/>
            <a:rect l="l" t="t" r="r" b="b"/>
            <a:pathLst>
              <a:path w="1250314" h="934720">
                <a:moveTo>
                  <a:pt x="3475" y="841246"/>
                </a:moveTo>
                <a:lnTo>
                  <a:pt x="3475" y="93471"/>
                </a:lnTo>
                <a:lnTo>
                  <a:pt x="7592" y="81752"/>
                </a:lnTo>
                <a:lnTo>
                  <a:pt x="43561" y="59699"/>
                </a:lnTo>
                <a:lnTo>
                  <a:pt x="112541" y="40080"/>
                </a:lnTo>
                <a:lnTo>
                  <a:pt x="157922" y="31404"/>
                </a:lnTo>
                <a:lnTo>
                  <a:pt x="209770" y="23599"/>
                </a:lnTo>
                <a:lnTo>
                  <a:pt x="267490" y="16754"/>
                </a:lnTo>
                <a:lnTo>
                  <a:pt x="330487" y="10956"/>
                </a:lnTo>
                <a:lnTo>
                  <a:pt x="398167" y="6294"/>
                </a:lnTo>
                <a:lnTo>
                  <a:pt x="469933" y="2856"/>
                </a:lnTo>
                <a:lnTo>
                  <a:pt x="545191" y="728"/>
                </a:lnTo>
                <a:lnTo>
                  <a:pt x="623346" y="0"/>
                </a:lnTo>
                <a:lnTo>
                  <a:pt x="701504" y="728"/>
                </a:lnTo>
                <a:lnTo>
                  <a:pt x="776784" y="2856"/>
                </a:lnTo>
                <a:lnTo>
                  <a:pt x="848611" y="6294"/>
                </a:lnTo>
                <a:lnTo>
                  <a:pt x="916407" y="10956"/>
                </a:lnTo>
                <a:lnTo>
                  <a:pt x="979598" y="16754"/>
                </a:lnTo>
                <a:lnTo>
                  <a:pt x="1037606" y="23599"/>
                </a:lnTo>
                <a:lnTo>
                  <a:pt x="1089856" y="31404"/>
                </a:lnTo>
                <a:lnTo>
                  <a:pt x="1135772" y="40080"/>
                </a:lnTo>
                <a:lnTo>
                  <a:pt x="1174778" y="49542"/>
                </a:lnTo>
                <a:lnTo>
                  <a:pt x="1229753" y="70465"/>
                </a:lnTo>
                <a:lnTo>
                  <a:pt x="1250173" y="93471"/>
                </a:lnTo>
                <a:lnTo>
                  <a:pt x="1250173" y="841246"/>
                </a:lnTo>
                <a:lnTo>
                  <a:pt x="1206296" y="875019"/>
                </a:lnTo>
                <a:lnTo>
                  <a:pt x="1135772" y="894638"/>
                </a:lnTo>
                <a:lnTo>
                  <a:pt x="1089856" y="903315"/>
                </a:lnTo>
                <a:lnTo>
                  <a:pt x="1037606" y="911119"/>
                </a:lnTo>
                <a:lnTo>
                  <a:pt x="979598" y="917964"/>
                </a:lnTo>
                <a:lnTo>
                  <a:pt x="916407" y="923761"/>
                </a:lnTo>
                <a:lnTo>
                  <a:pt x="848611" y="928423"/>
                </a:lnTo>
                <a:lnTo>
                  <a:pt x="776784" y="931861"/>
                </a:lnTo>
                <a:lnTo>
                  <a:pt x="701504" y="933989"/>
                </a:lnTo>
                <a:lnTo>
                  <a:pt x="623346" y="934717"/>
                </a:lnTo>
                <a:lnTo>
                  <a:pt x="545190" y="933989"/>
                </a:lnTo>
                <a:lnTo>
                  <a:pt x="469920" y="931861"/>
                </a:lnTo>
                <a:lnTo>
                  <a:pt x="398124" y="928423"/>
                </a:lnTo>
                <a:lnTo>
                  <a:pt x="330386" y="923761"/>
                </a:lnTo>
                <a:lnTo>
                  <a:pt x="267292" y="917964"/>
                </a:lnTo>
                <a:lnTo>
                  <a:pt x="209428" y="911119"/>
                </a:lnTo>
                <a:lnTo>
                  <a:pt x="157379" y="903315"/>
                </a:lnTo>
                <a:lnTo>
                  <a:pt x="111731" y="894638"/>
                </a:lnTo>
                <a:lnTo>
                  <a:pt x="73069" y="885177"/>
                </a:lnTo>
                <a:lnTo>
                  <a:pt x="19048" y="864253"/>
                </a:lnTo>
                <a:lnTo>
                  <a:pt x="0" y="841246"/>
                </a:lnTo>
              </a:path>
            </a:pathLst>
          </a:custGeom>
          <a:ln w="1731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68474" y="3385119"/>
            <a:ext cx="876895" cy="66080"/>
          </a:xfrm>
          <a:custGeom>
            <a:avLst/>
            <a:gdLst/>
            <a:ahLst/>
            <a:cxnLst/>
            <a:rect l="l" t="t" r="r" b="b"/>
            <a:pathLst>
              <a:path w="1247139" h="93979">
                <a:moveTo>
                  <a:pt x="0" y="0"/>
                </a:moveTo>
                <a:lnTo>
                  <a:pt x="41980" y="33772"/>
                </a:lnTo>
                <a:lnTo>
                  <a:pt x="111731" y="53390"/>
                </a:lnTo>
                <a:lnTo>
                  <a:pt x="157379" y="62067"/>
                </a:lnTo>
                <a:lnTo>
                  <a:pt x="209428" y="69872"/>
                </a:lnTo>
                <a:lnTo>
                  <a:pt x="267292" y="76717"/>
                </a:lnTo>
                <a:lnTo>
                  <a:pt x="330386" y="82514"/>
                </a:lnTo>
                <a:lnTo>
                  <a:pt x="398124" y="87176"/>
                </a:lnTo>
                <a:lnTo>
                  <a:pt x="469920" y="90615"/>
                </a:lnTo>
                <a:lnTo>
                  <a:pt x="545190" y="92743"/>
                </a:lnTo>
                <a:lnTo>
                  <a:pt x="623346" y="93471"/>
                </a:lnTo>
                <a:lnTo>
                  <a:pt x="701502" y="92743"/>
                </a:lnTo>
                <a:lnTo>
                  <a:pt x="776771" y="90615"/>
                </a:lnTo>
                <a:lnTo>
                  <a:pt x="848568" y="87176"/>
                </a:lnTo>
                <a:lnTo>
                  <a:pt x="916306" y="82514"/>
                </a:lnTo>
                <a:lnTo>
                  <a:pt x="979400" y="76717"/>
                </a:lnTo>
                <a:lnTo>
                  <a:pt x="1037264" y="69872"/>
                </a:lnTo>
                <a:lnTo>
                  <a:pt x="1089313" y="62067"/>
                </a:lnTo>
                <a:lnTo>
                  <a:pt x="1134961" y="53390"/>
                </a:lnTo>
                <a:lnTo>
                  <a:pt x="1173623" y="43929"/>
                </a:lnTo>
                <a:lnTo>
                  <a:pt x="1227644" y="23006"/>
                </a:lnTo>
                <a:lnTo>
                  <a:pt x="1241833" y="11719"/>
                </a:lnTo>
                <a:lnTo>
                  <a:pt x="1246692" y="0"/>
                </a:lnTo>
              </a:path>
            </a:pathLst>
          </a:custGeom>
          <a:ln w="1730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211121" y="5997306"/>
            <a:ext cx="5760988" cy="6485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3468" marR="3572" indent="-1834539">
              <a:lnSpc>
                <a:spcPct val="107100"/>
              </a:lnSpc>
            </a:pPr>
            <a:r>
              <a:rPr sz="1969" spc="-53" dirty="0">
                <a:solidFill>
                  <a:srgbClr val="FFFFFF"/>
                </a:solidFill>
                <a:cs typeface="Calibri"/>
              </a:rPr>
              <a:t>*Network </a:t>
            </a:r>
            <a:r>
              <a:rPr sz="1969" spc="-32" dirty="0">
                <a:solidFill>
                  <a:srgbClr val="FFFFFF"/>
                </a:solidFill>
                <a:cs typeface="Calibri"/>
              </a:rPr>
              <a:t>from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Krizhevsky, </a:t>
            </a:r>
            <a:r>
              <a:rPr sz="1969" spc="-4" dirty="0">
                <a:solidFill>
                  <a:srgbClr val="FFFFFF"/>
                </a:solidFill>
                <a:cs typeface="Calibri"/>
              </a:rPr>
              <a:t>Sutskever </a:t>
            </a:r>
            <a:r>
              <a:rPr sz="1969" spc="-211" dirty="0">
                <a:solidFill>
                  <a:srgbClr val="FFFFFF"/>
                </a:solidFill>
                <a:cs typeface="Calibri"/>
              </a:rPr>
              <a:t>&amp; </a:t>
            </a:r>
            <a:r>
              <a:rPr sz="1969" spc="-11" dirty="0">
                <a:solidFill>
                  <a:srgbClr val="FFFFFF"/>
                </a:solidFill>
                <a:cs typeface="Calibri"/>
              </a:rPr>
              <a:t>Hinton. </a:t>
            </a:r>
            <a:r>
              <a:rPr sz="1969" spc="35" dirty="0">
                <a:solidFill>
                  <a:srgbClr val="FFFFFF"/>
                </a:solidFill>
                <a:cs typeface="Calibri"/>
              </a:rPr>
              <a:t>NIPS</a:t>
            </a:r>
            <a:r>
              <a:rPr sz="1969" spc="-88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-56" dirty="0">
                <a:solidFill>
                  <a:srgbClr val="FFFFFF"/>
                </a:solidFill>
                <a:cs typeface="Calibri"/>
              </a:rPr>
              <a:t>2012  </a:t>
            </a:r>
            <a:r>
              <a:rPr sz="1969" spc="-14" dirty="0">
                <a:solidFill>
                  <a:srgbClr val="FFFFFF"/>
                </a:solidFill>
                <a:cs typeface="Calibri"/>
              </a:rPr>
              <a:t>Also </a:t>
            </a:r>
            <a:r>
              <a:rPr sz="1969" spc="18" dirty="0">
                <a:solidFill>
                  <a:srgbClr val="FFFFFF"/>
                </a:solidFill>
                <a:cs typeface="Calibri"/>
              </a:rPr>
              <a:t>called</a:t>
            </a:r>
            <a:r>
              <a:rPr sz="1969" spc="-155" dirty="0">
                <a:solidFill>
                  <a:srgbClr val="FFFFFF"/>
                </a:solidFill>
                <a:cs typeface="Calibri"/>
              </a:rPr>
              <a:t> </a:t>
            </a:r>
            <a:r>
              <a:rPr sz="1969" spc="-67" dirty="0">
                <a:solidFill>
                  <a:srgbClr val="FFFFFF"/>
                </a:solidFill>
                <a:cs typeface="Calibri"/>
              </a:rPr>
              <a:t>“AlexNet”</a:t>
            </a:r>
            <a:endParaRPr sz="1969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xfrm>
            <a:off x="3423706" y="3259337"/>
            <a:ext cx="5006223" cy="1617821"/>
          </a:xfrm>
          <a:prstGeom prst="rect">
            <a:avLst/>
          </a:prstGeom>
        </p:spPr>
        <p:txBody>
          <a:bodyPr vert="horz" wrap="square" lIns="0" tIns="44202" rIns="0" bIns="0" rtlCol="0">
            <a:spAutoFit/>
          </a:bodyPr>
          <a:lstStyle/>
          <a:p>
            <a:pPr marL="967497" marR="2341727" indent="1160818">
              <a:lnSpc>
                <a:spcPts val="4169"/>
              </a:lnSpc>
              <a:spcBef>
                <a:spcPts val="348"/>
              </a:spcBef>
            </a:pPr>
            <a:r>
              <a:rPr lang="en-US" sz="1723" spc="-18" dirty="0" smtClean="0"/>
              <a:t> </a:t>
            </a:r>
            <a:r>
              <a:rPr sz="1723" spc="-18" dirty="0" smtClean="0"/>
              <a:t>Auxiliary</a:t>
            </a:r>
            <a:r>
              <a:rPr sz="1723" spc="-84" dirty="0" smtClean="0"/>
              <a:t> </a:t>
            </a:r>
            <a:r>
              <a:rPr sz="1723" spc="-18" dirty="0"/>
              <a:t>task:</a:t>
            </a:r>
            <a:endParaRPr sz="1723" dirty="0"/>
          </a:p>
          <a:p>
            <a:pPr marR="2183231" algn="ctr">
              <a:lnSpc>
                <a:spcPts val="1716"/>
              </a:lnSpc>
            </a:pPr>
            <a:r>
              <a:rPr sz="1723" spc="14" dirty="0"/>
              <a:t>ILSVRC </a:t>
            </a:r>
            <a:r>
              <a:rPr sz="1723" spc="-49" dirty="0"/>
              <a:t>2012</a:t>
            </a:r>
            <a:r>
              <a:rPr sz="1723" spc="-158" dirty="0"/>
              <a:t> </a:t>
            </a:r>
            <a:r>
              <a:rPr sz="1723" i="1" spc="-11" dirty="0"/>
              <a:t>classification</a:t>
            </a:r>
            <a:endParaRPr sz="1723" dirty="0"/>
          </a:p>
          <a:p>
            <a:pPr marR="2183231" algn="ctr">
              <a:spcBef>
                <a:spcPts val="137"/>
              </a:spcBef>
            </a:pPr>
            <a:r>
              <a:rPr sz="1723" spc="-49" dirty="0"/>
              <a:t>(1.2 </a:t>
            </a:r>
            <a:r>
              <a:rPr sz="1723" spc="11" dirty="0"/>
              <a:t>million</a:t>
            </a:r>
            <a:r>
              <a:rPr sz="1723" spc="-105" dirty="0"/>
              <a:t> </a:t>
            </a:r>
            <a:r>
              <a:rPr sz="1723" spc="4" dirty="0"/>
              <a:t>images)</a:t>
            </a:r>
            <a:endParaRPr sz="1723" dirty="0"/>
          </a:p>
        </p:txBody>
      </p:sp>
      <p:sp>
        <p:nvSpPr>
          <p:cNvPr id="39" name="TextBox 38"/>
          <p:cNvSpPr txBox="1"/>
          <p:nvPr/>
        </p:nvSpPr>
        <p:spPr>
          <a:xfrm>
            <a:off x="5359193" y="3463343"/>
            <a:ext cx="1117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 CNN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9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8513"/>
            <a:r>
              <a:rPr spc="35" dirty="0"/>
              <a:t>R-CNN </a:t>
            </a:r>
            <a:r>
              <a:rPr spc="42" dirty="0"/>
              <a:t>training: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404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3585" y="1450067"/>
            <a:ext cx="7296001" cy="1403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229" marR="167872" indent="1074650">
              <a:lnSpc>
                <a:spcPct val="103200"/>
              </a:lnSpc>
            </a:pPr>
            <a:r>
              <a:rPr sz="2953" spc="-11" dirty="0">
                <a:solidFill>
                  <a:srgbClr val="FF9300"/>
                </a:solidFill>
                <a:cs typeface="Calibri"/>
              </a:rPr>
              <a:t>Fine-tune </a:t>
            </a:r>
            <a:r>
              <a:rPr sz="2953" spc="-35" dirty="0">
                <a:solidFill>
                  <a:srgbClr val="FF9300"/>
                </a:solidFill>
                <a:cs typeface="Calibri"/>
              </a:rPr>
              <a:t>the </a:t>
            </a:r>
            <a:r>
              <a:rPr sz="2953" spc="11" dirty="0">
                <a:solidFill>
                  <a:srgbClr val="FF9300"/>
                </a:solidFill>
                <a:cs typeface="Calibri"/>
              </a:rPr>
              <a:t>CNN </a:t>
            </a:r>
            <a:r>
              <a:rPr sz="2953" spc="-77" dirty="0">
                <a:solidFill>
                  <a:srgbClr val="FF9300"/>
                </a:solidFill>
                <a:cs typeface="Calibri"/>
              </a:rPr>
              <a:t>for </a:t>
            </a:r>
            <a:r>
              <a:rPr sz="2953" spc="-14" dirty="0">
                <a:solidFill>
                  <a:srgbClr val="FF9300"/>
                </a:solidFill>
                <a:cs typeface="Calibri"/>
              </a:rPr>
              <a:t>detection 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Transfer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the </a:t>
            </a:r>
            <a:r>
              <a:rPr sz="2953" spc="-28" dirty="0">
                <a:solidFill>
                  <a:srgbClr val="FFFFFF"/>
                </a:solidFill>
                <a:cs typeface="Calibri"/>
              </a:rPr>
              <a:t>representation </a:t>
            </a:r>
            <a:r>
              <a:rPr sz="2953" spc="-11" dirty="0">
                <a:solidFill>
                  <a:srgbClr val="FFFFFF"/>
                </a:solidFill>
                <a:cs typeface="Calibri"/>
              </a:rPr>
              <a:t>learned </a:t>
            </a:r>
            <a:r>
              <a:rPr sz="2953" spc="-77" dirty="0">
                <a:solidFill>
                  <a:srgbClr val="FFFFFF"/>
                </a:solidFill>
                <a:cs typeface="Calibri"/>
              </a:rPr>
              <a:t>for</a:t>
            </a:r>
            <a:r>
              <a:rPr sz="2953" spc="-27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ILSVRC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953" spc="11" dirty="0">
                <a:solidFill>
                  <a:srgbClr val="FFFFFF"/>
                </a:solidFill>
                <a:cs typeface="Calibri"/>
              </a:rPr>
              <a:t>classification </a:t>
            </a:r>
            <a:r>
              <a:rPr sz="2953" spc="-39" dirty="0">
                <a:solidFill>
                  <a:srgbClr val="FFFFFF"/>
                </a:solidFill>
                <a:cs typeface="Calibri"/>
              </a:rPr>
              <a:t>to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(or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ImageNet</a:t>
            </a:r>
            <a:r>
              <a:rPr sz="2953" spc="-295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detection)</a:t>
            </a:r>
            <a:endParaRPr sz="295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26015" y="3259337"/>
            <a:ext cx="5331023" cy="1715839"/>
          </a:xfrm>
          <a:custGeom>
            <a:avLst/>
            <a:gdLst/>
            <a:ahLst/>
            <a:cxnLst/>
            <a:rect l="l" t="t" r="r" b="b"/>
            <a:pathLst>
              <a:path w="7581900" h="2440304">
                <a:moveTo>
                  <a:pt x="0" y="0"/>
                </a:moveTo>
                <a:lnTo>
                  <a:pt x="7581900" y="0"/>
                </a:lnTo>
                <a:lnTo>
                  <a:pt x="7581900" y="2439924"/>
                </a:lnTo>
                <a:lnTo>
                  <a:pt x="0" y="2439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63867" y="3338230"/>
            <a:ext cx="342203" cy="5696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63862" y="3338222"/>
            <a:ext cx="344239" cy="569714"/>
          </a:xfrm>
          <a:custGeom>
            <a:avLst/>
            <a:gdLst/>
            <a:ahLst/>
            <a:cxnLst/>
            <a:rect l="l" t="t" r="r" b="b"/>
            <a:pathLst>
              <a:path w="489585" h="810260">
                <a:moveTo>
                  <a:pt x="2491" y="729152"/>
                </a:moveTo>
                <a:lnTo>
                  <a:pt x="2491" y="81016"/>
                </a:lnTo>
                <a:lnTo>
                  <a:pt x="10139" y="59487"/>
                </a:lnTo>
                <a:lnTo>
                  <a:pt x="71612" y="23737"/>
                </a:lnTo>
                <a:lnTo>
                  <a:pt x="120649" y="11066"/>
                </a:lnTo>
                <a:lnTo>
                  <a:pt x="178692" y="2895"/>
                </a:lnTo>
                <a:lnTo>
                  <a:pt x="243349" y="0"/>
                </a:lnTo>
                <a:lnTo>
                  <a:pt x="308030" y="2895"/>
                </a:lnTo>
                <a:lnTo>
                  <a:pt x="366236" y="11066"/>
                </a:lnTo>
                <a:lnTo>
                  <a:pt x="415711" y="23737"/>
                </a:lnTo>
                <a:lnTo>
                  <a:pt x="454199" y="40136"/>
                </a:lnTo>
                <a:lnTo>
                  <a:pt x="489189" y="81016"/>
                </a:lnTo>
                <a:lnTo>
                  <a:pt x="489189" y="729152"/>
                </a:lnTo>
                <a:lnTo>
                  <a:pt x="454199" y="770033"/>
                </a:lnTo>
                <a:lnTo>
                  <a:pt x="415711" y="786431"/>
                </a:lnTo>
                <a:lnTo>
                  <a:pt x="366236" y="799103"/>
                </a:lnTo>
                <a:lnTo>
                  <a:pt x="308030" y="807274"/>
                </a:lnTo>
                <a:lnTo>
                  <a:pt x="243349" y="810169"/>
                </a:lnTo>
                <a:lnTo>
                  <a:pt x="178681" y="807274"/>
                </a:lnTo>
                <a:lnTo>
                  <a:pt x="120557" y="799103"/>
                </a:lnTo>
                <a:lnTo>
                  <a:pt x="71301" y="786431"/>
                </a:lnTo>
                <a:lnTo>
                  <a:pt x="33239" y="770033"/>
                </a:lnTo>
                <a:lnTo>
                  <a:pt x="0" y="729152"/>
                </a:lnTo>
              </a:path>
            </a:pathLst>
          </a:custGeom>
          <a:ln w="18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63862" y="3395187"/>
            <a:ext cx="342454" cy="57150"/>
          </a:xfrm>
          <a:custGeom>
            <a:avLst/>
            <a:gdLst/>
            <a:ahLst/>
            <a:cxnLst/>
            <a:rect l="l" t="t" r="r" b="b"/>
            <a:pathLst>
              <a:path w="487045" h="81279">
                <a:moveTo>
                  <a:pt x="0" y="0"/>
                </a:moveTo>
                <a:lnTo>
                  <a:pt x="33239" y="40880"/>
                </a:lnTo>
                <a:lnTo>
                  <a:pt x="71301" y="57279"/>
                </a:lnTo>
                <a:lnTo>
                  <a:pt x="120557" y="69950"/>
                </a:lnTo>
                <a:lnTo>
                  <a:pt x="178681" y="78121"/>
                </a:lnTo>
                <a:lnTo>
                  <a:pt x="243349" y="81016"/>
                </a:lnTo>
                <a:lnTo>
                  <a:pt x="308018" y="78121"/>
                </a:lnTo>
                <a:lnTo>
                  <a:pt x="366144" y="69950"/>
                </a:lnTo>
                <a:lnTo>
                  <a:pt x="415400" y="57279"/>
                </a:lnTo>
                <a:lnTo>
                  <a:pt x="453462" y="40880"/>
                </a:lnTo>
                <a:lnTo>
                  <a:pt x="478004" y="21529"/>
                </a:lnTo>
                <a:lnTo>
                  <a:pt x="486702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6208" y="3509303"/>
            <a:ext cx="1586359" cy="569714"/>
          </a:xfrm>
          <a:custGeom>
            <a:avLst/>
            <a:gdLst/>
            <a:ahLst/>
            <a:cxnLst/>
            <a:rect l="l" t="t" r="r" b="b"/>
            <a:pathLst>
              <a:path w="2256154" h="810260">
                <a:moveTo>
                  <a:pt x="2057450" y="0"/>
                </a:moveTo>
                <a:lnTo>
                  <a:pt x="2057450" y="202552"/>
                </a:lnTo>
                <a:lnTo>
                  <a:pt x="0" y="202552"/>
                </a:lnTo>
                <a:lnTo>
                  <a:pt x="0" y="607631"/>
                </a:lnTo>
                <a:lnTo>
                  <a:pt x="2057450" y="607631"/>
                </a:lnTo>
                <a:lnTo>
                  <a:pt x="2057450" y="810171"/>
                </a:lnTo>
                <a:lnTo>
                  <a:pt x="2255735" y="405091"/>
                </a:lnTo>
                <a:lnTo>
                  <a:pt x="2057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sz="1600" dirty="0" smtClean="0">
                <a:solidFill>
                  <a:prstClr val="black"/>
                </a:solidFill>
              </a:rPr>
              <a:t>Fine-tune CNN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07824" y="3338222"/>
            <a:ext cx="1584573" cy="569714"/>
          </a:xfrm>
          <a:custGeom>
            <a:avLst/>
            <a:gdLst/>
            <a:ahLst/>
            <a:cxnLst/>
            <a:rect l="l" t="t" r="r" b="b"/>
            <a:pathLst>
              <a:path w="2253615" h="810260">
                <a:moveTo>
                  <a:pt x="0" y="612128"/>
                </a:moveTo>
                <a:lnTo>
                  <a:pt x="0" y="216045"/>
                </a:lnTo>
                <a:lnTo>
                  <a:pt x="2054949" y="216045"/>
                </a:lnTo>
                <a:lnTo>
                  <a:pt x="2054949" y="0"/>
                </a:lnTo>
                <a:lnTo>
                  <a:pt x="2253234" y="405084"/>
                </a:lnTo>
                <a:lnTo>
                  <a:pt x="2054949" y="810169"/>
                </a:lnTo>
                <a:lnTo>
                  <a:pt x="2054949" y="612128"/>
                </a:lnTo>
                <a:lnTo>
                  <a:pt x="0" y="612128"/>
                </a:lnTo>
                <a:close/>
              </a:path>
            </a:pathLst>
          </a:custGeom>
          <a:ln w="18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896894" y="345216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0" y="0"/>
                </a:moveTo>
                <a:lnTo>
                  <a:pt x="13804" y="206857"/>
                </a:lnTo>
                <a:lnTo>
                  <a:pt x="455625" y="648131"/>
                </a:lnTo>
                <a:lnTo>
                  <a:pt x="441820" y="4412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896889" y="345215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13789" y="206845"/>
                </a:moveTo>
                <a:lnTo>
                  <a:pt x="455621" y="648135"/>
                </a:lnTo>
                <a:lnTo>
                  <a:pt x="441814" y="441272"/>
                </a:lnTo>
                <a:lnTo>
                  <a:pt x="0" y="0"/>
                </a:lnTo>
                <a:lnTo>
                  <a:pt x="13789" y="206845"/>
                </a:lnTo>
                <a:close/>
              </a:path>
            </a:pathLst>
          </a:custGeom>
          <a:ln w="180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818004" y="3680013"/>
            <a:ext cx="228154" cy="0"/>
          </a:xfrm>
          <a:custGeom>
            <a:avLst/>
            <a:gdLst/>
            <a:ahLst/>
            <a:cxnLst/>
            <a:rect l="l" t="t" r="r" b="b"/>
            <a:pathLst>
              <a:path w="324484">
                <a:moveTo>
                  <a:pt x="0" y="0"/>
                </a:moveTo>
                <a:lnTo>
                  <a:pt x="324465" y="0"/>
                </a:lnTo>
                <a:lnTo>
                  <a:pt x="162232" y="0"/>
                </a:lnTo>
              </a:path>
            </a:pathLst>
          </a:custGeom>
          <a:ln w="18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725784" y="345216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0" y="0"/>
                </a:moveTo>
                <a:lnTo>
                  <a:pt x="13804" y="206857"/>
                </a:lnTo>
                <a:lnTo>
                  <a:pt x="455625" y="648131"/>
                </a:lnTo>
                <a:lnTo>
                  <a:pt x="441832" y="4412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725784" y="345215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13789" y="206845"/>
                </a:moveTo>
                <a:lnTo>
                  <a:pt x="455621" y="648135"/>
                </a:lnTo>
                <a:lnTo>
                  <a:pt x="441814" y="441272"/>
                </a:lnTo>
                <a:lnTo>
                  <a:pt x="0" y="0"/>
                </a:lnTo>
                <a:lnTo>
                  <a:pt x="13789" y="206845"/>
                </a:lnTo>
                <a:close/>
              </a:path>
            </a:pathLst>
          </a:custGeom>
          <a:ln w="180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18759" y="3585071"/>
            <a:ext cx="456307" cy="208955"/>
          </a:xfrm>
          <a:custGeom>
            <a:avLst/>
            <a:gdLst/>
            <a:ahLst/>
            <a:cxnLst/>
            <a:rect l="l" t="t" r="r" b="b"/>
            <a:pathLst>
              <a:path w="648970" h="297179">
                <a:moveTo>
                  <a:pt x="0" y="0"/>
                </a:moveTo>
                <a:lnTo>
                  <a:pt x="648931" y="135028"/>
                </a:lnTo>
                <a:lnTo>
                  <a:pt x="324465" y="297062"/>
                </a:lnTo>
              </a:path>
            </a:pathLst>
          </a:custGeom>
          <a:ln w="18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04695" y="345216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59" y="0"/>
                </a:lnTo>
                <a:lnTo>
                  <a:pt x="324459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304689" y="345215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34339" y="345215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734339" y="356608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418763" y="3566098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72" y="0"/>
                </a:lnTo>
                <a:lnTo>
                  <a:pt x="324472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18759" y="356608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92135" y="3338229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1" y="0"/>
                </a:lnTo>
                <a:lnTo>
                  <a:pt x="811161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92129" y="3338222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506203" y="345216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1" y="0"/>
                </a:lnTo>
                <a:lnTo>
                  <a:pt x="811161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06199" y="345215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48409" y="356608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848409" y="368001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20270" y="3566097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74" y="0"/>
                </a:lnTo>
                <a:lnTo>
                  <a:pt x="811174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20269" y="356608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32831" y="3680022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72" y="0"/>
                </a:lnTo>
                <a:lnTo>
                  <a:pt x="324472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532828" y="368001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848416" y="3680022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59" y="0"/>
                </a:lnTo>
                <a:lnTo>
                  <a:pt x="324459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848409" y="368001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962479" y="368001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962479" y="379394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9"/>
          <p:cNvSpPr/>
          <p:nvPr/>
        </p:nvSpPr>
        <p:spPr>
          <a:xfrm>
            <a:off x="4129097" y="4020182"/>
            <a:ext cx="2044345" cy="1088827"/>
          </a:xfrm>
          <a:custGeom>
            <a:avLst/>
            <a:gdLst/>
            <a:ahLst/>
            <a:cxnLst/>
            <a:rect l="l" t="t" r="r" b="b"/>
            <a:pathLst>
              <a:path w="2256154" h="810260">
                <a:moveTo>
                  <a:pt x="2057450" y="0"/>
                </a:moveTo>
                <a:lnTo>
                  <a:pt x="2057450" y="202552"/>
                </a:lnTo>
                <a:lnTo>
                  <a:pt x="0" y="202552"/>
                </a:lnTo>
                <a:lnTo>
                  <a:pt x="0" y="607631"/>
                </a:lnTo>
                <a:lnTo>
                  <a:pt x="2057450" y="607631"/>
                </a:lnTo>
                <a:lnTo>
                  <a:pt x="2057450" y="810171"/>
                </a:lnTo>
                <a:lnTo>
                  <a:pt x="2255735" y="405091"/>
                </a:lnTo>
                <a:lnTo>
                  <a:pt x="2057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Target task: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PASCAL VOC detection (~25k object labels)</a:t>
            </a:r>
            <a:endParaRPr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8513"/>
            <a:r>
              <a:rPr spc="35" dirty="0"/>
              <a:t>R-CNN </a:t>
            </a:r>
            <a:r>
              <a:rPr spc="42" dirty="0"/>
              <a:t>training: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404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2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443585" y="1450067"/>
            <a:ext cx="7296001" cy="1403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229" marR="167872" indent="1074650">
              <a:lnSpc>
                <a:spcPct val="103200"/>
              </a:lnSpc>
            </a:pPr>
            <a:r>
              <a:rPr sz="2953" spc="-11" dirty="0">
                <a:solidFill>
                  <a:srgbClr val="FF9300"/>
                </a:solidFill>
                <a:cs typeface="Calibri"/>
              </a:rPr>
              <a:t>Fine-tune </a:t>
            </a:r>
            <a:r>
              <a:rPr sz="2953" spc="-35" dirty="0">
                <a:solidFill>
                  <a:srgbClr val="FF9300"/>
                </a:solidFill>
                <a:cs typeface="Calibri"/>
              </a:rPr>
              <a:t>the </a:t>
            </a:r>
            <a:r>
              <a:rPr sz="2953" spc="11" dirty="0">
                <a:solidFill>
                  <a:srgbClr val="FF9300"/>
                </a:solidFill>
                <a:cs typeface="Calibri"/>
              </a:rPr>
              <a:t>CNN </a:t>
            </a:r>
            <a:r>
              <a:rPr sz="2953" spc="-77" dirty="0">
                <a:solidFill>
                  <a:srgbClr val="FF9300"/>
                </a:solidFill>
                <a:cs typeface="Calibri"/>
              </a:rPr>
              <a:t>for </a:t>
            </a:r>
            <a:r>
              <a:rPr sz="2953" spc="-14" dirty="0">
                <a:solidFill>
                  <a:srgbClr val="FF9300"/>
                </a:solidFill>
                <a:cs typeface="Calibri"/>
              </a:rPr>
              <a:t>detection 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Transfer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the </a:t>
            </a:r>
            <a:r>
              <a:rPr sz="2953" spc="-28" dirty="0">
                <a:solidFill>
                  <a:srgbClr val="FFFFFF"/>
                </a:solidFill>
                <a:cs typeface="Calibri"/>
              </a:rPr>
              <a:t>representation </a:t>
            </a:r>
            <a:r>
              <a:rPr sz="2953" spc="-11" dirty="0">
                <a:solidFill>
                  <a:srgbClr val="FFFFFF"/>
                </a:solidFill>
                <a:cs typeface="Calibri"/>
              </a:rPr>
              <a:t>learned </a:t>
            </a:r>
            <a:r>
              <a:rPr sz="2953" spc="-77" dirty="0">
                <a:solidFill>
                  <a:srgbClr val="FFFFFF"/>
                </a:solidFill>
                <a:cs typeface="Calibri"/>
              </a:rPr>
              <a:t>for</a:t>
            </a:r>
            <a:r>
              <a:rPr sz="2953" spc="-27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ILSVRC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2"/>
              </a:spcBef>
            </a:pPr>
            <a:r>
              <a:rPr sz="2953" spc="11" dirty="0">
                <a:solidFill>
                  <a:srgbClr val="FFFFFF"/>
                </a:solidFill>
                <a:cs typeface="Calibri"/>
              </a:rPr>
              <a:t>classification </a:t>
            </a:r>
            <a:r>
              <a:rPr sz="2953" spc="-39" dirty="0">
                <a:solidFill>
                  <a:srgbClr val="FFFFFF"/>
                </a:solidFill>
                <a:cs typeface="Calibri"/>
              </a:rPr>
              <a:t>to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(or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ImageNet</a:t>
            </a:r>
            <a:r>
              <a:rPr sz="2953" spc="-295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detection)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778324" y="5217840"/>
            <a:ext cx="8639573" cy="1464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914552" y="5348883"/>
            <a:ext cx="7896969" cy="1172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>
              <a:tabLst>
                <a:tab pos="1577373" algn="l"/>
              </a:tabLst>
            </a:pPr>
            <a:r>
              <a:rPr sz="2953" spc="-35" dirty="0">
                <a:solidFill>
                  <a:srgbClr val="FF9300"/>
                </a:solidFill>
                <a:cs typeface="Calibri"/>
              </a:rPr>
              <a:t>Try </a:t>
            </a:r>
            <a:r>
              <a:rPr sz="2953" spc="478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60" dirty="0">
                <a:solidFill>
                  <a:srgbClr val="FF9300"/>
                </a:solidFill>
                <a:cs typeface="Calibri"/>
              </a:rPr>
              <a:t>Caffe!	</a:t>
            </a:r>
            <a:r>
              <a:rPr sz="2953" spc="-39" dirty="0">
                <a:solidFill>
                  <a:srgbClr val="FFFFFF"/>
                </a:solidFill>
                <a:cs typeface="Calibri"/>
                <a:hlinkClick r:id="rId3"/>
              </a:rPr>
              <a:t>http://caffe.berkeleyvision.org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264756" indent="-142423">
              <a:spcBef>
                <a:spcPts val="112"/>
              </a:spcBef>
              <a:buFontTx/>
              <a:buChar char="-"/>
              <a:tabLst>
                <a:tab pos="265202" algn="l"/>
              </a:tabLst>
            </a:pPr>
            <a:r>
              <a:rPr sz="2250" spc="14" dirty="0">
                <a:solidFill>
                  <a:srgbClr val="FFFFFF"/>
                </a:solidFill>
                <a:cs typeface="Calibri"/>
              </a:rPr>
              <a:t>Clean </a:t>
            </a:r>
            <a:r>
              <a:rPr sz="2250" spc="-243" dirty="0">
                <a:solidFill>
                  <a:srgbClr val="FFFFFF"/>
                </a:solidFill>
                <a:cs typeface="Calibri"/>
              </a:rPr>
              <a:t>&amp; </a:t>
            </a:r>
            <a:r>
              <a:rPr sz="2250" spc="-32" dirty="0">
                <a:solidFill>
                  <a:srgbClr val="FFFFFF"/>
                </a:solidFill>
                <a:cs typeface="Calibri"/>
              </a:rPr>
              <a:t>fast </a:t>
            </a:r>
            <a:r>
              <a:rPr sz="2250" spc="7" dirty="0">
                <a:solidFill>
                  <a:srgbClr val="FFFFFF"/>
                </a:solidFill>
                <a:cs typeface="Calibri"/>
              </a:rPr>
              <a:t>CNN </a:t>
            </a:r>
            <a:r>
              <a:rPr sz="2250" spc="-11" dirty="0">
                <a:solidFill>
                  <a:srgbClr val="FFFFFF"/>
                </a:solidFill>
                <a:cs typeface="Calibri"/>
              </a:rPr>
              <a:t>library </a:t>
            </a:r>
            <a:r>
              <a:rPr sz="2250" spc="4" dirty="0">
                <a:solidFill>
                  <a:srgbClr val="FFFFFF"/>
                </a:solidFill>
                <a:cs typeface="Calibri"/>
              </a:rPr>
              <a:t>in </a:t>
            </a:r>
            <a:r>
              <a:rPr sz="2250" spc="-7" dirty="0">
                <a:solidFill>
                  <a:srgbClr val="FFFFFF"/>
                </a:solidFill>
                <a:cs typeface="Calibri"/>
              </a:rPr>
              <a:t>C++ </a:t>
            </a:r>
            <a:r>
              <a:rPr sz="2250" spc="-32" dirty="0">
                <a:solidFill>
                  <a:srgbClr val="FFFFFF"/>
                </a:solidFill>
                <a:cs typeface="Calibri"/>
              </a:rPr>
              <a:t>with </a:t>
            </a:r>
            <a:r>
              <a:rPr sz="2250" spc="7" dirty="0">
                <a:solidFill>
                  <a:srgbClr val="FFFFFF"/>
                </a:solidFill>
                <a:cs typeface="Calibri"/>
              </a:rPr>
              <a:t>Python </a:t>
            </a:r>
            <a:r>
              <a:rPr sz="2250" spc="32" dirty="0">
                <a:solidFill>
                  <a:srgbClr val="FFFFFF"/>
                </a:solidFill>
                <a:cs typeface="Calibri"/>
              </a:rPr>
              <a:t>and</a:t>
            </a:r>
            <a:r>
              <a:rPr sz="2250" spc="-327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67" dirty="0">
                <a:solidFill>
                  <a:srgbClr val="FFFFFF"/>
                </a:solidFill>
                <a:cs typeface="Calibri"/>
              </a:rPr>
              <a:t>MATLAB </a:t>
            </a:r>
            <a:r>
              <a:rPr sz="2250" spc="-25" dirty="0">
                <a:solidFill>
                  <a:srgbClr val="FFFFFF"/>
                </a:solidFill>
                <a:cs typeface="Calibri"/>
              </a:rPr>
              <a:t>interfaces</a:t>
            </a:r>
            <a:endParaRPr sz="2250">
              <a:solidFill>
                <a:prstClr val="black"/>
              </a:solidFill>
              <a:cs typeface="Calibri"/>
            </a:endParaRPr>
          </a:p>
          <a:p>
            <a:pPr marL="264756" indent="-142423">
              <a:spcBef>
                <a:spcPts val="112"/>
              </a:spcBef>
              <a:buFontTx/>
              <a:buChar char="-"/>
              <a:tabLst>
                <a:tab pos="265202" algn="l"/>
              </a:tabLst>
            </a:pPr>
            <a:r>
              <a:rPr sz="2250" spc="4" dirty="0">
                <a:solidFill>
                  <a:srgbClr val="FFFFFF"/>
                </a:solidFill>
                <a:cs typeface="Calibri"/>
              </a:rPr>
              <a:t>Used </a:t>
            </a:r>
            <a:r>
              <a:rPr sz="2250" dirty="0">
                <a:solidFill>
                  <a:srgbClr val="FFFFFF"/>
                </a:solidFill>
                <a:cs typeface="Calibri"/>
              </a:rPr>
              <a:t>by </a:t>
            </a:r>
            <a:r>
              <a:rPr sz="2250" spc="-11" dirty="0">
                <a:solidFill>
                  <a:srgbClr val="FFFFFF"/>
                </a:solidFill>
                <a:cs typeface="Calibri"/>
              </a:rPr>
              <a:t>R-CNN </a:t>
            </a:r>
            <a:r>
              <a:rPr sz="2250" spc="-60" dirty="0">
                <a:solidFill>
                  <a:srgbClr val="FFFFFF"/>
                </a:solidFill>
                <a:cs typeface="Calibri"/>
              </a:rPr>
              <a:t>for </a:t>
            </a:r>
            <a:r>
              <a:rPr sz="2250" spc="-18" dirty="0">
                <a:solidFill>
                  <a:srgbClr val="FFFFFF"/>
                </a:solidFill>
                <a:cs typeface="Calibri"/>
              </a:rPr>
              <a:t>training, fine-tuning, </a:t>
            </a:r>
            <a:r>
              <a:rPr sz="2250" spc="32" dirty="0">
                <a:solidFill>
                  <a:srgbClr val="FFFFFF"/>
                </a:solidFill>
                <a:cs typeface="Calibri"/>
              </a:rPr>
              <a:t>and</a:t>
            </a:r>
            <a:r>
              <a:rPr sz="2250" spc="-330" dirty="0">
                <a:solidFill>
                  <a:srgbClr val="FFFFFF"/>
                </a:solidFill>
                <a:cs typeface="Calibri"/>
              </a:rPr>
              <a:t> </a:t>
            </a:r>
            <a:r>
              <a:rPr sz="2250" spc="-49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2250" spc="4" dirty="0">
                <a:solidFill>
                  <a:srgbClr val="FFFFFF"/>
                </a:solidFill>
                <a:cs typeface="Calibri"/>
              </a:rPr>
              <a:t>computation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  <p:sp>
        <p:nvSpPr>
          <p:cNvPr id="40" name="object 5"/>
          <p:cNvSpPr/>
          <p:nvPr/>
        </p:nvSpPr>
        <p:spPr>
          <a:xfrm>
            <a:off x="3426015" y="3259337"/>
            <a:ext cx="5331023" cy="1715839"/>
          </a:xfrm>
          <a:custGeom>
            <a:avLst/>
            <a:gdLst/>
            <a:ahLst/>
            <a:cxnLst/>
            <a:rect l="l" t="t" r="r" b="b"/>
            <a:pathLst>
              <a:path w="7581900" h="2440304">
                <a:moveTo>
                  <a:pt x="0" y="0"/>
                </a:moveTo>
                <a:lnTo>
                  <a:pt x="7581900" y="0"/>
                </a:lnTo>
                <a:lnTo>
                  <a:pt x="7581900" y="2439924"/>
                </a:lnTo>
                <a:lnTo>
                  <a:pt x="0" y="2439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6"/>
          <p:cNvSpPr/>
          <p:nvPr/>
        </p:nvSpPr>
        <p:spPr>
          <a:xfrm>
            <a:off x="4463867" y="3338230"/>
            <a:ext cx="342203" cy="56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7"/>
          <p:cNvSpPr/>
          <p:nvPr/>
        </p:nvSpPr>
        <p:spPr>
          <a:xfrm>
            <a:off x="4463862" y="3338222"/>
            <a:ext cx="344239" cy="569714"/>
          </a:xfrm>
          <a:custGeom>
            <a:avLst/>
            <a:gdLst/>
            <a:ahLst/>
            <a:cxnLst/>
            <a:rect l="l" t="t" r="r" b="b"/>
            <a:pathLst>
              <a:path w="489585" h="810260">
                <a:moveTo>
                  <a:pt x="2491" y="729152"/>
                </a:moveTo>
                <a:lnTo>
                  <a:pt x="2491" y="81016"/>
                </a:lnTo>
                <a:lnTo>
                  <a:pt x="10139" y="59487"/>
                </a:lnTo>
                <a:lnTo>
                  <a:pt x="71612" y="23737"/>
                </a:lnTo>
                <a:lnTo>
                  <a:pt x="120649" y="11066"/>
                </a:lnTo>
                <a:lnTo>
                  <a:pt x="178692" y="2895"/>
                </a:lnTo>
                <a:lnTo>
                  <a:pt x="243349" y="0"/>
                </a:lnTo>
                <a:lnTo>
                  <a:pt x="308030" y="2895"/>
                </a:lnTo>
                <a:lnTo>
                  <a:pt x="366236" y="11066"/>
                </a:lnTo>
                <a:lnTo>
                  <a:pt x="415711" y="23737"/>
                </a:lnTo>
                <a:lnTo>
                  <a:pt x="454199" y="40136"/>
                </a:lnTo>
                <a:lnTo>
                  <a:pt x="489189" y="81016"/>
                </a:lnTo>
                <a:lnTo>
                  <a:pt x="489189" y="729152"/>
                </a:lnTo>
                <a:lnTo>
                  <a:pt x="454199" y="770033"/>
                </a:lnTo>
                <a:lnTo>
                  <a:pt x="415711" y="786431"/>
                </a:lnTo>
                <a:lnTo>
                  <a:pt x="366236" y="799103"/>
                </a:lnTo>
                <a:lnTo>
                  <a:pt x="308030" y="807274"/>
                </a:lnTo>
                <a:lnTo>
                  <a:pt x="243349" y="810169"/>
                </a:lnTo>
                <a:lnTo>
                  <a:pt x="178681" y="807274"/>
                </a:lnTo>
                <a:lnTo>
                  <a:pt x="120557" y="799103"/>
                </a:lnTo>
                <a:lnTo>
                  <a:pt x="71301" y="786431"/>
                </a:lnTo>
                <a:lnTo>
                  <a:pt x="33239" y="770033"/>
                </a:lnTo>
                <a:lnTo>
                  <a:pt x="0" y="729152"/>
                </a:lnTo>
              </a:path>
            </a:pathLst>
          </a:custGeom>
          <a:ln w="180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8"/>
          <p:cNvSpPr/>
          <p:nvPr/>
        </p:nvSpPr>
        <p:spPr>
          <a:xfrm>
            <a:off x="4463862" y="3395187"/>
            <a:ext cx="342454" cy="57150"/>
          </a:xfrm>
          <a:custGeom>
            <a:avLst/>
            <a:gdLst/>
            <a:ahLst/>
            <a:cxnLst/>
            <a:rect l="l" t="t" r="r" b="b"/>
            <a:pathLst>
              <a:path w="487045" h="81279">
                <a:moveTo>
                  <a:pt x="0" y="0"/>
                </a:moveTo>
                <a:lnTo>
                  <a:pt x="33239" y="40880"/>
                </a:lnTo>
                <a:lnTo>
                  <a:pt x="71301" y="57279"/>
                </a:lnTo>
                <a:lnTo>
                  <a:pt x="120557" y="69950"/>
                </a:lnTo>
                <a:lnTo>
                  <a:pt x="178681" y="78121"/>
                </a:lnTo>
                <a:lnTo>
                  <a:pt x="243349" y="81016"/>
                </a:lnTo>
                <a:lnTo>
                  <a:pt x="308018" y="78121"/>
                </a:lnTo>
                <a:lnTo>
                  <a:pt x="366144" y="69950"/>
                </a:lnTo>
                <a:lnTo>
                  <a:pt x="415400" y="57279"/>
                </a:lnTo>
                <a:lnTo>
                  <a:pt x="453462" y="40880"/>
                </a:lnTo>
                <a:lnTo>
                  <a:pt x="478004" y="21529"/>
                </a:lnTo>
                <a:lnTo>
                  <a:pt x="486702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9"/>
          <p:cNvSpPr/>
          <p:nvPr/>
        </p:nvSpPr>
        <p:spPr>
          <a:xfrm>
            <a:off x="4936208" y="3509303"/>
            <a:ext cx="1586359" cy="569714"/>
          </a:xfrm>
          <a:custGeom>
            <a:avLst/>
            <a:gdLst/>
            <a:ahLst/>
            <a:cxnLst/>
            <a:rect l="l" t="t" r="r" b="b"/>
            <a:pathLst>
              <a:path w="2256154" h="810260">
                <a:moveTo>
                  <a:pt x="2057450" y="0"/>
                </a:moveTo>
                <a:lnTo>
                  <a:pt x="2057450" y="202552"/>
                </a:lnTo>
                <a:lnTo>
                  <a:pt x="0" y="202552"/>
                </a:lnTo>
                <a:lnTo>
                  <a:pt x="0" y="607631"/>
                </a:lnTo>
                <a:lnTo>
                  <a:pt x="2057450" y="607631"/>
                </a:lnTo>
                <a:lnTo>
                  <a:pt x="2057450" y="810171"/>
                </a:lnTo>
                <a:lnTo>
                  <a:pt x="2255735" y="405091"/>
                </a:lnTo>
                <a:lnTo>
                  <a:pt x="2057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 sz="1600" dirty="0" smtClean="0">
                <a:solidFill>
                  <a:prstClr val="black"/>
                </a:solidFill>
              </a:rPr>
              <a:t>Fine-tune CNN</a:t>
            </a:r>
            <a:endParaRPr sz="1600" dirty="0">
              <a:solidFill>
                <a:prstClr val="black"/>
              </a:solidFill>
            </a:endParaRPr>
          </a:p>
        </p:txBody>
      </p:sp>
      <p:sp>
        <p:nvSpPr>
          <p:cNvPr id="45" name="object 10"/>
          <p:cNvSpPr/>
          <p:nvPr/>
        </p:nvSpPr>
        <p:spPr>
          <a:xfrm>
            <a:off x="4807824" y="3338222"/>
            <a:ext cx="1584573" cy="569714"/>
          </a:xfrm>
          <a:custGeom>
            <a:avLst/>
            <a:gdLst/>
            <a:ahLst/>
            <a:cxnLst/>
            <a:rect l="l" t="t" r="r" b="b"/>
            <a:pathLst>
              <a:path w="2253615" h="810260">
                <a:moveTo>
                  <a:pt x="0" y="612128"/>
                </a:moveTo>
                <a:lnTo>
                  <a:pt x="0" y="216045"/>
                </a:lnTo>
                <a:lnTo>
                  <a:pt x="2054949" y="216045"/>
                </a:lnTo>
                <a:lnTo>
                  <a:pt x="2054949" y="0"/>
                </a:lnTo>
                <a:lnTo>
                  <a:pt x="2253234" y="405084"/>
                </a:lnTo>
                <a:lnTo>
                  <a:pt x="2054949" y="810169"/>
                </a:lnTo>
                <a:lnTo>
                  <a:pt x="2054949" y="612128"/>
                </a:lnTo>
                <a:lnTo>
                  <a:pt x="0" y="612128"/>
                </a:lnTo>
                <a:close/>
              </a:path>
            </a:pathLst>
          </a:custGeom>
          <a:ln w="18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12"/>
          <p:cNvSpPr/>
          <p:nvPr/>
        </p:nvSpPr>
        <p:spPr>
          <a:xfrm>
            <a:off x="7896894" y="345216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0" y="0"/>
                </a:moveTo>
                <a:lnTo>
                  <a:pt x="13804" y="206857"/>
                </a:lnTo>
                <a:lnTo>
                  <a:pt x="455625" y="648131"/>
                </a:lnTo>
                <a:lnTo>
                  <a:pt x="441820" y="4412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13"/>
          <p:cNvSpPr/>
          <p:nvPr/>
        </p:nvSpPr>
        <p:spPr>
          <a:xfrm>
            <a:off x="7896889" y="345215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13789" y="206845"/>
                </a:moveTo>
                <a:lnTo>
                  <a:pt x="455621" y="648135"/>
                </a:lnTo>
                <a:lnTo>
                  <a:pt x="441814" y="441272"/>
                </a:lnTo>
                <a:lnTo>
                  <a:pt x="0" y="0"/>
                </a:lnTo>
                <a:lnTo>
                  <a:pt x="13789" y="206845"/>
                </a:lnTo>
                <a:close/>
              </a:path>
            </a:pathLst>
          </a:custGeom>
          <a:ln w="180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14"/>
          <p:cNvSpPr/>
          <p:nvPr/>
        </p:nvSpPr>
        <p:spPr>
          <a:xfrm>
            <a:off x="7818004" y="3680013"/>
            <a:ext cx="228154" cy="0"/>
          </a:xfrm>
          <a:custGeom>
            <a:avLst/>
            <a:gdLst/>
            <a:ahLst/>
            <a:cxnLst/>
            <a:rect l="l" t="t" r="r" b="b"/>
            <a:pathLst>
              <a:path w="324484">
                <a:moveTo>
                  <a:pt x="0" y="0"/>
                </a:moveTo>
                <a:lnTo>
                  <a:pt x="324465" y="0"/>
                </a:lnTo>
                <a:lnTo>
                  <a:pt x="162232" y="0"/>
                </a:lnTo>
              </a:path>
            </a:pathLst>
          </a:custGeom>
          <a:ln w="180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15"/>
          <p:cNvSpPr/>
          <p:nvPr/>
        </p:nvSpPr>
        <p:spPr>
          <a:xfrm>
            <a:off x="7725784" y="345216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0" y="0"/>
                </a:moveTo>
                <a:lnTo>
                  <a:pt x="13804" y="206857"/>
                </a:lnTo>
                <a:lnTo>
                  <a:pt x="455625" y="648131"/>
                </a:lnTo>
                <a:lnTo>
                  <a:pt x="441832" y="4412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16"/>
          <p:cNvSpPr/>
          <p:nvPr/>
        </p:nvSpPr>
        <p:spPr>
          <a:xfrm>
            <a:off x="7725784" y="3452153"/>
            <a:ext cx="320576" cy="455861"/>
          </a:xfrm>
          <a:custGeom>
            <a:avLst/>
            <a:gdLst/>
            <a:ahLst/>
            <a:cxnLst/>
            <a:rect l="l" t="t" r="r" b="b"/>
            <a:pathLst>
              <a:path w="455929" h="648335">
                <a:moveTo>
                  <a:pt x="13789" y="206845"/>
                </a:moveTo>
                <a:lnTo>
                  <a:pt x="455621" y="648135"/>
                </a:lnTo>
                <a:lnTo>
                  <a:pt x="441814" y="441272"/>
                </a:lnTo>
                <a:lnTo>
                  <a:pt x="0" y="0"/>
                </a:lnTo>
                <a:lnTo>
                  <a:pt x="13789" y="206845"/>
                </a:lnTo>
                <a:close/>
              </a:path>
            </a:pathLst>
          </a:custGeom>
          <a:ln w="1801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17"/>
          <p:cNvSpPr/>
          <p:nvPr/>
        </p:nvSpPr>
        <p:spPr>
          <a:xfrm>
            <a:off x="7418759" y="3585071"/>
            <a:ext cx="456307" cy="208955"/>
          </a:xfrm>
          <a:custGeom>
            <a:avLst/>
            <a:gdLst/>
            <a:ahLst/>
            <a:cxnLst/>
            <a:rect l="l" t="t" r="r" b="b"/>
            <a:pathLst>
              <a:path w="648970" h="297179">
                <a:moveTo>
                  <a:pt x="0" y="0"/>
                </a:moveTo>
                <a:lnTo>
                  <a:pt x="648931" y="135028"/>
                </a:lnTo>
                <a:lnTo>
                  <a:pt x="324465" y="297062"/>
                </a:lnTo>
              </a:path>
            </a:pathLst>
          </a:custGeom>
          <a:ln w="1800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18"/>
          <p:cNvSpPr/>
          <p:nvPr/>
        </p:nvSpPr>
        <p:spPr>
          <a:xfrm>
            <a:off x="7304695" y="345216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59" y="0"/>
                </a:lnTo>
                <a:lnTo>
                  <a:pt x="324459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19"/>
          <p:cNvSpPr/>
          <p:nvPr/>
        </p:nvSpPr>
        <p:spPr>
          <a:xfrm>
            <a:off x="7304689" y="345215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20"/>
          <p:cNvSpPr/>
          <p:nvPr/>
        </p:nvSpPr>
        <p:spPr>
          <a:xfrm>
            <a:off x="6734339" y="345215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21"/>
          <p:cNvSpPr/>
          <p:nvPr/>
        </p:nvSpPr>
        <p:spPr>
          <a:xfrm>
            <a:off x="6734339" y="356608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22"/>
          <p:cNvSpPr/>
          <p:nvPr/>
        </p:nvSpPr>
        <p:spPr>
          <a:xfrm>
            <a:off x="7418763" y="3566098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72" y="0"/>
                </a:lnTo>
                <a:lnTo>
                  <a:pt x="324472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23"/>
          <p:cNvSpPr/>
          <p:nvPr/>
        </p:nvSpPr>
        <p:spPr>
          <a:xfrm>
            <a:off x="7418759" y="356608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24"/>
          <p:cNvSpPr/>
          <p:nvPr/>
        </p:nvSpPr>
        <p:spPr>
          <a:xfrm>
            <a:off x="6392135" y="3338229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1" y="0"/>
                </a:lnTo>
                <a:lnTo>
                  <a:pt x="811161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25"/>
          <p:cNvSpPr/>
          <p:nvPr/>
        </p:nvSpPr>
        <p:spPr>
          <a:xfrm>
            <a:off x="6392129" y="3338222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26"/>
          <p:cNvSpPr/>
          <p:nvPr/>
        </p:nvSpPr>
        <p:spPr>
          <a:xfrm>
            <a:off x="6506203" y="345216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1" y="0"/>
                </a:lnTo>
                <a:lnTo>
                  <a:pt x="811161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27"/>
          <p:cNvSpPr/>
          <p:nvPr/>
        </p:nvSpPr>
        <p:spPr>
          <a:xfrm>
            <a:off x="6506199" y="345215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28"/>
          <p:cNvSpPr/>
          <p:nvPr/>
        </p:nvSpPr>
        <p:spPr>
          <a:xfrm>
            <a:off x="6848409" y="356608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29"/>
          <p:cNvSpPr/>
          <p:nvPr/>
        </p:nvSpPr>
        <p:spPr>
          <a:xfrm>
            <a:off x="6848409" y="368001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30"/>
          <p:cNvSpPr/>
          <p:nvPr/>
        </p:nvSpPr>
        <p:spPr>
          <a:xfrm>
            <a:off x="6620270" y="3566097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74" y="0"/>
                </a:lnTo>
                <a:lnTo>
                  <a:pt x="811174" y="810171"/>
                </a:lnTo>
                <a:lnTo>
                  <a:pt x="0" y="81017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31"/>
          <p:cNvSpPr/>
          <p:nvPr/>
        </p:nvSpPr>
        <p:spPr>
          <a:xfrm>
            <a:off x="6620269" y="3566083"/>
            <a:ext cx="570607" cy="569714"/>
          </a:xfrm>
          <a:custGeom>
            <a:avLst/>
            <a:gdLst/>
            <a:ahLst/>
            <a:cxnLst/>
            <a:rect l="l" t="t" r="r" b="b"/>
            <a:pathLst>
              <a:path w="811529" h="810260">
                <a:moveTo>
                  <a:pt x="0" y="0"/>
                </a:moveTo>
                <a:lnTo>
                  <a:pt x="811164" y="0"/>
                </a:lnTo>
                <a:lnTo>
                  <a:pt x="811164" y="810169"/>
                </a:lnTo>
                <a:lnTo>
                  <a:pt x="0" y="810169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32"/>
          <p:cNvSpPr/>
          <p:nvPr/>
        </p:nvSpPr>
        <p:spPr>
          <a:xfrm>
            <a:off x="7532831" y="3680022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72" y="0"/>
                </a:lnTo>
                <a:lnTo>
                  <a:pt x="324472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33"/>
          <p:cNvSpPr/>
          <p:nvPr/>
        </p:nvSpPr>
        <p:spPr>
          <a:xfrm>
            <a:off x="7532828" y="368001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34"/>
          <p:cNvSpPr/>
          <p:nvPr/>
        </p:nvSpPr>
        <p:spPr>
          <a:xfrm>
            <a:off x="6848416" y="3680022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59" y="0"/>
                </a:lnTo>
                <a:lnTo>
                  <a:pt x="324459" y="324065"/>
                </a:lnTo>
                <a:lnTo>
                  <a:pt x="0" y="32406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35"/>
          <p:cNvSpPr/>
          <p:nvPr/>
        </p:nvSpPr>
        <p:spPr>
          <a:xfrm>
            <a:off x="6848409" y="3680013"/>
            <a:ext cx="228154" cy="228154"/>
          </a:xfrm>
          <a:custGeom>
            <a:avLst/>
            <a:gdLst/>
            <a:ahLst/>
            <a:cxnLst/>
            <a:rect l="l" t="t" r="r" b="b"/>
            <a:pathLst>
              <a:path w="324484" h="324485">
                <a:moveTo>
                  <a:pt x="0" y="0"/>
                </a:moveTo>
                <a:lnTo>
                  <a:pt x="324465" y="0"/>
                </a:lnTo>
                <a:lnTo>
                  <a:pt x="324465" y="324067"/>
                </a:lnTo>
                <a:lnTo>
                  <a:pt x="0" y="324067"/>
                </a:lnTo>
                <a:lnTo>
                  <a:pt x="0" y="0"/>
                </a:lnTo>
                <a:close/>
              </a:path>
            </a:pathLst>
          </a:custGeom>
          <a:ln w="18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36"/>
          <p:cNvSpPr/>
          <p:nvPr/>
        </p:nvSpPr>
        <p:spPr>
          <a:xfrm>
            <a:off x="6962479" y="368001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0"/>
                </a:moveTo>
                <a:lnTo>
                  <a:pt x="973397" y="162033"/>
                </a:lnTo>
                <a:lnTo>
                  <a:pt x="973397" y="162033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37"/>
          <p:cNvSpPr/>
          <p:nvPr/>
        </p:nvSpPr>
        <p:spPr>
          <a:xfrm>
            <a:off x="6962479" y="3793943"/>
            <a:ext cx="684461" cy="114300"/>
          </a:xfrm>
          <a:custGeom>
            <a:avLst/>
            <a:gdLst/>
            <a:ahLst/>
            <a:cxnLst/>
            <a:rect l="l" t="t" r="r" b="b"/>
            <a:pathLst>
              <a:path w="973454" h="162560">
                <a:moveTo>
                  <a:pt x="0" y="162033"/>
                </a:moveTo>
                <a:lnTo>
                  <a:pt x="973397" y="0"/>
                </a:lnTo>
                <a:lnTo>
                  <a:pt x="973397" y="0"/>
                </a:lnTo>
              </a:path>
            </a:pathLst>
          </a:custGeom>
          <a:ln w="1800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9"/>
          <p:cNvSpPr/>
          <p:nvPr/>
        </p:nvSpPr>
        <p:spPr>
          <a:xfrm>
            <a:off x="4129097" y="4020182"/>
            <a:ext cx="2044345" cy="1088827"/>
          </a:xfrm>
          <a:custGeom>
            <a:avLst/>
            <a:gdLst/>
            <a:ahLst/>
            <a:cxnLst/>
            <a:rect l="l" t="t" r="r" b="b"/>
            <a:pathLst>
              <a:path w="2256154" h="810260">
                <a:moveTo>
                  <a:pt x="2057450" y="0"/>
                </a:moveTo>
                <a:lnTo>
                  <a:pt x="2057450" y="202552"/>
                </a:lnTo>
                <a:lnTo>
                  <a:pt x="0" y="202552"/>
                </a:lnTo>
                <a:lnTo>
                  <a:pt x="0" y="607631"/>
                </a:lnTo>
                <a:lnTo>
                  <a:pt x="2057450" y="607631"/>
                </a:lnTo>
                <a:lnTo>
                  <a:pt x="2057450" y="810171"/>
                </a:lnTo>
                <a:lnTo>
                  <a:pt x="2255735" y="405091"/>
                </a:lnTo>
                <a:lnTo>
                  <a:pt x="20574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Target task:</a:t>
            </a:r>
          </a:p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PASCAL VOC detection (~25k object labels)</a:t>
            </a:r>
            <a:endParaRPr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16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8513"/>
            <a:r>
              <a:rPr spc="35" dirty="0"/>
              <a:t>R-CNN </a:t>
            </a:r>
            <a:r>
              <a:rPr spc="42" dirty="0"/>
              <a:t>training: </a:t>
            </a:r>
            <a:r>
              <a:rPr spc="91" dirty="0">
                <a:solidFill>
                  <a:srgbClr val="FF9300"/>
                </a:solidFill>
              </a:rPr>
              <a:t>Step</a:t>
            </a:r>
            <a:r>
              <a:rPr spc="-404" dirty="0">
                <a:solidFill>
                  <a:srgbClr val="FF9300"/>
                </a:solidFill>
              </a:rPr>
              <a:t> </a:t>
            </a:r>
            <a:r>
              <a:rPr spc="-42" dirty="0">
                <a:solidFill>
                  <a:srgbClr val="FF9300"/>
                </a:solidFill>
              </a:rPr>
              <a:t>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802130" y="1464469"/>
            <a:ext cx="6578947" cy="14162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-28" dirty="0">
                <a:solidFill>
                  <a:srgbClr val="FF9300"/>
                </a:solidFill>
                <a:cs typeface="Calibri"/>
              </a:rPr>
              <a:t>Train </a:t>
            </a:r>
            <a:r>
              <a:rPr sz="2953" spc="-14" dirty="0">
                <a:solidFill>
                  <a:srgbClr val="FF9300"/>
                </a:solidFill>
                <a:cs typeface="Calibri"/>
              </a:rPr>
              <a:t>detection</a:t>
            </a:r>
            <a:r>
              <a:rPr sz="2953" spc="-172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112" dirty="0">
                <a:solidFill>
                  <a:srgbClr val="FF9300"/>
                </a:solidFill>
                <a:cs typeface="Calibri"/>
              </a:rPr>
              <a:t>SVMs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marL="8929" marR="3572" algn="ctr">
              <a:lnSpc>
                <a:spcPts val="3656"/>
              </a:lnSpc>
              <a:spcBef>
                <a:spcPts val="141"/>
              </a:spcBef>
              <a:tabLst>
                <a:tab pos="4378070" algn="l"/>
              </a:tabLst>
            </a:pPr>
            <a:r>
              <a:rPr sz="2953" spc="-98" dirty="0">
                <a:solidFill>
                  <a:srgbClr val="FFFFFF"/>
                </a:solidFill>
                <a:cs typeface="Calibri"/>
              </a:rPr>
              <a:t>(With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the </a:t>
            </a:r>
            <a:r>
              <a:rPr sz="2953" spc="-32" dirty="0">
                <a:solidFill>
                  <a:srgbClr val="FFFFFF"/>
                </a:solidFill>
                <a:cs typeface="Calibri"/>
              </a:rPr>
              <a:t>softmax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classifier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from</a:t>
            </a:r>
            <a:r>
              <a:rPr sz="2953" spc="-26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fine-tuning  </a:t>
            </a:r>
            <a:r>
              <a:rPr sz="2953" dirty="0">
                <a:solidFill>
                  <a:srgbClr val="FFFFFF"/>
                </a:solidFill>
                <a:cs typeface="Calibri"/>
              </a:rPr>
              <a:t>mAP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decreases </a:t>
            </a:r>
            <a:r>
              <a:rPr sz="2953" spc="-49" dirty="0">
                <a:solidFill>
                  <a:srgbClr val="FFFFFF"/>
                </a:solidFill>
                <a:cs typeface="Calibri"/>
              </a:rPr>
              <a:t>from </a:t>
            </a:r>
            <a:r>
              <a:rPr sz="2953" spc="46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32" dirty="0">
                <a:solidFill>
                  <a:srgbClr val="FFFFFF"/>
                </a:solidFill>
                <a:cs typeface="Calibri"/>
              </a:rPr>
              <a:t>54%</a:t>
            </a:r>
            <a:r>
              <a:rPr sz="2953" spc="218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39" dirty="0">
                <a:solidFill>
                  <a:srgbClr val="FFFFFF"/>
                </a:solidFill>
                <a:cs typeface="Calibri"/>
              </a:rPr>
              <a:t>to	</a:t>
            </a:r>
            <a:r>
              <a:rPr sz="2953" spc="7" dirty="0">
                <a:solidFill>
                  <a:srgbClr val="FFFFFF"/>
                </a:solidFill>
                <a:cs typeface="Calibri"/>
              </a:rPr>
              <a:t>51%)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15186" y="3276600"/>
            <a:ext cx="7092039" cy="1697236"/>
          </a:xfrm>
          <a:custGeom>
            <a:avLst/>
            <a:gdLst/>
            <a:ahLst/>
            <a:cxnLst/>
            <a:rect l="l" t="t" r="r" b="b"/>
            <a:pathLst>
              <a:path w="10172700" h="2438400">
                <a:moveTo>
                  <a:pt x="0" y="0"/>
                </a:moveTo>
                <a:lnTo>
                  <a:pt x="10172700" y="0"/>
                </a:lnTo>
                <a:lnTo>
                  <a:pt x="10172700" y="2438400"/>
                </a:lnTo>
                <a:lnTo>
                  <a:pt x="0" y="2438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54657" y="4258005"/>
            <a:ext cx="1468041" cy="565696"/>
          </a:xfrm>
          <a:custGeom>
            <a:avLst/>
            <a:gdLst/>
            <a:ahLst/>
            <a:cxnLst/>
            <a:rect l="l" t="t" r="r" b="b"/>
            <a:pathLst>
              <a:path w="2087879" h="804545">
                <a:moveTo>
                  <a:pt x="1891576" y="0"/>
                </a:moveTo>
                <a:lnTo>
                  <a:pt x="1891576" y="201129"/>
                </a:lnTo>
                <a:lnTo>
                  <a:pt x="0" y="201129"/>
                </a:lnTo>
                <a:lnTo>
                  <a:pt x="0" y="603389"/>
                </a:lnTo>
                <a:lnTo>
                  <a:pt x="1891576" y="603389"/>
                </a:lnTo>
                <a:lnTo>
                  <a:pt x="1891576" y="804519"/>
                </a:lnTo>
                <a:lnTo>
                  <a:pt x="2087867" y="402259"/>
                </a:lnTo>
                <a:lnTo>
                  <a:pt x="1891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6860936" y="4257974"/>
            <a:ext cx="1461789" cy="565696"/>
          </a:xfrm>
          <a:custGeom>
            <a:avLst/>
            <a:gdLst/>
            <a:ahLst/>
            <a:cxnLst/>
            <a:rect l="l" t="t" r="r" b="b"/>
            <a:pathLst>
              <a:path w="2078990" h="804545">
                <a:moveTo>
                  <a:pt x="0" y="616792"/>
                </a:moveTo>
                <a:lnTo>
                  <a:pt x="0" y="205597"/>
                </a:lnTo>
                <a:lnTo>
                  <a:pt x="1891586" y="205597"/>
                </a:lnTo>
                <a:lnTo>
                  <a:pt x="1891586" y="0"/>
                </a:lnTo>
                <a:lnTo>
                  <a:pt x="2078960" y="402255"/>
                </a:lnTo>
                <a:lnTo>
                  <a:pt x="1891586" y="804511"/>
                </a:lnTo>
                <a:lnTo>
                  <a:pt x="1891586" y="616792"/>
                </a:lnTo>
                <a:lnTo>
                  <a:pt x="0" y="616792"/>
                </a:lnTo>
                <a:close/>
              </a:path>
            </a:pathLst>
          </a:custGeom>
          <a:ln w="17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41380" y="4408750"/>
            <a:ext cx="129167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600" dirty="0">
                <a:solidFill>
                  <a:prstClr val="black"/>
                </a:solidFill>
                <a:cs typeface="Calibri"/>
              </a:rPr>
              <a:t>training</a:t>
            </a:r>
            <a:r>
              <a:rPr sz="1600" spc="-91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21" dirty="0">
                <a:solidFill>
                  <a:prstClr val="black"/>
                </a:solidFill>
                <a:cs typeface="Calibri"/>
              </a:rPr>
              <a:t>labels</a:t>
            </a:r>
            <a:endParaRPr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15169" y="3780320"/>
            <a:ext cx="338774" cy="565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15168" y="3780296"/>
            <a:ext cx="345132" cy="565696"/>
          </a:xfrm>
          <a:custGeom>
            <a:avLst/>
            <a:gdLst/>
            <a:ahLst/>
            <a:cxnLst/>
            <a:rect l="l" t="t" r="r" b="b"/>
            <a:pathLst>
              <a:path w="490855" h="804545">
                <a:moveTo>
                  <a:pt x="8922" y="724060"/>
                </a:moveTo>
                <a:lnTo>
                  <a:pt x="8922" y="80451"/>
                </a:lnTo>
                <a:lnTo>
                  <a:pt x="35550" y="39856"/>
                </a:lnTo>
                <a:lnTo>
                  <a:pt x="71701" y="23572"/>
                </a:lnTo>
                <a:lnTo>
                  <a:pt x="119677" y="10989"/>
                </a:lnTo>
                <a:lnTo>
                  <a:pt x="176929" y="2875"/>
                </a:lnTo>
                <a:lnTo>
                  <a:pt x="240905" y="0"/>
                </a:lnTo>
                <a:lnTo>
                  <a:pt x="304966" y="2875"/>
                </a:lnTo>
                <a:lnTo>
                  <a:pt x="362797" y="10989"/>
                </a:lnTo>
                <a:lnTo>
                  <a:pt x="412344" y="23572"/>
                </a:lnTo>
                <a:lnTo>
                  <a:pt x="451552" y="39856"/>
                </a:lnTo>
                <a:lnTo>
                  <a:pt x="490738" y="80451"/>
                </a:lnTo>
                <a:lnTo>
                  <a:pt x="490738" y="724060"/>
                </a:lnTo>
                <a:lnTo>
                  <a:pt x="451552" y="764655"/>
                </a:lnTo>
                <a:lnTo>
                  <a:pt x="412344" y="780939"/>
                </a:lnTo>
                <a:lnTo>
                  <a:pt x="362797" y="793522"/>
                </a:lnTo>
                <a:lnTo>
                  <a:pt x="304966" y="801636"/>
                </a:lnTo>
                <a:lnTo>
                  <a:pt x="240905" y="804511"/>
                </a:lnTo>
                <a:lnTo>
                  <a:pt x="176887" y="801636"/>
                </a:lnTo>
                <a:lnTo>
                  <a:pt x="119347" y="793522"/>
                </a:lnTo>
                <a:lnTo>
                  <a:pt x="70586" y="780939"/>
                </a:lnTo>
                <a:lnTo>
                  <a:pt x="32906" y="764655"/>
                </a:lnTo>
                <a:lnTo>
                  <a:pt x="8610" y="745439"/>
                </a:lnTo>
                <a:lnTo>
                  <a:pt x="0" y="724060"/>
                </a:lnTo>
              </a:path>
            </a:pathLst>
          </a:custGeom>
          <a:ln w="1785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15168" y="3836863"/>
            <a:ext cx="338882" cy="56704"/>
          </a:xfrm>
          <a:custGeom>
            <a:avLst/>
            <a:gdLst/>
            <a:ahLst/>
            <a:cxnLst/>
            <a:rect l="l" t="t" r="r" b="b"/>
            <a:pathLst>
              <a:path w="481964" h="80645">
                <a:moveTo>
                  <a:pt x="0" y="0"/>
                </a:moveTo>
                <a:lnTo>
                  <a:pt x="32906" y="40595"/>
                </a:lnTo>
                <a:lnTo>
                  <a:pt x="70586" y="56878"/>
                </a:lnTo>
                <a:lnTo>
                  <a:pt x="119347" y="69462"/>
                </a:lnTo>
                <a:lnTo>
                  <a:pt x="176887" y="77575"/>
                </a:lnTo>
                <a:lnTo>
                  <a:pt x="240905" y="80451"/>
                </a:lnTo>
                <a:lnTo>
                  <a:pt x="304925" y="77575"/>
                </a:lnTo>
                <a:lnTo>
                  <a:pt x="362467" y="69462"/>
                </a:lnTo>
                <a:lnTo>
                  <a:pt x="411229" y="56878"/>
                </a:lnTo>
                <a:lnTo>
                  <a:pt x="448909" y="40595"/>
                </a:lnTo>
                <a:lnTo>
                  <a:pt x="473205" y="21379"/>
                </a:lnTo>
                <a:lnTo>
                  <a:pt x="481815" y="0"/>
                </a:lnTo>
              </a:path>
            </a:pathLst>
          </a:custGeom>
          <a:ln w="17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53943" y="3805467"/>
            <a:ext cx="1806922" cy="565696"/>
          </a:xfrm>
          <a:custGeom>
            <a:avLst/>
            <a:gdLst/>
            <a:ahLst/>
            <a:cxnLst/>
            <a:rect l="l" t="t" r="r" b="b"/>
            <a:pathLst>
              <a:path w="2569845" h="804545">
                <a:moveTo>
                  <a:pt x="2373401" y="0"/>
                </a:moveTo>
                <a:lnTo>
                  <a:pt x="2373401" y="201129"/>
                </a:lnTo>
                <a:lnTo>
                  <a:pt x="0" y="201129"/>
                </a:lnTo>
                <a:lnTo>
                  <a:pt x="0" y="603389"/>
                </a:lnTo>
                <a:lnTo>
                  <a:pt x="2373401" y="603389"/>
                </a:lnTo>
                <a:lnTo>
                  <a:pt x="2373401" y="804506"/>
                </a:lnTo>
                <a:lnTo>
                  <a:pt x="2569692" y="402259"/>
                </a:lnTo>
                <a:lnTo>
                  <a:pt x="23734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60219" y="3805436"/>
            <a:ext cx="1800671" cy="565696"/>
          </a:xfrm>
          <a:custGeom>
            <a:avLst/>
            <a:gdLst/>
            <a:ahLst/>
            <a:cxnLst/>
            <a:rect l="l" t="t" r="r" b="b"/>
            <a:pathLst>
              <a:path w="2560954" h="804545">
                <a:moveTo>
                  <a:pt x="0" y="616792"/>
                </a:moveTo>
                <a:lnTo>
                  <a:pt x="0" y="205597"/>
                </a:lnTo>
                <a:lnTo>
                  <a:pt x="2373405" y="205597"/>
                </a:lnTo>
                <a:lnTo>
                  <a:pt x="2373405" y="0"/>
                </a:lnTo>
                <a:lnTo>
                  <a:pt x="2560779" y="402255"/>
                </a:lnTo>
                <a:lnTo>
                  <a:pt x="2373405" y="804511"/>
                </a:lnTo>
                <a:lnTo>
                  <a:pt x="2373405" y="616792"/>
                </a:lnTo>
                <a:lnTo>
                  <a:pt x="0" y="616792"/>
                </a:lnTo>
                <a:close/>
              </a:path>
            </a:pathLst>
          </a:custGeom>
          <a:ln w="17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598701" y="3833633"/>
            <a:ext cx="2402086" cy="8765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indent="874632">
              <a:lnSpc>
                <a:spcPct val="161900"/>
              </a:lnSpc>
            </a:pPr>
            <a:r>
              <a:rPr sz="1758" spc="7" dirty="0">
                <a:solidFill>
                  <a:prstClr val="black"/>
                </a:solidFill>
                <a:cs typeface="Calibri"/>
              </a:rPr>
              <a:t>object</a:t>
            </a:r>
            <a:r>
              <a:rPr sz="1758" spc="-91" dirty="0">
                <a:solidFill>
                  <a:prstClr val="black"/>
                </a:solidFill>
                <a:cs typeface="Calibri"/>
              </a:rPr>
              <a:t> </a:t>
            </a:r>
            <a:r>
              <a:rPr sz="1758" spc="21" dirty="0">
                <a:solidFill>
                  <a:prstClr val="black"/>
                </a:solidFill>
                <a:cs typeface="Calibri"/>
              </a:rPr>
              <a:t>proposals </a:t>
            </a:r>
            <a:r>
              <a:rPr sz="1758" spc="14" dirty="0">
                <a:solidFill>
                  <a:prstClr val="black"/>
                </a:solidFill>
                <a:cs typeface="Calibri"/>
              </a:rPr>
              <a:t> </a:t>
            </a:r>
            <a:r>
              <a:rPr sz="1758" spc="18" dirty="0">
                <a:solidFill>
                  <a:prstClr val="black"/>
                </a:solidFill>
                <a:cs typeface="Calibri"/>
              </a:rPr>
              <a:t>PASCAL</a:t>
            </a:r>
            <a:r>
              <a:rPr sz="1758" spc="-116" dirty="0">
                <a:solidFill>
                  <a:prstClr val="black"/>
                </a:solidFill>
                <a:cs typeface="Calibri"/>
              </a:rPr>
              <a:t> </a:t>
            </a:r>
            <a:r>
              <a:rPr sz="1758" spc="-28" dirty="0">
                <a:solidFill>
                  <a:prstClr val="black"/>
                </a:solidFill>
                <a:cs typeface="Calibri"/>
              </a:rPr>
              <a:t>VOC</a:t>
            </a:r>
            <a:endParaRPr sz="1758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854657" y="3692328"/>
            <a:ext cx="1468041" cy="565696"/>
          </a:xfrm>
          <a:custGeom>
            <a:avLst/>
            <a:gdLst/>
            <a:ahLst/>
            <a:cxnLst/>
            <a:rect l="l" t="t" r="r" b="b"/>
            <a:pathLst>
              <a:path w="2087879" h="804545">
                <a:moveTo>
                  <a:pt x="1891576" y="0"/>
                </a:moveTo>
                <a:lnTo>
                  <a:pt x="1891576" y="201129"/>
                </a:lnTo>
                <a:lnTo>
                  <a:pt x="0" y="201129"/>
                </a:lnTo>
                <a:lnTo>
                  <a:pt x="0" y="603389"/>
                </a:lnTo>
                <a:lnTo>
                  <a:pt x="1891576" y="603389"/>
                </a:lnTo>
                <a:lnTo>
                  <a:pt x="1891576" y="804519"/>
                </a:lnTo>
                <a:lnTo>
                  <a:pt x="2087867" y="402259"/>
                </a:lnTo>
                <a:lnTo>
                  <a:pt x="18915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860936" y="3692302"/>
            <a:ext cx="1461789" cy="565696"/>
          </a:xfrm>
          <a:custGeom>
            <a:avLst/>
            <a:gdLst/>
            <a:ahLst/>
            <a:cxnLst/>
            <a:rect l="l" t="t" r="r" b="b"/>
            <a:pathLst>
              <a:path w="2078990" h="804545">
                <a:moveTo>
                  <a:pt x="0" y="616792"/>
                </a:moveTo>
                <a:lnTo>
                  <a:pt x="0" y="205597"/>
                </a:lnTo>
                <a:lnTo>
                  <a:pt x="1891586" y="205597"/>
                </a:lnTo>
                <a:lnTo>
                  <a:pt x="1891586" y="0"/>
                </a:lnTo>
                <a:lnTo>
                  <a:pt x="2078960" y="402255"/>
                </a:lnTo>
                <a:lnTo>
                  <a:pt x="1891586" y="804511"/>
                </a:lnTo>
                <a:lnTo>
                  <a:pt x="1891586" y="616792"/>
                </a:lnTo>
                <a:lnTo>
                  <a:pt x="0" y="616792"/>
                </a:lnTo>
                <a:close/>
              </a:path>
            </a:pathLst>
          </a:custGeom>
          <a:ln w="1787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051749" y="3853022"/>
            <a:ext cx="119300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600" spc="18" dirty="0">
                <a:solidFill>
                  <a:prstClr val="black"/>
                </a:solidFill>
                <a:cs typeface="Calibri"/>
              </a:rPr>
              <a:t>CNN</a:t>
            </a:r>
            <a:r>
              <a:rPr sz="1600" spc="-91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5" dirty="0">
                <a:solidFill>
                  <a:prstClr val="black"/>
                </a:solidFill>
                <a:cs typeface="Calibri"/>
              </a:rPr>
              <a:t>features</a:t>
            </a:r>
            <a:endParaRPr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081905" y="3716276"/>
            <a:ext cx="1969889" cy="1083618"/>
          </a:xfrm>
          <a:custGeom>
            <a:avLst/>
            <a:gdLst/>
            <a:ahLst/>
            <a:cxnLst/>
            <a:rect l="l" t="t" r="r" b="b"/>
            <a:pathLst>
              <a:path w="2801620" h="1541145">
                <a:moveTo>
                  <a:pt x="2064516" y="1373849"/>
                </a:moveTo>
                <a:lnTo>
                  <a:pt x="1084102" y="1373849"/>
                </a:lnTo>
                <a:lnTo>
                  <a:pt x="1096282" y="1401808"/>
                </a:lnTo>
                <a:lnTo>
                  <a:pt x="1139462" y="1449463"/>
                </a:lnTo>
                <a:lnTo>
                  <a:pt x="1204056" y="1486548"/>
                </a:lnTo>
                <a:lnTo>
                  <a:pt x="1243003" y="1501296"/>
                </a:lnTo>
                <a:lnTo>
                  <a:pt x="1285649" y="1513605"/>
                </a:lnTo>
                <a:lnTo>
                  <a:pt x="1331441" y="1523542"/>
                </a:lnTo>
                <a:lnTo>
                  <a:pt x="1379826" y="1531174"/>
                </a:lnTo>
                <a:lnTo>
                  <a:pt x="1430254" y="1536570"/>
                </a:lnTo>
                <a:lnTo>
                  <a:pt x="1482172" y="1539797"/>
                </a:lnTo>
                <a:lnTo>
                  <a:pt x="1535029" y="1540922"/>
                </a:lnTo>
                <a:lnTo>
                  <a:pt x="1588273" y="1540013"/>
                </a:lnTo>
                <a:lnTo>
                  <a:pt x="1641351" y="1537137"/>
                </a:lnTo>
                <a:lnTo>
                  <a:pt x="1693712" y="1532363"/>
                </a:lnTo>
                <a:lnTo>
                  <a:pt x="1744804" y="1525757"/>
                </a:lnTo>
                <a:lnTo>
                  <a:pt x="1794075" y="1517388"/>
                </a:lnTo>
                <a:lnTo>
                  <a:pt x="1840974" y="1507322"/>
                </a:lnTo>
                <a:lnTo>
                  <a:pt x="1884948" y="1495629"/>
                </a:lnTo>
                <a:lnTo>
                  <a:pt x="1925445" y="1482374"/>
                </a:lnTo>
                <a:lnTo>
                  <a:pt x="1961914" y="1467625"/>
                </a:lnTo>
                <a:lnTo>
                  <a:pt x="2020559" y="1433919"/>
                </a:lnTo>
                <a:lnTo>
                  <a:pt x="2056468" y="1395050"/>
                </a:lnTo>
                <a:lnTo>
                  <a:pt x="2064516" y="1373849"/>
                </a:lnTo>
                <a:close/>
              </a:path>
              <a:path w="2801620" h="1541145">
                <a:moveTo>
                  <a:pt x="592270" y="152882"/>
                </a:moveTo>
                <a:lnTo>
                  <a:pt x="541067" y="153887"/>
                </a:lnTo>
                <a:lnTo>
                  <a:pt x="492114" y="157526"/>
                </a:lnTo>
                <a:lnTo>
                  <a:pt x="445420" y="163659"/>
                </a:lnTo>
                <a:lnTo>
                  <a:pt x="400996" y="172147"/>
                </a:lnTo>
                <a:lnTo>
                  <a:pt x="358849" y="182848"/>
                </a:lnTo>
                <a:lnTo>
                  <a:pt x="318991" y="195623"/>
                </a:lnTo>
                <a:lnTo>
                  <a:pt x="281429" y="210332"/>
                </a:lnTo>
                <a:lnTo>
                  <a:pt x="246173" y="226836"/>
                </a:lnTo>
                <a:lnTo>
                  <a:pt x="182619" y="264666"/>
                </a:lnTo>
                <a:lnTo>
                  <a:pt x="128402" y="307994"/>
                </a:lnTo>
                <a:lnTo>
                  <a:pt x="83597" y="355700"/>
                </a:lnTo>
                <a:lnTo>
                  <a:pt x="48280" y="406664"/>
                </a:lnTo>
                <a:lnTo>
                  <a:pt x="22525" y="459768"/>
                </a:lnTo>
                <a:lnTo>
                  <a:pt x="6406" y="513890"/>
                </a:lnTo>
                <a:lnTo>
                  <a:pt x="0" y="567913"/>
                </a:lnTo>
                <a:lnTo>
                  <a:pt x="461" y="594537"/>
                </a:lnTo>
                <a:lnTo>
                  <a:pt x="8763" y="646310"/>
                </a:lnTo>
                <a:lnTo>
                  <a:pt x="26963" y="695184"/>
                </a:lnTo>
                <a:lnTo>
                  <a:pt x="55137" y="740039"/>
                </a:lnTo>
                <a:lnTo>
                  <a:pt x="93359" y="779756"/>
                </a:lnTo>
                <a:lnTo>
                  <a:pt x="141705" y="813216"/>
                </a:lnTo>
                <a:lnTo>
                  <a:pt x="200249" y="839298"/>
                </a:lnTo>
                <a:lnTo>
                  <a:pt x="269067" y="856883"/>
                </a:lnTo>
                <a:lnTo>
                  <a:pt x="227703" y="880114"/>
                </a:lnTo>
                <a:lnTo>
                  <a:pt x="190696" y="903428"/>
                </a:lnTo>
                <a:lnTo>
                  <a:pt x="157922" y="926786"/>
                </a:lnTo>
                <a:lnTo>
                  <a:pt x="104585" y="973468"/>
                </a:lnTo>
                <a:lnTo>
                  <a:pt x="66717" y="1019843"/>
                </a:lnTo>
                <a:lnTo>
                  <a:pt x="43340" y="1065588"/>
                </a:lnTo>
                <a:lnTo>
                  <a:pt x="33476" y="1110386"/>
                </a:lnTo>
                <a:lnTo>
                  <a:pt x="33306" y="1132330"/>
                </a:lnTo>
                <a:lnTo>
                  <a:pt x="36149" y="1153916"/>
                </a:lnTo>
                <a:lnTo>
                  <a:pt x="50381" y="1195857"/>
                </a:lnTo>
                <a:lnTo>
                  <a:pt x="75195" y="1235891"/>
                </a:lnTo>
                <a:lnTo>
                  <a:pt x="109614" y="1273697"/>
                </a:lnTo>
                <a:lnTo>
                  <a:pt x="152661" y="1308956"/>
                </a:lnTo>
                <a:lnTo>
                  <a:pt x="203359" y="1341347"/>
                </a:lnTo>
                <a:lnTo>
                  <a:pt x="260730" y="1370551"/>
                </a:lnTo>
                <a:lnTo>
                  <a:pt x="323798" y="1396248"/>
                </a:lnTo>
                <a:lnTo>
                  <a:pt x="391584" y="1418117"/>
                </a:lnTo>
                <a:lnTo>
                  <a:pt x="463113" y="1435840"/>
                </a:lnTo>
                <a:lnTo>
                  <a:pt x="537406" y="1449096"/>
                </a:lnTo>
                <a:lnTo>
                  <a:pt x="575285" y="1453949"/>
                </a:lnTo>
                <a:lnTo>
                  <a:pt x="613488" y="1457565"/>
                </a:lnTo>
                <a:lnTo>
                  <a:pt x="651893" y="1459905"/>
                </a:lnTo>
                <a:lnTo>
                  <a:pt x="690379" y="1460928"/>
                </a:lnTo>
                <a:lnTo>
                  <a:pt x="728823" y="1460594"/>
                </a:lnTo>
                <a:lnTo>
                  <a:pt x="767104" y="1458864"/>
                </a:lnTo>
                <a:lnTo>
                  <a:pt x="805098" y="1455697"/>
                </a:lnTo>
                <a:lnTo>
                  <a:pt x="879741" y="1444894"/>
                </a:lnTo>
                <a:lnTo>
                  <a:pt x="951774" y="1427865"/>
                </a:lnTo>
                <a:lnTo>
                  <a:pt x="1020220" y="1404290"/>
                </a:lnTo>
                <a:lnTo>
                  <a:pt x="1084102" y="1373849"/>
                </a:lnTo>
                <a:lnTo>
                  <a:pt x="2295534" y="1373849"/>
                </a:lnTo>
                <a:lnTo>
                  <a:pt x="2365584" y="1355280"/>
                </a:lnTo>
                <a:lnTo>
                  <a:pt x="2401872" y="1342390"/>
                </a:lnTo>
                <a:lnTo>
                  <a:pt x="2437423" y="1327603"/>
                </a:lnTo>
                <a:lnTo>
                  <a:pt x="2472105" y="1311056"/>
                </a:lnTo>
                <a:lnTo>
                  <a:pt x="2505786" y="1292884"/>
                </a:lnTo>
                <a:lnTo>
                  <a:pt x="2569621" y="1252209"/>
                </a:lnTo>
                <a:lnTo>
                  <a:pt x="2627875" y="1206664"/>
                </a:lnTo>
                <a:lnTo>
                  <a:pt x="2679495" y="1157334"/>
                </a:lnTo>
                <a:lnTo>
                  <a:pt x="2723428" y="1105305"/>
                </a:lnTo>
                <a:lnTo>
                  <a:pt x="2758623" y="1051664"/>
                </a:lnTo>
                <a:lnTo>
                  <a:pt x="2784026" y="997495"/>
                </a:lnTo>
                <a:lnTo>
                  <a:pt x="2798586" y="943885"/>
                </a:lnTo>
                <a:lnTo>
                  <a:pt x="2801470" y="917629"/>
                </a:lnTo>
                <a:lnTo>
                  <a:pt x="2801249" y="891920"/>
                </a:lnTo>
                <a:lnTo>
                  <a:pt x="2790963" y="842686"/>
                </a:lnTo>
                <a:lnTo>
                  <a:pt x="2766675" y="797268"/>
                </a:lnTo>
                <a:lnTo>
                  <a:pt x="2727333" y="756752"/>
                </a:lnTo>
                <a:lnTo>
                  <a:pt x="2671885" y="722224"/>
                </a:lnTo>
                <a:lnTo>
                  <a:pt x="2599277" y="694771"/>
                </a:lnTo>
                <a:lnTo>
                  <a:pt x="2556210" y="684036"/>
                </a:lnTo>
                <a:lnTo>
                  <a:pt x="2590023" y="664621"/>
                </a:lnTo>
                <a:lnTo>
                  <a:pt x="2645017" y="623391"/>
                </a:lnTo>
                <a:lnTo>
                  <a:pt x="2683971" y="579563"/>
                </a:lnTo>
                <a:lnTo>
                  <a:pt x="2707847" y="533855"/>
                </a:lnTo>
                <a:lnTo>
                  <a:pt x="2717611" y="486988"/>
                </a:lnTo>
                <a:lnTo>
                  <a:pt x="2717502" y="463345"/>
                </a:lnTo>
                <a:lnTo>
                  <a:pt x="2707904" y="416089"/>
                </a:lnTo>
                <a:lnTo>
                  <a:pt x="2686604" y="369475"/>
                </a:lnTo>
                <a:lnTo>
                  <a:pt x="2654565" y="324222"/>
                </a:lnTo>
                <a:lnTo>
                  <a:pt x="2612752" y="281050"/>
                </a:lnTo>
                <a:lnTo>
                  <a:pt x="2562128" y="240680"/>
                </a:lnTo>
                <a:lnTo>
                  <a:pt x="2503658" y="203831"/>
                </a:lnTo>
                <a:lnTo>
                  <a:pt x="2438306" y="171224"/>
                </a:lnTo>
                <a:lnTo>
                  <a:pt x="2428284" y="167070"/>
                </a:lnTo>
                <a:lnTo>
                  <a:pt x="759287" y="167070"/>
                </a:lnTo>
                <a:lnTo>
                  <a:pt x="701389" y="159333"/>
                </a:lnTo>
                <a:lnTo>
                  <a:pt x="645714" y="154651"/>
                </a:lnTo>
                <a:lnTo>
                  <a:pt x="592270" y="152882"/>
                </a:lnTo>
                <a:close/>
              </a:path>
              <a:path w="2801620" h="1541145">
                <a:moveTo>
                  <a:pt x="2295534" y="1373849"/>
                </a:moveTo>
                <a:lnTo>
                  <a:pt x="2064516" y="1373849"/>
                </a:lnTo>
                <a:lnTo>
                  <a:pt x="2101968" y="1381015"/>
                </a:lnTo>
                <a:lnTo>
                  <a:pt x="2139734" y="1385199"/>
                </a:lnTo>
                <a:lnTo>
                  <a:pt x="2177685" y="1386537"/>
                </a:lnTo>
                <a:lnTo>
                  <a:pt x="2215687" y="1385164"/>
                </a:lnTo>
                <a:lnTo>
                  <a:pt x="2253609" y="1381216"/>
                </a:lnTo>
                <a:lnTo>
                  <a:pt x="2291321" y="1374829"/>
                </a:lnTo>
                <a:lnTo>
                  <a:pt x="2295534" y="1373849"/>
                </a:lnTo>
                <a:close/>
              </a:path>
              <a:path w="2801620" h="1541145">
                <a:moveTo>
                  <a:pt x="1253475" y="0"/>
                </a:moveTo>
                <a:lnTo>
                  <a:pt x="1200754" y="758"/>
                </a:lnTo>
                <a:lnTo>
                  <a:pt x="1148513" y="3401"/>
                </a:lnTo>
                <a:lnTo>
                  <a:pt x="1097290" y="7963"/>
                </a:lnTo>
                <a:lnTo>
                  <a:pt x="1047624" y="14480"/>
                </a:lnTo>
                <a:lnTo>
                  <a:pt x="1000050" y="22990"/>
                </a:lnTo>
                <a:lnTo>
                  <a:pt x="955106" y="33527"/>
                </a:lnTo>
                <a:lnTo>
                  <a:pt x="913331" y="46127"/>
                </a:lnTo>
                <a:lnTo>
                  <a:pt x="875260" y="60826"/>
                </a:lnTo>
                <a:lnTo>
                  <a:pt x="812382" y="96667"/>
                </a:lnTo>
                <a:lnTo>
                  <a:pt x="770773" y="141335"/>
                </a:lnTo>
                <a:lnTo>
                  <a:pt x="759287" y="167070"/>
                </a:lnTo>
                <a:lnTo>
                  <a:pt x="1741174" y="167070"/>
                </a:lnTo>
                <a:lnTo>
                  <a:pt x="1728062" y="124762"/>
                </a:lnTo>
                <a:lnTo>
                  <a:pt x="1688932" y="88123"/>
                </a:lnTo>
                <a:lnTo>
                  <a:pt x="1628084" y="57439"/>
                </a:lnTo>
                <a:lnTo>
                  <a:pt x="1590858" y="44420"/>
                </a:lnTo>
                <a:lnTo>
                  <a:pt x="1549815" y="32997"/>
                </a:lnTo>
                <a:lnTo>
                  <a:pt x="1505492" y="23207"/>
                </a:lnTo>
                <a:lnTo>
                  <a:pt x="1458425" y="15085"/>
                </a:lnTo>
                <a:lnTo>
                  <a:pt x="1409153" y="8667"/>
                </a:lnTo>
                <a:lnTo>
                  <a:pt x="1358212" y="3990"/>
                </a:lnTo>
                <a:lnTo>
                  <a:pt x="1306141" y="1089"/>
                </a:lnTo>
                <a:lnTo>
                  <a:pt x="1253475" y="0"/>
                </a:lnTo>
                <a:close/>
              </a:path>
              <a:path w="2801620" h="1541145">
                <a:moveTo>
                  <a:pt x="2084902" y="96287"/>
                </a:moveTo>
                <a:lnTo>
                  <a:pt x="2042053" y="97013"/>
                </a:lnTo>
                <a:lnTo>
                  <a:pt x="1998930" y="99879"/>
                </a:lnTo>
                <a:lnTo>
                  <a:pt x="1955653" y="104976"/>
                </a:lnTo>
                <a:lnTo>
                  <a:pt x="1912342" y="112394"/>
                </a:lnTo>
                <a:lnTo>
                  <a:pt x="1869118" y="122222"/>
                </a:lnTo>
                <a:lnTo>
                  <a:pt x="1826102" y="134551"/>
                </a:lnTo>
                <a:lnTo>
                  <a:pt x="1783414" y="149470"/>
                </a:lnTo>
                <a:lnTo>
                  <a:pt x="1741174" y="167070"/>
                </a:lnTo>
                <a:lnTo>
                  <a:pt x="2428284" y="167070"/>
                </a:lnTo>
                <a:lnTo>
                  <a:pt x="2367036" y="143578"/>
                </a:lnTo>
                <a:lnTo>
                  <a:pt x="2329482" y="131841"/>
                </a:lnTo>
                <a:lnTo>
                  <a:pt x="2290811" y="121614"/>
                </a:lnTo>
                <a:lnTo>
                  <a:pt x="2251142" y="112987"/>
                </a:lnTo>
                <a:lnTo>
                  <a:pt x="2210596" y="106051"/>
                </a:lnTo>
                <a:lnTo>
                  <a:pt x="2169294" y="100896"/>
                </a:lnTo>
                <a:lnTo>
                  <a:pt x="2127356" y="97611"/>
                </a:lnTo>
                <a:lnTo>
                  <a:pt x="2084902" y="96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84092" y="3716248"/>
            <a:ext cx="1967657" cy="1083618"/>
          </a:xfrm>
          <a:custGeom>
            <a:avLst/>
            <a:gdLst/>
            <a:ahLst/>
            <a:cxnLst/>
            <a:rect l="l" t="t" r="r" b="b"/>
            <a:pathLst>
              <a:path w="2798445" h="1541145">
                <a:moveTo>
                  <a:pt x="278576" y="868784"/>
                </a:moveTo>
                <a:lnTo>
                  <a:pt x="209558" y="850075"/>
                </a:lnTo>
                <a:lnTo>
                  <a:pt x="150491" y="823413"/>
                </a:lnTo>
                <a:lnTo>
                  <a:pt x="101297" y="789832"/>
                </a:lnTo>
                <a:lnTo>
                  <a:pt x="61897" y="750361"/>
                </a:lnTo>
                <a:lnTo>
                  <a:pt x="32213" y="706032"/>
                </a:lnTo>
                <a:lnTo>
                  <a:pt x="12168" y="657877"/>
                </a:lnTo>
                <a:lnTo>
                  <a:pt x="1682" y="606927"/>
                </a:lnTo>
                <a:lnTo>
                  <a:pt x="0" y="580726"/>
                </a:lnTo>
                <a:lnTo>
                  <a:pt x="678" y="554213"/>
                </a:lnTo>
                <a:lnTo>
                  <a:pt x="9077" y="500766"/>
                </a:lnTo>
                <a:lnTo>
                  <a:pt x="26800" y="447619"/>
                </a:lnTo>
                <a:lnTo>
                  <a:pt x="53771" y="395802"/>
                </a:lnTo>
                <a:lnTo>
                  <a:pt x="89910" y="346346"/>
                </a:lnTo>
                <a:lnTo>
                  <a:pt x="135139" y="300284"/>
                </a:lnTo>
                <a:lnTo>
                  <a:pt x="189379" y="258646"/>
                </a:lnTo>
                <a:lnTo>
                  <a:pt x="252554" y="222463"/>
                </a:lnTo>
                <a:lnTo>
                  <a:pt x="287466" y="206741"/>
                </a:lnTo>
                <a:lnTo>
                  <a:pt x="324583" y="192768"/>
                </a:lnTo>
                <a:lnTo>
                  <a:pt x="363894" y="180676"/>
                </a:lnTo>
                <a:lnTo>
                  <a:pt x="405390" y="170591"/>
                </a:lnTo>
                <a:lnTo>
                  <a:pt x="449060" y="162645"/>
                </a:lnTo>
                <a:lnTo>
                  <a:pt x="494895" y="156965"/>
                </a:lnTo>
                <a:lnTo>
                  <a:pt x="542885" y="153680"/>
                </a:lnTo>
                <a:lnTo>
                  <a:pt x="593021" y="152919"/>
                </a:lnTo>
                <a:lnTo>
                  <a:pt x="645292" y="154811"/>
                </a:lnTo>
                <a:lnTo>
                  <a:pt x="699689" y="159485"/>
                </a:lnTo>
                <a:lnTo>
                  <a:pt x="756202" y="167071"/>
                </a:lnTo>
                <a:lnTo>
                  <a:pt x="767686" y="141336"/>
                </a:lnTo>
                <a:lnTo>
                  <a:pt x="809294" y="96666"/>
                </a:lnTo>
                <a:lnTo>
                  <a:pt x="872169" y="60825"/>
                </a:lnTo>
                <a:lnTo>
                  <a:pt x="910239" y="46126"/>
                </a:lnTo>
                <a:lnTo>
                  <a:pt x="952014" y="33526"/>
                </a:lnTo>
                <a:lnTo>
                  <a:pt x="996956" y="22989"/>
                </a:lnTo>
                <a:lnTo>
                  <a:pt x="1044529" y="14480"/>
                </a:lnTo>
                <a:lnTo>
                  <a:pt x="1094195" y="7962"/>
                </a:lnTo>
                <a:lnTo>
                  <a:pt x="1145417" y="3400"/>
                </a:lnTo>
                <a:lnTo>
                  <a:pt x="1197657" y="758"/>
                </a:lnTo>
                <a:lnTo>
                  <a:pt x="1250379" y="0"/>
                </a:lnTo>
                <a:lnTo>
                  <a:pt x="1303043" y="1089"/>
                </a:lnTo>
                <a:lnTo>
                  <a:pt x="1355115" y="3991"/>
                </a:lnTo>
                <a:lnTo>
                  <a:pt x="1406055" y="8668"/>
                </a:lnTo>
                <a:lnTo>
                  <a:pt x="1455327" y="15086"/>
                </a:lnTo>
                <a:lnTo>
                  <a:pt x="1502394" y="23208"/>
                </a:lnTo>
                <a:lnTo>
                  <a:pt x="1546717" y="32998"/>
                </a:lnTo>
                <a:lnTo>
                  <a:pt x="1587760" y="44421"/>
                </a:lnTo>
                <a:lnTo>
                  <a:pt x="1624986" y="57441"/>
                </a:lnTo>
                <a:lnTo>
                  <a:pt x="1685835" y="88125"/>
                </a:lnTo>
                <a:lnTo>
                  <a:pt x="1724965" y="124764"/>
                </a:lnTo>
                <a:lnTo>
                  <a:pt x="1738078" y="167071"/>
                </a:lnTo>
                <a:lnTo>
                  <a:pt x="1780318" y="149470"/>
                </a:lnTo>
                <a:lnTo>
                  <a:pt x="1823007" y="134550"/>
                </a:lnTo>
                <a:lnTo>
                  <a:pt x="1866023" y="122221"/>
                </a:lnTo>
                <a:lnTo>
                  <a:pt x="1909248" y="112392"/>
                </a:lnTo>
                <a:lnTo>
                  <a:pt x="1952559" y="104974"/>
                </a:lnTo>
                <a:lnTo>
                  <a:pt x="1995837" y="99876"/>
                </a:lnTo>
                <a:lnTo>
                  <a:pt x="2038960" y="97009"/>
                </a:lnTo>
                <a:lnTo>
                  <a:pt x="2081810" y="96283"/>
                </a:lnTo>
                <a:lnTo>
                  <a:pt x="2124264" y="97607"/>
                </a:lnTo>
                <a:lnTo>
                  <a:pt x="2166203" y="100891"/>
                </a:lnTo>
                <a:lnTo>
                  <a:pt x="2207506" y="106046"/>
                </a:lnTo>
                <a:lnTo>
                  <a:pt x="2248052" y="112982"/>
                </a:lnTo>
                <a:lnTo>
                  <a:pt x="2287721" y="121608"/>
                </a:lnTo>
                <a:lnTo>
                  <a:pt x="2326393" y="131834"/>
                </a:lnTo>
                <a:lnTo>
                  <a:pt x="2363946" y="143571"/>
                </a:lnTo>
                <a:lnTo>
                  <a:pt x="2400261" y="156728"/>
                </a:lnTo>
                <a:lnTo>
                  <a:pt x="2468693" y="186944"/>
                </a:lnTo>
                <a:lnTo>
                  <a:pt x="2530725" y="221762"/>
                </a:lnTo>
                <a:lnTo>
                  <a:pt x="2585393" y="260461"/>
                </a:lnTo>
                <a:lnTo>
                  <a:pt x="2631732" y="302322"/>
                </a:lnTo>
                <a:lnTo>
                  <a:pt x="2668779" y="346625"/>
                </a:lnTo>
                <a:lnTo>
                  <a:pt x="2695569" y="392648"/>
                </a:lnTo>
                <a:lnTo>
                  <a:pt x="2711138" y="439674"/>
                </a:lnTo>
                <a:lnTo>
                  <a:pt x="2714523" y="486980"/>
                </a:lnTo>
                <a:lnTo>
                  <a:pt x="2711345" y="510514"/>
                </a:lnTo>
                <a:lnTo>
                  <a:pt x="2694645" y="556892"/>
                </a:lnTo>
                <a:lnTo>
                  <a:pt x="2663350" y="601751"/>
                </a:lnTo>
                <a:lnTo>
                  <a:pt x="2616496" y="644371"/>
                </a:lnTo>
                <a:lnTo>
                  <a:pt x="2553119" y="684032"/>
                </a:lnTo>
                <a:lnTo>
                  <a:pt x="2596186" y="694767"/>
                </a:lnTo>
                <a:lnTo>
                  <a:pt x="2634700" y="707541"/>
                </a:lnTo>
                <a:lnTo>
                  <a:pt x="2698595" y="738667"/>
                </a:lnTo>
                <a:lnTo>
                  <a:pt x="2745857" y="776324"/>
                </a:lnTo>
                <a:lnTo>
                  <a:pt x="2777539" y="819426"/>
                </a:lnTo>
                <a:lnTo>
                  <a:pt x="2794693" y="866888"/>
                </a:lnTo>
                <a:lnTo>
                  <a:pt x="2798372" y="917623"/>
                </a:lnTo>
                <a:lnTo>
                  <a:pt x="2795487" y="943878"/>
                </a:lnTo>
                <a:lnTo>
                  <a:pt x="2780926" y="997488"/>
                </a:lnTo>
                <a:lnTo>
                  <a:pt x="2755522" y="1051656"/>
                </a:lnTo>
                <a:lnTo>
                  <a:pt x="2720326" y="1105297"/>
                </a:lnTo>
                <a:lnTo>
                  <a:pt x="2676392" y="1157325"/>
                </a:lnTo>
                <a:lnTo>
                  <a:pt x="2624772" y="1206655"/>
                </a:lnTo>
                <a:lnTo>
                  <a:pt x="2566518" y="1252200"/>
                </a:lnTo>
                <a:lnTo>
                  <a:pt x="2502683" y="1292875"/>
                </a:lnTo>
                <a:lnTo>
                  <a:pt x="2469001" y="1311047"/>
                </a:lnTo>
                <a:lnTo>
                  <a:pt x="2434319" y="1327594"/>
                </a:lnTo>
                <a:lnTo>
                  <a:pt x="2398768" y="1342380"/>
                </a:lnTo>
                <a:lnTo>
                  <a:pt x="2362480" y="1355270"/>
                </a:lnTo>
                <a:lnTo>
                  <a:pt x="2325585" y="1366128"/>
                </a:lnTo>
                <a:lnTo>
                  <a:pt x="2288217" y="1374819"/>
                </a:lnTo>
                <a:lnTo>
                  <a:pt x="2250506" y="1381206"/>
                </a:lnTo>
                <a:lnTo>
                  <a:pt x="2212583" y="1385154"/>
                </a:lnTo>
                <a:lnTo>
                  <a:pt x="2174581" y="1386527"/>
                </a:lnTo>
                <a:lnTo>
                  <a:pt x="2136632" y="1385189"/>
                </a:lnTo>
                <a:lnTo>
                  <a:pt x="2098865" y="1381005"/>
                </a:lnTo>
                <a:lnTo>
                  <a:pt x="2061414" y="1373839"/>
                </a:lnTo>
                <a:lnTo>
                  <a:pt x="2053366" y="1395040"/>
                </a:lnTo>
                <a:lnTo>
                  <a:pt x="2017458" y="1433910"/>
                </a:lnTo>
                <a:lnTo>
                  <a:pt x="1958814" y="1467616"/>
                </a:lnTo>
                <a:lnTo>
                  <a:pt x="1922345" y="1482365"/>
                </a:lnTo>
                <a:lnTo>
                  <a:pt x="1881848" y="1495620"/>
                </a:lnTo>
                <a:lnTo>
                  <a:pt x="1837875" y="1507314"/>
                </a:lnTo>
                <a:lnTo>
                  <a:pt x="1790976" y="1517379"/>
                </a:lnTo>
                <a:lnTo>
                  <a:pt x="1741705" y="1525749"/>
                </a:lnTo>
                <a:lnTo>
                  <a:pt x="1690613" y="1532354"/>
                </a:lnTo>
                <a:lnTo>
                  <a:pt x="1638252" y="1537128"/>
                </a:lnTo>
                <a:lnTo>
                  <a:pt x="1585174" y="1540004"/>
                </a:lnTo>
                <a:lnTo>
                  <a:pt x="1531930" y="1540913"/>
                </a:lnTo>
                <a:lnTo>
                  <a:pt x="1479073" y="1539788"/>
                </a:lnTo>
                <a:lnTo>
                  <a:pt x="1427155" y="1536561"/>
                </a:lnTo>
                <a:lnTo>
                  <a:pt x="1376727" y="1531165"/>
                </a:lnTo>
                <a:lnTo>
                  <a:pt x="1328341" y="1523533"/>
                </a:lnTo>
                <a:lnTo>
                  <a:pt x="1282549" y="1513596"/>
                </a:lnTo>
                <a:lnTo>
                  <a:pt x="1239904" y="1501287"/>
                </a:lnTo>
                <a:lnTo>
                  <a:pt x="1200956" y="1486539"/>
                </a:lnTo>
                <a:lnTo>
                  <a:pt x="1166258" y="1469283"/>
                </a:lnTo>
                <a:lnTo>
                  <a:pt x="1111819" y="1426981"/>
                </a:lnTo>
                <a:lnTo>
                  <a:pt x="1081001" y="1373839"/>
                </a:lnTo>
                <a:lnTo>
                  <a:pt x="1049691" y="1389937"/>
                </a:lnTo>
                <a:lnTo>
                  <a:pt x="983407" y="1416907"/>
                </a:lnTo>
                <a:lnTo>
                  <a:pt x="913056" y="1437179"/>
                </a:lnTo>
                <a:lnTo>
                  <a:pt x="839620" y="1451078"/>
                </a:lnTo>
                <a:lnTo>
                  <a:pt x="764082" y="1458930"/>
                </a:lnTo>
                <a:lnTo>
                  <a:pt x="725833" y="1460689"/>
                </a:lnTo>
                <a:lnTo>
                  <a:pt x="687426" y="1461058"/>
                </a:lnTo>
                <a:lnTo>
                  <a:pt x="648985" y="1460078"/>
                </a:lnTo>
                <a:lnTo>
                  <a:pt x="610633" y="1457788"/>
                </a:lnTo>
                <a:lnTo>
                  <a:pt x="572492" y="1454231"/>
                </a:lnTo>
                <a:lnTo>
                  <a:pt x="534686" y="1449446"/>
                </a:lnTo>
                <a:lnTo>
                  <a:pt x="460568" y="1436356"/>
                </a:lnTo>
                <a:lnTo>
                  <a:pt x="389261" y="1418843"/>
                </a:lnTo>
                <a:lnTo>
                  <a:pt x="321749" y="1397233"/>
                </a:lnTo>
                <a:lnTo>
                  <a:pt x="259013" y="1371849"/>
                </a:lnTo>
                <a:lnTo>
                  <a:pt x="202036" y="1343018"/>
                </a:lnTo>
                <a:lnTo>
                  <a:pt x="151802" y="1311065"/>
                </a:lnTo>
                <a:lnTo>
                  <a:pt x="109292" y="1276313"/>
                </a:lnTo>
                <a:lnTo>
                  <a:pt x="75489" y="1239089"/>
                </a:lnTo>
                <a:lnTo>
                  <a:pt x="51376" y="1199718"/>
                </a:lnTo>
                <a:lnTo>
                  <a:pt x="37935" y="1158524"/>
                </a:lnTo>
                <a:lnTo>
                  <a:pt x="35524" y="1137345"/>
                </a:lnTo>
                <a:lnTo>
                  <a:pt x="36150" y="1115832"/>
                </a:lnTo>
                <a:lnTo>
                  <a:pt x="47002" y="1071968"/>
                </a:lnTo>
                <a:lnTo>
                  <a:pt x="71475" y="1027256"/>
                </a:lnTo>
                <a:lnTo>
                  <a:pt x="110551" y="982022"/>
                </a:lnTo>
                <a:lnTo>
                  <a:pt x="165212" y="936591"/>
                </a:lnTo>
                <a:lnTo>
                  <a:pt x="198694" y="913902"/>
                </a:lnTo>
                <a:lnTo>
                  <a:pt x="236441" y="891287"/>
                </a:lnTo>
                <a:lnTo>
                  <a:pt x="278576" y="868784"/>
                </a:lnTo>
                <a:close/>
              </a:path>
            </a:pathLst>
          </a:custGeom>
          <a:ln w="178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87633" y="3950747"/>
            <a:ext cx="1353294" cy="584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4232" indent="-394678">
              <a:lnSpc>
                <a:spcPct val="107900"/>
              </a:lnSpc>
            </a:pPr>
            <a:r>
              <a:rPr sz="1758" spc="-25" dirty="0">
                <a:solidFill>
                  <a:prstClr val="black"/>
                </a:solidFill>
                <a:cs typeface="Calibri"/>
              </a:rPr>
              <a:t>~ </a:t>
            </a:r>
            <a:r>
              <a:rPr sz="1758" spc="-7" dirty="0">
                <a:solidFill>
                  <a:prstClr val="black"/>
                </a:solidFill>
                <a:cs typeface="Calibri"/>
              </a:rPr>
              <a:t>2k </a:t>
            </a:r>
            <a:r>
              <a:rPr sz="1758" spc="7" dirty="0">
                <a:solidFill>
                  <a:prstClr val="black"/>
                </a:solidFill>
                <a:cs typeface="Calibri"/>
              </a:rPr>
              <a:t>windows</a:t>
            </a:r>
            <a:r>
              <a:rPr sz="1758" spc="-172" dirty="0">
                <a:solidFill>
                  <a:prstClr val="black"/>
                </a:solidFill>
                <a:cs typeface="Calibri"/>
              </a:rPr>
              <a:t> </a:t>
            </a:r>
            <a:r>
              <a:rPr sz="1758" spc="-46" dirty="0">
                <a:solidFill>
                  <a:prstClr val="black"/>
                </a:solidFill>
                <a:cs typeface="Calibri"/>
              </a:rPr>
              <a:t>/  </a:t>
            </a:r>
            <a:r>
              <a:rPr sz="1758" spc="18" dirty="0">
                <a:solidFill>
                  <a:prstClr val="black"/>
                </a:solidFill>
                <a:cs typeface="Calibri"/>
              </a:rPr>
              <a:t>image</a:t>
            </a:r>
            <a:endParaRPr sz="1758">
              <a:solidFill>
                <a:prstClr val="black"/>
              </a:solidFill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22689" y="3579198"/>
            <a:ext cx="1284536" cy="1244798"/>
          </a:xfrm>
          <a:custGeom>
            <a:avLst/>
            <a:gdLst/>
            <a:ahLst/>
            <a:cxnLst/>
            <a:rect l="l" t="t" r="r" b="b"/>
            <a:pathLst>
              <a:path w="1826895" h="1770379">
                <a:moveTo>
                  <a:pt x="1552663" y="0"/>
                </a:moveTo>
                <a:lnTo>
                  <a:pt x="274002" y="0"/>
                </a:lnTo>
                <a:lnTo>
                  <a:pt x="252600" y="2664"/>
                </a:lnTo>
                <a:lnTo>
                  <a:pt x="211202" y="23385"/>
                </a:lnTo>
                <a:lnTo>
                  <a:pt x="172087" y="63315"/>
                </a:lnTo>
                <a:lnTo>
                  <a:pt x="135745" y="120877"/>
                </a:lnTo>
                <a:lnTo>
                  <a:pt x="118765" y="155777"/>
                </a:lnTo>
                <a:lnTo>
                  <a:pt x="102662" y="194493"/>
                </a:lnTo>
                <a:lnTo>
                  <a:pt x="87496" y="236828"/>
                </a:lnTo>
                <a:lnTo>
                  <a:pt x="73329" y="282584"/>
                </a:lnTo>
                <a:lnTo>
                  <a:pt x="60221" y="331566"/>
                </a:lnTo>
                <a:lnTo>
                  <a:pt x="48233" y="383574"/>
                </a:lnTo>
                <a:lnTo>
                  <a:pt x="37427" y="438413"/>
                </a:lnTo>
                <a:lnTo>
                  <a:pt x="27864" y="495885"/>
                </a:lnTo>
                <a:lnTo>
                  <a:pt x="19604" y="555792"/>
                </a:lnTo>
                <a:lnTo>
                  <a:pt x="12709" y="617938"/>
                </a:lnTo>
                <a:lnTo>
                  <a:pt x="7240" y="682125"/>
                </a:lnTo>
                <a:lnTo>
                  <a:pt x="3258" y="748156"/>
                </a:lnTo>
                <a:lnTo>
                  <a:pt x="824" y="815833"/>
                </a:lnTo>
                <a:lnTo>
                  <a:pt x="0" y="884961"/>
                </a:lnTo>
                <a:lnTo>
                  <a:pt x="824" y="954088"/>
                </a:lnTo>
                <a:lnTo>
                  <a:pt x="3258" y="1021767"/>
                </a:lnTo>
                <a:lnTo>
                  <a:pt x="7240" y="1087798"/>
                </a:lnTo>
                <a:lnTo>
                  <a:pt x="12709" y="1151985"/>
                </a:lnTo>
                <a:lnTo>
                  <a:pt x="19604" y="1214132"/>
                </a:lnTo>
                <a:lnTo>
                  <a:pt x="27864" y="1274040"/>
                </a:lnTo>
                <a:lnTo>
                  <a:pt x="37427" y="1331512"/>
                </a:lnTo>
                <a:lnTo>
                  <a:pt x="48233" y="1386352"/>
                </a:lnTo>
                <a:lnTo>
                  <a:pt x="60221" y="1438361"/>
                </a:lnTo>
                <a:lnTo>
                  <a:pt x="73329" y="1487343"/>
                </a:lnTo>
                <a:lnTo>
                  <a:pt x="87496" y="1533101"/>
                </a:lnTo>
                <a:lnTo>
                  <a:pt x="102662" y="1575437"/>
                </a:lnTo>
                <a:lnTo>
                  <a:pt x="118765" y="1614154"/>
                </a:lnTo>
                <a:lnTo>
                  <a:pt x="135745" y="1649054"/>
                </a:lnTo>
                <a:lnTo>
                  <a:pt x="172087" y="1706617"/>
                </a:lnTo>
                <a:lnTo>
                  <a:pt x="211202" y="1746549"/>
                </a:lnTo>
                <a:lnTo>
                  <a:pt x="252600" y="1767271"/>
                </a:lnTo>
                <a:lnTo>
                  <a:pt x="274002" y="1769935"/>
                </a:lnTo>
                <a:lnTo>
                  <a:pt x="1552663" y="1769935"/>
                </a:lnTo>
                <a:lnTo>
                  <a:pt x="1595019" y="1759410"/>
                </a:lnTo>
                <a:lnTo>
                  <a:pt x="1635337" y="1728886"/>
                </a:lnTo>
                <a:lnTo>
                  <a:pt x="1673126" y="1679941"/>
                </a:lnTo>
                <a:lnTo>
                  <a:pt x="1707900" y="1614154"/>
                </a:lnTo>
                <a:lnTo>
                  <a:pt x="1724003" y="1575437"/>
                </a:lnTo>
                <a:lnTo>
                  <a:pt x="1739169" y="1533101"/>
                </a:lnTo>
                <a:lnTo>
                  <a:pt x="1753336" y="1487343"/>
                </a:lnTo>
                <a:lnTo>
                  <a:pt x="1766444" y="1438361"/>
                </a:lnTo>
                <a:lnTo>
                  <a:pt x="1778432" y="1386352"/>
                </a:lnTo>
                <a:lnTo>
                  <a:pt x="1789238" y="1331512"/>
                </a:lnTo>
                <a:lnTo>
                  <a:pt x="1798801" y="1274040"/>
                </a:lnTo>
                <a:lnTo>
                  <a:pt x="1807061" y="1214132"/>
                </a:lnTo>
                <a:lnTo>
                  <a:pt x="1813956" y="1151985"/>
                </a:lnTo>
                <a:lnTo>
                  <a:pt x="1819425" y="1087798"/>
                </a:lnTo>
                <a:lnTo>
                  <a:pt x="1823407" y="1021767"/>
                </a:lnTo>
                <a:lnTo>
                  <a:pt x="1825841" y="954088"/>
                </a:lnTo>
                <a:lnTo>
                  <a:pt x="1826666" y="884961"/>
                </a:lnTo>
                <a:lnTo>
                  <a:pt x="1825841" y="815833"/>
                </a:lnTo>
                <a:lnTo>
                  <a:pt x="1823407" y="748156"/>
                </a:lnTo>
                <a:lnTo>
                  <a:pt x="1819425" y="682125"/>
                </a:lnTo>
                <a:lnTo>
                  <a:pt x="1813956" y="617938"/>
                </a:lnTo>
                <a:lnTo>
                  <a:pt x="1807061" y="555792"/>
                </a:lnTo>
                <a:lnTo>
                  <a:pt x="1798801" y="495885"/>
                </a:lnTo>
                <a:lnTo>
                  <a:pt x="1789238" y="438413"/>
                </a:lnTo>
                <a:lnTo>
                  <a:pt x="1778432" y="383574"/>
                </a:lnTo>
                <a:lnTo>
                  <a:pt x="1766444" y="331566"/>
                </a:lnTo>
                <a:lnTo>
                  <a:pt x="1753336" y="282584"/>
                </a:lnTo>
                <a:lnTo>
                  <a:pt x="1739169" y="236828"/>
                </a:lnTo>
                <a:lnTo>
                  <a:pt x="1724003" y="194493"/>
                </a:lnTo>
                <a:lnTo>
                  <a:pt x="1707900" y="155777"/>
                </a:lnTo>
                <a:lnTo>
                  <a:pt x="1690921" y="120877"/>
                </a:lnTo>
                <a:lnTo>
                  <a:pt x="1654578" y="63315"/>
                </a:lnTo>
                <a:lnTo>
                  <a:pt x="1615463" y="23385"/>
                </a:lnTo>
                <a:lnTo>
                  <a:pt x="1574066" y="2664"/>
                </a:lnTo>
                <a:lnTo>
                  <a:pt x="15526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22703" y="3579167"/>
            <a:ext cx="1284536" cy="1251049"/>
          </a:xfrm>
          <a:custGeom>
            <a:avLst/>
            <a:gdLst/>
            <a:ahLst/>
            <a:cxnLst/>
            <a:rect l="l" t="t" r="r" b="b"/>
            <a:pathLst>
              <a:path w="1826895" h="1779270">
                <a:moveTo>
                  <a:pt x="273994" y="8939"/>
                </a:moveTo>
                <a:lnTo>
                  <a:pt x="1552670" y="8939"/>
                </a:lnTo>
                <a:lnTo>
                  <a:pt x="1595025" y="17145"/>
                </a:lnTo>
                <a:lnTo>
                  <a:pt x="1635340" y="45790"/>
                </a:lnTo>
                <a:lnTo>
                  <a:pt x="1673129" y="93250"/>
                </a:lnTo>
                <a:lnTo>
                  <a:pt x="1707902" y="157900"/>
                </a:lnTo>
                <a:lnTo>
                  <a:pt x="1724004" y="196163"/>
                </a:lnTo>
                <a:lnTo>
                  <a:pt x="1739170" y="238115"/>
                </a:lnTo>
                <a:lnTo>
                  <a:pt x="1753337" y="283553"/>
                </a:lnTo>
                <a:lnTo>
                  <a:pt x="1766445" y="332273"/>
                </a:lnTo>
                <a:lnTo>
                  <a:pt x="1778432" y="384072"/>
                </a:lnTo>
                <a:lnTo>
                  <a:pt x="1789238" y="438748"/>
                </a:lnTo>
                <a:lnTo>
                  <a:pt x="1798801" y="496097"/>
                </a:lnTo>
                <a:lnTo>
                  <a:pt x="1807060" y="555916"/>
                </a:lnTo>
                <a:lnTo>
                  <a:pt x="1813955" y="618003"/>
                </a:lnTo>
                <a:lnTo>
                  <a:pt x="1819424" y="682154"/>
                </a:lnTo>
                <a:lnTo>
                  <a:pt x="1823406" y="748166"/>
                </a:lnTo>
                <a:lnTo>
                  <a:pt x="1825840" y="815837"/>
                </a:lnTo>
                <a:lnTo>
                  <a:pt x="1826665" y="884963"/>
                </a:lnTo>
                <a:lnTo>
                  <a:pt x="1825840" y="954090"/>
                </a:lnTo>
                <a:lnTo>
                  <a:pt x="1823406" y="1021774"/>
                </a:lnTo>
                <a:lnTo>
                  <a:pt x="1819424" y="1087823"/>
                </a:lnTo>
                <a:lnTo>
                  <a:pt x="1813955" y="1152046"/>
                </a:lnTo>
                <a:lnTo>
                  <a:pt x="1807060" y="1214250"/>
                </a:lnTo>
                <a:lnTo>
                  <a:pt x="1798801" y="1274245"/>
                </a:lnTo>
                <a:lnTo>
                  <a:pt x="1789238" y="1331840"/>
                </a:lnTo>
                <a:lnTo>
                  <a:pt x="1778432" y="1386842"/>
                </a:lnTo>
                <a:lnTo>
                  <a:pt x="1766445" y="1439060"/>
                </a:lnTo>
                <a:lnTo>
                  <a:pt x="1753337" y="1488303"/>
                </a:lnTo>
                <a:lnTo>
                  <a:pt x="1739170" y="1534379"/>
                </a:lnTo>
                <a:lnTo>
                  <a:pt x="1724004" y="1577098"/>
                </a:lnTo>
                <a:lnTo>
                  <a:pt x="1707902" y="1616267"/>
                </a:lnTo>
                <a:lnTo>
                  <a:pt x="1690923" y="1651695"/>
                </a:lnTo>
                <a:lnTo>
                  <a:pt x="1654581" y="1710563"/>
                </a:lnTo>
                <a:lnTo>
                  <a:pt x="1615468" y="1752169"/>
                </a:lnTo>
                <a:lnTo>
                  <a:pt x="1574072" y="1774984"/>
                </a:lnTo>
                <a:lnTo>
                  <a:pt x="1552670" y="1778865"/>
                </a:lnTo>
                <a:lnTo>
                  <a:pt x="273994" y="1778865"/>
                </a:lnTo>
                <a:lnTo>
                  <a:pt x="231640" y="1766021"/>
                </a:lnTo>
                <a:lnTo>
                  <a:pt x="191324" y="1733619"/>
                </a:lnTo>
                <a:lnTo>
                  <a:pt x="153535" y="1683191"/>
                </a:lnTo>
                <a:lnTo>
                  <a:pt x="118763" y="1616267"/>
                </a:lnTo>
                <a:lnTo>
                  <a:pt x="102660" y="1577098"/>
                </a:lnTo>
                <a:lnTo>
                  <a:pt x="87495" y="1534379"/>
                </a:lnTo>
                <a:lnTo>
                  <a:pt x="73328" y="1488303"/>
                </a:lnTo>
                <a:lnTo>
                  <a:pt x="60220" y="1439060"/>
                </a:lnTo>
                <a:lnTo>
                  <a:pt x="48233" y="1386842"/>
                </a:lnTo>
                <a:lnTo>
                  <a:pt x="37427" y="1331840"/>
                </a:lnTo>
                <a:lnTo>
                  <a:pt x="27864" y="1274245"/>
                </a:lnTo>
                <a:lnTo>
                  <a:pt x="19604" y="1214250"/>
                </a:lnTo>
                <a:lnTo>
                  <a:pt x="12709" y="1152046"/>
                </a:lnTo>
                <a:lnTo>
                  <a:pt x="7240" y="1087823"/>
                </a:lnTo>
                <a:lnTo>
                  <a:pt x="3258" y="1021774"/>
                </a:lnTo>
                <a:lnTo>
                  <a:pt x="824" y="954090"/>
                </a:lnTo>
                <a:lnTo>
                  <a:pt x="0" y="884963"/>
                </a:lnTo>
                <a:lnTo>
                  <a:pt x="824" y="815836"/>
                </a:lnTo>
                <a:lnTo>
                  <a:pt x="3258" y="748159"/>
                </a:lnTo>
                <a:lnTo>
                  <a:pt x="7240" y="682128"/>
                </a:lnTo>
                <a:lnTo>
                  <a:pt x="12709" y="617941"/>
                </a:lnTo>
                <a:lnTo>
                  <a:pt x="19604" y="555796"/>
                </a:lnTo>
                <a:lnTo>
                  <a:pt x="27864" y="495888"/>
                </a:lnTo>
                <a:lnTo>
                  <a:pt x="37427" y="438417"/>
                </a:lnTo>
                <a:lnTo>
                  <a:pt x="48233" y="383578"/>
                </a:lnTo>
                <a:lnTo>
                  <a:pt x="60220" y="331569"/>
                </a:lnTo>
                <a:lnTo>
                  <a:pt x="73328" y="282588"/>
                </a:lnTo>
                <a:lnTo>
                  <a:pt x="87495" y="236831"/>
                </a:lnTo>
                <a:lnTo>
                  <a:pt x="102660" y="194495"/>
                </a:lnTo>
                <a:lnTo>
                  <a:pt x="118763" y="155779"/>
                </a:lnTo>
                <a:lnTo>
                  <a:pt x="135742" y="120879"/>
                </a:lnTo>
                <a:lnTo>
                  <a:pt x="172083" y="63316"/>
                </a:lnTo>
                <a:lnTo>
                  <a:pt x="211196" y="23385"/>
                </a:lnTo>
                <a:lnTo>
                  <a:pt x="252593" y="2664"/>
                </a:lnTo>
                <a:lnTo>
                  <a:pt x="273994" y="0"/>
                </a:lnTo>
              </a:path>
            </a:pathLst>
          </a:custGeom>
          <a:ln w="178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556422" y="3894178"/>
            <a:ext cx="817066" cy="584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4305" indent="-214751">
              <a:lnSpc>
                <a:spcPct val="107900"/>
              </a:lnSpc>
            </a:pPr>
            <a:r>
              <a:rPr sz="1758" spc="-11" dirty="0">
                <a:solidFill>
                  <a:prstClr val="black"/>
                </a:solidFill>
                <a:cs typeface="Calibri"/>
              </a:rPr>
              <a:t>pe</a:t>
            </a:r>
            <a:r>
              <a:rPr sz="1758" spc="-46" dirty="0">
                <a:solidFill>
                  <a:prstClr val="black"/>
                </a:solidFill>
                <a:cs typeface="Calibri"/>
              </a:rPr>
              <a:t>r</a:t>
            </a:r>
            <a:r>
              <a:rPr sz="1758" spc="25" dirty="0">
                <a:solidFill>
                  <a:prstClr val="black"/>
                </a:solidFill>
                <a:cs typeface="Calibri"/>
              </a:rPr>
              <a:t>-class </a:t>
            </a:r>
            <a:r>
              <a:rPr sz="1758" spc="18" dirty="0">
                <a:solidFill>
                  <a:prstClr val="black"/>
                </a:solidFill>
                <a:cs typeface="Calibri"/>
              </a:rPr>
              <a:t> </a:t>
            </a:r>
            <a:r>
              <a:rPr sz="1758" spc="-84" dirty="0">
                <a:solidFill>
                  <a:prstClr val="black"/>
                </a:solidFill>
                <a:cs typeface="Calibri"/>
              </a:rPr>
              <a:t>SVM</a:t>
            </a:r>
            <a:endParaRPr sz="1758">
              <a:solidFill>
                <a:prstClr val="black"/>
              </a:solidFill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911682" y="3496687"/>
            <a:ext cx="158055" cy="213866"/>
          </a:xfrm>
          <a:custGeom>
            <a:avLst/>
            <a:gdLst/>
            <a:ahLst/>
            <a:cxnLst/>
            <a:rect l="l" t="t" r="r" b="b"/>
            <a:pathLst>
              <a:path w="224790" h="304164">
                <a:moveTo>
                  <a:pt x="0" y="0"/>
                </a:moveTo>
                <a:lnTo>
                  <a:pt x="1714" y="110909"/>
                </a:lnTo>
                <a:lnTo>
                  <a:pt x="224688" y="303657"/>
                </a:lnTo>
                <a:lnTo>
                  <a:pt x="222973" y="1927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911690" y="3496655"/>
            <a:ext cx="158055" cy="213866"/>
          </a:xfrm>
          <a:custGeom>
            <a:avLst/>
            <a:gdLst/>
            <a:ahLst/>
            <a:cxnLst/>
            <a:rect l="l" t="t" r="r" b="b"/>
            <a:pathLst>
              <a:path w="224790" h="304164">
                <a:moveTo>
                  <a:pt x="1730" y="110915"/>
                </a:moveTo>
                <a:lnTo>
                  <a:pt x="224688" y="303658"/>
                </a:lnTo>
                <a:lnTo>
                  <a:pt x="222975" y="192743"/>
                </a:lnTo>
                <a:lnTo>
                  <a:pt x="0" y="0"/>
                </a:lnTo>
                <a:lnTo>
                  <a:pt x="1730" y="110915"/>
                </a:lnTo>
                <a:close/>
              </a:path>
            </a:pathLst>
          </a:custGeom>
          <a:ln w="17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868100" y="3610593"/>
            <a:ext cx="116979" cy="0"/>
          </a:xfrm>
          <a:custGeom>
            <a:avLst/>
            <a:gdLst/>
            <a:ahLst/>
            <a:cxnLst/>
            <a:rect l="l" t="t" r="r" b="b"/>
            <a:pathLst>
              <a:path w="166370">
                <a:moveTo>
                  <a:pt x="0" y="0"/>
                </a:moveTo>
                <a:lnTo>
                  <a:pt x="166370" y="0"/>
                </a:lnTo>
                <a:lnTo>
                  <a:pt x="83194" y="0"/>
                </a:lnTo>
              </a:path>
            </a:pathLst>
          </a:custGeom>
          <a:ln w="178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823948" y="3496687"/>
            <a:ext cx="158055" cy="213866"/>
          </a:xfrm>
          <a:custGeom>
            <a:avLst/>
            <a:gdLst/>
            <a:ahLst/>
            <a:cxnLst/>
            <a:rect l="l" t="t" r="r" b="b"/>
            <a:pathLst>
              <a:path w="224790" h="304164">
                <a:moveTo>
                  <a:pt x="0" y="0"/>
                </a:moveTo>
                <a:lnTo>
                  <a:pt x="1714" y="110909"/>
                </a:lnTo>
                <a:lnTo>
                  <a:pt x="224688" y="303657"/>
                </a:lnTo>
                <a:lnTo>
                  <a:pt x="222973" y="1927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7823959" y="3496655"/>
            <a:ext cx="158055" cy="213866"/>
          </a:xfrm>
          <a:custGeom>
            <a:avLst/>
            <a:gdLst/>
            <a:ahLst/>
            <a:cxnLst/>
            <a:rect l="l" t="t" r="r" b="b"/>
            <a:pathLst>
              <a:path w="224790" h="304164">
                <a:moveTo>
                  <a:pt x="1713" y="110915"/>
                </a:moveTo>
                <a:lnTo>
                  <a:pt x="224688" y="303658"/>
                </a:lnTo>
                <a:lnTo>
                  <a:pt x="222975" y="192743"/>
                </a:lnTo>
                <a:lnTo>
                  <a:pt x="0" y="0"/>
                </a:lnTo>
                <a:lnTo>
                  <a:pt x="1713" y="110915"/>
                </a:lnTo>
                <a:close/>
              </a:path>
            </a:pathLst>
          </a:custGeom>
          <a:ln w="1785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663389" y="3549538"/>
            <a:ext cx="233958" cy="118765"/>
          </a:xfrm>
          <a:custGeom>
            <a:avLst/>
            <a:gdLst/>
            <a:ahLst/>
            <a:cxnLst/>
            <a:rect l="l" t="t" r="r" b="b"/>
            <a:pathLst>
              <a:path w="332740" h="168910">
                <a:moveTo>
                  <a:pt x="0" y="0"/>
                </a:moveTo>
                <a:lnTo>
                  <a:pt x="332740" y="76625"/>
                </a:lnTo>
                <a:lnTo>
                  <a:pt x="166370" y="168554"/>
                </a:lnTo>
              </a:path>
            </a:pathLst>
          </a:custGeom>
          <a:ln w="178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604884" y="3474139"/>
            <a:ext cx="116979" cy="129480"/>
          </a:xfrm>
          <a:custGeom>
            <a:avLst/>
            <a:gdLst/>
            <a:ahLst/>
            <a:cxnLst/>
            <a:rect l="l" t="t" r="r" b="b"/>
            <a:pathLst>
              <a:path w="166370" h="184150">
                <a:moveTo>
                  <a:pt x="0" y="0"/>
                </a:moveTo>
                <a:lnTo>
                  <a:pt x="166382" y="0"/>
                </a:lnTo>
                <a:lnTo>
                  <a:pt x="166382" y="183896"/>
                </a:lnTo>
                <a:lnTo>
                  <a:pt x="0" y="18389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613778" y="3472318"/>
            <a:ext cx="112961" cy="138410"/>
          </a:xfrm>
          <a:custGeom>
            <a:avLst/>
            <a:gdLst/>
            <a:ahLst/>
            <a:cxnLst/>
            <a:rect l="l" t="t" r="r" b="b"/>
            <a:pathLst>
              <a:path w="160654" h="196850">
                <a:moveTo>
                  <a:pt x="0" y="0"/>
                </a:moveTo>
                <a:lnTo>
                  <a:pt x="160606" y="0"/>
                </a:lnTo>
                <a:lnTo>
                  <a:pt x="160606" y="196658"/>
                </a:lnTo>
                <a:lnTo>
                  <a:pt x="0" y="196658"/>
                </a:lnTo>
                <a:lnTo>
                  <a:pt x="0" y="0"/>
                </a:lnTo>
                <a:close/>
              </a:path>
            </a:pathLst>
          </a:custGeom>
          <a:ln w="1785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12452" y="3474116"/>
            <a:ext cx="351830" cy="73670"/>
          </a:xfrm>
          <a:custGeom>
            <a:avLst/>
            <a:gdLst/>
            <a:ahLst/>
            <a:cxnLst/>
            <a:rect l="l" t="t" r="r" b="b"/>
            <a:pathLst>
              <a:path w="500379" h="104775">
                <a:moveTo>
                  <a:pt x="0" y="0"/>
                </a:moveTo>
                <a:lnTo>
                  <a:pt x="499931" y="104711"/>
                </a:lnTo>
                <a:lnTo>
                  <a:pt x="499931" y="104711"/>
                </a:lnTo>
              </a:path>
            </a:pathLst>
          </a:custGeom>
          <a:ln w="17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12452" y="3547741"/>
            <a:ext cx="351830" cy="55811"/>
          </a:xfrm>
          <a:custGeom>
            <a:avLst/>
            <a:gdLst/>
            <a:ahLst/>
            <a:cxnLst/>
            <a:rect l="l" t="t" r="r" b="b"/>
            <a:pathLst>
              <a:path w="500379" h="79375">
                <a:moveTo>
                  <a:pt x="0" y="79181"/>
                </a:moveTo>
                <a:lnTo>
                  <a:pt x="499931" y="0"/>
                </a:lnTo>
                <a:lnTo>
                  <a:pt x="499931" y="0"/>
                </a:lnTo>
              </a:path>
            </a:pathLst>
          </a:custGeom>
          <a:ln w="17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663374" y="3538790"/>
            <a:ext cx="116979" cy="129480"/>
          </a:xfrm>
          <a:custGeom>
            <a:avLst/>
            <a:gdLst/>
            <a:ahLst/>
            <a:cxnLst/>
            <a:rect l="l" t="t" r="r" b="b"/>
            <a:pathLst>
              <a:path w="166370" h="184150">
                <a:moveTo>
                  <a:pt x="0" y="0"/>
                </a:moveTo>
                <a:lnTo>
                  <a:pt x="166382" y="0"/>
                </a:lnTo>
                <a:lnTo>
                  <a:pt x="166382" y="183883"/>
                </a:lnTo>
                <a:lnTo>
                  <a:pt x="0" y="183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663966" y="3547741"/>
            <a:ext cx="125909" cy="125909"/>
          </a:xfrm>
          <a:custGeom>
            <a:avLst/>
            <a:gdLst/>
            <a:ahLst/>
            <a:cxnLst/>
            <a:rect l="l" t="t" r="r" b="b"/>
            <a:pathLst>
              <a:path w="179070" h="179070">
                <a:moveTo>
                  <a:pt x="0" y="0"/>
                </a:moveTo>
                <a:lnTo>
                  <a:pt x="178451" y="0"/>
                </a:lnTo>
                <a:lnTo>
                  <a:pt x="178451" y="178780"/>
                </a:lnTo>
                <a:lnTo>
                  <a:pt x="0" y="178780"/>
                </a:lnTo>
                <a:lnTo>
                  <a:pt x="0" y="0"/>
                </a:lnTo>
                <a:close/>
              </a:path>
            </a:pathLst>
          </a:custGeom>
          <a:ln w="178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36969" y="3409488"/>
            <a:ext cx="292447" cy="323255"/>
          </a:xfrm>
          <a:custGeom>
            <a:avLst/>
            <a:gdLst/>
            <a:ahLst/>
            <a:cxnLst/>
            <a:rect l="l" t="t" r="r" b="b"/>
            <a:pathLst>
              <a:path w="415925" h="459739">
                <a:moveTo>
                  <a:pt x="0" y="0"/>
                </a:moveTo>
                <a:lnTo>
                  <a:pt x="415925" y="0"/>
                </a:lnTo>
                <a:lnTo>
                  <a:pt x="415925" y="459727"/>
                </a:lnTo>
                <a:lnTo>
                  <a:pt x="0" y="4597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136978" y="3409465"/>
            <a:ext cx="301377" cy="326827"/>
          </a:xfrm>
          <a:custGeom>
            <a:avLst/>
            <a:gdLst/>
            <a:ahLst/>
            <a:cxnLst/>
            <a:rect l="l" t="t" r="r" b="b"/>
            <a:pathLst>
              <a:path w="428625" h="464820">
                <a:moveTo>
                  <a:pt x="0" y="0"/>
                </a:moveTo>
                <a:lnTo>
                  <a:pt x="428283" y="0"/>
                </a:lnTo>
                <a:lnTo>
                  <a:pt x="428283" y="464829"/>
                </a:lnTo>
                <a:lnTo>
                  <a:pt x="0" y="464829"/>
                </a:lnTo>
                <a:lnTo>
                  <a:pt x="0" y="0"/>
                </a:lnTo>
                <a:close/>
              </a:path>
            </a:pathLst>
          </a:custGeom>
          <a:ln w="17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195459" y="3474139"/>
            <a:ext cx="292447" cy="323255"/>
          </a:xfrm>
          <a:custGeom>
            <a:avLst/>
            <a:gdLst/>
            <a:ahLst/>
            <a:cxnLst/>
            <a:rect l="l" t="t" r="r" b="b"/>
            <a:pathLst>
              <a:path w="415925" h="459739">
                <a:moveTo>
                  <a:pt x="0" y="0"/>
                </a:moveTo>
                <a:lnTo>
                  <a:pt x="415925" y="0"/>
                </a:lnTo>
                <a:lnTo>
                  <a:pt x="415925" y="459727"/>
                </a:lnTo>
                <a:lnTo>
                  <a:pt x="0" y="4597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7199714" y="3472317"/>
            <a:ext cx="288875" cy="326827"/>
          </a:xfrm>
          <a:custGeom>
            <a:avLst/>
            <a:gdLst/>
            <a:ahLst/>
            <a:cxnLst/>
            <a:rect l="l" t="t" r="r" b="b"/>
            <a:pathLst>
              <a:path w="410845" h="464820">
                <a:moveTo>
                  <a:pt x="0" y="0"/>
                </a:moveTo>
                <a:lnTo>
                  <a:pt x="410438" y="0"/>
                </a:lnTo>
                <a:lnTo>
                  <a:pt x="410438" y="464829"/>
                </a:lnTo>
                <a:lnTo>
                  <a:pt x="0" y="464829"/>
                </a:lnTo>
                <a:lnTo>
                  <a:pt x="0" y="0"/>
                </a:lnTo>
                <a:close/>
              </a:path>
            </a:pathLst>
          </a:custGeom>
          <a:ln w="17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70936" y="3538766"/>
            <a:ext cx="355848" cy="71884"/>
          </a:xfrm>
          <a:custGeom>
            <a:avLst/>
            <a:gdLst/>
            <a:ahLst/>
            <a:cxnLst/>
            <a:rect l="l" t="t" r="r" b="b"/>
            <a:pathLst>
              <a:path w="506095" h="102235">
                <a:moveTo>
                  <a:pt x="0" y="0"/>
                </a:moveTo>
                <a:lnTo>
                  <a:pt x="505981" y="102155"/>
                </a:lnTo>
                <a:lnTo>
                  <a:pt x="505981" y="102155"/>
                </a:lnTo>
              </a:path>
            </a:pathLst>
          </a:custGeom>
          <a:ln w="17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370936" y="3610594"/>
            <a:ext cx="355848" cy="57596"/>
          </a:xfrm>
          <a:custGeom>
            <a:avLst/>
            <a:gdLst/>
            <a:ahLst/>
            <a:cxnLst/>
            <a:rect l="l" t="t" r="r" b="b"/>
            <a:pathLst>
              <a:path w="506095" h="81914">
                <a:moveTo>
                  <a:pt x="0" y="81720"/>
                </a:moveTo>
                <a:lnTo>
                  <a:pt x="505981" y="0"/>
                </a:lnTo>
                <a:lnTo>
                  <a:pt x="505981" y="0"/>
                </a:lnTo>
              </a:path>
            </a:pathLst>
          </a:custGeom>
          <a:ln w="17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53948" y="3538790"/>
            <a:ext cx="292447" cy="323255"/>
          </a:xfrm>
          <a:custGeom>
            <a:avLst/>
            <a:gdLst/>
            <a:ahLst/>
            <a:cxnLst/>
            <a:rect l="l" t="t" r="r" b="b"/>
            <a:pathLst>
              <a:path w="415925" h="459739">
                <a:moveTo>
                  <a:pt x="0" y="0"/>
                </a:moveTo>
                <a:lnTo>
                  <a:pt x="415925" y="0"/>
                </a:lnTo>
                <a:lnTo>
                  <a:pt x="415925" y="459727"/>
                </a:lnTo>
                <a:lnTo>
                  <a:pt x="0" y="45972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62452" y="3547741"/>
            <a:ext cx="288875" cy="314325"/>
          </a:xfrm>
          <a:custGeom>
            <a:avLst/>
            <a:gdLst/>
            <a:ahLst/>
            <a:cxnLst/>
            <a:rect l="l" t="t" r="r" b="b"/>
            <a:pathLst>
              <a:path w="410845" h="447039">
                <a:moveTo>
                  <a:pt x="0" y="0"/>
                </a:moveTo>
                <a:lnTo>
                  <a:pt x="410438" y="0"/>
                </a:lnTo>
                <a:lnTo>
                  <a:pt x="410438" y="446951"/>
                </a:lnTo>
                <a:lnTo>
                  <a:pt x="0" y="446951"/>
                </a:lnTo>
                <a:lnTo>
                  <a:pt x="0" y="0"/>
                </a:lnTo>
                <a:close/>
              </a:path>
            </a:pathLst>
          </a:custGeom>
          <a:ln w="17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721872" y="3603441"/>
            <a:ext cx="116979" cy="129480"/>
          </a:xfrm>
          <a:custGeom>
            <a:avLst/>
            <a:gdLst/>
            <a:ahLst/>
            <a:cxnLst/>
            <a:rect l="l" t="t" r="r" b="b"/>
            <a:pathLst>
              <a:path w="166370" h="184150">
                <a:moveTo>
                  <a:pt x="0" y="0"/>
                </a:moveTo>
                <a:lnTo>
                  <a:pt x="166369" y="0"/>
                </a:lnTo>
                <a:lnTo>
                  <a:pt x="166369" y="183883"/>
                </a:lnTo>
                <a:lnTo>
                  <a:pt x="0" y="183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726704" y="3610593"/>
            <a:ext cx="112961" cy="125909"/>
          </a:xfrm>
          <a:custGeom>
            <a:avLst/>
            <a:gdLst/>
            <a:ahLst/>
            <a:cxnLst/>
            <a:rect l="l" t="t" r="r" b="b"/>
            <a:pathLst>
              <a:path w="160654" h="179070">
                <a:moveTo>
                  <a:pt x="0" y="0"/>
                </a:moveTo>
                <a:lnTo>
                  <a:pt x="160606" y="0"/>
                </a:lnTo>
                <a:lnTo>
                  <a:pt x="160606" y="178780"/>
                </a:lnTo>
                <a:lnTo>
                  <a:pt x="0" y="178780"/>
                </a:lnTo>
                <a:lnTo>
                  <a:pt x="0" y="0"/>
                </a:lnTo>
                <a:close/>
              </a:path>
            </a:pathLst>
          </a:custGeom>
          <a:ln w="17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370927" y="3603441"/>
            <a:ext cx="116979" cy="129480"/>
          </a:xfrm>
          <a:custGeom>
            <a:avLst/>
            <a:gdLst/>
            <a:ahLst/>
            <a:cxnLst/>
            <a:rect l="l" t="t" r="r" b="b"/>
            <a:pathLst>
              <a:path w="166370" h="184150">
                <a:moveTo>
                  <a:pt x="0" y="0"/>
                </a:moveTo>
                <a:lnTo>
                  <a:pt x="166370" y="0"/>
                </a:lnTo>
                <a:lnTo>
                  <a:pt x="166370" y="183883"/>
                </a:lnTo>
                <a:lnTo>
                  <a:pt x="0" y="183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375378" y="3610593"/>
            <a:ext cx="112961" cy="125909"/>
          </a:xfrm>
          <a:custGeom>
            <a:avLst/>
            <a:gdLst/>
            <a:ahLst/>
            <a:cxnLst/>
            <a:rect l="l" t="t" r="r" b="b"/>
            <a:pathLst>
              <a:path w="160654" h="179070">
                <a:moveTo>
                  <a:pt x="0" y="0"/>
                </a:moveTo>
                <a:lnTo>
                  <a:pt x="160606" y="0"/>
                </a:lnTo>
                <a:lnTo>
                  <a:pt x="160606" y="178780"/>
                </a:lnTo>
                <a:lnTo>
                  <a:pt x="0" y="178780"/>
                </a:lnTo>
                <a:lnTo>
                  <a:pt x="0" y="0"/>
                </a:lnTo>
                <a:close/>
              </a:path>
            </a:pathLst>
          </a:custGeom>
          <a:ln w="17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429432" y="3603416"/>
            <a:ext cx="360313" cy="70098"/>
          </a:xfrm>
          <a:custGeom>
            <a:avLst/>
            <a:gdLst/>
            <a:ahLst/>
            <a:cxnLst/>
            <a:rect l="l" t="t" r="r" b="b"/>
            <a:pathLst>
              <a:path w="512445" h="99695">
                <a:moveTo>
                  <a:pt x="0" y="0"/>
                </a:moveTo>
                <a:lnTo>
                  <a:pt x="512013" y="99598"/>
                </a:lnTo>
                <a:lnTo>
                  <a:pt x="512013" y="99598"/>
                </a:lnTo>
              </a:path>
            </a:pathLst>
          </a:custGeom>
          <a:ln w="178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429432" y="3673446"/>
            <a:ext cx="360313" cy="59382"/>
          </a:xfrm>
          <a:custGeom>
            <a:avLst/>
            <a:gdLst/>
            <a:ahLst/>
            <a:cxnLst/>
            <a:rect l="l" t="t" r="r" b="b"/>
            <a:pathLst>
              <a:path w="512445" h="84454">
                <a:moveTo>
                  <a:pt x="0" y="84277"/>
                </a:moveTo>
                <a:lnTo>
                  <a:pt x="512013" y="0"/>
                </a:lnTo>
                <a:lnTo>
                  <a:pt x="512013" y="0"/>
                </a:lnTo>
              </a:path>
            </a:pathLst>
          </a:custGeom>
          <a:ln w="1787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9172" y="901898"/>
            <a:ext cx="6384727" cy="0"/>
          </a:xfrm>
          <a:custGeom>
            <a:avLst/>
            <a:gdLst/>
            <a:ahLst/>
            <a:cxnLst/>
            <a:rect l="l" t="t" r="r" b="b"/>
            <a:pathLst>
              <a:path w="9080500">
                <a:moveTo>
                  <a:pt x="0" y="0"/>
                </a:moveTo>
                <a:lnTo>
                  <a:pt x="9080500" y="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3009"/>
            <a:r>
              <a:rPr spc="-49" dirty="0"/>
              <a:t>What </a:t>
            </a:r>
            <a:r>
              <a:rPr spc="98" dirty="0"/>
              <a:t>did </a:t>
            </a:r>
            <a:r>
              <a:rPr spc="25" dirty="0"/>
              <a:t>the </a:t>
            </a:r>
            <a:r>
              <a:rPr spc="32" dirty="0"/>
              <a:t>network</a:t>
            </a:r>
            <a:r>
              <a:rPr spc="-492" dirty="0"/>
              <a:t> </a:t>
            </a:r>
            <a:r>
              <a:rPr spc="11" dirty="0"/>
              <a:t>learn?</a:t>
            </a:r>
          </a:p>
        </p:txBody>
      </p:sp>
      <p:sp>
        <p:nvSpPr>
          <p:cNvPr id="4" name="object 4"/>
          <p:cNvSpPr/>
          <p:nvPr/>
        </p:nvSpPr>
        <p:spPr>
          <a:xfrm>
            <a:off x="2928006" y="998695"/>
            <a:ext cx="6308378" cy="2010966"/>
          </a:xfrm>
          <a:custGeom>
            <a:avLst/>
            <a:gdLst/>
            <a:ahLst/>
            <a:cxnLst/>
            <a:rect l="l" t="t" r="r" b="b"/>
            <a:pathLst>
              <a:path w="8971915" h="2860040">
                <a:moveTo>
                  <a:pt x="0" y="0"/>
                </a:moveTo>
                <a:lnTo>
                  <a:pt x="8971381" y="0"/>
                </a:lnTo>
                <a:lnTo>
                  <a:pt x="8971381" y="2859925"/>
                </a:lnTo>
                <a:lnTo>
                  <a:pt x="0" y="28599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91558" y="1045292"/>
            <a:ext cx="6202811" cy="1908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080355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11429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29" y="99644"/>
                </a:lnTo>
                <a:lnTo>
                  <a:pt x="11429" y="62064"/>
                </a:lnTo>
                <a:lnTo>
                  <a:pt x="20301" y="62064"/>
                </a:lnTo>
                <a:lnTo>
                  <a:pt x="13207" y="52387"/>
                </a:lnTo>
                <a:lnTo>
                  <a:pt x="11429" y="45694"/>
                </a:lnTo>
                <a:lnTo>
                  <a:pt x="11429" y="28625"/>
                </a:lnTo>
                <a:lnTo>
                  <a:pt x="13207" y="21932"/>
                </a:lnTo>
                <a:lnTo>
                  <a:pt x="20310" y="12242"/>
                </a:lnTo>
                <a:lnTo>
                  <a:pt x="11429" y="12242"/>
                </a:lnTo>
                <a:lnTo>
                  <a:pt x="11429" y="1638"/>
                </a:lnTo>
                <a:close/>
              </a:path>
              <a:path w="64135" h="99695">
                <a:moveTo>
                  <a:pt x="20301" y="62064"/>
                </a:moveTo>
                <a:lnTo>
                  <a:pt x="11429" y="62064"/>
                </a:lnTo>
                <a:lnTo>
                  <a:pt x="13906" y="66217"/>
                </a:lnTo>
                <a:lnTo>
                  <a:pt x="17017" y="69291"/>
                </a:lnTo>
                <a:lnTo>
                  <a:pt x="24549" y="73317"/>
                </a:lnTo>
                <a:lnTo>
                  <a:pt x="29070" y="74320"/>
                </a:lnTo>
                <a:lnTo>
                  <a:pt x="43002" y="74320"/>
                </a:lnTo>
                <a:lnTo>
                  <a:pt x="50063" y="70904"/>
                </a:lnTo>
                <a:lnTo>
                  <a:pt x="55154" y="64515"/>
                </a:lnTo>
                <a:lnTo>
                  <a:pt x="25209" y="64515"/>
                </a:lnTo>
                <a:lnTo>
                  <a:pt x="20319" y="62090"/>
                </a:lnTo>
                <a:close/>
              </a:path>
              <a:path w="64135" h="99695">
                <a:moveTo>
                  <a:pt x="55145" y="9804"/>
                </a:moveTo>
                <a:lnTo>
                  <a:pt x="37630" y="9804"/>
                </a:lnTo>
                <a:lnTo>
                  <a:pt x="42516" y="12242"/>
                </a:lnTo>
                <a:lnTo>
                  <a:pt x="49618" y="21932"/>
                </a:lnTo>
                <a:lnTo>
                  <a:pt x="51396" y="28625"/>
                </a:lnTo>
                <a:lnTo>
                  <a:pt x="51396" y="45694"/>
                </a:lnTo>
                <a:lnTo>
                  <a:pt x="49618" y="52387"/>
                </a:lnTo>
                <a:lnTo>
                  <a:pt x="42506" y="62090"/>
                </a:lnTo>
                <a:lnTo>
                  <a:pt x="37630" y="64515"/>
                </a:lnTo>
                <a:lnTo>
                  <a:pt x="55154" y="64515"/>
                </a:lnTo>
                <a:lnTo>
                  <a:pt x="63639" y="37160"/>
                </a:lnTo>
                <a:lnTo>
                  <a:pt x="63130" y="29226"/>
                </a:lnTo>
                <a:lnTo>
                  <a:pt x="61602" y="22094"/>
                </a:lnTo>
                <a:lnTo>
                  <a:pt x="59058" y="15768"/>
                </a:lnTo>
                <a:lnTo>
                  <a:pt x="55499" y="10248"/>
                </a:lnTo>
                <a:lnTo>
                  <a:pt x="55145" y="9804"/>
                </a:lnTo>
                <a:close/>
              </a:path>
              <a:path w="64135" h="99695">
                <a:moveTo>
                  <a:pt x="43002" y="0"/>
                </a:moveTo>
                <a:lnTo>
                  <a:pt x="29070" y="0"/>
                </a:lnTo>
                <a:lnTo>
                  <a:pt x="24549" y="1003"/>
                </a:lnTo>
                <a:lnTo>
                  <a:pt x="17017" y="5029"/>
                </a:lnTo>
                <a:lnTo>
                  <a:pt x="13906" y="8102"/>
                </a:lnTo>
                <a:lnTo>
                  <a:pt x="11429" y="12242"/>
                </a:lnTo>
                <a:lnTo>
                  <a:pt x="20319" y="12230"/>
                </a:lnTo>
                <a:lnTo>
                  <a:pt x="25209" y="9804"/>
                </a:lnTo>
                <a:lnTo>
                  <a:pt x="55145" y="9804"/>
                </a:lnTo>
                <a:lnTo>
                  <a:pt x="50063" y="3416"/>
                </a:lnTo>
                <a:lnTo>
                  <a:pt x="43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136675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38" y="0"/>
                </a:moveTo>
                <a:lnTo>
                  <a:pt x="542" y="28911"/>
                </a:lnTo>
                <a:lnTo>
                  <a:pt x="0" y="37160"/>
                </a:lnTo>
                <a:lnTo>
                  <a:pt x="542" y="45380"/>
                </a:lnTo>
                <a:lnTo>
                  <a:pt x="32638" y="74320"/>
                </a:lnTo>
                <a:lnTo>
                  <a:pt x="39842" y="73701"/>
                </a:lnTo>
                <a:lnTo>
                  <a:pt x="46231" y="71845"/>
                </a:lnTo>
                <a:lnTo>
                  <a:pt x="51805" y="68753"/>
                </a:lnTo>
                <a:lnTo>
                  <a:pt x="56467" y="64515"/>
                </a:lnTo>
                <a:lnTo>
                  <a:pt x="26327" y="64515"/>
                </a:lnTo>
                <a:lnTo>
                  <a:pt x="21335" y="62077"/>
                </a:lnTo>
                <a:lnTo>
                  <a:pt x="14058" y="52336"/>
                </a:lnTo>
                <a:lnTo>
                  <a:pt x="12242" y="45643"/>
                </a:lnTo>
                <a:lnTo>
                  <a:pt x="12242" y="28663"/>
                </a:lnTo>
                <a:lnTo>
                  <a:pt x="14058" y="21983"/>
                </a:lnTo>
                <a:lnTo>
                  <a:pt x="21386" y="12242"/>
                </a:lnTo>
                <a:lnTo>
                  <a:pt x="26365" y="9804"/>
                </a:lnTo>
                <a:lnTo>
                  <a:pt x="56495" y="9804"/>
                </a:lnTo>
                <a:lnTo>
                  <a:pt x="51805" y="5550"/>
                </a:lnTo>
                <a:lnTo>
                  <a:pt x="46231" y="2466"/>
                </a:lnTo>
                <a:lnTo>
                  <a:pt x="39842" y="616"/>
                </a:lnTo>
                <a:lnTo>
                  <a:pt x="32638" y="0"/>
                </a:lnTo>
                <a:close/>
              </a:path>
              <a:path w="65404" h="74929">
                <a:moveTo>
                  <a:pt x="56495" y="9804"/>
                </a:moveTo>
                <a:lnTo>
                  <a:pt x="38925" y="9804"/>
                </a:lnTo>
                <a:lnTo>
                  <a:pt x="43891" y="12255"/>
                </a:lnTo>
                <a:lnTo>
                  <a:pt x="51206" y="22085"/>
                </a:lnTo>
                <a:lnTo>
                  <a:pt x="53010" y="28663"/>
                </a:lnTo>
                <a:lnTo>
                  <a:pt x="53024" y="45643"/>
                </a:lnTo>
                <a:lnTo>
                  <a:pt x="51206" y="52285"/>
                </a:lnTo>
                <a:lnTo>
                  <a:pt x="47536" y="57175"/>
                </a:lnTo>
                <a:lnTo>
                  <a:pt x="43891" y="62077"/>
                </a:lnTo>
                <a:lnTo>
                  <a:pt x="38925" y="64515"/>
                </a:lnTo>
                <a:lnTo>
                  <a:pt x="56467" y="64515"/>
                </a:lnTo>
                <a:lnTo>
                  <a:pt x="65265" y="37160"/>
                </a:lnTo>
                <a:lnTo>
                  <a:pt x="64722" y="28911"/>
                </a:lnTo>
                <a:lnTo>
                  <a:pt x="63092" y="21613"/>
                </a:lnTo>
                <a:lnTo>
                  <a:pt x="60373" y="15266"/>
                </a:lnTo>
                <a:lnTo>
                  <a:pt x="56565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4193619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0" y="28911"/>
                </a:lnTo>
                <a:lnTo>
                  <a:pt x="0" y="37160"/>
                </a:lnTo>
                <a:lnTo>
                  <a:pt x="540" y="45380"/>
                </a:lnTo>
                <a:lnTo>
                  <a:pt x="32626" y="74320"/>
                </a:lnTo>
                <a:lnTo>
                  <a:pt x="39831" y="73701"/>
                </a:lnTo>
                <a:lnTo>
                  <a:pt x="46223" y="71845"/>
                </a:lnTo>
                <a:lnTo>
                  <a:pt x="51798" y="68753"/>
                </a:lnTo>
                <a:lnTo>
                  <a:pt x="56455" y="64515"/>
                </a:lnTo>
                <a:lnTo>
                  <a:pt x="26314" y="64515"/>
                </a:lnTo>
                <a:lnTo>
                  <a:pt x="21323" y="62077"/>
                </a:lnTo>
                <a:lnTo>
                  <a:pt x="14046" y="52336"/>
                </a:lnTo>
                <a:lnTo>
                  <a:pt x="12230" y="45643"/>
                </a:lnTo>
                <a:lnTo>
                  <a:pt x="12230" y="28663"/>
                </a:lnTo>
                <a:lnTo>
                  <a:pt x="14058" y="21983"/>
                </a:lnTo>
                <a:lnTo>
                  <a:pt x="21374" y="12242"/>
                </a:lnTo>
                <a:lnTo>
                  <a:pt x="26352" y="9804"/>
                </a:lnTo>
                <a:lnTo>
                  <a:pt x="56483" y="9804"/>
                </a:lnTo>
                <a:lnTo>
                  <a:pt x="51798" y="5550"/>
                </a:lnTo>
                <a:lnTo>
                  <a:pt x="46223" y="2466"/>
                </a:lnTo>
                <a:lnTo>
                  <a:pt x="39831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12" y="9804"/>
                </a:lnTo>
                <a:lnTo>
                  <a:pt x="43878" y="12255"/>
                </a:lnTo>
                <a:lnTo>
                  <a:pt x="51181" y="22085"/>
                </a:lnTo>
                <a:lnTo>
                  <a:pt x="52997" y="28663"/>
                </a:lnTo>
                <a:lnTo>
                  <a:pt x="53011" y="45643"/>
                </a:lnTo>
                <a:lnTo>
                  <a:pt x="51181" y="52285"/>
                </a:lnTo>
                <a:lnTo>
                  <a:pt x="43878" y="62077"/>
                </a:lnTo>
                <a:lnTo>
                  <a:pt x="38912" y="64515"/>
                </a:lnTo>
                <a:lnTo>
                  <a:pt x="56455" y="64515"/>
                </a:lnTo>
                <a:lnTo>
                  <a:pt x="65252" y="37160"/>
                </a:lnTo>
                <a:lnTo>
                  <a:pt x="64709" y="28911"/>
                </a:lnTo>
                <a:lnTo>
                  <a:pt x="63079" y="21613"/>
                </a:lnTo>
                <a:lnTo>
                  <a:pt x="60360" y="15266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58008" y="2727230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83965" y="2746763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43"/>
                </a:lnTo>
              </a:path>
            </a:pathLst>
          </a:custGeom>
          <a:ln w="11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279951" y="2732399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17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05338" y="2745611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11417" y="1638"/>
                </a:moveTo>
                <a:lnTo>
                  <a:pt x="0" y="1638"/>
                </a:lnTo>
                <a:lnTo>
                  <a:pt x="0" y="72682"/>
                </a:lnTo>
                <a:lnTo>
                  <a:pt x="11417" y="72682"/>
                </a:lnTo>
                <a:lnTo>
                  <a:pt x="11417" y="25692"/>
                </a:lnTo>
                <a:lnTo>
                  <a:pt x="13271" y="20091"/>
                </a:lnTo>
                <a:lnTo>
                  <a:pt x="19590" y="13068"/>
                </a:lnTo>
                <a:lnTo>
                  <a:pt x="11417" y="13068"/>
                </a:lnTo>
                <a:lnTo>
                  <a:pt x="11417" y="1638"/>
                </a:lnTo>
                <a:close/>
              </a:path>
              <a:path w="59689" h="73025">
                <a:moveTo>
                  <a:pt x="55027" y="9804"/>
                </a:moveTo>
                <a:lnTo>
                  <a:pt x="37452" y="9804"/>
                </a:lnTo>
                <a:lnTo>
                  <a:pt x="41452" y="11518"/>
                </a:lnTo>
                <a:lnTo>
                  <a:pt x="44132" y="14947"/>
                </a:lnTo>
                <a:lnTo>
                  <a:pt x="46786" y="18389"/>
                </a:lnTo>
                <a:lnTo>
                  <a:pt x="48133" y="23558"/>
                </a:lnTo>
                <a:lnTo>
                  <a:pt x="48133" y="72682"/>
                </a:lnTo>
                <a:lnTo>
                  <a:pt x="59550" y="72682"/>
                </a:lnTo>
                <a:lnTo>
                  <a:pt x="59518" y="20091"/>
                </a:lnTo>
                <a:lnTo>
                  <a:pt x="57442" y="12712"/>
                </a:lnTo>
                <a:lnTo>
                  <a:pt x="55027" y="9804"/>
                </a:lnTo>
                <a:close/>
              </a:path>
              <a:path w="59689" h="73025">
                <a:moveTo>
                  <a:pt x="42786" y="0"/>
                </a:moveTo>
                <a:lnTo>
                  <a:pt x="29578" y="0"/>
                </a:lnTo>
                <a:lnTo>
                  <a:pt x="25171" y="1079"/>
                </a:lnTo>
                <a:lnTo>
                  <a:pt x="17551" y="5410"/>
                </a:lnTo>
                <a:lnTo>
                  <a:pt x="14236" y="8686"/>
                </a:lnTo>
                <a:lnTo>
                  <a:pt x="11417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17" y="9804"/>
                </a:lnTo>
                <a:lnTo>
                  <a:pt x="55027" y="9804"/>
                </a:lnTo>
                <a:lnTo>
                  <a:pt x="48996" y="2539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61480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8153" y="84124"/>
                </a:moveTo>
                <a:lnTo>
                  <a:pt x="8153" y="95554"/>
                </a:lnTo>
                <a:lnTo>
                  <a:pt x="11620" y="96939"/>
                </a:lnTo>
                <a:lnTo>
                  <a:pt x="15189" y="97967"/>
                </a:lnTo>
                <a:lnTo>
                  <a:pt x="22529" y="99301"/>
                </a:lnTo>
                <a:lnTo>
                  <a:pt x="26441" y="99644"/>
                </a:lnTo>
                <a:lnTo>
                  <a:pt x="30581" y="99644"/>
                </a:lnTo>
                <a:lnTo>
                  <a:pt x="56178" y="89839"/>
                </a:lnTo>
                <a:lnTo>
                  <a:pt x="25361" y="89839"/>
                </a:lnTo>
                <a:lnTo>
                  <a:pt x="21894" y="89369"/>
                </a:lnTo>
                <a:lnTo>
                  <a:pt x="15087" y="87502"/>
                </a:lnTo>
                <a:lnTo>
                  <a:pt x="11645" y="86067"/>
                </a:lnTo>
                <a:lnTo>
                  <a:pt x="8153" y="84124"/>
                </a:lnTo>
                <a:close/>
              </a:path>
              <a:path w="64135" h="99695">
                <a:moveTo>
                  <a:pt x="63639" y="60439"/>
                </a:moveTo>
                <a:lnTo>
                  <a:pt x="52209" y="60439"/>
                </a:lnTo>
                <a:lnTo>
                  <a:pt x="52209" y="73939"/>
                </a:lnTo>
                <a:lnTo>
                  <a:pt x="50279" y="79933"/>
                </a:lnTo>
                <a:lnTo>
                  <a:pt x="42532" y="87858"/>
                </a:lnTo>
                <a:lnTo>
                  <a:pt x="36690" y="89839"/>
                </a:lnTo>
                <a:lnTo>
                  <a:pt x="56178" y="89839"/>
                </a:lnTo>
                <a:lnTo>
                  <a:pt x="63597" y="64541"/>
                </a:lnTo>
                <a:lnTo>
                  <a:pt x="63639" y="60439"/>
                </a:lnTo>
                <a:close/>
              </a:path>
              <a:path w="64135" h="99695">
                <a:moveTo>
                  <a:pt x="34556" y="0"/>
                </a:moveTo>
                <a:lnTo>
                  <a:pt x="20497" y="0"/>
                </a:lnTo>
                <a:lnTo>
                  <a:pt x="13411" y="3314"/>
                </a:lnTo>
                <a:lnTo>
                  <a:pt x="0" y="36372"/>
                </a:lnTo>
                <a:lnTo>
                  <a:pt x="502" y="44178"/>
                </a:lnTo>
                <a:lnTo>
                  <a:pt x="20497" y="72682"/>
                </a:lnTo>
                <a:lnTo>
                  <a:pt x="34556" y="72682"/>
                </a:lnTo>
                <a:lnTo>
                  <a:pt x="39090" y="71666"/>
                </a:lnTo>
                <a:lnTo>
                  <a:pt x="46672" y="67602"/>
                </a:lnTo>
                <a:lnTo>
                  <a:pt x="49784" y="64541"/>
                </a:lnTo>
                <a:lnTo>
                  <a:pt x="50760" y="62890"/>
                </a:lnTo>
                <a:lnTo>
                  <a:pt x="25908" y="62890"/>
                </a:lnTo>
                <a:lnTo>
                  <a:pt x="21005" y="60566"/>
                </a:lnTo>
                <a:lnTo>
                  <a:pt x="17487" y="55930"/>
                </a:lnTo>
                <a:lnTo>
                  <a:pt x="13995" y="51282"/>
                </a:lnTo>
                <a:lnTo>
                  <a:pt x="12242" y="44767"/>
                </a:lnTo>
                <a:lnTo>
                  <a:pt x="12242" y="27939"/>
                </a:lnTo>
                <a:lnTo>
                  <a:pt x="13995" y="21399"/>
                </a:lnTo>
                <a:lnTo>
                  <a:pt x="21005" y="12115"/>
                </a:lnTo>
                <a:lnTo>
                  <a:pt x="25908" y="9804"/>
                </a:lnTo>
                <a:lnTo>
                  <a:pt x="50763" y="9804"/>
                </a:lnTo>
                <a:lnTo>
                  <a:pt x="49784" y="8153"/>
                </a:lnTo>
                <a:lnTo>
                  <a:pt x="46672" y="5079"/>
                </a:lnTo>
                <a:lnTo>
                  <a:pt x="39090" y="1015"/>
                </a:lnTo>
                <a:lnTo>
                  <a:pt x="34556" y="0"/>
                </a:lnTo>
                <a:close/>
              </a:path>
              <a:path w="64135" h="99695">
                <a:moveTo>
                  <a:pt x="50763" y="9804"/>
                </a:moveTo>
                <a:lnTo>
                  <a:pt x="38531" y="9804"/>
                </a:lnTo>
                <a:lnTo>
                  <a:pt x="43446" y="12115"/>
                </a:lnTo>
                <a:lnTo>
                  <a:pt x="50457" y="21399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82"/>
                </a:lnTo>
                <a:lnTo>
                  <a:pt x="43446" y="60566"/>
                </a:lnTo>
                <a:lnTo>
                  <a:pt x="38531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39" y="60439"/>
                </a:lnTo>
                <a:lnTo>
                  <a:pt x="63639" y="12242"/>
                </a:lnTo>
                <a:lnTo>
                  <a:pt x="52209" y="12242"/>
                </a:lnTo>
                <a:lnTo>
                  <a:pt x="50763" y="9804"/>
                </a:lnTo>
                <a:close/>
              </a:path>
              <a:path w="64135" h="99695">
                <a:moveTo>
                  <a:pt x="63639" y="1638"/>
                </a:moveTo>
                <a:lnTo>
                  <a:pt x="52209" y="1638"/>
                </a:lnTo>
                <a:lnTo>
                  <a:pt x="52209" y="12242"/>
                </a:lnTo>
                <a:lnTo>
                  <a:pt x="63639" y="12242"/>
                </a:lnTo>
                <a:lnTo>
                  <a:pt x="63639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96477" y="2627301"/>
            <a:ext cx="61168" cy="66973"/>
          </a:xfrm>
          <a:custGeom>
            <a:avLst/>
            <a:gdLst/>
            <a:ahLst/>
            <a:cxnLst/>
            <a:rect l="l" t="t" r="r" b="b"/>
            <a:pathLst>
              <a:path w="86995" h="95250">
                <a:moveTo>
                  <a:pt x="19570" y="0"/>
                </a:moveTo>
                <a:lnTo>
                  <a:pt x="0" y="0"/>
                </a:lnTo>
                <a:lnTo>
                  <a:pt x="0" y="94741"/>
                </a:lnTo>
                <a:lnTo>
                  <a:pt x="13055" y="94741"/>
                </a:lnTo>
                <a:lnTo>
                  <a:pt x="13055" y="11582"/>
                </a:lnTo>
                <a:lnTo>
                  <a:pt x="23805" y="11582"/>
                </a:lnTo>
                <a:lnTo>
                  <a:pt x="19570" y="0"/>
                </a:lnTo>
                <a:close/>
              </a:path>
              <a:path w="86995" h="95250">
                <a:moveTo>
                  <a:pt x="86487" y="11582"/>
                </a:moveTo>
                <a:lnTo>
                  <a:pt x="73418" y="11582"/>
                </a:lnTo>
                <a:lnTo>
                  <a:pt x="73418" y="94741"/>
                </a:lnTo>
                <a:lnTo>
                  <a:pt x="86487" y="94741"/>
                </a:lnTo>
                <a:lnTo>
                  <a:pt x="86487" y="11582"/>
                </a:lnTo>
                <a:close/>
              </a:path>
              <a:path w="86995" h="95250">
                <a:moveTo>
                  <a:pt x="23805" y="11582"/>
                </a:moveTo>
                <a:lnTo>
                  <a:pt x="13055" y="11582"/>
                </a:lnTo>
                <a:lnTo>
                  <a:pt x="36944" y="76771"/>
                </a:lnTo>
                <a:lnTo>
                  <a:pt x="49542" y="76771"/>
                </a:lnTo>
                <a:lnTo>
                  <a:pt x="53970" y="64681"/>
                </a:lnTo>
                <a:lnTo>
                  <a:pt x="43218" y="64681"/>
                </a:lnTo>
                <a:lnTo>
                  <a:pt x="23805" y="11582"/>
                </a:lnTo>
                <a:close/>
              </a:path>
              <a:path w="86995" h="95250">
                <a:moveTo>
                  <a:pt x="86487" y="0"/>
                </a:moveTo>
                <a:lnTo>
                  <a:pt x="66979" y="0"/>
                </a:lnTo>
                <a:lnTo>
                  <a:pt x="43218" y="64681"/>
                </a:lnTo>
                <a:lnTo>
                  <a:pt x="53970" y="64681"/>
                </a:lnTo>
                <a:lnTo>
                  <a:pt x="73418" y="11582"/>
                </a:lnTo>
                <a:lnTo>
                  <a:pt x="86487" y="11582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273906" y="2642803"/>
            <a:ext cx="41970" cy="52685"/>
          </a:xfrm>
          <a:custGeom>
            <a:avLst/>
            <a:gdLst/>
            <a:ahLst/>
            <a:cxnLst/>
            <a:rect l="l" t="t" r="r" b="b"/>
            <a:pathLst>
              <a:path w="59689" h="74929">
                <a:moveTo>
                  <a:pt x="53754" y="9804"/>
                </a:moveTo>
                <a:lnTo>
                  <a:pt x="34328" y="9804"/>
                </a:lnTo>
                <a:lnTo>
                  <a:pt x="39293" y="11264"/>
                </a:lnTo>
                <a:lnTo>
                  <a:pt x="42824" y="14211"/>
                </a:lnTo>
                <a:lnTo>
                  <a:pt x="46367" y="17132"/>
                </a:lnTo>
                <a:lnTo>
                  <a:pt x="48127" y="21259"/>
                </a:lnTo>
                <a:lnTo>
                  <a:pt x="48132" y="27774"/>
                </a:lnTo>
                <a:lnTo>
                  <a:pt x="21209" y="27774"/>
                </a:lnTo>
                <a:lnTo>
                  <a:pt x="13284" y="29794"/>
                </a:lnTo>
                <a:lnTo>
                  <a:pt x="2666" y="37896"/>
                </a:lnTo>
                <a:lnTo>
                  <a:pt x="0" y="43903"/>
                </a:lnTo>
                <a:lnTo>
                  <a:pt x="0" y="58699"/>
                </a:lnTo>
                <a:lnTo>
                  <a:pt x="2146" y="64147"/>
                </a:lnTo>
                <a:lnTo>
                  <a:pt x="10693" y="72288"/>
                </a:lnTo>
                <a:lnTo>
                  <a:pt x="16446" y="74320"/>
                </a:lnTo>
                <a:lnTo>
                  <a:pt x="29413" y="74320"/>
                </a:lnTo>
                <a:lnTo>
                  <a:pt x="34264" y="73329"/>
                </a:lnTo>
                <a:lnTo>
                  <a:pt x="42176" y="69341"/>
                </a:lnTo>
                <a:lnTo>
                  <a:pt x="45491" y="66255"/>
                </a:lnTo>
                <a:lnTo>
                  <a:pt x="46583" y="64528"/>
                </a:lnTo>
                <a:lnTo>
                  <a:pt x="21983" y="64528"/>
                </a:lnTo>
                <a:lnTo>
                  <a:pt x="18262" y="63309"/>
                </a:lnTo>
                <a:lnTo>
                  <a:pt x="12788" y="58458"/>
                </a:lnTo>
                <a:lnTo>
                  <a:pt x="11429" y="55168"/>
                </a:lnTo>
                <a:lnTo>
                  <a:pt x="11429" y="45821"/>
                </a:lnTo>
                <a:lnTo>
                  <a:pt x="13246" y="42151"/>
                </a:lnTo>
                <a:lnTo>
                  <a:pt x="20523" y="37833"/>
                </a:lnTo>
                <a:lnTo>
                  <a:pt x="27076" y="36753"/>
                </a:lnTo>
                <a:lnTo>
                  <a:pt x="59562" y="36753"/>
                </a:lnTo>
                <a:lnTo>
                  <a:pt x="59562" y="21259"/>
                </a:lnTo>
                <a:lnTo>
                  <a:pt x="57035" y="13233"/>
                </a:lnTo>
                <a:lnTo>
                  <a:pt x="53754" y="9804"/>
                </a:lnTo>
                <a:close/>
              </a:path>
              <a:path w="59689" h="74929">
                <a:moveTo>
                  <a:pt x="59562" y="62077"/>
                </a:moveTo>
                <a:lnTo>
                  <a:pt x="48132" y="62077"/>
                </a:lnTo>
                <a:lnTo>
                  <a:pt x="48132" y="72694"/>
                </a:lnTo>
                <a:lnTo>
                  <a:pt x="59562" y="72694"/>
                </a:lnTo>
                <a:lnTo>
                  <a:pt x="59562" y="62077"/>
                </a:lnTo>
                <a:close/>
              </a:path>
              <a:path w="59689" h="74929">
                <a:moveTo>
                  <a:pt x="59562" y="36753"/>
                </a:moveTo>
                <a:lnTo>
                  <a:pt x="48132" y="36753"/>
                </a:lnTo>
                <a:lnTo>
                  <a:pt x="48132" y="46989"/>
                </a:lnTo>
                <a:lnTo>
                  <a:pt x="46177" y="53086"/>
                </a:lnTo>
                <a:lnTo>
                  <a:pt x="38341" y="62230"/>
                </a:lnTo>
                <a:lnTo>
                  <a:pt x="33147" y="64528"/>
                </a:lnTo>
                <a:lnTo>
                  <a:pt x="46583" y="64528"/>
                </a:lnTo>
                <a:lnTo>
                  <a:pt x="48132" y="62077"/>
                </a:lnTo>
                <a:lnTo>
                  <a:pt x="59562" y="62077"/>
                </a:lnTo>
                <a:lnTo>
                  <a:pt x="59562" y="36753"/>
                </a:lnTo>
                <a:close/>
              </a:path>
              <a:path w="59689" h="74929">
                <a:moveTo>
                  <a:pt x="39255" y="0"/>
                </a:moveTo>
                <a:lnTo>
                  <a:pt x="25209" y="0"/>
                </a:lnTo>
                <a:lnTo>
                  <a:pt x="21297" y="406"/>
                </a:lnTo>
                <a:lnTo>
                  <a:pt x="13284" y="2044"/>
                </a:lnTo>
                <a:lnTo>
                  <a:pt x="9156" y="3276"/>
                </a:lnTo>
                <a:lnTo>
                  <a:pt x="4902" y="4902"/>
                </a:lnTo>
                <a:lnTo>
                  <a:pt x="4902" y="15519"/>
                </a:lnTo>
                <a:lnTo>
                  <a:pt x="8458" y="13614"/>
                </a:lnTo>
                <a:lnTo>
                  <a:pt x="12166" y="12191"/>
                </a:lnTo>
                <a:lnTo>
                  <a:pt x="19888" y="10287"/>
                </a:lnTo>
                <a:lnTo>
                  <a:pt x="23850" y="9804"/>
                </a:lnTo>
                <a:lnTo>
                  <a:pt x="53754" y="9804"/>
                </a:lnTo>
                <a:lnTo>
                  <a:pt x="46913" y="2654"/>
                </a:lnTo>
                <a:lnTo>
                  <a:pt x="39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328154" y="2643955"/>
            <a:ext cx="48220" cy="50006"/>
          </a:xfrm>
          <a:custGeom>
            <a:avLst/>
            <a:gdLst/>
            <a:ahLst/>
            <a:cxnLst/>
            <a:rect l="l" t="t" r="r" b="b"/>
            <a:pathLst>
              <a:path w="68579" h="71120">
                <a:moveTo>
                  <a:pt x="16052" y="0"/>
                </a:moveTo>
                <a:lnTo>
                  <a:pt x="2451" y="0"/>
                </a:lnTo>
                <a:lnTo>
                  <a:pt x="27393" y="33883"/>
                </a:lnTo>
                <a:lnTo>
                  <a:pt x="0" y="71056"/>
                </a:lnTo>
                <a:lnTo>
                  <a:pt x="13652" y="71056"/>
                </a:lnTo>
                <a:lnTo>
                  <a:pt x="34175" y="43141"/>
                </a:lnTo>
                <a:lnTo>
                  <a:pt x="47850" y="43141"/>
                </a:lnTo>
                <a:lnTo>
                  <a:pt x="41503" y="34569"/>
                </a:lnTo>
                <a:lnTo>
                  <a:pt x="48293" y="25323"/>
                </a:lnTo>
                <a:lnTo>
                  <a:pt x="34671" y="25323"/>
                </a:lnTo>
                <a:lnTo>
                  <a:pt x="16052" y="0"/>
                </a:lnTo>
                <a:close/>
              </a:path>
              <a:path w="68579" h="71120">
                <a:moveTo>
                  <a:pt x="47850" y="43141"/>
                </a:moveTo>
                <a:lnTo>
                  <a:pt x="34175" y="43141"/>
                </a:lnTo>
                <a:lnTo>
                  <a:pt x="54800" y="71056"/>
                </a:lnTo>
                <a:lnTo>
                  <a:pt x="68516" y="71056"/>
                </a:lnTo>
                <a:lnTo>
                  <a:pt x="47850" y="43141"/>
                </a:lnTo>
                <a:close/>
              </a:path>
              <a:path w="68579" h="71120">
                <a:moveTo>
                  <a:pt x="66890" y="0"/>
                </a:moveTo>
                <a:lnTo>
                  <a:pt x="53289" y="0"/>
                </a:lnTo>
                <a:lnTo>
                  <a:pt x="34671" y="25323"/>
                </a:lnTo>
                <a:lnTo>
                  <a:pt x="48293" y="25323"/>
                </a:lnTo>
                <a:lnTo>
                  <a:pt x="668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95905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11417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17" y="99644"/>
                </a:lnTo>
                <a:lnTo>
                  <a:pt x="11417" y="62077"/>
                </a:lnTo>
                <a:lnTo>
                  <a:pt x="20288" y="62077"/>
                </a:lnTo>
                <a:lnTo>
                  <a:pt x="13195" y="52400"/>
                </a:lnTo>
                <a:lnTo>
                  <a:pt x="11417" y="45694"/>
                </a:lnTo>
                <a:lnTo>
                  <a:pt x="11417" y="28638"/>
                </a:lnTo>
                <a:lnTo>
                  <a:pt x="13195" y="21945"/>
                </a:lnTo>
                <a:lnTo>
                  <a:pt x="20288" y="12255"/>
                </a:lnTo>
                <a:lnTo>
                  <a:pt x="11417" y="12255"/>
                </a:lnTo>
                <a:lnTo>
                  <a:pt x="11417" y="1638"/>
                </a:lnTo>
                <a:close/>
              </a:path>
              <a:path w="64135" h="99695">
                <a:moveTo>
                  <a:pt x="20288" y="62077"/>
                </a:moveTo>
                <a:lnTo>
                  <a:pt x="11417" y="62077"/>
                </a:lnTo>
                <a:lnTo>
                  <a:pt x="13893" y="66217"/>
                </a:lnTo>
                <a:lnTo>
                  <a:pt x="17017" y="69303"/>
                </a:lnTo>
                <a:lnTo>
                  <a:pt x="24549" y="73329"/>
                </a:lnTo>
                <a:lnTo>
                  <a:pt x="29057" y="74320"/>
                </a:lnTo>
                <a:lnTo>
                  <a:pt x="42989" y="74320"/>
                </a:lnTo>
                <a:lnTo>
                  <a:pt x="50063" y="70916"/>
                </a:lnTo>
                <a:lnTo>
                  <a:pt x="55142" y="64528"/>
                </a:lnTo>
                <a:lnTo>
                  <a:pt x="25196" y="64528"/>
                </a:lnTo>
                <a:lnTo>
                  <a:pt x="20307" y="62102"/>
                </a:lnTo>
                <a:close/>
              </a:path>
              <a:path w="64135" h="99695">
                <a:moveTo>
                  <a:pt x="55123" y="9804"/>
                </a:moveTo>
                <a:lnTo>
                  <a:pt x="37617" y="9804"/>
                </a:lnTo>
                <a:lnTo>
                  <a:pt x="42506" y="12230"/>
                </a:lnTo>
                <a:lnTo>
                  <a:pt x="49618" y="21945"/>
                </a:lnTo>
                <a:lnTo>
                  <a:pt x="51396" y="28638"/>
                </a:lnTo>
                <a:lnTo>
                  <a:pt x="51396" y="45694"/>
                </a:lnTo>
                <a:lnTo>
                  <a:pt x="49618" y="52400"/>
                </a:lnTo>
                <a:lnTo>
                  <a:pt x="42506" y="62102"/>
                </a:lnTo>
                <a:lnTo>
                  <a:pt x="37617" y="64528"/>
                </a:lnTo>
                <a:lnTo>
                  <a:pt x="55142" y="64528"/>
                </a:lnTo>
                <a:lnTo>
                  <a:pt x="63639" y="37172"/>
                </a:lnTo>
                <a:lnTo>
                  <a:pt x="63130" y="29233"/>
                </a:lnTo>
                <a:lnTo>
                  <a:pt x="61601" y="22102"/>
                </a:lnTo>
                <a:lnTo>
                  <a:pt x="59053" y="15779"/>
                </a:lnTo>
                <a:lnTo>
                  <a:pt x="55486" y="10261"/>
                </a:lnTo>
                <a:lnTo>
                  <a:pt x="55123" y="9804"/>
                </a:lnTo>
                <a:close/>
              </a:path>
              <a:path w="64135" h="99695">
                <a:moveTo>
                  <a:pt x="42989" y="0"/>
                </a:moveTo>
                <a:lnTo>
                  <a:pt x="29057" y="0"/>
                </a:lnTo>
                <a:lnTo>
                  <a:pt x="24549" y="1015"/>
                </a:lnTo>
                <a:lnTo>
                  <a:pt x="17017" y="5041"/>
                </a:lnTo>
                <a:lnTo>
                  <a:pt x="13893" y="8115"/>
                </a:lnTo>
                <a:lnTo>
                  <a:pt x="11417" y="12255"/>
                </a:lnTo>
                <a:lnTo>
                  <a:pt x="20288" y="12255"/>
                </a:lnTo>
                <a:lnTo>
                  <a:pt x="25196" y="9804"/>
                </a:lnTo>
                <a:lnTo>
                  <a:pt x="55123" y="9804"/>
                </a:lnTo>
                <a:lnTo>
                  <a:pt x="50063" y="3428"/>
                </a:lnTo>
                <a:lnTo>
                  <a:pt x="429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252225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14" y="64528"/>
                </a:lnTo>
                <a:lnTo>
                  <a:pt x="21313" y="62077"/>
                </a:lnTo>
                <a:lnTo>
                  <a:pt x="14058" y="52336"/>
                </a:lnTo>
                <a:lnTo>
                  <a:pt x="12230" y="45656"/>
                </a:lnTo>
                <a:lnTo>
                  <a:pt x="12230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309161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27" y="64528"/>
                </a:lnTo>
                <a:lnTo>
                  <a:pt x="21326" y="62077"/>
                </a:lnTo>
                <a:lnTo>
                  <a:pt x="14058" y="52336"/>
                </a:lnTo>
                <a:lnTo>
                  <a:pt x="12242" y="45656"/>
                </a:lnTo>
                <a:lnTo>
                  <a:pt x="12242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373557" y="2741107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399510" y="2760631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56"/>
                </a:lnTo>
              </a:path>
            </a:pathLst>
          </a:custGeom>
          <a:ln w="114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95493" y="2746276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420880" y="2759479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11429" y="1638"/>
                </a:moveTo>
                <a:lnTo>
                  <a:pt x="0" y="1638"/>
                </a:lnTo>
                <a:lnTo>
                  <a:pt x="0" y="72694"/>
                </a:lnTo>
                <a:lnTo>
                  <a:pt x="11429" y="72694"/>
                </a:lnTo>
                <a:lnTo>
                  <a:pt x="11429" y="25704"/>
                </a:lnTo>
                <a:lnTo>
                  <a:pt x="13271" y="20091"/>
                </a:lnTo>
                <a:lnTo>
                  <a:pt x="19590" y="13068"/>
                </a:lnTo>
                <a:lnTo>
                  <a:pt x="11429" y="13068"/>
                </a:lnTo>
                <a:lnTo>
                  <a:pt x="11429" y="1638"/>
                </a:lnTo>
                <a:close/>
              </a:path>
              <a:path w="59689" h="73025">
                <a:moveTo>
                  <a:pt x="55020" y="9804"/>
                </a:moveTo>
                <a:lnTo>
                  <a:pt x="37464" y="9804"/>
                </a:lnTo>
                <a:lnTo>
                  <a:pt x="41465" y="11531"/>
                </a:lnTo>
                <a:lnTo>
                  <a:pt x="46799" y="18389"/>
                </a:lnTo>
                <a:lnTo>
                  <a:pt x="48132" y="23558"/>
                </a:lnTo>
                <a:lnTo>
                  <a:pt x="48132" y="72694"/>
                </a:lnTo>
                <a:lnTo>
                  <a:pt x="59562" y="72694"/>
                </a:lnTo>
                <a:lnTo>
                  <a:pt x="59530" y="20091"/>
                </a:lnTo>
                <a:lnTo>
                  <a:pt x="57442" y="12725"/>
                </a:lnTo>
                <a:lnTo>
                  <a:pt x="55020" y="9804"/>
                </a:lnTo>
                <a:close/>
              </a:path>
              <a:path w="59689" h="73025">
                <a:moveTo>
                  <a:pt x="42786" y="0"/>
                </a:moveTo>
                <a:lnTo>
                  <a:pt x="29578" y="0"/>
                </a:lnTo>
                <a:lnTo>
                  <a:pt x="25184" y="1092"/>
                </a:lnTo>
                <a:lnTo>
                  <a:pt x="17551" y="5422"/>
                </a:lnTo>
                <a:lnTo>
                  <a:pt x="14236" y="8699"/>
                </a:lnTo>
                <a:lnTo>
                  <a:pt x="11429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30" y="9804"/>
                </a:lnTo>
                <a:lnTo>
                  <a:pt x="55020" y="9804"/>
                </a:lnTo>
                <a:lnTo>
                  <a:pt x="49009" y="2552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477030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8153" y="84124"/>
                </a:moveTo>
                <a:lnTo>
                  <a:pt x="8153" y="95567"/>
                </a:lnTo>
                <a:lnTo>
                  <a:pt x="11607" y="96951"/>
                </a:lnTo>
                <a:lnTo>
                  <a:pt x="15176" y="97980"/>
                </a:lnTo>
                <a:lnTo>
                  <a:pt x="22517" y="99313"/>
                </a:lnTo>
                <a:lnTo>
                  <a:pt x="26428" y="99644"/>
                </a:lnTo>
                <a:lnTo>
                  <a:pt x="30581" y="99644"/>
                </a:lnTo>
                <a:lnTo>
                  <a:pt x="56176" y="89852"/>
                </a:lnTo>
                <a:lnTo>
                  <a:pt x="25361" y="89852"/>
                </a:lnTo>
                <a:lnTo>
                  <a:pt x="21882" y="89382"/>
                </a:lnTo>
                <a:lnTo>
                  <a:pt x="15087" y="87515"/>
                </a:lnTo>
                <a:lnTo>
                  <a:pt x="11633" y="86080"/>
                </a:lnTo>
                <a:lnTo>
                  <a:pt x="8153" y="84124"/>
                </a:lnTo>
                <a:close/>
              </a:path>
              <a:path w="64135" h="99695">
                <a:moveTo>
                  <a:pt x="63626" y="60439"/>
                </a:moveTo>
                <a:lnTo>
                  <a:pt x="52209" y="60439"/>
                </a:lnTo>
                <a:lnTo>
                  <a:pt x="52209" y="73952"/>
                </a:lnTo>
                <a:lnTo>
                  <a:pt x="50279" y="79933"/>
                </a:lnTo>
                <a:lnTo>
                  <a:pt x="42519" y="87858"/>
                </a:lnTo>
                <a:lnTo>
                  <a:pt x="36690" y="89852"/>
                </a:lnTo>
                <a:lnTo>
                  <a:pt x="56176" y="89852"/>
                </a:lnTo>
                <a:lnTo>
                  <a:pt x="63585" y="64541"/>
                </a:lnTo>
                <a:lnTo>
                  <a:pt x="63626" y="60439"/>
                </a:lnTo>
                <a:close/>
              </a:path>
              <a:path w="64135" h="99695">
                <a:moveTo>
                  <a:pt x="34556" y="0"/>
                </a:moveTo>
                <a:lnTo>
                  <a:pt x="20485" y="0"/>
                </a:lnTo>
                <a:lnTo>
                  <a:pt x="13411" y="3327"/>
                </a:lnTo>
                <a:lnTo>
                  <a:pt x="0" y="36372"/>
                </a:lnTo>
                <a:lnTo>
                  <a:pt x="502" y="44180"/>
                </a:lnTo>
                <a:lnTo>
                  <a:pt x="20485" y="72694"/>
                </a:lnTo>
                <a:lnTo>
                  <a:pt x="34556" y="72694"/>
                </a:lnTo>
                <a:lnTo>
                  <a:pt x="39090" y="71678"/>
                </a:lnTo>
                <a:lnTo>
                  <a:pt x="46672" y="67614"/>
                </a:lnTo>
                <a:lnTo>
                  <a:pt x="49783" y="64541"/>
                </a:lnTo>
                <a:lnTo>
                  <a:pt x="50760" y="62890"/>
                </a:lnTo>
                <a:lnTo>
                  <a:pt x="25895" y="62890"/>
                </a:lnTo>
                <a:lnTo>
                  <a:pt x="20993" y="60578"/>
                </a:lnTo>
                <a:lnTo>
                  <a:pt x="13982" y="51295"/>
                </a:lnTo>
                <a:lnTo>
                  <a:pt x="12230" y="44767"/>
                </a:lnTo>
                <a:lnTo>
                  <a:pt x="12230" y="27939"/>
                </a:lnTo>
                <a:lnTo>
                  <a:pt x="13982" y="21412"/>
                </a:lnTo>
                <a:lnTo>
                  <a:pt x="20993" y="12128"/>
                </a:lnTo>
                <a:lnTo>
                  <a:pt x="25895" y="9804"/>
                </a:lnTo>
                <a:lnTo>
                  <a:pt x="50760" y="9804"/>
                </a:lnTo>
                <a:lnTo>
                  <a:pt x="49783" y="8153"/>
                </a:lnTo>
                <a:lnTo>
                  <a:pt x="46672" y="5092"/>
                </a:lnTo>
                <a:lnTo>
                  <a:pt x="39090" y="1028"/>
                </a:lnTo>
                <a:lnTo>
                  <a:pt x="34556" y="0"/>
                </a:lnTo>
                <a:close/>
              </a:path>
              <a:path w="64135" h="99695">
                <a:moveTo>
                  <a:pt x="50760" y="9804"/>
                </a:moveTo>
                <a:lnTo>
                  <a:pt x="38519" y="9804"/>
                </a:lnTo>
                <a:lnTo>
                  <a:pt x="43446" y="12128"/>
                </a:lnTo>
                <a:lnTo>
                  <a:pt x="46939" y="16776"/>
                </a:lnTo>
                <a:lnTo>
                  <a:pt x="50457" y="21412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95"/>
                </a:lnTo>
                <a:lnTo>
                  <a:pt x="43446" y="60578"/>
                </a:lnTo>
                <a:lnTo>
                  <a:pt x="38519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26" y="60439"/>
                </a:lnTo>
                <a:lnTo>
                  <a:pt x="63626" y="12255"/>
                </a:lnTo>
                <a:lnTo>
                  <a:pt x="52209" y="12255"/>
                </a:lnTo>
                <a:lnTo>
                  <a:pt x="50760" y="9804"/>
                </a:lnTo>
                <a:close/>
              </a:path>
              <a:path w="64135" h="99695">
                <a:moveTo>
                  <a:pt x="63626" y="1638"/>
                </a:moveTo>
                <a:lnTo>
                  <a:pt x="52209" y="1638"/>
                </a:lnTo>
                <a:lnTo>
                  <a:pt x="52209" y="12255"/>
                </a:lnTo>
                <a:lnTo>
                  <a:pt x="63626" y="12255"/>
                </a:lnTo>
                <a:lnTo>
                  <a:pt x="63626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9172" y="901898"/>
            <a:ext cx="6384727" cy="0"/>
          </a:xfrm>
          <a:custGeom>
            <a:avLst/>
            <a:gdLst/>
            <a:ahLst/>
            <a:cxnLst/>
            <a:rect l="l" t="t" r="r" b="b"/>
            <a:pathLst>
              <a:path w="9080500">
                <a:moveTo>
                  <a:pt x="0" y="0"/>
                </a:moveTo>
                <a:lnTo>
                  <a:pt x="9080500" y="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6693" y="998695"/>
            <a:ext cx="6308378" cy="2010966"/>
          </a:xfrm>
          <a:custGeom>
            <a:avLst/>
            <a:gdLst/>
            <a:ahLst/>
            <a:cxnLst/>
            <a:rect l="l" t="t" r="r" b="b"/>
            <a:pathLst>
              <a:path w="8971915" h="2860040">
                <a:moveTo>
                  <a:pt x="0" y="0"/>
                </a:moveTo>
                <a:lnTo>
                  <a:pt x="8971381" y="0"/>
                </a:lnTo>
                <a:lnTo>
                  <a:pt x="8971381" y="2859925"/>
                </a:lnTo>
                <a:lnTo>
                  <a:pt x="0" y="28599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20246" y="1045292"/>
            <a:ext cx="6202810" cy="1908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9043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11429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29" y="99644"/>
                </a:lnTo>
                <a:lnTo>
                  <a:pt x="11429" y="62064"/>
                </a:lnTo>
                <a:lnTo>
                  <a:pt x="20301" y="62064"/>
                </a:lnTo>
                <a:lnTo>
                  <a:pt x="13207" y="52387"/>
                </a:lnTo>
                <a:lnTo>
                  <a:pt x="11429" y="45694"/>
                </a:lnTo>
                <a:lnTo>
                  <a:pt x="11429" y="28625"/>
                </a:lnTo>
                <a:lnTo>
                  <a:pt x="13207" y="21932"/>
                </a:lnTo>
                <a:lnTo>
                  <a:pt x="20310" y="12242"/>
                </a:lnTo>
                <a:lnTo>
                  <a:pt x="11429" y="12242"/>
                </a:lnTo>
                <a:lnTo>
                  <a:pt x="11429" y="1638"/>
                </a:lnTo>
                <a:close/>
              </a:path>
              <a:path w="64135" h="99695">
                <a:moveTo>
                  <a:pt x="20301" y="62064"/>
                </a:moveTo>
                <a:lnTo>
                  <a:pt x="11429" y="62064"/>
                </a:lnTo>
                <a:lnTo>
                  <a:pt x="13906" y="66217"/>
                </a:lnTo>
                <a:lnTo>
                  <a:pt x="17017" y="69291"/>
                </a:lnTo>
                <a:lnTo>
                  <a:pt x="24549" y="73317"/>
                </a:lnTo>
                <a:lnTo>
                  <a:pt x="29070" y="74320"/>
                </a:lnTo>
                <a:lnTo>
                  <a:pt x="43002" y="74320"/>
                </a:lnTo>
                <a:lnTo>
                  <a:pt x="50063" y="70904"/>
                </a:lnTo>
                <a:lnTo>
                  <a:pt x="55154" y="64515"/>
                </a:lnTo>
                <a:lnTo>
                  <a:pt x="25209" y="64515"/>
                </a:lnTo>
                <a:lnTo>
                  <a:pt x="20319" y="62090"/>
                </a:lnTo>
                <a:close/>
              </a:path>
              <a:path w="64135" h="99695">
                <a:moveTo>
                  <a:pt x="55145" y="9804"/>
                </a:moveTo>
                <a:lnTo>
                  <a:pt x="37630" y="9804"/>
                </a:lnTo>
                <a:lnTo>
                  <a:pt x="42516" y="12242"/>
                </a:lnTo>
                <a:lnTo>
                  <a:pt x="49618" y="21932"/>
                </a:lnTo>
                <a:lnTo>
                  <a:pt x="51396" y="28625"/>
                </a:lnTo>
                <a:lnTo>
                  <a:pt x="51396" y="45694"/>
                </a:lnTo>
                <a:lnTo>
                  <a:pt x="49618" y="52387"/>
                </a:lnTo>
                <a:lnTo>
                  <a:pt x="42506" y="62090"/>
                </a:lnTo>
                <a:lnTo>
                  <a:pt x="37630" y="64515"/>
                </a:lnTo>
                <a:lnTo>
                  <a:pt x="55154" y="64515"/>
                </a:lnTo>
                <a:lnTo>
                  <a:pt x="63639" y="37160"/>
                </a:lnTo>
                <a:lnTo>
                  <a:pt x="63130" y="29226"/>
                </a:lnTo>
                <a:lnTo>
                  <a:pt x="61602" y="22094"/>
                </a:lnTo>
                <a:lnTo>
                  <a:pt x="59058" y="15768"/>
                </a:lnTo>
                <a:lnTo>
                  <a:pt x="55499" y="10248"/>
                </a:lnTo>
                <a:lnTo>
                  <a:pt x="55145" y="9804"/>
                </a:lnTo>
                <a:close/>
              </a:path>
              <a:path w="64135" h="99695">
                <a:moveTo>
                  <a:pt x="43002" y="0"/>
                </a:moveTo>
                <a:lnTo>
                  <a:pt x="29070" y="0"/>
                </a:lnTo>
                <a:lnTo>
                  <a:pt x="24549" y="1003"/>
                </a:lnTo>
                <a:lnTo>
                  <a:pt x="17017" y="5029"/>
                </a:lnTo>
                <a:lnTo>
                  <a:pt x="13906" y="8102"/>
                </a:lnTo>
                <a:lnTo>
                  <a:pt x="11429" y="12242"/>
                </a:lnTo>
                <a:lnTo>
                  <a:pt x="20319" y="12230"/>
                </a:lnTo>
                <a:lnTo>
                  <a:pt x="25209" y="9804"/>
                </a:lnTo>
                <a:lnTo>
                  <a:pt x="55145" y="9804"/>
                </a:lnTo>
                <a:lnTo>
                  <a:pt x="50063" y="3416"/>
                </a:lnTo>
                <a:lnTo>
                  <a:pt x="43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65362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38" y="0"/>
                </a:moveTo>
                <a:lnTo>
                  <a:pt x="542" y="28911"/>
                </a:lnTo>
                <a:lnTo>
                  <a:pt x="0" y="37160"/>
                </a:lnTo>
                <a:lnTo>
                  <a:pt x="542" y="45380"/>
                </a:lnTo>
                <a:lnTo>
                  <a:pt x="32638" y="74320"/>
                </a:lnTo>
                <a:lnTo>
                  <a:pt x="39842" y="73701"/>
                </a:lnTo>
                <a:lnTo>
                  <a:pt x="46231" y="71845"/>
                </a:lnTo>
                <a:lnTo>
                  <a:pt x="51805" y="68753"/>
                </a:lnTo>
                <a:lnTo>
                  <a:pt x="56467" y="64515"/>
                </a:lnTo>
                <a:lnTo>
                  <a:pt x="26327" y="64515"/>
                </a:lnTo>
                <a:lnTo>
                  <a:pt x="21335" y="62077"/>
                </a:lnTo>
                <a:lnTo>
                  <a:pt x="14058" y="52336"/>
                </a:lnTo>
                <a:lnTo>
                  <a:pt x="12242" y="45643"/>
                </a:lnTo>
                <a:lnTo>
                  <a:pt x="12242" y="28663"/>
                </a:lnTo>
                <a:lnTo>
                  <a:pt x="14058" y="21983"/>
                </a:lnTo>
                <a:lnTo>
                  <a:pt x="21386" y="12242"/>
                </a:lnTo>
                <a:lnTo>
                  <a:pt x="26365" y="9804"/>
                </a:lnTo>
                <a:lnTo>
                  <a:pt x="56495" y="9804"/>
                </a:lnTo>
                <a:lnTo>
                  <a:pt x="51805" y="5550"/>
                </a:lnTo>
                <a:lnTo>
                  <a:pt x="46231" y="2466"/>
                </a:lnTo>
                <a:lnTo>
                  <a:pt x="39842" y="616"/>
                </a:lnTo>
                <a:lnTo>
                  <a:pt x="32638" y="0"/>
                </a:lnTo>
                <a:close/>
              </a:path>
              <a:path w="65404" h="74929">
                <a:moveTo>
                  <a:pt x="56495" y="9804"/>
                </a:moveTo>
                <a:lnTo>
                  <a:pt x="38925" y="9804"/>
                </a:lnTo>
                <a:lnTo>
                  <a:pt x="43891" y="12255"/>
                </a:lnTo>
                <a:lnTo>
                  <a:pt x="51206" y="22085"/>
                </a:lnTo>
                <a:lnTo>
                  <a:pt x="53010" y="28663"/>
                </a:lnTo>
                <a:lnTo>
                  <a:pt x="53024" y="45643"/>
                </a:lnTo>
                <a:lnTo>
                  <a:pt x="51206" y="52285"/>
                </a:lnTo>
                <a:lnTo>
                  <a:pt x="47536" y="57175"/>
                </a:lnTo>
                <a:lnTo>
                  <a:pt x="43891" y="62077"/>
                </a:lnTo>
                <a:lnTo>
                  <a:pt x="38925" y="64515"/>
                </a:lnTo>
                <a:lnTo>
                  <a:pt x="56467" y="64515"/>
                </a:lnTo>
                <a:lnTo>
                  <a:pt x="65265" y="37160"/>
                </a:lnTo>
                <a:lnTo>
                  <a:pt x="64722" y="28911"/>
                </a:lnTo>
                <a:lnTo>
                  <a:pt x="63092" y="21613"/>
                </a:lnTo>
                <a:lnTo>
                  <a:pt x="60373" y="15266"/>
                </a:lnTo>
                <a:lnTo>
                  <a:pt x="56565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2306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0" y="28911"/>
                </a:lnTo>
                <a:lnTo>
                  <a:pt x="0" y="37160"/>
                </a:lnTo>
                <a:lnTo>
                  <a:pt x="540" y="45380"/>
                </a:lnTo>
                <a:lnTo>
                  <a:pt x="32626" y="74320"/>
                </a:lnTo>
                <a:lnTo>
                  <a:pt x="39831" y="73701"/>
                </a:lnTo>
                <a:lnTo>
                  <a:pt x="46223" y="71845"/>
                </a:lnTo>
                <a:lnTo>
                  <a:pt x="51798" y="68753"/>
                </a:lnTo>
                <a:lnTo>
                  <a:pt x="56455" y="64515"/>
                </a:lnTo>
                <a:lnTo>
                  <a:pt x="26314" y="64515"/>
                </a:lnTo>
                <a:lnTo>
                  <a:pt x="21323" y="62077"/>
                </a:lnTo>
                <a:lnTo>
                  <a:pt x="14046" y="52336"/>
                </a:lnTo>
                <a:lnTo>
                  <a:pt x="12230" y="45643"/>
                </a:lnTo>
                <a:lnTo>
                  <a:pt x="12230" y="28663"/>
                </a:lnTo>
                <a:lnTo>
                  <a:pt x="14058" y="21983"/>
                </a:lnTo>
                <a:lnTo>
                  <a:pt x="21374" y="12242"/>
                </a:lnTo>
                <a:lnTo>
                  <a:pt x="26352" y="9804"/>
                </a:lnTo>
                <a:lnTo>
                  <a:pt x="56483" y="9804"/>
                </a:lnTo>
                <a:lnTo>
                  <a:pt x="51798" y="5550"/>
                </a:lnTo>
                <a:lnTo>
                  <a:pt x="46223" y="2466"/>
                </a:lnTo>
                <a:lnTo>
                  <a:pt x="39831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12" y="9804"/>
                </a:lnTo>
                <a:lnTo>
                  <a:pt x="43878" y="12255"/>
                </a:lnTo>
                <a:lnTo>
                  <a:pt x="51181" y="22085"/>
                </a:lnTo>
                <a:lnTo>
                  <a:pt x="52997" y="28663"/>
                </a:lnTo>
                <a:lnTo>
                  <a:pt x="53011" y="45643"/>
                </a:lnTo>
                <a:lnTo>
                  <a:pt x="51181" y="52285"/>
                </a:lnTo>
                <a:lnTo>
                  <a:pt x="43878" y="62077"/>
                </a:lnTo>
                <a:lnTo>
                  <a:pt x="38912" y="64515"/>
                </a:lnTo>
                <a:lnTo>
                  <a:pt x="56455" y="64515"/>
                </a:lnTo>
                <a:lnTo>
                  <a:pt x="65252" y="37160"/>
                </a:lnTo>
                <a:lnTo>
                  <a:pt x="64709" y="28911"/>
                </a:lnTo>
                <a:lnTo>
                  <a:pt x="63079" y="21613"/>
                </a:lnTo>
                <a:lnTo>
                  <a:pt x="60360" y="15266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6696" y="2727230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12653" y="2746763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43"/>
                </a:lnTo>
              </a:path>
            </a:pathLst>
          </a:custGeom>
          <a:ln w="11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08639" y="2732399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17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34025" y="2745611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11417" y="1638"/>
                </a:moveTo>
                <a:lnTo>
                  <a:pt x="0" y="1638"/>
                </a:lnTo>
                <a:lnTo>
                  <a:pt x="0" y="72682"/>
                </a:lnTo>
                <a:lnTo>
                  <a:pt x="11417" y="72682"/>
                </a:lnTo>
                <a:lnTo>
                  <a:pt x="11417" y="25692"/>
                </a:lnTo>
                <a:lnTo>
                  <a:pt x="13271" y="20091"/>
                </a:lnTo>
                <a:lnTo>
                  <a:pt x="19590" y="13068"/>
                </a:lnTo>
                <a:lnTo>
                  <a:pt x="11417" y="13068"/>
                </a:lnTo>
                <a:lnTo>
                  <a:pt x="11417" y="1638"/>
                </a:lnTo>
                <a:close/>
              </a:path>
              <a:path w="59689" h="73025">
                <a:moveTo>
                  <a:pt x="55027" y="9804"/>
                </a:moveTo>
                <a:lnTo>
                  <a:pt x="37452" y="9804"/>
                </a:lnTo>
                <a:lnTo>
                  <a:pt x="41452" y="11518"/>
                </a:lnTo>
                <a:lnTo>
                  <a:pt x="44132" y="14947"/>
                </a:lnTo>
                <a:lnTo>
                  <a:pt x="46786" y="18389"/>
                </a:lnTo>
                <a:lnTo>
                  <a:pt x="48133" y="23558"/>
                </a:lnTo>
                <a:lnTo>
                  <a:pt x="48133" y="72682"/>
                </a:lnTo>
                <a:lnTo>
                  <a:pt x="59550" y="72682"/>
                </a:lnTo>
                <a:lnTo>
                  <a:pt x="59518" y="20091"/>
                </a:lnTo>
                <a:lnTo>
                  <a:pt x="57442" y="12712"/>
                </a:lnTo>
                <a:lnTo>
                  <a:pt x="55027" y="9804"/>
                </a:lnTo>
                <a:close/>
              </a:path>
              <a:path w="59689" h="73025">
                <a:moveTo>
                  <a:pt x="42786" y="0"/>
                </a:moveTo>
                <a:lnTo>
                  <a:pt x="29578" y="0"/>
                </a:lnTo>
                <a:lnTo>
                  <a:pt x="25171" y="1079"/>
                </a:lnTo>
                <a:lnTo>
                  <a:pt x="17551" y="5410"/>
                </a:lnTo>
                <a:lnTo>
                  <a:pt x="14236" y="8686"/>
                </a:lnTo>
                <a:lnTo>
                  <a:pt x="11417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17" y="9804"/>
                </a:lnTo>
                <a:lnTo>
                  <a:pt x="55027" y="9804"/>
                </a:lnTo>
                <a:lnTo>
                  <a:pt x="48996" y="2539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90167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8153" y="84124"/>
                </a:moveTo>
                <a:lnTo>
                  <a:pt x="8153" y="95554"/>
                </a:lnTo>
                <a:lnTo>
                  <a:pt x="11620" y="96939"/>
                </a:lnTo>
                <a:lnTo>
                  <a:pt x="15189" y="97967"/>
                </a:lnTo>
                <a:lnTo>
                  <a:pt x="22529" y="99301"/>
                </a:lnTo>
                <a:lnTo>
                  <a:pt x="26441" y="99644"/>
                </a:lnTo>
                <a:lnTo>
                  <a:pt x="30581" y="99644"/>
                </a:lnTo>
                <a:lnTo>
                  <a:pt x="56178" y="89839"/>
                </a:lnTo>
                <a:lnTo>
                  <a:pt x="25361" y="89839"/>
                </a:lnTo>
                <a:lnTo>
                  <a:pt x="21894" y="89369"/>
                </a:lnTo>
                <a:lnTo>
                  <a:pt x="15087" y="87502"/>
                </a:lnTo>
                <a:lnTo>
                  <a:pt x="11645" y="86067"/>
                </a:lnTo>
                <a:lnTo>
                  <a:pt x="8153" y="84124"/>
                </a:lnTo>
                <a:close/>
              </a:path>
              <a:path w="64135" h="99695">
                <a:moveTo>
                  <a:pt x="63639" y="60439"/>
                </a:moveTo>
                <a:lnTo>
                  <a:pt x="52209" y="60439"/>
                </a:lnTo>
                <a:lnTo>
                  <a:pt x="52209" y="73939"/>
                </a:lnTo>
                <a:lnTo>
                  <a:pt x="50279" y="79933"/>
                </a:lnTo>
                <a:lnTo>
                  <a:pt x="42532" y="87858"/>
                </a:lnTo>
                <a:lnTo>
                  <a:pt x="36690" y="89839"/>
                </a:lnTo>
                <a:lnTo>
                  <a:pt x="56178" y="89839"/>
                </a:lnTo>
                <a:lnTo>
                  <a:pt x="63597" y="64541"/>
                </a:lnTo>
                <a:lnTo>
                  <a:pt x="63639" y="60439"/>
                </a:lnTo>
                <a:close/>
              </a:path>
              <a:path w="64135" h="99695">
                <a:moveTo>
                  <a:pt x="34556" y="0"/>
                </a:moveTo>
                <a:lnTo>
                  <a:pt x="20497" y="0"/>
                </a:lnTo>
                <a:lnTo>
                  <a:pt x="13423" y="3314"/>
                </a:lnTo>
                <a:lnTo>
                  <a:pt x="0" y="36372"/>
                </a:lnTo>
                <a:lnTo>
                  <a:pt x="502" y="44178"/>
                </a:lnTo>
                <a:lnTo>
                  <a:pt x="20497" y="72682"/>
                </a:lnTo>
                <a:lnTo>
                  <a:pt x="34556" y="72682"/>
                </a:lnTo>
                <a:lnTo>
                  <a:pt x="39090" y="71666"/>
                </a:lnTo>
                <a:lnTo>
                  <a:pt x="46672" y="67602"/>
                </a:lnTo>
                <a:lnTo>
                  <a:pt x="49784" y="64541"/>
                </a:lnTo>
                <a:lnTo>
                  <a:pt x="50760" y="62890"/>
                </a:lnTo>
                <a:lnTo>
                  <a:pt x="25908" y="62890"/>
                </a:lnTo>
                <a:lnTo>
                  <a:pt x="21005" y="60566"/>
                </a:lnTo>
                <a:lnTo>
                  <a:pt x="17487" y="55930"/>
                </a:lnTo>
                <a:lnTo>
                  <a:pt x="13995" y="51282"/>
                </a:lnTo>
                <a:lnTo>
                  <a:pt x="12242" y="44767"/>
                </a:lnTo>
                <a:lnTo>
                  <a:pt x="12242" y="27939"/>
                </a:lnTo>
                <a:lnTo>
                  <a:pt x="13995" y="21399"/>
                </a:lnTo>
                <a:lnTo>
                  <a:pt x="21005" y="12115"/>
                </a:lnTo>
                <a:lnTo>
                  <a:pt x="25908" y="9804"/>
                </a:lnTo>
                <a:lnTo>
                  <a:pt x="50763" y="9804"/>
                </a:lnTo>
                <a:lnTo>
                  <a:pt x="49784" y="8153"/>
                </a:lnTo>
                <a:lnTo>
                  <a:pt x="46672" y="5079"/>
                </a:lnTo>
                <a:lnTo>
                  <a:pt x="39090" y="1015"/>
                </a:lnTo>
                <a:lnTo>
                  <a:pt x="34556" y="0"/>
                </a:lnTo>
                <a:close/>
              </a:path>
              <a:path w="64135" h="99695">
                <a:moveTo>
                  <a:pt x="50763" y="9804"/>
                </a:moveTo>
                <a:lnTo>
                  <a:pt x="38531" y="9804"/>
                </a:lnTo>
                <a:lnTo>
                  <a:pt x="43446" y="12115"/>
                </a:lnTo>
                <a:lnTo>
                  <a:pt x="50457" y="21399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82"/>
                </a:lnTo>
                <a:lnTo>
                  <a:pt x="43446" y="60566"/>
                </a:lnTo>
                <a:lnTo>
                  <a:pt x="38531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39" y="60439"/>
                </a:lnTo>
                <a:lnTo>
                  <a:pt x="63639" y="12242"/>
                </a:lnTo>
                <a:lnTo>
                  <a:pt x="52209" y="12242"/>
                </a:lnTo>
                <a:lnTo>
                  <a:pt x="50763" y="9804"/>
                </a:lnTo>
                <a:close/>
              </a:path>
              <a:path w="64135" h="99695">
                <a:moveTo>
                  <a:pt x="63639" y="1638"/>
                </a:moveTo>
                <a:lnTo>
                  <a:pt x="52209" y="1638"/>
                </a:lnTo>
                <a:lnTo>
                  <a:pt x="52209" y="12242"/>
                </a:lnTo>
                <a:lnTo>
                  <a:pt x="63639" y="12242"/>
                </a:lnTo>
                <a:lnTo>
                  <a:pt x="63639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5165" y="2627301"/>
            <a:ext cx="61168" cy="66973"/>
          </a:xfrm>
          <a:custGeom>
            <a:avLst/>
            <a:gdLst/>
            <a:ahLst/>
            <a:cxnLst/>
            <a:rect l="l" t="t" r="r" b="b"/>
            <a:pathLst>
              <a:path w="86995" h="95250">
                <a:moveTo>
                  <a:pt x="19570" y="0"/>
                </a:moveTo>
                <a:lnTo>
                  <a:pt x="0" y="0"/>
                </a:lnTo>
                <a:lnTo>
                  <a:pt x="0" y="94741"/>
                </a:lnTo>
                <a:lnTo>
                  <a:pt x="13055" y="94741"/>
                </a:lnTo>
                <a:lnTo>
                  <a:pt x="13055" y="11582"/>
                </a:lnTo>
                <a:lnTo>
                  <a:pt x="23805" y="11582"/>
                </a:lnTo>
                <a:lnTo>
                  <a:pt x="19570" y="0"/>
                </a:lnTo>
                <a:close/>
              </a:path>
              <a:path w="86995" h="95250">
                <a:moveTo>
                  <a:pt x="86487" y="11582"/>
                </a:moveTo>
                <a:lnTo>
                  <a:pt x="73418" y="11582"/>
                </a:lnTo>
                <a:lnTo>
                  <a:pt x="73418" y="94741"/>
                </a:lnTo>
                <a:lnTo>
                  <a:pt x="86487" y="94741"/>
                </a:lnTo>
                <a:lnTo>
                  <a:pt x="86487" y="11582"/>
                </a:lnTo>
                <a:close/>
              </a:path>
              <a:path w="86995" h="95250">
                <a:moveTo>
                  <a:pt x="23805" y="11582"/>
                </a:moveTo>
                <a:lnTo>
                  <a:pt x="13055" y="11582"/>
                </a:lnTo>
                <a:lnTo>
                  <a:pt x="36944" y="76771"/>
                </a:lnTo>
                <a:lnTo>
                  <a:pt x="49542" y="76771"/>
                </a:lnTo>
                <a:lnTo>
                  <a:pt x="53970" y="64681"/>
                </a:lnTo>
                <a:lnTo>
                  <a:pt x="43218" y="64681"/>
                </a:lnTo>
                <a:lnTo>
                  <a:pt x="23805" y="11582"/>
                </a:lnTo>
                <a:close/>
              </a:path>
              <a:path w="86995" h="95250">
                <a:moveTo>
                  <a:pt x="86487" y="0"/>
                </a:moveTo>
                <a:lnTo>
                  <a:pt x="66979" y="0"/>
                </a:lnTo>
                <a:lnTo>
                  <a:pt x="43218" y="64681"/>
                </a:lnTo>
                <a:lnTo>
                  <a:pt x="53970" y="64681"/>
                </a:lnTo>
                <a:lnTo>
                  <a:pt x="73418" y="11582"/>
                </a:lnTo>
                <a:lnTo>
                  <a:pt x="86487" y="11582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02594" y="2642803"/>
            <a:ext cx="41970" cy="52685"/>
          </a:xfrm>
          <a:custGeom>
            <a:avLst/>
            <a:gdLst/>
            <a:ahLst/>
            <a:cxnLst/>
            <a:rect l="l" t="t" r="r" b="b"/>
            <a:pathLst>
              <a:path w="59690" h="74929">
                <a:moveTo>
                  <a:pt x="53754" y="9804"/>
                </a:moveTo>
                <a:lnTo>
                  <a:pt x="34328" y="9804"/>
                </a:lnTo>
                <a:lnTo>
                  <a:pt x="39293" y="11264"/>
                </a:lnTo>
                <a:lnTo>
                  <a:pt x="42824" y="14211"/>
                </a:lnTo>
                <a:lnTo>
                  <a:pt x="46367" y="17132"/>
                </a:lnTo>
                <a:lnTo>
                  <a:pt x="48127" y="21259"/>
                </a:lnTo>
                <a:lnTo>
                  <a:pt x="48132" y="27774"/>
                </a:lnTo>
                <a:lnTo>
                  <a:pt x="21208" y="27774"/>
                </a:lnTo>
                <a:lnTo>
                  <a:pt x="13296" y="29794"/>
                </a:lnTo>
                <a:lnTo>
                  <a:pt x="2654" y="37896"/>
                </a:lnTo>
                <a:lnTo>
                  <a:pt x="0" y="43903"/>
                </a:lnTo>
                <a:lnTo>
                  <a:pt x="0" y="58699"/>
                </a:lnTo>
                <a:lnTo>
                  <a:pt x="2146" y="64147"/>
                </a:lnTo>
                <a:lnTo>
                  <a:pt x="10693" y="72288"/>
                </a:lnTo>
                <a:lnTo>
                  <a:pt x="16446" y="74320"/>
                </a:lnTo>
                <a:lnTo>
                  <a:pt x="29413" y="74320"/>
                </a:lnTo>
                <a:lnTo>
                  <a:pt x="34264" y="73329"/>
                </a:lnTo>
                <a:lnTo>
                  <a:pt x="42176" y="69341"/>
                </a:lnTo>
                <a:lnTo>
                  <a:pt x="45491" y="66255"/>
                </a:lnTo>
                <a:lnTo>
                  <a:pt x="46583" y="64528"/>
                </a:lnTo>
                <a:lnTo>
                  <a:pt x="21983" y="64528"/>
                </a:lnTo>
                <a:lnTo>
                  <a:pt x="18262" y="63309"/>
                </a:lnTo>
                <a:lnTo>
                  <a:pt x="12788" y="58458"/>
                </a:lnTo>
                <a:lnTo>
                  <a:pt x="11429" y="55168"/>
                </a:lnTo>
                <a:lnTo>
                  <a:pt x="11429" y="45821"/>
                </a:lnTo>
                <a:lnTo>
                  <a:pt x="13246" y="42151"/>
                </a:lnTo>
                <a:lnTo>
                  <a:pt x="20523" y="37833"/>
                </a:lnTo>
                <a:lnTo>
                  <a:pt x="27076" y="36753"/>
                </a:lnTo>
                <a:lnTo>
                  <a:pt x="59562" y="36753"/>
                </a:lnTo>
                <a:lnTo>
                  <a:pt x="59562" y="21259"/>
                </a:lnTo>
                <a:lnTo>
                  <a:pt x="57035" y="13233"/>
                </a:lnTo>
                <a:lnTo>
                  <a:pt x="53754" y="9804"/>
                </a:lnTo>
                <a:close/>
              </a:path>
              <a:path w="59690" h="74929">
                <a:moveTo>
                  <a:pt x="59562" y="62077"/>
                </a:moveTo>
                <a:lnTo>
                  <a:pt x="48132" y="62077"/>
                </a:lnTo>
                <a:lnTo>
                  <a:pt x="48132" y="72694"/>
                </a:lnTo>
                <a:lnTo>
                  <a:pt x="59562" y="72694"/>
                </a:lnTo>
                <a:lnTo>
                  <a:pt x="59562" y="62077"/>
                </a:lnTo>
                <a:close/>
              </a:path>
              <a:path w="59690" h="74929">
                <a:moveTo>
                  <a:pt x="59562" y="36753"/>
                </a:moveTo>
                <a:lnTo>
                  <a:pt x="48132" y="36753"/>
                </a:lnTo>
                <a:lnTo>
                  <a:pt x="48132" y="46989"/>
                </a:lnTo>
                <a:lnTo>
                  <a:pt x="46177" y="53086"/>
                </a:lnTo>
                <a:lnTo>
                  <a:pt x="38341" y="62230"/>
                </a:lnTo>
                <a:lnTo>
                  <a:pt x="33147" y="64528"/>
                </a:lnTo>
                <a:lnTo>
                  <a:pt x="46583" y="64528"/>
                </a:lnTo>
                <a:lnTo>
                  <a:pt x="48132" y="62077"/>
                </a:lnTo>
                <a:lnTo>
                  <a:pt x="59562" y="62077"/>
                </a:lnTo>
                <a:lnTo>
                  <a:pt x="59562" y="36753"/>
                </a:lnTo>
                <a:close/>
              </a:path>
              <a:path w="59690" h="74929">
                <a:moveTo>
                  <a:pt x="39255" y="0"/>
                </a:moveTo>
                <a:lnTo>
                  <a:pt x="25209" y="0"/>
                </a:lnTo>
                <a:lnTo>
                  <a:pt x="21310" y="406"/>
                </a:lnTo>
                <a:lnTo>
                  <a:pt x="13296" y="2044"/>
                </a:lnTo>
                <a:lnTo>
                  <a:pt x="9156" y="3276"/>
                </a:lnTo>
                <a:lnTo>
                  <a:pt x="4902" y="4902"/>
                </a:lnTo>
                <a:lnTo>
                  <a:pt x="4902" y="15519"/>
                </a:lnTo>
                <a:lnTo>
                  <a:pt x="8458" y="13614"/>
                </a:lnTo>
                <a:lnTo>
                  <a:pt x="12166" y="12191"/>
                </a:lnTo>
                <a:lnTo>
                  <a:pt x="19888" y="10287"/>
                </a:lnTo>
                <a:lnTo>
                  <a:pt x="23850" y="9804"/>
                </a:lnTo>
                <a:lnTo>
                  <a:pt x="53754" y="9804"/>
                </a:lnTo>
                <a:lnTo>
                  <a:pt x="46913" y="2654"/>
                </a:lnTo>
                <a:lnTo>
                  <a:pt x="39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6841" y="2643955"/>
            <a:ext cx="48220" cy="50006"/>
          </a:xfrm>
          <a:custGeom>
            <a:avLst/>
            <a:gdLst/>
            <a:ahLst/>
            <a:cxnLst/>
            <a:rect l="l" t="t" r="r" b="b"/>
            <a:pathLst>
              <a:path w="68579" h="71120">
                <a:moveTo>
                  <a:pt x="16052" y="0"/>
                </a:moveTo>
                <a:lnTo>
                  <a:pt x="2451" y="0"/>
                </a:lnTo>
                <a:lnTo>
                  <a:pt x="27393" y="33883"/>
                </a:lnTo>
                <a:lnTo>
                  <a:pt x="0" y="71056"/>
                </a:lnTo>
                <a:lnTo>
                  <a:pt x="13652" y="71056"/>
                </a:lnTo>
                <a:lnTo>
                  <a:pt x="34175" y="43141"/>
                </a:lnTo>
                <a:lnTo>
                  <a:pt x="47850" y="43141"/>
                </a:lnTo>
                <a:lnTo>
                  <a:pt x="41503" y="34569"/>
                </a:lnTo>
                <a:lnTo>
                  <a:pt x="48296" y="25323"/>
                </a:lnTo>
                <a:lnTo>
                  <a:pt x="34671" y="25323"/>
                </a:lnTo>
                <a:lnTo>
                  <a:pt x="16052" y="0"/>
                </a:lnTo>
                <a:close/>
              </a:path>
              <a:path w="68579" h="71120">
                <a:moveTo>
                  <a:pt x="47850" y="43141"/>
                </a:moveTo>
                <a:lnTo>
                  <a:pt x="34175" y="43141"/>
                </a:lnTo>
                <a:lnTo>
                  <a:pt x="54800" y="71056"/>
                </a:lnTo>
                <a:lnTo>
                  <a:pt x="68516" y="71056"/>
                </a:lnTo>
                <a:lnTo>
                  <a:pt x="47850" y="43141"/>
                </a:lnTo>
                <a:close/>
              </a:path>
              <a:path w="68579" h="71120">
                <a:moveTo>
                  <a:pt x="66903" y="0"/>
                </a:moveTo>
                <a:lnTo>
                  <a:pt x="53289" y="0"/>
                </a:lnTo>
                <a:lnTo>
                  <a:pt x="34671" y="25323"/>
                </a:lnTo>
                <a:lnTo>
                  <a:pt x="48296" y="25323"/>
                </a:lnTo>
                <a:lnTo>
                  <a:pt x="669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4593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4" h="99695">
                <a:moveTo>
                  <a:pt x="11417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17" y="99644"/>
                </a:lnTo>
                <a:lnTo>
                  <a:pt x="11417" y="62077"/>
                </a:lnTo>
                <a:lnTo>
                  <a:pt x="20288" y="62077"/>
                </a:lnTo>
                <a:lnTo>
                  <a:pt x="13195" y="52400"/>
                </a:lnTo>
                <a:lnTo>
                  <a:pt x="11417" y="45694"/>
                </a:lnTo>
                <a:lnTo>
                  <a:pt x="11417" y="28638"/>
                </a:lnTo>
                <a:lnTo>
                  <a:pt x="13195" y="21945"/>
                </a:lnTo>
                <a:lnTo>
                  <a:pt x="20288" y="12255"/>
                </a:lnTo>
                <a:lnTo>
                  <a:pt x="11417" y="12255"/>
                </a:lnTo>
                <a:lnTo>
                  <a:pt x="11417" y="1638"/>
                </a:lnTo>
                <a:close/>
              </a:path>
              <a:path w="64134" h="99695">
                <a:moveTo>
                  <a:pt x="20288" y="62077"/>
                </a:moveTo>
                <a:lnTo>
                  <a:pt x="11417" y="62077"/>
                </a:lnTo>
                <a:lnTo>
                  <a:pt x="13893" y="66217"/>
                </a:lnTo>
                <a:lnTo>
                  <a:pt x="17018" y="69303"/>
                </a:lnTo>
                <a:lnTo>
                  <a:pt x="24549" y="73329"/>
                </a:lnTo>
                <a:lnTo>
                  <a:pt x="29057" y="74320"/>
                </a:lnTo>
                <a:lnTo>
                  <a:pt x="42989" y="74320"/>
                </a:lnTo>
                <a:lnTo>
                  <a:pt x="50063" y="70916"/>
                </a:lnTo>
                <a:lnTo>
                  <a:pt x="55142" y="64528"/>
                </a:lnTo>
                <a:lnTo>
                  <a:pt x="25196" y="64528"/>
                </a:lnTo>
                <a:lnTo>
                  <a:pt x="20307" y="62102"/>
                </a:lnTo>
                <a:close/>
              </a:path>
              <a:path w="64134" h="99695">
                <a:moveTo>
                  <a:pt x="55123" y="9804"/>
                </a:moveTo>
                <a:lnTo>
                  <a:pt x="37617" y="9804"/>
                </a:lnTo>
                <a:lnTo>
                  <a:pt x="42506" y="12230"/>
                </a:lnTo>
                <a:lnTo>
                  <a:pt x="49618" y="21945"/>
                </a:lnTo>
                <a:lnTo>
                  <a:pt x="51396" y="28638"/>
                </a:lnTo>
                <a:lnTo>
                  <a:pt x="51396" y="45694"/>
                </a:lnTo>
                <a:lnTo>
                  <a:pt x="49618" y="52400"/>
                </a:lnTo>
                <a:lnTo>
                  <a:pt x="42506" y="62102"/>
                </a:lnTo>
                <a:lnTo>
                  <a:pt x="37617" y="64528"/>
                </a:lnTo>
                <a:lnTo>
                  <a:pt x="55142" y="64528"/>
                </a:lnTo>
                <a:lnTo>
                  <a:pt x="63626" y="37172"/>
                </a:lnTo>
                <a:lnTo>
                  <a:pt x="63119" y="29233"/>
                </a:lnTo>
                <a:lnTo>
                  <a:pt x="61595" y="22102"/>
                </a:lnTo>
                <a:lnTo>
                  <a:pt x="59051" y="15779"/>
                </a:lnTo>
                <a:lnTo>
                  <a:pt x="55486" y="10261"/>
                </a:lnTo>
                <a:lnTo>
                  <a:pt x="55123" y="9804"/>
                </a:lnTo>
                <a:close/>
              </a:path>
              <a:path w="64134" h="99695">
                <a:moveTo>
                  <a:pt x="42989" y="0"/>
                </a:moveTo>
                <a:lnTo>
                  <a:pt x="29057" y="0"/>
                </a:lnTo>
                <a:lnTo>
                  <a:pt x="24549" y="1015"/>
                </a:lnTo>
                <a:lnTo>
                  <a:pt x="17018" y="5041"/>
                </a:lnTo>
                <a:lnTo>
                  <a:pt x="13893" y="8115"/>
                </a:lnTo>
                <a:lnTo>
                  <a:pt x="11417" y="12255"/>
                </a:lnTo>
                <a:lnTo>
                  <a:pt x="20288" y="12255"/>
                </a:lnTo>
                <a:lnTo>
                  <a:pt x="25196" y="9804"/>
                </a:lnTo>
                <a:lnTo>
                  <a:pt x="55123" y="9804"/>
                </a:lnTo>
                <a:lnTo>
                  <a:pt x="50063" y="3428"/>
                </a:lnTo>
                <a:lnTo>
                  <a:pt x="429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80912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14" y="64528"/>
                </a:lnTo>
                <a:lnTo>
                  <a:pt x="21313" y="62077"/>
                </a:lnTo>
                <a:lnTo>
                  <a:pt x="14058" y="52336"/>
                </a:lnTo>
                <a:lnTo>
                  <a:pt x="12230" y="45656"/>
                </a:lnTo>
                <a:lnTo>
                  <a:pt x="12230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37848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27" y="64528"/>
                </a:lnTo>
                <a:lnTo>
                  <a:pt x="21313" y="62077"/>
                </a:lnTo>
                <a:lnTo>
                  <a:pt x="14058" y="52336"/>
                </a:lnTo>
                <a:lnTo>
                  <a:pt x="12242" y="45656"/>
                </a:lnTo>
                <a:lnTo>
                  <a:pt x="12242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02236" y="2741107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28198" y="2760631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56"/>
                </a:lnTo>
              </a:path>
            </a:pathLst>
          </a:custGeom>
          <a:ln w="114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24179" y="2746276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49567" y="2759479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90" h="73025">
                <a:moveTo>
                  <a:pt x="11430" y="1638"/>
                </a:moveTo>
                <a:lnTo>
                  <a:pt x="0" y="1638"/>
                </a:lnTo>
                <a:lnTo>
                  <a:pt x="0" y="72694"/>
                </a:lnTo>
                <a:lnTo>
                  <a:pt x="11430" y="72694"/>
                </a:lnTo>
                <a:lnTo>
                  <a:pt x="11430" y="25704"/>
                </a:lnTo>
                <a:lnTo>
                  <a:pt x="13271" y="20091"/>
                </a:lnTo>
                <a:lnTo>
                  <a:pt x="19590" y="13068"/>
                </a:lnTo>
                <a:lnTo>
                  <a:pt x="11430" y="13068"/>
                </a:lnTo>
                <a:lnTo>
                  <a:pt x="11430" y="1638"/>
                </a:lnTo>
                <a:close/>
              </a:path>
              <a:path w="59690" h="73025">
                <a:moveTo>
                  <a:pt x="55020" y="9804"/>
                </a:moveTo>
                <a:lnTo>
                  <a:pt x="37465" y="9804"/>
                </a:lnTo>
                <a:lnTo>
                  <a:pt x="41465" y="11531"/>
                </a:lnTo>
                <a:lnTo>
                  <a:pt x="46799" y="18389"/>
                </a:lnTo>
                <a:lnTo>
                  <a:pt x="48133" y="23558"/>
                </a:lnTo>
                <a:lnTo>
                  <a:pt x="48133" y="72694"/>
                </a:lnTo>
                <a:lnTo>
                  <a:pt x="59563" y="72694"/>
                </a:lnTo>
                <a:lnTo>
                  <a:pt x="59530" y="20091"/>
                </a:lnTo>
                <a:lnTo>
                  <a:pt x="57442" y="12725"/>
                </a:lnTo>
                <a:lnTo>
                  <a:pt x="55020" y="9804"/>
                </a:lnTo>
                <a:close/>
              </a:path>
              <a:path w="59690" h="73025">
                <a:moveTo>
                  <a:pt x="42786" y="0"/>
                </a:moveTo>
                <a:lnTo>
                  <a:pt x="29578" y="0"/>
                </a:lnTo>
                <a:lnTo>
                  <a:pt x="25184" y="1092"/>
                </a:lnTo>
                <a:lnTo>
                  <a:pt x="17551" y="5422"/>
                </a:lnTo>
                <a:lnTo>
                  <a:pt x="14236" y="8699"/>
                </a:lnTo>
                <a:lnTo>
                  <a:pt x="11430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30" y="9804"/>
                </a:lnTo>
                <a:lnTo>
                  <a:pt x="55020" y="9804"/>
                </a:lnTo>
                <a:lnTo>
                  <a:pt x="49009" y="2552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05718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4" h="99695">
                <a:moveTo>
                  <a:pt x="8153" y="84124"/>
                </a:moveTo>
                <a:lnTo>
                  <a:pt x="8153" y="95567"/>
                </a:lnTo>
                <a:lnTo>
                  <a:pt x="11620" y="96951"/>
                </a:lnTo>
                <a:lnTo>
                  <a:pt x="15176" y="97980"/>
                </a:lnTo>
                <a:lnTo>
                  <a:pt x="22517" y="99313"/>
                </a:lnTo>
                <a:lnTo>
                  <a:pt x="26428" y="99644"/>
                </a:lnTo>
                <a:lnTo>
                  <a:pt x="30581" y="99644"/>
                </a:lnTo>
                <a:lnTo>
                  <a:pt x="56176" y="89852"/>
                </a:lnTo>
                <a:lnTo>
                  <a:pt x="25361" y="89852"/>
                </a:lnTo>
                <a:lnTo>
                  <a:pt x="21882" y="89382"/>
                </a:lnTo>
                <a:lnTo>
                  <a:pt x="15087" y="87515"/>
                </a:lnTo>
                <a:lnTo>
                  <a:pt x="11633" y="86080"/>
                </a:lnTo>
                <a:lnTo>
                  <a:pt x="8153" y="84124"/>
                </a:lnTo>
                <a:close/>
              </a:path>
              <a:path w="64134" h="99695">
                <a:moveTo>
                  <a:pt x="63626" y="60439"/>
                </a:moveTo>
                <a:lnTo>
                  <a:pt x="52209" y="60439"/>
                </a:lnTo>
                <a:lnTo>
                  <a:pt x="52209" y="73952"/>
                </a:lnTo>
                <a:lnTo>
                  <a:pt x="50279" y="79933"/>
                </a:lnTo>
                <a:lnTo>
                  <a:pt x="42519" y="87858"/>
                </a:lnTo>
                <a:lnTo>
                  <a:pt x="36690" y="89852"/>
                </a:lnTo>
                <a:lnTo>
                  <a:pt x="56176" y="89852"/>
                </a:lnTo>
                <a:lnTo>
                  <a:pt x="63585" y="64541"/>
                </a:lnTo>
                <a:lnTo>
                  <a:pt x="63626" y="60439"/>
                </a:lnTo>
                <a:close/>
              </a:path>
              <a:path w="64134" h="99695">
                <a:moveTo>
                  <a:pt x="34556" y="0"/>
                </a:moveTo>
                <a:lnTo>
                  <a:pt x="20485" y="0"/>
                </a:lnTo>
                <a:lnTo>
                  <a:pt x="13411" y="3327"/>
                </a:lnTo>
                <a:lnTo>
                  <a:pt x="0" y="36372"/>
                </a:lnTo>
                <a:lnTo>
                  <a:pt x="502" y="44180"/>
                </a:lnTo>
                <a:lnTo>
                  <a:pt x="20485" y="72694"/>
                </a:lnTo>
                <a:lnTo>
                  <a:pt x="34556" y="72694"/>
                </a:lnTo>
                <a:lnTo>
                  <a:pt x="39090" y="71678"/>
                </a:lnTo>
                <a:lnTo>
                  <a:pt x="46672" y="67614"/>
                </a:lnTo>
                <a:lnTo>
                  <a:pt x="49784" y="64541"/>
                </a:lnTo>
                <a:lnTo>
                  <a:pt x="50760" y="62890"/>
                </a:lnTo>
                <a:lnTo>
                  <a:pt x="25895" y="62890"/>
                </a:lnTo>
                <a:lnTo>
                  <a:pt x="20993" y="60578"/>
                </a:lnTo>
                <a:lnTo>
                  <a:pt x="13982" y="51295"/>
                </a:lnTo>
                <a:lnTo>
                  <a:pt x="12230" y="44767"/>
                </a:lnTo>
                <a:lnTo>
                  <a:pt x="12230" y="27939"/>
                </a:lnTo>
                <a:lnTo>
                  <a:pt x="13982" y="21412"/>
                </a:lnTo>
                <a:lnTo>
                  <a:pt x="20993" y="12128"/>
                </a:lnTo>
                <a:lnTo>
                  <a:pt x="25895" y="9804"/>
                </a:lnTo>
                <a:lnTo>
                  <a:pt x="50760" y="9804"/>
                </a:lnTo>
                <a:lnTo>
                  <a:pt x="49784" y="8153"/>
                </a:lnTo>
                <a:lnTo>
                  <a:pt x="46672" y="5092"/>
                </a:lnTo>
                <a:lnTo>
                  <a:pt x="39090" y="1028"/>
                </a:lnTo>
                <a:lnTo>
                  <a:pt x="34556" y="0"/>
                </a:lnTo>
                <a:close/>
              </a:path>
              <a:path w="64134" h="99695">
                <a:moveTo>
                  <a:pt x="50760" y="9804"/>
                </a:moveTo>
                <a:lnTo>
                  <a:pt x="38519" y="9804"/>
                </a:lnTo>
                <a:lnTo>
                  <a:pt x="43446" y="12128"/>
                </a:lnTo>
                <a:lnTo>
                  <a:pt x="46939" y="16776"/>
                </a:lnTo>
                <a:lnTo>
                  <a:pt x="50457" y="21412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95"/>
                </a:lnTo>
                <a:lnTo>
                  <a:pt x="43446" y="60578"/>
                </a:lnTo>
                <a:lnTo>
                  <a:pt x="38519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26" y="60439"/>
                </a:lnTo>
                <a:lnTo>
                  <a:pt x="63626" y="12255"/>
                </a:lnTo>
                <a:lnTo>
                  <a:pt x="52209" y="12255"/>
                </a:lnTo>
                <a:lnTo>
                  <a:pt x="50760" y="9804"/>
                </a:lnTo>
                <a:close/>
              </a:path>
              <a:path w="64134" h="99695">
                <a:moveTo>
                  <a:pt x="63626" y="1638"/>
                </a:moveTo>
                <a:lnTo>
                  <a:pt x="52209" y="1638"/>
                </a:lnTo>
                <a:lnTo>
                  <a:pt x="52209" y="12255"/>
                </a:lnTo>
                <a:lnTo>
                  <a:pt x="63626" y="12255"/>
                </a:lnTo>
                <a:lnTo>
                  <a:pt x="63626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3009"/>
            <a:r>
              <a:rPr spc="-49" dirty="0"/>
              <a:t>What </a:t>
            </a:r>
            <a:r>
              <a:rPr spc="98" dirty="0"/>
              <a:t>did </a:t>
            </a:r>
            <a:r>
              <a:rPr spc="25" dirty="0"/>
              <a:t>the </a:t>
            </a:r>
            <a:r>
              <a:rPr spc="32" dirty="0"/>
              <a:t>network</a:t>
            </a:r>
            <a:r>
              <a:rPr spc="-492" dirty="0"/>
              <a:t> </a:t>
            </a:r>
            <a:r>
              <a:rPr spc="11" dirty="0"/>
              <a:t>learn?</a:t>
            </a:r>
          </a:p>
        </p:txBody>
      </p:sp>
      <p:sp>
        <p:nvSpPr>
          <p:cNvPr id="25" name="object 25"/>
          <p:cNvSpPr/>
          <p:nvPr/>
        </p:nvSpPr>
        <p:spPr>
          <a:xfrm>
            <a:off x="2916201" y="4139341"/>
            <a:ext cx="2634704" cy="877788"/>
          </a:xfrm>
          <a:custGeom>
            <a:avLst/>
            <a:gdLst/>
            <a:ahLst/>
            <a:cxnLst/>
            <a:rect l="l" t="t" r="r" b="b"/>
            <a:pathLst>
              <a:path w="3747135" h="1248409">
                <a:moveTo>
                  <a:pt x="0" y="0"/>
                </a:moveTo>
                <a:lnTo>
                  <a:pt x="3747046" y="0"/>
                </a:lnTo>
                <a:lnTo>
                  <a:pt x="3747046" y="1248037"/>
                </a:lnTo>
                <a:lnTo>
                  <a:pt x="0" y="1248037"/>
                </a:lnTo>
                <a:lnTo>
                  <a:pt x="0" y="0"/>
                </a:lnTo>
                <a:close/>
              </a:path>
            </a:pathLst>
          </a:custGeom>
          <a:ln w="173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477093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77093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77094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111735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77094" y="3700579"/>
            <a:ext cx="2634704" cy="0"/>
          </a:xfrm>
          <a:custGeom>
            <a:avLst/>
            <a:gdLst/>
            <a:ahLst/>
            <a:cxnLst/>
            <a:rect l="l" t="t" r="r" b="b"/>
            <a:pathLst>
              <a:path w="3747135">
                <a:moveTo>
                  <a:pt x="0" y="0"/>
                </a:moveTo>
                <a:lnTo>
                  <a:pt x="3747046" y="0"/>
                </a:lnTo>
              </a:path>
            </a:pathLst>
          </a:custGeom>
          <a:ln w="173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523056" y="4714451"/>
            <a:ext cx="164306" cy="3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254714" y="4040555"/>
            <a:ext cx="164306" cy="3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794414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94414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94415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233522" y="4139341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11735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11735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477094" y="4578105"/>
            <a:ext cx="2634704" cy="0"/>
          </a:xfrm>
          <a:custGeom>
            <a:avLst/>
            <a:gdLst/>
            <a:ahLst/>
            <a:cxnLst/>
            <a:rect l="l" t="t" r="r" b="b"/>
            <a:pathLst>
              <a:path w="3747135">
                <a:moveTo>
                  <a:pt x="0" y="0"/>
                </a:moveTo>
                <a:lnTo>
                  <a:pt x="3747046" y="0"/>
                </a:lnTo>
              </a:path>
            </a:pathLst>
          </a:custGeom>
          <a:ln w="173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09933" y="5043527"/>
            <a:ext cx="2353866" cy="779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49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256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295"/>
              </a:spcBef>
            </a:pPr>
            <a:r>
              <a:rPr sz="2531" spc="11" dirty="0">
                <a:solidFill>
                  <a:srgbClr val="FFFFFF"/>
                </a:solidFill>
                <a:cs typeface="Calibri"/>
              </a:rPr>
              <a:t>pool</a:t>
            </a:r>
            <a:r>
              <a:rPr sz="2531" spc="15" baseline="-8101" dirty="0">
                <a:solidFill>
                  <a:srgbClr val="FFFFFF"/>
                </a:solidFill>
                <a:cs typeface="Calibri"/>
              </a:rPr>
              <a:t>5 </a:t>
            </a:r>
            <a:r>
              <a:rPr sz="2531" spc="-56" dirty="0">
                <a:solidFill>
                  <a:srgbClr val="FFFFFF"/>
                </a:solidFill>
                <a:cs typeface="Calibri"/>
              </a:rPr>
              <a:t>feature</a:t>
            </a:r>
            <a:r>
              <a:rPr sz="2531" spc="-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42" dirty="0">
                <a:solidFill>
                  <a:srgbClr val="FFFFFF"/>
                </a:solidFill>
                <a:cs typeface="Calibri"/>
              </a:rPr>
              <a:t>map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86597" y="4416856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212178" y="550075"/>
                </a:lnTo>
                <a:lnTo>
                  <a:pt x="212178" y="212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086597" y="4416856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212178" y="550075"/>
                </a:moveTo>
                <a:lnTo>
                  <a:pt x="212178" y="550075"/>
                </a:lnTo>
                <a:lnTo>
                  <a:pt x="212178" y="21217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088687" y="4411810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0" y="337896"/>
                </a:lnTo>
                <a:lnTo>
                  <a:pt x="212178" y="55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88687" y="4411810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0" y="0"/>
                </a:lnTo>
                <a:lnTo>
                  <a:pt x="0" y="337896"/>
                </a:lnTo>
                <a:lnTo>
                  <a:pt x="212178" y="5500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04785" y="4630044"/>
            <a:ext cx="12814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91" dirty="0">
                <a:solidFill>
                  <a:srgbClr val="FFFFFF"/>
                </a:solidFill>
                <a:cs typeface="Calibri"/>
              </a:rPr>
              <a:t>x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629156" y="4168673"/>
            <a:ext cx="129927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77" dirty="0">
                <a:solidFill>
                  <a:srgbClr val="FFFFFF"/>
                </a:solidFill>
                <a:cs typeface="Calibri"/>
              </a:rPr>
              <a:t>y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861132" y="3412632"/>
            <a:ext cx="1862286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85" dirty="0">
                <a:solidFill>
                  <a:srgbClr val="FFFFFF"/>
                </a:solidFill>
                <a:cs typeface="Calibri"/>
              </a:rPr>
              <a:t>←</a:t>
            </a:r>
            <a:r>
              <a:rPr sz="1687" spc="-53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4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1687" spc="35" dirty="0">
                <a:solidFill>
                  <a:srgbClr val="FFFFFF"/>
                </a:solidFill>
                <a:cs typeface="Calibri"/>
              </a:rPr>
              <a:t>channels</a:t>
            </a:r>
            <a:r>
              <a:rPr sz="1687" spc="-102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485" dirty="0">
                <a:solidFill>
                  <a:srgbClr val="FFFFFF"/>
                </a:solidFill>
                <a:cs typeface="Calibri"/>
              </a:rPr>
              <a:t>→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979414" y="1330523"/>
            <a:ext cx="1250156" cy="12556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08062" y="2607469"/>
            <a:ext cx="1583680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1" dirty="0">
                <a:solidFill>
                  <a:srgbClr val="FFFFFF"/>
                </a:solidFill>
                <a:cs typeface="Calibri"/>
              </a:rPr>
              <a:t>“stimulu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s</a:t>
            </a:r>
            <a:r>
              <a:rPr sz="2953" spc="-176" dirty="0">
                <a:solidFill>
                  <a:srgbClr val="FFFFFF"/>
                </a:solidFill>
                <a:cs typeface="Calibri"/>
              </a:rPr>
              <a:t>”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347594" y="1964531"/>
            <a:ext cx="318343" cy="0"/>
          </a:xfrm>
          <a:custGeom>
            <a:avLst/>
            <a:gdLst/>
            <a:ahLst/>
            <a:cxnLst/>
            <a:rect l="l" t="t" r="r" b="b"/>
            <a:pathLst>
              <a:path w="452755">
                <a:moveTo>
                  <a:pt x="452767" y="0"/>
                </a:moveTo>
                <a:lnTo>
                  <a:pt x="43373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23083" y="1905595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41922" y="83820"/>
                </a:lnTo>
                <a:lnTo>
                  <a:pt x="0" y="167640"/>
                </a:lnTo>
                <a:lnTo>
                  <a:pt x="167639" y="83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5328047" y="2446734"/>
            <a:ext cx="3375422" cy="1625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455581" y="2527102"/>
            <a:ext cx="3083868" cy="1362670"/>
          </a:xfrm>
          <a:custGeom>
            <a:avLst/>
            <a:gdLst/>
            <a:ahLst/>
            <a:cxnLst/>
            <a:rect l="l" t="t" r="r" b="b"/>
            <a:pathLst>
              <a:path w="4385945" h="1938020">
                <a:moveTo>
                  <a:pt x="0" y="1937512"/>
                </a:moveTo>
                <a:lnTo>
                  <a:pt x="17424" y="1929815"/>
                </a:lnTo>
                <a:lnTo>
                  <a:pt x="4385348" y="0"/>
                </a:lnTo>
              </a:path>
            </a:pathLst>
          </a:custGeom>
          <a:ln w="380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386965" y="3818191"/>
            <a:ext cx="131713" cy="108049"/>
          </a:xfrm>
          <a:custGeom>
            <a:avLst/>
            <a:gdLst/>
            <a:ahLst/>
            <a:cxnLst/>
            <a:rect l="l" t="t" r="r" b="b"/>
            <a:pathLst>
              <a:path w="187325" h="153670">
                <a:moveTo>
                  <a:pt x="119468" y="0"/>
                </a:moveTo>
                <a:lnTo>
                  <a:pt x="0" y="144411"/>
                </a:lnTo>
                <a:lnTo>
                  <a:pt x="187210" y="153339"/>
                </a:lnTo>
                <a:lnTo>
                  <a:pt x="115011" y="93599"/>
                </a:lnTo>
                <a:lnTo>
                  <a:pt x="119468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453438" y="2062758"/>
            <a:ext cx="794742" cy="991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515311" y="2122113"/>
            <a:ext cx="599730" cy="7983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9172" y="901898"/>
            <a:ext cx="6384727" cy="0"/>
          </a:xfrm>
          <a:custGeom>
            <a:avLst/>
            <a:gdLst/>
            <a:ahLst/>
            <a:cxnLst/>
            <a:rect l="l" t="t" r="r" b="b"/>
            <a:pathLst>
              <a:path w="9080500">
                <a:moveTo>
                  <a:pt x="0" y="0"/>
                </a:moveTo>
                <a:lnTo>
                  <a:pt x="9080500" y="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56693" y="998695"/>
            <a:ext cx="6308378" cy="2010966"/>
          </a:xfrm>
          <a:custGeom>
            <a:avLst/>
            <a:gdLst/>
            <a:ahLst/>
            <a:cxnLst/>
            <a:rect l="l" t="t" r="r" b="b"/>
            <a:pathLst>
              <a:path w="8971915" h="2860040">
                <a:moveTo>
                  <a:pt x="0" y="0"/>
                </a:moveTo>
                <a:lnTo>
                  <a:pt x="8971381" y="0"/>
                </a:lnTo>
                <a:lnTo>
                  <a:pt x="8971381" y="2859925"/>
                </a:lnTo>
                <a:lnTo>
                  <a:pt x="0" y="285992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20246" y="1045292"/>
            <a:ext cx="6202810" cy="19085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9043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11429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29" y="99644"/>
                </a:lnTo>
                <a:lnTo>
                  <a:pt x="11429" y="62064"/>
                </a:lnTo>
                <a:lnTo>
                  <a:pt x="20301" y="62064"/>
                </a:lnTo>
                <a:lnTo>
                  <a:pt x="13207" y="52387"/>
                </a:lnTo>
                <a:lnTo>
                  <a:pt x="11429" y="45694"/>
                </a:lnTo>
                <a:lnTo>
                  <a:pt x="11429" y="28625"/>
                </a:lnTo>
                <a:lnTo>
                  <a:pt x="13207" y="21932"/>
                </a:lnTo>
                <a:lnTo>
                  <a:pt x="20310" y="12242"/>
                </a:lnTo>
                <a:lnTo>
                  <a:pt x="11429" y="12242"/>
                </a:lnTo>
                <a:lnTo>
                  <a:pt x="11429" y="1638"/>
                </a:lnTo>
                <a:close/>
              </a:path>
              <a:path w="64135" h="99695">
                <a:moveTo>
                  <a:pt x="20301" y="62064"/>
                </a:moveTo>
                <a:lnTo>
                  <a:pt x="11429" y="62064"/>
                </a:lnTo>
                <a:lnTo>
                  <a:pt x="13906" y="66217"/>
                </a:lnTo>
                <a:lnTo>
                  <a:pt x="17017" y="69291"/>
                </a:lnTo>
                <a:lnTo>
                  <a:pt x="24549" y="73317"/>
                </a:lnTo>
                <a:lnTo>
                  <a:pt x="29070" y="74320"/>
                </a:lnTo>
                <a:lnTo>
                  <a:pt x="43002" y="74320"/>
                </a:lnTo>
                <a:lnTo>
                  <a:pt x="50063" y="70904"/>
                </a:lnTo>
                <a:lnTo>
                  <a:pt x="55154" y="64515"/>
                </a:lnTo>
                <a:lnTo>
                  <a:pt x="25209" y="64515"/>
                </a:lnTo>
                <a:lnTo>
                  <a:pt x="20319" y="62090"/>
                </a:lnTo>
                <a:close/>
              </a:path>
              <a:path w="64135" h="99695">
                <a:moveTo>
                  <a:pt x="55145" y="9804"/>
                </a:moveTo>
                <a:lnTo>
                  <a:pt x="37630" y="9804"/>
                </a:lnTo>
                <a:lnTo>
                  <a:pt x="42516" y="12242"/>
                </a:lnTo>
                <a:lnTo>
                  <a:pt x="49618" y="21932"/>
                </a:lnTo>
                <a:lnTo>
                  <a:pt x="51396" y="28625"/>
                </a:lnTo>
                <a:lnTo>
                  <a:pt x="51396" y="45694"/>
                </a:lnTo>
                <a:lnTo>
                  <a:pt x="49618" y="52387"/>
                </a:lnTo>
                <a:lnTo>
                  <a:pt x="42506" y="62090"/>
                </a:lnTo>
                <a:lnTo>
                  <a:pt x="37630" y="64515"/>
                </a:lnTo>
                <a:lnTo>
                  <a:pt x="55154" y="64515"/>
                </a:lnTo>
                <a:lnTo>
                  <a:pt x="63639" y="37160"/>
                </a:lnTo>
                <a:lnTo>
                  <a:pt x="63130" y="29226"/>
                </a:lnTo>
                <a:lnTo>
                  <a:pt x="61602" y="22094"/>
                </a:lnTo>
                <a:lnTo>
                  <a:pt x="59058" y="15768"/>
                </a:lnTo>
                <a:lnTo>
                  <a:pt x="55499" y="10248"/>
                </a:lnTo>
                <a:lnTo>
                  <a:pt x="55145" y="9804"/>
                </a:lnTo>
                <a:close/>
              </a:path>
              <a:path w="64135" h="99695">
                <a:moveTo>
                  <a:pt x="43002" y="0"/>
                </a:moveTo>
                <a:lnTo>
                  <a:pt x="29070" y="0"/>
                </a:lnTo>
                <a:lnTo>
                  <a:pt x="24549" y="1003"/>
                </a:lnTo>
                <a:lnTo>
                  <a:pt x="17017" y="5029"/>
                </a:lnTo>
                <a:lnTo>
                  <a:pt x="13906" y="8102"/>
                </a:lnTo>
                <a:lnTo>
                  <a:pt x="11429" y="12242"/>
                </a:lnTo>
                <a:lnTo>
                  <a:pt x="20319" y="12230"/>
                </a:lnTo>
                <a:lnTo>
                  <a:pt x="25209" y="9804"/>
                </a:lnTo>
                <a:lnTo>
                  <a:pt x="55145" y="9804"/>
                </a:lnTo>
                <a:lnTo>
                  <a:pt x="50063" y="3416"/>
                </a:lnTo>
                <a:lnTo>
                  <a:pt x="430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065362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38" y="0"/>
                </a:moveTo>
                <a:lnTo>
                  <a:pt x="542" y="28911"/>
                </a:lnTo>
                <a:lnTo>
                  <a:pt x="0" y="37160"/>
                </a:lnTo>
                <a:lnTo>
                  <a:pt x="542" y="45380"/>
                </a:lnTo>
                <a:lnTo>
                  <a:pt x="32638" y="74320"/>
                </a:lnTo>
                <a:lnTo>
                  <a:pt x="39842" y="73701"/>
                </a:lnTo>
                <a:lnTo>
                  <a:pt x="46231" y="71845"/>
                </a:lnTo>
                <a:lnTo>
                  <a:pt x="51805" y="68753"/>
                </a:lnTo>
                <a:lnTo>
                  <a:pt x="56467" y="64515"/>
                </a:lnTo>
                <a:lnTo>
                  <a:pt x="26327" y="64515"/>
                </a:lnTo>
                <a:lnTo>
                  <a:pt x="21335" y="62077"/>
                </a:lnTo>
                <a:lnTo>
                  <a:pt x="14058" y="52336"/>
                </a:lnTo>
                <a:lnTo>
                  <a:pt x="12242" y="45643"/>
                </a:lnTo>
                <a:lnTo>
                  <a:pt x="12242" y="28663"/>
                </a:lnTo>
                <a:lnTo>
                  <a:pt x="14058" y="21983"/>
                </a:lnTo>
                <a:lnTo>
                  <a:pt x="21386" y="12242"/>
                </a:lnTo>
                <a:lnTo>
                  <a:pt x="26365" y="9804"/>
                </a:lnTo>
                <a:lnTo>
                  <a:pt x="56495" y="9804"/>
                </a:lnTo>
                <a:lnTo>
                  <a:pt x="51805" y="5550"/>
                </a:lnTo>
                <a:lnTo>
                  <a:pt x="46231" y="2466"/>
                </a:lnTo>
                <a:lnTo>
                  <a:pt x="39842" y="616"/>
                </a:lnTo>
                <a:lnTo>
                  <a:pt x="32638" y="0"/>
                </a:lnTo>
                <a:close/>
              </a:path>
              <a:path w="65404" h="74929">
                <a:moveTo>
                  <a:pt x="56495" y="9804"/>
                </a:moveTo>
                <a:lnTo>
                  <a:pt x="38925" y="9804"/>
                </a:lnTo>
                <a:lnTo>
                  <a:pt x="43891" y="12255"/>
                </a:lnTo>
                <a:lnTo>
                  <a:pt x="51206" y="22085"/>
                </a:lnTo>
                <a:lnTo>
                  <a:pt x="53010" y="28663"/>
                </a:lnTo>
                <a:lnTo>
                  <a:pt x="53024" y="45643"/>
                </a:lnTo>
                <a:lnTo>
                  <a:pt x="51206" y="52285"/>
                </a:lnTo>
                <a:lnTo>
                  <a:pt x="47536" y="57175"/>
                </a:lnTo>
                <a:lnTo>
                  <a:pt x="43891" y="62077"/>
                </a:lnTo>
                <a:lnTo>
                  <a:pt x="38925" y="64515"/>
                </a:lnTo>
                <a:lnTo>
                  <a:pt x="56467" y="64515"/>
                </a:lnTo>
                <a:lnTo>
                  <a:pt x="65265" y="37160"/>
                </a:lnTo>
                <a:lnTo>
                  <a:pt x="64722" y="28911"/>
                </a:lnTo>
                <a:lnTo>
                  <a:pt x="63092" y="21613"/>
                </a:lnTo>
                <a:lnTo>
                  <a:pt x="60373" y="15266"/>
                </a:lnTo>
                <a:lnTo>
                  <a:pt x="56565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22306" y="2745611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0" y="28911"/>
                </a:lnTo>
                <a:lnTo>
                  <a:pt x="0" y="37160"/>
                </a:lnTo>
                <a:lnTo>
                  <a:pt x="540" y="45380"/>
                </a:lnTo>
                <a:lnTo>
                  <a:pt x="32626" y="74320"/>
                </a:lnTo>
                <a:lnTo>
                  <a:pt x="39831" y="73701"/>
                </a:lnTo>
                <a:lnTo>
                  <a:pt x="46223" y="71845"/>
                </a:lnTo>
                <a:lnTo>
                  <a:pt x="51798" y="68753"/>
                </a:lnTo>
                <a:lnTo>
                  <a:pt x="56455" y="64515"/>
                </a:lnTo>
                <a:lnTo>
                  <a:pt x="26314" y="64515"/>
                </a:lnTo>
                <a:lnTo>
                  <a:pt x="21323" y="62077"/>
                </a:lnTo>
                <a:lnTo>
                  <a:pt x="14046" y="52336"/>
                </a:lnTo>
                <a:lnTo>
                  <a:pt x="12230" y="45643"/>
                </a:lnTo>
                <a:lnTo>
                  <a:pt x="12230" y="28663"/>
                </a:lnTo>
                <a:lnTo>
                  <a:pt x="14058" y="21983"/>
                </a:lnTo>
                <a:lnTo>
                  <a:pt x="21374" y="12242"/>
                </a:lnTo>
                <a:lnTo>
                  <a:pt x="26352" y="9804"/>
                </a:lnTo>
                <a:lnTo>
                  <a:pt x="56483" y="9804"/>
                </a:lnTo>
                <a:lnTo>
                  <a:pt x="51798" y="5550"/>
                </a:lnTo>
                <a:lnTo>
                  <a:pt x="46223" y="2466"/>
                </a:lnTo>
                <a:lnTo>
                  <a:pt x="39831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12" y="9804"/>
                </a:lnTo>
                <a:lnTo>
                  <a:pt x="43878" y="12255"/>
                </a:lnTo>
                <a:lnTo>
                  <a:pt x="51181" y="22085"/>
                </a:lnTo>
                <a:lnTo>
                  <a:pt x="52997" y="28663"/>
                </a:lnTo>
                <a:lnTo>
                  <a:pt x="53011" y="45643"/>
                </a:lnTo>
                <a:lnTo>
                  <a:pt x="51181" y="52285"/>
                </a:lnTo>
                <a:lnTo>
                  <a:pt x="43878" y="62077"/>
                </a:lnTo>
                <a:lnTo>
                  <a:pt x="38912" y="64515"/>
                </a:lnTo>
                <a:lnTo>
                  <a:pt x="56455" y="64515"/>
                </a:lnTo>
                <a:lnTo>
                  <a:pt x="65252" y="37160"/>
                </a:lnTo>
                <a:lnTo>
                  <a:pt x="64709" y="28911"/>
                </a:lnTo>
                <a:lnTo>
                  <a:pt x="63079" y="21613"/>
                </a:lnTo>
                <a:lnTo>
                  <a:pt x="60360" y="15266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86696" y="2727230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2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12653" y="2746763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43"/>
                </a:lnTo>
              </a:path>
            </a:pathLst>
          </a:custGeom>
          <a:ln w="11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08639" y="2732399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17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34025" y="2745611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89" h="73025">
                <a:moveTo>
                  <a:pt x="11417" y="1638"/>
                </a:moveTo>
                <a:lnTo>
                  <a:pt x="0" y="1638"/>
                </a:lnTo>
                <a:lnTo>
                  <a:pt x="0" y="72682"/>
                </a:lnTo>
                <a:lnTo>
                  <a:pt x="11417" y="72682"/>
                </a:lnTo>
                <a:lnTo>
                  <a:pt x="11417" y="25692"/>
                </a:lnTo>
                <a:lnTo>
                  <a:pt x="13271" y="20091"/>
                </a:lnTo>
                <a:lnTo>
                  <a:pt x="19590" y="13068"/>
                </a:lnTo>
                <a:lnTo>
                  <a:pt x="11417" y="13068"/>
                </a:lnTo>
                <a:lnTo>
                  <a:pt x="11417" y="1638"/>
                </a:lnTo>
                <a:close/>
              </a:path>
              <a:path w="59689" h="73025">
                <a:moveTo>
                  <a:pt x="55027" y="9804"/>
                </a:moveTo>
                <a:lnTo>
                  <a:pt x="37452" y="9804"/>
                </a:lnTo>
                <a:lnTo>
                  <a:pt x="41452" y="11518"/>
                </a:lnTo>
                <a:lnTo>
                  <a:pt x="44132" y="14947"/>
                </a:lnTo>
                <a:lnTo>
                  <a:pt x="46786" y="18389"/>
                </a:lnTo>
                <a:lnTo>
                  <a:pt x="48133" y="23558"/>
                </a:lnTo>
                <a:lnTo>
                  <a:pt x="48133" y="72682"/>
                </a:lnTo>
                <a:lnTo>
                  <a:pt x="59550" y="72682"/>
                </a:lnTo>
                <a:lnTo>
                  <a:pt x="59518" y="20091"/>
                </a:lnTo>
                <a:lnTo>
                  <a:pt x="57442" y="12712"/>
                </a:lnTo>
                <a:lnTo>
                  <a:pt x="55027" y="9804"/>
                </a:lnTo>
                <a:close/>
              </a:path>
              <a:path w="59689" h="73025">
                <a:moveTo>
                  <a:pt x="42786" y="0"/>
                </a:moveTo>
                <a:lnTo>
                  <a:pt x="29578" y="0"/>
                </a:lnTo>
                <a:lnTo>
                  <a:pt x="25171" y="1079"/>
                </a:lnTo>
                <a:lnTo>
                  <a:pt x="17551" y="5410"/>
                </a:lnTo>
                <a:lnTo>
                  <a:pt x="14236" y="8686"/>
                </a:lnTo>
                <a:lnTo>
                  <a:pt x="11417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17" y="9804"/>
                </a:lnTo>
                <a:lnTo>
                  <a:pt x="55027" y="9804"/>
                </a:lnTo>
                <a:lnTo>
                  <a:pt x="48996" y="2539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90167" y="2745611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5" h="99695">
                <a:moveTo>
                  <a:pt x="8153" y="84124"/>
                </a:moveTo>
                <a:lnTo>
                  <a:pt x="8153" y="95554"/>
                </a:lnTo>
                <a:lnTo>
                  <a:pt x="11620" y="96939"/>
                </a:lnTo>
                <a:lnTo>
                  <a:pt x="15189" y="97967"/>
                </a:lnTo>
                <a:lnTo>
                  <a:pt x="22529" y="99301"/>
                </a:lnTo>
                <a:lnTo>
                  <a:pt x="26441" y="99644"/>
                </a:lnTo>
                <a:lnTo>
                  <a:pt x="30581" y="99644"/>
                </a:lnTo>
                <a:lnTo>
                  <a:pt x="56178" y="89839"/>
                </a:lnTo>
                <a:lnTo>
                  <a:pt x="25361" y="89839"/>
                </a:lnTo>
                <a:lnTo>
                  <a:pt x="21894" y="89369"/>
                </a:lnTo>
                <a:lnTo>
                  <a:pt x="15087" y="87502"/>
                </a:lnTo>
                <a:lnTo>
                  <a:pt x="11645" y="86067"/>
                </a:lnTo>
                <a:lnTo>
                  <a:pt x="8153" y="84124"/>
                </a:lnTo>
                <a:close/>
              </a:path>
              <a:path w="64135" h="99695">
                <a:moveTo>
                  <a:pt x="63639" y="60439"/>
                </a:moveTo>
                <a:lnTo>
                  <a:pt x="52209" y="60439"/>
                </a:lnTo>
                <a:lnTo>
                  <a:pt x="52209" y="73939"/>
                </a:lnTo>
                <a:lnTo>
                  <a:pt x="50279" y="79933"/>
                </a:lnTo>
                <a:lnTo>
                  <a:pt x="42532" y="87858"/>
                </a:lnTo>
                <a:lnTo>
                  <a:pt x="36690" y="89839"/>
                </a:lnTo>
                <a:lnTo>
                  <a:pt x="56178" y="89839"/>
                </a:lnTo>
                <a:lnTo>
                  <a:pt x="63597" y="64541"/>
                </a:lnTo>
                <a:lnTo>
                  <a:pt x="63639" y="60439"/>
                </a:lnTo>
                <a:close/>
              </a:path>
              <a:path w="64135" h="99695">
                <a:moveTo>
                  <a:pt x="34556" y="0"/>
                </a:moveTo>
                <a:lnTo>
                  <a:pt x="20497" y="0"/>
                </a:lnTo>
                <a:lnTo>
                  <a:pt x="13423" y="3314"/>
                </a:lnTo>
                <a:lnTo>
                  <a:pt x="0" y="36372"/>
                </a:lnTo>
                <a:lnTo>
                  <a:pt x="502" y="44178"/>
                </a:lnTo>
                <a:lnTo>
                  <a:pt x="20497" y="72682"/>
                </a:lnTo>
                <a:lnTo>
                  <a:pt x="34556" y="72682"/>
                </a:lnTo>
                <a:lnTo>
                  <a:pt x="39090" y="71666"/>
                </a:lnTo>
                <a:lnTo>
                  <a:pt x="46672" y="67602"/>
                </a:lnTo>
                <a:lnTo>
                  <a:pt x="49784" y="64541"/>
                </a:lnTo>
                <a:lnTo>
                  <a:pt x="50760" y="62890"/>
                </a:lnTo>
                <a:lnTo>
                  <a:pt x="25908" y="62890"/>
                </a:lnTo>
                <a:lnTo>
                  <a:pt x="21005" y="60566"/>
                </a:lnTo>
                <a:lnTo>
                  <a:pt x="17487" y="55930"/>
                </a:lnTo>
                <a:lnTo>
                  <a:pt x="13995" y="51282"/>
                </a:lnTo>
                <a:lnTo>
                  <a:pt x="12242" y="44767"/>
                </a:lnTo>
                <a:lnTo>
                  <a:pt x="12242" y="27939"/>
                </a:lnTo>
                <a:lnTo>
                  <a:pt x="13995" y="21399"/>
                </a:lnTo>
                <a:lnTo>
                  <a:pt x="21005" y="12115"/>
                </a:lnTo>
                <a:lnTo>
                  <a:pt x="25908" y="9804"/>
                </a:lnTo>
                <a:lnTo>
                  <a:pt x="50763" y="9804"/>
                </a:lnTo>
                <a:lnTo>
                  <a:pt x="49784" y="8153"/>
                </a:lnTo>
                <a:lnTo>
                  <a:pt x="46672" y="5079"/>
                </a:lnTo>
                <a:lnTo>
                  <a:pt x="39090" y="1015"/>
                </a:lnTo>
                <a:lnTo>
                  <a:pt x="34556" y="0"/>
                </a:lnTo>
                <a:close/>
              </a:path>
              <a:path w="64135" h="99695">
                <a:moveTo>
                  <a:pt x="50763" y="9804"/>
                </a:moveTo>
                <a:lnTo>
                  <a:pt x="38531" y="9804"/>
                </a:lnTo>
                <a:lnTo>
                  <a:pt x="43446" y="12115"/>
                </a:lnTo>
                <a:lnTo>
                  <a:pt x="50457" y="21399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82"/>
                </a:lnTo>
                <a:lnTo>
                  <a:pt x="43446" y="60566"/>
                </a:lnTo>
                <a:lnTo>
                  <a:pt x="38531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39" y="60439"/>
                </a:lnTo>
                <a:lnTo>
                  <a:pt x="63639" y="12242"/>
                </a:lnTo>
                <a:lnTo>
                  <a:pt x="52209" y="12242"/>
                </a:lnTo>
                <a:lnTo>
                  <a:pt x="50763" y="9804"/>
                </a:lnTo>
                <a:close/>
              </a:path>
              <a:path w="64135" h="99695">
                <a:moveTo>
                  <a:pt x="63639" y="1638"/>
                </a:moveTo>
                <a:lnTo>
                  <a:pt x="52209" y="1638"/>
                </a:lnTo>
                <a:lnTo>
                  <a:pt x="52209" y="12242"/>
                </a:lnTo>
                <a:lnTo>
                  <a:pt x="63639" y="12242"/>
                </a:lnTo>
                <a:lnTo>
                  <a:pt x="63639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25165" y="2627301"/>
            <a:ext cx="61168" cy="66973"/>
          </a:xfrm>
          <a:custGeom>
            <a:avLst/>
            <a:gdLst/>
            <a:ahLst/>
            <a:cxnLst/>
            <a:rect l="l" t="t" r="r" b="b"/>
            <a:pathLst>
              <a:path w="86995" h="95250">
                <a:moveTo>
                  <a:pt x="19570" y="0"/>
                </a:moveTo>
                <a:lnTo>
                  <a:pt x="0" y="0"/>
                </a:lnTo>
                <a:lnTo>
                  <a:pt x="0" y="94741"/>
                </a:lnTo>
                <a:lnTo>
                  <a:pt x="13055" y="94741"/>
                </a:lnTo>
                <a:lnTo>
                  <a:pt x="13055" y="11582"/>
                </a:lnTo>
                <a:lnTo>
                  <a:pt x="23805" y="11582"/>
                </a:lnTo>
                <a:lnTo>
                  <a:pt x="19570" y="0"/>
                </a:lnTo>
                <a:close/>
              </a:path>
              <a:path w="86995" h="95250">
                <a:moveTo>
                  <a:pt x="86487" y="11582"/>
                </a:moveTo>
                <a:lnTo>
                  <a:pt x="73418" y="11582"/>
                </a:lnTo>
                <a:lnTo>
                  <a:pt x="73418" y="94741"/>
                </a:lnTo>
                <a:lnTo>
                  <a:pt x="86487" y="94741"/>
                </a:lnTo>
                <a:lnTo>
                  <a:pt x="86487" y="11582"/>
                </a:lnTo>
                <a:close/>
              </a:path>
              <a:path w="86995" h="95250">
                <a:moveTo>
                  <a:pt x="23805" y="11582"/>
                </a:moveTo>
                <a:lnTo>
                  <a:pt x="13055" y="11582"/>
                </a:lnTo>
                <a:lnTo>
                  <a:pt x="36944" y="76771"/>
                </a:lnTo>
                <a:lnTo>
                  <a:pt x="49542" y="76771"/>
                </a:lnTo>
                <a:lnTo>
                  <a:pt x="53970" y="64681"/>
                </a:lnTo>
                <a:lnTo>
                  <a:pt x="43218" y="64681"/>
                </a:lnTo>
                <a:lnTo>
                  <a:pt x="23805" y="11582"/>
                </a:lnTo>
                <a:close/>
              </a:path>
              <a:path w="86995" h="95250">
                <a:moveTo>
                  <a:pt x="86487" y="0"/>
                </a:moveTo>
                <a:lnTo>
                  <a:pt x="66979" y="0"/>
                </a:lnTo>
                <a:lnTo>
                  <a:pt x="43218" y="64681"/>
                </a:lnTo>
                <a:lnTo>
                  <a:pt x="53970" y="64681"/>
                </a:lnTo>
                <a:lnTo>
                  <a:pt x="73418" y="11582"/>
                </a:lnTo>
                <a:lnTo>
                  <a:pt x="86487" y="11582"/>
                </a:lnTo>
                <a:lnTo>
                  <a:pt x="864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202594" y="2642803"/>
            <a:ext cx="41970" cy="52685"/>
          </a:xfrm>
          <a:custGeom>
            <a:avLst/>
            <a:gdLst/>
            <a:ahLst/>
            <a:cxnLst/>
            <a:rect l="l" t="t" r="r" b="b"/>
            <a:pathLst>
              <a:path w="59690" h="74929">
                <a:moveTo>
                  <a:pt x="53754" y="9804"/>
                </a:moveTo>
                <a:lnTo>
                  <a:pt x="34328" y="9804"/>
                </a:lnTo>
                <a:lnTo>
                  <a:pt x="39293" y="11264"/>
                </a:lnTo>
                <a:lnTo>
                  <a:pt x="42824" y="14211"/>
                </a:lnTo>
                <a:lnTo>
                  <a:pt x="46367" y="17132"/>
                </a:lnTo>
                <a:lnTo>
                  <a:pt x="48127" y="21259"/>
                </a:lnTo>
                <a:lnTo>
                  <a:pt x="48132" y="27774"/>
                </a:lnTo>
                <a:lnTo>
                  <a:pt x="21208" y="27774"/>
                </a:lnTo>
                <a:lnTo>
                  <a:pt x="13296" y="29794"/>
                </a:lnTo>
                <a:lnTo>
                  <a:pt x="2654" y="37896"/>
                </a:lnTo>
                <a:lnTo>
                  <a:pt x="0" y="43903"/>
                </a:lnTo>
                <a:lnTo>
                  <a:pt x="0" y="58699"/>
                </a:lnTo>
                <a:lnTo>
                  <a:pt x="2146" y="64147"/>
                </a:lnTo>
                <a:lnTo>
                  <a:pt x="10693" y="72288"/>
                </a:lnTo>
                <a:lnTo>
                  <a:pt x="16446" y="74320"/>
                </a:lnTo>
                <a:lnTo>
                  <a:pt x="29413" y="74320"/>
                </a:lnTo>
                <a:lnTo>
                  <a:pt x="34264" y="73329"/>
                </a:lnTo>
                <a:lnTo>
                  <a:pt x="42176" y="69341"/>
                </a:lnTo>
                <a:lnTo>
                  <a:pt x="45491" y="66255"/>
                </a:lnTo>
                <a:lnTo>
                  <a:pt x="46583" y="64528"/>
                </a:lnTo>
                <a:lnTo>
                  <a:pt x="21983" y="64528"/>
                </a:lnTo>
                <a:lnTo>
                  <a:pt x="18262" y="63309"/>
                </a:lnTo>
                <a:lnTo>
                  <a:pt x="12788" y="58458"/>
                </a:lnTo>
                <a:lnTo>
                  <a:pt x="11429" y="55168"/>
                </a:lnTo>
                <a:lnTo>
                  <a:pt x="11429" y="45821"/>
                </a:lnTo>
                <a:lnTo>
                  <a:pt x="13246" y="42151"/>
                </a:lnTo>
                <a:lnTo>
                  <a:pt x="20523" y="37833"/>
                </a:lnTo>
                <a:lnTo>
                  <a:pt x="27076" y="36753"/>
                </a:lnTo>
                <a:lnTo>
                  <a:pt x="59562" y="36753"/>
                </a:lnTo>
                <a:lnTo>
                  <a:pt x="59562" y="21259"/>
                </a:lnTo>
                <a:lnTo>
                  <a:pt x="57035" y="13233"/>
                </a:lnTo>
                <a:lnTo>
                  <a:pt x="53754" y="9804"/>
                </a:lnTo>
                <a:close/>
              </a:path>
              <a:path w="59690" h="74929">
                <a:moveTo>
                  <a:pt x="59562" y="62077"/>
                </a:moveTo>
                <a:lnTo>
                  <a:pt x="48132" y="62077"/>
                </a:lnTo>
                <a:lnTo>
                  <a:pt x="48132" y="72694"/>
                </a:lnTo>
                <a:lnTo>
                  <a:pt x="59562" y="72694"/>
                </a:lnTo>
                <a:lnTo>
                  <a:pt x="59562" y="62077"/>
                </a:lnTo>
                <a:close/>
              </a:path>
              <a:path w="59690" h="74929">
                <a:moveTo>
                  <a:pt x="59562" y="36753"/>
                </a:moveTo>
                <a:lnTo>
                  <a:pt x="48132" y="36753"/>
                </a:lnTo>
                <a:lnTo>
                  <a:pt x="48132" y="46989"/>
                </a:lnTo>
                <a:lnTo>
                  <a:pt x="46177" y="53086"/>
                </a:lnTo>
                <a:lnTo>
                  <a:pt x="38341" y="62230"/>
                </a:lnTo>
                <a:lnTo>
                  <a:pt x="33147" y="64528"/>
                </a:lnTo>
                <a:lnTo>
                  <a:pt x="46583" y="64528"/>
                </a:lnTo>
                <a:lnTo>
                  <a:pt x="48132" y="62077"/>
                </a:lnTo>
                <a:lnTo>
                  <a:pt x="59562" y="62077"/>
                </a:lnTo>
                <a:lnTo>
                  <a:pt x="59562" y="36753"/>
                </a:lnTo>
                <a:close/>
              </a:path>
              <a:path w="59690" h="74929">
                <a:moveTo>
                  <a:pt x="39255" y="0"/>
                </a:moveTo>
                <a:lnTo>
                  <a:pt x="25209" y="0"/>
                </a:lnTo>
                <a:lnTo>
                  <a:pt x="21310" y="406"/>
                </a:lnTo>
                <a:lnTo>
                  <a:pt x="13296" y="2044"/>
                </a:lnTo>
                <a:lnTo>
                  <a:pt x="9156" y="3276"/>
                </a:lnTo>
                <a:lnTo>
                  <a:pt x="4902" y="4902"/>
                </a:lnTo>
                <a:lnTo>
                  <a:pt x="4902" y="15519"/>
                </a:lnTo>
                <a:lnTo>
                  <a:pt x="8458" y="13614"/>
                </a:lnTo>
                <a:lnTo>
                  <a:pt x="12166" y="12191"/>
                </a:lnTo>
                <a:lnTo>
                  <a:pt x="19888" y="10287"/>
                </a:lnTo>
                <a:lnTo>
                  <a:pt x="23850" y="9804"/>
                </a:lnTo>
                <a:lnTo>
                  <a:pt x="53754" y="9804"/>
                </a:lnTo>
                <a:lnTo>
                  <a:pt x="46913" y="2654"/>
                </a:lnTo>
                <a:lnTo>
                  <a:pt x="39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256841" y="2643955"/>
            <a:ext cx="48220" cy="50006"/>
          </a:xfrm>
          <a:custGeom>
            <a:avLst/>
            <a:gdLst/>
            <a:ahLst/>
            <a:cxnLst/>
            <a:rect l="l" t="t" r="r" b="b"/>
            <a:pathLst>
              <a:path w="68579" h="71120">
                <a:moveTo>
                  <a:pt x="16052" y="0"/>
                </a:moveTo>
                <a:lnTo>
                  <a:pt x="2451" y="0"/>
                </a:lnTo>
                <a:lnTo>
                  <a:pt x="27393" y="33883"/>
                </a:lnTo>
                <a:lnTo>
                  <a:pt x="0" y="71056"/>
                </a:lnTo>
                <a:lnTo>
                  <a:pt x="13652" y="71056"/>
                </a:lnTo>
                <a:lnTo>
                  <a:pt x="34175" y="43141"/>
                </a:lnTo>
                <a:lnTo>
                  <a:pt x="47850" y="43141"/>
                </a:lnTo>
                <a:lnTo>
                  <a:pt x="41503" y="34569"/>
                </a:lnTo>
                <a:lnTo>
                  <a:pt x="48296" y="25323"/>
                </a:lnTo>
                <a:lnTo>
                  <a:pt x="34671" y="25323"/>
                </a:lnTo>
                <a:lnTo>
                  <a:pt x="16052" y="0"/>
                </a:lnTo>
                <a:close/>
              </a:path>
              <a:path w="68579" h="71120">
                <a:moveTo>
                  <a:pt x="47850" y="43141"/>
                </a:moveTo>
                <a:lnTo>
                  <a:pt x="34175" y="43141"/>
                </a:lnTo>
                <a:lnTo>
                  <a:pt x="54800" y="71056"/>
                </a:lnTo>
                <a:lnTo>
                  <a:pt x="68516" y="71056"/>
                </a:lnTo>
                <a:lnTo>
                  <a:pt x="47850" y="43141"/>
                </a:lnTo>
                <a:close/>
              </a:path>
              <a:path w="68579" h="71120">
                <a:moveTo>
                  <a:pt x="66903" y="0"/>
                </a:moveTo>
                <a:lnTo>
                  <a:pt x="53289" y="0"/>
                </a:lnTo>
                <a:lnTo>
                  <a:pt x="34671" y="25323"/>
                </a:lnTo>
                <a:lnTo>
                  <a:pt x="48296" y="25323"/>
                </a:lnTo>
                <a:lnTo>
                  <a:pt x="6690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24593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4" h="99695">
                <a:moveTo>
                  <a:pt x="11417" y="1638"/>
                </a:moveTo>
                <a:lnTo>
                  <a:pt x="0" y="1638"/>
                </a:lnTo>
                <a:lnTo>
                  <a:pt x="0" y="99644"/>
                </a:lnTo>
                <a:lnTo>
                  <a:pt x="11417" y="99644"/>
                </a:lnTo>
                <a:lnTo>
                  <a:pt x="11417" y="62077"/>
                </a:lnTo>
                <a:lnTo>
                  <a:pt x="20288" y="62077"/>
                </a:lnTo>
                <a:lnTo>
                  <a:pt x="13195" y="52400"/>
                </a:lnTo>
                <a:lnTo>
                  <a:pt x="11417" y="45694"/>
                </a:lnTo>
                <a:lnTo>
                  <a:pt x="11417" y="28638"/>
                </a:lnTo>
                <a:lnTo>
                  <a:pt x="13195" y="21945"/>
                </a:lnTo>
                <a:lnTo>
                  <a:pt x="20288" y="12255"/>
                </a:lnTo>
                <a:lnTo>
                  <a:pt x="11417" y="12255"/>
                </a:lnTo>
                <a:lnTo>
                  <a:pt x="11417" y="1638"/>
                </a:lnTo>
                <a:close/>
              </a:path>
              <a:path w="64134" h="99695">
                <a:moveTo>
                  <a:pt x="20288" y="62077"/>
                </a:moveTo>
                <a:lnTo>
                  <a:pt x="11417" y="62077"/>
                </a:lnTo>
                <a:lnTo>
                  <a:pt x="13893" y="66217"/>
                </a:lnTo>
                <a:lnTo>
                  <a:pt x="17018" y="69303"/>
                </a:lnTo>
                <a:lnTo>
                  <a:pt x="24549" y="73329"/>
                </a:lnTo>
                <a:lnTo>
                  <a:pt x="29057" y="74320"/>
                </a:lnTo>
                <a:lnTo>
                  <a:pt x="42989" y="74320"/>
                </a:lnTo>
                <a:lnTo>
                  <a:pt x="50063" y="70916"/>
                </a:lnTo>
                <a:lnTo>
                  <a:pt x="55142" y="64528"/>
                </a:lnTo>
                <a:lnTo>
                  <a:pt x="25196" y="64528"/>
                </a:lnTo>
                <a:lnTo>
                  <a:pt x="20307" y="62102"/>
                </a:lnTo>
                <a:close/>
              </a:path>
              <a:path w="64134" h="99695">
                <a:moveTo>
                  <a:pt x="55123" y="9804"/>
                </a:moveTo>
                <a:lnTo>
                  <a:pt x="37617" y="9804"/>
                </a:lnTo>
                <a:lnTo>
                  <a:pt x="42506" y="12230"/>
                </a:lnTo>
                <a:lnTo>
                  <a:pt x="49618" y="21945"/>
                </a:lnTo>
                <a:lnTo>
                  <a:pt x="51396" y="28638"/>
                </a:lnTo>
                <a:lnTo>
                  <a:pt x="51396" y="45694"/>
                </a:lnTo>
                <a:lnTo>
                  <a:pt x="49618" y="52400"/>
                </a:lnTo>
                <a:lnTo>
                  <a:pt x="42506" y="62102"/>
                </a:lnTo>
                <a:lnTo>
                  <a:pt x="37617" y="64528"/>
                </a:lnTo>
                <a:lnTo>
                  <a:pt x="55142" y="64528"/>
                </a:lnTo>
                <a:lnTo>
                  <a:pt x="63626" y="37172"/>
                </a:lnTo>
                <a:lnTo>
                  <a:pt x="63119" y="29233"/>
                </a:lnTo>
                <a:lnTo>
                  <a:pt x="61595" y="22102"/>
                </a:lnTo>
                <a:lnTo>
                  <a:pt x="59051" y="15779"/>
                </a:lnTo>
                <a:lnTo>
                  <a:pt x="55486" y="10261"/>
                </a:lnTo>
                <a:lnTo>
                  <a:pt x="55123" y="9804"/>
                </a:lnTo>
                <a:close/>
              </a:path>
              <a:path w="64134" h="99695">
                <a:moveTo>
                  <a:pt x="42989" y="0"/>
                </a:moveTo>
                <a:lnTo>
                  <a:pt x="29057" y="0"/>
                </a:lnTo>
                <a:lnTo>
                  <a:pt x="24549" y="1015"/>
                </a:lnTo>
                <a:lnTo>
                  <a:pt x="17018" y="5041"/>
                </a:lnTo>
                <a:lnTo>
                  <a:pt x="13893" y="8115"/>
                </a:lnTo>
                <a:lnTo>
                  <a:pt x="11417" y="12255"/>
                </a:lnTo>
                <a:lnTo>
                  <a:pt x="20288" y="12255"/>
                </a:lnTo>
                <a:lnTo>
                  <a:pt x="25196" y="9804"/>
                </a:lnTo>
                <a:lnTo>
                  <a:pt x="55123" y="9804"/>
                </a:lnTo>
                <a:lnTo>
                  <a:pt x="50063" y="3428"/>
                </a:lnTo>
                <a:lnTo>
                  <a:pt x="429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80912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14" y="64528"/>
                </a:lnTo>
                <a:lnTo>
                  <a:pt x="21313" y="62077"/>
                </a:lnTo>
                <a:lnTo>
                  <a:pt x="14058" y="52336"/>
                </a:lnTo>
                <a:lnTo>
                  <a:pt x="12230" y="45656"/>
                </a:lnTo>
                <a:lnTo>
                  <a:pt x="12230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37848" y="2759479"/>
            <a:ext cx="45988" cy="52685"/>
          </a:xfrm>
          <a:custGeom>
            <a:avLst/>
            <a:gdLst/>
            <a:ahLst/>
            <a:cxnLst/>
            <a:rect l="l" t="t" r="r" b="b"/>
            <a:pathLst>
              <a:path w="65404" h="74929">
                <a:moveTo>
                  <a:pt x="32626" y="0"/>
                </a:moveTo>
                <a:lnTo>
                  <a:pt x="542" y="28922"/>
                </a:lnTo>
                <a:lnTo>
                  <a:pt x="0" y="37172"/>
                </a:lnTo>
                <a:lnTo>
                  <a:pt x="542" y="45392"/>
                </a:lnTo>
                <a:lnTo>
                  <a:pt x="32626" y="74320"/>
                </a:lnTo>
                <a:lnTo>
                  <a:pt x="39836" y="73703"/>
                </a:lnTo>
                <a:lnTo>
                  <a:pt x="46227" y="71851"/>
                </a:lnTo>
                <a:lnTo>
                  <a:pt x="51800" y="68764"/>
                </a:lnTo>
                <a:lnTo>
                  <a:pt x="56455" y="64528"/>
                </a:lnTo>
                <a:lnTo>
                  <a:pt x="26327" y="64528"/>
                </a:lnTo>
                <a:lnTo>
                  <a:pt x="21313" y="62077"/>
                </a:lnTo>
                <a:lnTo>
                  <a:pt x="14058" y="52336"/>
                </a:lnTo>
                <a:lnTo>
                  <a:pt x="12242" y="45656"/>
                </a:lnTo>
                <a:lnTo>
                  <a:pt x="12242" y="28676"/>
                </a:lnTo>
                <a:lnTo>
                  <a:pt x="14058" y="21996"/>
                </a:lnTo>
                <a:lnTo>
                  <a:pt x="21386" y="12242"/>
                </a:lnTo>
                <a:lnTo>
                  <a:pt x="26365" y="9804"/>
                </a:lnTo>
                <a:lnTo>
                  <a:pt x="56483" y="9804"/>
                </a:lnTo>
                <a:lnTo>
                  <a:pt x="51800" y="5550"/>
                </a:lnTo>
                <a:lnTo>
                  <a:pt x="46227" y="2466"/>
                </a:lnTo>
                <a:lnTo>
                  <a:pt x="39836" y="616"/>
                </a:lnTo>
                <a:lnTo>
                  <a:pt x="32626" y="0"/>
                </a:lnTo>
                <a:close/>
              </a:path>
              <a:path w="65404" h="74929">
                <a:moveTo>
                  <a:pt x="56483" y="9804"/>
                </a:moveTo>
                <a:lnTo>
                  <a:pt x="38925" y="9804"/>
                </a:lnTo>
                <a:lnTo>
                  <a:pt x="43878" y="12268"/>
                </a:lnTo>
                <a:lnTo>
                  <a:pt x="51193" y="22097"/>
                </a:lnTo>
                <a:lnTo>
                  <a:pt x="52998" y="28676"/>
                </a:lnTo>
                <a:lnTo>
                  <a:pt x="53012" y="45656"/>
                </a:lnTo>
                <a:lnTo>
                  <a:pt x="51193" y="52285"/>
                </a:lnTo>
                <a:lnTo>
                  <a:pt x="43878" y="62077"/>
                </a:lnTo>
                <a:lnTo>
                  <a:pt x="38925" y="64528"/>
                </a:lnTo>
                <a:lnTo>
                  <a:pt x="56455" y="64528"/>
                </a:lnTo>
                <a:lnTo>
                  <a:pt x="65265" y="37172"/>
                </a:lnTo>
                <a:lnTo>
                  <a:pt x="64720" y="28922"/>
                </a:lnTo>
                <a:lnTo>
                  <a:pt x="63085" y="21620"/>
                </a:lnTo>
                <a:lnTo>
                  <a:pt x="60362" y="15268"/>
                </a:lnTo>
                <a:lnTo>
                  <a:pt x="56553" y="98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02236" y="2741107"/>
            <a:ext cx="0" cy="69652"/>
          </a:xfrm>
          <a:custGeom>
            <a:avLst/>
            <a:gdLst/>
            <a:ahLst/>
            <a:cxnLst/>
            <a:rect l="l" t="t" r="r" b="b"/>
            <a:pathLst>
              <a:path h="99060">
                <a:moveTo>
                  <a:pt x="0" y="0"/>
                </a:moveTo>
                <a:lnTo>
                  <a:pt x="0" y="98822"/>
                </a:lnTo>
              </a:path>
            </a:pathLst>
          </a:custGeom>
          <a:ln w="114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28198" y="2760631"/>
            <a:ext cx="0" cy="50006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0"/>
                </a:moveTo>
                <a:lnTo>
                  <a:pt x="0" y="71056"/>
                </a:lnTo>
              </a:path>
            </a:pathLst>
          </a:custGeom>
          <a:ln w="114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24179" y="2746276"/>
            <a:ext cx="8037" cy="0"/>
          </a:xfrm>
          <a:custGeom>
            <a:avLst/>
            <a:gdLst/>
            <a:ahLst/>
            <a:cxnLst/>
            <a:rect l="l" t="t" r="r" b="b"/>
            <a:pathLst>
              <a:path w="11429">
                <a:moveTo>
                  <a:pt x="0" y="0"/>
                </a:moveTo>
                <a:lnTo>
                  <a:pt x="11429" y="0"/>
                </a:lnTo>
              </a:path>
            </a:pathLst>
          </a:custGeom>
          <a:ln w="1469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349567" y="2759479"/>
            <a:ext cx="41970" cy="51346"/>
          </a:xfrm>
          <a:custGeom>
            <a:avLst/>
            <a:gdLst/>
            <a:ahLst/>
            <a:cxnLst/>
            <a:rect l="l" t="t" r="r" b="b"/>
            <a:pathLst>
              <a:path w="59690" h="73025">
                <a:moveTo>
                  <a:pt x="11430" y="1638"/>
                </a:moveTo>
                <a:lnTo>
                  <a:pt x="0" y="1638"/>
                </a:lnTo>
                <a:lnTo>
                  <a:pt x="0" y="72694"/>
                </a:lnTo>
                <a:lnTo>
                  <a:pt x="11430" y="72694"/>
                </a:lnTo>
                <a:lnTo>
                  <a:pt x="11430" y="25704"/>
                </a:lnTo>
                <a:lnTo>
                  <a:pt x="13271" y="20091"/>
                </a:lnTo>
                <a:lnTo>
                  <a:pt x="19590" y="13068"/>
                </a:lnTo>
                <a:lnTo>
                  <a:pt x="11430" y="13068"/>
                </a:lnTo>
                <a:lnTo>
                  <a:pt x="11430" y="1638"/>
                </a:lnTo>
                <a:close/>
              </a:path>
              <a:path w="59690" h="73025">
                <a:moveTo>
                  <a:pt x="55020" y="9804"/>
                </a:moveTo>
                <a:lnTo>
                  <a:pt x="37465" y="9804"/>
                </a:lnTo>
                <a:lnTo>
                  <a:pt x="41465" y="11531"/>
                </a:lnTo>
                <a:lnTo>
                  <a:pt x="46799" y="18389"/>
                </a:lnTo>
                <a:lnTo>
                  <a:pt x="48133" y="23558"/>
                </a:lnTo>
                <a:lnTo>
                  <a:pt x="48133" y="72694"/>
                </a:lnTo>
                <a:lnTo>
                  <a:pt x="59563" y="72694"/>
                </a:lnTo>
                <a:lnTo>
                  <a:pt x="59530" y="20091"/>
                </a:lnTo>
                <a:lnTo>
                  <a:pt x="57442" y="12725"/>
                </a:lnTo>
                <a:lnTo>
                  <a:pt x="55020" y="9804"/>
                </a:lnTo>
                <a:close/>
              </a:path>
              <a:path w="59690" h="73025">
                <a:moveTo>
                  <a:pt x="42786" y="0"/>
                </a:moveTo>
                <a:lnTo>
                  <a:pt x="29578" y="0"/>
                </a:lnTo>
                <a:lnTo>
                  <a:pt x="25184" y="1092"/>
                </a:lnTo>
                <a:lnTo>
                  <a:pt x="17551" y="5422"/>
                </a:lnTo>
                <a:lnTo>
                  <a:pt x="14236" y="8699"/>
                </a:lnTo>
                <a:lnTo>
                  <a:pt x="11430" y="13068"/>
                </a:lnTo>
                <a:lnTo>
                  <a:pt x="19590" y="13068"/>
                </a:lnTo>
                <a:lnTo>
                  <a:pt x="20675" y="11861"/>
                </a:lnTo>
                <a:lnTo>
                  <a:pt x="25730" y="9804"/>
                </a:lnTo>
                <a:lnTo>
                  <a:pt x="55020" y="9804"/>
                </a:lnTo>
                <a:lnTo>
                  <a:pt x="49009" y="2552"/>
                </a:lnTo>
                <a:lnTo>
                  <a:pt x="427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405718" y="2759479"/>
            <a:ext cx="45095" cy="70098"/>
          </a:xfrm>
          <a:custGeom>
            <a:avLst/>
            <a:gdLst/>
            <a:ahLst/>
            <a:cxnLst/>
            <a:rect l="l" t="t" r="r" b="b"/>
            <a:pathLst>
              <a:path w="64134" h="99695">
                <a:moveTo>
                  <a:pt x="8153" y="84124"/>
                </a:moveTo>
                <a:lnTo>
                  <a:pt x="8153" y="95567"/>
                </a:lnTo>
                <a:lnTo>
                  <a:pt x="11620" y="96951"/>
                </a:lnTo>
                <a:lnTo>
                  <a:pt x="15176" y="97980"/>
                </a:lnTo>
                <a:lnTo>
                  <a:pt x="22517" y="99313"/>
                </a:lnTo>
                <a:lnTo>
                  <a:pt x="26428" y="99644"/>
                </a:lnTo>
                <a:lnTo>
                  <a:pt x="30581" y="99644"/>
                </a:lnTo>
                <a:lnTo>
                  <a:pt x="56176" y="89852"/>
                </a:lnTo>
                <a:lnTo>
                  <a:pt x="25361" y="89852"/>
                </a:lnTo>
                <a:lnTo>
                  <a:pt x="21882" y="89382"/>
                </a:lnTo>
                <a:lnTo>
                  <a:pt x="15087" y="87515"/>
                </a:lnTo>
                <a:lnTo>
                  <a:pt x="11633" y="86080"/>
                </a:lnTo>
                <a:lnTo>
                  <a:pt x="8153" y="84124"/>
                </a:lnTo>
                <a:close/>
              </a:path>
              <a:path w="64134" h="99695">
                <a:moveTo>
                  <a:pt x="63626" y="60439"/>
                </a:moveTo>
                <a:lnTo>
                  <a:pt x="52209" y="60439"/>
                </a:lnTo>
                <a:lnTo>
                  <a:pt x="52209" y="73952"/>
                </a:lnTo>
                <a:lnTo>
                  <a:pt x="50279" y="79933"/>
                </a:lnTo>
                <a:lnTo>
                  <a:pt x="42519" y="87858"/>
                </a:lnTo>
                <a:lnTo>
                  <a:pt x="36690" y="89852"/>
                </a:lnTo>
                <a:lnTo>
                  <a:pt x="56176" y="89852"/>
                </a:lnTo>
                <a:lnTo>
                  <a:pt x="63585" y="64541"/>
                </a:lnTo>
                <a:lnTo>
                  <a:pt x="63626" y="60439"/>
                </a:lnTo>
                <a:close/>
              </a:path>
              <a:path w="64134" h="99695">
                <a:moveTo>
                  <a:pt x="34556" y="0"/>
                </a:moveTo>
                <a:lnTo>
                  <a:pt x="20485" y="0"/>
                </a:lnTo>
                <a:lnTo>
                  <a:pt x="13411" y="3327"/>
                </a:lnTo>
                <a:lnTo>
                  <a:pt x="0" y="36372"/>
                </a:lnTo>
                <a:lnTo>
                  <a:pt x="502" y="44180"/>
                </a:lnTo>
                <a:lnTo>
                  <a:pt x="20485" y="72694"/>
                </a:lnTo>
                <a:lnTo>
                  <a:pt x="34556" y="72694"/>
                </a:lnTo>
                <a:lnTo>
                  <a:pt x="39090" y="71678"/>
                </a:lnTo>
                <a:lnTo>
                  <a:pt x="46672" y="67614"/>
                </a:lnTo>
                <a:lnTo>
                  <a:pt x="49784" y="64541"/>
                </a:lnTo>
                <a:lnTo>
                  <a:pt x="50760" y="62890"/>
                </a:lnTo>
                <a:lnTo>
                  <a:pt x="25895" y="62890"/>
                </a:lnTo>
                <a:lnTo>
                  <a:pt x="20993" y="60578"/>
                </a:lnTo>
                <a:lnTo>
                  <a:pt x="13982" y="51295"/>
                </a:lnTo>
                <a:lnTo>
                  <a:pt x="12230" y="44767"/>
                </a:lnTo>
                <a:lnTo>
                  <a:pt x="12230" y="27939"/>
                </a:lnTo>
                <a:lnTo>
                  <a:pt x="13982" y="21412"/>
                </a:lnTo>
                <a:lnTo>
                  <a:pt x="20993" y="12128"/>
                </a:lnTo>
                <a:lnTo>
                  <a:pt x="25895" y="9804"/>
                </a:lnTo>
                <a:lnTo>
                  <a:pt x="50760" y="9804"/>
                </a:lnTo>
                <a:lnTo>
                  <a:pt x="49784" y="8153"/>
                </a:lnTo>
                <a:lnTo>
                  <a:pt x="46672" y="5092"/>
                </a:lnTo>
                <a:lnTo>
                  <a:pt x="39090" y="1028"/>
                </a:lnTo>
                <a:lnTo>
                  <a:pt x="34556" y="0"/>
                </a:lnTo>
                <a:close/>
              </a:path>
              <a:path w="64134" h="99695">
                <a:moveTo>
                  <a:pt x="50760" y="9804"/>
                </a:moveTo>
                <a:lnTo>
                  <a:pt x="38519" y="9804"/>
                </a:lnTo>
                <a:lnTo>
                  <a:pt x="43446" y="12128"/>
                </a:lnTo>
                <a:lnTo>
                  <a:pt x="46939" y="16776"/>
                </a:lnTo>
                <a:lnTo>
                  <a:pt x="50457" y="21412"/>
                </a:lnTo>
                <a:lnTo>
                  <a:pt x="52209" y="27939"/>
                </a:lnTo>
                <a:lnTo>
                  <a:pt x="52209" y="44767"/>
                </a:lnTo>
                <a:lnTo>
                  <a:pt x="50457" y="51295"/>
                </a:lnTo>
                <a:lnTo>
                  <a:pt x="43446" y="60578"/>
                </a:lnTo>
                <a:lnTo>
                  <a:pt x="38519" y="62890"/>
                </a:lnTo>
                <a:lnTo>
                  <a:pt x="50760" y="62890"/>
                </a:lnTo>
                <a:lnTo>
                  <a:pt x="52209" y="60439"/>
                </a:lnTo>
                <a:lnTo>
                  <a:pt x="63626" y="60439"/>
                </a:lnTo>
                <a:lnTo>
                  <a:pt x="63626" y="12255"/>
                </a:lnTo>
                <a:lnTo>
                  <a:pt x="52209" y="12255"/>
                </a:lnTo>
                <a:lnTo>
                  <a:pt x="50760" y="9804"/>
                </a:lnTo>
                <a:close/>
              </a:path>
              <a:path w="64134" h="99695">
                <a:moveTo>
                  <a:pt x="63626" y="1638"/>
                </a:moveTo>
                <a:lnTo>
                  <a:pt x="52209" y="1638"/>
                </a:lnTo>
                <a:lnTo>
                  <a:pt x="52209" y="12255"/>
                </a:lnTo>
                <a:lnTo>
                  <a:pt x="63626" y="12255"/>
                </a:lnTo>
                <a:lnTo>
                  <a:pt x="63626" y="1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3009"/>
            <a:r>
              <a:rPr spc="-49" dirty="0"/>
              <a:t>What </a:t>
            </a:r>
            <a:r>
              <a:rPr spc="98" dirty="0"/>
              <a:t>did </a:t>
            </a:r>
            <a:r>
              <a:rPr spc="25" dirty="0"/>
              <a:t>the </a:t>
            </a:r>
            <a:r>
              <a:rPr spc="32" dirty="0"/>
              <a:t>network</a:t>
            </a:r>
            <a:r>
              <a:rPr spc="-492" dirty="0"/>
              <a:t> </a:t>
            </a:r>
            <a:r>
              <a:rPr spc="11" dirty="0"/>
              <a:t>learn?</a:t>
            </a:r>
          </a:p>
        </p:txBody>
      </p:sp>
      <p:sp>
        <p:nvSpPr>
          <p:cNvPr id="25" name="object 25"/>
          <p:cNvSpPr/>
          <p:nvPr/>
        </p:nvSpPr>
        <p:spPr>
          <a:xfrm>
            <a:off x="5935265" y="3687961"/>
            <a:ext cx="3929063" cy="17323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916201" y="4139341"/>
            <a:ext cx="2634704" cy="877788"/>
          </a:xfrm>
          <a:custGeom>
            <a:avLst/>
            <a:gdLst/>
            <a:ahLst/>
            <a:cxnLst/>
            <a:rect l="l" t="t" r="r" b="b"/>
            <a:pathLst>
              <a:path w="3747135" h="1248409">
                <a:moveTo>
                  <a:pt x="0" y="0"/>
                </a:moveTo>
                <a:lnTo>
                  <a:pt x="3747046" y="0"/>
                </a:lnTo>
                <a:lnTo>
                  <a:pt x="3747046" y="1248037"/>
                </a:lnTo>
                <a:lnTo>
                  <a:pt x="0" y="1248037"/>
                </a:lnTo>
                <a:lnTo>
                  <a:pt x="0" y="0"/>
                </a:lnTo>
                <a:close/>
              </a:path>
            </a:pathLst>
          </a:custGeom>
          <a:ln w="173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77093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477093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477094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111735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77094" y="3700579"/>
            <a:ext cx="2634704" cy="0"/>
          </a:xfrm>
          <a:custGeom>
            <a:avLst/>
            <a:gdLst/>
            <a:ahLst/>
            <a:cxnLst/>
            <a:rect l="l" t="t" r="r" b="b"/>
            <a:pathLst>
              <a:path w="3747135">
                <a:moveTo>
                  <a:pt x="0" y="0"/>
                </a:moveTo>
                <a:lnTo>
                  <a:pt x="3747046" y="0"/>
                </a:lnTo>
              </a:path>
            </a:pathLst>
          </a:custGeom>
          <a:ln w="173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23056" y="4714451"/>
            <a:ext cx="164306" cy="3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254714" y="4040555"/>
            <a:ext cx="164306" cy="351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94414" y="3700579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94414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794415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233522" y="4139341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111735" y="4578105"/>
            <a:ext cx="439341" cy="438894"/>
          </a:xfrm>
          <a:custGeom>
            <a:avLst/>
            <a:gdLst/>
            <a:ahLst/>
            <a:cxnLst/>
            <a:rect l="l" t="t" r="r" b="b"/>
            <a:pathLst>
              <a:path w="624839" h="624204">
                <a:moveTo>
                  <a:pt x="0" y="0"/>
                </a:moveTo>
                <a:lnTo>
                  <a:pt x="624507" y="624018"/>
                </a:lnTo>
              </a:path>
            </a:pathLst>
          </a:custGeom>
          <a:ln w="173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111735" y="3700579"/>
            <a:ext cx="0" cy="877788"/>
          </a:xfrm>
          <a:custGeom>
            <a:avLst/>
            <a:gdLst/>
            <a:ahLst/>
            <a:cxnLst/>
            <a:rect l="l" t="t" r="r" b="b"/>
            <a:pathLst>
              <a:path h="1248409">
                <a:moveTo>
                  <a:pt x="0" y="0"/>
                </a:moveTo>
                <a:lnTo>
                  <a:pt x="0" y="1248037"/>
                </a:lnTo>
              </a:path>
            </a:pathLst>
          </a:custGeom>
          <a:ln w="17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477094" y="4578105"/>
            <a:ext cx="2634704" cy="0"/>
          </a:xfrm>
          <a:custGeom>
            <a:avLst/>
            <a:gdLst/>
            <a:ahLst/>
            <a:cxnLst/>
            <a:rect l="l" t="t" r="r" b="b"/>
            <a:pathLst>
              <a:path w="3747135">
                <a:moveTo>
                  <a:pt x="0" y="0"/>
                </a:moveTo>
                <a:lnTo>
                  <a:pt x="3747046" y="0"/>
                </a:lnTo>
              </a:path>
            </a:pathLst>
          </a:custGeom>
          <a:ln w="1733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09933" y="5043527"/>
            <a:ext cx="2353866" cy="7795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8499"/>
            <a:r>
              <a:rPr sz="2285" spc="7" dirty="0">
                <a:solidFill>
                  <a:srgbClr val="FFFFFF"/>
                </a:solidFill>
                <a:latin typeface="Times New Roman"/>
                <a:cs typeface="Times New Roman"/>
              </a:rPr>
              <a:t>256</a:t>
            </a:r>
            <a:endParaRPr sz="2285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>
              <a:spcBef>
                <a:spcPts val="295"/>
              </a:spcBef>
            </a:pPr>
            <a:r>
              <a:rPr sz="2531" spc="11" dirty="0">
                <a:solidFill>
                  <a:srgbClr val="FFFFFF"/>
                </a:solidFill>
                <a:cs typeface="Calibri"/>
              </a:rPr>
              <a:t>pool</a:t>
            </a:r>
            <a:r>
              <a:rPr sz="2531" spc="15" baseline="-8101" dirty="0">
                <a:solidFill>
                  <a:srgbClr val="FFFFFF"/>
                </a:solidFill>
                <a:cs typeface="Calibri"/>
              </a:rPr>
              <a:t>5 </a:t>
            </a:r>
            <a:r>
              <a:rPr sz="2531" spc="-56" dirty="0">
                <a:solidFill>
                  <a:srgbClr val="FFFFFF"/>
                </a:solidFill>
                <a:cs typeface="Calibri"/>
              </a:rPr>
              <a:t>feature</a:t>
            </a:r>
            <a:r>
              <a:rPr sz="2531" spc="-7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42" dirty="0">
                <a:solidFill>
                  <a:srgbClr val="FFFFFF"/>
                </a:solidFill>
                <a:cs typeface="Calibri"/>
              </a:rPr>
              <a:t>map</a:t>
            </a:r>
            <a:endParaRPr sz="2531">
              <a:solidFill>
                <a:prstClr val="black"/>
              </a:solidFill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086597" y="4416856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212178" y="550075"/>
                </a:lnTo>
                <a:lnTo>
                  <a:pt x="212178" y="21217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086597" y="4416856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212178" y="550075"/>
                </a:moveTo>
                <a:lnTo>
                  <a:pt x="212178" y="550075"/>
                </a:lnTo>
                <a:lnTo>
                  <a:pt x="212178" y="212178"/>
                </a:lnTo>
                <a:lnTo>
                  <a:pt x="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088687" y="4411810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0" y="337896"/>
                </a:lnTo>
                <a:lnTo>
                  <a:pt x="212178" y="5500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088687" y="4411810"/>
            <a:ext cx="149572" cy="387102"/>
          </a:xfrm>
          <a:custGeom>
            <a:avLst/>
            <a:gdLst/>
            <a:ahLst/>
            <a:cxnLst/>
            <a:rect l="l" t="t" r="r" b="b"/>
            <a:pathLst>
              <a:path w="212725" h="550545">
                <a:moveTo>
                  <a:pt x="0" y="0"/>
                </a:moveTo>
                <a:lnTo>
                  <a:pt x="0" y="0"/>
                </a:lnTo>
                <a:lnTo>
                  <a:pt x="0" y="337896"/>
                </a:lnTo>
                <a:lnTo>
                  <a:pt x="212178" y="550075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162812" y="3490205"/>
            <a:ext cx="2993231" cy="997446"/>
          </a:xfrm>
          <a:custGeom>
            <a:avLst/>
            <a:gdLst/>
            <a:ahLst/>
            <a:cxnLst/>
            <a:rect l="l" t="t" r="r" b="b"/>
            <a:pathLst>
              <a:path w="4257040" h="1418589">
                <a:moveTo>
                  <a:pt x="0" y="1397595"/>
                </a:moveTo>
                <a:lnTo>
                  <a:pt x="32944" y="1351307"/>
                </a:lnTo>
                <a:lnTo>
                  <a:pt x="65929" y="1305799"/>
                </a:lnTo>
                <a:lnTo>
                  <a:pt x="98956" y="1261071"/>
                </a:lnTo>
                <a:lnTo>
                  <a:pt x="132025" y="1217122"/>
                </a:lnTo>
                <a:lnTo>
                  <a:pt x="165135" y="1173952"/>
                </a:lnTo>
                <a:lnTo>
                  <a:pt x="198286" y="1131562"/>
                </a:lnTo>
                <a:lnTo>
                  <a:pt x="231478" y="1089951"/>
                </a:lnTo>
                <a:lnTo>
                  <a:pt x="264713" y="1049120"/>
                </a:lnTo>
                <a:lnTo>
                  <a:pt x="297988" y="1009068"/>
                </a:lnTo>
                <a:lnTo>
                  <a:pt x="331305" y="969796"/>
                </a:lnTo>
                <a:lnTo>
                  <a:pt x="364663" y="931303"/>
                </a:lnTo>
                <a:lnTo>
                  <a:pt x="398063" y="893589"/>
                </a:lnTo>
                <a:lnTo>
                  <a:pt x="431504" y="856655"/>
                </a:lnTo>
                <a:lnTo>
                  <a:pt x="464987" y="820501"/>
                </a:lnTo>
                <a:lnTo>
                  <a:pt x="498511" y="785126"/>
                </a:lnTo>
                <a:lnTo>
                  <a:pt x="532076" y="750530"/>
                </a:lnTo>
                <a:lnTo>
                  <a:pt x="565683" y="716714"/>
                </a:lnTo>
                <a:lnTo>
                  <a:pt x="599331" y="683678"/>
                </a:lnTo>
                <a:lnTo>
                  <a:pt x="633021" y="651421"/>
                </a:lnTo>
                <a:lnTo>
                  <a:pt x="666752" y="619943"/>
                </a:lnTo>
                <a:lnTo>
                  <a:pt x="700524" y="589245"/>
                </a:lnTo>
                <a:lnTo>
                  <a:pt x="734338" y="559326"/>
                </a:lnTo>
                <a:lnTo>
                  <a:pt x="768193" y="530187"/>
                </a:lnTo>
                <a:lnTo>
                  <a:pt x="802090" y="501827"/>
                </a:lnTo>
                <a:lnTo>
                  <a:pt x="836028" y="474247"/>
                </a:lnTo>
                <a:lnTo>
                  <a:pt x="870007" y="447446"/>
                </a:lnTo>
                <a:lnTo>
                  <a:pt x="904028" y="421425"/>
                </a:lnTo>
                <a:lnTo>
                  <a:pt x="938091" y="396183"/>
                </a:lnTo>
                <a:lnTo>
                  <a:pt x="972194" y="371720"/>
                </a:lnTo>
                <a:lnTo>
                  <a:pt x="1006340" y="348037"/>
                </a:lnTo>
                <a:lnTo>
                  <a:pt x="1040526" y="325134"/>
                </a:lnTo>
                <a:lnTo>
                  <a:pt x="1074754" y="303010"/>
                </a:lnTo>
                <a:lnTo>
                  <a:pt x="1109023" y="281665"/>
                </a:lnTo>
                <a:lnTo>
                  <a:pt x="1143334" y="261100"/>
                </a:lnTo>
                <a:lnTo>
                  <a:pt x="1177687" y="241314"/>
                </a:lnTo>
                <a:lnTo>
                  <a:pt x="1212080" y="222308"/>
                </a:lnTo>
                <a:lnTo>
                  <a:pt x="1246515" y="204081"/>
                </a:lnTo>
                <a:lnTo>
                  <a:pt x="1280992" y="186634"/>
                </a:lnTo>
                <a:lnTo>
                  <a:pt x="1315509" y="169966"/>
                </a:lnTo>
                <a:lnTo>
                  <a:pt x="1384669" y="138969"/>
                </a:lnTo>
                <a:lnTo>
                  <a:pt x="1453995" y="111090"/>
                </a:lnTo>
                <a:lnTo>
                  <a:pt x="1523486" y="86328"/>
                </a:lnTo>
                <a:lnTo>
                  <a:pt x="1593143" y="64685"/>
                </a:lnTo>
                <a:lnTo>
                  <a:pt x="1662966" y="46159"/>
                </a:lnTo>
                <a:lnTo>
                  <a:pt x="1732954" y="30751"/>
                </a:lnTo>
                <a:lnTo>
                  <a:pt x="1803108" y="18461"/>
                </a:lnTo>
                <a:lnTo>
                  <a:pt x="1873427" y="9289"/>
                </a:lnTo>
                <a:lnTo>
                  <a:pt x="1943913" y="3235"/>
                </a:lnTo>
                <a:lnTo>
                  <a:pt x="2014563" y="299"/>
                </a:lnTo>
                <a:lnTo>
                  <a:pt x="2049951" y="0"/>
                </a:lnTo>
                <a:lnTo>
                  <a:pt x="2085380" y="480"/>
                </a:lnTo>
                <a:lnTo>
                  <a:pt x="2156362" y="3779"/>
                </a:lnTo>
                <a:lnTo>
                  <a:pt x="2227510" y="10196"/>
                </a:lnTo>
                <a:lnTo>
                  <a:pt x="2298823" y="19731"/>
                </a:lnTo>
                <a:lnTo>
                  <a:pt x="2370302" y="32384"/>
                </a:lnTo>
                <a:lnTo>
                  <a:pt x="2441947" y="48155"/>
                </a:lnTo>
                <a:lnTo>
                  <a:pt x="2513757" y="67044"/>
                </a:lnTo>
                <a:lnTo>
                  <a:pt x="2585733" y="89050"/>
                </a:lnTo>
                <a:lnTo>
                  <a:pt x="2657875" y="114175"/>
                </a:lnTo>
                <a:lnTo>
                  <a:pt x="2694008" y="127906"/>
                </a:lnTo>
                <a:lnTo>
                  <a:pt x="2730182" y="142417"/>
                </a:lnTo>
                <a:lnTo>
                  <a:pt x="2766398" y="157707"/>
                </a:lnTo>
                <a:lnTo>
                  <a:pt x="2802655" y="173777"/>
                </a:lnTo>
                <a:lnTo>
                  <a:pt x="2838954" y="190626"/>
                </a:lnTo>
                <a:lnTo>
                  <a:pt x="2875294" y="208255"/>
                </a:lnTo>
                <a:lnTo>
                  <a:pt x="2911675" y="226663"/>
                </a:lnTo>
                <a:lnTo>
                  <a:pt x="2948098" y="245850"/>
                </a:lnTo>
                <a:lnTo>
                  <a:pt x="2984563" y="265817"/>
                </a:lnTo>
                <a:lnTo>
                  <a:pt x="3021068" y="286564"/>
                </a:lnTo>
                <a:lnTo>
                  <a:pt x="3057615" y="308090"/>
                </a:lnTo>
                <a:lnTo>
                  <a:pt x="3094204" y="330395"/>
                </a:lnTo>
                <a:lnTo>
                  <a:pt x="3130834" y="353480"/>
                </a:lnTo>
                <a:lnTo>
                  <a:pt x="3167505" y="377345"/>
                </a:lnTo>
                <a:lnTo>
                  <a:pt x="3204218" y="401989"/>
                </a:lnTo>
                <a:lnTo>
                  <a:pt x="3240972" y="427412"/>
                </a:lnTo>
                <a:lnTo>
                  <a:pt x="3277767" y="453615"/>
                </a:lnTo>
                <a:lnTo>
                  <a:pt x="3314604" y="480597"/>
                </a:lnTo>
                <a:lnTo>
                  <a:pt x="3351483" y="508359"/>
                </a:lnTo>
                <a:lnTo>
                  <a:pt x="3388403" y="536900"/>
                </a:lnTo>
                <a:lnTo>
                  <a:pt x="3425364" y="566221"/>
                </a:lnTo>
                <a:lnTo>
                  <a:pt x="3462366" y="596321"/>
                </a:lnTo>
                <a:lnTo>
                  <a:pt x="3499410" y="627200"/>
                </a:lnTo>
                <a:lnTo>
                  <a:pt x="3536496" y="658859"/>
                </a:lnTo>
                <a:lnTo>
                  <a:pt x="3573623" y="691298"/>
                </a:lnTo>
                <a:lnTo>
                  <a:pt x="3610791" y="724516"/>
                </a:lnTo>
                <a:lnTo>
                  <a:pt x="3648001" y="758513"/>
                </a:lnTo>
                <a:lnTo>
                  <a:pt x="3685252" y="793290"/>
                </a:lnTo>
                <a:lnTo>
                  <a:pt x="3722544" y="828846"/>
                </a:lnTo>
                <a:lnTo>
                  <a:pt x="3759878" y="865182"/>
                </a:lnTo>
                <a:lnTo>
                  <a:pt x="3797254" y="902297"/>
                </a:lnTo>
                <a:lnTo>
                  <a:pt x="3834670" y="940192"/>
                </a:lnTo>
                <a:lnTo>
                  <a:pt x="3872128" y="978866"/>
                </a:lnTo>
                <a:lnTo>
                  <a:pt x="3909628" y="1018320"/>
                </a:lnTo>
                <a:lnTo>
                  <a:pt x="3947169" y="1058553"/>
                </a:lnTo>
                <a:lnTo>
                  <a:pt x="3984751" y="1099566"/>
                </a:lnTo>
                <a:lnTo>
                  <a:pt x="4022375" y="1141358"/>
                </a:lnTo>
                <a:lnTo>
                  <a:pt x="4060040" y="1183929"/>
                </a:lnTo>
                <a:lnTo>
                  <a:pt x="4097747" y="1227280"/>
                </a:lnTo>
                <a:lnTo>
                  <a:pt x="4135495" y="1271411"/>
                </a:lnTo>
                <a:lnTo>
                  <a:pt x="4173285" y="1316321"/>
                </a:lnTo>
                <a:lnTo>
                  <a:pt x="4211115" y="1362010"/>
                </a:lnTo>
                <a:lnTo>
                  <a:pt x="4248988" y="1408479"/>
                </a:lnTo>
                <a:lnTo>
                  <a:pt x="4256900" y="1418423"/>
                </a:lnTo>
              </a:path>
            </a:pathLst>
          </a:custGeom>
          <a:ln w="25400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116851" y="4453851"/>
            <a:ext cx="87064" cy="93762"/>
          </a:xfrm>
          <a:custGeom>
            <a:avLst/>
            <a:gdLst/>
            <a:ahLst/>
            <a:cxnLst/>
            <a:rect l="l" t="t" r="r" b="b"/>
            <a:pathLst>
              <a:path w="123825" h="133350">
                <a:moveTo>
                  <a:pt x="95376" y="0"/>
                </a:moveTo>
                <a:lnTo>
                  <a:pt x="0" y="75946"/>
                </a:lnTo>
                <a:lnTo>
                  <a:pt x="123634" y="133350"/>
                </a:lnTo>
                <a:lnTo>
                  <a:pt x="95376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816108" y="5139036"/>
            <a:ext cx="4075509" cy="687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21065"/>
            <a:r>
              <a:rPr sz="1687" b="1" spc="91" dirty="0">
                <a:solidFill>
                  <a:prstClr val="black"/>
                </a:solidFill>
                <a:cs typeface="Calibri"/>
              </a:rPr>
              <a:t>x</a:t>
            </a:r>
            <a:endParaRPr sz="1687" dirty="0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260"/>
              </a:spcBef>
              <a:tabLst>
                <a:tab pos="2245737" algn="l"/>
              </a:tabLst>
            </a:pPr>
            <a:r>
              <a:rPr sz="2531" spc="-56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2531" spc="7" dirty="0">
                <a:solidFill>
                  <a:srgbClr val="FFFFFF"/>
                </a:solidFill>
                <a:cs typeface="Calibri"/>
              </a:rPr>
              <a:t>position	</a:t>
            </a:r>
            <a:r>
              <a:rPr sz="2531" spc="-32" dirty="0">
                <a:solidFill>
                  <a:srgbClr val="FFFFFF"/>
                </a:solidFill>
                <a:cs typeface="Calibri"/>
              </a:rPr>
              <a:t>receptive</a:t>
            </a:r>
            <a:r>
              <a:rPr sz="2531" spc="-102" dirty="0">
                <a:solidFill>
                  <a:srgbClr val="FFFFFF"/>
                </a:solidFill>
                <a:cs typeface="Calibri"/>
              </a:rPr>
              <a:t> </a:t>
            </a:r>
            <a:r>
              <a:rPr sz="2531" spc="-18" dirty="0">
                <a:solidFill>
                  <a:srgbClr val="FFFFFF"/>
                </a:solidFill>
                <a:cs typeface="Calibri"/>
              </a:rPr>
              <a:t>field</a:t>
            </a:r>
            <a:endParaRPr sz="2531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001479" y="4472283"/>
            <a:ext cx="129927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77" dirty="0">
                <a:solidFill>
                  <a:prstClr val="black"/>
                </a:solidFill>
                <a:cs typeface="Calibri"/>
              </a:rPr>
              <a:t>y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804785" y="4630044"/>
            <a:ext cx="12814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91" dirty="0">
                <a:solidFill>
                  <a:srgbClr val="FFFFFF"/>
                </a:solidFill>
                <a:cs typeface="Calibri"/>
              </a:rPr>
              <a:t>x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629156" y="4168673"/>
            <a:ext cx="129927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b="1" spc="77" dirty="0">
                <a:solidFill>
                  <a:srgbClr val="FFFFFF"/>
                </a:solidFill>
                <a:cs typeface="Calibri"/>
              </a:rPr>
              <a:t>y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861132" y="3412632"/>
            <a:ext cx="1862286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85" dirty="0">
                <a:solidFill>
                  <a:srgbClr val="FFFFFF"/>
                </a:solidFill>
                <a:cs typeface="Calibri"/>
              </a:rPr>
              <a:t>←</a:t>
            </a:r>
            <a:r>
              <a:rPr sz="1687" spc="-53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4" dirty="0">
                <a:solidFill>
                  <a:srgbClr val="FFFFFF"/>
                </a:solidFill>
                <a:cs typeface="Calibri"/>
              </a:rPr>
              <a:t>feature </a:t>
            </a:r>
            <a:r>
              <a:rPr sz="1687" spc="35" dirty="0">
                <a:solidFill>
                  <a:srgbClr val="FFFFFF"/>
                </a:solidFill>
                <a:cs typeface="Calibri"/>
              </a:rPr>
              <a:t>channels</a:t>
            </a:r>
            <a:r>
              <a:rPr sz="1687" spc="-102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485" dirty="0">
                <a:solidFill>
                  <a:srgbClr val="FFFFFF"/>
                </a:solidFill>
                <a:cs typeface="Calibri"/>
              </a:rPr>
              <a:t>→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718434" y="6045398"/>
            <a:ext cx="6746379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8" dirty="0">
                <a:solidFill>
                  <a:srgbClr val="FF9300"/>
                </a:solidFill>
                <a:cs typeface="Calibri"/>
              </a:rPr>
              <a:t>Visualize </a:t>
            </a:r>
            <a:r>
              <a:rPr sz="2953" spc="18" dirty="0">
                <a:solidFill>
                  <a:srgbClr val="FF9300"/>
                </a:solidFill>
                <a:cs typeface="Calibri"/>
              </a:rPr>
              <a:t>images </a:t>
            </a:r>
            <a:r>
              <a:rPr sz="2953" spc="-18" dirty="0">
                <a:solidFill>
                  <a:srgbClr val="FF9300"/>
                </a:solidFill>
                <a:cs typeface="Calibri"/>
              </a:rPr>
              <a:t>that activate </a:t>
            </a:r>
            <a:r>
              <a:rPr sz="2953" spc="11" dirty="0">
                <a:solidFill>
                  <a:srgbClr val="FF9300"/>
                </a:solidFill>
                <a:cs typeface="Calibri"/>
              </a:rPr>
              <a:t>pool</a:t>
            </a:r>
            <a:r>
              <a:rPr sz="2953" spc="15" baseline="-7936" dirty="0">
                <a:solidFill>
                  <a:srgbClr val="FF9300"/>
                </a:solidFill>
                <a:cs typeface="Calibri"/>
              </a:rPr>
              <a:t>5 </a:t>
            </a:r>
            <a:r>
              <a:rPr sz="2953" spc="56" dirty="0">
                <a:solidFill>
                  <a:srgbClr val="FF9300"/>
                </a:solidFill>
                <a:cs typeface="Calibri"/>
              </a:rPr>
              <a:t>a</a:t>
            </a:r>
            <a:r>
              <a:rPr sz="2953" spc="-274" dirty="0">
                <a:solidFill>
                  <a:srgbClr val="FF9300"/>
                </a:solidFill>
                <a:cs typeface="Calibri"/>
              </a:rPr>
              <a:t> </a:t>
            </a:r>
            <a:r>
              <a:rPr sz="2953" spc="-63" dirty="0">
                <a:solidFill>
                  <a:srgbClr val="FF9300"/>
                </a:solidFill>
                <a:cs typeface="Calibri"/>
              </a:rPr>
              <a:t>feature</a:t>
            </a:r>
            <a:endParaRPr sz="295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328047" y="2446734"/>
            <a:ext cx="3375422" cy="16252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455581" y="2527102"/>
            <a:ext cx="3083868" cy="1362670"/>
          </a:xfrm>
          <a:custGeom>
            <a:avLst/>
            <a:gdLst/>
            <a:ahLst/>
            <a:cxnLst/>
            <a:rect l="l" t="t" r="r" b="b"/>
            <a:pathLst>
              <a:path w="4385945" h="1938020">
                <a:moveTo>
                  <a:pt x="0" y="1937512"/>
                </a:moveTo>
                <a:lnTo>
                  <a:pt x="17424" y="1929815"/>
                </a:lnTo>
                <a:lnTo>
                  <a:pt x="4385348" y="0"/>
                </a:lnTo>
              </a:path>
            </a:pathLst>
          </a:custGeom>
          <a:ln w="38099">
            <a:solidFill>
              <a:srgbClr val="FF93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386965" y="3818191"/>
            <a:ext cx="131713" cy="108049"/>
          </a:xfrm>
          <a:custGeom>
            <a:avLst/>
            <a:gdLst/>
            <a:ahLst/>
            <a:cxnLst/>
            <a:rect l="l" t="t" r="r" b="b"/>
            <a:pathLst>
              <a:path w="187325" h="153670">
                <a:moveTo>
                  <a:pt x="119468" y="0"/>
                </a:moveTo>
                <a:lnTo>
                  <a:pt x="0" y="144411"/>
                </a:lnTo>
                <a:lnTo>
                  <a:pt x="187210" y="153339"/>
                </a:lnTo>
                <a:lnTo>
                  <a:pt x="115011" y="93599"/>
                </a:lnTo>
                <a:lnTo>
                  <a:pt x="119468" y="0"/>
                </a:lnTo>
                <a:close/>
              </a:path>
            </a:pathLst>
          </a:custGeom>
          <a:solidFill>
            <a:srgbClr val="FF93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453438" y="2062758"/>
            <a:ext cx="794742" cy="9911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8515311" y="2122113"/>
            <a:ext cx="599730" cy="7983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8563612" y="3406676"/>
            <a:ext cx="8599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9" dirty="0">
                <a:solidFill>
                  <a:srgbClr val="FFFFFF"/>
                </a:solidFill>
                <a:cs typeface="Calibri"/>
              </a:rPr>
              <a:t>227</a:t>
            </a:r>
            <a:r>
              <a:rPr sz="1687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-7" dirty="0">
                <a:solidFill>
                  <a:srgbClr val="FFFFFF"/>
                </a:solidFill>
                <a:cs typeface="Calibri"/>
              </a:rPr>
              <a:t>pixels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931301" y="4411266"/>
            <a:ext cx="32593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9" dirty="0">
                <a:solidFill>
                  <a:srgbClr val="FFFFFF"/>
                </a:solidFill>
                <a:cs typeface="Calibri"/>
              </a:rPr>
              <a:t>227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676518" y="4411266"/>
            <a:ext cx="12055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9" dirty="0">
                <a:solidFill>
                  <a:srgbClr val="FFFFFF"/>
                </a:solidFill>
                <a:cs typeface="Calibri"/>
              </a:rPr>
              <a:t>6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520910" y="3411141"/>
            <a:ext cx="547836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49" dirty="0">
                <a:solidFill>
                  <a:srgbClr val="FFFFFF"/>
                </a:solidFill>
                <a:cs typeface="Calibri"/>
              </a:rPr>
              <a:t>6</a:t>
            </a:r>
            <a:r>
              <a:rPr sz="1687" spc="-112" dirty="0">
                <a:solidFill>
                  <a:srgbClr val="FFFFFF"/>
                </a:solidFill>
                <a:cs typeface="Calibri"/>
              </a:rPr>
              <a:t> </a:t>
            </a:r>
            <a:r>
              <a:rPr sz="1687" spc="7" dirty="0">
                <a:solidFill>
                  <a:srgbClr val="FFFFFF"/>
                </a:solidFill>
                <a:cs typeface="Calibri"/>
              </a:rPr>
              <a:t>cells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979414" y="1330523"/>
            <a:ext cx="1250156" cy="12556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808062" y="2607469"/>
            <a:ext cx="1583680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1" dirty="0">
                <a:solidFill>
                  <a:srgbClr val="FFFFFF"/>
                </a:solidFill>
                <a:cs typeface="Calibri"/>
              </a:rPr>
              <a:t>“stimulu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s</a:t>
            </a:r>
            <a:r>
              <a:rPr sz="2953" spc="-176" dirty="0">
                <a:solidFill>
                  <a:srgbClr val="FFFFFF"/>
                </a:solidFill>
                <a:cs typeface="Calibri"/>
              </a:rPr>
              <a:t>”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347594" y="1964531"/>
            <a:ext cx="318343" cy="0"/>
          </a:xfrm>
          <a:custGeom>
            <a:avLst/>
            <a:gdLst/>
            <a:ahLst/>
            <a:cxnLst/>
            <a:rect l="l" t="t" r="r" b="b"/>
            <a:pathLst>
              <a:path w="452755">
                <a:moveTo>
                  <a:pt x="452767" y="0"/>
                </a:moveTo>
                <a:lnTo>
                  <a:pt x="433730" y="0"/>
                </a:ln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623083" y="1905595"/>
            <a:ext cx="117872" cy="117872"/>
          </a:xfrm>
          <a:custGeom>
            <a:avLst/>
            <a:gdLst/>
            <a:ahLst/>
            <a:cxnLst/>
            <a:rect l="l" t="t" r="r" b="b"/>
            <a:pathLst>
              <a:path w="167639" h="167639">
                <a:moveTo>
                  <a:pt x="0" y="0"/>
                </a:moveTo>
                <a:lnTo>
                  <a:pt x="41922" y="83820"/>
                </a:lnTo>
                <a:lnTo>
                  <a:pt x="0" y="167640"/>
                </a:lnTo>
                <a:lnTo>
                  <a:pt x="167639" y="838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1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43066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40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41415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34144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83833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39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82186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74911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24604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39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22944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5674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65371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39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63712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56441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07777" y="254147"/>
            <a:ext cx="696516" cy="826889"/>
          </a:xfrm>
          <a:custGeom>
            <a:avLst/>
            <a:gdLst/>
            <a:ahLst/>
            <a:cxnLst/>
            <a:rect l="l" t="t" r="r" b="b"/>
            <a:pathLst>
              <a:path w="990600" h="1176020">
                <a:moveTo>
                  <a:pt x="0" y="1175402"/>
                </a:moveTo>
                <a:lnTo>
                  <a:pt x="990310" y="1175402"/>
                </a:lnTo>
                <a:lnTo>
                  <a:pt x="990310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06140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98848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48544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40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46908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39614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89311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40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87675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80381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930078" y="254147"/>
            <a:ext cx="698302" cy="826889"/>
          </a:xfrm>
          <a:custGeom>
            <a:avLst/>
            <a:gdLst/>
            <a:ahLst/>
            <a:cxnLst/>
            <a:rect l="l" t="t" r="r" b="b"/>
            <a:pathLst>
              <a:path w="993140" h="1176020">
                <a:moveTo>
                  <a:pt x="0" y="1175402"/>
                </a:moveTo>
                <a:lnTo>
                  <a:pt x="992648" y="1175402"/>
                </a:lnTo>
                <a:lnTo>
                  <a:pt x="992648" y="0"/>
                </a:lnTo>
                <a:lnTo>
                  <a:pt x="0" y="0"/>
                </a:lnTo>
                <a:lnTo>
                  <a:pt x="0" y="1175402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928443" y="23437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21148" y="215733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43066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41415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34144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83833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82186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74911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24604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22944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15674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65371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63712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56441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07777" y="1396694"/>
            <a:ext cx="696516" cy="825103"/>
          </a:xfrm>
          <a:custGeom>
            <a:avLst/>
            <a:gdLst/>
            <a:ahLst/>
            <a:cxnLst/>
            <a:rect l="l" t="t" r="r" b="b"/>
            <a:pathLst>
              <a:path w="990600" h="1173480">
                <a:moveTo>
                  <a:pt x="0" y="1173053"/>
                </a:moveTo>
                <a:lnTo>
                  <a:pt x="990310" y="1173053"/>
                </a:lnTo>
                <a:lnTo>
                  <a:pt x="990310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506140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98848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48544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646908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639614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89311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787675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80381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930078" y="1396694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80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928443" y="13752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921148" y="1356649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943066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41415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34144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83833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082186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74911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24604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222944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15674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65371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63712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56441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507777" y="2537590"/>
            <a:ext cx="696516" cy="825103"/>
          </a:xfrm>
          <a:custGeom>
            <a:avLst/>
            <a:gdLst/>
            <a:ahLst/>
            <a:cxnLst/>
            <a:rect l="l" t="t" r="r" b="b"/>
            <a:pathLst>
              <a:path w="990600" h="1173479">
                <a:moveTo>
                  <a:pt x="0" y="1173053"/>
                </a:moveTo>
                <a:lnTo>
                  <a:pt x="990310" y="1173053"/>
                </a:lnTo>
                <a:lnTo>
                  <a:pt x="990310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506140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498848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648544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46908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639614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789311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787675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780381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930078" y="2537590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928443" y="2516188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921148" y="2497544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943066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941415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34144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083833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082186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074911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224604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22944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215674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365371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363712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356441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507777" y="3678486"/>
            <a:ext cx="696516" cy="825103"/>
          </a:xfrm>
          <a:custGeom>
            <a:avLst/>
            <a:gdLst/>
            <a:ahLst/>
            <a:cxnLst/>
            <a:rect l="l" t="t" r="r" b="b"/>
            <a:pathLst>
              <a:path w="990600" h="1173479">
                <a:moveTo>
                  <a:pt x="0" y="1173053"/>
                </a:moveTo>
                <a:lnTo>
                  <a:pt x="990310" y="1173053"/>
                </a:lnTo>
                <a:lnTo>
                  <a:pt x="990310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506140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498848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648544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646908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639614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789311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787675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780381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9930078" y="3678486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928443" y="3657089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921148" y="3638440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943066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941415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934144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083833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082186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074911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224604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222944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215674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365371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363712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356441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507777" y="4819382"/>
            <a:ext cx="696516" cy="825103"/>
          </a:xfrm>
          <a:custGeom>
            <a:avLst/>
            <a:gdLst/>
            <a:ahLst/>
            <a:cxnLst/>
            <a:rect l="l" t="t" r="r" b="b"/>
            <a:pathLst>
              <a:path w="990600" h="1173479">
                <a:moveTo>
                  <a:pt x="0" y="1173053"/>
                </a:moveTo>
                <a:lnTo>
                  <a:pt x="990310" y="1173053"/>
                </a:lnTo>
                <a:lnTo>
                  <a:pt x="990310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506140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498848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648544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646908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639614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789311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787675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780381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930078" y="4819382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928443" y="4797982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9921148" y="4779336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943066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941415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934144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083833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3082186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3074911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224604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222944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215674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365371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39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63712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6092"/>
                </a:moveTo>
                <a:lnTo>
                  <a:pt x="355860" y="316092"/>
                </a:lnTo>
                <a:lnTo>
                  <a:pt x="355860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356441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507777" y="5960277"/>
            <a:ext cx="696516" cy="825103"/>
          </a:xfrm>
          <a:custGeom>
            <a:avLst/>
            <a:gdLst/>
            <a:ahLst/>
            <a:cxnLst/>
            <a:rect l="l" t="t" r="r" b="b"/>
            <a:pathLst>
              <a:path w="990600" h="1173479">
                <a:moveTo>
                  <a:pt x="0" y="1173053"/>
                </a:moveTo>
                <a:lnTo>
                  <a:pt x="990310" y="1173053"/>
                </a:lnTo>
                <a:lnTo>
                  <a:pt x="990310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506140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498848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648544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646908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639614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789311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787675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780381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9930078" y="5960277"/>
            <a:ext cx="698302" cy="825103"/>
          </a:xfrm>
          <a:custGeom>
            <a:avLst/>
            <a:gdLst/>
            <a:ahLst/>
            <a:cxnLst/>
            <a:rect l="l" t="t" r="r" b="b"/>
            <a:pathLst>
              <a:path w="993140" h="1173479">
                <a:moveTo>
                  <a:pt x="0" y="1173053"/>
                </a:moveTo>
                <a:lnTo>
                  <a:pt x="992648" y="1173053"/>
                </a:lnTo>
                <a:lnTo>
                  <a:pt x="992648" y="0"/>
                </a:lnTo>
                <a:lnTo>
                  <a:pt x="0" y="0"/>
                </a:lnTo>
                <a:lnTo>
                  <a:pt x="0" y="1173053"/>
                </a:lnTo>
                <a:close/>
              </a:path>
            </a:pathLst>
          </a:custGeom>
          <a:ln w="8428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9928443" y="5938880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6092"/>
                </a:moveTo>
                <a:lnTo>
                  <a:pt x="355837" y="316092"/>
                </a:lnTo>
                <a:lnTo>
                  <a:pt x="355837" y="0"/>
                </a:lnTo>
                <a:lnTo>
                  <a:pt x="0" y="0"/>
                </a:lnTo>
                <a:lnTo>
                  <a:pt x="0" y="31609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9921148" y="5920231"/>
            <a:ext cx="265212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0.4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0142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33858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32207" y="396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4936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0.9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73883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72229" y="396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64961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0.9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3911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12247" y="396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04981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353935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352273" y="396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345005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95598" y="61031"/>
            <a:ext cx="696069" cy="824210"/>
          </a:xfrm>
          <a:custGeom>
            <a:avLst/>
            <a:gdLst/>
            <a:ahLst/>
            <a:cxnLst/>
            <a:rect l="l" t="t" r="r" b="b"/>
            <a:pathLst>
              <a:path w="989965" h="1172210">
                <a:moveTo>
                  <a:pt x="0" y="1171961"/>
                </a:moveTo>
                <a:lnTo>
                  <a:pt x="989666" y="1171961"/>
                </a:lnTo>
                <a:lnTo>
                  <a:pt x="989666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93951" y="396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6669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635622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33978" y="396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26692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775646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774004" y="396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66717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915671" y="6103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914022" y="396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906742" y="20838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33858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932207" y="11794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924936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073883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072229" y="11794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64961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213911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212247" y="11794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04981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53935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2273" y="117949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30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45005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95598" y="1200884"/>
            <a:ext cx="696069" cy="824210"/>
          </a:xfrm>
          <a:custGeom>
            <a:avLst/>
            <a:gdLst/>
            <a:ahLst/>
            <a:cxnLst/>
            <a:rect l="l" t="t" r="r" b="b"/>
            <a:pathLst>
              <a:path w="989965" h="1172210">
                <a:moveTo>
                  <a:pt x="0" y="1171961"/>
                </a:moveTo>
                <a:lnTo>
                  <a:pt x="989666" y="1171961"/>
                </a:lnTo>
                <a:lnTo>
                  <a:pt x="989666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93951" y="117949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486669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35622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633978" y="117949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626692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775646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774004" y="117949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766717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915671" y="1200884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914022" y="117949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30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906742" y="1160673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933858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932207" y="231932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924936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073883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072229" y="231932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64961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213911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212247" y="231932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204981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353935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352273" y="2319325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45005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495598" y="2340718"/>
            <a:ext cx="696069" cy="824210"/>
          </a:xfrm>
          <a:custGeom>
            <a:avLst/>
            <a:gdLst/>
            <a:ahLst/>
            <a:cxnLst/>
            <a:rect l="l" t="t" r="r" b="b"/>
            <a:pathLst>
              <a:path w="989965" h="1172210">
                <a:moveTo>
                  <a:pt x="0" y="1171961"/>
                </a:moveTo>
                <a:lnTo>
                  <a:pt x="989666" y="1171961"/>
                </a:lnTo>
                <a:lnTo>
                  <a:pt x="989666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493951" y="231932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486669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635622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633978" y="231932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626692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775646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774004" y="231932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766717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915671" y="2340718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914022" y="2319325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906742" y="2300506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933858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932207" y="34591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24936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073883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072229" y="34591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064961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4213911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212247" y="34591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4204981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353935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352273" y="3459156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345005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495598" y="3480551"/>
            <a:ext cx="696069" cy="824210"/>
          </a:xfrm>
          <a:custGeom>
            <a:avLst/>
            <a:gdLst/>
            <a:ahLst/>
            <a:cxnLst/>
            <a:rect l="l" t="t" r="r" b="b"/>
            <a:pathLst>
              <a:path w="989965" h="1172210">
                <a:moveTo>
                  <a:pt x="0" y="1171961"/>
                </a:moveTo>
                <a:lnTo>
                  <a:pt x="989666" y="1171961"/>
                </a:lnTo>
                <a:lnTo>
                  <a:pt x="989666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493951" y="34591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486669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635622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633978" y="34591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626692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775646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774004" y="34591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766717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9915671" y="3480551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10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914022" y="3459156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906742" y="3440340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933858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932207" y="459899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924936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3073883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5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072229" y="459899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064961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213911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4212247" y="459899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4204981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5353935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352273" y="459899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5345005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495598" y="4620385"/>
            <a:ext cx="696069" cy="824210"/>
          </a:xfrm>
          <a:custGeom>
            <a:avLst/>
            <a:gdLst/>
            <a:ahLst/>
            <a:cxnLst/>
            <a:rect l="l" t="t" r="r" b="b"/>
            <a:pathLst>
              <a:path w="989965" h="1172209">
                <a:moveTo>
                  <a:pt x="0" y="1171961"/>
                </a:moveTo>
                <a:lnTo>
                  <a:pt x="989666" y="1171961"/>
                </a:lnTo>
                <a:lnTo>
                  <a:pt x="989666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493951" y="459899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486669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635622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633978" y="459899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626692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775646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774004" y="459899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766717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915671" y="4620385"/>
            <a:ext cx="697855" cy="824210"/>
          </a:xfrm>
          <a:custGeom>
            <a:avLst/>
            <a:gdLst/>
            <a:ahLst/>
            <a:cxnLst/>
            <a:rect l="l" t="t" r="r" b="b"/>
            <a:pathLst>
              <a:path w="992504" h="1172209">
                <a:moveTo>
                  <a:pt x="0" y="1171961"/>
                </a:moveTo>
                <a:lnTo>
                  <a:pt x="992002" y="1171961"/>
                </a:lnTo>
                <a:lnTo>
                  <a:pt x="992002" y="0"/>
                </a:lnTo>
                <a:lnTo>
                  <a:pt x="0" y="0"/>
                </a:lnTo>
                <a:lnTo>
                  <a:pt x="0" y="1171961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914022" y="459899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9906742" y="4580174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933858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5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932207" y="573882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4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924936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073883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5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3072229" y="573882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3064961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4213911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4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4212247" y="573882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4204981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5353935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4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352273" y="5738824"/>
            <a:ext cx="250478" cy="222349"/>
          </a:xfrm>
          <a:custGeom>
            <a:avLst/>
            <a:gdLst/>
            <a:ahLst/>
            <a:cxnLst/>
            <a:rect l="l" t="t" r="r" b="b"/>
            <a:pathLst>
              <a:path w="356235" h="316229">
                <a:moveTo>
                  <a:pt x="0" y="315798"/>
                </a:moveTo>
                <a:lnTo>
                  <a:pt x="355627" y="315798"/>
                </a:lnTo>
                <a:lnTo>
                  <a:pt x="355627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5345005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495598" y="5760215"/>
            <a:ext cx="696069" cy="825996"/>
          </a:xfrm>
          <a:custGeom>
            <a:avLst/>
            <a:gdLst/>
            <a:ahLst/>
            <a:cxnLst/>
            <a:rect l="l" t="t" r="r" b="b"/>
            <a:pathLst>
              <a:path w="989965" h="1174750">
                <a:moveTo>
                  <a:pt x="0" y="1174297"/>
                </a:moveTo>
                <a:lnTo>
                  <a:pt x="989666" y="1174297"/>
                </a:lnTo>
                <a:lnTo>
                  <a:pt x="989666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493951" y="573882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486669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635622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4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633978" y="573882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626692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775646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4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774004" y="573882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766717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9915671" y="5760215"/>
            <a:ext cx="697855" cy="825996"/>
          </a:xfrm>
          <a:custGeom>
            <a:avLst/>
            <a:gdLst/>
            <a:ahLst/>
            <a:cxnLst/>
            <a:rect l="l" t="t" r="r" b="b"/>
            <a:pathLst>
              <a:path w="992504" h="1174750">
                <a:moveTo>
                  <a:pt x="0" y="1174297"/>
                </a:moveTo>
                <a:lnTo>
                  <a:pt x="992002" y="1174297"/>
                </a:lnTo>
                <a:lnTo>
                  <a:pt x="992002" y="0"/>
                </a:lnTo>
                <a:lnTo>
                  <a:pt x="0" y="0"/>
                </a:lnTo>
                <a:lnTo>
                  <a:pt x="0" y="1174297"/>
                </a:lnTo>
                <a:close/>
              </a:path>
            </a:pathLst>
          </a:custGeom>
          <a:ln w="842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9914022" y="5738824"/>
            <a:ext cx="250031" cy="222349"/>
          </a:xfrm>
          <a:custGeom>
            <a:avLst/>
            <a:gdLst/>
            <a:ahLst/>
            <a:cxnLst/>
            <a:rect l="l" t="t" r="r" b="b"/>
            <a:pathLst>
              <a:path w="355600" h="316229">
                <a:moveTo>
                  <a:pt x="0" y="315798"/>
                </a:moveTo>
                <a:lnTo>
                  <a:pt x="355605" y="315798"/>
                </a:lnTo>
                <a:lnTo>
                  <a:pt x="355605" y="0"/>
                </a:lnTo>
                <a:lnTo>
                  <a:pt x="0" y="0"/>
                </a:lnTo>
                <a:lnTo>
                  <a:pt x="0" y="3157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9906742" y="5720007"/>
            <a:ext cx="26476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678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3004800" h="9753600">
                <a:moveTo>
                  <a:pt x="0" y="0"/>
                </a:moveTo>
                <a:lnTo>
                  <a:pt x="13004800" y="0"/>
                </a:lnTo>
                <a:lnTo>
                  <a:pt x="13004800" y="9753600"/>
                </a:lnTo>
                <a:lnTo>
                  <a:pt x="0" y="9753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95438" y="53578"/>
            <a:ext cx="9001125" cy="67508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2085" y="109308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30460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23149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0.9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60203" y="109308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58574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51266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8316" y="109308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86697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9386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016433" y="109308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14811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07503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44550" y="109308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4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142925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35621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74308" y="109308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272665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65379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02425" y="109308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400788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393496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30542" y="109308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528903" y="88155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521613" y="7197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632085" y="1237466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630460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623149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760203" y="1237466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2758574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51266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88316" y="1237466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86697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879386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16433" y="1237466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014811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007503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144550" y="1237466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4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42925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135621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74308" y="1237466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272665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65379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402425" y="1237466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00788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393496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530542" y="1237466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9528903" y="1216297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5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521613" y="1200114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632085" y="2365603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630460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623149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760203" y="2365603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758574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2751266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888316" y="2365603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886697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879386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016433" y="2365603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014811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007503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144550" y="2365603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4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6142925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135621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74308" y="2365603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7272665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265379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402425" y="2365603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8400788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393496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530542" y="2365603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9528903" y="234442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521613" y="2328252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632085" y="3493741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630460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623149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760203" y="3493741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758574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751266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888316" y="3493741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886697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3879386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5016433" y="3493741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014811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007503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144550" y="3493741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4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6142925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6135621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274308" y="3493741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272665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7265379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402425" y="3493741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400788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8393496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530542" y="3493741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9528903" y="3472569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521613" y="3456390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632085" y="4621879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1630460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623149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760203" y="4621879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2758574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751266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888316" y="4621879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886697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3879386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5016433" y="4621879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5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014811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5007503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144550" y="4621879"/>
            <a:ext cx="817513" cy="815727"/>
          </a:xfrm>
          <a:custGeom>
            <a:avLst/>
            <a:gdLst/>
            <a:ahLst/>
            <a:cxnLst/>
            <a:rect l="l" t="t" r="r" b="b"/>
            <a:pathLst>
              <a:path w="1162684" h="1160145">
                <a:moveTo>
                  <a:pt x="0" y="1159936"/>
                </a:moveTo>
                <a:lnTo>
                  <a:pt x="1162237" y="1159936"/>
                </a:lnTo>
                <a:lnTo>
                  <a:pt x="1162237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142925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6135621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274308" y="4621879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272665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265379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402425" y="4621879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8400788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393496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530542" y="4621879"/>
            <a:ext cx="815727" cy="815727"/>
          </a:xfrm>
          <a:custGeom>
            <a:avLst/>
            <a:gdLst/>
            <a:ahLst/>
            <a:cxnLst/>
            <a:rect l="l" t="t" r="r" b="b"/>
            <a:pathLst>
              <a:path w="1160145" h="1160145">
                <a:moveTo>
                  <a:pt x="0" y="1159936"/>
                </a:moveTo>
                <a:lnTo>
                  <a:pt x="1159914" y="1159936"/>
                </a:lnTo>
                <a:lnTo>
                  <a:pt x="1159914" y="0"/>
                </a:lnTo>
                <a:lnTo>
                  <a:pt x="0" y="0"/>
                </a:lnTo>
                <a:lnTo>
                  <a:pt x="0" y="1159936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9528903" y="4600701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521613" y="4584527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632085" y="5750012"/>
            <a:ext cx="815727" cy="817513"/>
          </a:xfrm>
          <a:custGeom>
            <a:avLst/>
            <a:gdLst/>
            <a:ahLst/>
            <a:cxnLst/>
            <a:rect l="l" t="t" r="r" b="b"/>
            <a:pathLst>
              <a:path w="1160145" h="1162684">
                <a:moveTo>
                  <a:pt x="0" y="1162247"/>
                </a:moveTo>
                <a:lnTo>
                  <a:pt x="1159914" y="1162247"/>
                </a:lnTo>
                <a:lnTo>
                  <a:pt x="1159914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1630460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1623149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760203" y="5750012"/>
            <a:ext cx="815727" cy="817513"/>
          </a:xfrm>
          <a:custGeom>
            <a:avLst/>
            <a:gdLst/>
            <a:ahLst/>
            <a:cxnLst/>
            <a:rect l="l" t="t" r="r" b="b"/>
            <a:pathLst>
              <a:path w="1160145" h="1162684">
                <a:moveTo>
                  <a:pt x="0" y="1162247"/>
                </a:moveTo>
                <a:lnTo>
                  <a:pt x="1159914" y="1162247"/>
                </a:lnTo>
                <a:lnTo>
                  <a:pt x="1159914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758574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2751266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888316" y="5750012"/>
            <a:ext cx="817513" cy="817513"/>
          </a:xfrm>
          <a:custGeom>
            <a:avLst/>
            <a:gdLst/>
            <a:ahLst/>
            <a:cxnLst/>
            <a:rect l="l" t="t" r="r" b="b"/>
            <a:pathLst>
              <a:path w="1162685" h="1162684">
                <a:moveTo>
                  <a:pt x="0" y="1162247"/>
                </a:moveTo>
                <a:lnTo>
                  <a:pt x="1162237" y="1162247"/>
                </a:lnTo>
                <a:lnTo>
                  <a:pt x="1162237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3886697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3879386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5016433" y="5750012"/>
            <a:ext cx="817513" cy="817513"/>
          </a:xfrm>
          <a:custGeom>
            <a:avLst/>
            <a:gdLst/>
            <a:ahLst/>
            <a:cxnLst/>
            <a:rect l="l" t="t" r="r" b="b"/>
            <a:pathLst>
              <a:path w="1162685" h="1162684">
                <a:moveTo>
                  <a:pt x="0" y="1162247"/>
                </a:moveTo>
                <a:lnTo>
                  <a:pt x="1162237" y="1162247"/>
                </a:lnTo>
                <a:lnTo>
                  <a:pt x="1162237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014811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5007503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144550" y="5750012"/>
            <a:ext cx="817513" cy="817513"/>
          </a:xfrm>
          <a:custGeom>
            <a:avLst/>
            <a:gdLst/>
            <a:ahLst/>
            <a:cxnLst/>
            <a:rect l="l" t="t" r="r" b="b"/>
            <a:pathLst>
              <a:path w="1162684" h="1162684">
                <a:moveTo>
                  <a:pt x="0" y="1162247"/>
                </a:moveTo>
                <a:lnTo>
                  <a:pt x="1162237" y="1162247"/>
                </a:lnTo>
                <a:lnTo>
                  <a:pt x="1162237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6142925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6135621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274308" y="5750012"/>
            <a:ext cx="815727" cy="817513"/>
          </a:xfrm>
          <a:custGeom>
            <a:avLst/>
            <a:gdLst/>
            <a:ahLst/>
            <a:cxnLst/>
            <a:rect l="l" t="t" r="r" b="b"/>
            <a:pathLst>
              <a:path w="1160145" h="1162684">
                <a:moveTo>
                  <a:pt x="0" y="1162247"/>
                </a:moveTo>
                <a:lnTo>
                  <a:pt x="1159914" y="1162247"/>
                </a:lnTo>
                <a:lnTo>
                  <a:pt x="1159914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7272665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7265379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402425" y="5750012"/>
            <a:ext cx="815727" cy="817513"/>
          </a:xfrm>
          <a:custGeom>
            <a:avLst/>
            <a:gdLst/>
            <a:ahLst/>
            <a:cxnLst/>
            <a:rect l="l" t="t" r="r" b="b"/>
            <a:pathLst>
              <a:path w="1160145" h="1162684">
                <a:moveTo>
                  <a:pt x="0" y="1162247"/>
                </a:moveTo>
                <a:lnTo>
                  <a:pt x="1159914" y="1162247"/>
                </a:lnTo>
                <a:lnTo>
                  <a:pt x="1159914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8400788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393496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9530542" y="5750012"/>
            <a:ext cx="815727" cy="817513"/>
          </a:xfrm>
          <a:custGeom>
            <a:avLst/>
            <a:gdLst/>
            <a:ahLst/>
            <a:cxnLst/>
            <a:rect l="l" t="t" r="r" b="b"/>
            <a:pathLst>
              <a:path w="1160145" h="1162684">
                <a:moveTo>
                  <a:pt x="0" y="1162247"/>
                </a:moveTo>
                <a:lnTo>
                  <a:pt x="1159914" y="1162247"/>
                </a:lnTo>
                <a:lnTo>
                  <a:pt x="1159914" y="0"/>
                </a:lnTo>
                <a:lnTo>
                  <a:pt x="0" y="0"/>
                </a:lnTo>
                <a:lnTo>
                  <a:pt x="0" y="1162247"/>
                </a:lnTo>
                <a:close/>
              </a:path>
            </a:pathLst>
          </a:custGeom>
          <a:ln w="8334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9528903" y="5728843"/>
            <a:ext cx="247799" cy="220117"/>
          </a:xfrm>
          <a:custGeom>
            <a:avLst/>
            <a:gdLst/>
            <a:ahLst/>
            <a:cxnLst/>
            <a:rect l="l" t="t" r="r" b="b"/>
            <a:pathLst>
              <a:path w="352425" h="313054">
                <a:moveTo>
                  <a:pt x="0" y="312557"/>
                </a:moveTo>
                <a:lnTo>
                  <a:pt x="351914" y="312557"/>
                </a:lnTo>
                <a:lnTo>
                  <a:pt x="351914" y="0"/>
                </a:lnTo>
                <a:lnTo>
                  <a:pt x="0" y="0"/>
                </a:lnTo>
                <a:lnTo>
                  <a:pt x="0" y="3125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9521613" y="5712665"/>
            <a:ext cx="262086" cy="2326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12" spc="11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12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7763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898707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i="0" spc="-20" dirty="0" smtClean="0">
                <a:solidFill>
                  <a:srgbClr val="000000"/>
                </a:solidFill>
                <a:latin typeface="Calibri Light"/>
                <a:cs typeface="Calibri Light"/>
              </a:rPr>
              <a:t>Challenges in using CNNs for detection</a:t>
            </a:r>
            <a:endParaRPr i="0" spc="-1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23" name="object 3"/>
          <p:cNvSpPr txBox="1"/>
          <p:nvPr/>
        </p:nvSpPr>
        <p:spPr>
          <a:xfrm>
            <a:off x="1066800" y="1676400"/>
            <a:ext cx="100584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Data scarcity.</a:t>
            </a:r>
          </a:p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Deep CNNs =&gt; Large receptive field =&gt; Poor localization.</a:t>
            </a:r>
          </a:p>
        </p:txBody>
      </p:sp>
      <p:sp>
        <p:nvSpPr>
          <p:cNvPr id="24" name="object 14"/>
          <p:cNvSpPr/>
          <p:nvPr/>
        </p:nvSpPr>
        <p:spPr>
          <a:xfrm>
            <a:off x="1524000" y="2743200"/>
            <a:ext cx="2915412" cy="3261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4"/>
          <p:cNvSpPr/>
          <p:nvPr/>
        </p:nvSpPr>
        <p:spPr>
          <a:xfrm>
            <a:off x="5410200" y="2743200"/>
            <a:ext cx="2915412" cy="3261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3"/>
          <p:cNvSpPr/>
          <p:nvPr/>
        </p:nvSpPr>
        <p:spPr>
          <a:xfrm>
            <a:off x="2590799" y="2874195"/>
            <a:ext cx="838201" cy="783405"/>
          </a:xfrm>
          <a:custGeom>
            <a:avLst/>
            <a:gdLst/>
            <a:ahLst/>
            <a:cxnLst/>
            <a:rect l="l" t="t" r="r" b="b"/>
            <a:pathLst>
              <a:path w="2150745" h="3122929">
                <a:moveTo>
                  <a:pt x="0" y="3122676"/>
                </a:moveTo>
                <a:lnTo>
                  <a:pt x="2150364" y="3122676"/>
                </a:lnTo>
                <a:lnTo>
                  <a:pt x="2150364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3"/>
          <p:cNvSpPr/>
          <p:nvPr/>
        </p:nvSpPr>
        <p:spPr>
          <a:xfrm>
            <a:off x="5867400" y="2836797"/>
            <a:ext cx="2057399" cy="2725803"/>
          </a:xfrm>
          <a:custGeom>
            <a:avLst/>
            <a:gdLst/>
            <a:ahLst/>
            <a:cxnLst/>
            <a:rect l="l" t="t" r="r" b="b"/>
            <a:pathLst>
              <a:path w="2150745" h="3122929">
                <a:moveTo>
                  <a:pt x="0" y="3122676"/>
                </a:moveTo>
                <a:lnTo>
                  <a:pt x="2150364" y="3122676"/>
                </a:lnTo>
                <a:lnTo>
                  <a:pt x="2150364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72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41859" y="265043"/>
            <a:ext cx="667494" cy="829121"/>
          </a:xfrm>
          <a:custGeom>
            <a:avLst/>
            <a:gdLst/>
            <a:ahLst/>
            <a:cxnLst/>
            <a:rect l="l" t="t" r="r" b="b"/>
            <a:pathLst>
              <a:path w="949325" h="1179195">
                <a:moveTo>
                  <a:pt x="0" y="1178691"/>
                </a:moveTo>
                <a:lnTo>
                  <a:pt x="948712" y="1178691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1860" y="245237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05169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57840" y="265043"/>
            <a:ext cx="695175" cy="829121"/>
          </a:xfrm>
          <a:custGeom>
            <a:avLst/>
            <a:gdLst/>
            <a:ahLst/>
            <a:cxnLst/>
            <a:rect l="l" t="t" r="r" b="b"/>
            <a:pathLst>
              <a:path w="988694" h="1179195">
                <a:moveTo>
                  <a:pt x="0" y="1178691"/>
                </a:moveTo>
                <a:lnTo>
                  <a:pt x="988195" y="1178691"/>
                </a:lnTo>
                <a:lnTo>
                  <a:pt x="988195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56195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48910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01582" y="265043"/>
            <a:ext cx="695175" cy="829121"/>
          </a:xfrm>
          <a:custGeom>
            <a:avLst/>
            <a:gdLst/>
            <a:ahLst/>
            <a:cxnLst/>
            <a:rect l="l" t="t" r="r" b="b"/>
            <a:pathLst>
              <a:path w="988695" h="1179195">
                <a:moveTo>
                  <a:pt x="0" y="1178691"/>
                </a:moveTo>
                <a:lnTo>
                  <a:pt x="988195" y="1178691"/>
                </a:lnTo>
                <a:lnTo>
                  <a:pt x="988195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99945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92653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45325" y="265043"/>
            <a:ext cx="695175" cy="829121"/>
          </a:xfrm>
          <a:custGeom>
            <a:avLst/>
            <a:gdLst/>
            <a:ahLst/>
            <a:cxnLst/>
            <a:rect l="l" t="t" r="r" b="b"/>
            <a:pathLst>
              <a:path w="988695" h="1179195">
                <a:moveTo>
                  <a:pt x="0" y="1178691"/>
                </a:moveTo>
                <a:lnTo>
                  <a:pt x="988195" y="1178691"/>
                </a:lnTo>
                <a:lnTo>
                  <a:pt x="988195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43686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936395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89067" y="265043"/>
            <a:ext cx="695175" cy="829121"/>
          </a:xfrm>
          <a:custGeom>
            <a:avLst/>
            <a:gdLst/>
            <a:ahLst/>
            <a:cxnLst/>
            <a:rect l="l" t="t" r="r" b="b"/>
            <a:pathLst>
              <a:path w="988695" h="1179195">
                <a:moveTo>
                  <a:pt x="0" y="1178691"/>
                </a:moveTo>
                <a:lnTo>
                  <a:pt x="988195" y="1178691"/>
                </a:lnTo>
                <a:lnTo>
                  <a:pt x="988195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87428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80138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234454" y="265043"/>
            <a:ext cx="693390" cy="829121"/>
          </a:xfrm>
          <a:custGeom>
            <a:avLst/>
            <a:gdLst/>
            <a:ahLst/>
            <a:cxnLst/>
            <a:rect l="l" t="t" r="r" b="b"/>
            <a:pathLst>
              <a:path w="986154" h="1179195">
                <a:moveTo>
                  <a:pt x="0" y="1178691"/>
                </a:moveTo>
                <a:lnTo>
                  <a:pt x="985852" y="1178691"/>
                </a:lnTo>
                <a:lnTo>
                  <a:pt x="985852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232820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25524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78197" y="265043"/>
            <a:ext cx="693390" cy="829121"/>
          </a:xfrm>
          <a:custGeom>
            <a:avLst/>
            <a:gdLst/>
            <a:ahLst/>
            <a:cxnLst/>
            <a:rect l="l" t="t" r="r" b="b"/>
            <a:pathLst>
              <a:path w="986154" h="1179195">
                <a:moveTo>
                  <a:pt x="0" y="1178691"/>
                </a:moveTo>
                <a:lnTo>
                  <a:pt x="985852" y="1178691"/>
                </a:lnTo>
                <a:lnTo>
                  <a:pt x="985852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376561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369267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521939" y="265043"/>
            <a:ext cx="693390" cy="829121"/>
          </a:xfrm>
          <a:custGeom>
            <a:avLst/>
            <a:gdLst/>
            <a:ahLst/>
            <a:cxnLst/>
            <a:rect l="l" t="t" r="r" b="b"/>
            <a:pathLst>
              <a:path w="986154" h="1179195">
                <a:moveTo>
                  <a:pt x="0" y="1178691"/>
                </a:moveTo>
                <a:lnTo>
                  <a:pt x="985852" y="1178691"/>
                </a:lnTo>
                <a:lnTo>
                  <a:pt x="985852" y="0"/>
                </a:lnTo>
                <a:lnTo>
                  <a:pt x="0" y="0"/>
                </a:lnTo>
                <a:lnTo>
                  <a:pt x="0" y="1178691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20312" y="245237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513009" y="227071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41859" y="1410787"/>
            <a:ext cx="667494" cy="827336"/>
          </a:xfrm>
          <a:custGeom>
            <a:avLst/>
            <a:gdLst/>
            <a:ahLst/>
            <a:cxnLst/>
            <a:rect l="l" t="t" r="r" b="b"/>
            <a:pathLst>
              <a:path w="949325" h="1176655">
                <a:moveTo>
                  <a:pt x="0" y="1176335"/>
                </a:moveTo>
                <a:lnTo>
                  <a:pt x="948712" y="1176335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541860" y="1389345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05169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57840" y="1410787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4" h="1176655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56195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648910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01582" y="1410787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5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799945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92653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945325" y="1410787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5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943686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36395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089067" y="1410787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5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087428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080138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34454" y="1410787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5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232820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225524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378197" y="1410787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5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376561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369267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9521939" y="1410787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5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520312" y="138934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513009" y="1371178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541859" y="2554875"/>
            <a:ext cx="667494" cy="827336"/>
          </a:xfrm>
          <a:custGeom>
            <a:avLst/>
            <a:gdLst/>
            <a:ahLst/>
            <a:cxnLst/>
            <a:rect l="l" t="t" r="r" b="b"/>
            <a:pathLst>
              <a:path w="949325" h="1176654">
                <a:moveTo>
                  <a:pt x="0" y="1176335"/>
                </a:moveTo>
                <a:lnTo>
                  <a:pt x="948712" y="1176335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541860" y="2533426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505169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57840" y="2554875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4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656195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2648910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801582" y="2554875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799945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792653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45325" y="2554875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43686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936395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6089067" y="2554875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087428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080138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234454" y="2554875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7232820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225524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378197" y="2554875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8376561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369267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521939" y="2554875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520312" y="2533426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9513009" y="2515266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541859" y="3698963"/>
            <a:ext cx="667494" cy="827336"/>
          </a:xfrm>
          <a:custGeom>
            <a:avLst/>
            <a:gdLst/>
            <a:ahLst/>
            <a:cxnLst/>
            <a:rect l="l" t="t" r="r" b="b"/>
            <a:pathLst>
              <a:path w="949325" h="1176654">
                <a:moveTo>
                  <a:pt x="0" y="1176335"/>
                </a:moveTo>
                <a:lnTo>
                  <a:pt x="948712" y="1176335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541860" y="3677515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05169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657840" y="3698963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4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656195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648910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801582" y="3698963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799945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792653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945325" y="3698963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943686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4936395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089067" y="3698963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087428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6080138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7234454" y="3698963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7232820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7225524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8378197" y="3698963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8376561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369267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9521939" y="3698963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9520312" y="367751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9513009" y="3659354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1541859" y="4843051"/>
            <a:ext cx="667494" cy="827336"/>
          </a:xfrm>
          <a:custGeom>
            <a:avLst/>
            <a:gdLst/>
            <a:ahLst/>
            <a:cxnLst/>
            <a:rect l="l" t="t" r="r" b="b"/>
            <a:pathLst>
              <a:path w="949325" h="1176654">
                <a:moveTo>
                  <a:pt x="0" y="1176335"/>
                </a:moveTo>
                <a:lnTo>
                  <a:pt x="948712" y="1176335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1541860" y="4821605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505169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2657840" y="4843051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4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2656195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648910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3801582" y="4843051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3799945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3792653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4945325" y="4843051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4943686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4936395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6089067" y="4843051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087428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6080138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234454" y="4843051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232820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225524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8378197" y="4843051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8376561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369267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9521939" y="4843051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9520312" y="4821605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9513009" y="4803443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1541859" y="5987139"/>
            <a:ext cx="667494" cy="827336"/>
          </a:xfrm>
          <a:custGeom>
            <a:avLst/>
            <a:gdLst/>
            <a:ahLst/>
            <a:cxnLst/>
            <a:rect l="l" t="t" r="r" b="b"/>
            <a:pathLst>
              <a:path w="949325" h="1176654">
                <a:moveTo>
                  <a:pt x="0" y="1176335"/>
                </a:moveTo>
                <a:lnTo>
                  <a:pt x="948712" y="1176335"/>
                </a:lnTo>
                <a:lnTo>
                  <a:pt x="948712" y="0"/>
                </a:lnTo>
                <a:lnTo>
                  <a:pt x="0" y="0"/>
                </a:lnTo>
              </a:path>
            </a:pathLst>
          </a:custGeom>
          <a:ln w="8451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/>
          <p:nvPr/>
        </p:nvSpPr>
        <p:spPr>
          <a:xfrm>
            <a:off x="1541860" y="5965688"/>
            <a:ext cx="221456" cy="223242"/>
          </a:xfrm>
          <a:custGeom>
            <a:avLst/>
            <a:gdLst/>
            <a:ahLst/>
            <a:cxnLst/>
            <a:rect l="l" t="t" r="r" b="b"/>
            <a:pathLst>
              <a:path w="314960" h="317500">
                <a:moveTo>
                  <a:pt x="0" y="0"/>
                </a:moveTo>
                <a:lnTo>
                  <a:pt x="0" y="316976"/>
                </a:lnTo>
                <a:lnTo>
                  <a:pt x="314949" y="316976"/>
                </a:lnTo>
                <a:lnTo>
                  <a:pt x="31494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1505169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657840" y="5987139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4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2656195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69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2648910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3801582" y="5987139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799945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3792653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945325" y="5987139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4943686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77" y="316976"/>
                </a:lnTo>
                <a:lnTo>
                  <a:pt x="356777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4936395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6089067" y="5987139"/>
            <a:ext cx="695175" cy="827336"/>
          </a:xfrm>
          <a:custGeom>
            <a:avLst/>
            <a:gdLst/>
            <a:ahLst/>
            <a:cxnLst/>
            <a:rect l="l" t="t" r="r" b="b"/>
            <a:pathLst>
              <a:path w="988695" h="1176654">
                <a:moveTo>
                  <a:pt x="0" y="1176335"/>
                </a:moveTo>
                <a:lnTo>
                  <a:pt x="988195" y="1176335"/>
                </a:lnTo>
                <a:lnTo>
                  <a:pt x="988195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087428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65" y="316976"/>
                </a:lnTo>
                <a:lnTo>
                  <a:pt x="356765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6080138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234454" y="5987139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7232820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225524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8378197" y="5987139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8376561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369267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9521939" y="5987139"/>
            <a:ext cx="693390" cy="827336"/>
          </a:xfrm>
          <a:custGeom>
            <a:avLst/>
            <a:gdLst/>
            <a:ahLst/>
            <a:cxnLst/>
            <a:rect l="l" t="t" r="r" b="b"/>
            <a:pathLst>
              <a:path w="986154" h="1176654">
                <a:moveTo>
                  <a:pt x="0" y="1176335"/>
                </a:moveTo>
                <a:lnTo>
                  <a:pt x="985852" y="1176335"/>
                </a:lnTo>
                <a:lnTo>
                  <a:pt x="985852" y="0"/>
                </a:lnTo>
                <a:lnTo>
                  <a:pt x="0" y="0"/>
                </a:lnTo>
                <a:lnTo>
                  <a:pt x="0" y="1176335"/>
                </a:lnTo>
                <a:close/>
              </a:path>
            </a:pathLst>
          </a:custGeom>
          <a:ln w="845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9520312" y="5965688"/>
            <a:ext cx="250924" cy="223242"/>
          </a:xfrm>
          <a:custGeom>
            <a:avLst/>
            <a:gdLst/>
            <a:ahLst/>
            <a:cxnLst/>
            <a:rect l="l" t="t" r="r" b="b"/>
            <a:pathLst>
              <a:path w="356870" h="317500">
                <a:moveTo>
                  <a:pt x="0" y="316976"/>
                </a:moveTo>
                <a:lnTo>
                  <a:pt x="356788" y="316976"/>
                </a:lnTo>
                <a:lnTo>
                  <a:pt x="356788" y="0"/>
                </a:lnTo>
                <a:lnTo>
                  <a:pt x="0" y="0"/>
                </a:lnTo>
                <a:lnTo>
                  <a:pt x="0" y="3169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9513009" y="5947530"/>
            <a:ext cx="265658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0.5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64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47732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47732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6072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40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38809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0.9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94450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4450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92796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39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85528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41172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41171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39511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39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32241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187890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187889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186225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39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178960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334608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334608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332949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40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25677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481326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81325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79673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40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72395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0.8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628044" y="17859"/>
            <a:ext cx="829121" cy="478185"/>
          </a:xfrm>
          <a:custGeom>
            <a:avLst/>
            <a:gdLst/>
            <a:ahLst/>
            <a:cxnLst/>
            <a:rect l="l" t="t" r="r" b="b"/>
            <a:pathLst>
              <a:path w="1179195" h="680085">
                <a:moveTo>
                  <a:pt x="0" y="679963"/>
                </a:moveTo>
                <a:lnTo>
                  <a:pt x="1179040" y="679963"/>
                </a:lnTo>
                <a:lnTo>
                  <a:pt x="1179040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628044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626387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40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619114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9774763" y="17859"/>
            <a:ext cx="830907" cy="478185"/>
          </a:xfrm>
          <a:custGeom>
            <a:avLst/>
            <a:gdLst/>
            <a:ahLst/>
            <a:cxnLst/>
            <a:rect l="l" t="t" r="r" b="b"/>
            <a:pathLst>
              <a:path w="1181734" h="680085">
                <a:moveTo>
                  <a:pt x="0" y="679963"/>
                </a:moveTo>
                <a:lnTo>
                  <a:pt x="1181378" y="679963"/>
                </a:lnTo>
                <a:lnTo>
                  <a:pt x="1181378" y="0"/>
                </a:lnTo>
              </a:path>
            </a:pathLst>
          </a:custGeom>
          <a:ln w="846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774762" y="17859"/>
            <a:ext cx="0" cy="478185"/>
          </a:xfrm>
          <a:custGeom>
            <a:avLst/>
            <a:gdLst/>
            <a:ahLst/>
            <a:cxnLst/>
            <a:rect l="l" t="t" r="r" b="b"/>
            <a:pathLst>
              <a:path h="680085">
                <a:moveTo>
                  <a:pt x="0" y="0"/>
                </a:moveTo>
                <a:lnTo>
                  <a:pt x="0" y="679963"/>
                </a:lnTo>
              </a:path>
            </a:pathLst>
          </a:custGeom>
          <a:ln w="8472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9773111" y="17860"/>
            <a:ext cx="251817" cy="169218"/>
          </a:xfrm>
          <a:custGeom>
            <a:avLst/>
            <a:gdLst/>
            <a:ahLst/>
            <a:cxnLst/>
            <a:rect l="l" t="t" r="r" b="b"/>
            <a:pathLst>
              <a:path w="358140" h="240665">
                <a:moveTo>
                  <a:pt x="0" y="240080"/>
                </a:moveTo>
                <a:lnTo>
                  <a:pt x="357717" y="240080"/>
                </a:lnTo>
                <a:lnTo>
                  <a:pt x="357717" y="0"/>
                </a:lnTo>
                <a:lnTo>
                  <a:pt x="0" y="0"/>
                </a:lnTo>
                <a:lnTo>
                  <a:pt x="0" y="2400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765832" y="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747732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746072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38809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894450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892796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85528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41172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039511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032241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187890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186225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78960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334608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332949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25677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481326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79673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472395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628044" y="1131089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626387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619114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9774763" y="1131089"/>
            <a:ext cx="830907" cy="511225"/>
          </a:xfrm>
          <a:custGeom>
            <a:avLst/>
            <a:gdLst/>
            <a:ahLst/>
            <a:cxnLst/>
            <a:rect l="l" t="t" r="r" b="b"/>
            <a:pathLst>
              <a:path w="1181734" h="727075">
                <a:moveTo>
                  <a:pt x="0" y="726871"/>
                </a:moveTo>
                <a:lnTo>
                  <a:pt x="1181378" y="726871"/>
                </a:lnTo>
                <a:lnTo>
                  <a:pt x="1181378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9773111" y="110959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765832" y="1091771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1747732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746072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738809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894450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892796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885528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041172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039511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032241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187890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5186225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178960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6334608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332949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325677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481326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7479673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7472395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8628044" y="2277301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8626387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619114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0.7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9774763" y="2277301"/>
            <a:ext cx="830907" cy="511225"/>
          </a:xfrm>
          <a:custGeom>
            <a:avLst/>
            <a:gdLst/>
            <a:ahLst/>
            <a:cxnLst/>
            <a:rect l="l" t="t" r="r" b="b"/>
            <a:pathLst>
              <a:path w="1181734" h="727075">
                <a:moveTo>
                  <a:pt x="0" y="726871"/>
                </a:moveTo>
                <a:lnTo>
                  <a:pt x="1181378" y="726871"/>
                </a:lnTo>
                <a:lnTo>
                  <a:pt x="1181378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9773111" y="2255807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765832" y="2237983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1747732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746072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738809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2894450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892796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885528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041172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039511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032241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5187890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5186225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178960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6334608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6332949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325677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7481326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7479673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472395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8628044" y="3423514"/>
            <a:ext cx="829121" cy="511225"/>
          </a:xfrm>
          <a:custGeom>
            <a:avLst/>
            <a:gdLst/>
            <a:ahLst/>
            <a:cxnLst/>
            <a:rect l="l" t="t" r="r" b="b"/>
            <a:pathLst>
              <a:path w="1179195" h="727075">
                <a:moveTo>
                  <a:pt x="0" y="726871"/>
                </a:moveTo>
                <a:lnTo>
                  <a:pt x="1179040" y="726871"/>
                </a:lnTo>
                <a:lnTo>
                  <a:pt x="1179040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8626387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8619114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9774763" y="3423514"/>
            <a:ext cx="830907" cy="511225"/>
          </a:xfrm>
          <a:custGeom>
            <a:avLst/>
            <a:gdLst/>
            <a:ahLst/>
            <a:cxnLst/>
            <a:rect l="l" t="t" r="r" b="b"/>
            <a:pathLst>
              <a:path w="1181734" h="727075">
                <a:moveTo>
                  <a:pt x="0" y="726871"/>
                </a:moveTo>
                <a:lnTo>
                  <a:pt x="1181378" y="726871"/>
                </a:lnTo>
                <a:lnTo>
                  <a:pt x="1181378" y="0"/>
                </a:lnTo>
                <a:lnTo>
                  <a:pt x="0" y="0"/>
                </a:lnTo>
                <a:lnTo>
                  <a:pt x="0" y="72687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9773111" y="3402021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5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9765832" y="3384197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1747732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1746072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738809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2894450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2892796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2885528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041172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039511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4032241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187890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5186225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5178960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6334608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6332949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6325677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481326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7479673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472395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628044" y="4569734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8626387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8619114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9774763" y="4569734"/>
            <a:ext cx="830907" cy="513011"/>
          </a:xfrm>
          <a:custGeom>
            <a:avLst/>
            <a:gdLst/>
            <a:ahLst/>
            <a:cxnLst/>
            <a:rect l="l" t="t" r="r" b="b"/>
            <a:pathLst>
              <a:path w="1181734" h="729615">
                <a:moveTo>
                  <a:pt x="0" y="729231"/>
                </a:moveTo>
                <a:lnTo>
                  <a:pt x="1181378" y="729231"/>
                </a:lnTo>
                <a:lnTo>
                  <a:pt x="1181378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9773111" y="4548228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6"/>
                </a:moveTo>
                <a:lnTo>
                  <a:pt x="357717" y="317566"/>
                </a:lnTo>
                <a:lnTo>
                  <a:pt x="357717" y="0"/>
                </a:lnTo>
                <a:lnTo>
                  <a:pt x="0" y="0"/>
                </a:lnTo>
                <a:lnTo>
                  <a:pt x="0" y="3175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9765832" y="4530409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1747732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1746072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1738809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894450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2892796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2885528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4041172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039511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4032241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5187890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186225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39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5178960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6334608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6332949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6325677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7481326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479673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7472395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8628044" y="5715947"/>
            <a:ext cx="829121" cy="513011"/>
          </a:xfrm>
          <a:custGeom>
            <a:avLst/>
            <a:gdLst/>
            <a:ahLst/>
            <a:cxnLst/>
            <a:rect l="l" t="t" r="r" b="b"/>
            <a:pathLst>
              <a:path w="1179195" h="729615">
                <a:moveTo>
                  <a:pt x="0" y="729231"/>
                </a:moveTo>
                <a:lnTo>
                  <a:pt x="1179040" y="729231"/>
                </a:lnTo>
                <a:lnTo>
                  <a:pt x="1179040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8626387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8619114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9774763" y="5715947"/>
            <a:ext cx="830907" cy="513011"/>
          </a:xfrm>
          <a:custGeom>
            <a:avLst/>
            <a:gdLst/>
            <a:ahLst/>
            <a:cxnLst/>
            <a:rect l="l" t="t" r="r" b="b"/>
            <a:pathLst>
              <a:path w="1181734" h="729615">
                <a:moveTo>
                  <a:pt x="0" y="729231"/>
                </a:moveTo>
                <a:lnTo>
                  <a:pt x="1181378" y="729231"/>
                </a:lnTo>
                <a:lnTo>
                  <a:pt x="1181378" y="0"/>
                </a:lnTo>
                <a:lnTo>
                  <a:pt x="0" y="0"/>
                </a:lnTo>
                <a:lnTo>
                  <a:pt x="0" y="729231"/>
                </a:lnTo>
                <a:close/>
              </a:path>
            </a:pathLst>
          </a:custGeom>
          <a:ln w="8469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9773111" y="5694443"/>
            <a:ext cx="251817" cy="223689"/>
          </a:xfrm>
          <a:custGeom>
            <a:avLst/>
            <a:gdLst/>
            <a:ahLst/>
            <a:cxnLst/>
            <a:rect l="l" t="t" r="r" b="b"/>
            <a:pathLst>
              <a:path w="358140" h="318134">
                <a:moveTo>
                  <a:pt x="0" y="317564"/>
                </a:moveTo>
                <a:lnTo>
                  <a:pt x="357717" y="317564"/>
                </a:lnTo>
                <a:lnTo>
                  <a:pt x="357717" y="0"/>
                </a:lnTo>
                <a:lnTo>
                  <a:pt x="0" y="0"/>
                </a:lnTo>
                <a:lnTo>
                  <a:pt x="0" y="3175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9765832" y="5676622"/>
            <a:ext cx="26610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4" dirty="0">
                <a:solidFill>
                  <a:prstClr val="black"/>
                </a:solidFill>
                <a:latin typeface="Times New Roman"/>
                <a:cs typeface="Times New Roman"/>
              </a:rPr>
              <a:t>0.6</a:t>
            </a:r>
            <a:endParaRPr sz="1547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836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9172" y="901898"/>
            <a:ext cx="6384727" cy="0"/>
          </a:xfrm>
          <a:custGeom>
            <a:avLst/>
            <a:gdLst/>
            <a:ahLst/>
            <a:cxnLst/>
            <a:rect l="l" t="t" r="r" b="b"/>
            <a:pathLst>
              <a:path w="9080500">
                <a:moveTo>
                  <a:pt x="0" y="0"/>
                </a:moveTo>
                <a:lnTo>
                  <a:pt x="9080500" y="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497"/>
            <a:r>
              <a:rPr spc="102" dirty="0"/>
              <a:t>Semantic</a:t>
            </a:r>
            <a:r>
              <a:rPr spc="-151" dirty="0"/>
              <a:t> </a:t>
            </a:r>
            <a:r>
              <a:rPr spc="56" dirty="0"/>
              <a:t>segmentation</a:t>
            </a:r>
          </a:p>
        </p:txBody>
      </p:sp>
      <p:sp>
        <p:nvSpPr>
          <p:cNvPr id="4" name="object 4"/>
          <p:cNvSpPr/>
          <p:nvPr/>
        </p:nvSpPr>
        <p:spPr>
          <a:xfrm>
            <a:off x="1872258" y="1035844"/>
            <a:ext cx="2902148" cy="1928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35203" y="1000125"/>
            <a:ext cx="2018109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35516" y="1062633"/>
            <a:ext cx="2018109" cy="1866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7459" y="3080742"/>
            <a:ext cx="484436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93" dirty="0">
                <a:solidFill>
                  <a:srgbClr val="FFFFFF"/>
                </a:solidFill>
                <a:cs typeface="Calibri"/>
              </a:rPr>
              <a:t>f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ull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4454" y="3080742"/>
            <a:ext cx="287982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84" dirty="0">
                <a:solidFill>
                  <a:srgbClr val="FFFFFF"/>
                </a:solidFill>
                <a:cs typeface="Calibri"/>
              </a:rPr>
              <a:t>fg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600" y="2893219"/>
            <a:ext cx="3143250" cy="835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-35" dirty="0">
                <a:solidFill>
                  <a:srgbClr val="FFFFFF"/>
                </a:solidFill>
                <a:cs typeface="Calibri"/>
              </a:rPr>
              <a:t>CPMC</a:t>
            </a:r>
            <a:r>
              <a:rPr sz="2953" spc="-14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segments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algn="ctr">
              <a:spcBef>
                <a:spcPts val="112"/>
              </a:spcBef>
            </a:pPr>
            <a:r>
              <a:rPr sz="2391" spc="-28" dirty="0">
                <a:solidFill>
                  <a:srgbClr val="FFFFFF"/>
                </a:solidFill>
                <a:cs typeface="Calibri"/>
              </a:rPr>
              <a:t>(Carreira </a:t>
            </a:r>
            <a:r>
              <a:rPr sz="2391" spc="-257" dirty="0">
                <a:solidFill>
                  <a:srgbClr val="FFFFFF"/>
                </a:solidFill>
                <a:cs typeface="Calibri"/>
              </a:rPr>
              <a:t>&amp;</a:t>
            </a:r>
            <a:r>
              <a:rPr sz="2391" spc="-123" dirty="0">
                <a:solidFill>
                  <a:srgbClr val="FFFFFF"/>
                </a:solidFill>
                <a:cs typeface="Calibri"/>
              </a:rPr>
              <a:t> </a:t>
            </a:r>
            <a:r>
              <a:rPr sz="2391" spc="21" dirty="0">
                <a:solidFill>
                  <a:srgbClr val="FFFFFF"/>
                </a:solidFill>
                <a:cs typeface="Calibri"/>
              </a:rPr>
              <a:t>Sminchisescu)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29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9172" y="901898"/>
            <a:ext cx="6384727" cy="0"/>
          </a:xfrm>
          <a:custGeom>
            <a:avLst/>
            <a:gdLst/>
            <a:ahLst/>
            <a:cxnLst/>
            <a:rect l="l" t="t" r="r" b="b"/>
            <a:pathLst>
              <a:path w="9080500">
                <a:moveTo>
                  <a:pt x="0" y="0"/>
                </a:moveTo>
                <a:lnTo>
                  <a:pt x="9080500" y="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3497"/>
            <a:r>
              <a:rPr spc="102" dirty="0"/>
              <a:t>Semantic</a:t>
            </a:r>
            <a:r>
              <a:rPr spc="-151" dirty="0"/>
              <a:t> </a:t>
            </a:r>
            <a:r>
              <a:rPr spc="56" dirty="0"/>
              <a:t>segmentation</a:t>
            </a:r>
          </a:p>
        </p:txBody>
      </p:sp>
      <p:sp>
        <p:nvSpPr>
          <p:cNvPr id="4" name="object 4"/>
          <p:cNvSpPr/>
          <p:nvPr/>
        </p:nvSpPr>
        <p:spPr>
          <a:xfrm>
            <a:off x="1872258" y="1035844"/>
            <a:ext cx="2902148" cy="1928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435203" y="1000125"/>
            <a:ext cx="2018109" cy="2000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35516" y="1062633"/>
            <a:ext cx="2018109" cy="18663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97459" y="3080742"/>
            <a:ext cx="484436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193" dirty="0">
                <a:solidFill>
                  <a:srgbClr val="FFFFFF"/>
                </a:solidFill>
                <a:cs typeface="Calibri"/>
              </a:rPr>
              <a:t>f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ull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4454" y="3080742"/>
            <a:ext cx="287982" cy="454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953" spc="-84" dirty="0">
                <a:solidFill>
                  <a:srgbClr val="FFFFFF"/>
                </a:solidFill>
                <a:cs typeface="Calibri"/>
              </a:rPr>
              <a:t>fg</a:t>
            </a:r>
            <a:endParaRPr sz="2953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51600" y="2893219"/>
            <a:ext cx="3143250" cy="835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2953" spc="-35" dirty="0">
                <a:solidFill>
                  <a:srgbClr val="FFFFFF"/>
                </a:solidFill>
                <a:cs typeface="Calibri"/>
              </a:rPr>
              <a:t>CPMC</a:t>
            </a:r>
            <a:r>
              <a:rPr sz="2953" spc="-14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segments</a:t>
            </a:r>
            <a:endParaRPr sz="2953">
              <a:solidFill>
                <a:prstClr val="black"/>
              </a:solidFill>
              <a:cs typeface="Calibri"/>
            </a:endParaRPr>
          </a:p>
          <a:p>
            <a:pPr algn="ctr">
              <a:spcBef>
                <a:spcPts val="112"/>
              </a:spcBef>
            </a:pPr>
            <a:r>
              <a:rPr sz="2391" spc="-28" dirty="0">
                <a:solidFill>
                  <a:srgbClr val="FFFFFF"/>
                </a:solidFill>
                <a:cs typeface="Calibri"/>
              </a:rPr>
              <a:t>(Carreira </a:t>
            </a:r>
            <a:r>
              <a:rPr sz="2391" spc="-257" dirty="0">
                <a:solidFill>
                  <a:srgbClr val="FFFFFF"/>
                </a:solidFill>
                <a:cs typeface="Calibri"/>
              </a:rPr>
              <a:t>&amp;</a:t>
            </a:r>
            <a:r>
              <a:rPr sz="2391" spc="-123" dirty="0">
                <a:solidFill>
                  <a:srgbClr val="FFFFFF"/>
                </a:solidFill>
                <a:cs typeface="Calibri"/>
              </a:rPr>
              <a:t> </a:t>
            </a:r>
            <a:r>
              <a:rPr sz="2391" spc="21" dirty="0">
                <a:solidFill>
                  <a:srgbClr val="FFFFFF"/>
                </a:solidFill>
                <a:cs typeface="Calibri"/>
              </a:rPr>
              <a:t>Sminchisescu)</a:t>
            </a:r>
            <a:endParaRPr sz="2391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73301" y="3747155"/>
            <a:ext cx="6036469" cy="1928813"/>
          </a:xfrm>
          <a:custGeom>
            <a:avLst/>
            <a:gdLst/>
            <a:ahLst/>
            <a:cxnLst/>
            <a:rect l="l" t="t" r="r" b="b"/>
            <a:pathLst>
              <a:path w="8585200" h="2743200">
                <a:moveTo>
                  <a:pt x="0" y="0"/>
                </a:moveTo>
                <a:lnTo>
                  <a:pt x="8585200" y="0"/>
                </a:lnTo>
                <a:lnTo>
                  <a:pt x="8585200" y="2743199"/>
                </a:lnTo>
                <a:lnTo>
                  <a:pt x="0" y="27431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73301" y="3747156"/>
            <a:ext cx="4228654" cy="629543"/>
          </a:xfrm>
          <a:custGeom>
            <a:avLst/>
            <a:gdLst/>
            <a:ahLst/>
            <a:cxnLst/>
            <a:rect l="l" t="t" r="r" b="b"/>
            <a:pathLst>
              <a:path w="6014084" h="895350">
                <a:moveTo>
                  <a:pt x="6013665" y="0"/>
                </a:moveTo>
                <a:lnTo>
                  <a:pt x="0" y="0"/>
                </a:lnTo>
                <a:lnTo>
                  <a:pt x="0" y="895350"/>
                </a:lnTo>
                <a:lnTo>
                  <a:pt x="6013665" y="895350"/>
                </a:lnTo>
                <a:lnTo>
                  <a:pt x="60136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10589" y="3747156"/>
            <a:ext cx="1799332" cy="629543"/>
          </a:xfrm>
          <a:custGeom>
            <a:avLst/>
            <a:gdLst/>
            <a:ahLst/>
            <a:cxnLst/>
            <a:rect l="l" t="t" r="r" b="b"/>
            <a:pathLst>
              <a:path w="2559050" h="895350">
                <a:moveTo>
                  <a:pt x="2558834" y="0"/>
                </a:moveTo>
                <a:lnTo>
                  <a:pt x="0" y="0"/>
                </a:lnTo>
                <a:lnTo>
                  <a:pt x="0" y="895350"/>
                </a:lnTo>
                <a:lnTo>
                  <a:pt x="2558834" y="895350"/>
                </a:lnTo>
                <a:lnTo>
                  <a:pt x="2558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073301" y="4403488"/>
            <a:ext cx="4228654" cy="616148"/>
          </a:xfrm>
          <a:custGeom>
            <a:avLst/>
            <a:gdLst/>
            <a:ahLst/>
            <a:cxnLst/>
            <a:rect l="l" t="t" r="r" b="b"/>
            <a:pathLst>
              <a:path w="6014084" h="876300">
                <a:moveTo>
                  <a:pt x="6013665" y="0"/>
                </a:moveTo>
                <a:lnTo>
                  <a:pt x="0" y="0"/>
                </a:lnTo>
                <a:lnTo>
                  <a:pt x="0" y="876299"/>
                </a:lnTo>
                <a:lnTo>
                  <a:pt x="6013665" y="876299"/>
                </a:lnTo>
                <a:lnTo>
                  <a:pt x="60136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73301" y="5046425"/>
            <a:ext cx="4228654" cy="629543"/>
          </a:xfrm>
          <a:custGeom>
            <a:avLst/>
            <a:gdLst/>
            <a:ahLst/>
            <a:cxnLst/>
            <a:rect l="l" t="t" r="r" b="b"/>
            <a:pathLst>
              <a:path w="6014084" h="895350">
                <a:moveTo>
                  <a:pt x="6013665" y="0"/>
                </a:moveTo>
                <a:lnTo>
                  <a:pt x="0" y="0"/>
                </a:lnTo>
                <a:lnTo>
                  <a:pt x="0" y="895349"/>
                </a:lnTo>
                <a:lnTo>
                  <a:pt x="6013665" y="895349"/>
                </a:lnTo>
                <a:lnTo>
                  <a:pt x="60136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10589" y="4403488"/>
            <a:ext cx="1799332" cy="616148"/>
          </a:xfrm>
          <a:custGeom>
            <a:avLst/>
            <a:gdLst/>
            <a:ahLst/>
            <a:cxnLst/>
            <a:rect l="l" t="t" r="r" b="b"/>
            <a:pathLst>
              <a:path w="2559050" h="876300">
                <a:moveTo>
                  <a:pt x="2558834" y="0"/>
                </a:moveTo>
                <a:lnTo>
                  <a:pt x="0" y="0"/>
                </a:lnTo>
                <a:lnTo>
                  <a:pt x="0" y="876299"/>
                </a:lnTo>
                <a:lnTo>
                  <a:pt x="2558834" y="876299"/>
                </a:lnTo>
                <a:lnTo>
                  <a:pt x="2558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310589" y="5046425"/>
            <a:ext cx="1799332" cy="629543"/>
          </a:xfrm>
          <a:custGeom>
            <a:avLst/>
            <a:gdLst/>
            <a:ahLst/>
            <a:cxnLst/>
            <a:rect l="l" t="t" r="r" b="b"/>
            <a:pathLst>
              <a:path w="2559050" h="895350">
                <a:moveTo>
                  <a:pt x="2558834" y="0"/>
                </a:moveTo>
                <a:lnTo>
                  <a:pt x="0" y="0"/>
                </a:lnTo>
                <a:lnTo>
                  <a:pt x="0" y="895349"/>
                </a:lnTo>
                <a:lnTo>
                  <a:pt x="2558834" y="895349"/>
                </a:lnTo>
                <a:lnTo>
                  <a:pt x="25588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3073301" y="3747155"/>
          <a:ext cx="6036468" cy="19288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32823"/>
                <a:gridCol w="1803645"/>
              </a:tblGrid>
              <a:tr h="642938">
                <a:tc>
                  <a:txBody>
                    <a:bodyPr/>
                    <a:lstStyle/>
                    <a:p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0"/>
                        </a:spcBef>
                      </a:pP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VOC </a:t>
                      </a:r>
                      <a:r>
                        <a:rPr sz="17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2011</a:t>
                      </a:r>
                      <a:r>
                        <a:rPr sz="1700" spc="-1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test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900"/>
                        </a:spcBef>
                      </a:pPr>
                      <a:r>
                        <a:rPr sz="17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Bonn </a:t>
                      </a:r>
                      <a:r>
                        <a:rPr sz="1700" spc="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second-order </a:t>
                      </a:r>
                      <a:r>
                        <a:rPr sz="1700" spc="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pooling </a:t>
                      </a:r>
                      <a:r>
                        <a:rPr sz="17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(Carreira 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et</a:t>
                      </a:r>
                      <a:r>
                        <a:rPr sz="1700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al.)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0"/>
                        </a:spcBef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47.6%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00000"/>
                    </a:solidFill>
                  </a:tcPr>
                </a:tc>
              </a:tr>
              <a:tr h="642938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000"/>
                        </a:spcBef>
                        <a:tabLst>
                          <a:tab pos="2583180" algn="l"/>
                        </a:tabLst>
                      </a:pPr>
                      <a:r>
                        <a:rPr sz="1700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R-CNN </a:t>
                      </a:r>
                      <a:r>
                        <a:rPr sz="1700" spc="5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fc</a:t>
                      </a:r>
                      <a:r>
                        <a:rPr sz="1700" spc="60" baseline="-69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 </a:t>
                      </a:r>
                      <a:r>
                        <a:rPr sz="1700" spc="637" baseline="-6944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full+fg	</a:t>
                      </a:r>
                      <a:r>
                        <a:rPr sz="17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(no</a:t>
                      </a:r>
                      <a:r>
                        <a:rPr sz="1700" spc="-8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700" spc="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fine-tuning)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0"/>
                        </a:spcBef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47.9%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18" name="object 18"/>
          <p:cNvSpPr txBox="1"/>
          <p:nvPr/>
        </p:nvSpPr>
        <p:spPr>
          <a:xfrm>
            <a:off x="2773354" y="5852403"/>
            <a:ext cx="6636544" cy="7201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indent="362979">
              <a:lnSpc>
                <a:spcPct val="104200"/>
              </a:lnSpc>
            </a:pPr>
            <a:r>
              <a:rPr sz="2250" spc="-11" dirty="0">
                <a:solidFill>
                  <a:srgbClr val="FFFFFF"/>
                </a:solidFill>
                <a:cs typeface="Calibri"/>
              </a:rPr>
              <a:t>Improved </a:t>
            </a:r>
            <a:r>
              <a:rPr sz="2250" spc="-32" dirty="0">
                <a:solidFill>
                  <a:srgbClr val="FFFFFF"/>
                </a:solidFill>
                <a:cs typeface="Calibri"/>
              </a:rPr>
              <a:t>to </a:t>
            </a:r>
            <a:r>
              <a:rPr sz="2250" b="1" spc="98" dirty="0">
                <a:solidFill>
                  <a:srgbClr val="FFFFFF"/>
                </a:solidFill>
                <a:cs typeface="Calibri"/>
              </a:rPr>
              <a:t>50.5% </a:t>
            </a:r>
            <a:r>
              <a:rPr sz="2250" spc="4" dirty="0">
                <a:solidFill>
                  <a:srgbClr val="FFFFFF"/>
                </a:solidFill>
                <a:cs typeface="Calibri"/>
              </a:rPr>
              <a:t>in </a:t>
            </a:r>
            <a:r>
              <a:rPr sz="2250" spc="-18" dirty="0">
                <a:solidFill>
                  <a:srgbClr val="FFFFFF"/>
                </a:solidFill>
                <a:cs typeface="Calibri"/>
              </a:rPr>
              <a:t>our </a:t>
            </a:r>
            <a:r>
              <a:rPr sz="2250" spc="18" dirty="0">
                <a:solidFill>
                  <a:srgbClr val="FFFFFF"/>
                </a:solidFill>
                <a:cs typeface="Calibri"/>
              </a:rPr>
              <a:t>upcoming </a:t>
            </a:r>
            <a:r>
              <a:rPr sz="2250" spc="-35" dirty="0">
                <a:solidFill>
                  <a:srgbClr val="FFFFFF"/>
                </a:solidFill>
                <a:cs typeface="Calibri"/>
              </a:rPr>
              <a:t>ECCV’14 </a:t>
            </a:r>
            <a:r>
              <a:rPr sz="2250" spc="-42" dirty="0">
                <a:solidFill>
                  <a:srgbClr val="FFFFFF"/>
                </a:solidFill>
                <a:cs typeface="Calibri"/>
              </a:rPr>
              <a:t>work:  </a:t>
            </a:r>
            <a:r>
              <a:rPr sz="2250" spc="14" dirty="0">
                <a:solidFill>
                  <a:srgbClr val="FF9300"/>
                </a:solidFill>
                <a:cs typeface="Calibri"/>
              </a:rPr>
              <a:t>Simultaneous Localization </a:t>
            </a:r>
            <a:r>
              <a:rPr sz="2250" spc="32" dirty="0">
                <a:solidFill>
                  <a:srgbClr val="FF9300"/>
                </a:solidFill>
                <a:cs typeface="Calibri"/>
              </a:rPr>
              <a:t>and</a:t>
            </a:r>
            <a:r>
              <a:rPr sz="2250" spc="-334" dirty="0">
                <a:solidFill>
                  <a:srgbClr val="FF9300"/>
                </a:solidFill>
                <a:cs typeface="Calibri"/>
              </a:rPr>
              <a:t> </a:t>
            </a:r>
            <a:r>
              <a:rPr sz="2250" spc="-25" dirty="0">
                <a:solidFill>
                  <a:srgbClr val="FF9300"/>
                </a:solidFill>
                <a:cs typeface="Calibri"/>
              </a:rPr>
              <a:t>Detection. </a:t>
            </a:r>
            <a:r>
              <a:rPr sz="2250" spc="-4" dirty="0">
                <a:solidFill>
                  <a:srgbClr val="FF9300"/>
                </a:solidFill>
                <a:cs typeface="Calibri"/>
              </a:rPr>
              <a:t>Hariharan </a:t>
            </a:r>
            <a:r>
              <a:rPr sz="2250" spc="-56" dirty="0">
                <a:solidFill>
                  <a:srgbClr val="FF9300"/>
                </a:solidFill>
                <a:cs typeface="Calibri"/>
              </a:rPr>
              <a:t>et </a:t>
            </a:r>
            <a:r>
              <a:rPr sz="2250" spc="-7" dirty="0">
                <a:solidFill>
                  <a:srgbClr val="FF9300"/>
                </a:solidFill>
                <a:cs typeface="Calibri"/>
              </a:rPr>
              <a:t>al.</a:t>
            </a:r>
            <a:endParaRPr sz="225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01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62729"/>
            <a:r>
              <a:rPr spc="28" dirty="0"/>
              <a:t>Take</a:t>
            </a:r>
            <a:r>
              <a:rPr spc="-161" dirty="0"/>
              <a:t> </a:t>
            </a:r>
            <a:r>
              <a:rPr spc="70" dirty="0"/>
              <a:t>away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27672" y="986731"/>
            <a:ext cx="7362974" cy="50032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6810" indent="-267881">
              <a:buSzPct val="125000"/>
              <a:buFont typeface="Latha"/>
              <a:buChar char="-"/>
              <a:tabLst>
                <a:tab pos="276810" algn="l"/>
              </a:tabLst>
            </a:pPr>
            <a:r>
              <a:rPr sz="2953" spc="-4" dirty="0">
                <a:solidFill>
                  <a:srgbClr val="FFFFFF"/>
                </a:solidFill>
                <a:cs typeface="Calibri"/>
              </a:rPr>
              <a:t>Dramatically </a:t>
            </a:r>
            <a:r>
              <a:rPr sz="2953" spc="-56" dirty="0">
                <a:solidFill>
                  <a:srgbClr val="FFFFFF"/>
                </a:solidFill>
                <a:cs typeface="Calibri"/>
              </a:rPr>
              <a:t>better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PASCAL</a:t>
            </a:r>
            <a:r>
              <a:rPr sz="2953" spc="-19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mAP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1"/>
              </a:spcBef>
              <a:buClr>
                <a:srgbClr val="FFFFFF"/>
              </a:buClr>
              <a:buFont typeface="Latha"/>
              <a:buChar char="-"/>
            </a:pPr>
            <a:endParaRPr sz="316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6810" marR="3572" indent="-267881">
              <a:lnSpc>
                <a:spcPts val="3656"/>
              </a:lnSpc>
              <a:buSzPct val="125000"/>
              <a:buFont typeface="Latha"/>
              <a:buChar char="-"/>
              <a:tabLst>
                <a:tab pos="276810" algn="l"/>
              </a:tabLst>
            </a:pPr>
            <a:r>
              <a:rPr sz="2953" spc="-14" dirty="0">
                <a:solidFill>
                  <a:srgbClr val="FFFFFF"/>
                </a:solidFill>
                <a:cs typeface="Calibri"/>
              </a:rPr>
              <a:t>R-CNN </a:t>
            </a:r>
            <a:r>
              <a:rPr sz="2953" spc="-25" dirty="0">
                <a:solidFill>
                  <a:srgbClr val="FFFFFF"/>
                </a:solidFill>
                <a:cs typeface="Calibri"/>
              </a:rPr>
              <a:t>outperforms </a:t>
            </a:r>
            <a:r>
              <a:rPr sz="2953" spc="-35" dirty="0">
                <a:solidFill>
                  <a:srgbClr val="FFFFFF"/>
                </a:solidFill>
                <a:cs typeface="Calibri"/>
              </a:rPr>
              <a:t>other </a:t>
            </a:r>
            <a:r>
              <a:rPr sz="2953" spc="14" dirty="0">
                <a:solidFill>
                  <a:srgbClr val="FFFFFF"/>
                </a:solidFill>
                <a:cs typeface="Calibri"/>
              </a:rPr>
              <a:t>CNN-based</a:t>
            </a:r>
            <a:r>
              <a:rPr sz="2953" spc="-274" dirty="0">
                <a:solidFill>
                  <a:srgbClr val="FFFFFF"/>
                </a:solidFill>
                <a:cs typeface="Calibri"/>
              </a:rPr>
              <a:t> </a:t>
            </a:r>
            <a:r>
              <a:rPr sz="2953" dirty="0">
                <a:solidFill>
                  <a:srgbClr val="FFFFFF"/>
                </a:solidFill>
                <a:cs typeface="Calibri"/>
              </a:rPr>
              <a:t>methods  </a:t>
            </a:r>
            <a:r>
              <a:rPr sz="2953" spc="21" dirty="0">
                <a:solidFill>
                  <a:srgbClr val="FFFFFF"/>
                </a:solidFill>
                <a:cs typeface="Calibri"/>
              </a:rPr>
              <a:t>on </a:t>
            </a:r>
            <a:r>
              <a:rPr sz="2953" spc="-21" dirty="0">
                <a:solidFill>
                  <a:srgbClr val="FFFFFF"/>
                </a:solidFill>
                <a:cs typeface="Calibri"/>
              </a:rPr>
              <a:t>ImageNet</a:t>
            </a:r>
            <a:r>
              <a:rPr sz="2953" spc="-218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detection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9"/>
              </a:spcBef>
              <a:buClr>
                <a:srgbClr val="FFFFFF"/>
              </a:buClr>
              <a:buFont typeface="Latha"/>
              <a:buChar char="-"/>
            </a:pPr>
            <a:endParaRPr sz="249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6810" indent="-267881">
              <a:buSzPct val="125000"/>
              <a:buFont typeface="Latha"/>
              <a:buChar char="-"/>
              <a:tabLst>
                <a:tab pos="276810" algn="l"/>
              </a:tabLst>
            </a:pPr>
            <a:r>
              <a:rPr sz="2953" spc="-25" dirty="0">
                <a:solidFill>
                  <a:srgbClr val="FFFFFF"/>
                </a:solidFill>
                <a:cs typeface="Calibri"/>
              </a:rPr>
              <a:t>Detection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speed 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is manageable </a:t>
            </a:r>
            <a:r>
              <a:rPr sz="2953" spc="-53" dirty="0">
                <a:solidFill>
                  <a:srgbClr val="FFFFFF"/>
                </a:solidFill>
                <a:cs typeface="Calibri"/>
              </a:rPr>
              <a:t>(~11s </a:t>
            </a:r>
            <a:r>
              <a:rPr sz="2953" spc="-88" dirty="0">
                <a:solidFill>
                  <a:srgbClr val="FFFFFF"/>
                </a:solidFill>
                <a:cs typeface="Calibri"/>
              </a:rPr>
              <a:t>/</a:t>
            </a:r>
            <a:r>
              <a:rPr sz="2953" spc="-443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image)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1"/>
              </a:spcBef>
              <a:buClr>
                <a:srgbClr val="FFFFFF"/>
              </a:buClr>
              <a:buFont typeface="Latha"/>
              <a:buChar char="-"/>
            </a:pPr>
            <a:endParaRPr sz="3164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6810" marR="688008" indent="-267881">
              <a:lnSpc>
                <a:spcPts val="3656"/>
              </a:lnSpc>
              <a:buSzPct val="125000"/>
              <a:buFont typeface="Latha"/>
              <a:buChar char="-"/>
              <a:tabLst>
                <a:tab pos="276810" algn="l"/>
              </a:tabLst>
            </a:pPr>
            <a:r>
              <a:rPr sz="2953" spc="49" dirty="0">
                <a:solidFill>
                  <a:srgbClr val="FFFFFF"/>
                </a:solidFill>
                <a:cs typeface="Calibri"/>
              </a:rPr>
              <a:t>Scales </a:t>
            </a:r>
            <a:r>
              <a:rPr sz="2953" spc="-42" dirty="0">
                <a:solidFill>
                  <a:srgbClr val="FFFFFF"/>
                </a:solidFill>
                <a:cs typeface="Calibri"/>
              </a:rPr>
              <a:t>very </a:t>
            </a:r>
            <a:r>
              <a:rPr sz="2953" spc="-25" dirty="0">
                <a:solidFill>
                  <a:srgbClr val="FFFFFF"/>
                </a:solidFill>
                <a:cs typeface="Calibri"/>
              </a:rPr>
              <a:t>well </a:t>
            </a:r>
            <a:r>
              <a:rPr sz="2953" spc="-39" dirty="0">
                <a:solidFill>
                  <a:srgbClr val="FFFFFF"/>
                </a:solidFill>
                <a:cs typeface="Calibri"/>
              </a:rPr>
              <a:t>with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number </a:t>
            </a:r>
            <a:r>
              <a:rPr sz="2953" spc="-53" dirty="0">
                <a:solidFill>
                  <a:srgbClr val="FFFFFF"/>
                </a:solidFill>
                <a:cs typeface="Calibri"/>
              </a:rPr>
              <a:t>of</a:t>
            </a:r>
            <a:r>
              <a:rPr sz="2953" spc="-439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categories  </a:t>
            </a:r>
            <a:r>
              <a:rPr sz="2953" spc="-32" dirty="0">
                <a:solidFill>
                  <a:srgbClr val="FFFFFF"/>
                </a:solidFill>
                <a:cs typeface="Calibri"/>
              </a:rPr>
              <a:t>(30ms </a:t>
            </a:r>
            <a:r>
              <a:rPr sz="2953" spc="-77" dirty="0">
                <a:solidFill>
                  <a:srgbClr val="FFFFFF"/>
                </a:solidFill>
                <a:cs typeface="Calibri"/>
              </a:rPr>
              <a:t>for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 </a:t>
            </a:r>
            <a:r>
              <a:rPr sz="2953" spc="-844" dirty="0">
                <a:solidFill>
                  <a:srgbClr val="FFFFFF"/>
                </a:solidFill>
                <a:cs typeface="Calibri"/>
              </a:rPr>
              <a:t>→</a:t>
            </a:r>
            <a:r>
              <a:rPr sz="2953" spc="-91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84" dirty="0">
                <a:solidFill>
                  <a:srgbClr val="FFFFFF"/>
                </a:solidFill>
                <a:cs typeface="Calibri"/>
              </a:rPr>
              <a:t>200</a:t>
            </a:r>
            <a:r>
              <a:rPr sz="2953" spc="-172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4" dirty="0">
                <a:solidFill>
                  <a:srgbClr val="FFFFFF"/>
                </a:solidFill>
                <a:cs typeface="Calibri"/>
              </a:rPr>
              <a:t>classes!)</a:t>
            </a:r>
            <a:endParaRPr sz="2953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19"/>
              </a:spcBef>
              <a:buClr>
                <a:srgbClr val="FFFFFF"/>
              </a:buClr>
              <a:buFont typeface="Latha"/>
              <a:buChar char="-"/>
            </a:pPr>
            <a:endParaRPr sz="2496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276810" indent="-267881">
              <a:buSzPct val="125000"/>
              <a:buFont typeface="Latha"/>
              <a:buChar char="-"/>
              <a:tabLst>
                <a:tab pos="276810" algn="l"/>
              </a:tabLst>
            </a:pPr>
            <a:r>
              <a:rPr sz="2953" spc="-14" dirty="0">
                <a:solidFill>
                  <a:srgbClr val="FFFFFF"/>
                </a:solidFill>
                <a:cs typeface="Calibri"/>
              </a:rPr>
              <a:t>R-CNN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is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8" dirty="0">
                <a:solidFill>
                  <a:srgbClr val="FFFFFF"/>
                </a:solidFill>
                <a:cs typeface="Calibri"/>
              </a:rPr>
              <a:t>simple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42" dirty="0">
                <a:solidFill>
                  <a:srgbClr val="FFFFFF"/>
                </a:solidFill>
                <a:cs typeface="Calibri"/>
              </a:rPr>
              <a:t>and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1" dirty="0">
                <a:solidFill>
                  <a:srgbClr val="FFFFFF"/>
                </a:solidFill>
                <a:cs typeface="Calibri"/>
              </a:rPr>
              <a:t>completely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11" dirty="0">
                <a:solidFill>
                  <a:srgbClr val="FFFFFF"/>
                </a:solidFill>
                <a:cs typeface="Calibri"/>
              </a:rPr>
              <a:t>open</a:t>
            </a:r>
            <a:r>
              <a:rPr sz="2953" spc="-80" dirty="0">
                <a:solidFill>
                  <a:srgbClr val="FFFFFF"/>
                </a:solidFill>
                <a:cs typeface="Calibri"/>
              </a:rPr>
              <a:t> </a:t>
            </a:r>
            <a:r>
              <a:rPr sz="2953" spc="-14" dirty="0">
                <a:solidFill>
                  <a:srgbClr val="FFFFFF"/>
                </a:solidFill>
                <a:cs typeface="Calibri"/>
              </a:rPr>
              <a:t>source</a:t>
            </a:r>
            <a:endParaRPr sz="2953" dirty="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121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/>
          <p:cNvSpPr txBox="1">
            <a:spLocks noGrp="1"/>
          </p:cNvSpPr>
          <p:nvPr>
            <p:ph type="title"/>
          </p:nvPr>
        </p:nvSpPr>
        <p:spPr>
          <a:xfrm>
            <a:off x="990600" y="2133600"/>
            <a:ext cx="10358120" cy="1077218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 algn="ctr">
              <a:lnSpc>
                <a:spcPts val="2550"/>
              </a:lnSpc>
            </a:pPr>
            <a:endParaRPr sz="2400" dirty="0">
              <a:latin typeface="Calibri Light"/>
              <a:cs typeface="Calibri Light"/>
            </a:endParaRPr>
          </a:p>
          <a:p>
            <a:pPr marL="12700" algn="ctr">
              <a:lnSpc>
                <a:spcPts val="4950"/>
              </a:lnSpc>
            </a:pPr>
            <a:r>
              <a:rPr lang="en-US" i="0" spc="-10" dirty="0" smtClean="0">
                <a:solidFill>
                  <a:srgbClr val="000000"/>
                </a:solidFill>
              </a:rPr>
              <a:t>Fast R-CNN</a:t>
            </a:r>
            <a:endParaRPr i="0" spc="-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8651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60" dirty="0">
                <a:solidFill>
                  <a:srgbClr val="000000"/>
                </a:solidFill>
                <a:latin typeface="Calibri Light"/>
                <a:cs typeface="Calibri Light"/>
              </a:rPr>
              <a:t>PASCAL </a:t>
            </a:r>
            <a:r>
              <a:rPr i="0" spc="-20" dirty="0">
                <a:solidFill>
                  <a:srgbClr val="000000"/>
                </a:solidFill>
                <a:latin typeface="Calibri Light"/>
                <a:cs typeface="Calibri Light"/>
              </a:rPr>
              <a:t>VOC 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object</a:t>
            </a:r>
            <a:r>
              <a:rPr i="0" spc="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detection</a:t>
            </a:r>
          </a:p>
        </p:txBody>
      </p:sp>
      <p:sp>
        <p:nvSpPr>
          <p:cNvPr id="3" name="object 3"/>
          <p:cNvSpPr/>
          <p:nvPr/>
        </p:nvSpPr>
        <p:spPr>
          <a:xfrm>
            <a:off x="2644139" y="5093208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44139" y="4590288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44139" y="4087367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44139" y="3584447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44139" y="3080004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44139" y="2577083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44139" y="2074164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5179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46220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47259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8300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49340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50380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1419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52459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53500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0"/>
                </a:moveTo>
                <a:lnTo>
                  <a:pt x="0" y="3521964"/>
                </a:lnTo>
              </a:path>
            </a:pathLst>
          </a:custGeom>
          <a:ln w="9144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44139" y="2074164"/>
            <a:ext cx="0" cy="3522345"/>
          </a:xfrm>
          <a:custGeom>
            <a:avLst/>
            <a:gdLst/>
            <a:ahLst/>
            <a:cxnLst/>
            <a:rect l="l" t="t" r="r" b="b"/>
            <a:pathLst>
              <a:path h="3522345">
                <a:moveTo>
                  <a:pt x="0" y="3521964"/>
                </a:moveTo>
                <a:lnTo>
                  <a:pt x="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44139" y="5596128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9144">
            <a:solidFill>
              <a:srgbClr val="BEBE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75710" y="4671567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0" y="140207"/>
                </a:lnTo>
                <a:lnTo>
                  <a:pt x="140208" y="140207"/>
                </a:lnTo>
                <a:lnTo>
                  <a:pt x="701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75710" y="4671567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140208" y="140207"/>
                </a:lnTo>
                <a:lnTo>
                  <a:pt x="0" y="140207"/>
                </a:lnTo>
                <a:lnTo>
                  <a:pt x="70103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76751" y="436981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0" y="140207"/>
                </a:lnTo>
                <a:lnTo>
                  <a:pt x="140208" y="140207"/>
                </a:lnTo>
                <a:lnTo>
                  <a:pt x="701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976751" y="436981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140208" y="140207"/>
                </a:lnTo>
                <a:lnTo>
                  <a:pt x="0" y="140207"/>
                </a:lnTo>
                <a:lnTo>
                  <a:pt x="70103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77790" y="411835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0" y="140208"/>
                </a:lnTo>
                <a:lnTo>
                  <a:pt x="140208" y="140208"/>
                </a:lnTo>
                <a:lnTo>
                  <a:pt x="7010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77790" y="4118355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140208" y="140208"/>
                </a:lnTo>
                <a:lnTo>
                  <a:pt x="0" y="140208"/>
                </a:lnTo>
                <a:lnTo>
                  <a:pt x="70104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78830" y="3665728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0" y="140208"/>
                </a:lnTo>
                <a:lnTo>
                  <a:pt x="140208" y="140208"/>
                </a:lnTo>
                <a:lnTo>
                  <a:pt x="7010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78830" y="3665728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4" y="0"/>
                </a:moveTo>
                <a:lnTo>
                  <a:pt x="140208" y="140208"/>
                </a:lnTo>
                <a:lnTo>
                  <a:pt x="0" y="140208"/>
                </a:lnTo>
                <a:lnTo>
                  <a:pt x="70104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79871" y="3464559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0" y="140207"/>
                </a:lnTo>
                <a:lnTo>
                  <a:pt x="140207" y="140207"/>
                </a:lnTo>
                <a:lnTo>
                  <a:pt x="701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79871" y="3464559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5" h="140335">
                <a:moveTo>
                  <a:pt x="70103" y="0"/>
                </a:moveTo>
                <a:lnTo>
                  <a:pt x="140207" y="140207"/>
                </a:lnTo>
                <a:lnTo>
                  <a:pt x="0" y="140207"/>
                </a:lnTo>
                <a:lnTo>
                  <a:pt x="70103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80910" y="3464559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4" y="0"/>
                </a:moveTo>
                <a:lnTo>
                  <a:pt x="0" y="140207"/>
                </a:lnTo>
                <a:lnTo>
                  <a:pt x="140208" y="140207"/>
                </a:lnTo>
                <a:lnTo>
                  <a:pt x="7010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80910" y="3464559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4" y="0"/>
                </a:moveTo>
                <a:lnTo>
                  <a:pt x="140208" y="140207"/>
                </a:lnTo>
                <a:lnTo>
                  <a:pt x="0" y="140207"/>
                </a:lnTo>
                <a:lnTo>
                  <a:pt x="70104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481951" y="2859532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0" y="140207"/>
                </a:lnTo>
                <a:lnTo>
                  <a:pt x="140207" y="140207"/>
                </a:lnTo>
                <a:lnTo>
                  <a:pt x="701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81951" y="2859532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140207" y="140207"/>
                </a:lnTo>
                <a:lnTo>
                  <a:pt x="0" y="140207"/>
                </a:lnTo>
                <a:lnTo>
                  <a:pt x="70103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82991" y="2406904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0" y="140208"/>
                </a:lnTo>
                <a:lnTo>
                  <a:pt x="140207" y="140208"/>
                </a:lnTo>
                <a:lnTo>
                  <a:pt x="701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82991" y="2406904"/>
            <a:ext cx="140335" cy="140335"/>
          </a:xfrm>
          <a:custGeom>
            <a:avLst/>
            <a:gdLst/>
            <a:ahLst/>
            <a:cxnLst/>
            <a:rect l="l" t="t" r="r" b="b"/>
            <a:pathLst>
              <a:path w="140334" h="140335">
                <a:moveTo>
                  <a:pt x="70103" y="0"/>
                </a:moveTo>
                <a:lnTo>
                  <a:pt x="140207" y="140208"/>
                </a:lnTo>
                <a:lnTo>
                  <a:pt x="0" y="140208"/>
                </a:lnTo>
                <a:lnTo>
                  <a:pt x="70103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125217" y="4454905"/>
            <a:ext cx="355600" cy="1257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500" spc="-10" dirty="0">
                <a:solidFill>
                  <a:srgbClr val="585858"/>
                </a:solidFill>
                <a:latin typeface="Calibri"/>
                <a:cs typeface="Calibri"/>
              </a:rPr>
              <a:t>2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0%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1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50">
              <a:latin typeface="Times New Roman"/>
              <a:cs typeface="Times New Roman"/>
            </a:endParaRPr>
          </a:p>
          <a:p>
            <a:pPr marL="94615" algn="ctr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0%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25217" y="3951985"/>
            <a:ext cx="35496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3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125217" y="3448811"/>
            <a:ext cx="35496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4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25217" y="2945638"/>
            <a:ext cx="35496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5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25217" y="2442336"/>
            <a:ext cx="35496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6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25217" y="1939163"/>
            <a:ext cx="354965" cy="250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" dirty="0">
                <a:solidFill>
                  <a:srgbClr val="585858"/>
                </a:solidFill>
                <a:latin typeface="Calibri"/>
                <a:cs typeface="Calibri"/>
              </a:rPr>
              <a:t>7</a:t>
            </a:r>
            <a:r>
              <a:rPr sz="1500" spc="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r>
              <a:rPr sz="1500" dirty="0">
                <a:solidFill>
                  <a:srgbClr val="585858"/>
                </a:solidFill>
                <a:latin typeface="Calibri"/>
                <a:cs typeface="Calibri"/>
              </a:rPr>
              <a:t>%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451354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2006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52648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2007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853688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2008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554982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2009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256403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57442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658736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60157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61197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2014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8762492" y="5701791"/>
            <a:ext cx="385445" cy="235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" dirty="0">
                <a:solidFill>
                  <a:srgbClr val="585858"/>
                </a:solidFill>
                <a:latin typeface="Calibri"/>
                <a:cs typeface="Calibri"/>
              </a:rPr>
              <a:t>2015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765680" y="2505405"/>
            <a:ext cx="254000" cy="28638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me</a:t>
            </a:r>
            <a:r>
              <a:rPr sz="1800" spc="5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35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v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800" spc="-4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585858"/>
                </a:solidFill>
                <a:latin typeface="Calibri"/>
                <a:cs typeface="Calibri"/>
              </a:rPr>
              <a:t>g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e</a:t>
            </a:r>
            <a:r>
              <a:rPr sz="1800" spc="-2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1800" spc="-30" dirty="0">
                <a:solidFill>
                  <a:srgbClr val="585858"/>
                </a:solidFill>
                <a:latin typeface="Calibri"/>
                <a:cs typeface="Calibri"/>
              </a:rPr>
              <a:t>r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ec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i</a:t>
            </a:r>
            <a:r>
              <a:rPr sz="1800" spc="-5" dirty="0">
                <a:solidFill>
                  <a:srgbClr val="585858"/>
                </a:solidFill>
                <a:latin typeface="Calibri"/>
                <a:cs typeface="Calibri"/>
              </a:rPr>
              <a:t>sio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n</a:t>
            </a:r>
            <a:r>
              <a:rPr sz="1800" spc="1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585858"/>
                </a:solidFill>
                <a:latin typeface="Calibri"/>
                <a:cs typeface="Calibri"/>
              </a:rPr>
              <a:t>(mA</a:t>
            </a: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P</a:t>
            </a:r>
            <a:r>
              <a:rPr sz="1800" dirty="0">
                <a:solidFill>
                  <a:srgbClr val="585858"/>
                </a:solidFill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9105138" y="2085594"/>
            <a:ext cx="513715" cy="1454150"/>
          </a:xfrm>
          <a:custGeom>
            <a:avLst/>
            <a:gdLst/>
            <a:ahLst/>
            <a:cxnLst/>
            <a:rect l="l" t="t" r="r" b="b"/>
            <a:pathLst>
              <a:path w="513715" h="1454150">
                <a:moveTo>
                  <a:pt x="0" y="0"/>
                </a:moveTo>
                <a:lnTo>
                  <a:pt x="68278" y="1529"/>
                </a:lnTo>
                <a:lnTo>
                  <a:pt x="129624" y="5846"/>
                </a:lnTo>
                <a:lnTo>
                  <a:pt x="181594" y="12541"/>
                </a:lnTo>
                <a:lnTo>
                  <a:pt x="221742" y="21204"/>
                </a:lnTo>
                <a:lnTo>
                  <a:pt x="256793" y="42798"/>
                </a:lnTo>
                <a:lnTo>
                  <a:pt x="256793" y="684148"/>
                </a:lnTo>
                <a:lnTo>
                  <a:pt x="265964" y="695521"/>
                </a:lnTo>
                <a:lnTo>
                  <a:pt x="331993" y="714406"/>
                </a:lnTo>
                <a:lnTo>
                  <a:pt x="383963" y="721101"/>
                </a:lnTo>
                <a:lnTo>
                  <a:pt x="445309" y="725418"/>
                </a:lnTo>
                <a:lnTo>
                  <a:pt x="513587" y="726947"/>
                </a:lnTo>
                <a:lnTo>
                  <a:pt x="445309" y="728477"/>
                </a:lnTo>
                <a:lnTo>
                  <a:pt x="383963" y="732794"/>
                </a:lnTo>
                <a:lnTo>
                  <a:pt x="331993" y="739489"/>
                </a:lnTo>
                <a:lnTo>
                  <a:pt x="291845" y="748152"/>
                </a:lnTo>
                <a:lnTo>
                  <a:pt x="256793" y="769746"/>
                </a:lnTo>
                <a:lnTo>
                  <a:pt x="256793" y="1411096"/>
                </a:lnTo>
                <a:lnTo>
                  <a:pt x="247623" y="1422469"/>
                </a:lnTo>
                <a:lnTo>
                  <a:pt x="221741" y="1432691"/>
                </a:lnTo>
                <a:lnTo>
                  <a:pt x="181594" y="1441354"/>
                </a:lnTo>
                <a:lnTo>
                  <a:pt x="129624" y="1448049"/>
                </a:lnTo>
                <a:lnTo>
                  <a:pt x="68278" y="1452366"/>
                </a:lnTo>
                <a:lnTo>
                  <a:pt x="0" y="1453895"/>
                </a:lnTo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35518" y="3539490"/>
            <a:ext cx="515620" cy="1191895"/>
          </a:xfrm>
          <a:custGeom>
            <a:avLst/>
            <a:gdLst/>
            <a:ahLst/>
            <a:cxnLst/>
            <a:rect l="l" t="t" r="r" b="b"/>
            <a:pathLst>
              <a:path w="515620" h="1191895">
                <a:moveTo>
                  <a:pt x="0" y="0"/>
                </a:moveTo>
                <a:lnTo>
                  <a:pt x="68467" y="1530"/>
                </a:lnTo>
                <a:lnTo>
                  <a:pt x="129991" y="5851"/>
                </a:lnTo>
                <a:lnTo>
                  <a:pt x="182117" y="12557"/>
                </a:lnTo>
                <a:lnTo>
                  <a:pt x="222391" y="21241"/>
                </a:lnTo>
                <a:lnTo>
                  <a:pt x="257555" y="42925"/>
                </a:lnTo>
                <a:lnTo>
                  <a:pt x="257555" y="552958"/>
                </a:lnTo>
                <a:lnTo>
                  <a:pt x="266756" y="564383"/>
                </a:lnTo>
                <a:lnTo>
                  <a:pt x="332994" y="583326"/>
                </a:lnTo>
                <a:lnTo>
                  <a:pt x="385120" y="590032"/>
                </a:lnTo>
                <a:lnTo>
                  <a:pt x="446644" y="594353"/>
                </a:lnTo>
                <a:lnTo>
                  <a:pt x="515111" y="595884"/>
                </a:lnTo>
                <a:lnTo>
                  <a:pt x="446644" y="597414"/>
                </a:lnTo>
                <a:lnTo>
                  <a:pt x="385120" y="601735"/>
                </a:lnTo>
                <a:lnTo>
                  <a:pt x="332994" y="608441"/>
                </a:lnTo>
                <a:lnTo>
                  <a:pt x="292720" y="617125"/>
                </a:lnTo>
                <a:lnTo>
                  <a:pt x="257555" y="638810"/>
                </a:lnTo>
                <a:lnTo>
                  <a:pt x="257555" y="1148842"/>
                </a:lnTo>
                <a:lnTo>
                  <a:pt x="248355" y="1160267"/>
                </a:lnTo>
                <a:lnTo>
                  <a:pt x="222391" y="1170526"/>
                </a:lnTo>
                <a:lnTo>
                  <a:pt x="182117" y="1179210"/>
                </a:lnTo>
                <a:lnTo>
                  <a:pt x="129991" y="1185916"/>
                </a:lnTo>
                <a:lnTo>
                  <a:pt x="68467" y="1190237"/>
                </a:lnTo>
                <a:lnTo>
                  <a:pt x="0" y="1191768"/>
                </a:lnTo>
              </a:path>
            </a:pathLst>
          </a:custGeom>
          <a:ln w="3810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53561" y="4737353"/>
            <a:ext cx="4981575" cy="0"/>
          </a:xfrm>
          <a:custGeom>
            <a:avLst/>
            <a:gdLst/>
            <a:ahLst/>
            <a:cxnLst/>
            <a:rect l="l" t="t" r="r" b="b"/>
            <a:pathLst>
              <a:path w="4981575">
                <a:moveTo>
                  <a:pt x="4981574" y="0"/>
                </a:moveTo>
                <a:lnTo>
                  <a:pt x="0" y="0"/>
                </a:lnTo>
              </a:path>
            </a:pathLst>
          </a:custGeom>
          <a:ln w="25908">
            <a:solidFill>
              <a:srgbClr val="5B9BD4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904221" y="2658490"/>
            <a:ext cx="899794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&lt; 2 </a:t>
            </a:r>
            <a:r>
              <a:rPr sz="1800" spc="-15" dirty="0">
                <a:latin typeface="Calibri"/>
                <a:cs typeface="Calibri"/>
              </a:rPr>
              <a:t>years  </a:t>
            </a:r>
            <a:r>
              <a:rPr sz="1800" dirty="0">
                <a:latin typeface="Calibri"/>
                <a:cs typeface="Calibri"/>
              </a:rPr>
              <a:t>1.8x</a:t>
            </a:r>
            <a:r>
              <a:rPr sz="1800" spc="-10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079738" y="3974338"/>
            <a:ext cx="7962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~5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years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869430" y="3531870"/>
            <a:ext cx="2235835" cy="7620"/>
          </a:xfrm>
          <a:custGeom>
            <a:avLst/>
            <a:gdLst/>
            <a:ahLst/>
            <a:cxnLst/>
            <a:rect l="l" t="t" r="r" b="b"/>
            <a:pathLst>
              <a:path w="2235834" h="7620">
                <a:moveTo>
                  <a:pt x="2235835" y="0"/>
                </a:moveTo>
                <a:lnTo>
                  <a:pt x="0" y="7365"/>
                </a:lnTo>
              </a:path>
            </a:pathLst>
          </a:custGeom>
          <a:ln w="25908">
            <a:solidFill>
              <a:srgbClr val="5B9BD4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176777" y="2209038"/>
            <a:ext cx="3693160" cy="670560"/>
          </a:xfrm>
          <a:custGeom>
            <a:avLst/>
            <a:gdLst/>
            <a:ahLst/>
            <a:cxnLst/>
            <a:rect l="l" t="t" r="r" b="b"/>
            <a:pathLst>
              <a:path w="3693159" h="670560">
                <a:moveTo>
                  <a:pt x="0" y="670560"/>
                </a:moveTo>
                <a:lnTo>
                  <a:pt x="1475" y="593684"/>
                </a:lnTo>
                <a:lnTo>
                  <a:pt x="5679" y="523114"/>
                </a:lnTo>
                <a:lnTo>
                  <a:pt x="12276" y="460861"/>
                </a:lnTo>
                <a:lnTo>
                  <a:pt x="20930" y="408938"/>
                </a:lnTo>
                <a:lnTo>
                  <a:pt x="31305" y="369358"/>
                </a:lnTo>
                <a:lnTo>
                  <a:pt x="55880" y="335279"/>
                </a:lnTo>
                <a:lnTo>
                  <a:pt x="1790446" y="335279"/>
                </a:lnTo>
                <a:lnTo>
                  <a:pt x="1803258" y="326424"/>
                </a:lnTo>
                <a:lnTo>
                  <a:pt x="1825395" y="261621"/>
                </a:lnTo>
                <a:lnTo>
                  <a:pt x="1834049" y="209698"/>
                </a:lnTo>
                <a:lnTo>
                  <a:pt x="1840646" y="147445"/>
                </a:lnTo>
                <a:lnTo>
                  <a:pt x="1844850" y="76875"/>
                </a:lnTo>
                <a:lnTo>
                  <a:pt x="1846326" y="0"/>
                </a:lnTo>
                <a:lnTo>
                  <a:pt x="1847801" y="76875"/>
                </a:lnTo>
                <a:lnTo>
                  <a:pt x="1852005" y="147445"/>
                </a:lnTo>
                <a:lnTo>
                  <a:pt x="1858602" y="209698"/>
                </a:lnTo>
                <a:lnTo>
                  <a:pt x="1867256" y="261621"/>
                </a:lnTo>
                <a:lnTo>
                  <a:pt x="1877631" y="301201"/>
                </a:lnTo>
                <a:lnTo>
                  <a:pt x="1902206" y="335279"/>
                </a:lnTo>
                <a:lnTo>
                  <a:pt x="3636772" y="335279"/>
                </a:lnTo>
                <a:lnTo>
                  <a:pt x="3649584" y="344135"/>
                </a:lnTo>
                <a:lnTo>
                  <a:pt x="3671721" y="408938"/>
                </a:lnTo>
                <a:lnTo>
                  <a:pt x="3680375" y="460861"/>
                </a:lnTo>
                <a:lnTo>
                  <a:pt x="3686972" y="523114"/>
                </a:lnTo>
                <a:lnTo>
                  <a:pt x="3691176" y="593684"/>
                </a:lnTo>
                <a:lnTo>
                  <a:pt x="3692652" y="670560"/>
                </a:lnTo>
              </a:path>
            </a:pathLst>
          </a:custGeom>
          <a:ln w="25908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2881376" y="1743202"/>
            <a:ext cx="425640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C00000"/>
                </a:solidFill>
                <a:latin typeface="Calibri"/>
                <a:cs typeface="Calibri"/>
              </a:rPr>
              <a:t>Before </a:t>
            </a:r>
            <a:r>
              <a:rPr sz="1800" dirty="0">
                <a:latin typeface="Calibri"/>
                <a:cs typeface="Calibri"/>
              </a:rPr>
              <a:t>the </a:t>
            </a:r>
            <a:r>
              <a:rPr sz="1800" spc="-5" dirty="0">
                <a:latin typeface="Calibri"/>
                <a:cs typeface="Calibri"/>
              </a:rPr>
              <a:t>successful </a:t>
            </a:r>
            <a:r>
              <a:rPr sz="1800" spc="-10" dirty="0">
                <a:latin typeface="Calibri"/>
                <a:cs typeface="Calibri"/>
              </a:rPr>
              <a:t>application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ConvNets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555230" y="1610105"/>
            <a:ext cx="1396365" cy="337185"/>
          </a:xfrm>
          <a:custGeom>
            <a:avLst/>
            <a:gdLst/>
            <a:ahLst/>
            <a:cxnLst/>
            <a:rect l="l" t="t" r="r" b="b"/>
            <a:pathLst>
              <a:path w="1396365" h="337185">
                <a:moveTo>
                  <a:pt x="0" y="336804"/>
                </a:moveTo>
                <a:lnTo>
                  <a:pt x="2206" y="271272"/>
                </a:lnTo>
                <a:lnTo>
                  <a:pt x="8223" y="217741"/>
                </a:lnTo>
                <a:lnTo>
                  <a:pt x="17145" y="181641"/>
                </a:lnTo>
                <a:lnTo>
                  <a:pt x="28067" y="168402"/>
                </a:lnTo>
                <a:lnTo>
                  <a:pt x="669925" y="168402"/>
                </a:lnTo>
                <a:lnTo>
                  <a:pt x="680847" y="155162"/>
                </a:lnTo>
                <a:lnTo>
                  <a:pt x="689768" y="119062"/>
                </a:lnTo>
                <a:lnTo>
                  <a:pt x="695785" y="65531"/>
                </a:lnTo>
                <a:lnTo>
                  <a:pt x="697992" y="0"/>
                </a:lnTo>
                <a:lnTo>
                  <a:pt x="700198" y="65532"/>
                </a:lnTo>
                <a:lnTo>
                  <a:pt x="706215" y="119062"/>
                </a:lnTo>
                <a:lnTo>
                  <a:pt x="715137" y="155162"/>
                </a:lnTo>
                <a:lnTo>
                  <a:pt x="726059" y="168402"/>
                </a:lnTo>
                <a:lnTo>
                  <a:pt x="1367917" y="168402"/>
                </a:lnTo>
                <a:lnTo>
                  <a:pt x="1378839" y="181641"/>
                </a:lnTo>
                <a:lnTo>
                  <a:pt x="1387760" y="217741"/>
                </a:lnTo>
                <a:lnTo>
                  <a:pt x="1393777" y="271272"/>
                </a:lnTo>
                <a:lnTo>
                  <a:pt x="1395984" y="336804"/>
                </a:lnTo>
              </a:path>
            </a:pathLst>
          </a:custGeom>
          <a:ln w="25908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949310" y="1152397"/>
            <a:ext cx="49530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Af</a:t>
            </a:r>
            <a:r>
              <a:rPr sz="1800" spc="-25" dirty="0">
                <a:solidFill>
                  <a:srgbClr val="C00000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C00000"/>
                </a:solidFill>
                <a:latin typeface="Calibri"/>
                <a:cs typeface="Calibri"/>
              </a:rPr>
              <a:t>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634865" y="5954877"/>
            <a:ext cx="2393315" cy="840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6515" algn="ctr">
              <a:lnSpc>
                <a:spcPct val="100000"/>
              </a:lnSpc>
            </a:pPr>
            <a:r>
              <a:rPr sz="1800" spc="-10" dirty="0">
                <a:solidFill>
                  <a:srgbClr val="585858"/>
                </a:solidFill>
                <a:latin typeface="Calibri"/>
                <a:cs typeface="Calibri"/>
              </a:rPr>
              <a:t>year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Precision: </a:t>
            </a:r>
            <a:r>
              <a:rPr sz="1800" spc="-5" dirty="0">
                <a:latin typeface="Calibri"/>
                <a:cs typeface="Calibri"/>
              </a:rPr>
              <a:t>higher is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better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8849868" y="1976627"/>
            <a:ext cx="211835" cy="2057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5"/>
          <p:cNvSpPr txBox="1"/>
          <p:nvPr/>
        </p:nvSpPr>
        <p:spPr>
          <a:xfrm>
            <a:off x="8169910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ts val="2550"/>
              </a:lnSpc>
            </a:pPr>
            <a:r>
              <a:rPr sz="2400" i="0" dirty="0">
                <a:solidFill>
                  <a:srgbClr val="7E7E7E"/>
                </a:solidFill>
                <a:latin typeface="Calibri Light"/>
                <a:cs typeface="Calibri Light"/>
              </a:rPr>
              <a:t>Quick</a:t>
            </a:r>
            <a:r>
              <a:rPr sz="2400" i="0" spc="-6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2400" i="0" spc="-10" dirty="0">
                <a:solidFill>
                  <a:srgbClr val="7E7E7E"/>
                </a:solidFill>
                <a:latin typeface="Calibri Light"/>
                <a:cs typeface="Calibri Light"/>
              </a:rPr>
              <a:t>background</a:t>
            </a: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4950"/>
              </a:lnSpc>
            </a:pP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Region-based </a:t>
            </a:r>
            <a:r>
              <a:rPr i="0" spc="-15" dirty="0">
                <a:solidFill>
                  <a:srgbClr val="000000"/>
                </a:solidFill>
                <a:latin typeface="Calibri Light"/>
                <a:cs typeface="Calibri Light"/>
              </a:rPr>
              <a:t>Convolution </a:t>
            </a:r>
            <a:r>
              <a:rPr i="0" spc="-20" dirty="0">
                <a:solidFill>
                  <a:srgbClr val="000000"/>
                </a:solidFill>
                <a:latin typeface="Calibri Light"/>
                <a:cs typeface="Calibri Light"/>
              </a:rPr>
              <a:t>Networks</a:t>
            </a:r>
            <a:r>
              <a:rPr i="0" spc="7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(</a:t>
            </a:r>
            <a:r>
              <a:rPr i="0" spc="-5" dirty="0">
                <a:latin typeface="Calibri Light"/>
                <a:cs typeface="Calibri Light"/>
              </a:rPr>
              <a:t>R-CNNs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938783" y="2135123"/>
            <a:ext cx="10110216" cy="1965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91436" y="4507103"/>
            <a:ext cx="688340" cy="666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Input  </a:t>
            </a:r>
            <a:r>
              <a:rPr sz="2100" spc="5" dirty="0">
                <a:solidFill>
                  <a:srgbClr val="C00000"/>
                </a:solidFill>
                <a:latin typeface="Calibri"/>
                <a:cs typeface="Calibri"/>
              </a:rPr>
              <a:t>ima</a:t>
            </a:r>
            <a:r>
              <a:rPr sz="2100" spc="-15" dirty="0">
                <a:solidFill>
                  <a:srgbClr val="C00000"/>
                </a:solidFill>
                <a:latin typeface="Calibri"/>
                <a:cs typeface="Calibri"/>
              </a:rPr>
              <a:t>g</a:t>
            </a:r>
            <a:r>
              <a:rPr sz="2100" spc="5" dirty="0">
                <a:solidFill>
                  <a:srgbClr val="C00000"/>
                </a:solidFill>
                <a:latin typeface="Calibri"/>
                <a:cs typeface="Calibri"/>
              </a:rPr>
              <a:t>e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10864" y="4431405"/>
            <a:ext cx="3159125" cy="131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1660">
              <a:lnSpc>
                <a:spcPct val="100200"/>
              </a:lnSpc>
            </a:pPr>
            <a:r>
              <a:rPr sz="2100" spc="-10" dirty="0">
                <a:solidFill>
                  <a:srgbClr val="C00000"/>
                </a:solidFill>
                <a:latin typeface="Calibri"/>
                <a:cs typeface="Calibri"/>
              </a:rPr>
              <a:t>Extract </a:t>
            </a: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region  </a:t>
            </a:r>
            <a:r>
              <a:rPr sz="2100" spc="-5" dirty="0">
                <a:solidFill>
                  <a:srgbClr val="C00000"/>
                </a:solidFill>
                <a:latin typeface="Calibri"/>
                <a:cs typeface="Calibri"/>
              </a:rPr>
              <a:t>proposals </a:t>
            </a: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(~2k / image)  </a:t>
            </a:r>
            <a:r>
              <a:rPr sz="2100" spc="5" dirty="0">
                <a:solidFill>
                  <a:srgbClr val="7E7E7E"/>
                </a:solidFill>
                <a:latin typeface="Calibri"/>
                <a:cs typeface="Calibri"/>
              </a:rPr>
              <a:t>e.g., </a:t>
            </a:r>
            <a:r>
              <a:rPr sz="2100" spc="-5" dirty="0">
                <a:solidFill>
                  <a:srgbClr val="7E7E7E"/>
                </a:solidFill>
                <a:latin typeface="Calibri"/>
                <a:cs typeface="Calibri"/>
              </a:rPr>
              <a:t>selective</a:t>
            </a:r>
            <a:r>
              <a:rPr sz="2100" spc="-5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100" spc="-5" dirty="0">
                <a:solidFill>
                  <a:srgbClr val="7E7E7E"/>
                </a:solidFill>
                <a:latin typeface="Calibri"/>
                <a:cs typeface="Calibri"/>
              </a:rPr>
              <a:t>search</a:t>
            </a:r>
            <a:endParaRPr sz="2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100" spc="-5" dirty="0">
                <a:solidFill>
                  <a:srgbClr val="7E7E7E"/>
                </a:solidFill>
                <a:latin typeface="Calibri"/>
                <a:cs typeface="Calibri"/>
              </a:rPr>
              <a:t>[van </a:t>
            </a:r>
            <a:r>
              <a:rPr sz="2100" dirty="0">
                <a:solidFill>
                  <a:srgbClr val="7E7E7E"/>
                </a:solidFill>
                <a:latin typeface="Calibri"/>
                <a:cs typeface="Calibri"/>
              </a:rPr>
              <a:t>de Sande, Uijlings et</a:t>
            </a:r>
            <a:r>
              <a:rPr sz="2100" spc="-45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7E7E7E"/>
                </a:solidFill>
                <a:latin typeface="Calibri"/>
                <a:cs typeface="Calibri"/>
              </a:rPr>
              <a:t>al.]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4528" y="4507986"/>
            <a:ext cx="1576705" cy="98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200"/>
              </a:lnSpc>
            </a:pPr>
            <a:r>
              <a:rPr sz="2100" spc="-5" dirty="0">
                <a:solidFill>
                  <a:srgbClr val="C00000"/>
                </a:solidFill>
                <a:latin typeface="Calibri"/>
                <a:cs typeface="Calibri"/>
              </a:rPr>
              <a:t>Compute</a:t>
            </a:r>
            <a:r>
              <a:rPr sz="2100" spc="-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CNN  </a:t>
            </a:r>
            <a:r>
              <a:rPr sz="2100" spc="-10" dirty="0">
                <a:solidFill>
                  <a:srgbClr val="C00000"/>
                </a:solidFill>
                <a:latin typeface="Calibri"/>
                <a:cs typeface="Calibri"/>
              </a:rPr>
              <a:t>features </a:t>
            </a:r>
            <a:r>
              <a:rPr sz="2100" spc="5" dirty="0">
                <a:solidFill>
                  <a:srgbClr val="C00000"/>
                </a:solidFill>
                <a:latin typeface="Calibri"/>
                <a:cs typeface="Calibri"/>
              </a:rPr>
              <a:t>on  </a:t>
            </a: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regions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02979" y="4507103"/>
            <a:ext cx="2002789" cy="666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Classify and</a:t>
            </a:r>
            <a:r>
              <a:rPr sz="21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C00000"/>
                </a:solidFill>
                <a:latin typeface="Calibri"/>
                <a:cs typeface="Calibri"/>
              </a:rPr>
              <a:t>refine  </a:t>
            </a:r>
            <a:r>
              <a:rPr sz="2100" dirty="0">
                <a:solidFill>
                  <a:srgbClr val="C00000"/>
                </a:solidFill>
                <a:latin typeface="Calibri"/>
                <a:cs typeface="Calibri"/>
              </a:rPr>
              <a:t>regions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59273" y="6377330"/>
            <a:ext cx="224599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[Girshick </a:t>
            </a:r>
            <a:r>
              <a:rPr sz="1800" spc="-5" dirty="0">
                <a:latin typeface="Calibri"/>
                <a:cs typeface="Calibri"/>
              </a:rPr>
              <a:t>et </a:t>
            </a:r>
            <a:r>
              <a:rPr sz="1800" dirty="0">
                <a:latin typeface="Calibri"/>
                <a:cs typeface="Calibri"/>
              </a:rPr>
              <a:t>al.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CVPR’14]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859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1077218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12700">
              <a:lnSpc>
                <a:spcPts val="2550"/>
              </a:lnSpc>
            </a:pPr>
            <a:endParaRPr sz="2400" dirty="0">
              <a:latin typeface="Calibri Light"/>
              <a:cs typeface="Calibri Light"/>
            </a:endParaRPr>
          </a:p>
          <a:p>
            <a:pPr marL="12700">
              <a:lnSpc>
                <a:spcPts val="4950"/>
              </a:lnSpc>
            </a:pPr>
            <a:r>
              <a:rPr lang="en-US" i="0" spc="-10" dirty="0" smtClean="0">
                <a:solidFill>
                  <a:srgbClr val="000000"/>
                </a:solidFill>
                <a:latin typeface="Calibri Light"/>
                <a:cs typeface="Calibri Light"/>
              </a:rPr>
              <a:t>Issues with R-CNNs</a:t>
            </a:r>
            <a:endParaRPr i="0" spc="-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916939" y="1807209"/>
            <a:ext cx="8045450" cy="47577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Font typeface="Arial"/>
              <a:buChar char="•"/>
              <a:tabLst>
                <a:tab pos="241935" algn="l"/>
              </a:tabLst>
            </a:pPr>
            <a:r>
              <a:rPr lang="en-US" sz="2800" dirty="0">
                <a:latin typeface="Calibri"/>
                <a:cs typeface="Calibri"/>
              </a:rPr>
              <a:t>T</a:t>
            </a:r>
            <a:r>
              <a:rPr lang="en-US" sz="2800" dirty="0" smtClean="0">
                <a:latin typeface="Calibri"/>
                <a:cs typeface="Calibri"/>
              </a:rPr>
              <a:t>raining</a:t>
            </a:r>
          </a:p>
          <a:p>
            <a:pPr marL="698500" lvl="1" indent="-228600"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Multi-stage</a:t>
            </a:r>
          </a:p>
          <a:p>
            <a:pPr marL="1155700" lvl="2" indent="-228600"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Fine-tuning</a:t>
            </a:r>
          </a:p>
          <a:p>
            <a:pPr marL="1155700" lvl="2" indent="-228600"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Training SVMs</a:t>
            </a:r>
          </a:p>
          <a:p>
            <a:pPr marL="1155700" lvl="2" indent="-228600"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Bounding-Box regression</a:t>
            </a:r>
            <a:endParaRPr sz="2800" dirty="0">
              <a:latin typeface="Calibri"/>
              <a:cs typeface="Calibri"/>
            </a:endParaRPr>
          </a:p>
          <a:p>
            <a:pPr marL="698500" lvl="1" indent="-228600"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spc="-45" dirty="0" smtClean="0">
                <a:latin typeface="Calibri"/>
                <a:cs typeface="Calibri"/>
              </a:rPr>
              <a:t>Each object proposal processed separately</a:t>
            </a:r>
          </a:p>
          <a:p>
            <a:pPr marL="1155700" lvl="2" indent="-228600"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spc="-45" dirty="0" smtClean="0">
                <a:latin typeface="Calibri"/>
                <a:cs typeface="Calibri"/>
              </a:rPr>
              <a:t>2.5 GPU days</a:t>
            </a:r>
          </a:p>
          <a:p>
            <a:pPr marL="1155700" lvl="2" indent="-228600"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spc="-45" dirty="0" smtClean="0">
                <a:latin typeface="Calibri"/>
                <a:cs typeface="Calibri"/>
              </a:rPr>
              <a:t>Large storage requirement</a:t>
            </a:r>
          </a:p>
          <a:p>
            <a:pPr marL="241300" indent="-228600"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dirty="0" smtClean="0">
                <a:latin typeface="Calibri"/>
                <a:cs typeface="Calibri"/>
              </a:rPr>
              <a:t>Testing</a:t>
            </a:r>
          </a:p>
          <a:p>
            <a:pPr marL="698500" lvl="1" indent="-228600"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lang="en-US" sz="2800" dirty="0"/>
              <a:t>Detection with VGG16 takes 47s / image.</a:t>
            </a:r>
            <a:endParaRPr lang="en-US" sz="2800" spc="-45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898707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i="0" dirty="0" smtClean="0">
                <a:solidFill>
                  <a:srgbClr val="000000"/>
                </a:solidFill>
                <a:latin typeface="Calibri Light"/>
                <a:cs typeface="Calibri Light"/>
              </a:rPr>
              <a:t>Fast R-CNN</a:t>
            </a:r>
            <a:endParaRPr i="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1440180"/>
            <a:ext cx="3505200" cy="3342640"/>
          </a:xfrm>
          <a:custGeom>
            <a:avLst/>
            <a:gdLst/>
            <a:ahLst/>
            <a:cxnLst/>
            <a:rect l="l" t="t" r="r" b="b"/>
            <a:pathLst>
              <a:path w="3505200" h="3342640">
                <a:moveTo>
                  <a:pt x="0" y="3342132"/>
                </a:moveTo>
                <a:lnTo>
                  <a:pt x="3505200" y="3342132"/>
                </a:lnTo>
                <a:lnTo>
                  <a:pt x="3505200" y="0"/>
                </a:lnTo>
                <a:lnTo>
                  <a:pt x="0" y="0"/>
                </a:lnTo>
                <a:lnTo>
                  <a:pt x="0" y="334213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56582" y="1696846"/>
            <a:ext cx="1080770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0" dirty="0">
                <a:latin typeface="Calibri Light"/>
                <a:cs typeface="Calibri Light"/>
              </a:rPr>
              <a:t>Deep  </a:t>
            </a:r>
            <a:r>
              <a:rPr sz="2400" b="0" spc="-5" dirty="0">
                <a:latin typeface="Calibri Light"/>
                <a:cs typeface="Calibri Light"/>
              </a:rPr>
              <a:t>Co</a:t>
            </a:r>
            <a:r>
              <a:rPr sz="2400" b="0" spc="-40" dirty="0">
                <a:latin typeface="Calibri Light"/>
                <a:cs typeface="Calibri Light"/>
              </a:rPr>
              <a:t>n</a:t>
            </a:r>
            <a:r>
              <a:rPr sz="2400" b="0" dirty="0">
                <a:latin typeface="Calibri Light"/>
                <a:cs typeface="Calibri Light"/>
              </a:rPr>
              <a:t>vNet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32064" y="1441703"/>
            <a:ext cx="2383790" cy="1076325"/>
          </a:xfrm>
          <a:custGeom>
            <a:avLst/>
            <a:gdLst/>
            <a:ahLst/>
            <a:cxnLst/>
            <a:rect l="l" t="t" r="r" b="b"/>
            <a:pathLst>
              <a:path w="2383790" h="1076325">
                <a:moveTo>
                  <a:pt x="0" y="1075944"/>
                </a:moveTo>
                <a:lnTo>
                  <a:pt x="2383535" y="1075944"/>
                </a:lnTo>
                <a:lnTo>
                  <a:pt x="2383535" y="0"/>
                </a:lnTo>
                <a:lnTo>
                  <a:pt x="0" y="0"/>
                </a:lnTo>
                <a:lnTo>
                  <a:pt x="0" y="1075944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12738" y="2435098"/>
            <a:ext cx="155676" cy="1630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29884" y="1952244"/>
            <a:ext cx="482853" cy="2113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29884" y="1952244"/>
            <a:ext cx="638556" cy="482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29884" y="1952244"/>
            <a:ext cx="638810" cy="2113915"/>
          </a:xfrm>
          <a:custGeom>
            <a:avLst/>
            <a:gdLst/>
            <a:ahLst/>
            <a:cxnLst/>
            <a:rect l="l" t="t" r="r" b="b"/>
            <a:pathLst>
              <a:path w="638809" h="2113915">
                <a:moveTo>
                  <a:pt x="638556" y="482853"/>
                </a:moveTo>
                <a:lnTo>
                  <a:pt x="155701" y="0"/>
                </a:lnTo>
                <a:lnTo>
                  <a:pt x="0" y="0"/>
                </a:lnTo>
                <a:lnTo>
                  <a:pt x="0" y="1630933"/>
                </a:lnTo>
                <a:lnTo>
                  <a:pt x="482853" y="2113787"/>
                </a:lnTo>
                <a:lnTo>
                  <a:pt x="638556" y="2113787"/>
                </a:lnTo>
                <a:lnTo>
                  <a:pt x="638556" y="482853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29884" y="1952244"/>
            <a:ext cx="638810" cy="483234"/>
          </a:xfrm>
          <a:custGeom>
            <a:avLst/>
            <a:gdLst/>
            <a:ahLst/>
            <a:cxnLst/>
            <a:rect l="l" t="t" r="r" b="b"/>
            <a:pathLst>
              <a:path w="638809" h="483235">
                <a:moveTo>
                  <a:pt x="638556" y="482853"/>
                </a:moveTo>
                <a:lnTo>
                  <a:pt x="482853" y="482853"/>
                </a:lnTo>
                <a:lnTo>
                  <a:pt x="0" y="0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2738" y="2435098"/>
            <a:ext cx="0" cy="1631314"/>
          </a:xfrm>
          <a:custGeom>
            <a:avLst/>
            <a:gdLst/>
            <a:ahLst/>
            <a:cxnLst/>
            <a:rect l="l" t="t" r="r" b="b"/>
            <a:pathLst>
              <a:path h="1631314">
                <a:moveTo>
                  <a:pt x="0" y="0"/>
                </a:moveTo>
                <a:lnTo>
                  <a:pt x="0" y="1630933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7548" y="1441703"/>
            <a:ext cx="2915412" cy="3261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2432" y="1441703"/>
            <a:ext cx="1079500" cy="2875915"/>
          </a:xfrm>
          <a:custGeom>
            <a:avLst/>
            <a:gdLst/>
            <a:ahLst/>
            <a:cxnLst/>
            <a:rect l="l" t="t" r="r" b="b"/>
            <a:pathLst>
              <a:path w="1079500" h="2875915">
                <a:moveTo>
                  <a:pt x="1078991" y="901573"/>
                </a:moveTo>
                <a:lnTo>
                  <a:pt x="177418" y="0"/>
                </a:lnTo>
                <a:lnTo>
                  <a:pt x="0" y="0"/>
                </a:lnTo>
                <a:lnTo>
                  <a:pt x="0" y="1974215"/>
                </a:lnTo>
                <a:lnTo>
                  <a:pt x="901572" y="2875788"/>
                </a:lnTo>
                <a:lnTo>
                  <a:pt x="1078991" y="2875788"/>
                </a:lnTo>
                <a:lnTo>
                  <a:pt x="1078991" y="90157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42432" y="1441703"/>
            <a:ext cx="1079500" cy="901700"/>
          </a:xfrm>
          <a:custGeom>
            <a:avLst/>
            <a:gdLst/>
            <a:ahLst/>
            <a:cxnLst/>
            <a:rect l="l" t="t" r="r" b="b"/>
            <a:pathLst>
              <a:path w="1079500" h="901700">
                <a:moveTo>
                  <a:pt x="1078991" y="901573"/>
                </a:moveTo>
                <a:lnTo>
                  <a:pt x="901572" y="901573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44005" y="2343276"/>
            <a:ext cx="0" cy="1974214"/>
          </a:xfrm>
          <a:custGeom>
            <a:avLst/>
            <a:gdLst/>
            <a:ahLst/>
            <a:cxnLst/>
            <a:rect l="l" t="t" r="r" b="b"/>
            <a:pathLst>
              <a:path h="1974214">
                <a:moveTo>
                  <a:pt x="0" y="0"/>
                </a:moveTo>
                <a:lnTo>
                  <a:pt x="0" y="1974215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3721" y="2061972"/>
            <a:ext cx="1121410" cy="78105"/>
          </a:xfrm>
          <a:custGeom>
            <a:avLst/>
            <a:gdLst/>
            <a:ahLst/>
            <a:cxnLst/>
            <a:rect l="l" t="t" r="r" b="b"/>
            <a:pathLst>
              <a:path w="1121410" h="78105">
                <a:moveTo>
                  <a:pt x="1043431" y="0"/>
                </a:moveTo>
                <a:lnTo>
                  <a:pt x="1043431" y="77724"/>
                </a:lnTo>
                <a:lnTo>
                  <a:pt x="1095248" y="51815"/>
                </a:lnTo>
                <a:lnTo>
                  <a:pt x="1056386" y="51815"/>
                </a:lnTo>
                <a:lnTo>
                  <a:pt x="1056386" y="25907"/>
                </a:lnTo>
                <a:lnTo>
                  <a:pt x="1095247" y="25907"/>
                </a:lnTo>
                <a:lnTo>
                  <a:pt x="1043431" y="0"/>
                </a:lnTo>
                <a:close/>
              </a:path>
              <a:path w="1121410" h="78105">
                <a:moveTo>
                  <a:pt x="1043431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043431" y="51815"/>
                </a:lnTo>
                <a:lnTo>
                  <a:pt x="1043431" y="25907"/>
                </a:lnTo>
                <a:close/>
              </a:path>
              <a:path w="1121410" h="78105">
                <a:moveTo>
                  <a:pt x="1095247" y="25907"/>
                </a:moveTo>
                <a:lnTo>
                  <a:pt x="1056386" y="25907"/>
                </a:lnTo>
                <a:lnTo>
                  <a:pt x="1056386" y="51815"/>
                </a:lnTo>
                <a:lnTo>
                  <a:pt x="1095248" y="51815"/>
                </a:lnTo>
                <a:lnTo>
                  <a:pt x="1121155" y="38862"/>
                </a:lnTo>
                <a:lnTo>
                  <a:pt x="1095247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26177" y="4215510"/>
            <a:ext cx="176911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feature</a:t>
            </a:r>
            <a:r>
              <a:rPr sz="2800" b="0" spc="-85" dirty="0">
                <a:latin typeface="Calibri Light"/>
                <a:cs typeface="Calibri Light"/>
              </a:rPr>
              <a:t> </a:t>
            </a:r>
            <a:r>
              <a:rPr sz="2800" b="0" spc="-5" dirty="0">
                <a:latin typeface="Calibri Light"/>
                <a:cs typeface="Calibri Light"/>
              </a:rPr>
              <a:t>map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35017" y="3454908"/>
            <a:ext cx="1906905" cy="78105"/>
          </a:xfrm>
          <a:custGeom>
            <a:avLst/>
            <a:gdLst/>
            <a:ahLst/>
            <a:cxnLst/>
            <a:rect l="l" t="t" r="r" b="b"/>
            <a:pathLst>
              <a:path w="1906904" h="78104">
                <a:moveTo>
                  <a:pt x="1828927" y="0"/>
                </a:moveTo>
                <a:lnTo>
                  <a:pt x="1828927" y="77724"/>
                </a:lnTo>
                <a:lnTo>
                  <a:pt x="1880743" y="51815"/>
                </a:lnTo>
                <a:lnTo>
                  <a:pt x="1841881" y="51815"/>
                </a:lnTo>
                <a:lnTo>
                  <a:pt x="1841881" y="25907"/>
                </a:lnTo>
                <a:lnTo>
                  <a:pt x="1880742" y="25907"/>
                </a:lnTo>
                <a:lnTo>
                  <a:pt x="1828927" y="0"/>
                </a:lnTo>
                <a:close/>
              </a:path>
              <a:path w="1906904" h="78104">
                <a:moveTo>
                  <a:pt x="1828927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828927" y="51815"/>
                </a:lnTo>
                <a:lnTo>
                  <a:pt x="1828927" y="25907"/>
                </a:lnTo>
                <a:close/>
              </a:path>
              <a:path w="1906904" h="78104">
                <a:moveTo>
                  <a:pt x="1880742" y="25907"/>
                </a:moveTo>
                <a:lnTo>
                  <a:pt x="1841881" y="25907"/>
                </a:lnTo>
                <a:lnTo>
                  <a:pt x="1841881" y="51815"/>
                </a:lnTo>
                <a:lnTo>
                  <a:pt x="1880743" y="51815"/>
                </a:lnTo>
                <a:lnTo>
                  <a:pt x="1906651" y="38862"/>
                </a:lnTo>
                <a:lnTo>
                  <a:pt x="1880742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640707" y="3055873"/>
            <a:ext cx="1450340" cy="1196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9070">
              <a:lnSpc>
                <a:spcPct val="100000"/>
              </a:lnSpc>
            </a:pPr>
            <a:r>
              <a:rPr sz="2400" b="0" spc="-25" dirty="0">
                <a:latin typeface="Calibri Light"/>
                <a:cs typeface="Calibri Light"/>
              </a:rPr>
              <a:t>RoI  </a:t>
            </a:r>
            <a:r>
              <a:rPr sz="2400" b="0" dirty="0">
                <a:latin typeface="Calibri Light"/>
                <a:cs typeface="Calibri Light"/>
              </a:rPr>
              <a:t>p</a:t>
            </a:r>
            <a:r>
              <a:rPr sz="2400" b="0" spc="-50" dirty="0">
                <a:latin typeface="Calibri Light"/>
                <a:cs typeface="Calibri Light"/>
              </a:rPr>
              <a:t>r</a:t>
            </a:r>
            <a:r>
              <a:rPr sz="2400" b="0" spc="-5" dirty="0">
                <a:latin typeface="Calibri Light"/>
                <a:cs typeface="Calibri Light"/>
              </a:rPr>
              <a:t>ojection</a:t>
            </a:r>
            <a:endParaRPr sz="2400">
              <a:latin typeface="Calibri Light"/>
              <a:cs typeface="Calibri Light"/>
            </a:endParaRPr>
          </a:p>
          <a:p>
            <a:pPr marL="597535">
              <a:lnSpc>
                <a:spcPct val="100000"/>
              </a:lnSpc>
              <a:spcBef>
                <a:spcPts val="540"/>
              </a:spcBef>
            </a:pPr>
            <a:r>
              <a:rPr sz="2400" dirty="0">
                <a:latin typeface="Consolas"/>
                <a:cs typeface="Consolas"/>
              </a:rPr>
              <a:t>co</a:t>
            </a:r>
            <a:r>
              <a:rPr sz="2400" spc="10" dirty="0">
                <a:latin typeface="Consolas"/>
                <a:cs typeface="Consolas"/>
              </a:rPr>
              <a:t>n</a:t>
            </a:r>
            <a:r>
              <a:rPr sz="2400" dirty="0">
                <a:latin typeface="Consolas"/>
                <a:cs typeface="Consolas"/>
              </a:rPr>
              <a:t>v5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80844" y="1563624"/>
            <a:ext cx="2148840" cy="3122930"/>
          </a:xfrm>
          <a:custGeom>
            <a:avLst/>
            <a:gdLst/>
            <a:ahLst/>
            <a:cxnLst/>
            <a:rect l="l" t="t" r="r" b="b"/>
            <a:pathLst>
              <a:path w="2148840" h="3122929">
                <a:moveTo>
                  <a:pt x="0" y="3122676"/>
                </a:moveTo>
                <a:lnTo>
                  <a:pt x="2148839" y="3122676"/>
                </a:lnTo>
                <a:lnTo>
                  <a:pt x="2148839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640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4654" y="1564386"/>
            <a:ext cx="2150745" cy="3122930"/>
          </a:xfrm>
          <a:custGeom>
            <a:avLst/>
            <a:gdLst/>
            <a:ahLst/>
            <a:cxnLst/>
            <a:rect l="l" t="t" r="r" b="b"/>
            <a:pathLst>
              <a:path w="2150745" h="3122929">
                <a:moveTo>
                  <a:pt x="0" y="3122676"/>
                </a:moveTo>
                <a:lnTo>
                  <a:pt x="2150364" y="3122676"/>
                </a:lnTo>
                <a:lnTo>
                  <a:pt x="2150364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81163" y="3134537"/>
            <a:ext cx="151206" cy="523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71816" y="3025139"/>
            <a:ext cx="109347" cy="632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71816" y="3025139"/>
            <a:ext cx="260603" cy="109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71816" y="3025139"/>
            <a:ext cx="260985" cy="632460"/>
          </a:xfrm>
          <a:custGeom>
            <a:avLst/>
            <a:gdLst/>
            <a:ahLst/>
            <a:cxnLst/>
            <a:rect l="l" t="t" r="r" b="b"/>
            <a:pathLst>
              <a:path w="260984" h="632460">
                <a:moveTo>
                  <a:pt x="260603" y="109347"/>
                </a:moveTo>
                <a:lnTo>
                  <a:pt x="151256" y="0"/>
                </a:lnTo>
                <a:lnTo>
                  <a:pt x="0" y="0"/>
                </a:lnTo>
                <a:lnTo>
                  <a:pt x="0" y="523113"/>
                </a:lnTo>
                <a:lnTo>
                  <a:pt x="109347" y="632460"/>
                </a:lnTo>
                <a:lnTo>
                  <a:pt x="260603" y="632460"/>
                </a:lnTo>
                <a:lnTo>
                  <a:pt x="260603" y="109347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71816" y="3025139"/>
            <a:ext cx="260985" cy="109855"/>
          </a:xfrm>
          <a:custGeom>
            <a:avLst/>
            <a:gdLst/>
            <a:ahLst/>
            <a:cxnLst/>
            <a:rect l="l" t="t" r="r" b="b"/>
            <a:pathLst>
              <a:path w="260984" h="109855">
                <a:moveTo>
                  <a:pt x="260603" y="109347"/>
                </a:moveTo>
                <a:lnTo>
                  <a:pt x="109347" y="109347"/>
                </a:lnTo>
                <a:lnTo>
                  <a:pt x="0" y="0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81163" y="3134486"/>
            <a:ext cx="0" cy="523240"/>
          </a:xfrm>
          <a:custGeom>
            <a:avLst/>
            <a:gdLst/>
            <a:ahLst/>
            <a:cxnLst/>
            <a:rect l="l" t="t" r="r" b="b"/>
            <a:pathLst>
              <a:path h="523239">
                <a:moveTo>
                  <a:pt x="0" y="0"/>
                </a:moveTo>
                <a:lnTo>
                  <a:pt x="0" y="523113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69202" y="3304032"/>
            <a:ext cx="1160780" cy="78105"/>
          </a:xfrm>
          <a:custGeom>
            <a:avLst/>
            <a:gdLst/>
            <a:ahLst/>
            <a:cxnLst/>
            <a:rect l="l" t="t" r="r" b="b"/>
            <a:pathLst>
              <a:path w="1160779" h="78104">
                <a:moveTo>
                  <a:pt x="1082548" y="0"/>
                </a:moveTo>
                <a:lnTo>
                  <a:pt x="1082548" y="77723"/>
                </a:lnTo>
                <a:lnTo>
                  <a:pt x="1134364" y="51815"/>
                </a:lnTo>
                <a:lnTo>
                  <a:pt x="1095502" y="51815"/>
                </a:lnTo>
                <a:lnTo>
                  <a:pt x="1095502" y="25907"/>
                </a:lnTo>
                <a:lnTo>
                  <a:pt x="1134363" y="25907"/>
                </a:lnTo>
                <a:lnTo>
                  <a:pt x="1082548" y="0"/>
                </a:lnTo>
                <a:close/>
              </a:path>
              <a:path w="1160779" h="78104">
                <a:moveTo>
                  <a:pt x="1082548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082548" y="51815"/>
                </a:lnTo>
                <a:lnTo>
                  <a:pt x="1082548" y="25907"/>
                </a:lnTo>
                <a:close/>
              </a:path>
              <a:path w="1160779" h="78104">
                <a:moveTo>
                  <a:pt x="1134363" y="25907"/>
                </a:moveTo>
                <a:lnTo>
                  <a:pt x="1095502" y="25907"/>
                </a:lnTo>
                <a:lnTo>
                  <a:pt x="1095502" y="51815"/>
                </a:lnTo>
                <a:lnTo>
                  <a:pt x="1134364" y="51815"/>
                </a:lnTo>
                <a:lnTo>
                  <a:pt x="1160272" y="38862"/>
                </a:lnTo>
                <a:lnTo>
                  <a:pt x="11343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20814" y="2377059"/>
            <a:ext cx="788035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spc="-20" dirty="0">
                <a:latin typeface="Calibri Light"/>
                <a:cs typeface="Calibri Light"/>
              </a:rPr>
              <a:t>RoI  </a:t>
            </a:r>
            <a:r>
              <a:rPr sz="2000" b="0" dirty="0">
                <a:latin typeface="Calibri Light"/>
                <a:cs typeface="Calibri Light"/>
              </a:rPr>
              <a:t>pooling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20814" y="2986659"/>
            <a:ext cx="52197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dirty="0">
                <a:latin typeface="Calibri Light"/>
                <a:cs typeface="Calibri Light"/>
              </a:rPr>
              <a:t>l</a:t>
            </a:r>
            <a:r>
              <a:rPr sz="2000" b="0" spc="-30" dirty="0">
                <a:latin typeface="Calibri Light"/>
                <a:cs typeface="Calibri Light"/>
              </a:rPr>
              <a:t>a</a:t>
            </a:r>
            <a:r>
              <a:rPr sz="2000" b="0" spc="-20" dirty="0">
                <a:latin typeface="Calibri Light"/>
                <a:cs typeface="Calibri Light"/>
              </a:rPr>
              <a:t>y</a:t>
            </a:r>
            <a:r>
              <a:rPr sz="2000" b="0" dirty="0">
                <a:latin typeface="Calibri Light"/>
                <a:cs typeface="Calibri Light"/>
              </a:rPr>
              <a:t>er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12707" y="2793492"/>
            <a:ext cx="59435" cy="1110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12707" y="2793492"/>
            <a:ext cx="59690" cy="1111250"/>
          </a:xfrm>
          <a:custGeom>
            <a:avLst/>
            <a:gdLst/>
            <a:ahLst/>
            <a:cxnLst/>
            <a:rect l="l" t="t" r="r" b="b"/>
            <a:pathLst>
              <a:path w="59690" h="1111250">
                <a:moveTo>
                  <a:pt x="0" y="1110996"/>
                </a:moveTo>
                <a:lnTo>
                  <a:pt x="59435" y="1110996"/>
                </a:lnTo>
                <a:lnTo>
                  <a:pt x="59435" y="0"/>
                </a:lnTo>
                <a:lnTo>
                  <a:pt x="0" y="0"/>
                </a:lnTo>
                <a:lnTo>
                  <a:pt x="0" y="1110996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33181" y="3310128"/>
            <a:ext cx="781050" cy="78105"/>
          </a:xfrm>
          <a:custGeom>
            <a:avLst/>
            <a:gdLst/>
            <a:ahLst/>
            <a:cxnLst/>
            <a:rect l="l" t="t" r="r" b="b"/>
            <a:pathLst>
              <a:path w="781050" h="78104">
                <a:moveTo>
                  <a:pt x="703199" y="0"/>
                </a:moveTo>
                <a:lnTo>
                  <a:pt x="703199" y="77724"/>
                </a:lnTo>
                <a:lnTo>
                  <a:pt x="755014" y="51816"/>
                </a:lnTo>
                <a:lnTo>
                  <a:pt x="716152" y="51816"/>
                </a:lnTo>
                <a:lnTo>
                  <a:pt x="716152" y="25908"/>
                </a:lnTo>
                <a:lnTo>
                  <a:pt x="755015" y="25908"/>
                </a:lnTo>
                <a:lnTo>
                  <a:pt x="703199" y="0"/>
                </a:lnTo>
                <a:close/>
              </a:path>
              <a:path w="781050" h="78104">
                <a:moveTo>
                  <a:pt x="703199" y="25908"/>
                </a:moveTo>
                <a:lnTo>
                  <a:pt x="0" y="25908"/>
                </a:lnTo>
                <a:lnTo>
                  <a:pt x="0" y="51816"/>
                </a:lnTo>
                <a:lnTo>
                  <a:pt x="703199" y="51816"/>
                </a:lnTo>
                <a:lnTo>
                  <a:pt x="703199" y="25908"/>
                </a:lnTo>
                <a:close/>
              </a:path>
              <a:path w="781050" h="78104">
                <a:moveTo>
                  <a:pt x="755015" y="25908"/>
                </a:moveTo>
                <a:lnTo>
                  <a:pt x="716152" y="25908"/>
                </a:lnTo>
                <a:lnTo>
                  <a:pt x="716152" y="51816"/>
                </a:lnTo>
                <a:lnTo>
                  <a:pt x="755014" y="51816"/>
                </a:lnTo>
                <a:lnTo>
                  <a:pt x="780923" y="38862"/>
                </a:lnTo>
                <a:lnTo>
                  <a:pt x="755015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086090" y="2909189"/>
            <a:ext cx="37465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25" dirty="0">
                <a:latin typeface="Calibri Light"/>
                <a:cs typeface="Calibri Light"/>
              </a:rPr>
              <a:t>F</a:t>
            </a:r>
            <a:r>
              <a:rPr sz="2000" b="0" spc="-5" dirty="0">
                <a:latin typeface="Calibri Light"/>
                <a:cs typeface="Calibri Light"/>
              </a:rPr>
              <a:t>Cs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49945" y="3852164"/>
            <a:ext cx="159067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RoI</a:t>
            </a:r>
            <a:r>
              <a:rPr sz="2800" b="0" spc="-80" dirty="0">
                <a:latin typeface="Calibri Light"/>
                <a:cs typeface="Calibri Light"/>
              </a:rPr>
              <a:t> </a:t>
            </a:r>
            <a:r>
              <a:rPr sz="2800" b="0" spc="-25" dirty="0">
                <a:latin typeface="Calibri Light"/>
                <a:cs typeface="Calibri Light"/>
              </a:rPr>
              <a:t>feature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82178" y="4279138"/>
            <a:ext cx="92710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v</a:t>
            </a:r>
            <a:r>
              <a:rPr sz="2800" b="0" spc="-10" dirty="0">
                <a:latin typeface="Calibri Light"/>
                <a:cs typeface="Calibri Light"/>
              </a:rPr>
              <a:t>ec</a:t>
            </a:r>
            <a:r>
              <a:rPr sz="2800" b="0" spc="-30" dirty="0">
                <a:latin typeface="Calibri Light"/>
                <a:cs typeface="Calibri Light"/>
              </a:rPr>
              <a:t>t</a:t>
            </a:r>
            <a:r>
              <a:rPr sz="2800" b="0" spc="-10" dirty="0">
                <a:latin typeface="Calibri Light"/>
                <a:cs typeface="Calibri Light"/>
              </a:rPr>
              <a:t>or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72906" y="2314194"/>
            <a:ext cx="1187450" cy="1049020"/>
          </a:xfrm>
          <a:custGeom>
            <a:avLst/>
            <a:gdLst/>
            <a:ahLst/>
            <a:cxnLst/>
            <a:rect l="l" t="t" r="r" b="b"/>
            <a:pathLst>
              <a:path w="1187450" h="1049020">
                <a:moveTo>
                  <a:pt x="1135634" y="1022603"/>
                </a:moveTo>
                <a:lnTo>
                  <a:pt x="0" y="1022603"/>
                </a:lnTo>
                <a:lnTo>
                  <a:pt x="0" y="1048511"/>
                </a:lnTo>
                <a:lnTo>
                  <a:pt x="1161542" y="1048511"/>
                </a:lnTo>
                <a:lnTo>
                  <a:pt x="1161542" y="1035557"/>
                </a:lnTo>
                <a:lnTo>
                  <a:pt x="1135634" y="1035557"/>
                </a:lnTo>
                <a:lnTo>
                  <a:pt x="1135634" y="1022603"/>
                </a:lnTo>
                <a:close/>
              </a:path>
              <a:path w="1187450" h="1049020">
                <a:moveTo>
                  <a:pt x="1161542" y="64769"/>
                </a:moveTo>
                <a:lnTo>
                  <a:pt x="1135634" y="64769"/>
                </a:lnTo>
                <a:lnTo>
                  <a:pt x="1135634" y="1035557"/>
                </a:lnTo>
                <a:lnTo>
                  <a:pt x="1148588" y="1022603"/>
                </a:lnTo>
                <a:lnTo>
                  <a:pt x="1161542" y="1022603"/>
                </a:lnTo>
                <a:lnTo>
                  <a:pt x="1161542" y="64769"/>
                </a:lnTo>
                <a:close/>
              </a:path>
              <a:path w="1187450" h="1049020">
                <a:moveTo>
                  <a:pt x="1161542" y="1022603"/>
                </a:moveTo>
                <a:lnTo>
                  <a:pt x="1148588" y="1022603"/>
                </a:lnTo>
                <a:lnTo>
                  <a:pt x="1135634" y="1035557"/>
                </a:lnTo>
                <a:lnTo>
                  <a:pt x="1161542" y="1035557"/>
                </a:lnTo>
                <a:lnTo>
                  <a:pt x="1161542" y="1022603"/>
                </a:lnTo>
                <a:close/>
              </a:path>
              <a:path w="1187450" h="1049020">
                <a:moveTo>
                  <a:pt x="1148588" y="0"/>
                </a:moveTo>
                <a:lnTo>
                  <a:pt x="1109726" y="77723"/>
                </a:lnTo>
                <a:lnTo>
                  <a:pt x="1135634" y="77723"/>
                </a:lnTo>
                <a:lnTo>
                  <a:pt x="1135634" y="64769"/>
                </a:lnTo>
                <a:lnTo>
                  <a:pt x="1180973" y="64769"/>
                </a:lnTo>
                <a:lnTo>
                  <a:pt x="1148588" y="0"/>
                </a:lnTo>
                <a:close/>
              </a:path>
              <a:path w="1187450" h="1049020">
                <a:moveTo>
                  <a:pt x="1180973" y="64769"/>
                </a:moveTo>
                <a:lnTo>
                  <a:pt x="1161542" y="64769"/>
                </a:lnTo>
                <a:lnTo>
                  <a:pt x="1161542" y="77723"/>
                </a:lnTo>
                <a:lnTo>
                  <a:pt x="1187450" y="77723"/>
                </a:lnTo>
                <a:lnTo>
                  <a:pt x="1180973" y="647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508492" y="2234183"/>
            <a:ext cx="477011" cy="79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08492" y="2234183"/>
            <a:ext cx="477520" cy="79375"/>
          </a:xfrm>
          <a:custGeom>
            <a:avLst/>
            <a:gdLst/>
            <a:ahLst/>
            <a:cxnLst/>
            <a:rect l="l" t="t" r="r" b="b"/>
            <a:pathLst>
              <a:path w="477520" h="79375">
                <a:moveTo>
                  <a:pt x="0" y="79248"/>
                </a:moveTo>
                <a:lnTo>
                  <a:pt x="477011" y="79248"/>
                </a:lnTo>
                <a:lnTo>
                  <a:pt x="477011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11283" y="2229611"/>
            <a:ext cx="818387" cy="838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11283" y="2229611"/>
            <a:ext cx="818515" cy="83820"/>
          </a:xfrm>
          <a:custGeom>
            <a:avLst/>
            <a:gdLst/>
            <a:ahLst/>
            <a:cxnLst/>
            <a:rect l="l" t="t" r="r" b="b"/>
            <a:pathLst>
              <a:path w="818515" h="83819">
                <a:moveTo>
                  <a:pt x="0" y="83820"/>
                </a:moveTo>
                <a:lnTo>
                  <a:pt x="818387" y="83820"/>
                </a:lnTo>
                <a:lnTo>
                  <a:pt x="818387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609835" y="1466722"/>
            <a:ext cx="62293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latin typeface="Calibri Light"/>
                <a:cs typeface="Calibri Light"/>
              </a:rPr>
              <a:t>bb</a:t>
            </a:r>
            <a:r>
              <a:rPr sz="2400" b="0" spc="-55" dirty="0">
                <a:latin typeface="Calibri Light"/>
                <a:cs typeface="Calibri Light"/>
              </a:rPr>
              <a:t>o</a:t>
            </a:r>
            <a:r>
              <a:rPr sz="2400" b="0" dirty="0">
                <a:latin typeface="Calibri Light"/>
                <a:cs typeface="Calibri Light"/>
              </a:rPr>
              <a:t>x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64830" y="1435353"/>
            <a:ext cx="72199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i="1" spc="-5" dirty="0">
                <a:latin typeface="Calibri Light"/>
                <a:cs typeface="Calibri Light"/>
              </a:rPr>
              <a:t>O</a:t>
            </a:r>
            <a:r>
              <a:rPr sz="1600" b="0" i="1" spc="-15" dirty="0">
                <a:latin typeface="Calibri Light"/>
                <a:cs typeface="Calibri Light"/>
              </a:rPr>
              <a:t>u</a:t>
            </a:r>
            <a:r>
              <a:rPr sz="1600" b="0" i="1" spc="-5" dirty="0">
                <a:latin typeface="Calibri Light"/>
                <a:cs typeface="Calibri Light"/>
              </a:rPr>
              <a:t>tp</a:t>
            </a:r>
            <a:r>
              <a:rPr sz="1600" b="0" i="1" spc="-15" dirty="0">
                <a:latin typeface="Calibri Light"/>
                <a:cs typeface="Calibri Light"/>
              </a:rPr>
              <a:t>u</a:t>
            </a:r>
            <a:r>
              <a:rPr sz="1600" b="0" i="1" spc="-5" dirty="0">
                <a:latin typeface="Calibri Light"/>
                <a:cs typeface="Calibri Light"/>
              </a:rPr>
              <a:t>t</a:t>
            </a:r>
            <a:r>
              <a:rPr sz="1600" b="0" i="1" spc="-10" dirty="0">
                <a:latin typeface="Calibri Light"/>
                <a:cs typeface="Calibri Light"/>
              </a:rPr>
              <a:t>s</a:t>
            </a:r>
            <a:r>
              <a:rPr sz="1400" b="0" i="1" dirty="0">
                <a:latin typeface="Calibri Light"/>
                <a:cs typeface="Calibri Light"/>
              </a:rPr>
              <a:t>: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08644" y="1832483"/>
            <a:ext cx="2297430" cy="94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39190" algn="l"/>
              </a:tabLst>
            </a:pPr>
            <a:r>
              <a:rPr sz="2400" b="0" spc="-5" dirty="0">
                <a:latin typeface="Calibri Light"/>
                <a:cs typeface="Calibri Light"/>
              </a:rPr>
              <a:t>softmax	</a:t>
            </a:r>
            <a:r>
              <a:rPr sz="2400" b="0" spc="-15" dirty="0">
                <a:latin typeface="Calibri Light"/>
                <a:cs typeface="Calibri Light"/>
              </a:rPr>
              <a:t>regressor</a:t>
            </a:r>
            <a:endParaRPr sz="2400">
              <a:latin typeface="Calibri Light"/>
              <a:cs typeface="Calibri Light"/>
            </a:endParaRPr>
          </a:p>
          <a:p>
            <a:pPr marL="737870">
              <a:lnSpc>
                <a:spcPct val="100000"/>
              </a:lnSpc>
              <a:spcBef>
                <a:spcPts val="1995"/>
              </a:spcBef>
              <a:tabLst>
                <a:tab pos="1922780" algn="l"/>
              </a:tabLst>
            </a:pPr>
            <a:r>
              <a:rPr sz="2000" b="0" spc="-10" dirty="0">
                <a:latin typeface="Calibri Light"/>
                <a:cs typeface="Calibri Light"/>
              </a:rPr>
              <a:t>FC	</a:t>
            </a:r>
            <a:r>
              <a:rPr sz="2000" b="0" spc="-25" dirty="0">
                <a:latin typeface="Calibri Light"/>
                <a:cs typeface="Calibri Light"/>
              </a:rPr>
              <a:t>FC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438258" y="4515104"/>
            <a:ext cx="102361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i="1" spc="-15" dirty="0">
                <a:solidFill>
                  <a:srgbClr val="FF0000"/>
                </a:solidFill>
                <a:latin typeface="Calibri Light"/>
                <a:cs typeface="Calibri Light"/>
              </a:rPr>
              <a:t>For </a:t>
            </a:r>
            <a:r>
              <a:rPr sz="1600" b="0" i="1" spc="-10" dirty="0">
                <a:solidFill>
                  <a:srgbClr val="FF0000"/>
                </a:solidFill>
                <a:latin typeface="Calibri Light"/>
                <a:cs typeface="Calibri Light"/>
              </a:rPr>
              <a:t>each</a:t>
            </a:r>
            <a:r>
              <a:rPr sz="1600" b="0" i="1" spc="-30" dirty="0">
                <a:solidFill>
                  <a:srgbClr val="FF0000"/>
                </a:solidFill>
                <a:latin typeface="Calibri Light"/>
                <a:cs typeface="Calibri Light"/>
              </a:rPr>
              <a:t> </a:t>
            </a:r>
            <a:r>
              <a:rPr sz="1600" b="0" i="1" spc="-15" dirty="0">
                <a:solidFill>
                  <a:srgbClr val="FF0000"/>
                </a:solidFill>
                <a:latin typeface="Calibri Light"/>
                <a:cs typeface="Calibri Light"/>
              </a:rPr>
              <a:t>RoI</a:t>
            </a:r>
            <a:endParaRPr sz="1600" dirty="0">
              <a:solidFill>
                <a:srgbClr val="FF0000"/>
              </a:solidFill>
              <a:latin typeface="Calibri Light"/>
              <a:cs typeface="Calibri Ligh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698992" y="2314194"/>
            <a:ext cx="78105" cy="480695"/>
          </a:xfrm>
          <a:custGeom>
            <a:avLst/>
            <a:gdLst/>
            <a:ahLst/>
            <a:cxnLst/>
            <a:rect l="l" t="t" r="r" b="b"/>
            <a:pathLst>
              <a:path w="78104" h="480694">
                <a:moveTo>
                  <a:pt x="51815" y="64769"/>
                </a:moveTo>
                <a:lnTo>
                  <a:pt x="25907" y="64769"/>
                </a:lnTo>
                <a:lnTo>
                  <a:pt x="25907" y="480313"/>
                </a:lnTo>
                <a:lnTo>
                  <a:pt x="51815" y="480313"/>
                </a:lnTo>
                <a:lnTo>
                  <a:pt x="51815" y="64769"/>
                </a:lnTo>
                <a:close/>
              </a:path>
              <a:path w="78104" h="480694">
                <a:moveTo>
                  <a:pt x="38861" y="0"/>
                </a:moveTo>
                <a:lnTo>
                  <a:pt x="0" y="77723"/>
                </a:lnTo>
                <a:lnTo>
                  <a:pt x="25907" y="77723"/>
                </a:lnTo>
                <a:lnTo>
                  <a:pt x="25907" y="64769"/>
                </a:lnTo>
                <a:lnTo>
                  <a:pt x="71247" y="64769"/>
                </a:lnTo>
                <a:lnTo>
                  <a:pt x="38861" y="0"/>
                </a:lnTo>
                <a:close/>
              </a:path>
              <a:path w="78104" h="480694">
                <a:moveTo>
                  <a:pt x="71247" y="64769"/>
                </a:moveTo>
                <a:lnTo>
                  <a:pt x="51815" y="64769"/>
                </a:lnTo>
                <a:lnTo>
                  <a:pt x="51815" y="77723"/>
                </a:lnTo>
                <a:lnTo>
                  <a:pt x="77724" y="77723"/>
                </a:lnTo>
                <a:lnTo>
                  <a:pt x="71247" y="647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587740" y="2569464"/>
            <a:ext cx="304800" cy="102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87740" y="2569464"/>
            <a:ext cx="304800" cy="102235"/>
          </a:xfrm>
          <a:custGeom>
            <a:avLst/>
            <a:gdLst/>
            <a:ahLst/>
            <a:cxnLst/>
            <a:rect l="l" t="t" r="r" b="b"/>
            <a:pathLst>
              <a:path w="304800" h="102235">
                <a:moveTo>
                  <a:pt x="0" y="102108"/>
                </a:moveTo>
                <a:lnTo>
                  <a:pt x="304800" y="102108"/>
                </a:lnTo>
                <a:lnTo>
                  <a:pt x="304800" y="0"/>
                </a:lnTo>
                <a:lnTo>
                  <a:pt x="0" y="0"/>
                </a:lnTo>
                <a:lnTo>
                  <a:pt x="0" y="102108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758171" y="2564892"/>
            <a:ext cx="304800" cy="1021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58171" y="2564892"/>
            <a:ext cx="304800" cy="102235"/>
          </a:xfrm>
          <a:custGeom>
            <a:avLst/>
            <a:gdLst/>
            <a:ahLst/>
            <a:cxnLst/>
            <a:rect l="l" t="t" r="r" b="b"/>
            <a:pathLst>
              <a:path w="304800" h="102235">
                <a:moveTo>
                  <a:pt x="0" y="102108"/>
                </a:moveTo>
                <a:lnTo>
                  <a:pt x="304800" y="102108"/>
                </a:lnTo>
                <a:lnTo>
                  <a:pt x="304800" y="0"/>
                </a:lnTo>
                <a:lnTo>
                  <a:pt x="0" y="0"/>
                </a:lnTo>
                <a:lnTo>
                  <a:pt x="0" y="102108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83295" y="3197351"/>
            <a:ext cx="102107" cy="303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83295" y="3197351"/>
            <a:ext cx="102235" cy="303530"/>
          </a:xfrm>
          <a:custGeom>
            <a:avLst/>
            <a:gdLst/>
            <a:ahLst/>
            <a:cxnLst/>
            <a:rect l="l" t="t" r="r" b="b"/>
            <a:pathLst>
              <a:path w="102234" h="303529">
                <a:moveTo>
                  <a:pt x="0" y="303275"/>
                </a:moveTo>
                <a:lnTo>
                  <a:pt x="102107" y="303275"/>
                </a:lnTo>
                <a:lnTo>
                  <a:pt x="102107" y="0"/>
                </a:lnTo>
                <a:lnTo>
                  <a:pt x="0" y="0"/>
                </a:lnTo>
                <a:lnTo>
                  <a:pt x="0" y="303275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40852" y="3194304"/>
            <a:ext cx="102107" cy="3032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40852" y="3194304"/>
            <a:ext cx="102235" cy="303530"/>
          </a:xfrm>
          <a:custGeom>
            <a:avLst/>
            <a:gdLst/>
            <a:ahLst/>
            <a:cxnLst/>
            <a:rect l="l" t="t" r="r" b="b"/>
            <a:pathLst>
              <a:path w="102234" h="303529">
                <a:moveTo>
                  <a:pt x="0" y="303275"/>
                </a:moveTo>
                <a:lnTo>
                  <a:pt x="102107" y="303275"/>
                </a:lnTo>
                <a:lnTo>
                  <a:pt x="102107" y="0"/>
                </a:lnTo>
                <a:lnTo>
                  <a:pt x="0" y="0"/>
                </a:lnTo>
                <a:lnTo>
                  <a:pt x="0" y="303275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"/>
          <p:cNvSpPr txBox="1"/>
          <p:nvPr/>
        </p:nvSpPr>
        <p:spPr>
          <a:xfrm>
            <a:off x="3657600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898707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i="0" spc="-20" dirty="0" smtClean="0">
                <a:solidFill>
                  <a:srgbClr val="000000"/>
                </a:solidFill>
              </a:rPr>
              <a:t>Object Proposal/Region Proposal</a:t>
            </a:r>
            <a:endParaRPr i="0" spc="-15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6106377" cy="4715533"/>
          </a:xfrm>
          <a:prstGeom prst="rect">
            <a:avLst/>
          </a:prstGeom>
        </p:spPr>
      </p:pic>
      <p:sp>
        <p:nvSpPr>
          <p:cNvPr id="25" name="object 5"/>
          <p:cNvSpPr txBox="1"/>
          <p:nvPr/>
        </p:nvSpPr>
        <p:spPr>
          <a:xfrm>
            <a:off x="4939664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Image Credit: Piotr Dollar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29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14"/>
          <p:cNvSpPr/>
          <p:nvPr/>
        </p:nvSpPr>
        <p:spPr>
          <a:xfrm>
            <a:off x="457200" y="838200"/>
            <a:ext cx="2915412" cy="3261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val 58"/>
          <p:cNvSpPr/>
          <p:nvPr/>
        </p:nvSpPr>
        <p:spPr>
          <a:xfrm>
            <a:off x="480060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71985" y="848436"/>
            <a:ext cx="7620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bject 19"/>
          <p:cNvSpPr txBox="1"/>
          <p:nvPr/>
        </p:nvSpPr>
        <p:spPr>
          <a:xfrm>
            <a:off x="4784090" y="2902026"/>
            <a:ext cx="1769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spc="-25" dirty="0" err="1" smtClean="0">
                <a:latin typeface="Calibri Light"/>
                <a:cs typeface="Calibri Light"/>
              </a:rPr>
              <a:t>Conv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4648200" y="848436"/>
            <a:ext cx="19050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541020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566864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5927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41020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566864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5927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541020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566864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5927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5410200" y="1823585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5410200" y="20838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5410200" y="239020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/>
          <p:cNvSpPr/>
          <p:nvPr/>
        </p:nvSpPr>
        <p:spPr>
          <a:xfrm>
            <a:off x="5638800" y="1828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638800" y="208903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5638800" y="239542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5927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5927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5927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6308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/>
          <p:nvPr/>
        </p:nvSpPr>
        <p:spPr>
          <a:xfrm>
            <a:off x="6308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6308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6308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6308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6308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506857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506857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506857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/>
          <p:nvPr/>
        </p:nvSpPr>
        <p:spPr>
          <a:xfrm>
            <a:off x="506857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06857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/>
          <p:cNvSpPr/>
          <p:nvPr/>
        </p:nvSpPr>
        <p:spPr>
          <a:xfrm>
            <a:off x="506857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473392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/>
          <p:cNvSpPr/>
          <p:nvPr/>
        </p:nvSpPr>
        <p:spPr>
          <a:xfrm>
            <a:off x="473392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473392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4733925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4733925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4733925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Straight Connector 142"/>
          <p:cNvCxnSpPr>
            <a:endCxn id="136" idx="0"/>
          </p:cNvCxnSpPr>
          <p:nvPr/>
        </p:nvCxnSpPr>
        <p:spPr>
          <a:xfrm>
            <a:off x="1233985" y="848436"/>
            <a:ext cx="3576140" cy="8382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endCxn id="136" idx="3"/>
          </p:cNvCxnSpPr>
          <p:nvPr/>
        </p:nvCxnSpPr>
        <p:spPr>
          <a:xfrm flipV="1">
            <a:off x="1233985" y="1062338"/>
            <a:ext cx="3522258" cy="47189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40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14"/>
          <p:cNvSpPr/>
          <p:nvPr/>
        </p:nvSpPr>
        <p:spPr>
          <a:xfrm>
            <a:off x="457200" y="838200"/>
            <a:ext cx="2915412" cy="3261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648200" y="848436"/>
            <a:ext cx="19050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41020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95400" y="932256"/>
            <a:ext cx="1295400" cy="16687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5" name="object 19"/>
          <p:cNvSpPr txBox="1"/>
          <p:nvPr/>
        </p:nvSpPr>
        <p:spPr>
          <a:xfrm>
            <a:off x="4784090" y="2902026"/>
            <a:ext cx="1769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spc="-25" dirty="0" err="1" smtClean="0">
                <a:latin typeface="Calibri Light"/>
                <a:cs typeface="Calibri Light"/>
              </a:rPr>
              <a:t>Conv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6864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27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1020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6864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27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1020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6864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27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10200" y="1823585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0200" y="20838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10200" y="239020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38800" y="1828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38800" y="208903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38800" y="239542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27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27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27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08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08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8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08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08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08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6857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6857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06857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6857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6857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6857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3392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3392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3392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733925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733925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33925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113155" y="2409574"/>
            <a:ext cx="1630045" cy="1552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14"/>
          <p:cNvSpPr/>
          <p:nvPr/>
        </p:nvSpPr>
        <p:spPr>
          <a:xfrm>
            <a:off x="457200" y="838200"/>
            <a:ext cx="2915412" cy="32613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4648200" y="848436"/>
            <a:ext cx="1905000" cy="1752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541020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295400" y="932256"/>
            <a:ext cx="1295400" cy="16687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65" name="object 19"/>
          <p:cNvSpPr txBox="1"/>
          <p:nvPr/>
        </p:nvSpPr>
        <p:spPr>
          <a:xfrm>
            <a:off x="4784090" y="2902026"/>
            <a:ext cx="1769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spc="-25" dirty="0" err="1" smtClean="0">
                <a:latin typeface="Calibri Light"/>
                <a:cs typeface="Calibri Light"/>
              </a:rPr>
              <a:t>Conv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9" name="Oval 8"/>
          <p:cNvSpPr/>
          <p:nvPr/>
        </p:nvSpPr>
        <p:spPr>
          <a:xfrm>
            <a:off x="566864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27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1020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6864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927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41020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6864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27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410200" y="1823585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0200" y="208381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410200" y="239020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638800" y="1828800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638800" y="208903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38800" y="2395421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927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927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27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30809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30809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30809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30809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30809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0809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068570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68570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068570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068570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068570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068570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733925" y="932256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733925" y="119248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33925" y="1498877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4733925" y="1842953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4733925" y="210318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33925" y="2409574"/>
            <a:ext cx="152400" cy="152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219201" y="2409574"/>
            <a:ext cx="1600200" cy="15528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86173" y="848436"/>
            <a:ext cx="1905000" cy="1752600"/>
            <a:chOff x="7486173" y="848436"/>
            <a:chExt cx="1905000" cy="1752600"/>
          </a:xfrm>
        </p:grpSpPr>
        <p:sp>
          <p:nvSpPr>
            <p:cNvPr id="47" name="Rectangle 46"/>
            <p:cNvSpPr/>
            <p:nvPr/>
          </p:nvSpPr>
          <p:spPr>
            <a:xfrm>
              <a:off x="7486173" y="848436"/>
              <a:ext cx="1905000" cy="1752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8248173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506618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8765063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8248173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8506618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8765063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8248173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8506618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8765063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171973" y="890346"/>
              <a:ext cx="838200" cy="86225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248173" y="1823585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8248173" y="208381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8248173" y="239020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8476773" y="1828800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8476773" y="2089031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8476773" y="2395421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8765063" y="1842953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8765063" y="210318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8765063" y="240957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9146063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9146063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/>
            <p:cNvSpPr/>
            <p:nvPr/>
          </p:nvSpPr>
          <p:spPr>
            <a:xfrm>
              <a:off x="9146063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/>
            <p:nvPr/>
          </p:nvSpPr>
          <p:spPr>
            <a:xfrm>
              <a:off x="9146063" y="1842953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9146063" y="210318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9146063" y="240957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7906543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7906543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7906543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7906543" y="1842953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7906543" y="210318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/>
            <p:nvPr/>
          </p:nvSpPr>
          <p:spPr>
            <a:xfrm>
              <a:off x="7906543" y="240957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7571898" y="932256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7571898" y="119248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7571898" y="1498877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7571898" y="1842953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7571898" y="210318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7571898" y="2409574"/>
              <a:ext cx="152400" cy="1524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8077200" y="1452719"/>
              <a:ext cx="1219200" cy="8894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90" name="object 19"/>
          <p:cNvSpPr txBox="1"/>
          <p:nvPr/>
        </p:nvSpPr>
        <p:spPr>
          <a:xfrm>
            <a:off x="8897064" y="3884116"/>
            <a:ext cx="176911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800" spc="-25" dirty="0" smtClean="0">
                <a:latin typeface="Calibri Light"/>
                <a:cs typeface="Calibri Light"/>
              </a:rPr>
              <a:t>ROI Pooling</a:t>
            </a:r>
            <a:endParaRPr sz="2800" dirty="0">
              <a:latin typeface="Calibri Light"/>
              <a:cs typeface="Calibri Ligh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943348" y="1239379"/>
            <a:ext cx="1181852" cy="1122821"/>
            <a:chOff x="9943348" y="1239379"/>
            <a:chExt cx="1181852" cy="1122821"/>
          </a:xfrm>
        </p:grpSpPr>
        <p:sp>
          <p:nvSpPr>
            <p:cNvPr id="91" name="Rectangle 90"/>
            <p:cNvSpPr/>
            <p:nvPr/>
          </p:nvSpPr>
          <p:spPr>
            <a:xfrm>
              <a:off x="9943348" y="1239379"/>
              <a:ext cx="838200" cy="862254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287000" y="1499946"/>
              <a:ext cx="838200" cy="862254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11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898707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i="0" dirty="0" smtClean="0">
                <a:solidFill>
                  <a:srgbClr val="000000"/>
                </a:solidFill>
                <a:latin typeface="Calibri Light"/>
                <a:cs typeface="Calibri Light"/>
              </a:rPr>
              <a:t>Fast R-CNN</a:t>
            </a:r>
            <a:endParaRPr i="0" dirty="0">
              <a:solidFill>
                <a:srgbClr val="000000"/>
              </a:solidFill>
              <a:latin typeface="Calibri Light"/>
              <a:cs typeface="Calibri Ligh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0" y="1440180"/>
            <a:ext cx="3505200" cy="3342640"/>
          </a:xfrm>
          <a:custGeom>
            <a:avLst/>
            <a:gdLst/>
            <a:ahLst/>
            <a:cxnLst/>
            <a:rect l="l" t="t" r="r" b="b"/>
            <a:pathLst>
              <a:path w="3505200" h="3342640">
                <a:moveTo>
                  <a:pt x="0" y="3342132"/>
                </a:moveTo>
                <a:lnTo>
                  <a:pt x="3505200" y="3342132"/>
                </a:lnTo>
                <a:lnTo>
                  <a:pt x="3505200" y="0"/>
                </a:lnTo>
                <a:lnTo>
                  <a:pt x="0" y="0"/>
                </a:lnTo>
                <a:lnTo>
                  <a:pt x="0" y="3342132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56582" y="1696846"/>
            <a:ext cx="1080770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0" dirty="0">
                <a:latin typeface="Calibri Light"/>
                <a:cs typeface="Calibri Light"/>
              </a:rPr>
              <a:t>Deep  </a:t>
            </a:r>
            <a:r>
              <a:rPr sz="2400" b="0" spc="-5" dirty="0">
                <a:latin typeface="Calibri Light"/>
                <a:cs typeface="Calibri Light"/>
              </a:rPr>
              <a:t>Co</a:t>
            </a:r>
            <a:r>
              <a:rPr sz="2400" b="0" spc="-40" dirty="0">
                <a:latin typeface="Calibri Light"/>
                <a:cs typeface="Calibri Light"/>
              </a:rPr>
              <a:t>n</a:t>
            </a:r>
            <a:r>
              <a:rPr sz="2400" b="0" dirty="0">
                <a:latin typeface="Calibri Light"/>
                <a:cs typeface="Calibri Light"/>
              </a:rPr>
              <a:t>vNet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32064" y="1441703"/>
            <a:ext cx="2383790" cy="1076325"/>
          </a:xfrm>
          <a:custGeom>
            <a:avLst/>
            <a:gdLst/>
            <a:ahLst/>
            <a:cxnLst/>
            <a:rect l="l" t="t" r="r" b="b"/>
            <a:pathLst>
              <a:path w="2383790" h="1076325">
                <a:moveTo>
                  <a:pt x="0" y="1075944"/>
                </a:moveTo>
                <a:lnTo>
                  <a:pt x="2383535" y="1075944"/>
                </a:lnTo>
                <a:lnTo>
                  <a:pt x="2383535" y="0"/>
                </a:lnTo>
                <a:lnTo>
                  <a:pt x="0" y="0"/>
                </a:lnTo>
                <a:lnTo>
                  <a:pt x="0" y="1075944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12738" y="2435098"/>
            <a:ext cx="155676" cy="16309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29884" y="1952244"/>
            <a:ext cx="482853" cy="2113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29884" y="1952244"/>
            <a:ext cx="638556" cy="482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29884" y="1952244"/>
            <a:ext cx="638810" cy="2113915"/>
          </a:xfrm>
          <a:custGeom>
            <a:avLst/>
            <a:gdLst/>
            <a:ahLst/>
            <a:cxnLst/>
            <a:rect l="l" t="t" r="r" b="b"/>
            <a:pathLst>
              <a:path w="638809" h="2113915">
                <a:moveTo>
                  <a:pt x="638556" y="482853"/>
                </a:moveTo>
                <a:lnTo>
                  <a:pt x="155701" y="0"/>
                </a:lnTo>
                <a:lnTo>
                  <a:pt x="0" y="0"/>
                </a:lnTo>
                <a:lnTo>
                  <a:pt x="0" y="1630933"/>
                </a:lnTo>
                <a:lnTo>
                  <a:pt x="482853" y="2113787"/>
                </a:lnTo>
                <a:lnTo>
                  <a:pt x="638556" y="2113787"/>
                </a:lnTo>
                <a:lnTo>
                  <a:pt x="638556" y="482853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29884" y="1952244"/>
            <a:ext cx="638810" cy="483234"/>
          </a:xfrm>
          <a:custGeom>
            <a:avLst/>
            <a:gdLst/>
            <a:ahLst/>
            <a:cxnLst/>
            <a:rect l="l" t="t" r="r" b="b"/>
            <a:pathLst>
              <a:path w="638809" h="483235">
                <a:moveTo>
                  <a:pt x="638556" y="482853"/>
                </a:moveTo>
                <a:lnTo>
                  <a:pt x="482853" y="482853"/>
                </a:lnTo>
                <a:lnTo>
                  <a:pt x="0" y="0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12738" y="2435098"/>
            <a:ext cx="0" cy="1631314"/>
          </a:xfrm>
          <a:custGeom>
            <a:avLst/>
            <a:gdLst/>
            <a:ahLst/>
            <a:cxnLst/>
            <a:rect l="l" t="t" r="r" b="b"/>
            <a:pathLst>
              <a:path h="1631314">
                <a:moveTo>
                  <a:pt x="0" y="0"/>
                </a:moveTo>
                <a:lnTo>
                  <a:pt x="0" y="1630933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7548" y="1441703"/>
            <a:ext cx="2915412" cy="3261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42432" y="1441703"/>
            <a:ext cx="1079500" cy="2875915"/>
          </a:xfrm>
          <a:custGeom>
            <a:avLst/>
            <a:gdLst/>
            <a:ahLst/>
            <a:cxnLst/>
            <a:rect l="l" t="t" r="r" b="b"/>
            <a:pathLst>
              <a:path w="1079500" h="2875915">
                <a:moveTo>
                  <a:pt x="1078991" y="901573"/>
                </a:moveTo>
                <a:lnTo>
                  <a:pt x="177418" y="0"/>
                </a:lnTo>
                <a:lnTo>
                  <a:pt x="0" y="0"/>
                </a:lnTo>
                <a:lnTo>
                  <a:pt x="0" y="1974215"/>
                </a:lnTo>
                <a:lnTo>
                  <a:pt x="901572" y="2875788"/>
                </a:lnTo>
                <a:lnTo>
                  <a:pt x="1078991" y="2875788"/>
                </a:lnTo>
                <a:lnTo>
                  <a:pt x="1078991" y="901573"/>
                </a:lnTo>
                <a:close/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42432" y="1441703"/>
            <a:ext cx="1079500" cy="901700"/>
          </a:xfrm>
          <a:custGeom>
            <a:avLst/>
            <a:gdLst/>
            <a:ahLst/>
            <a:cxnLst/>
            <a:rect l="l" t="t" r="r" b="b"/>
            <a:pathLst>
              <a:path w="1079500" h="901700">
                <a:moveTo>
                  <a:pt x="1078991" y="901573"/>
                </a:moveTo>
                <a:lnTo>
                  <a:pt x="901572" y="901573"/>
                </a:ln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44005" y="2343276"/>
            <a:ext cx="0" cy="1974214"/>
          </a:xfrm>
          <a:custGeom>
            <a:avLst/>
            <a:gdLst/>
            <a:ahLst/>
            <a:cxnLst/>
            <a:rect l="l" t="t" r="r" b="b"/>
            <a:pathLst>
              <a:path h="1974214">
                <a:moveTo>
                  <a:pt x="0" y="0"/>
                </a:moveTo>
                <a:lnTo>
                  <a:pt x="0" y="1974215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33721" y="2061972"/>
            <a:ext cx="1121410" cy="78105"/>
          </a:xfrm>
          <a:custGeom>
            <a:avLst/>
            <a:gdLst/>
            <a:ahLst/>
            <a:cxnLst/>
            <a:rect l="l" t="t" r="r" b="b"/>
            <a:pathLst>
              <a:path w="1121410" h="78105">
                <a:moveTo>
                  <a:pt x="1043431" y="0"/>
                </a:moveTo>
                <a:lnTo>
                  <a:pt x="1043431" y="77724"/>
                </a:lnTo>
                <a:lnTo>
                  <a:pt x="1095248" y="51815"/>
                </a:lnTo>
                <a:lnTo>
                  <a:pt x="1056386" y="51815"/>
                </a:lnTo>
                <a:lnTo>
                  <a:pt x="1056386" y="25907"/>
                </a:lnTo>
                <a:lnTo>
                  <a:pt x="1095247" y="25907"/>
                </a:lnTo>
                <a:lnTo>
                  <a:pt x="1043431" y="0"/>
                </a:lnTo>
                <a:close/>
              </a:path>
              <a:path w="1121410" h="78105">
                <a:moveTo>
                  <a:pt x="1043431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043431" y="51815"/>
                </a:lnTo>
                <a:lnTo>
                  <a:pt x="1043431" y="25907"/>
                </a:lnTo>
                <a:close/>
              </a:path>
              <a:path w="1121410" h="78105">
                <a:moveTo>
                  <a:pt x="1095247" y="25907"/>
                </a:moveTo>
                <a:lnTo>
                  <a:pt x="1056386" y="25907"/>
                </a:lnTo>
                <a:lnTo>
                  <a:pt x="1056386" y="51815"/>
                </a:lnTo>
                <a:lnTo>
                  <a:pt x="1095248" y="51815"/>
                </a:lnTo>
                <a:lnTo>
                  <a:pt x="1121155" y="38862"/>
                </a:lnTo>
                <a:lnTo>
                  <a:pt x="1095247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26177" y="4215510"/>
            <a:ext cx="176911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feature</a:t>
            </a:r>
            <a:r>
              <a:rPr sz="2800" b="0" spc="-85" dirty="0">
                <a:latin typeface="Calibri Light"/>
                <a:cs typeface="Calibri Light"/>
              </a:rPr>
              <a:t> </a:t>
            </a:r>
            <a:r>
              <a:rPr sz="2800" b="0" spc="-5" dirty="0">
                <a:latin typeface="Calibri Light"/>
                <a:cs typeface="Calibri Light"/>
              </a:rPr>
              <a:t>map</a:t>
            </a:r>
            <a:endParaRPr sz="2800" dirty="0">
              <a:latin typeface="Calibri Light"/>
              <a:cs typeface="Calibri Ligh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35017" y="3454908"/>
            <a:ext cx="1906905" cy="78105"/>
          </a:xfrm>
          <a:custGeom>
            <a:avLst/>
            <a:gdLst/>
            <a:ahLst/>
            <a:cxnLst/>
            <a:rect l="l" t="t" r="r" b="b"/>
            <a:pathLst>
              <a:path w="1906904" h="78104">
                <a:moveTo>
                  <a:pt x="1828927" y="0"/>
                </a:moveTo>
                <a:lnTo>
                  <a:pt x="1828927" y="77724"/>
                </a:lnTo>
                <a:lnTo>
                  <a:pt x="1880743" y="51815"/>
                </a:lnTo>
                <a:lnTo>
                  <a:pt x="1841881" y="51815"/>
                </a:lnTo>
                <a:lnTo>
                  <a:pt x="1841881" y="25907"/>
                </a:lnTo>
                <a:lnTo>
                  <a:pt x="1880742" y="25907"/>
                </a:lnTo>
                <a:lnTo>
                  <a:pt x="1828927" y="0"/>
                </a:lnTo>
                <a:close/>
              </a:path>
              <a:path w="1906904" h="78104">
                <a:moveTo>
                  <a:pt x="1828927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828927" y="51815"/>
                </a:lnTo>
                <a:lnTo>
                  <a:pt x="1828927" y="25907"/>
                </a:lnTo>
                <a:close/>
              </a:path>
              <a:path w="1906904" h="78104">
                <a:moveTo>
                  <a:pt x="1880742" y="25907"/>
                </a:moveTo>
                <a:lnTo>
                  <a:pt x="1841881" y="25907"/>
                </a:lnTo>
                <a:lnTo>
                  <a:pt x="1841881" y="51815"/>
                </a:lnTo>
                <a:lnTo>
                  <a:pt x="1880743" y="51815"/>
                </a:lnTo>
                <a:lnTo>
                  <a:pt x="1906651" y="38862"/>
                </a:lnTo>
                <a:lnTo>
                  <a:pt x="1880742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640707" y="3055873"/>
            <a:ext cx="1450340" cy="1196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9070">
              <a:lnSpc>
                <a:spcPct val="100000"/>
              </a:lnSpc>
            </a:pPr>
            <a:r>
              <a:rPr sz="2400" b="0" spc="-25" dirty="0">
                <a:latin typeface="Calibri Light"/>
                <a:cs typeface="Calibri Light"/>
              </a:rPr>
              <a:t>RoI  </a:t>
            </a:r>
            <a:r>
              <a:rPr sz="2400" b="0" dirty="0">
                <a:latin typeface="Calibri Light"/>
                <a:cs typeface="Calibri Light"/>
              </a:rPr>
              <a:t>p</a:t>
            </a:r>
            <a:r>
              <a:rPr sz="2400" b="0" spc="-50" dirty="0">
                <a:latin typeface="Calibri Light"/>
                <a:cs typeface="Calibri Light"/>
              </a:rPr>
              <a:t>r</a:t>
            </a:r>
            <a:r>
              <a:rPr sz="2400" b="0" spc="-5" dirty="0">
                <a:latin typeface="Calibri Light"/>
                <a:cs typeface="Calibri Light"/>
              </a:rPr>
              <a:t>ojection</a:t>
            </a:r>
            <a:endParaRPr sz="2400">
              <a:latin typeface="Calibri Light"/>
              <a:cs typeface="Calibri Light"/>
            </a:endParaRPr>
          </a:p>
          <a:p>
            <a:pPr marL="597535">
              <a:lnSpc>
                <a:spcPct val="100000"/>
              </a:lnSpc>
              <a:spcBef>
                <a:spcPts val="540"/>
              </a:spcBef>
            </a:pPr>
            <a:r>
              <a:rPr sz="2400" dirty="0">
                <a:latin typeface="Consolas"/>
                <a:cs typeface="Consolas"/>
              </a:rPr>
              <a:t>co</a:t>
            </a:r>
            <a:r>
              <a:rPr sz="2400" spc="10" dirty="0">
                <a:latin typeface="Consolas"/>
                <a:cs typeface="Consolas"/>
              </a:rPr>
              <a:t>n</a:t>
            </a:r>
            <a:r>
              <a:rPr sz="2400" dirty="0">
                <a:latin typeface="Consolas"/>
                <a:cs typeface="Consolas"/>
              </a:rPr>
              <a:t>v5</a:t>
            </a:r>
            <a:endParaRPr sz="2400">
              <a:latin typeface="Consolas"/>
              <a:cs typeface="Consola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80844" y="1563624"/>
            <a:ext cx="2148840" cy="3122930"/>
          </a:xfrm>
          <a:custGeom>
            <a:avLst/>
            <a:gdLst/>
            <a:ahLst/>
            <a:cxnLst/>
            <a:rect l="l" t="t" r="r" b="b"/>
            <a:pathLst>
              <a:path w="2148840" h="3122929">
                <a:moveTo>
                  <a:pt x="0" y="3122676"/>
                </a:moveTo>
                <a:lnTo>
                  <a:pt x="2148839" y="3122676"/>
                </a:lnTo>
                <a:lnTo>
                  <a:pt x="2148839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640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84654" y="1564386"/>
            <a:ext cx="2150745" cy="3122930"/>
          </a:xfrm>
          <a:custGeom>
            <a:avLst/>
            <a:gdLst/>
            <a:ahLst/>
            <a:cxnLst/>
            <a:rect l="l" t="t" r="r" b="b"/>
            <a:pathLst>
              <a:path w="2150745" h="3122929">
                <a:moveTo>
                  <a:pt x="0" y="3122676"/>
                </a:moveTo>
                <a:lnTo>
                  <a:pt x="2150364" y="3122676"/>
                </a:lnTo>
                <a:lnTo>
                  <a:pt x="2150364" y="0"/>
                </a:lnTo>
                <a:lnTo>
                  <a:pt x="0" y="0"/>
                </a:lnTo>
                <a:lnTo>
                  <a:pt x="0" y="3122676"/>
                </a:lnTo>
                <a:close/>
              </a:path>
            </a:pathLst>
          </a:custGeom>
          <a:ln w="38099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81163" y="3134537"/>
            <a:ext cx="151206" cy="5230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71816" y="3025139"/>
            <a:ext cx="109347" cy="632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671816" y="3025139"/>
            <a:ext cx="260603" cy="1093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671816" y="3025139"/>
            <a:ext cx="260985" cy="632460"/>
          </a:xfrm>
          <a:custGeom>
            <a:avLst/>
            <a:gdLst/>
            <a:ahLst/>
            <a:cxnLst/>
            <a:rect l="l" t="t" r="r" b="b"/>
            <a:pathLst>
              <a:path w="260984" h="632460">
                <a:moveTo>
                  <a:pt x="260603" y="109347"/>
                </a:moveTo>
                <a:lnTo>
                  <a:pt x="151256" y="0"/>
                </a:lnTo>
                <a:lnTo>
                  <a:pt x="0" y="0"/>
                </a:lnTo>
                <a:lnTo>
                  <a:pt x="0" y="523113"/>
                </a:lnTo>
                <a:lnTo>
                  <a:pt x="109347" y="632460"/>
                </a:lnTo>
                <a:lnTo>
                  <a:pt x="260603" y="632460"/>
                </a:lnTo>
                <a:lnTo>
                  <a:pt x="260603" y="109347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71816" y="3025139"/>
            <a:ext cx="260985" cy="109855"/>
          </a:xfrm>
          <a:custGeom>
            <a:avLst/>
            <a:gdLst/>
            <a:ahLst/>
            <a:cxnLst/>
            <a:rect l="l" t="t" r="r" b="b"/>
            <a:pathLst>
              <a:path w="260984" h="109855">
                <a:moveTo>
                  <a:pt x="260603" y="109347"/>
                </a:moveTo>
                <a:lnTo>
                  <a:pt x="109347" y="109347"/>
                </a:lnTo>
                <a:lnTo>
                  <a:pt x="0" y="0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781163" y="3134486"/>
            <a:ext cx="0" cy="523240"/>
          </a:xfrm>
          <a:custGeom>
            <a:avLst/>
            <a:gdLst/>
            <a:ahLst/>
            <a:cxnLst/>
            <a:rect l="l" t="t" r="r" b="b"/>
            <a:pathLst>
              <a:path h="523239">
                <a:moveTo>
                  <a:pt x="0" y="0"/>
                </a:moveTo>
                <a:lnTo>
                  <a:pt x="0" y="523113"/>
                </a:lnTo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569202" y="3304032"/>
            <a:ext cx="1160780" cy="78105"/>
          </a:xfrm>
          <a:custGeom>
            <a:avLst/>
            <a:gdLst/>
            <a:ahLst/>
            <a:cxnLst/>
            <a:rect l="l" t="t" r="r" b="b"/>
            <a:pathLst>
              <a:path w="1160779" h="78104">
                <a:moveTo>
                  <a:pt x="1082548" y="0"/>
                </a:moveTo>
                <a:lnTo>
                  <a:pt x="1082548" y="77723"/>
                </a:lnTo>
                <a:lnTo>
                  <a:pt x="1134364" y="51815"/>
                </a:lnTo>
                <a:lnTo>
                  <a:pt x="1095502" y="51815"/>
                </a:lnTo>
                <a:lnTo>
                  <a:pt x="1095502" y="25907"/>
                </a:lnTo>
                <a:lnTo>
                  <a:pt x="1134363" y="25907"/>
                </a:lnTo>
                <a:lnTo>
                  <a:pt x="1082548" y="0"/>
                </a:lnTo>
                <a:close/>
              </a:path>
              <a:path w="1160779" h="78104">
                <a:moveTo>
                  <a:pt x="1082548" y="25907"/>
                </a:moveTo>
                <a:lnTo>
                  <a:pt x="0" y="25907"/>
                </a:lnTo>
                <a:lnTo>
                  <a:pt x="0" y="51815"/>
                </a:lnTo>
                <a:lnTo>
                  <a:pt x="1082548" y="51815"/>
                </a:lnTo>
                <a:lnTo>
                  <a:pt x="1082548" y="25907"/>
                </a:lnTo>
                <a:close/>
              </a:path>
              <a:path w="1160779" h="78104">
                <a:moveTo>
                  <a:pt x="1134363" y="25907"/>
                </a:moveTo>
                <a:lnTo>
                  <a:pt x="1095502" y="25907"/>
                </a:lnTo>
                <a:lnTo>
                  <a:pt x="1095502" y="51815"/>
                </a:lnTo>
                <a:lnTo>
                  <a:pt x="1134364" y="51815"/>
                </a:lnTo>
                <a:lnTo>
                  <a:pt x="1160272" y="38862"/>
                </a:lnTo>
                <a:lnTo>
                  <a:pt x="1134363" y="25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020814" y="2377059"/>
            <a:ext cx="788035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b="0" spc="-20" dirty="0">
                <a:latin typeface="Calibri Light"/>
                <a:cs typeface="Calibri Light"/>
              </a:rPr>
              <a:t>RoI  </a:t>
            </a:r>
            <a:r>
              <a:rPr sz="2000" b="0" dirty="0">
                <a:latin typeface="Calibri Light"/>
                <a:cs typeface="Calibri Light"/>
              </a:rPr>
              <a:t>pooling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20814" y="2986659"/>
            <a:ext cx="52197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dirty="0">
                <a:latin typeface="Calibri Light"/>
                <a:cs typeface="Calibri Light"/>
              </a:rPr>
              <a:t>l</a:t>
            </a:r>
            <a:r>
              <a:rPr sz="2000" b="0" spc="-30" dirty="0">
                <a:latin typeface="Calibri Light"/>
                <a:cs typeface="Calibri Light"/>
              </a:rPr>
              <a:t>a</a:t>
            </a:r>
            <a:r>
              <a:rPr sz="2000" b="0" spc="-20" dirty="0">
                <a:latin typeface="Calibri Light"/>
                <a:cs typeface="Calibri Light"/>
              </a:rPr>
              <a:t>y</a:t>
            </a:r>
            <a:r>
              <a:rPr sz="2000" b="0" dirty="0">
                <a:latin typeface="Calibri Light"/>
                <a:cs typeface="Calibri Light"/>
              </a:rPr>
              <a:t>er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712707" y="2793492"/>
            <a:ext cx="59435" cy="11109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712707" y="2793492"/>
            <a:ext cx="59690" cy="1111250"/>
          </a:xfrm>
          <a:custGeom>
            <a:avLst/>
            <a:gdLst/>
            <a:ahLst/>
            <a:cxnLst/>
            <a:rect l="l" t="t" r="r" b="b"/>
            <a:pathLst>
              <a:path w="59690" h="1111250">
                <a:moveTo>
                  <a:pt x="0" y="1110996"/>
                </a:moveTo>
                <a:lnTo>
                  <a:pt x="59435" y="1110996"/>
                </a:lnTo>
                <a:lnTo>
                  <a:pt x="59435" y="0"/>
                </a:lnTo>
                <a:lnTo>
                  <a:pt x="0" y="0"/>
                </a:lnTo>
                <a:lnTo>
                  <a:pt x="0" y="1110996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33181" y="3310128"/>
            <a:ext cx="781050" cy="78105"/>
          </a:xfrm>
          <a:custGeom>
            <a:avLst/>
            <a:gdLst/>
            <a:ahLst/>
            <a:cxnLst/>
            <a:rect l="l" t="t" r="r" b="b"/>
            <a:pathLst>
              <a:path w="781050" h="78104">
                <a:moveTo>
                  <a:pt x="703199" y="0"/>
                </a:moveTo>
                <a:lnTo>
                  <a:pt x="703199" y="77724"/>
                </a:lnTo>
                <a:lnTo>
                  <a:pt x="755014" y="51816"/>
                </a:lnTo>
                <a:lnTo>
                  <a:pt x="716152" y="51816"/>
                </a:lnTo>
                <a:lnTo>
                  <a:pt x="716152" y="25908"/>
                </a:lnTo>
                <a:lnTo>
                  <a:pt x="755015" y="25908"/>
                </a:lnTo>
                <a:lnTo>
                  <a:pt x="703199" y="0"/>
                </a:lnTo>
                <a:close/>
              </a:path>
              <a:path w="781050" h="78104">
                <a:moveTo>
                  <a:pt x="703199" y="25908"/>
                </a:moveTo>
                <a:lnTo>
                  <a:pt x="0" y="25908"/>
                </a:lnTo>
                <a:lnTo>
                  <a:pt x="0" y="51816"/>
                </a:lnTo>
                <a:lnTo>
                  <a:pt x="703199" y="51816"/>
                </a:lnTo>
                <a:lnTo>
                  <a:pt x="703199" y="25908"/>
                </a:lnTo>
                <a:close/>
              </a:path>
              <a:path w="781050" h="78104">
                <a:moveTo>
                  <a:pt x="755015" y="25908"/>
                </a:moveTo>
                <a:lnTo>
                  <a:pt x="716152" y="25908"/>
                </a:lnTo>
                <a:lnTo>
                  <a:pt x="716152" y="51816"/>
                </a:lnTo>
                <a:lnTo>
                  <a:pt x="755014" y="51816"/>
                </a:lnTo>
                <a:lnTo>
                  <a:pt x="780923" y="38862"/>
                </a:lnTo>
                <a:lnTo>
                  <a:pt x="755015" y="25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086090" y="2909189"/>
            <a:ext cx="37465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0" spc="-25" dirty="0">
                <a:latin typeface="Calibri Light"/>
                <a:cs typeface="Calibri Light"/>
              </a:rPr>
              <a:t>F</a:t>
            </a:r>
            <a:r>
              <a:rPr sz="2000" b="0" spc="-5" dirty="0">
                <a:latin typeface="Calibri Light"/>
                <a:cs typeface="Calibri Light"/>
              </a:rPr>
              <a:t>Cs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49945" y="3852164"/>
            <a:ext cx="159067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RoI</a:t>
            </a:r>
            <a:r>
              <a:rPr sz="2800" b="0" spc="-80" dirty="0">
                <a:latin typeface="Calibri Light"/>
                <a:cs typeface="Calibri Light"/>
              </a:rPr>
              <a:t> </a:t>
            </a:r>
            <a:r>
              <a:rPr sz="2800" b="0" spc="-25" dirty="0">
                <a:latin typeface="Calibri Light"/>
                <a:cs typeface="Calibri Light"/>
              </a:rPr>
              <a:t>feature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282178" y="4279138"/>
            <a:ext cx="92710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0" spc="-25" dirty="0">
                <a:latin typeface="Calibri Light"/>
                <a:cs typeface="Calibri Light"/>
              </a:rPr>
              <a:t>v</a:t>
            </a:r>
            <a:r>
              <a:rPr sz="2800" b="0" spc="-10" dirty="0">
                <a:latin typeface="Calibri Light"/>
                <a:cs typeface="Calibri Light"/>
              </a:rPr>
              <a:t>ec</a:t>
            </a:r>
            <a:r>
              <a:rPr sz="2800" b="0" spc="-30" dirty="0">
                <a:latin typeface="Calibri Light"/>
                <a:cs typeface="Calibri Light"/>
              </a:rPr>
              <a:t>t</a:t>
            </a:r>
            <a:r>
              <a:rPr sz="2800" b="0" spc="-10" dirty="0">
                <a:latin typeface="Calibri Light"/>
                <a:cs typeface="Calibri Light"/>
              </a:rPr>
              <a:t>or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772906" y="2314194"/>
            <a:ext cx="1187450" cy="1049020"/>
          </a:xfrm>
          <a:custGeom>
            <a:avLst/>
            <a:gdLst/>
            <a:ahLst/>
            <a:cxnLst/>
            <a:rect l="l" t="t" r="r" b="b"/>
            <a:pathLst>
              <a:path w="1187450" h="1049020">
                <a:moveTo>
                  <a:pt x="1135634" y="1022603"/>
                </a:moveTo>
                <a:lnTo>
                  <a:pt x="0" y="1022603"/>
                </a:lnTo>
                <a:lnTo>
                  <a:pt x="0" y="1048511"/>
                </a:lnTo>
                <a:lnTo>
                  <a:pt x="1161542" y="1048511"/>
                </a:lnTo>
                <a:lnTo>
                  <a:pt x="1161542" y="1035557"/>
                </a:lnTo>
                <a:lnTo>
                  <a:pt x="1135634" y="1035557"/>
                </a:lnTo>
                <a:lnTo>
                  <a:pt x="1135634" y="1022603"/>
                </a:lnTo>
                <a:close/>
              </a:path>
              <a:path w="1187450" h="1049020">
                <a:moveTo>
                  <a:pt x="1161542" y="64769"/>
                </a:moveTo>
                <a:lnTo>
                  <a:pt x="1135634" y="64769"/>
                </a:lnTo>
                <a:lnTo>
                  <a:pt x="1135634" y="1035557"/>
                </a:lnTo>
                <a:lnTo>
                  <a:pt x="1148588" y="1022603"/>
                </a:lnTo>
                <a:lnTo>
                  <a:pt x="1161542" y="1022603"/>
                </a:lnTo>
                <a:lnTo>
                  <a:pt x="1161542" y="64769"/>
                </a:lnTo>
                <a:close/>
              </a:path>
              <a:path w="1187450" h="1049020">
                <a:moveTo>
                  <a:pt x="1161542" y="1022603"/>
                </a:moveTo>
                <a:lnTo>
                  <a:pt x="1148588" y="1022603"/>
                </a:lnTo>
                <a:lnTo>
                  <a:pt x="1135634" y="1035557"/>
                </a:lnTo>
                <a:lnTo>
                  <a:pt x="1161542" y="1035557"/>
                </a:lnTo>
                <a:lnTo>
                  <a:pt x="1161542" y="1022603"/>
                </a:lnTo>
                <a:close/>
              </a:path>
              <a:path w="1187450" h="1049020">
                <a:moveTo>
                  <a:pt x="1148588" y="0"/>
                </a:moveTo>
                <a:lnTo>
                  <a:pt x="1109726" y="77723"/>
                </a:lnTo>
                <a:lnTo>
                  <a:pt x="1135634" y="77723"/>
                </a:lnTo>
                <a:lnTo>
                  <a:pt x="1135634" y="64769"/>
                </a:lnTo>
                <a:lnTo>
                  <a:pt x="1180973" y="64769"/>
                </a:lnTo>
                <a:lnTo>
                  <a:pt x="1148588" y="0"/>
                </a:lnTo>
                <a:close/>
              </a:path>
              <a:path w="1187450" h="1049020">
                <a:moveTo>
                  <a:pt x="1180973" y="64769"/>
                </a:moveTo>
                <a:lnTo>
                  <a:pt x="1161542" y="64769"/>
                </a:lnTo>
                <a:lnTo>
                  <a:pt x="1161542" y="77723"/>
                </a:lnTo>
                <a:lnTo>
                  <a:pt x="1187450" y="77723"/>
                </a:lnTo>
                <a:lnTo>
                  <a:pt x="1180973" y="647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508492" y="2234183"/>
            <a:ext cx="477011" cy="792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508492" y="2234183"/>
            <a:ext cx="477520" cy="79375"/>
          </a:xfrm>
          <a:custGeom>
            <a:avLst/>
            <a:gdLst/>
            <a:ahLst/>
            <a:cxnLst/>
            <a:rect l="l" t="t" r="r" b="b"/>
            <a:pathLst>
              <a:path w="477520" h="79375">
                <a:moveTo>
                  <a:pt x="0" y="79248"/>
                </a:moveTo>
                <a:lnTo>
                  <a:pt x="477011" y="79248"/>
                </a:lnTo>
                <a:lnTo>
                  <a:pt x="477011" y="0"/>
                </a:lnTo>
                <a:lnTo>
                  <a:pt x="0" y="0"/>
                </a:lnTo>
                <a:lnTo>
                  <a:pt x="0" y="79248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511283" y="2229611"/>
            <a:ext cx="818387" cy="838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11283" y="2229611"/>
            <a:ext cx="818515" cy="83820"/>
          </a:xfrm>
          <a:custGeom>
            <a:avLst/>
            <a:gdLst/>
            <a:ahLst/>
            <a:cxnLst/>
            <a:rect l="l" t="t" r="r" b="b"/>
            <a:pathLst>
              <a:path w="818515" h="83819">
                <a:moveTo>
                  <a:pt x="0" y="83820"/>
                </a:moveTo>
                <a:lnTo>
                  <a:pt x="818387" y="83820"/>
                </a:lnTo>
                <a:lnTo>
                  <a:pt x="818387" y="0"/>
                </a:lnTo>
                <a:lnTo>
                  <a:pt x="0" y="0"/>
                </a:lnTo>
                <a:lnTo>
                  <a:pt x="0" y="83820"/>
                </a:lnTo>
                <a:close/>
              </a:path>
            </a:pathLst>
          </a:custGeom>
          <a:ln w="15240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609835" y="1466722"/>
            <a:ext cx="62293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0" dirty="0">
                <a:latin typeface="Calibri Light"/>
                <a:cs typeface="Calibri Light"/>
              </a:rPr>
              <a:t>bb</a:t>
            </a:r>
            <a:r>
              <a:rPr sz="2400" b="0" spc="-55" dirty="0">
                <a:latin typeface="Calibri Light"/>
                <a:cs typeface="Calibri Light"/>
              </a:rPr>
              <a:t>o</a:t>
            </a:r>
            <a:r>
              <a:rPr sz="2400" b="0" dirty="0">
                <a:latin typeface="Calibri Light"/>
                <a:cs typeface="Calibri Light"/>
              </a:rPr>
              <a:t>x</a:t>
            </a:r>
            <a:endParaRPr sz="2400">
              <a:latin typeface="Calibri Light"/>
              <a:cs typeface="Calibri Ligh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164830" y="1435353"/>
            <a:ext cx="72199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i="1" spc="-5" dirty="0">
                <a:latin typeface="Calibri Light"/>
                <a:cs typeface="Calibri Light"/>
              </a:rPr>
              <a:t>O</a:t>
            </a:r>
            <a:r>
              <a:rPr sz="1600" b="0" i="1" spc="-15" dirty="0">
                <a:latin typeface="Calibri Light"/>
                <a:cs typeface="Calibri Light"/>
              </a:rPr>
              <a:t>u</a:t>
            </a:r>
            <a:r>
              <a:rPr sz="1600" b="0" i="1" spc="-5" dirty="0">
                <a:latin typeface="Calibri Light"/>
                <a:cs typeface="Calibri Light"/>
              </a:rPr>
              <a:t>tp</a:t>
            </a:r>
            <a:r>
              <a:rPr sz="1600" b="0" i="1" spc="-15" dirty="0">
                <a:latin typeface="Calibri Light"/>
                <a:cs typeface="Calibri Light"/>
              </a:rPr>
              <a:t>u</a:t>
            </a:r>
            <a:r>
              <a:rPr sz="1600" b="0" i="1" spc="-5" dirty="0">
                <a:latin typeface="Calibri Light"/>
                <a:cs typeface="Calibri Light"/>
              </a:rPr>
              <a:t>t</a:t>
            </a:r>
            <a:r>
              <a:rPr sz="1600" b="0" i="1" spc="-10" dirty="0">
                <a:latin typeface="Calibri Light"/>
                <a:cs typeface="Calibri Light"/>
              </a:rPr>
              <a:t>s</a:t>
            </a:r>
            <a:r>
              <a:rPr sz="1400" b="0" i="1" dirty="0">
                <a:latin typeface="Calibri Light"/>
                <a:cs typeface="Calibri Light"/>
              </a:rPr>
              <a:t>:</a:t>
            </a:r>
            <a:endParaRPr sz="1400">
              <a:latin typeface="Calibri Light"/>
              <a:cs typeface="Calibri Ligh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08644" y="1832483"/>
            <a:ext cx="2297430" cy="94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39190" algn="l"/>
              </a:tabLst>
            </a:pPr>
            <a:r>
              <a:rPr sz="2400" b="0" spc="-5" dirty="0">
                <a:latin typeface="Calibri Light"/>
                <a:cs typeface="Calibri Light"/>
              </a:rPr>
              <a:t>softmax	</a:t>
            </a:r>
            <a:r>
              <a:rPr sz="2400" b="0" spc="-15" dirty="0">
                <a:latin typeface="Calibri Light"/>
                <a:cs typeface="Calibri Light"/>
              </a:rPr>
              <a:t>regressor</a:t>
            </a:r>
            <a:endParaRPr sz="2400">
              <a:latin typeface="Calibri Light"/>
              <a:cs typeface="Calibri Light"/>
            </a:endParaRPr>
          </a:p>
          <a:p>
            <a:pPr marL="737870">
              <a:lnSpc>
                <a:spcPct val="100000"/>
              </a:lnSpc>
              <a:spcBef>
                <a:spcPts val="1995"/>
              </a:spcBef>
              <a:tabLst>
                <a:tab pos="1922780" algn="l"/>
              </a:tabLst>
            </a:pPr>
            <a:r>
              <a:rPr sz="2000" b="0" spc="-10" dirty="0">
                <a:latin typeface="Calibri Light"/>
                <a:cs typeface="Calibri Light"/>
              </a:rPr>
              <a:t>FC	</a:t>
            </a:r>
            <a:r>
              <a:rPr sz="2000" b="0" spc="-25" dirty="0">
                <a:latin typeface="Calibri Light"/>
                <a:cs typeface="Calibri Light"/>
              </a:rPr>
              <a:t>FC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438258" y="4515104"/>
            <a:ext cx="1023619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0" i="1" spc="-15" dirty="0">
                <a:latin typeface="Calibri Light"/>
                <a:cs typeface="Calibri Light"/>
              </a:rPr>
              <a:t>For </a:t>
            </a:r>
            <a:r>
              <a:rPr sz="1600" b="0" i="1" spc="-10" dirty="0">
                <a:latin typeface="Calibri Light"/>
                <a:cs typeface="Calibri Light"/>
              </a:rPr>
              <a:t>each</a:t>
            </a:r>
            <a:r>
              <a:rPr sz="1600" b="0" i="1" spc="-30" dirty="0">
                <a:latin typeface="Calibri Light"/>
                <a:cs typeface="Calibri Light"/>
              </a:rPr>
              <a:t> </a:t>
            </a:r>
            <a:r>
              <a:rPr sz="1600" b="0" i="1" spc="-15" dirty="0">
                <a:latin typeface="Calibri Light"/>
                <a:cs typeface="Calibri Light"/>
              </a:rPr>
              <a:t>RoI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698992" y="2314194"/>
            <a:ext cx="78105" cy="480695"/>
          </a:xfrm>
          <a:custGeom>
            <a:avLst/>
            <a:gdLst/>
            <a:ahLst/>
            <a:cxnLst/>
            <a:rect l="l" t="t" r="r" b="b"/>
            <a:pathLst>
              <a:path w="78104" h="480694">
                <a:moveTo>
                  <a:pt x="51815" y="64769"/>
                </a:moveTo>
                <a:lnTo>
                  <a:pt x="25907" y="64769"/>
                </a:lnTo>
                <a:lnTo>
                  <a:pt x="25907" y="480313"/>
                </a:lnTo>
                <a:lnTo>
                  <a:pt x="51815" y="480313"/>
                </a:lnTo>
                <a:lnTo>
                  <a:pt x="51815" y="64769"/>
                </a:lnTo>
                <a:close/>
              </a:path>
              <a:path w="78104" h="480694">
                <a:moveTo>
                  <a:pt x="38861" y="0"/>
                </a:moveTo>
                <a:lnTo>
                  <a:pt x="0" y="77723"/>
                </a:lnTo>
                <a:lnTo>
                  <a:pt x="25907" y="77723"/>
                </a:lnTo>
                <a:lnTo>
                  <a:pt x="25907" y="64769"/>
                </a:lnTo>
                <a:lnTo>
                  <a:pt x="71247" y="64769"/>
                </a:lnTo>
                <a:lnTo>
                  <a:pt x="38861" y="0"/>
                </a:lnTo>
                <a:close/>
              </a:path>
              <a:path w="78104" h="480694">
                <a:moveTo>
                  <a:pt x="71247" y="64769"/>
                </a:moveTo>
                <a:lnTo>
                  <a:pt x="51815" y="64769"/>
                </a:lnTo>
                <a:lnTo>
                  <a:pt x="51815" y="77723"/>
                </a:lnTo>
                <a:lnTo>
                  <a:pt x="77724" y="77723"/>
                </a:lnTo>
                <a:lnTo>
                  <a:pt x="71247" y="647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587740" y="2569464"/>
            <a:ext cx="304800" cy="1021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587740" y="2569464"/>
            <a:ext cx="304800" cy="102235"/>
          </a:xfrm>
          <a:custGeom>
            <a:avLst/>
            <a:gdLst/>
            <a:ahLst/>
            <a:cxnLst/>
            <a:rect l="l" t="t" r="r" b="b"/>
            <a:pathLst>
              <a:path w="304800" h="102235">
                <a:moveTo>
                  <a:pt x="0" y="102108"/>
                </a:moveTo>
                <a:lnTo>
                  <a:pt x="304800" y="102108"/>
                </a:lnTo>
                <a:lnTo>
                  <a:pt x="304800" y="0"/>
                </a:lnTo>
                <a:lnTo>
                  <a:pt x="0" y="0"/>
                </a:lnTo>
                <a:lnTo>
                  <a:pt x="0" y="102108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758171" y="2564892"/>
            <a:ext cx="304800" cy="10210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58171" y="2564892"/>
            <a:ext cx="304800" cy="102235"/>
          </a:xfrm>
          <a:custGeom>
            <a:avLst/>
            <a:gdLst/>
            <a:ahLst/>
            <a:cxnLst/>
            <a:rect l="l" t="t" r="r" b="b"/>
            <a:pathLst>
              <a:path w="304800" h="102235">
                <a:moveTo>
                  <a:pt x="0" y="102108"/>
                </a:moveTo>
                <a:lnTo>
                  <a:pt x="304800" y="102108"/>
                </a:lnTo>
                <a:lnTo>
                  <a:pt x="304800" y="0"/>
                </a:lnTo>
                <a:lnTo>
                  <a:pt x="0" y="0"/>
                </a:lnTo>
                <a:lnTo>
                  <a:pt x="0" y="102108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83295" y="3197351"/>
            <a:ext cx="102107" cy="3032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83295" y="3197351"/>
            <a:ext cx="102235" cy="303530"/>
          </a:xfrm>
          <a:custGeom>
            <a:avLst/>
            <a:gdLst/>
            <a:ahLst/>
            <a:cxnLst/>
            <a:rect l="l" t="t" r="r" b="b"/>
            <a:pathLst>
              <a:path w="102234" h="303529">
                <a:moveTo>
                  <a:pt x="0" y="303275"/>
                </a:moveTo>
                <a:lnTo>
                  <a:pt x="102107" y="303275"/>
                </a:lnTo>
                <a:lnTo>
                  <a:pt x="102107" y="0"/>
                </a:lnTo>
                <a:lnTo>
                  <a:pt x="0" y="0"/>
                </a:lnTo>
                <a:lnTo>
                  <a:pt x="0" y="303275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40852" y="3194304"/>
            <a:ext cx="102107" cy="3032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340852" y="3194304"/>
            <a:ext cx="102235" cy="303530"/>
          </a:xfrm>
          <a:custGeom>
            <a:avLst/>
            <a:gdLst/>
            <a:ahLst/>
            <a:cxnLst/>
            <a:rect l="l" t="t" r="r" b="b"/>
            <a:pathLst>
              <a:path w="102234" h="303529">
                <a:moveTo>
                  <a:pt x="0" y="303275"/>
                </a:moveTo>
                <a:lnTo>
                  <a:pt x="102107" y="303275"/>
                </a:lnTo>
                <a:lnTo>
                  <a:pt x="102107" y="0"/>
                </a:lnTo>
                <a:lnTo>
                  <a:pt x="0" y="0"/>
                </a:lnTo>
                <a:lnTo>
                  <a:pt x="0" y="303275"/>
                </a:lnTo>
                <a:close/>
              </a:path>
            </a:pathLst>
          </a:custGeom>
          <a:ln w="121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"/>
          <p:cNvSpPr txBox="1"/>
          <p:nvPr/>
        </p:nvSpPr>
        <p:spPr>
          <a:xfrm>
            <a:off x="3657600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8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train-time net 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(</a:t>
            </a:r>
            <a:r>
              <a:rPr i="0" spc="-5" dirty="0">
                <a:latin typeface="Calibri Light"/>
                <a:cs typeface="Calibri Light"/>
              </a:rPr>
              <a:t>multi-task losses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)</a:t>
            </a:r>
          </a:p>
        </p:txBody>
      </p:sp>
      <p:sp>
        <p:nvSpPr>
          <p:cNvPr id="5" name="object 5"/>
          <p:cNvSpPr/>
          <p:nvPr/>
        </p:nvSpPr>
        <p:spPr>
          <a:xfrm>
            <a:off x="385571" y="3505200"/>
            <a:ext cx="11420856" cy="3325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34945" y="3138733"/>
            <a:ext cx="220345" cy="530860"/>
          </a:xfrm>
          <a:custGeom>
            <a:avLst/>
            <a:gdLst/>
            <a:ahLst/>
            <a:cxnLst/>
            <a:rect l="l" t="t" r="r" b="b"/>
            <a:pathLst>
              <a:path w="220345" h="530860">
                <a:moveTo>
                  <a:pt x="178627" y="462218"/>
                </a:moveTo>
                <a:lnTo>
                  <a:pt x="148971" y="473836"/>
                </a:lnTo>
                <a:lnTo>
                  <a:pt x="212217" y="530859"/>
                </a:lnTo>
                <a:lnTo>
                  <a:pt x="217400" y="474090"/>
                </a:lnTo>
                <a:lnTo>
                  <a:pt x="183261" y="474090"/>
                </a:lnTo>
                <a:lnTo>
                  <a:pt x="178627" y="462218"/>
                </a:lnTo>
                <a:close/>
              </a:path>
              <a:path w="220345" h="530860">
                <a:moveTo>
                  <a:pt x="190422" y="457597"/>
                </a:moveTo>
                <a:lnTo>
                  <a:pt x="178627" y="462218"/>
                </a:lnTo>
                <a:lnTo>
                  <a:pt x="183261" y="474090"/>
                </a:lnTo>
                <a:lnTo>
                  <a:pt x="195072" y="469518"/>
                </a:lnTo>
                <a:lnTo>
                  <a:pt x="190422" y="457597"/>
                </a:lnTo>
                <a:close/>
              </a:path>
              <a:path w="220345" h="530860">
                <a:moveTo>
                  <a:pt x="219964" y="446023"/>
                </a:moveTo>
                <a:lnTo>
                  <a:pt x="190422" y="457597"/>
                </a:lnTo>
                <a:lnTo>
                  <a:pt x="195072" y="469518"/>
                </a:lnTo>
                <a:lnTo>
                  <a:pt x="183261" y="474090"/>
                </a:lnTo>
                <a:lnTo>
                  <a:pt x="217400" y="474090"/>
                </a:lnTo>
                <a:lnTo>
                  <a:pt x="219964" y="446023"/>
                </a:lnTo>
                <a:close/>
              </a:path>
              <a:path w="220345" h="530860">
                <a:moveTo>
                  <a:pt x="11938" y="0"/>
                </a:moveTo>
                <a:lnTo>
                  <a:pt x="0" y="4571"/>
                </a:lnTo>
                <a:lnTo>
                  <a:pt x="178627" y="462218"/>
                </a:lnTo>
                <a:lnTo>
                  <a:pt x="190422" y="457597"/>
                </a:lnTo>
                <a:lnTo>
                  <a:pt x="1193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073767" y="2847201"/>
            <a:ext cx="163830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Classification </a:t>
            </a:r>
            <a:r>
              <a:rPr sz="1800" spc="-5" dirty="0" smtClean="0">
                <a:solidFill>
                  <a:srgbClr val="C00000"/>
                </a:solidFill>
                <a:latin typeface="Calibri"/>
                <a:cs typeface="Calibri"/>
              </a:rPr>
              <a:t>loss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312516" y="5562600"/>
            <a:ext cx="642774" cy="533337"/>
          </a:xfrm>
          <a:custGeom>
            <a:avLst/>
            <a:gdLst/>
            <a:ahLst/>
            <a:cxnLst/>
            <a:rect l="l" t="t" r="r" b="b"/>
            <a:pathLst>
              <a:path w="706120" h="662304">
                <a:moveTo>
                  <a:pt x="645874" y="614823"/>
                </a:moveTo>
                <a:lnTo>
                  <a:pt x="624204" y="637920"/>
                </a:lnTo>
                <a:lnTo>
                  <a:pt x="705739" y="662305"/>
                </a:lnTo>
                <a:lnTo>
                  <a:pt x="691405" y="623443"/>
                </a:lnTo>
                <a:lnTo>
                  <a:pt x="655066" y="623443"/>
                </a:lnTo>
                <a:lnTo>
                  <a:pt x="645874" y="614823"/>
                </a:lnTo>
                <a:close/>
              </a:path>
              <a:path w="706120" h="662304">
                <a:moveTo>
                  <a:pt x="654601" y="605522"/>
                </a:moveTo>
                <a:lnTo>
                  <a:pt x="645874" y="614823"/>
                </a:lnTo>
                <a:lnTo>
                  <a:pt x="655066" y="623443"/>
                </a:lnTo>
                <a:lnTo>
                  <a:pt x="663828" y="614172"/>
                </a:lnTo>
                <a:lnTo>
                  <a:pt x="654601" y="605522"/>
                </a:lnTo>
                <a:close/>
              </a:path>
              <a:path w="706120" h="662304">
                <a:moveTo>
                  <a:pt x="676275" y="582422"/>
                </a:moveTo>
                <a:lnTo>
                  <a:pt x="654601" y="605522"/>
                </a:lnTo>
                <a:lnTo>
                  <a:pt x="663828" y="614172"/>
                </a:lnTo>
                <a:lnTo>
                  <a:pt x="655066" y="623443"/>
                </a:lnTo>
                <a:lnTo>
                  <a:pt x="691405" y="623443"/>
                </a:lnTo>
                <a:lnTo>
                  <a:pt x="676275" y="582422"/>
                </a:lnTo>
                <a:close/>
              </a:path>
              <a:path w="706120" h="662304">
                <a:moveTo>
                  <a:pt x="8636" y="0"/>
                </a:moveTo>
                <a:lnTo>
                  <a:pt x="0" y="9143"/>
                </a:lnTo>
                <a:lnTo>
                  <a:pt x="645874" y="614823"/>
                </a:lnTo>
                <a:lnTo>
                  <a:pt x="654601" y="605522"/>
                </a:lnTo>
                <a:lnTo>
                  <a:pt x="863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898763" y="4748276"/>
            <a:ext cx="2734310" cy="859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65125" algn="r">
              <a:lnSpc>
                <a:spcPts val="4655"/>
              </a:lnSpc>
            </a:pPr>
            <a:endParaRPr sz="4000" dirty="0">
              <a:latin typeface="Calibri"/>
              <a:cs typeface="Calibri"/>
            </a:endParaRPr>
          </a:p>
          <a:p>
            <a:pPr marL="12700">
              <a:lnSpc>
                <a:spcPts val="2014"/>
              </a:lnSpc>
            </a:pPr>
            <a:r>
              <a:rPr sz="1800" spc="-5" dirty="0">
                <a:solidFill>
                  <a:srgbClr val="C00000"/>
                </a:solidFill>
                <a:latin typeface="Calibri"/>
                <a:cs typeface="Calibri"/>
              </a:rPr>
              <a:t>Bounding-box </a:t>
            </a:r>
            <a:r>
              <a:rPr sz="1800" spc="-10" dirty="0">
                <a:solidFill>
                  <a:srgbClr val="C00000"/>
                </a:solidFill>
                <a:latin typeface="Calibri"/>
                <a:cs typeface="Calibri"/>
              </a:rPr>
              <a:t>regression</a:t>
            </a:r>
            <a:r>
              <a:rPr sz="1800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dirty="0" smtClean="0">
                <a:solidFill>
                  <a:srgbClr val="C00000"/>
                </a:solidFill>
                <a:latin typeface="Calibri"/>
                <a:cs typeface="Calibri"/>
              </a:rPr>
              <a:t>loss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4191000" y="6630685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19660"/>
            <a:ext cx="4544059" cy="5144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1153795"/>
          </a:xfrm>
          <a:prstGeom prst="rect">
            <a:avLst/>
          </a:prstGeom>
        </p:spPr>
        <p:txBody>
          <a:bodyPr vert="horz" wrap="square" lIns="0" tIns="21945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i="0" spc="-10" dirty="0">
                <a:solidFill>
                  <a:srgbClr val="000000"/>
                </a:solidFill>
                <a:latin typeface="Calibri Light"/>
                <a:cs typeface="Calibri Light"/>
              </a:rPr>
              <a:t>train-time net 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(</a:t>
            </a:r>
            <a:r>
              <a:rPr i="0" spc="-5" dirty="0">
                <a:latin typeface="Calibri Light"/>
                <a:cs typeface="Calibri Light"/>
              </a:rPr>
              <a:t>multi-task losses</a:t>
            </a:r>
            <a:r>
              <a:rPr i="0" spc="-5" dirty="0">
                <a:solidFill>
                  <a:srgbClr val="000000"/>
                </a:solidFill>
                <a:latin typeface="Calibri Light"/>
                <a:cs typeface="Calibri Light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19660"/>
            <a:ext cx="4544059" cy="51442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14800"/>
            <a:ext cx="4591691" cy="21338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291945"/>
            <a:ext cx="2076740" cy="32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8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6939" y="403733"/>
            <a:ext cx="10358120" cy="67710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72" y="1185548"/>
            <a:ext cx="11249128" cy="483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2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6939" y="403733"/>
            <a:ext cx="10358120" cy="67710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18" y="1442760"/>
            <a:ext cx="5520082" cy="443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3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6939" y="403733"/>
            <a:ext cx="10358120" cy="67710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8964276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403733"/>
            <a:ext cx="1035812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160"/>
              </a:lnSpc>
            </a:pPr>
            <a:r>
              <a:rPr i="0" spc="-60" dirty="0" smtClean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pc="-25" dirty="0"/>
              <a:t>Faster</a:t>
            </a:r>
            <a:r>
              <a:rPr spc="-75" dirty="0"/>
              <a:t> </a:t>
            </a:r>
            <a:r>
              <a:rPr dirty="0"/>
              <a:t>R-CNN</a:t>
            </a:r>
          </a:p>
        </p:txBody>
      </p:sp>
      <p:sp>
        <p:nvSpPr>
          <p:cNvPr id="3" name="object 3"/>
          <p:cNvSpPr/>
          <p:nvPr/>
        </p:nvSpPr>
        <p:spPr>
          <a:xfrm>
            <a:off x="3553967" y="4550663"/>
            <a:ext cx="7065264" cy="2307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16939" y="1086739"/>
            <a:ext cx="10147300" cy="4403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3990">
              <a:lnSpc>
                <a:spcPts val="3240"/>
              </a:lnSpc>
            </a:pPr>
            <a:r>
              <a:rPr sz="2800" b="0" spc="-5" dirty="0">
                <a:solidFill>
                  <a:srgbClr val="7E7E7E"/>
                </a:solidFill>
                <a:latin typeface="Calibri Light"/>
                <a:cs typeface="Calibri Light"/>
              </a:rPr>
              <a:t>Shaoqing </a:t>
            </a:r>
            <a:r>
              <a:rPr sz="2800" b="0" spc="-20" dirty="0">
                <a:solidFill>
                  <a:srgbClr val="7E7E7E"/>
                </a:solidFill>
                <a:latin typeface="Calibri Light"/>
                <a:cs typeface="Calibri Light"/>
              </a:rPr>
              <a:t>Ren, </a:t>
            </a:r>
            <a:r>
              <a:rPr sz="2800" b="0" spc="-15" dirty="0">
                <a:solidFill>
                  <a:srgbClr val="7E7E7E"/>
                </a:solidFill>
                <a:latin typeface="Calibri Light"/>
                <a:cs typeface="Calibri Light"/>
              </a:rPr>
              <a:t>Kaiming </a:t>
            </a:r>
            <a:r>
              <a:rPr sz="2800" b="0" spc="-5" dirty="0">
                <a:solidFill>
                  <a:srgbClr val="7E7E7E"/>
                </a:solidFill>
                <a:latin typeface="Calibri Light"/>
                <a:cs typeface="Calibri Light"/>
              </a:rPr>
              <a:t>He, </a:t>
            </a:r>
            <a:r>
              <a:rPr sz="2800" b="0" spc="-20" dirty="0">
                <a:solidFill>
                  <a:srgbClr val="7E7E7E"/>
                </a:solidFill>
                <a:latin typeface="Calibri Light"/>
                <a:cs typeface="Calibri Light"/>
              </a:rPr>
              <a:t>Ross </a:t>
            </a:r>
            <a:r>
              <a:rPr sz="2800" b="0" spc="-15" dirty="0">
                <a:solidFill>
                  <a:srgbClr val="7E7E7E"/>
                </a:solidFill>
                <a:latin typeface="Calibri Light"/>
                <a:cs typeface="Calibri Light"/>
              </a:rPr>
              <a:t>Girshick, </a:t>
            </a:r>
            <a:r>
              <a:rPr sz="2800" b="0" spc="-5" dirty="0">
                <a:solidFill>
                  <a:srgbClr val="7E7E7E"/>
                </a:solidFill>
                <a:latin typeface="Calibri Light"/>
                <a:cs typeface="Calibri Light"/>
              </a:rPr>
              <a:t>Jian Sun. </a:t>
            </a:r>
            <a:r>
              <a:rPr sz="2800" b="0" spc="-10" dirty="0">
                <a:solidFill>
                  <a:srgbClr val="7E7E7E"/>
                </a:solidFill>
                <a:latin typeface="Calibri Light"/>
                <a:cs typeface="Calibri Light"/>
              </a:rPr>
              <a:t>Microsoft</a:t>
            </a:r>
            <a:r>
              <a:rPr sz="2800" b="0" spc="185" dirty="0">
                <a:solidFill>
                  <a:srgbClr val="7E7E7E"/>
                </a:solidFill>
                <a:latin typeface="Calibri Light"/>
                <a:cs typeface="Calibri Light"/>
              </a:rPr>
              <a:t> </a:t>
            </a:r>
            <a:r>
              <a:rPr sz="2800" b="0" spc="-20" dirty="0">
                <a:solidFill>
                  <a:srgbClr val="7E7E7E"/>
                </a:solidFill>
                <a:latin typeface="Calibri Light"/>
                <a:cs typeface="Calibri Light"/>
              </a:rPr>
              <a:t>Research</a:t>
            </a:r>
            <a:endParaRPr sz="2800" dirty="0">
              <a:latin typeface="Calibri Light"/>
              <a:cs typeface="Calibri Light"/>
            </a:endParaRPr>
          </a:p>
          <a:p>
            <a:pPr marL="241300" indent="-228600">
              <a:lnSpc>
                <a:spcPct val="100000"/>
              </a:lnSpc>
              <a:spcBef>
                <a:spcPts val="241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The detection network </a:t>
            </a:r>
            <a:r>
              <a:rPr sz="2800" i="1" spc="-10" dirty="0">
                <a:latin typeface="Calibri"/>
                <a:cs typeface="Calibri"/>
              </a:rPr>
              <a:t>also </a:t>
            </a:r>
            <a:r>
              <a:rPr sz="2800" i="1" spc="-5" dirty="0">
                <a:latin typeface="Calibri"/>
                <a:cs typeface="Calibri"/>
              </a:rPr>
              <a:t>proposes</a:t>
            </a:r>
            <a:r>
              <a:rPr sz="2800" i="1" spc="50" dirty="0">
                <a:latin typeface="Calibri"/>
                <a:cs typeface="Calibri"/>
              </a:rPr>
              <a:t> </a:t>
            </a:r>
            <a:r>
              <a:rPr sz="2800" i="1" spc="-5" dirty="0">
                <a:latin typeface="Calibri"/>
                <a:cs typeface="Calibri"/>
              </a:rPr>
              <a:t>objects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0" dirty="0">
                <a:latin typeface="Calibri"/>
                <a:cs typeface="Calibri"/>
              </a:rPr>
              <a:t>Marginal </a:t>
            </a:r>
            <a:r>
              <a:rPr sz="2800" spc="-20" dirty="0">
                <a:latin typeface="Calibri"/>
                <a:cs typeface="Calibri"/>
              </a:rPr>
              <a:t>cost </a:t>
            </a:r>
            <a:r>
              <a:rPr sz="2800" spc="-5" dirty="0">
                <a:latin typeface="Calibri"/>
                <a:cs typeface="Calibri"/>
              </a:rPr>
              <a:t>of </a:t>
            </a:r>
            <a:r>
              <a:rPr sz="2800" spc="-15" dirty="0">
                <a:latin typeface="Calibri"/>
                <a:cs typeface="Calibri"/>
              </a:rPr>
              <a:t>proposals:</a:t>
            </a:r>
            <a:r>
              <a:rPr sz="2800" spc="6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10ms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5" dirty="0" smtClean="0">
                <a:latin typeface="Calibri"/>
                <a:cs typeface="Calibri"/>
              </a:rPr>
              <a:t>Higher </a:t>
            </a:r>
            <a:r>
              <a:rPr sz="2800" spc="-95" dirty="0">
                <a:latin typeface="Calibri"/>
                <a:cs typeface="Calibri"/>
              </a:rPr>
              <a:t>mAP,</a:t>
            </a:r>
            <a:r>
              <a:rPr sz="2800" spc="-3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faster</a:t>
            </a:r>
            <a:endParaRPr sz="2800" dirty="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241935" algn="l"/>
              </a:tabLst>
            </a:pPr>
            <a:r>
              <a:rPr sz="2800" spc="-15" dirty="0">
                <a:latin typeface="Calibri"/>
                <a:cs typeface="Calibri"/>
              </a:rPr>
              <a:t>Open-source </a:t>
            </a:r>
            <a:r>
              <a:rPr sz="2800" spc="-30" dirty="0">
                <a:latin typeface="Calibri"/>
                <a:cs typeface="Calibri"/>
              </a:rPr>
              <a:t>Caffe </a:t>
            </a:r>
            <a:r>
              <a:rPr sz="2800" spc="-10" dirty="0">
                <a:latin typeface="Calibri"/>
                <a:cs typeface="Calibri"/>
              </a:rPr>
              <a:t>code coming </a:t>
            </a:r>
            <a:r>
              <a:rPr sz="2800" spc="-15" dirty="0">
                <a:latin typeface="Calibri"/>
                <a:cs typeface="Calibri"/>
              </a:rPr>
              <a:t>later </a:t>
            </a:r>
            <a:r>
              <a:rPr sz="2800" spc="-10" dirty="0">
                <a:latin typeface="Calibri"/>
                <a:cs typeface="Calibri"/>
              </a:rPr>
              <a:t>this</a:t>
            </a:r>
            <a:r>
              <a:rPr sz="2800" spc="17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summer</a:t>
            </a:r>
            <a:endParaRPr sz="2800" dirty="0">
              <a:latin typeface="Calibri"/>
              <a:cs typeface="Calibri"/>
            </a:endParaRPr>
          </a:p>
          <a:p>
            <a:pPr marL="766445" marR="7657465">
              <a:lnSpc>
                <a:spcPct val="100000"/>
              </a:lnSpc>
              <a:spcBef>
                <a:spcPts val="2385"/>
              </a:spcBef>
            </a:pPr>
            <a:r>
              <a:rPr sz="1800" i="1" spc="-10" dirty="0">
                <a:solidFill>
                  <a:srgbClr val="C00000"/>
                </a:solidFill>
                <a:latin typeface="Calibri"/>
                <a:cs typeface="Calibri"/>
              </a:rPr>
              <a:t>Region </a:t>
            </a:r>
            <a:r>
              <a:rPr sz="1800" i="1" spc="-5" dirty="0">
                <a:solidFill>
                  <a:srgbClr val="C00000"/>
                </a:solidFill>
                <a:latin typeface="Calibri"/>
                <a:cs typeface="Calibri"/>
              </a:rPr>
              <a:t>Proposal  Network </a:t>
            </a:r>
            <a:r>
              <a:rPr sz="1800" spc="-10" dirty="0">
                <a:latin typeface="Calibri"/>
                <a:cs typeface="Calibri"/>
              </a:rPr>
              <a:t>shares  </a:t>
            </a:r>
            <a:r>
              <a:rPr sz="1800" spc="-15" dirty="0">
                <a:latin typeface="Calibri"/>
                <a:cs typeface="Calibri"/>
              </a:rPr>
              <a:t>conv </a:t>
            </a:r>
            <a:r>
              <a:rPr sz="1800" spc="-20" dirty="0">
                <a:latin typeface="Calibri"/>
                <a:cs typeface="Calibri"/>
              </a:rPr>
              <a:t>layers </a:t>
            </a:r>
            <a:r>
              <a:rPr sz="1800" spc="-5" dirty="0">
                <a:latin typeface="Calibri"/>
                <a:cs typeface="Calibri"/>
              </a:rPr>
              <a:t>with  </a:t>
            </a:r>
            <a:r>
              <a:rPr sz="1800" spc="-20" dirty="0">
                <a:latin typeface="Calibri"/>
                <a:cs typeface="Calibri"/>
              </a:rPr>
              <a:t>Fast </a:t>
            </a:r>
            <a:r>
              <a:rPr sz="1800" spc="-5" dirty="0">
                <a:latin typeface="Calibri"/>
                <a:cs typeface="Calibri"/>
              </a:rPr>
              <a:t>R-CNN object  </a:t>
            </a:r>
            <a:r>
              <a:rPr sz="1800" spc="-10" dirty="0">
                <a:latin typeface="Calibri"/>
                <a:cs typeface="Calibri"/>
              </a:rPr>
              <a:t>detection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network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6477000"/>
            <a:ext cx="249809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600" spc="-5" dirty="0" smtClean="0">
                <a:latin typeface="Calibri"/>
                <a:cs typeface="Calibri"/>
              </a:rPr>
              <a:t>Slide Credit: Ross </a:t>
            </a:r>
            <a:r>
              <a:rPr lang="en-US" sz="1600" spc="-5" dirty="0" err="1" smtClean="0">
                <a:latin typeface="Calibri"/>
                <a:cs typeface="Calibri"/>
              </a:rPr>
              <a:t>Girshick</a:t>
            </a:r>
            <a:endParaRPr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69698" y="3955852"/>
            <a:ext cx="7852767" cy="411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2672" spc="25" dirty="0">
                <a:solidFill>
                  <a:srgbClr val="FDB514"/>
                </a:solidFill>
                <a:cs typeface="Calibri"/>
              </a:rPr>
              <a:t>Ross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-11" dirty="0">
                <a:solidFill>
                  <a:srgbClr val="FDB514"/>
                </a:solidFill>
                <a:cs typeface="Calibri"/>
              </a:rPr>
              <a:t>Girshick,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28" dirty="0">
                <a:solidFill>
                  <a:srgbClr val="FDB514"/>
                </a:solidFill>
                <a:cs typeface="Calibri"/>
              </a:rPr>
              <a:t>Jeff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-7" dirty="0">
                <a:solidFill>
                  <a:srgbClr val="FDB514"/>
                </a:solidFill>
                <a:cs typeface="Calibri"/>
              </a:rPr>
              <a:t>Donahue,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-46" dirty="0">
                <a:solidFill>
                  <a:srgbClr val="FDB514"/>
                </a:solidFill>
                <a:cs typeface="Calibri"/>
              </a:rPr>
              <a:t>Trevor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-35" dirty="0">
                <a:solidFill>
                  <a:srgbClr val="FDB514"/>
                </a:solidFill>
                <a:cs typeface="Calibri"/>
              </a:rPr>
              <a:t>Darrell,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28" dirty="0">
                <a:solidFill>
                  <a:srgbClr val="FDB514"/>
                </a:solidFill>
                <a:cs typeface="Calibri"/>
              </a:rPr>
              <a:t>Jitendra</a:t>
            </a:r>
            <a:r>
              <a:rPr sz="2672" spc="-70" dirty="0">
                <a:solidFill>
                  <a:srgbClr val="FDB514"/>
                </a:solidFill>
                <a:cs typeface="Calibri"/>
              </a:rPr>
              <a:t> </a:t>
            </a:r>
            <a:r>
              <a:rPr sz="2672" spc="-63" dirty="0">
                <a:solidFill>
                  <a:srgbClr val="FDB514"/>
                </a:solidFill>
                <a:cs typeface="Calibri"/>
              </a:rPr>
              <a:t>Malik</a:t>
            </a:r>
            <a:endParaRPr sz="267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07849" y="1442944"/>
            <a:ext cx="6576715" cy="1976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 algn="ctr">
              <a:lnSpc>
                <a:spcPct val="104900"/>
              </a:lnSpc>
            </a:pPr>
            <a:r>
              <a:rPr sz="4078" spc="105" dirty="0">
                <a:solidFill>
                  <a:srgbClr val="7A81FF"/>
                </a:solidFill>
                <a:cs typeface="Calibri"/>
              </a:rPr>
              <a:t>Rich </a:t>
            </a:r>
            <a:r>
              <a:rPr sz="4078" spc="21" dirty="0">
                <a:solidFill>
                  <a:srgbClr val="7A81FF"/>
                </a:solidFill>
                <a:cs typeface="Calibri"/>
              </a:rPr>
              <a:t>Feature </a:t>
            </a:r>
            <a:r>
              <a:rPr sz="4078" spc="49" dirty="0">
                <a:solidFill>
                  <a:srgbClr val="7A81FF"/>
                </a:solidFill>
                <a:cs typeface="Calibri"/>
              </a:rPr>
              <a:t>Hierarchies </a:t>
            </a:r>
            <a:r>
              <a:rPr sz="4078" spc="-18" dirty="0">
                <a:solidFill>
                  <a:srgbClr val="7A81FF"/>
                </a:solidFill>
                <a:cs typeface="Calibri"/>
              </a:rPr>
              <a:t>for  </a:t>
            </a:r>
            <a:r>
              <a:rPr sz="4078" spc="11" dirty="0">
                <a:solidFill>
                  <a:srgbClr val="7A81FF"/>
                </a:solidFill>
                <a:cs typeface="Calibri"/>
              </a:rPr>
              <a:t>Accurate </a:t>
            </a:r>
            <a:r>
              <a:rPr sz="4078" spc="49" dirty="0">
                <a:solidFill>
                  <a:srgbClr val="7A81FF"/>
                </a:solidFill>
                <a:cs typeface="Calibri"/>
              </a:rPr>
              <a:t>Object </a:t>
            </a:r>
            <a:r>
              <a:rPr sz="4078" spc="28" dirty="0">
                <a:solidFill>
                  <a:srgbClr val="7A81FF"/>
                </a:solidFill>
                <a:cs typeface="Calibri"/>
              </a:rPr>
              <a:t>Detection</a:t>
            </a:r>
            <a:r>
              <a:rPr sz="4078" spc="-387" dirty="0">
                <a:solidFill>
                  <a:srgbClr val="7A81FF"/>
                </a:solidFill>
                <a:cs typeface="Calibri"/>
              </a:rPr>
              <a:t> </a:t>
            </a:r>
            <a:r>
              <a:rPr sz="4078" spc="112" dirty="0">
                <a:solidFill>
                  <a:srgbClr val="7A81FF"/>
                </a:solidFill>
                <a:cs typeface="Calibri"/>
              </a:rPr>
              <a:t>and  </a:t>
            </a:r>
            <a:r>
              <a:rPr sz="4078" spc="105" dirty="0">
                <a:solidFill>
                  <a:srgbClr val="7A81FF"/>
                </a:solidFill>
                <a:cs typeface="Calibri"/>
              </a:rPr>
              <a:t>Semantic</a:t>
            </a:r>
            <a:r>
              <a:rPr sz="4078" spc="-143" dirty="0">
                <a:solidFill>
                  <a:srgbClr val="7A81FF"/>
                </a:solidFill>
                <a:cs typeface="Calibri"/>
              </a:rPr>
              <a:t> </a:t>
            </a:r>
            <a:r>
              <a:rPr sz="4078" spc="74" dirty="0">
                <a:solidFill>
                  <a:srgbClr val="7A81FF"/>
                </a:solidFill>
                <a:cs typeface="Calibri"/>
              </a:rPr>
              <a:t>Segmentation</a:t>
            </a:r>
            <a:endParaRPr sz="4078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24563" y="4518422"/>
            <a:ext cx="1044773" cy="3214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3734" y="4500562"/>
            <a:ext cx="776883" cy="321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6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6655"/>
            <a:r>
              <a:rPr spc="77" dirty="0"/>
              <a:t>PASCAL </a:t>
            </a:r>
            <a:r>
              <a:rPr spc="-32" dirty="0"/>
              <a:t>VOC </a:t>
            </a:r>
            <a:r>
              <a:rPr spc="39" dirty="0"/>
              <a:t>detection</a:t>
            </a:r>
            <a:r>
              <a:rPr spc="-373" dirty="0"/>
              <a:t> </a:t>
            </a:r>
            <a:r>
              <a:rPr spc="56" dirty="0"/>
              <a:t>history</a:t>
            </a:r>
          </a:p>
        </p:txBody>
      </p:sp>
      <p:sp>
        <p:nvSpPr>
          <p:cNvPr id="4" name="object 4"/>
          <p:cNvSpPr/>
          <p:nvPr/>
        </p:nvSpPr>
        <p:spPr>
          <a:xfrm>
            <a:off x="1747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8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988" y="5009558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988" y="4446987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1988" y="3884416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1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1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1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9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9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79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79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9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9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79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38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41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9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1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7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5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21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84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3148" y="4509492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9328" y="418802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15508" y="391120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81687" y="3411141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3893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60511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09937" y="4518422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76117" y="419695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42297" y="392013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08476" y="3420070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76572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3190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48461" y="5443985"/>
            <a:ext cx="137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29271" y="4882235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29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29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29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29271" y="1511769"/>
            <a:ext cx="256282" cy="1417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08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808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30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227788">
              <a:spcBef>
                <a:spcPts val="436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855273" y="3875484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88900"/>
                </a:lnTo>
                <a:lnTo>
                  <a:pt x="88900" y="177800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855271" y="3875487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88900"/>
                </a:lnTo>
                <a:lnTo>
                  <a:pt x="88900" y="17780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003970" y="3834711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solidFill>
                  <a:prstClr val="black"/>
                </a:solidFill>
                <a:latin typeface="Arial"/>
                <a:cs typeface="Arial"/>
              </a:rPr>
              <a:t>Top 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competition  results (2007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66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22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OC’12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98317" y="4679157"/>
            <a:ext cx="429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prstClr val="black"/>
                </a:solidFill>
                <a:cs typeface="Calibri"/>
              </a:rPr>
              <a:t>DPM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65943" y="4348758"/>
            <a:ext cx="48265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2" dirty="0">
                <a:solidFill>
                  <a:prstClr val="black"/>
                </a:solidFill>
                <a:cs typeface="Calibri"/>
              </a:rPr>
              <a:t>DPM,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20019" y="4625579"/>
            <a:ext cx="9742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14" dirty="0">
                <a:solidFill>
                  <a:prstClr val="black"/>
                </a:solidFill>
                <a:cs typeface="Calibri"/>
              </a:rPr>
              <a:t>HOG+B</a:t>
            </a:r>
            <a:r>
              <a:rPr sz="1687" spc="7" dirty="0">
                <a:solidFill>
                  <a:prstClr val="black"/>
                </a:solidFill>
                <a:cs typeface="Calibri"/>
              </a:rPr>
              <a:t>O</a:t>
            </a:r>
            <a:r>
              <a:rPr sz="1687" spc="-176" dirty="0">
                <a:solidFill>
                  <a:prstClr val="black"/>
                </a:solidFill>
                <a:cs typeface="Calibri"/>
              </a:rPr>
              <a:t>W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23782" y="4043463"/>
            <a:ext cx="482650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12" marR="3572" indent="-40182">
              <a:lnSpc>
                <a:spcPct val="107600"/>
              </a:lnSpc>
            </a:pPr>
            <a:r>
              <a:rPr sz="1687" spc="-25" dirty="0">
                <a:solidFill>
                  <a:prstClr val="black"/>
                </a:solidFill>
                <a:cs typeface="Calibri"/>
              </a:rPr>
              <a:t>DPM,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74411" y="3558481"/>
            <a:ext cx="64204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25" dirty="0">
                <a:solidFill>
                  <a:prstClr val="black"/>
                </a:solidFill>
                <a:cs typeface="Calibri"/>
              </a:rPr>
              <a:t>DPM++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490210" y="332908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83" marR="3572" indent="-120100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23880" y="388272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706" marR="3572" indent="-98223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35" dirty="0">
                <a:solidFill>
                  <a:prstClr val="black"/>
                </a:solidFill>
                <a:cs typeface="Calibri"/>
              </a:rPr>
              <a:t>Search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88875" y="332908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17" marR="3572" indent="-71435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28" dirty="0">
                <a:solidFill>
                  <a:prstClr val="black"/>
                </a:solidFill>
                <a:cs typeface="Calibri"/>
              </a:rPr>
              <a:t>Search,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55205" y="388272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370" marR="3572" indent="-146888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597188" y="2928938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41%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30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21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OC’08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OC’09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OC’10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OC’11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86360" y="2928938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41%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93391" y="3152180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37%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962930" y="3670102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28%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105680" y="3911204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23%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226891" y="4205883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17%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2056319" y="6509743"/>
            <a:ext cx="807913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-11" dirty="0">
                <a:solidFill>
                  <a:srgbClr val="FFFFFF"/>
                </a:solidFill>
                <a:cs typeface="Calibri"/>
              </a:rPr>
              <a:t>[Source:</a:t>
            </a:r>
            <a:r>
              <a:rPr sz="15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547" spc="-18" dirty="0">
                <a:solidFill>
                  <a:srgbClr val="FFFFFF"/>
                </a:solidFill>
                <a:cs typeface="Calibri"/>
                <a:hlinkClick r:id="rId4"/>
              </a:rPr>
              <a:t>http://pascallin.ecs.soton.ac.uk/challenges/VOC/voc20{07,08,09,10,11,12}/r</a:t>
            </a:r>
            <a:r>
              <a:rPr sz="1547" spc="-18" dirty="0">
                <a:solidFill>
                  <a:srgbClr val="FFFFFF"/>
                </a:solidFill>
                <a:cs typeface="Calibri"/>
              </a:rPr>
              <a:t>esults/index.html]</a:t>
            </a:r>
            <a:endParaRPr sz="154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47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1171" y="901809"/>
            <a:ext cx="6386513" cy="446"/>
          </a:xfrm>
          <a:custGeom>
            <a:avLst/>
            <a:gdLst/>
            <a:ahLst/>
            <a:cxnLst/>
            <a:rect l="l" t="t" r="r" b="b"/>
            <a:pathLst>
              <a:path w="9083040" h="634">
                <a:moveTo>
                  <a:pt x="0" y="126"/>
                </a:moveTo>
                <a:lnTo>
                  <a:pt x="9082925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2040"/>
            <a:r>
              <a:rPr spc="-137" dirty="0"/>
              <a:t>A </a:t>
            </a:r>
            <a:r>
              <a:rPr spc="63" dirty="0"/>
              <a:t>rapid </a:t>
            </a:r>
            <a:r>
              <a:rPr spc="39" dirty="0"/>
              <a:t>rise </a:t>
            </a:r>
            <a:r>
              <a:rPr spc="74" dirty="0"/>
              <a:t>in</a:t>
            </a:r>
            <a:r>
              <a:rPr spc="-390" dirty="0"/>
              <a:t> </a:t>
            </a:r>
            <a:r>
              <a:rPr spc="39" dirty="0"/>
              <a:t>performance</a:t>
            </a:r>
          </a:p>
        </p:txBody>
      </p:sp>
      <p:sp>
        <p:nvSpPr>
          <p:cNvPr id="4" name="object 4"/>
          <p:cNvSpPr/>
          <p:nvPr/>
        </p:nvSpPr>
        <p:spPr>
          <a:xfrm>
            <a:off x="1747242" y="1455539"/>
            <a:ext cx="8697516" cy="4987230"/>
          </a:xfrm>
          <a:custGeom>
            <a:avLst/>
            <a:gdLst/>
            <a:ahLst/>
            <a:cxnLst/>
            <a:rect l="l" t="t" r="r" b="b"/>
            <a:pathLst>
              <a:path w="12369800" h="7092950">
                <a:moveTo>
                  <a:pt x="0" y="0"/>
                </a:moveTo>
                <a:lnTo>
                  <a:pt x="12369800" y="0"/>
                </a:lnTo>
                <a:lnTo>
                  <a:pt x="12369800" y="7092948"/>
                </a:lnTo>
                <a:lnTo>
                  <a:pt x="0" y="709294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38725" y="1640356"/>
            <a:ext cx="6046291" cy="3932634"/>
          </a:xfrm>
          <a:custGeom>
            <a:avLst/>
            <a:gdLst/>
            <a:ahLst/>
            <a:cxnLst/>
            <a:rect l="l" t="t" r="r" b="b"/>
            <a:pathLst>
              <a:path w="8599170" h="5593080">
                <a:moveTo>
                  <a:pt x="0" y="0"/>
                </a:moveTo>
                <a:lnTo>
                  <a:pt x="8599017" y="0"/>
                </a:lnTo>
                <a:lnTo>
                  <a:pt x="8599017" y="5592483"/>
                </a:lnTo>
                <a:lnTo>
                  <a:pt x="0" y="55924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41988" y="5009558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41988" y="4446987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41988" y="3884416"/>
            <a:ext cx="6043166" cy="0"/>
          </a:xfrm>
          <a:custGeom>
            <a:avLst/>
            <a:gdLst/>
            <a:ahLst/>
            <a:cxnLst/>
            <a:rect l="l" t="t" r="r" b="b"/>
            <a:pathLst>
              <a:path w="8594725">
                <a:moveTo>
                  <a:pt x="0" y="0"/>
                </a:moveTo>
                <a:lnTo>
                  <a:pt x="8594383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41988" y="3317381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41988" y="2763740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1988" y="2201168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41988" y="1638597"/>
            <a:ext cx="6043166" cy="8930"/>
          </a:xfrm>
          <a:custGeom>
            <a:avLst/>
            <a:gdLst/>
            <a:ahLst/>
            <a:cxnLst/>
            <a:rect l="l" t="t" r="r" b="b"/>
            <a:pathLst>
              <a:path w="8594725" h="12700">
                <a:moveTo>
                  <a:pt x="0" y="0"/>
                </a:moveTo>
                <a:lnTo>
                  <a:pt x="8594383" y="0"/>
                </a:lnTo>
                <a:lnTo>
                  <a:pt x="8594383" y="12700"/>
                </a:lnTo>
                <a:lnTo>
                  <a:pt x="0" y="12700"/>
                </a:lnTo>
                <a:lnTo>
                  <a:pt x="0" y="0"/>
                </a:lnTo>
                <a:close/>
              </a:path>
            </a:pathLst>
          </a:custGeom>
          <a:solidFill>
            <a:srgbClr val="989898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38725" y="1640356"/>
            <a:ext cx="0" cy="3932634"/>
          </a:xfrm>
          <a:custGeom>
            <a:avLst/>
            <a:gdLst/>
            <a:ahLst/>
            <a:cxnLst/>
            <a:rect l="l" t="t" r="r" b="b"/>
            <a:pathLst>
              <a:path h="5593080">
                <a:moveTo>
                  <a:pt x="0" y="5592483"/>
                </a:moveTo>
                <a:lnTo>
                  <a:pt x="0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79481" y="5572129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79481" y="5009558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79481" y="4446987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479481" y="388441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479481" y="3321846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479481" y="2768205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479481" y="2205633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481" y="1643062"/>
            <a:ext cx="59382" cy="0"/>
          </a:xfrm>
          <a:custGeom>
            <a:avLst/>
            <a:gdLst/>
            <a:ahLst/>
            <a:cxnLst/>
            <a:rect l="l" t="t" r="r" b="b"/>
            <a:pathLst>
              <a:path w="84455">
                <a:moveTo>
                  <a:pt x="0" y="0"/>
                </a:moveTo>
                <a:lnTo>
                  <a:pt x="84259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538725" y="5572571"/>
            <a:ext cx="6046291" cy="0"/>
          </a:xfrm>
          <a:custGeom>
            <a:avLst/>
            <a:gdLst/>
            <a:ahLst/>
            <a:cxnLst/>
            <a:rect l="l" t="t" r="r" b="b"/>
            <a:pathLst>
              <a:path w="8599170">
                <a:moveTo>
                  <a:pt x="0" y="0"/>
                </a:moveTo>
                <a:lnTo>
                  <a:pt x="8599024" y="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54198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39923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26541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3159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99777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855028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7721209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8584914" y="5572127"/>
            <a:ext cx="0" cy="53578"/>
          </a:xfrm>
          <a:custGeom>
            <a:avLst/>
            <a:gdLst/>
            <a:ahLst/>
            <a:cxnLst/>
            <a:rect l="l" t="t" r="r" b="b"/>
            <a:pathLst>
              <a:path h="76200">
                <a:moveTo>
                  <a:pt x="0" y="0"/>
                </a:moveTo>
                <a:lnTo>
                  <a:pt x="0" y="76200"/>
                </a:lnTo>
              </a:path>
            </a:pathLst>
          </a:custGeom>
          <a:ln w="12700">
            <a:solidFill>
              <a:srgbClr val="989898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283148" y="4509492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49328" y="418802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015508" y="3911203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81687" y="3411141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673893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605117" y="3178969"/>
            <a:ext cx="232172" cy="232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09937" y="4518422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76117" y="419695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042297" y="3920133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908476" y="3420070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76572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631906" y="3187898"/>
            <a:ext cx="178594" cy="1785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48461" y="5443985"/>
            <a:ext cx="137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129271" y="4882235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10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129271" y="4320496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29271" y="375874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2129271" y="3197007"/>
            <a:ext cx="256282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40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29271" y="1511769"/>
            <a:ext cx="256282" cy="1417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70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spcBef>
                <a:spcPts val="13"/>
              </a:spcBef>
            </a:pPr>
            <a:endParaRPr sz="2074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8929"/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808752" y="3802052"/>
            <a:ext cx="218008" cy="50631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mAP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808752" y="3353450"/>
            <a:ext cx="218008" cy="35138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8929">
              <a:lnSpc>
                <a:spcPts val="1709"/>
              </a:lnSpc>
            </a:pP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(%)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730454" y="6049863"/>
            <a:ext cx="5643563" cy="315528"/>
          </a:xfrm>
          <a:prstGeom prst="rect">
            <a:avLst/>
          </a:prstGeom>
        </p:spPr>
        <p:txBody>
          <a:bodyPr vert="horz" wrap="square" lIns="0" tIns="55364" rIns="0" bIns="0" rtlCol="0">
            <a:spAutoFit/>
          </a:bodyPr>
          <a:lstStyle/>
          <a:p>
            <a:pPr marL="1227788">
              <a:spcBef>
                <a:spcPts val="436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855273" y="3875484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0" y="88900"/>
                </a:lnTo>
                <a:lnTo>
                  <a:pt x="88900" y="177800"/>
                </a:lnTo>
                <a:lnTo>
                  <a:pt x="177800" y="88900"/>
                </a:lnTo>
                <a:lnTo>
                  <a:pt x="88900" y="0"/>
                </a:lnTo>
                <a:close/>
              </a:path>
            </a:pathLst>
          </a:custGeom>
          <a:solidFill>
            <a:srgbClr val="A5C1D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855271" y="3875487"/>
            <a:ext cx="125016" cy="125016"/>
          </a:xfrm>
          <a:custGeom>
            <a:avLst/>
            <a:gdLst/>
            <a:ahLst/>
            <a:cxnLst/>
            <a:rect l="l" t="t" r="r" b="b"/>
            <a:pathLst>
              <a:path w="177800" h="177800">
                <a:moveTo>
                  <a:pt x="88900" y="0"/>
                </a:moveTo>
                <a:lnTo>
                  <a:pt x="177800" y="88900"/>
                </a:lnTo>
                <a:lnTo>
                  <a:pt x="88900" y="177800"/>
                </a:lnTo>
                <a:lnTo>
                  <a:pt x="0" y="88900"/>
                </a:lnTo>
                <a:lnTo>
                  <a:pt x="88900" y="0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003970" y="3834711"/>
            <a:ext cx="1388119" cy="103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 marR="3572">
              <a:lnSpc>
                <a:spcPct val="99000"/>
              </a:lnSpc>
            </a:pPr>
            <a:r>
              <a:rPr sz="1687" spc="-67" dirty="0">
                <a:solidFill>
                  <a:prstClr val="black"/>
                </a:solidFill>
                <a:latin typeface="Arial"/>
                <a:cs typeface="Arial"/>
              </a:rPr>
              <a:t>Top 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competition  results (2007</a:t>
            </a:r>
            <a:r>
              <a:rPr sz="1687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-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  <a:p>
            <a:pPr marL="8929">
              <a:spcBef>
                <a:spcPts val="14"/>
              </a:spcBef>
            </a:pPr>
            <a:r>
              <a:rPr sz="1687" dirty="0">
                <a:solidFill>
                  <a:prstClr val="black"/>
                </a:solidFill>
                <a:latin typeface="Arial"/>
                <a:cs typeface="Arial"/>
              </a:rPr>
              <a:t>2012)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66336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OC’07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422059" y="5670352"/>
            <a:ext cx="657224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OC’12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98317" y="4679157"/>
            <a:ext cx="429071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9" dirty="0">
                <a:solidFill>
                  <a:prstClr val="black"/>
                </a:solidFill>
                <a:cs typeface="Calibri"/>
              </a:rPr>
              <a:t>DPM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65943" y="4348758"/>
            <a:ext cx="48265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32" dirty="0">
                <a:solidFill>
                  <a:prstClr val="black"/>
                </a:solidFill>
                <a:cs typeface="Calibri"/>
              </a:rPr>
              <a:t>DPM,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20019" y="4625579"/>
            <a:ext cx="974229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14" dirty="0">
                <a:solidFill>
                  <a:prstClr val="black"/>
                </a:solidFill>
                <a:cs typeface="Calibri"/>
              </a:rPr>
              <a:t>HOG+B</a:t>
            </a:r>
            <a:r>
              <a:rPr sz="1687" spc="7" dirty="0">
                <a:solidFill>
                  <a:prstClr val="black"/>
                </a:solidFill>
                <a:cs typeface="Calibri"/>
              </a:rPr>
              <a:t>O</a:t>
            </a:r>
            <a:r>
              <a:rPr sz="1687" spc="-176" dirty="0">
                <a:solidFill>
                  <a:prstClr val="black"/>
                </a:solidFill>
                <a:cs typeface="Calibri"/>
              </a:rPr>
              <a:t>W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923782" y="4043463"/>
            <a:ext cx="482650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9112" marR="3572" indent="-40182">
              <a:lnSpc>
                <a:spcPct val="107600"/>
              </a:lnSpc>
            </a:pPr>
            <a:r>
              <a:rPr sz="1687" spc="-25" dirty="0">
                <a:solidFill>
                  <a:prstClr val="black"/>
                </a:solidFill>
                <a:cs typeface="Calibri"/>
              </a:rPr>
              <a:t>DPM,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674411" y="3558481"/>
            <a:ext cx="642045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-25" dirty="0">
                <a:solidFill>
                  <a:prstClr val="black"/>
                </a:solidFill>
                <a:cs typeface="Calibri"/>
              </a:rPr>
              <a:t>DPM++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490210" y="332908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8583" marR="3572" indent="-120100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423880" y="388272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6706" marR="3572" indent="-98223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35" dirty="0">
                <a:solidFill>
                  <a:prstClr val="black"/>
                </a:solidFill>
                <a:cs typeface="Calibri"/>
              </a:rPr>
              <a:t>Search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388875" y="3329088"/>
            <a:ext cx="828229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917" marR="3572" indent="-71435">
              <a:lnSpc>
                <a:spcPct val="107600"/>
              </a:lnSpc>
            </a:pPr>
            <a:r>
              <a:rPr sz="1687" spc="32" dirty="0">
                <a:solidFill>
                  <a:prstClr val="black"/>
                </a:solidFill>
                <a:cs typeface="Calibri"/>
              </a:rPr>
              <a:t>Selectiv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e  </a:t>
            </a:r>
            <a:r>
              <a:rPr sz="1687" spc="28" dirty="0">
                <a:solidFill>
                  <a:prstClr val="black"/>
                </a:solidFill>
                <a:cs typeface="Calibri"/>
              </a:rPr>
              <a:t>Search,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455205" y="3882728"/>
            <a:ext cx="695623" cy="560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5370" marR="3572" indent="-146888">
              <a:lnSpc>
                <a:spcPct val="107600"/>
              </a:lnSpc>
            </a:pPr>
            <a:r>
              <a:rPr sz="1687" spc="-18" dirty="0">
                <a:solidFill>
                  <a:prstClr val="black"/>
                </a:solidFill>
                <a:cs typeface="Calibri"/>
              </a:rPr>
              <a:t>DPM++,  </a:t>
            </a:r>
            <a:r>
              <a:rPr sz="1687" spc="-4" dirty="0">
                <a:solidFill>
                  <a:prstClr val="black"/>
                </a:solidFill>
                <a:cs typeface="Calibri"/>
              </a:rPr>
              <a:t>MKL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597188" y="2928938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41%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730454" y="6049864"/>
            <a:ext cx="5643563" cy="330398"/>
          </a:xfrm>
          <a:custGeom>
            <a:avLst/>
            <a:gdLst/>
            <a:ahLst/>
            <a:cxnLst/>
            <a:rect l="l" t="t" r="r" b="b"/>
            <a:pathLst>
              <a:path w="8026400" h="469900">
                <a:moveTo>
                  <a:pt x="0" y="0"/>
                </a:moveTo>
                <a:lnTo>
                  <a:pt x="8026400" y="0"/>
                </a:lnTo>
                <a:lnTo>
                  <a:pt x="8026400" y="469900"/>
                </a:lnTo>
                <a:lnTo>
                  <a:pt x="0" y="469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921523" y="5670352"/>
            <a:ext cx="3283000" cy="673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717">
              <a:tabLst>
                <a:tab pos="892937" algn="l"/>
                <a:tab pos="1768015" algn="l"/>
                <a:tab pos="2634164" algn="l"/>
              </a:tabLst>
            </a:pP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OC’08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OC’09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OC’10</a:t>
            </a:r>
            <a:r>
              <a:rPr sz="1687" dirty="0">
                <a:solidFill>
                  <a:prstClr val="black"/>
                </a:solidFill>
                <a:cs typeface="Calibri"/>
              </a:rPr>
              <a:t>	</a:t>
            </a:r>
            <a:r>
              <a:rPr sz="1687" spc="-109" dirty="0">
                <a:solidFill>
                  <a:prstClr val="black"/>
                </a:solidFill>
                <a:cs typeface="Calibri"/>
              </a:rPr>
              <a:t>V</a:t>
            </a:r>
            <a:r>
              <a:rPr sz="1687" spc="4" dirty="0">
                <a:solidFill>
                  <a:prstClr val="black"/>
                </a:solidFill>
                <a:cs typeface="Calibri"/>
              </a:rPr>
              <a:t>OC’11</a:t>
            </a:r>
            <a:endParaRPr sz="1687">
              <a:solidFill>
                <a:prstClr val="black"/>
              </a:solidFill>
              <a:cs typeface="Calibri"/>
            </a:endParaRPr>
          </a:p>
          <a:p>
            <a:pPr marL="8929">
              <a:spcBef>
                <a:spcPts val="1174"/>
              </a:spcBef>
            </a:pPr>
            <a:r>
              <a:rPr sz="1687" b="1" spc="-21" dirty="0">
                <a:solidFill>
                  <a:prstClr val="black"/>
                </a:solidFill>
                <a:latin typeface="Arial"/>
                <a:cs typeface="Arial"/>
              </a:rPr>
              <a:t>PASCAL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VOC challenge</a:t>
            </a:r>
            <a:r>
              <a:rPr sz="1687" b="1" spc="-8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687" b="1" dirty="0">
                <a:solidFill>
                  <a:prstClr val="black"/>
                </a:solidFill>
                <a:latin typeface="Arial"/>
                <a:cs typeface="Arial"/>
              </a:rPr>
              <a:t>dataset</a:t>
            </a:r>
            <a:endParaRPr sz="168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686360" y="2928938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41%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793391" y="3152180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37%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962930" y="3670102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28%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105680" y="3911204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23%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226891" y="4205883"/>
            <a:ext cx="407640" cy="259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687" spc="49" dirty="0">
                <a:solidFill>
                  <a:prstClr val="black"/>
                </a:solidFill>
                <a:cs typeface="Calibri"/>
              </a:rPr>
              <a:t>17%</a:t>
            </a:r>
            <a:endParaRPr sz="168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118923" y="3137910"/>
            <a:ext cx="2695872" cy="1014859"/>
          </a:xfrm>
          <a:custGeom>
            <a:avLst/>
            <a:gdLst/>
            <a:ahLst/>
            <a:cxnLst/>
            <a:rect l="l" t="t" r="r" b="b"/>
            <a:pathLst>
              <a:path w="3834129" h="1443354">
                <a:moveTo>
                  <a:pt x="3833533" y="0"/>
                </a:moveTo>
                <a:lnTo>
                  <a:pt x="3797871" y="13423"/>
                </a:lnTo>
                <a:lnTo>
                  <a:pt x="0" y="1442872"/>
                </a:lnTo>
              </a:path>
            </a:pathLst>
          </a:custGeom>
          <a:ln w="76199">
            <a:solidFill>
              <a:srgbClr val="FF2600"/>
            </a:solidFill>
          </a:ln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701415" y="3065927"/>
            <a:ext cx="238423" cy="200918"/>
          </a:xfrm>
          <a:custGeom>
            <a:avLst/>
            <a:gdLst/>
            <a:ahLst/>
            <a:cxnLst/>
            <a:rect l="l" t="t" r="r" b="b"/>
            <a:pathLst>
              <a:path w="339089" h="285750">
                <a:moveTo>
                  <a:pt x="0" y="0"/>
                </a:moveTo>
                <a:lnTo>
                  <a:pt x="124993" y="115798"/>
                </a:lnTo>
                <a:lnTo>
                  <a:pt x="107365" y="285267"/>
                </a:lnTo>
                <a:lnTo>
                  <a:pt x="338950" y="35280"/>
                </a:lnTo>
                <a:lnTo>
                  <a:pt x="0" y="0"/>
                </a:lnTo>
                <a:close/>
              </a:path>
            </a:pathLst>
          </a:custGeom>
          <a:solidFill>
            <a:srgbClr val="FF2600"/>
          </a:solidFill>
        </p:spPr>
        <p:txBody>
          <a:bodyPr wrap="square" lIns="0" tIns="0" rIns="0" bIns="0" rtlCol="0"/>
          <a:lstStyle/>
          <a:p>
            <a:endParaRPr sz="1266">
              <a:solidFill>
                <a:prstClr val="black"/>
              </a:solidFill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056319" y="6509743"/>
            <a:ext cx="8079135" cy="238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929"/>
            <a:r>
              <a:rPr sz="1547" spc="-11" dirty="0">
                <a:solidFill>
                  <a:srgbClr val="FFFFFF"/>
                </a:solidFill>
                <a:cs typeface="Calibri"/>
              </a:rPr>
              <a:t>[Source:</a:t>
            </a:r>
            <a:r>
              <a:rPr sz="1547" spc="-4" dirty="0">
                <a:solidFill>
                  <a:srgbClr val="FFFFFF"/>
                </a:solidFill>
                <a:cs typeface="Calibri"/>
              </a:rPr>
              <a:t> </a:t>
            </a:r>
            <a:r>
              <a:rPr sz="1547" spc="-18" dirty="0">
                <a:solidFill>
                  <a:srgbClr val="FFFFFF"/>
                </a:solidFill>
                <a:cs typeface="Calibri"/>
                <a:hlinkClick r:id="rId4"/>
              </a:rPr>
              <a:t>http://pascallin.ecs.soton.ac.uk/challenges/VOC/voc20{07,08,09,10,11,12}/r</a:t>
            </a:r>
            <a:r>
              <a:rPr sz="1547" spc="-18" dirty="0">
                <a:solidFill>
                  <a:srgbClr val="FFFFFF"/>
                </a:solidFill>
                <a:cs typeface="Calibri"/>
              </a:rPr>
              <a:t>esults/index.html]</a:t>
            </a:r>
            <a:endParaRPr sz="154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6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2066</TotalTime>
  <Words>2747</Words>
  <Application>Microsoft Office PowerPoint</Application>
  <PresentationFormat>Widescreen</PresentationFormat>
  <Paragraphs>1105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2" baseType="lpstr">
      <vt:lpstr>Malgun Gothic</vt:lpstr>
      <vt:lpstr>Arial</vt:lpstr>
      <vt:lpstr>Calibri</vt:lpstr>
      <vt:lpstr>Calibri Light</vt:lpstr>
      <vt:lpstr>Cambria Math</vt:lpstr>
      <vt:lpstr>Consolas</vt:lpstr>
      <vt:lpstr>Courier New</vt:lpstr>
      <vt:lpstr>Latha</vt:lpstr>
      <vt:lpstr>Segoe UI</vt:lpstr>
      <vt:lpstr>Times New Roman</vt:lpstr>
      <vt:lpstr>Wingdings</vt:lpstr>
      <vt:lpstr>Office Theme</vt:lpstr>
      <vt:lpstr>1_Office Theme</vt:lpstr>
      <vt:lpstr>PowerPoint Presentation</vt:lpstr>
      <vt:lpstr>Image classification (mostly what you’ve seen so far)</vt:lpstr>
      <vt:lpstr>Classification            Detection</vt:lpstr>
      <vt:lpstr>Problem formulation</vt:lpstr>
      <vt:lpstr>Challenges in using CNNs for detection</vt:lpstr>
      <vt:lpstr>Object Proposal/Region Proposal</vt:lpstr>
      <vt:lpstr>PowerPoint Presentation</vt:lpstr>
      <vt:lpstr>PASCAL VOC detection history</vt:lpstr>
      <vt:lpstr>A rapid rise in performance</vt:lpstr>
      <vt:lpstr>Complexity and the plateau</vt:lpstr>
      <vt:lpstr>SIFT, HOG, LBP, ...</vt:lpstr>
      <vt:lpstr>R-CNN: Regions with CNN features</vt:lpstr>
      <vt:lpstr>Feature learning with CNNs</vt:lpstr>
      <vt:lpstr>CNNs for object detection</vt:lpstr>
      <vt:lpstr>PowerPoint Presentation</vt:lpstr>
      <vt:lpstr>R-CNN: Regions with CNN features</vt:lpstr>
      <vt:lpstr>R-CNN at test time: Step 1</vt:lpstr>
      <vt:lpstr>R-CNN at test time: Step 2</vt:lpstr>
      <vt:lpstr>R-CNN at test time: Step 2</vt:lpstr>
      <vt:lpstr>R-CNN at test time: Step 2</vt:lpstr>
      <vt:lpstr>R-CNN at test time: Step 2</vt:lpstr>
      <vt:lpstr>R-CNN at test time: Step 2</vt:lpstr>
      <vt:lpstr>R-CNN at test time: Step 3</vt:lpstr>
      <vt:lpstr>Step 4: Object proposal refinement</vt:lpstr>
      <vt:lpstr>R-CNN results on PASCAL</vt:lpstr>
      <vt:lpstr>R-CNN results on PASCAL</vt:lpstr>
      <vt:lpstr>ImageNet detection</vt:lpstr>
      <vt:lpstr>R-CNN and OverFeat</vt:lpstr>
      <vt:lpstr>R-CNN on ImageNet detection</vt:lpstr>
      <vt:lpstr>Detection speed &amp; scalability</vt:lpstr>
      <vt:lpstr>Detection speed &amp; scalability</vt:lpstr>
      <vt:lpstr>False positive analysis</vt:lpstr>
      <vt:lpstr>False positive analysis</vt:lpstr>
      <vt:lpstr>False positive analysis</vt:lpstr>
      <vt:lpstr>Top bicycle FPs (AP = 72.8%)</vt:lpstr>
      <vt:lpstr>False positive #15</vt:lpstr>
      <vt:lpstr>False positive #15</vt:lpstr>
      <vt:lpstr>False positive #15</vt:lpstr>
      <vt:lpstr>Training R-CNN</vt:lpstr>
      <vt:lpstr>R-CNN training: Step 1</vt:lpstr>
      <vt:lpstr>R-CNN training: Step 2</vt:lpstr>
      <vt:lpstr>R-CNN training: Step 2</vt:lpstr>
      <vt:lpstr>R-CNN training: Step 3</vt:lpstr>
      <vt:lpstr>What did the network learn?</vt:lpstr>
      <vt:lpstr>What did the network learn?</vt:lpstr>
      <vt:lpstr>What did the network learn?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Semantic segmentation</vt:lpstr>
      <vt:lpstr>Semantic segmentation</vt:lpstr>
      <vt:lpstr>Take away</vt:lpstr>
      <vt:lpstr> Fast R-CNN</vt:lpstr>
      <vt:lpstr>PASCAL VOC object detection</vt:lpstr>
      <vt:lpstr>Quick background Region-based Convolution Networks (R-CNNs)</vt:lpstr>
      <vt:lpstr> Issues with R-CNNs</vt:lpstr>
      <vt:lpstr>Fast R-CNN</vt:lpstr>
      <vt:lpstr>PowerPoint Presentation</vt:lpstr>
      <vt:lpstr>PowerPoint Presentation</vt:lpstr>
      <vt:lpstr>PowerPoint Presentation</vt:lpstr>
      <vt:lpstr>Fast R-CNN</vt:lpstr>
      <vt:lpstr>The train-time net (multi-task losses)</vt:lpstr>
      <vt:lpstr>The train-time net (multi-task losses)</vt:lpstr>
      <vt:lpstr>Results</vt:lpstr>
      <vt:lpstr>Results</vt:lpstr>
      <vt:lpstr>Results</vt:lpstr>
      <vt:lpstr> Faster R-CNN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R-CNN Object detection with Caffe</dc:title>
  <dc:creator>Ross Girshick</dc:creator>
  <cp:lastModifiedBy>Ardalan Khosrowpour</cp:lastModifiedBy>
  <cp:revision>50</cp:revision>
  <dcterms:created xsi:type="dcterms:W3CDTF">2015-09-28T03:10:57Z</dcterms:created>
  <dcterms:modified xsi:type="dcterms:W3CDTF">2015-10-01T20:12:17Z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2015-06-18T00:00:00Z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2015-09-28T00:00:00Z</vt:filetime>
  </property>
</Properties>
</file>