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03" r:id="rId33"/>
    <p:sldId id="304" r:id="rId34"/>
    <p:sldId id="305" r:id="rId35"/>
    <p:sldId id="306" r:id="rId36"/>
    <p:sldId id="307" r:id="rId37"/>
    <p:sldId id="30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oja Harekoppa" initials="PH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B635-4B04-4FE6-A247-62694826B7C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2C-99A4-4CBE-A06E-CE4D17BD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2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B635-4B04-4FE6-A247-62694826B7C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2C-99A4-4CBE-A06E-CE4D17BD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7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B635-4B04-4FE6-A247-62694826B7C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2C-99A4-4CBE-A06E-CE4D17BD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1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B635-4B04-4FE6-A247-62694826B7C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2C-99A4-4CBE-A06E-CE4D17BD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B635-4B04-4FE6-A247-62694826B7C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2C-99A4-4CBE-A06E-CE4D17BD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B635-4B04-4FE6-A247-62694826B7C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2C-99A4-4CBE-A06E-CE4D17BD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B635-4B04-4FE6-A247-62694826B7C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2C-99A4-4CBE-A06E-CE4D17BD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B635-4B04-4FE6-A247-62694826B7C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2C-99A4-4CBE-A06E-CE4D17BD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B635-4B04-4FE6-A247-62694826B7C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2C-99A4-4CBE-A06E-CE4D17BD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8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B635-4B04-4FE6-A247-62694826B7C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2C-99A4-4CBE-A06E-CE4D17BD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8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B635-4B04-4FE6-A247-62694826B7C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562C-99A4-4CBE-A06E-CE4D17BD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2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B635-4B04-4FE6-A247-62694826B7C4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B562C-99A4-4CBE-A06E-CE4D17BD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9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Robustness to Adversarial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Presenters: Pooja Harekoppa, Daniel Friedman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kinds of model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capacity – unable to make many different confident predictions?</a:t>
            </a:r>
          </a:p>
          <a:p>
            <a:pPr lvl="1"/>
            <a:r>
              <a:rPr lang="en-US" dirty="0" smtClean="0"/>
              <a:t>Incorrect. RBF can.</a:t>
            </a:r>
          </a:p>
          <a:p>
            <a:pPr lvl="1"/>
            <a:r>
              <a:rPr lang="en-US" dirty="0" smtClean="0"/>
              <a:t>RBF networks are naturally immune to adversarial examples – low confidence when they are fooled</a:t>
            </a:r>
          </a:p>
          <a:p>
            <a:r>
              <a:rPr lang="en-US" dirty="0" smtClean="0"/>
              <a:t>RBF network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Shallow RBF network with no hidden layer: Error rate of 55.4% on MNIST</a:t>
            </a:r>
          </a:p>
          <a:p>
            <a:pPr lvl="1"/>
            <a:r>
              <a:rPr lang="en-US" dirty="0" smtClean="0"/>
              <a:t>Confidence on mistaken examples is only 1.2%</a:t>
            </a:r>
          </a:p>
          <a:p>
            <a:pPr lvl="1"/>
            <a:r>
              <a:rPr lang="en-US" dirty="0" smtClean="0"/>
              <a:t>Drawback: Not invariant to any significant transformations so they cannot generalize very well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85" y="3956542"/>
            <a:ext cx="38576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adversarial examples generalize?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86" y="1690688"/>
            <a:ext cx="9295785" cy="3772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76318" y="6312039"/>
            <a:ext cx="283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5939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Hypothesis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Generative training</a:t>
            </a:r>
          </a:p>
          <a:p>
            <a:pPr lvl="1"/>
            <a:r>
              <a:rPr lang="en-US" dirty="0" smtClean="0"/>
              <a:t>MP-DBM: ϵ </a:t>
            </a:r>
            <a:r>
              <a:rPr lang="en-US" dirty="0"/>
              <a:t>of 0.25, </a:t>
            </a:r>
            <a:r>
              <a:rPr lang="en-US" dirty="0" smtClean="0"/>
              <a:t>error </a:t>
            </a:r>
            <a:r>
              <a:rPr lang="en-US" dirty="0"/>
              <a:t>rate of 97.5% on adversarial </a:t>
            </a:r>
            <a:r>
              <a:rPr lang="en-US" dirty="0" smtClean="0"/>
              <a:t>examples generated </a:t>
            </a:r>
            <a:r>
              <a:rPr lang="en-US" dirty="0"/>
              <a:t>from the </a:t>
            </a:r>
            <a:r>
              <a:rPr lang="en-US" dirty="0" smtClean="0"/>
              <a:t>MNIST</a:t>
            </a:r>
          </a:p>
          <a:p>
            <a:pPr lvl="1"/>
            <a:r>
              <a:rPr lang="en-US" dirty="0" smtClean="0"/>
              <a:t>Being generative alone is not sufficient</a:t>
            </a:r>
          </a:p>
          <a:p>
            <a:pPr lvl="1"/>
            <a:endParaRPr lang="en-US" dirty="0"/>
          </a:p>
          <a:p>
            <a:r>
              <a:rPr lang="en-US" dirty="0" smtClean="0"/>
              <a:t>Ensemble training</a:t>
            </a:r>
          </a:p>
          <a:p>
            <a:pPr lvl="1"/>
            <a:r>
              <a:rPr lang="en-US" dirty="0" smtClean="0"/>
              <a:t>Ensemble of 12 </a:t>
            </a:r>
            <a:r>
              <a:rPr lang="en-US" dirty="0" err="1" smtClean="0"/>
              <a:t>maxout</a:t>
            </a:r>
            <a:r>
              <a:rPr lang="en-US" dirty="0" smtClean="0"/>
              <a:t> networks on MNIST</a:t>
            </a:r>
            <a:r>
              <a:rPr lang="en-US" dirty="0"/>
              <a:t>: ϵ of </a:t>
            </a:r>
            <a:r>
              <a:rPr lang="en-US" dirty="0" smtClean="0"/>
              <a:t>0.25, 91.1% error on adversarial examples on MNIST</a:t>
            </a:r>
          </a:p>
          <a:p>
            <a:pPr lvl="1"/>
            <a:r>
              <a:rPr lang="en-US" dirty="0" smtClean="0"/>
              <a:t>One member of the ensemble: 87.9%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Adversarial examples are a result of models being too linear</a:t>
            </a:r>
          </a:p>
          <a:p>
            <a:r>
              <a:rPr lang="en-US" dirty="0" smtClean="0"/>
              <a:t>Generalization of adversarial examples across different models occurs as a result of adversarial perturbations being highly aligned with the weight vector </a:t>
            </a:r>
          </a:p>
          <a:p>
            <a:r>
              <a:rPr lang="en-US" dirty="0" smtClean="0"/>
              <a:t>The direction of perturbation rather than space matters the most</a:t>
            </a:r>
          </a:p>
          <a:p>
            <a:r>
              <a:rPr lang="en-US" dirty="0" smtClean="0"/>
              <a:t>Introduces fast methods of generating adversarial examples </a:t>
            </a:r>
          </a:p>
          <a:p>
            <a:r>
              <a:rPr lang="en-US" dirty="0" smtClean="0"/>
              <a:t>Adversarial training can result in regularization</a:t>
            </a:r>
          </a:p>
          <a:p>
            <a:r>
              <a:rPr lang="en-US" dirty="0" smtClean="0"/>
              <a:t>Models easy to optimize are easy to perturb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models lack the capacity to resist adversarial perturbation; only structures with a hidden layer can</a:t>
            </a:r>
          </a:p>
          <a:p>
            <a:r>
              <a:rPr lang="en-US" dirty="0" smtClean="0"/>
              <a:t>RBF networks are resistant to adversarial examples</a:t>
            </a:r>
          </a:p>
          <a:p>
            <a:r>
              <a:rPr lang="en-US" dirty="0" smtClean="0"/>
              <a:t>Models trained to </a:t>
            </a:r>
            <a:r>
              <a:rPr lang="en-US" dirty="0"/>
              <a:t>model the input distribution are not resistant to adversarial examples.</a:t>
            </a:r>
            <a:endParaRPr lang="en-US" dirty="0" smtClean="0"/>
          </a:p>
          <a:p>
            <a:r>
              <a:rPr lang="en-US" dirty="0" smtClean="0"/>
              <a:t>Ensembles are not resistant to adversarial examples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44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Robustness and Regularization of Support Vector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H. </a:t>
            </a:r>
            <a:r>
              <a:rPr lang="en-US" dirty="0" err="1" smtClean="0"/>
              <a:t>Xu</a:t>
            </a:r>
            <a:r>
              <a:rPr lang="en-US" dirty="0" smtClean="0"/>
              <a:t>, C. </a:t>
            </a:r>
            <a:r>
              <a:rPr lang="en-US" dirty="0" err="1" smtClean="0"/>
              <a:t>Caramanis</a:t>
            </a:r>
            <a:r>
              <a:rPr lang="en-US" dirty="0" smtClean="0"/>
              <a:t>, S. </a:t>
            </a:r>
            <a:r>
              <a:rPr lang="en-US" dirty="0" err="1" smtClean="0"/>
              <a:t>Mannor</a:t>
            </a:r>
            <a:endParaRPr lang="en-US" dirty="0" smtClean="0"/>
          </a:p>
          <a:p>
            <a:r>
              <a:rPr lang="en-US" dirty="0" smtClean="0"/>
              <a:t>McGill University, UT Austin</a:t>
            </a:r>
          </a:p>
        </p:txBody>
      </p:sp>
    </p:spTree>
    <p:extLst>
      <p:ext uri="{BB962C8B-B14F-4D97-AF65-F5344CB8AC3E}">
        <p14:creationId xmlns:p14="http://schemas.microsoft.com/office/powerpoint/2010/main" val="9103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standard norm-regularized SVM classifier is the solution to a robust classification setup</a:t>
            </a:r>
          </a:p>
          <a:p>
            <a:r>
              <a:rPr lang="en-US" dirty="0" smtClean="0"/>
              <a:t>Norm-based regularization builds in a robustness to certain types of sample noise</a:t>
            </a:r>
          </a:p>
          <a:p>
            <a:r>
              <a:rPr lang="en-US" dirty="0" smtClean="0"/>
              <a:t>These results hold for </a:t>
            </a:r>
            <a:r>
              <a:rPr lang="en-US" dirty="0" err="1" smtClean="0"/>
              <a:t>kernelized</a:t>
            </a:r>
            <a:r>
              <a:rPr lang="en-US" dirty="0" smtClean="0"/>
              <a:t> SVMs if we have a certain 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Uncertainty Set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5" y="1843007"/>
            <a:ext cx="1320800" cy="444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68" y="2473606"/>
            <a:ext cx="7327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Sublinear</a:t>
            </a:r>
            <a:r>
              <a:rPr lang="en-US" dirty="0" smtClean="0"/>
              <a:t> Aggregated Uncertainty Set</a:t>
            </a:r>
            <a:endParaRPr lang="en-US" dirty="0"/>
          </a:p>
        </p:txBody>
      </p:sp>
      <p:pic>
        <p:nvPicPr>
          <p:cNvPr id="4" name="Picture 3" descr="Screen Shot 2015-09-25 at 5.15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7" y="2311187"/>
            <a:ext cx="11260197" cy="28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25 at 5.1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58" y="1425219"/>
            <a:ext cx="76581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4943" y="6105977"/>
            <a:ext cx="283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18622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Explaining and Harnessing Adversarial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Ian J. </a:t>
            </a:r>
            <a:r>
              <a:rPr lang="en-US" dirty="0" err="1" smtClean="0"/>
              <a:t>Goodfellow</a:t>
            </a:r>
            <a:r>
              <a:rPr lang="en-US" dirty="0" smtClean="0"/>
              <a:t>, Jonathon </a:t>
            </a:r>
            <a:r>
              <a:rPr lang="en-US" dirty="0" err="1" smtClean="0"/>
              <a:t>Shlens</a:t>
            </a:r>
            <a:r>
              <a:rPr lang="en-US" dirty="0" smtClean="0"/>
              <a:t> and Christian </a:t>
            </a:r>
            <a:r>
              <a:rPr lang="en-US" dirty="0" err="1" smtClean="0"/>
              <a:t>Szegedy</a:t>
            </a:r>
            <a:endParaRPr lang="en-US" dirty="0" smtClean="0"/>
          </a:p>
          <a:p>
            <a:r>
              <a:rPr lang="en-US" dirty="0" smtClean="0"/>
              <a:t>Google Inc., Mountain View, CA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9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Result</a:t>
            </a:r>
            <a:endParaRPr lang="en-US" dirty="0"/>
          </a:p>
        </p:txBody>
      </p:sp>
      <p:pic>
        <p:nvPicPr>
          <p:cNvPr id="4" name="Picture 3" descr="Screen Shot 2015-09-25 at 5.1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0" y="1796421"/>
            <a:ext cx="11012247" cy="31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we have so f non-decreasing with the following: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x and x’ fall within rho of each other, then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49" y="2459118"/>
            <a:ext cx="9130870" cy="542559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77" y="4050007"/>
            <a:ext cx="6197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gains possible when noise does not have such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Deep Neural Network Architectures Robust to Adversarial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Shixiang</a:t>
            </a:r>
            <a:r>
              <a:rPr lang="en-US" dirty="0" smtClean="0"/>
              <a:t> </a:t>
            </a:r>
            <a:r>
              <a:rPr lang="en-US" dirty="0" err="1" smtClean="0"/>
              <a:t>Gu</a:t>
            </a:r>
            <a:r>
              <a:rPr lang="en-US" dirty="0" smtClean="0"/>
              <a:t> and Luca </a:t>
            </a:r>
            <a:r>
              <a:rPr lang="en-US" dirty="0" err="1" smtClean="0"/>
              <a:t>Rigazio</a:t>
            </a:r>
            <a:endParaRPr lang="en-US" dirty="0" smtClean="0"/>
          </a:p>
          <a:p>
            <a:r>
              <a:rPr lang="en-US" dirty="0" smtClean="0"/>
              <a:t>Panasonic Silicon Valley Laboratory, Panasonic R&amp;D Company of America</a:t>
            </a:r>
          </a:p>
        </p:txBody>
      </p:sp>
    </p:spTree>
    <p:extLst>
      <p:ext uri="{BB962C8B-B14F-4D97-AF65-F5344CB8AC3E}">
        <p14:creationId xmlns:p14="http://schemas.microsoft.com/office/powerpoint/2010/main" val="39814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re-processing and training strategies to improve the robustness of DNNs</a:t>
            </a:r>
          </a:p>
          <a:p>
            <a:r>
              <a:rPr lang="en-US" dirty="0" smtClean="0"/>
              <a:t>Corrupting with additional noise and preprocessing with </a:t>
            </a:r>
            <a:r>
              <a:rPr lang="en-US" dirty="0" err="1" smtClean="0"/>
              <a:t>Denoising</a:t>
            </a:r>
            <a:r>
              <a:rPr lang="en-US" dirty="0" smtClean="0"/>
              <a:t> </a:t>
            </a:r>
            <a:r>
              <a:rPr lang="en-US" dirty="0" err="1" smtClean="0"/>
              <a:t>Autoencoders</a:t>
            </a:r>
            <a:r>
              <a:rPr lang="en-US" dirty="0" smtClean="0"/>
              <a:t> (DAEs)</a:t>
            </a:r>
          </a:p>
          <a:p>
            <a:pPr lvl="1"/>
            <a:r>
              <a:rPr lang="en-US" dirty="0" smtClean="0"/>
              <a:t>Stacking with DNN makes the network even more weak to adversarial examples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eural </a:t>
            </a:r>
            <a:r>
              <a:rPr lang="en-US" dirty="0"/>
              <a:t>network’s sensitivity to adversarial examples is more </a:t>
            </a:r>
            <a:r>
              <a:rPr lang="en-US" dirty="0" smtClean="0"/>
              <a:t>related to </a:t>
            </a:r>
            <a:r>
              <a:rPr lang="en-US" dirty="0"/>
              <a:t>intrinsic deficiencies in the training procedure and objective function than to model </a:t>
            </a:r>
            <a:r>
              <a:rPr lang="en-US" dirty="0" smtClean="0"/>
              <a:t>topology</a:t>
            </a:r>
          </a:p>
          <a:p>
            <a:r>
              <a:rPr lang="en-US" dirty="0"/>
              <a:t>The crux of the problem is then to come up with an appropriate training procedure and </a:t>
            </a:r>
            <a:r>
              <a:rPr lang="en-US" dirty="0" smtClean="0"/>
              <a:t>objective function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Deep Contractive Network (DCN)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Injection – Gaussian Additive Noise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66470" y="6311899"/>
            <a:ext cx="261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from reference paper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10302686" cy="38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Injection – Gaussian Blurring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3743" y="6337797"/>
            <a:ext cx="273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from reference paper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54" y="1825624"/>
            <a:ext cx="8426815" cy="221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Neither </a:t>
            </a:r>
            <a:r>
              <a:rPr lang="en-US" dirty="0"/>
              <a:t>Gaussian additive noises or blurring is effective in removing enough noise such that its error on adversarial examples could match that of the error on clean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Contractive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Contractive </a:t>
            </a:r>
            <a:r>
              <a:rPr lang="en-US" dirty="0" err="1" smtClean="0"/>
              <a:t>autoencoder</a:t>
            </a:r>
            <a:r>
              <a:rPr lang="en-US" dirty="0" smtClean="0"/>
              <a:t> (CAE) </a:t>
            </a:r>
          </a:p>
          <a:p>
            <a:pPr lvl="1"/>
            <a:r>
              <a:rPr lang="en-US" dirty="0" smtClean="0"/>
              <a:t>A variant of AE </a:t>
            </a:r>
            <a:r>
              <a:rPr lang="en-US" dirty="0"/>
              <a:t>w</a:t>
            </a:r>
            <a:r>
              <a:rPr lang="en-US" dirty="0" smtClean="0"/>
              <a:t>ith additional penalty for minimizing the squared norm of the Jacobian of the hidden representation with respect to input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859" y="4183743"/>
            <a:ext cx="4619625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673" y="3129643"/>
            <a:ext cx="866775" cy="27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235" y="3143931"/>
            <a:ext cx="857250" cy="24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272" y="3129643"/>
            <a:ext cx="847725" cy="25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859" y="3647395"/>
            <a:ext cx="169545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3457" y="3647395"/>
            <a:ext cx="1724025" cy="276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7631" y="3647395"/>
            <a:ext cx="1971675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1673" y="4877934"/>
            <a:ext cx="2505075" cy="676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7859" y="5881007"/>
            <a:ext cx="4229100" cy="7239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667272" y="5733086"/>
            <a:ext cx="1257838" cy="101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Contractive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DCN is a </a:t>
            </a:r>
            <a:r>
              <a:rPr lang="en-US" dirty="0"/>
              <a:t>generalization of the contractive </a:t>
            </a:r>
            <a:r>
              <a:rPr lang="en-US" dirty="0" err="1"/>
              <a:t>autoencoder</a:t>
            </a:r>
            <a:r>
              <a:rPr lang="en-US" dirty="0"/>
              <a:t> (CAE) to </a:t>
            </a:r>
            <a:r>
              <a:rPr lang="en-US" dirty="0" smtClean="0"/>
              <a:t>a feed-forward </a:t>
            </a:r>
            <a:r>
              <a:rPr lang="en-US" dirty="0"/>
              <a:t>neural network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599" y="4001294"/>
            <a:ext cx="4419600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341" y="3314700"/>
            <a:ext cx="828675" cy="247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237" y="3314700"/>
            <a:ext cx="771525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562" y="5087030"/>
            <a:ext cx="5019675" cy="8096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49284" y="4725194"/>
            <a:ext cx="1978939" cy="1596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Adversarial examples: speculative explanations </a:t>
            </a:r>
          </a:p>
          <a:p>
            <a:r>
              <a:rPr lang="en-US" dirty="0" smtClean="0"/>
              <a:t>Flaws in the linear nature of models </a:t>
            </a:r>
          </a:p>
          <a:p>
            <a:r>
              <a:rPr lang="en-US" dirty="0" smtClean="0"/>
              <a:t>Fast gradient sign method </a:t>
            </a:r>
          </a:p>
          <a:p>
            <a:r>
              <a:rPr lang="en-US" dirty="0" smtClean="0"/>
              <a:t>Adversarial training of deep networks</a:t>
            </a:r>
          </a:p>
          <a:p>
            <a:r>
              <a:rPr lang="en-US" dirty="0" smtClean="0"/>
              <a:t>Why adversarial examples generalize?</a:t>
            </a:r>
          </a:p>
          <a:p>
            <a:r>
              <a:rPr lang="en-US" dirty="0" smtClean="0"/>
              <a:t>Alternate Hypothesis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75" y="1825625"/>
            <a:ext cx="10310050" cy="1862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14267" y="5807631"/>
            <a:ext cx="273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from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81548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 and Future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DCNs can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uccessfully </a:t>
            </a:r>
            <a:r>
              <a:rPr lang="en-US" dirty="0"/>
              <a:t>be trained to propagate </a:t>
            </a:r>
            <a:r>
              <a:rPr lang="en-US" dirty="0" err="1" smtClean="0"/>
              <a:t>contractivity</a:t>
            </a:r>
            <a:r>
              <a:rPr lang="en-US" dirty="0" smtClean="0"/>
              <a:t> around </a:t>
            </a:r>
            <a:r>
              <a:rPr lang="en-US" dirty="0"/>
              <a:t>the input data through the deep </a:t>
            </a:r>
            <a:r>
              <a:rPr lang="en-US" dirty="0" smtClean="0"/>
              <a:t>architecture</a:t>
            </a:r>
            <a:r>
              <a:rPr lang="en-US" dirty="0"/>
              <a:t> w</a:t>
            </a:r>
            <a:r>
              <a:rPr lang="en-US" dirty="0" smtClean="0"/>
              <a:t>ithout </a:t>
            </a:r>
            <a:r>
              <a:rPr lang="en-US" dirty="0"/>
              <a:t>significant loss in final </a:t>
            </a:r>
            <a:r>
              <a:rPr lang="en-US" dirty="0" smtClean="0"/>
              <a:t>accuracies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Evaluate the performance loss due to layer-wise penalties</a:t>
            </a:r>
          </a:p>
          <a:p>
            <a:pPr lvl="1"/>
            <a:r>
              <a:rPr lang="en-US" dirty="0" smtClean="0"/>
              <a:t>Exploring non-Euclidean adversarial examples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9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4484"/>
          </a:xfrm>
        </p:spPr>
        <p:txBody>
          <a:bodyPr>
            <a:normAutofit/>
          </a:bodyPr>
          <a:lstStyle/>
          <a:p>
            <a:r>
              <a:rPr lang="en-US" dirty="0" smtClean="0"/>
              <a:t>Generative Adversarial Nets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Goodfellow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Department </a:t>
            </a:r>
            <a:r>
              <a:rPr lang="en-US" dirty="0" err="1" smtClean="0"/>
              <a:t>d’informatique</a:t>
            </a:r>
            <a:r>
              <a:rPr lang="en-US" dirty="0" smtClean="0"/>
              <a:t> et </a:t>
            </a: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operationnelle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Universite</a:t>
            </a:r>
            <a:r>
              <a:rPr lang="en-US" dirty="0" smtClean="0"/>
              <a:t> de Montreal</a:t>
            </a:r>
          </a:p>
        </p:txBody>
      </p:sp>
    </p:spTree>
    <p:extLst>
      <p:ext uri="{BB962C8B-B14F-4D97-AF65-F5344CB8AC3E}">
        <p14:creationId xmlns:p14="http://schemas.microsoft.com/office/powerpoint/2010/main" val="20196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generative model is pitter against an adversary: a discriminative model that learns to determine whether a sample is from the model distribution or the data distribution.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Generative model=team of counterfeiters and discriminative model=police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G, the generative model, </a:t>
            </a:r>
            <a:r>
              <a:rPr lang="en-US" dirty="0"/>
              <a:t>is a multilayer perceptron with some prior input noise with tunable parameter </a:t>
            </a:r>
            <a:r>
              <a:rPr lang="en-US" dirty="0" err="1"/>
              <a:t>θ</a:t>
            </a:r>
            <a:r>
              <a:rPr lang="en-US" baseline="-25000" dirty="0" err="1"/>
              <a:t>g</a:t>
            </a:r>
            <a:r>
              <a:rPr lang="en-US" dirty="0"/>
              <a:t> </a:t>
            </a:r>
          </a:p>
          <a:p>
            <a:r>
              <a:rPr lang="en-US" dirty="0" smtClean="0"/>
              <a:t>D, the discriminative model, is a multilayer perceptron that represents the probability of some x coming from the data distribution rather than the generative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Game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14" y="1535525"/>
            <a:ext cx="7825459" cy="45062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9" y="1587475"/>
            <a:ext cx="2623016" cy="437169"/>
          </a:xfrm>
          <a:prstGeom prst="rect">
            <a:avLst/>
          </a:prstGeom>
        </p:spPr>
      </p:pic>
      <p:pic>
        <p:nvPicPr>
          <p:cNvPr id="6" name="Picture 5" descr="Screen Shot 2015-09-25 at 4.13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41" y="2308983"/>
            <a:ext cx="9451453" cy="3155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13262" y="6362530"/>
            <a:ext cx="320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Plots from the reference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Theoretical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trained using stochastic gradient descent with sufficiently small updates then the generative distribution approaches the data distribution</a:t>
            </a:r>
          </a:p>
        </p:txBody>
      </p:sp>
    </p:spTree>
    <p:extLst>
      <p:ext uri="{BB962C8B-B14F-4D97-AF65-F5344CB8AC3E}">
        <p14:creationId xmlns:p14="http://schemas.microsoft.com/office/powerpoint/2010/main" val="16207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Computationally advantageous as the generator network is updated only from gradients from the discriminator</a:t>
            </a:r>
          </a:p>
          <a:p>
            <a:r>
              <a:rPr lang="en-US" dirty="0" smtClean="0"/>
              <a:t>No explicit representation for the generative distribution</a:t>
            </a:r>
          </a:p>
          <a:p>
            <a:r>
              <a:rPr lang="en-US" dirty="0" smtClean="0"/>
              <a:t>Temperamental to how D and G are synchronized</a:t>
            </a:r>
            <a:endParaRPr lang="en-US" dirty="0"/>
          </a:p>
          <a:p>
            <a:r>
              <a:rPr lang="en-US" dirty="0" smtClean="0"/>
              <a:t>Further work: Condition generative model/better methods coordinating  training of D and 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Szegedy</a:t>
            </a:r>
            <a:r>
              <a:rPr lang="en-US" dirty="0" smtClean="0"/>
              <a:t> et al. (2014b) : Vulnerability of machine learning models to adversarial examples </a:t>
            </a:r>
          </a:p>
          <a:p>
            <a:r>
              <a:rPr lang="en-US" dirty="0" smtClean="0"/>
              <a:t>A </a:t>
            </a:r>
            <a:r>
              <a:rPr lang="en-US" dirty="0"/>
              <a:t>wide variety of models with different </a:t>
            </a:r>
            <a:r>
              <a:rPr lang="en-US" dirty="0" smtClean="0"/>
              <a:t>architectures trained </a:t>
            </a:r>
            <a:r>
              <a:rPr lang="en-US" dirty="0"/>
              <a:t>on different subsets of the training data misclassify the same adversarial </a:t>
            </a:r>
            <a:r>
              <a:rPr lang="en-US" dirty="0" smtClean="0"/>
              <a:t>example</a:t>
            </a:r>
            <a:r>
              <a:rPr lang="en-US" dirty="0"/>
              <a:t> </a:t>
            </a:r>
            <a:r>
              <a:rPr lang="en-US" dirty="0" smtClean="0"/>
              <a:t>– fundamental blind spots in training algorithms?</a:t>
            </a:r>
          </a:p>
          <a:p>
            <a:r>
              <a:rPr lang="en-US" dirty="0" smtClean="0"/>
              <a:t>Speculative explanations:</a:t>
            </a:r>
          </a:p>
          <a:p>
            <a:pPr lvl="1"/>
            <a:r>
              <a:rPr lang="en-US" dirty="0" smtClean="0"/>
              <a:t>Extreme non linearity </a:t>
            </a:r>
          </a:p>
          <a:p>
            <a:pPr lvl="1"/>
            <a:r>
              <a:rPr lang="en-US" dirty="0" smtClean="0"/>
              <a:t>Insufficient model averaging and insufficient regularization</a:t>
            </a:r>
          </a:p>
          <a:p>
            <a:r>
              <a:rPr lang="en-US" dirty="0" smtClean="0"/>
              <a:t>Linear behavior - real </a:t>
            </a:r>
            <a:r>
              <a:rPr lang="en-US" dirty="0"/>
              <a:t>culprit!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explanation of adversarial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91" y="1825625"/>
            <a:ext cx="1362075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791" y="2341562"/>
            <a:ext cx="1304925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53" y="2947194"/>
            <a:ext cx="2752725" cy="48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791" y="3648869"/>
            <a:ext cx="15621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explanation of adversarial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91" y="1825625"/>
            <a:ext cx="1362075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791" y="2341562"/>
            <a:ext cx="1304925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53" y="2947194"/>
            <a:ext cx="2752725" cy="48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791" y="3648869"/>
            <a:ext cx="1562100" cy="352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1943" y="2971304"/>
            <a:ext cx="404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Activations grow linearly!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perturbation of non-linear </a:t>
            </a:r>
            <a:r>
              <a:rPr lang="en-US" dirty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ReLUs</a:t>
            </a:r>
            <a:r>
              <a:rPr lang="en-US" dirty="0" smtClean="0"/>
              <a:t>, </a:t>
            </a:r>
            <a:r>
              <a:rPr lang="en-US" dirty="0" err="1" smtClean="0"/>
              <a:t>maxout</a:t>
            </a:r>
            <a:r>
              <a:rPr lang="en-US" dirty="0" smtClean="0"/>
              <a:t> networks etc. - easier to optimize linear networks</a:t>
            </a:r>
          </a:p>
          <a:p>
            <a:r>
              <a:rPr lang="en-US" dirty="0" smtClean="0"/>
              <a:t>“Fast gradient sign method”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59" y="3022500"/>
            <a:ext cx="622935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07661" y="6384277"/>
            <a:ext cx="283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32003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gradient sign – logistic 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779" y="1690688"/>
            <a:ext cx="8028442" cy="2976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3257" y="4949371"/>
            <a:ext cx="493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1.6% error rate                        99% error rate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60408" y="6350676"/>
            <a:ext cx="283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20257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training of deep networks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networks are vulnerable to adversarial examples - Misguided assumption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to overcome this?</a:t>
            </a:r>
          </a:p>
          <a:p>
            <a:pPr lvl="1"/>
            <a:r>
              <a:rPr lang="en-US" dirty="0" smtClean="0"/>
              <a:t>Training with an adversarial objective function based on the fast gradient sign method 	</a:t>
            </a:r>
          </a:p>
          <a:p>
            <a:pPr lvl="1"/>
            <a:r>
              <a:rPr lang="en-US" dirty="0" smtClean="0"/>
              <a:t>Error rate reduced from 0.94% to 0.84%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544" y="5012397"/>
            <a:ext cx="9258911" cy="6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6177</TotalTime>
  <Words>1011</Words>
  <Application>Microsoft Office PowerPoint</Application>
  <PresentationFormat>Widescreen</PresentationFormat>
  <Paragraphs>139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Robustness to Adversarial Examples</vt:lpstr>
      <vt:lpstr>Explaining and Harnessing Adversarial Examples</vt:lpstr>
      <vt:lpstr>Highlights </vt:lpstr>
      <vt:lpstr>Introduction</vt:lpstr>
      <vt:lpstr>Linear explanation of adversarial examples</vt:lpstr>
      <vt:lpstr>Linear explanation of adversarial examples</vt:lpstr>
      <vt:lpstr>Linear perturbation of non-linear models</vt:lpstr>
      <vt:lpstr>Fast gradient sign – logistic regression</vt:lpstr>
      <vt:lpstr>Adversarial training of deep networks </vt:lpstr>
      <vt:lpstr>Different kinds of model capacity</vt:lpstr>
      <vt:lpstr>Why do adversarial examples generalize?</vt:lpstr>
      <vt:lpstr>Alternate Hypothesis </vt:lpstr>
      <vt:lpstr>Summary</vt:lpstr>
      <vt:lpstr>Summary </vt:lpstr>
      <vt:lpstr>Robustness and Regularization of Support Vector Machines</vt:lpstr>
      <vt:lpstr>Key Results</vt:lpstr>
      <vt:lpstr>Atomic Uncertainty Set</vt:lpstr>
      <vt:lpstr>Sublinear Aggregated Uncertainty Set</vt:lpstr>
      <vt:lpstr>PowerPoint Presentation</vt:lpstr>
      <vt:lpstr>The Main Result</vt:lpstr>
      <vt:lpstr>Kernelization</vt:lpstr>
      <vt:lpstr>Further Work</vt:lpstr>
      <vt:lpstr>Towards Deep Neural Network Architectures Robust to Adversarial Examples</vt:lpstr>
      <vt:lpstr>Highlights </vt:lpstr>
      <vt:lpstr>Noise Injection – Gaussian Additive Noise</vt:lpstr>
      <vt:lpstr>Noise Injection – Gaussian Blurring</vt:lpstr>
      <vt:lpstr>Conclusion</vt:lpstr>
      <vt:lpstr>Deep Contractive Network</vt:lpstr>
      <vt:lpstr>Deep Contractive Networks</vt:lpstr>
      <vt:lpstr>Results</vt:lpstr>
      <vt:lpstr>Discussions and Future work </vt:lpstr>
      <vt:lpstr>Generative Adversarial Nets</vt:lpstr>
      <vt:lpstr>Summary </vt:lpstr>
      <vt:lpstr>Description</vt:lpstr>
      <vt:lpstr>Minimax Game</vt:lpstr>
      <vt:lpstr>Main Theoretical Result</vt:lpstr>
      <vt:lpstr>Discussion and Further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Explaining and Harnessing Adversarial Examples</dc:title>
  <dc:creator>Pooja Harekoppa</dc:creator>
  <cp:lastModifiedBy>Pooja Harekoppa</cp:lastModifiedBy>
  <cp:revision>53</cp:revision>
  <dcterms:created xsi:type="dcterms:W3CDTF">2015-09-25T09:02:56Z</dcterms:created>
  <dcterms:modified xsi:type="dcterms:W3CDTF">2015-09-29T20:49:01Z</dcterms:modified>
</cp:coreProperties>
</file>